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58" r:id="rId3"/>
    <p:sldId id="259" r:id="rId4"/>
    <p:sldId id="260" r:id="rId5"/>
    <p:sldId id="261" r:id="rId6"/>
    <p:sldId id="267" r:id="rId7"/>
    <p:sldId id="262" r:id="rId8"/>
    <p:sldId id="263" r:id="rId9"/>
    <p:sldId id="282" r:id="rId10"/>
    <p:sldId id="269" r:id="rId11"/>
    <p:sldId id="270" r:id="rId12"/>
    <p:sldId id="268" r:id="rId13"/>
    <p:sldId id="272" r:id="rId14"/>
    <p:sldId id="281" r:id="rId15"/>
    <p:sldId id="273" r:id="rId16"/>
    <p:sldId id="274" r:id="rId17"/>
    <p:sldId id="276" r:id="rId18"/>
    <p:sldId id="265" r:id="rId19"/>
    <p:sldId id="277" r:id="rId20"/>
    <p:sldId id="284" r:id="rId21"/>
    <p:sldId id="278" r:id="rId22"/>
    <p:sldId id="271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44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8" d="100"/>
          <a:sy n="38" d="100"/>
        </p:scale>
        <p:origin x="612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43653" y="836712"/>
            <a:ext cx="7772400" cy="1470025"/>
          </a:xfrm>
        </p:spPr>
        <p:txBody>
          <a:bodyPr/>
          <a:lstStyle>
            <a:lvl1pPr algn="l">
              <a:defRPr sz="4400"/>
            </a:lvl1pPr>
          </a:lstStyle>
          <a:p>
            <a:r>
              <a:rPr lang="en-US" sz="3200" dirty="0" smtClean="0">
                <a:solidFill>
                  <a:schemeClr val="bg1"/>
                </a:solidFill>
                <a:latin typeface="HelveticaNeue LT 65 Medium" pitchFamily="2" charset="0"/>
                <a:cs typeface="Helvetica Neue"/>
              </a:rPr>
              <a:t>SQL Server Central Webinar series #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1560" y="2636911"/>
            <a:ext cx="5339727" cy="2555873"/>
          </a:xfrm>
        </p:spPr>
        <p:txBody>
          <a:bodyPr/>
          <a:lstStyle>
            <a:lvl1pPr marL="0" indent="0" algn="l">
              <a:buNone/>
              <a:defRPr lang="en-GB" sz="3200" smtClean="0">
                <a:solidFill>
                  <a:schemeClr val="bg1"/>
                </a:solidFill>
                <a:latin typeface="HelveticaNeue LT 65 Medium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Webinar title</a:t>
            </a:r>
          </a:p>
          <a:p>
            <a:r>
              <a:rPr lang="en-US" sz="1400" dirty="0" smtClean="0">
                <a:solidFill>
                  <a:schemeClr val="bg1"/>
                </a:solidFill>
                <a:latin typeface="Helvetica Neue Light"/>
                <a:ea typeface="+mj-ea"/>
              </a:rPr>
              <a:t> </a:t>
            </a:r>
            <a:r>
              <a:rPr lang="en-US" sz="3600" dirty="0" smtClean="0">
                <a:solidFill>
                  <a:schemeClr val="bg1"/>
                </a:solidFill>
                <a:latin typeface="Helvetica Neue Light"/>
                <a:ea typeface="+mj-ea"/>
              </a:rPr>
              <a:t/>
            </a:r>
            <a:br>
              <a:rPr lang="en-US" sz="3600" dirty="0" smtClean="0">
                <a:solidFill>
                  <a:schemeClr val="bg1"/>
                </a:solidFill>
                <a:latin typeface="Helvetica Neue Light"/>
                <a:ea typeface="+mj-ea"/>
              </a:rPr>
            </a:br>
            <a:r>
              <a:rPr lang="nl-NL" sz="2800" dirty="0" smtClean="0">
                <a:solidFill>
                  <a:schemeClr val="bg1"/>
                </a:solidFill>
                <a:latin typeface="HelveticaNeue LT 45 Light" pitchFamily="34" charset="0"/>
                <a:ea typeface="+mj-ea"/>
              </a:rPr>
              <a:t>Jan 31, 2012 4-5PM (GMT)</a:t>
            </a:r>
          </a:p>
          <a:p>
            <a:r>
              <a:rPr lang="de-DE" sz="1600" dirty="0" smtClean="0">
                <a:solidFill>
                  <a:schemeClr val="bg1"/>
                </a:solidFill>
                <a:latin typeface="HelveticaNeue LT 45 Light" pitchFamily="34" charset="0"/>
                <a:ea typeface="+mj-ea"/>
              </a:rPr>
              <a:t>11AM–12PM (EST), 10–11AM (CST), 8–9AM (PST)</a:t>
            </a:r>
            <a:endParaRPr lang="en-GB" sz="1600" dirty="0" smtClean="0">
              <a:solidFill>
                <a:schemeClr val="bg1"/>
              </a:solidFill>
              <a:latin typeface="HelveticaNeue LT 45 Light" pitchFamily="34" charset="0"/>
              <a:ea typeface="+mj-ea"/>
            </a:endParaRPr>
          </a:p>
          <a:p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3FA-3B13-4E25-977C-67882A5C6EF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5B1203-A359-4434-916F-0DC9E21BC0DB}" type="slidenum">
              <a:rPr lang="en-GB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95447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81FC-75A5-4D4F-9D2E-39706F4D4B3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18/05/2013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C113C-8B1B-4097-B694-AFF95FFA09FE}" type="slidenum">
              <a:rPr lang="en-GB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81FC-75A5-4D4F-9D2E-39706F4D4B3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18/05/2013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C113C-8B1B-4097-B694-AFF95FFA09FE}" type="slidenum">
              <a:rPr lang="en-GB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977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03FA-3B13-4E25-977C-67882A5C6EF5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18/05/2013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C5B1203-A359-4434-916F-0DC9E21BC0DB}" type="slidenum">
              <a:rPr lang="en-GB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887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81FC-75A5-4D4F-9D2E-39706F4D4B3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18/05/2013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C113C-8B1B-4097-B694-AFF95FFA09FE}" type="slidenum">
              <a:rPr lang="en-GB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53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81FC-75A5-4D4F-9D2E-39706F4D4B3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18/05/2013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C113C-8B1B-4097-B694-AFF95FFA09FE}" type="slidenum">
              <a:rPr lang="en-GB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33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81FC-75A5-4D4F-9D2E-39706F4D4B3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18/05/2013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C113C-8B1B-4097-B694-AFF95FFA09FE}" type="slidenum">
              <a:rPr lang="en-GB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0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81FC-75A5-4D4F-9D2E-39706F4D4B3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18/05/2013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C113C-8B1B-4097-B694-AFF95FFA09FE}" type="slidenum">
              <a:rPr lang="en-GB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2724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81FC-75A5-4D4F-9D2E-39706F4D4B3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18/05/2013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C113C-8B1B-4097-B694-AFF95FFA09FE}" type="slidenum">
              <a:rPr lang="en-GB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43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81FC-75A5-4D4F-9D2E-39706F4D4B3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18/05/2013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C113C-8B1B-4097-B694-AFF95FFA09FE}" type="slidenum">
              <a:rPr lang="en-GB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9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4D81FC-75A5-4D4F-9D2E-39706F4D4B3E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18/05/2013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5C113C-8B1B-4097-B694-AFF95FFA09FE}" type="slidenum">
              <a:rPr lang="en-GB">
                <a:solidFill>
                  <a:prstClr val="black"/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GB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3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25447D"/>
            </a:gs>
            <a:gs pos="100000">
              <a:srgbClr val="1E376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04D81FC-75A5-4D4F-9D2E-39706F4D4B3E}" type="datetimeFigureOut">
              <a:rPr lang="en-GB" smtClean="0">
                <a:solidFill>
                  <a:prstClr val="black">
                    <a:tint val="75000"/>
                  </a:prstClr>
                </a:solidFill>
                <a:latin typeface="Arial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18/05/2013</a:t>
            </a:fld>
            <a:endParaRPr lang="en-GB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GB">
              <a:solidFill>
                <a:prstClr val="black">
                  <a:tint val="75000"/>
                </a:prstClr>
              </a:solidFill>
              <a:latin typeface="Arial" charset="0"/>
              <a:cs typeface="Arial" charset="0"/>
            </a:endParaRPr>
          </a:p>
        </p:txBody>
      </p:sp>
      <p:pic>
        <p:nvPicPr>
          <p:cNvPr id="7" name="Picture 2" descr="W:\Public Design Work\LOGOS\SSC Logos\FOR BLUE BG\RGB\PNG\SSC_Logo_On_Blue_RGB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904" y="5982240"/>
            <a:ext cx="2314975" cy="670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4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over dir="d"/>
  </p:transition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HelveticaNeue LT 65 Medium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bg1"/>
          </a:solidFill>
          <a:latin typeface="HelveticaNeue LT 45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bg1"/>
          </a:solidFill>
          <a:latin typeface="HelveticaNeue LT 45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bg1"/>
          </a:solidFill>
          <a:latin typeface="HelveticaNeue LT 45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bg1"/>
          </a:solidFill>
          <a:latin typeface="HelveticaNeue LT 45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bg1"/>
          </a:solidFill>
          <a:latin typeface="HelveticaNeue LT 45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Relationship Id="rId4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100-looneytunes.blogspot.com/2009/08/26-often-orphan.html" TargetMode="External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What </a:t>
            </a:r>
            <a:r>
              <a:rPr lang="en-US" smtClean="0"/>
              <a:t>Counts for a DBA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Observant</a:t>
            </a:r>
          </a:p>
          <a:p>
            <a:r>
              <a:rPr lang="en-US" dirty="0" smtClean="0"/>
              <a:t>Louis Davidson (drsql@hotmail.com)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32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Too late, something is on fire!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“Website is slow!”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“My report is taking for-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ev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-</a:t>
            </a:r>
            <a:r>
              <a:rPr lang="en-US" sz="2800" dirty="0" err="1" smtClean="0">
                <a:latin typeface="Arial" pitchFamily="34" charset="0"/>
                <a:cs typeface="Arial" pitchFamily="34" charset="0"/>
              </a:rPr>
              <a:t>er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”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“I can’t work, is something broken?”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“Why can’t I get to my email?”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7808" y1="16295" x2="17808" y2="16295"/>
                        <a14:foregroundMark x1="14521" y1="11161" x2="14521" y2="11161"/>
                        <a14:foregroundMark x1="76712" y1="17857" x2="76712" y2="17857"/>
                        <a14:foregroundMark x1="83973" y1="19196" x2="83973" y2="19196"/>
                        <a14:foregroundMark x1="83151" y1="15179" x2="83151" y2="15179"/>
                        <a14:foregroundMark x1="77534" y1="72321" x2="77534" y2="72321"/>
                        <a14:foregroundMark x1="82603" y1="89732" x2="82603" y2="89732"/>
                        <a14:foregroundMark x1="72603" y1="91071" x2="72603" y2="91071"/>
                        <a14:foregroundMark x1="82329" y1="84375" x2="82329" y2="84375"/>
                        <a14:foregroundMark x1="82740" y1="81250" x2="82740" y2="81250"/>
                        <a14:foregroundMark x1="78767" y1="88616" x2="78767" y2="88616"/>
                        <a14:foregroundMark x1="59178" y1="82813" x2="59178" y2="82813"/>
                        <a14:foregroundMark x1="54795" y1="72321" x2="54795" y2="72321"/>
                        <a14:foregroundMark x1="49315" y1="67857" x2="49315" y2="67857"/>
                        <a14:foregroundMark x1="43973" y1="63616" x2="43973" y2="63616"/>
                        <a14:foregroundMark x1="43973" y1="56696" x2="43973" y2="56696"/>
                        <a14:foregroundMark x1="32740" y1="22991" x2="32740" y2="22991"/>
                        <a14:foregroundMark x1="70274" y1="19420" x2="74384" y2="205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520" y="2276872"/>
            <a:ext cx="457604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029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Who gets the initial blame?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3" b="100000" l="9810" r="90630">
                        <a14:backgroundMark x1="87116" y1="68262" x2="82430" y2="80469"/>
                        <a14:backgroundMark x1="80088" y1="80469" x2="77745" y2="82520"/>
                        <a14:backgroundMark x1="84041" y1="69824" x2="85944" y2="593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125594" y="634731"/>
            <a:ext cx="3215665" cy="48211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4287114" cy="352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56215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Fair?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Sort of:</a:t>
            </a:r>
          </a:p>
          <a:p>
            <a:pPr lvl="1" font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SQL Server 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backbone of almost every critical business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system	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lvl="1" font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Often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it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(well, the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db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code) is 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the problem (usually due to weak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design\implementation practices)</a:t>
            </a:r>
          </a:p>
          <a:p>
            <a:pPr lvl="1" fontAlgn="ctr"/>
            <a:r>
              <a:rPr lang="en-US" sz="2400" dirty="0" smtClean="0">
                <a:latin typeface="Arial" pitchFamily="34" charset="0"/>
                <a:cs typeface="Arial" pitchFamily="34" charset="0"/>
              </a:rPr>
              <a:t>SQL Server provides amazing tooling to determine what is currently going on inside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So the DBA often gets the call first to prove that SQL isn’t the problem…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55836668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>
                <a:latin typeface="Arial Bold" pitchFamily="34" charset="0"/>
                <a:cs typeface="Arial Bold" pitchFamily="34" charset="0"/>
              </a:rPr>
              <a:t>Being Observant (Reactive </a:t>
            </a:r>
            <a:r>
              <a:rPr lang="en-US" sz="3200" dirty="0" err="1" smtClean="0">
                <a:latin typeface="Arial Bold" pitchFamily="34" charset="0"/>
                <a:cs typeface="Arial Bold" pitchFamily="34" charset="0"/>
              </a:rPr>
              <a:t>vs</a:t>
            </a:r>
            <a:r>
              <a:rPr lang="en-US" sz="3200" dirty="0" smtClean="0">
                <a:latin typeface="Arial Bold" pitchFamily="34" charset="0"/>
                <a:cs typeface="Arial Bold" pitchFamily="34" charset="0"/>
              </a:rPr>
              <a:t> Proactive)</a:t>
            </a:r>
            <a:endParaRPr lang="en-US" sz="32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Reactive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Hunting for the problem occurring now!</a:t>
            </a:r>
          </a:p>
          <a:p>
            <a:r>
              <a:rPr lang="en-US" sz="2800" b="1" dirty="0" smtClean="0">
                <a:latin typeface="Arial" pitchFamily="34" charset="0"/>
                <a:cs typeface="Arial" pitchFamily="34" charset="0"/>
              </a:rPr>
              <a:t>Proactive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: Always expecting the worst and being prepared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Both are needed</a:t>
            </a:r>
          </a:p>
          <a:p>
            <a:pPr marL="0" indent="0">
              <a:buNone/>
            </a:pP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26760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Arial Bold" panose="020B0704020202020204" pitchFamily="34" charset="0"/>
                <a:cs typeface="Arial Bold" panose="020B0704020202020204" pitchFamily="34" charset="0"/>
              </a:rPr>
              <a:t>Knowing what to observe is key</a:t>
            </a:r>
            <a:endParaRPr lang="en-US" sz="3200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strong knowledge of how to get information about your SQL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Server is essential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Without knowledge, most people resort to restarting the machine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And more than I can give you in this short hour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1124744"/>
            <a:ext cx="2088232" cy="46250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87" b="89764" l="9792" r="89911">
                        <a14:backgroundMark x1="61128" y1="33596" x2="73887" y2="63255"/>
                        <a14:backgroundMark x1="45104" y1="8661" x2="12463" y2="47769"/>
                        <a14:backgroundMark x1="26409" y1="34383" x2="23739" y2="43570"/>
                        <a14:backgroundMark x1="24629" y1="43307" x2="21662" y2="48819"/>
                        <a14:backgroundMark x1="16914" y1="48819" x2="15727" y2="61417"/>
                        <a14:backgroundMark x1="17507" y1="57218" x2="21365" y2="63255"/>
                        <a14:backgroundMark x1="22255" y1="63255" x2="12463" y2="83465"/>
                        <a14:backgroundMark x1="17507" y1="79528" x2="28190" y2="90814"/>
                        <a14:backgroundMark x1="26706" y1="87402" x2="46291" y2="88451"/>
                        <a14:backgroundMark x1="38279" y1="87664" x2="52226" y2="75591"/>
                        <a14:backgroundMark x1="34125" y1="71129" x2="50148" y2="77953"/>
                        <a14:backgroundMark x1="42433" y1="72966" x2="74481" y2="72178"/>
                        <a14:backgroundMark x1="43917" y1="86877" x2="66766" y2="71391"/>
                        <a14:backgroundMark x1="58754" y1="47769" x2="72700" y2="65617"/>
                        <a14:backgroundMark x1="66469" y1="67454" x2="76558" y2="70079"/>
                        <a14:backgroundMark x1="79228" y1="67454" x2="66469" y2="14698"/>
                        <a14:backgroundMark x1="73887" y1="44882" x2="87240" y2="61680"/>
                        <a14:backgroundMark x1="83086" y1="38845" x2="64688" y2="18373"/>
                        <a14:backgroundMark x1="68843" y1="20735" x2="68843" y2="20735"/>
                        <a14:backgroundMark x1="68843" y1="20735" x2="68843" y2="20735"/>
                        <a14:backgroundMark x1="65579" y1="24147" x2="56677" y2="3412"/>
                        <a14:backgroundMark x1="10979" y1="49606" x2="33234" y2="10236"/>
                        <a14:backgroundMark x1="29377" y1="13648" x2="9792" y2="37533"/>
                        <a14:backgroundMark x1="16617" y1="18898" x2="16617" y2="18898"/>
                        <a14:backgroundMark x1="70920" y1="16273" x2="70326" y2="17323"/>
                        <a14:backgroundMark x1="86350" y1="49606" x2="86350" y2="49606"/>
                        <a14:backgroundMark x1="76855" y1="72966" x2="76261" y2="82152"/>
                        <a14:backgroundMark x1="70623" y1="85302" x2="54896" y2="82415"/>
                        <a14:backgroundMark x1="48961" y1="95276" x2="26409" y2="93438"/>
                        <a14:backgroundMark x1="24332" y1="9449" x2="36202" y2="68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11960" y="2787519"/>
            <a:ext cx="3600400" cy="407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47810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Reactive Monitoring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Useful while the fire is still raging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Using your knowledge of </a:t>
            </a:r>
            <a:br>
              <a:rPr lang="en-US" sz="2800" dirty="0" smtClean="0">
                <a:latin typeface="Arial" pitchFamily="34" charset="0"/>
                <a:cs typeface="Arial" pitchFamily="34" charset="0"/>
              </a:rPr>
            </a:br>
            <a:r>
              <a:rPr lang="en-US" sz="2800" dirty="0" smtClean="0">
                <a:latin typeface="Arial" pitchFamily="34" charset="0"/>
                <a:cs typeface="Arial" pitchFamily="34" charset="0"/>
              </a:rPr>
              <a:t>SQL facilities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Tools: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DMVs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Extended Events, Profiler</a:t>
            </a:r>
          </a:p>
          <a:p>
            <a:pPr lvl="1"/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Perfmon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7808" y1="16295" x2="17808" y2="16295"/>
                        <a14:foregroundMark x1="14521" y1="11161" x2="14521" y2="11161"/>
                        <a14:foregroundMark x1="76712" y1="17857" x2="76712" y2="17857"/>
                        <a14:foregroundMark x1="83973" y1="19196" x2="83973" y2="19196"/>
                        <a14:foregroundMark x1="83151" y1="15179" x2="83151" y2="15179"/>
                        <a14:foregroundMark x1="77534" y1="72321" x2="77534" y2="72321"/>
                        <a14:foregroundMark x1="82603" y1="89732" x2="82603" y2="89732"/>
                        <a14:foregroundMark x1="72603" y1="91071" x2="72603" y2="91071"/>
                        <a14:foregroundMark x1="82329" y1="84375" x2="82329" y2="84375"/>
                        <a14:foregroundMark x1="82740" y1="81250" x2="82740" y2="81250"/>
                        <a14:foregroundMark x1="78767" y1="88616" x2="78767" y2="88616"/>
                        <a14:foregroundMark x1="59178" y1="82813" x2="59178" y2="82813"/>
                        <a14:foregroundMark x1="54795" y1="72321" x2="54795" y2="72321"/>
                        <a14:foregroundMark x1="49315" y1="67857" x2="49315" y2="67857"/>
                        <a14:foregroundMark x1="43973" y1="63616" x2="43973" y2="63616"/>
                        <a14:foregroundMark x1="43973" y1="56696" x2="43973" y2="56696"/>
                        <a14:foregroundMark x1="32740" y1="22991" x2="32740" y2="22991"/>
                        <a14:foregroundMark x1="70274" y1="19420" x2="74384" y2="205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6096" y="2564904"/>
            <a:ext cx="3520034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14614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Demo - DMVs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" y="1957387"/>
            <a:ext cx="84867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0268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Fire is out of here!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25963"/>
          </a:xfrm>
        </p:spPr>
        <p:txBody>
          <a:bodyPr/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“Website is flying!”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“My report is awesome”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“Why can’t I get to my email?”</a:t>
            </a:r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“I can work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, I hate you!”</a:t>
            </a:r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7808" y1="16295" x2="17808" y2="16295"/>
                        <a14:foregroundMark x1="14521" y1="11161" x2="14521" y2="11161"/>
                        <a14:foregroundMark x1="76712" y1="17857" x2="76712" y2="17857"/>
                        <a14:foregroundMark x1="83973" y1="19196" x2="83973" y2="19196"/>
                        <a14:foregroundMark x1="83151" y1="15179" x2="83151" y2="15179"/>
                        <a14:foregroundMark x1="77534" y1="72321" x2="77534" y2="72321"/>
                        <a14:foregroundMark x1="82603" y1="89732" x2="82603" y2="89732"/>
                        <a14:foregroundMark x1="72603" y1="91071" x2="72603" y2="91071"/>
                        <a14:foregroundMark x1="82329" y1="84375" x2="82329" y2="84375"/>
                        <a14:foregroundMark x1="82740" y1="81250" x2="82740" y2="81250"/>
                        <a14:foregroundMark x1="78767" y1="88616" x2="78767" y2="88616"/>
                        <a14:foregroundMark x1="59178" y1="82813" x2="59178" y2="82813"/>
                        <a14:foregroundMark x1="54795" y1="72321" x2="54795" y2="72321"/>
                        <a14:foregroundMark x1="49315" y1="67857" x2="49315" y2="67857"/>
                        <a14:foregroundMark x1="43973" y1="63616" x2="43973" y2="63616"/>
                        <a14:foregroundMark x1="43973" y1="56696" x2="43973" y2="56696"/>
                        <a14:foregroundMark x1="32740" y1="22991" x2="32740" y2="22991"/>
                        <a14:foregroundMark x1="32055" y1="16071" x2="32055" y2="16071"/>
                        <a14:backgroundMark x1="23973" y1="70089" x2="63973" y2="6674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520" y="2276872"/>
            <a:ext cx="457604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01121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 Bold" pitchFamily="34" charset="0"/>
                <a:cs typeface="Arial Bold" pitchFamily="34" charset="0"/>
              </a:rPr>
              <a:t>4</a:t>
            </a:r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0% Fire-person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2692" y1="47232" x2="53846" y2="44637"/>
                        <a14:foregroundMark x1="12115" y1="53114" x2="15769" y2="53114"/>
                        <a14:foregroundMark x1="16538" y1="53114" x2="19808" y2="54152"/>
                        <a14:foregroundMark x1="20962" y1="39965" x2="50577" y2="391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1800" y="620688"/>
            <a:ext cx="5212804" cy="579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59711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Proactive Monitoring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Always being alert for changing patterns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Dealing with issues even before the customer notices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Two types, which go hand in hand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Home grown: highly customized for your particular situation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Packaged solution such as Red Gate SQL Monitor: covers the vast majority of needs, also customizable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Goal: Prevent the conditions for fire before the blaze starts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440043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What “is” a DBA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 definitely “different” sort of technical career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It is an amalgam of multiple career types</a:t>
            </a:r>
          </a:p>
          <a:p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Including…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But not limited to..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823497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60% Fire-</a:t>
            </a:r>
            <a:r>
              <a:rPr lang="en-US" sz="3600" dirty="0">
                <a:latin typeface="Arial Bold" pitchFamily="34" charset="0"/>
                <a:cs typeface="Arial Bold" pitchFamily="34" charset="0"/>
              </a:rPr>
              <a:t>M</a:t>
            </a:r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arshall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4392488" cy="470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74384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Demo – Proactive Monitoring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1" y="1268760"/>
            <a:ext cx="8486775" cy="2943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140968"/>
            <a:ext cx="43338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838330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74" l="1887" r="100000">
                        <a14:foregroundMark x1="23585" y1="27686" x2="23585" y2="27686"/>
                        <a14:foregroundMark x1="19811" y1="22314" x2="19811" y2="22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1905" y="3761037"/>
            <a:ext cx="757585" cy="1729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50% Detective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Searching through evidence to see what happened (and prevent a repeat occurrence)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Avoid overdoing it and causing performance issues looking for problems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1905" y="1268760"/>
            <a:ext cx="3240358" cy="443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16857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25447D"/>
            </a:gs>
            <a:gs pos="16000">
              <a:srgbClr val="1E376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752"/>
          <a:stretch/>
        </p:blipFill>
        <p:spPr>
          <a:xfrm>
            <a:off x="457201" y="980728"/>
            <a:ext cx="8363272" cy="4955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100% DBA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879843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50% Administrator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r>
              <a:rPr lang="en-US" sz="2800" dirty="0" smtClean="0">
                <a:latin typeface="Arial "/>
                <a:cs typeface="Arial Bold" pitchFamily="34" charset="0"/>
              </a:rPr>
              <a:t>Protector of the data assets</a:t>
            </a:r>
          </a:p>
          <a:p>
            <a:r>
              <a:rPr lang="en-US" sz="2800" dirty="0" smtClean="0">
                <a:latin typeface="Arial "/>
                <a:cs typeface="Arial Bold" pitchFamily="34" charset="0"/>
              </a:rPr>
              <a:t>Installer of software</a:t>
            </a:r>
          </a:p>
          <a:p>
            <a:r>
              <a:rPr lang="en-US" sz="2800" dirty="0" smtClean="0"/>
              <a:t>Fixer of broken software, data, and sometimes other stuff that isn’t even vaguely in your job description..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060848"/>
            <a:ext cx="2808312" cy="369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634989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35% Developer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>
                <a:latin typeface="Arial" pitchFamily="34" charset="0"/>
                <a:cs typeface="Arial" pitchFamily="34" charset="0"/>
              </a:rPr>
              <a:t>Reviewer of code that is to be released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Fixing data messed up by code written by the 100% developers (only 10% data developer)</a:t>
            </a:r>
          </a:p>
          <a:p>
            <a:pPr lvl="1"/>
            <a:r>
              <a:rPr lang="en-US" sz="2400" dirty="0" smtClean="0">
                <a:latin typeface="Arial" pitchFamily="34" charset="0"/>
                <a:cs typeface="Arial" pitchFamily="34" charset="0"/>
              </a:rPr>
              <a:t>Possibly that was changed after your review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4" b="100000" l="3887" r="94700">
                        <a14:foregroundMark x1="25795" y1="98163" x2="25795" y2="981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568" y="1196752"/>
            <a:ext cx="3240360" cy="43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15685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30% Manager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7944" y="1600200"/>
            <a:ext cx="4618856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Negotiating with management to help avoid unrealistic expectations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7638"/>
            <a:ext cx="2987927" cy="41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55953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50% Labrador Retriever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4008" y="1600200"/>
            <a:ext cx="4042792" cy="4525963"/>
          </a:xfrm>
        </p:spPr>
        <p:txBody>
          <a:bodyPr/>
          <a:lstStyle/>
          <a:p>
            <a:endParaRPr lang="en-US" dirty="0" smtClean="0"/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If you don’t believe me, throw a Labrador into your parking lot and your best DBA will almost certainly retrieve it*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772816"/>
            <a:ext cx="4144369" cy="3629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458800"/>
            <a:ext cx="83632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  <a:hlinkClick r:id="rId3"/>
              </a:rPr>
              <a:t>*</a:t>
            </a:r>
            <a:r>
              <a:rPr lang="en-US" sz="1400" dirty="0" smtClean="0">
                <a:hlinkClick r:id="rId3"/>
              </a:rPr>
              <a:t> http</a:t>
            </a:r>
            <a:r>
              <a:rPr lang="en-US" sz="1400" dirty="0">
                <a:hlinkClick r:id="rId3"/>
              </a:rPr>
              <a:t>://</a:t>
            </a:r>
            <a:r>
              <a:rPr lang="en-US" sz="1400" dirty="0" smtClean="0">
                <a:hlinkClick r:id="rId3"/>
              </a:rPr>
              <a:t>100-looneytunes.blogspot.com/2009/08/26-often-orphan.html</a:t>
            </a:r>
            <a:r>
              <a:rPr lang="en-US" sz="1400" dirty="0" smtClean="0"/>
              <a:t>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3072831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100% Busy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5756" y1="23167" x2="15756" y2="23167"/>
                        <a14:foregroundMark x1="52733" y1="5279" x2="52733" y2="5279"/>
                        <a14:foregroundMark x1="85852" y1="20528" x2="85852" y2="20528"/>
                        <a14:foregroundMark x1="80707" y1="19062" x2="80707" y2="19062"/>
                        <a14:foregroundMark x1="75563" y1="17889" x2="75563" y2="17889"/>
                        <a14:foregroundMark x1="40836" y1="4399" x2="40836" y2="4399"/>
                        <a14:foregroundMark x1="40193" y1="9677" x2="40193" y2="9677"/>
                        <a14:foregroundMark x1="76527" y1="24633" x2="76527" y2="24633"/>
                        <a14:foregroundMark x1="82315" y1="25220" x2="82315" y2="25220"/>
                        <a14:foregroundMark x1="81029" y1="28739" x2="81029" y2="28739"/>
                        <a14:foregroundMark x1="87781" y1="22287" x2="87781" y2="22287"/>
                        <a14:foregroundMark x1="90032" y1="20528" x2="90032" y2="20528"/>
                        <a14:foregroundMark x1="87460" y1="17302" x2="87460" y2="17302"/>
                        <a14:foregroundMark x1="87460" y1="17302" x2="87460" y2="17302"/>
                        <a14:foregroundMark x1="20257" y1="22874" x2="20257" y2="22874"/>
                        <a14:foregroundMark x1="43087" y1="6745" x2="43087" y2="6745"/>
                        <a14:foregroundMark x1="39228" y1="3812" x2="39228" y2="3812"/>
                        <a14:foregroundMark x1="71061" y1="22287" x2="71061" y2="222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11760" y="846138"/>
            <a:ext cx="4665105" cy="511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21576"/>
      </p:ext>
    </p:extLst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rgbClr val="25447D"/>
            </a:gs>
            <a:gs pos="33000">
              <a:srgbClr val="1E376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r="752"/>
          <a:stretch/>
        </p:blipFill>
        <p:spPr>
          <a:xfrm>
            <a:off x="243408" y="980728"/>
            <a:ext cx="8363272" cy="4955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What Counts For A DBA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250" y="3861048"/>
            <a:ext cx="2509550" cy="720080"/>
          </a:xfrm>
          <a:prstGeom prst="rec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6200000">
            <a:off x="2373917" y="2167021"/>
            <a:ext cx="2811990" cy="72008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16200000">
            <a:off x="5395116" y="2407635"/>
            <a:ext cx="1432697" cy="595107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92976" y="3992738"/>
            <a:ext cx="2413704" cy="72008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69624" y="4797152"/>
            <a:ext cx="2788159" cy="72008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192976" y="2854103"/>
            <a:ext cx="1835408" cy="72008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06167" y="2956632"/>
            <a:ext cx="1835408" cy="72008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575" y="4279106"/>
            <a:ext cx="1010345" cy="72008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37980" y="2123728"/>
            <a:ext cx="1835408" cy="72008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5576" y="3421537"/>
            <a:ext cx="2304256" cy="720080"/>
          </a:xfrm>
          <a:prstGeom prst="rect">
            <a:avLst/>
          </a:prstGeom>
          <a:noFill/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30304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74" l="1887" r="100000">
                        <a14:foregroundMark x1="23585" y1="27686" x2="23585" y2="27686"/>
                        <a14:foregroundMark x1="19811" y1="22314" x2="19811" y2="22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43084" y="3841476"/>
            <a:ext cx="757585" cy="1729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74" l="1887" r="100000">
                        <a14:foregroundMark x1="23585" y1="27686" x2="23585" y2="27686"/>
                        <a14:foregroundMark x1="19811" y1="22314" x2="19811" y2="22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46295" y="2976686"/>
            <a:ext cx="757585" cy="17295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74" l="1887" r="100000">
                        <a14:foregroundMark x1="23585" y1="27686" x2="23585" y2="27686"/>
                        <a14:foregroundMark x1="19811" y1="22314" x2="19811" y2="22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78722" y="3560817"/>
            <a:ext cx="757585" cy="17295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Arial Bold" pitchFamily="34" charset="0"/>
                <a:cs typeface="Arial Bold" pitchFamily="34" charset="0"/>
              </a:rPr>
              <a:t>Observant	</a:t>
            </a:r>
            <a:endParaRPr lang="en-US" sz="3600" dirty="0">
              <a:latin typeface="Arial Bold" pitchFamily="34" charset="0"/>
              <a:cs typeface="Arial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86" y="1556790"/>
            <a:ext cx="3542131" cy="4824538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Awareness of your surroundings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Knowing where and the condition of the resources you are in charge of</a:t>
            </a:r>
          </a:p>
          <a:p>
            <a:r>
              <a:rPr lang="en-US" sz="2800" dirty="0" smtClean="0">
                <a:latin typeface="Arial" pitchFamily="34" charset="0"/>
                <a:cs typeface="Arial" pitchFamily="34" charset="0"/>
              </a:rPr>
              <a:t>Hopefully you sense the problem before it 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causes </a:t>
            </a:r>
            <a:r>
              <a:rPr lang="en-US" sz="2800" smtClean="0">
                <a:latin typeface="Arial" pitchFamily="34" charset="0"/>
                <a:cs typeface="Arial" pitchFamily="34" charset="0"/>
              </a:rPr>
              <a:t>real harm..</a:t>
            </a:r>
            <a:endParaRPr lang="en-US" sz="2800" dirty="0" smtClean="0">
              <a:latin typeface="Arial" pitchFamily="34" charset="0"/>
              <a:cs typeface="Arial" pitchFamily="34" charset="0"/>
            </a:endParaRPr>
          </a:p>
          <a:p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lvl="1"/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716" y="1329318"/>
            <a:ext cx="4387953" cy="43204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74" l="1887" r="100000">
                        <a14:foregroundMark x1="23585" y1="27686" x2="23585" y2="27686"/>
                        <a14:foregroundMark x1="19811" y1="22314" x2="19811" y2="22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09655" y="4050240"/>
            <a:ext cx="757585" cy="172958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174" l="1887" r="100000">
                        <a14:foregroundMark x1="23585" y1="27686" x2="23585" y2="27686"/>
                        <a14:foregroundMark x1="19811" y1="22314" x2="19811" y2="2231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3540" y="3577127"/>
            <a:ext cx="757585" cy="1729581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4107406" y="3081507"/>
            <a:ext cx="230039" cy="479310"/>
            <a:chOff x="1317625" y="5170488"/>
            <a:chExt cx="354012" cy="827088"/>
          </a:xfrm>
        </p:grpSpPr>
        <p:sp>
          <p:nvSpPr>
            <p:cNvPr id="13" name="Freeform 5"/>
            <p:cNvSpPr>
              <a:spLocks/>
            </p:cNvSpPr>
            <p:nvPr/>
          </p:nvSpPr>
          <p:spPr bwMode="auto">
            <a:xfrm>
              <a:off x="1327150" y="5170488"/>
              <a:ext cx="336550" cy="790575"/>
            </a:xfrm>
            <a:custGeom>
              <a:avLst/>
              <a:gdLst>
                <a:gd name="T0" fmla="*/ 309 w 423"/>
                <a:gd name="T1" fmla="*/ 2 h 997"/>
                <a:gd name="T2" fmla="*/ 315 w 423"/>
                <a:gd name="T3" fmla="*/ 6 h 997"/>
                <a:gd name="T4" fmla="*/ 322 w 423"/>
                <a:gd name="T5" fmla="*/ 12 h 997"/>
                <a:gd name="T6" fmla="*/ 332 w 423"/>
                <a:gd name="T7" fmla="*/ 16 h 997"/>
                <a:gd name="T8" fmla="*/ 341 w 423"/>
                <a:gd name="T9" fmla="*/ 24 h 997"/>
                <a:gd name="T10" fmla="*/ 352 w 423"/>
                <a:gd name="T11" fmla="*/ 31 h 997"/>
                <a:gd name="T12" fmla="*/ 362 w 423"/>
                <a:gd name="T13" fmla="*/ 38 h 997"/>
                <a:gd name="T14" fmla="*/ 371 w 423"/>
                <a:gd name="T15" fmla="*/ 47 h 997"/>
                <a:gd name="T16" fmla="*/ 381 w 423"/>
                <a:gd name="T17" fmla="*/ 56 h 997"/>
                <a:gd name="T18" fmla="*/ 390 w 423"/>
                <a:gd name="T19" fmla="*/ 63 h 997"/>
                <a:gd name="T20" fmla="*/ 398 w 423"/>
                <a:gd name="T21" fmla="*/ 72 h 997"/>
                <a:gd name="T22" fmla="*/ 406 w 423"/>
                <a:gd name="T23" fmla="*/ 81 h 997"/>
                <a:gd name="T24" fmla="*/ 412 w 423"/>
                <a:gd name="T25" fmla="*/ 90 h 997"/>
                <a:gd name="T26" fmla="*/ 418 w 423"/>
                <a:gd name="T27" fmla="*/ 98 h 997"/>
                <a:gd name="T28" fmla="*/ 419 w 423"/>
                <a:gd name="T29" fmla="*/ 106 h 997"/>
                <a:gd name="T30" fmla="*/ 422 w 423"/>
                <a:gd name="T31" fmla="*/ 113 h 997"/>
                <a:gd name="T32" fmla="*/ 423 w 423"/>
                <a:gd name="T33" fmla="*/ 122 h 997"/>
                <a:gd name="T34" fmla="*/ 423 w 423"/>
                <a:gd name="T35" fmla="*/ 129 h 997"/>
                <a:gd name="T36" fmla="*/ 423 w 423"/>
                <a:gd name="T37" fmla="*/ 137 h 997"/>
                <a:gd name="T38" fmla="*/ 422 w 423"/>
                <a:gd name="T39" fmla="*/ 144 h 997"/>
                <a:gd name="T40" fmla="*/ 420 w 423"/>
                <a:gd name="T41" fmla="*/ 150 h 997"/>
                <a:gd name="T42" fmla="*/ 418 w 423"/>
                <a:gd name="T43" fmla="*/ 157 h 997"/>
                <a:gd name="T44" fmla="*/ 415 w 423"/>
                <a:gd name="T45" fmla="*/ 164 h 997"/>
                <a:gd name="T46" fmla="*/ 410 w 423"/>
                <a:gd name="T47" fmla="*/ 173 h 997"/>
                <a:gd name="T48" fmla="*/ 406 w 423"/>
                <a:gd name="T49" fmla="*/ 179 h 997"/>
                <a:gd name="T50" fmla="*/ 404 w 423"/>
                <a:gd name="T51" fmla="*/ 184 h 997"/>
                <a:gd name="T52" fmla="*/ 222 w 423"/>
                <a:gd name="T53" fmla="*/ 338 h 997"/>
                <a:gd name="T54" fmla="*/ 181 w 423"/>
                <a:gd name="T55" fmla="*/ 515 h 997"/>
                <a:gd name="T56" fmla="*/ 413 w 423"/>
                <a:gd name="T57" fmla="*/ 697 h 997"/>
                <a:gd name="T58" fmla="*/ 115 w 423"/>
                <a:gd name="T59" fmla="*/ 917 h 997"/>
                <a:gd name="T60" fmla="*/ 57 w 423"/>
                <a:gd name="T61" fmla="*/ 991 h 997"/>
                <a:gd name="T62" fmla="*/ 0 w 423"/>
                <a:gd name="T63" fmla="*/ 844 h 997"/>
                <a:gd name="T64" fmla="*/ 193 w 423"/>
                <a:gd name="T65" fmla="*/ 702 h 997"/>
                <a:gd name="T66" fmla="*/ 48 w 423"/>
                <a:gd name="T67" fmla="*/ 548 h 997"/>
                <a:gd name="T68" fmla="*/ 32 w 423"/>
                <a:gd name="T69" fmla="*/ 408 h 997"/>
                <a:gd name="T70" fmla="*/ 343 w 423"/>
                <a:gd name="T71" fmla="*/ 178 h 997"/>
                <a:gd name="T72" fmla="*/ 340 w 423"/>
                <a:gd name="T73" fmla="*/ 44 h 997"/>
                <a:gd name="T74" fmla="*/ 338 w 423"/>
                <a:gd name="T75" fmla="*/ 41 h 997"/>
                <a:gd name="T76" fmla="*/ 334 w 423"/>
                <a:gd name="T77" fmla="*/ 37 h 997"/>
                <a:gd name="T78" fmla="*/ 327 w 423"/>
                <a:gd name="T79" fmla="*/ 28 h 997"/>
                <a:gd name="T80" fmla="*/ 319 w 423"/>
                <a:gd name="T81" fmla="*/ 19 h 997"/>
                <a:gd name="T82" fmla="*/ 310 w 423"/>
                <a:gd name="T83" fmla="*/ 9 h 997"/>
                <a:gd name="T84" fmla="*/ 306 w 423"/>
                <a:gd name="T85" fmla="*/ 0 h 9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3" h="997">
                  <a:moveTo>
                    <a:pt x="306" y="0"/>
                  </a:moveTo>
                  <a:lnTo>
                    <a:pt x="309" y="2"/>
                  </a:lnTo>
                  <a:lnTo>
                    <a:pt x="312" y="3"/>
                  </a:lnTo>
                  <a:lnTo>
                    <a:pt x="315" y="6"/>
                  </a:lnTo>
                  <a:lnTo>
                    <a:pt x="319" y="9"/>
                  </a:lnTo>
                  <a:lnTo>
                    <a:pt x="322" y="12"/>
                  </a:lnTo>
                  <a:lnTo>
                    <a:pt x="327" y="13"/>
                  </a:lnTo>
                  <a:lnTo>
                    <a:pt x="332" y="16"/>
                  </a:lnTo>
                  <a:lnTo>
                    <a:pt x="337" y="21"/>
                  </a:lnTo>
                  <a:lnTo>
                    <a:pt x="341" y="24"/>
                  </a:lnTo>
                  <a:lnTo>
                    <a:pt x="346" y="28"/>
                  </a:lnTo>
                  <a:lnTo>
                    <a:pt x="352" y="31"/>
                  </a:lnTo>
                  <a:lnTo>
                    <a:pt x="356" y="35"/>
                  </a:lnTo>
                  <a:lnTo>
                    <a:pt x="362" y="38"/>
                  </a:lnTo>
                  <a:lnTo>
                    <a:pt x="366" y="43"/>
                  </a:lnTo>
                  <a:lnTo>
                    <a:pt x="371" y="47"/>
                  </a:lnTo>
                  <a:lnTo>
                    <a:pt x="376" y="51"/>
                  </a:lnTo>
                  <a:lnTo>
                    <a:pt x="381" y="56"/>
                  </a:lnTo>
                  <a:lnTo>
                    <a:pt x="385" y="59"/>
                  </a:lnTo>
                  <a:lnTo>
                    <a:pt x="390" y="63"/>
                  </a:lnTo>
                  <a:lnTo>
                    <a:pt x="396" y="69"/>
                  </a:lnTo>
                  <a:lnTo>
                    <a:pt x="398" y="72"/>
                  </a:lnTo>
                  <a:lnTo>
                    <a:pt x="403" y="76"/>
                  </a:lnTo>
                  <a:lnTo>
                    <a:pt x="406" y="81"/>
                  </a:lnTo>
                  <a:lnTo>
                    <a:pt x="409" y="85"/>
                  </a:lnTo>
                  <a:lnTo>
                    <a:pt x="412" y="90"/>
                  </a:lnTo>
                  <a:lnTo>
                    <a:pt x="415" y="94"/>
                  </a:lnTo>
                  <a:lnTo>
                    <a:pt x="418" y="98"/>
                  </a:lnTo>
                  <a:lnTo>
                    <a:pt x="419" y="103"/>
                  </a:lnTo>
                  <a:lnTo>
                    <a:pt x="419" y="106"/>
                  </a:lnTo>
                  <a:lnTo>
                    <a:pt x="420" y="110"/>
                  </a:lnTo>
                  <a:lnTo>
                    <a:pt x="422" y="113"/>
                  </a:lnTo>
                  <a:lnTo>
                    <a:pt x="423" y="117"/>
                  </a:lnTo>
                  <a:lnTo>
                    <a:pt x="423" y="122"/>
                  </a:lnTo>
                  <a:lnTo>
                    <a:pt x="423" y="125"/>
                  </a:lnTo>
                  <a:lnTo>
                    <a:pt x="423" y="129"/>
                  </a:lnTo>
                  <a:lnTo>
                    <a:pt x="423" y="134"/>
                  </a:lnTo>
                  <a:lnTo>
                    <a:pt x="423" y="137"/>
                  </a:lnTo>
                  <a:lnTo>
                    <a:pt x="422" y="140"/>
                  </a:lnTo>
                  <a:lnTo>
                    <a:pt x="422" y="144"/>
                  </a:lnTo>
                  <a:lnTo>
                    <a:pt x="422" y="147"/>
                  </a:lnTo>
                  <a:lnTo>
                    <a:pt x="420" y="150"/>
                  </a:lnTo>
                  <a:lnTo>
                    <a:pt x="419" y="153"/>
                  </a:lnTo>
                  <a:lnTo>
                    <a:pt x="418" y="157"/>
                  </a:lnTo>
                  <a:lnTo>
                    <a:pt x="418" y="160"/>
                  </a:lnTo>
                  <a:lnTo>
                    <a:pt x="415" y="164"/>
                  </a:lnTo>
                  <a:lnTo>
                    <a:pt x="413" y="169"/>
                  </a:lnTo>
                  <a:lnTo>
                    <a:pt x="410" y="173"/>
                  </a:lnTo>
                  <a:lnTo>
                    <a:pt x="409" y="178"/>
                  </a:lnTo>
                  <a:lnTo>
                    <a:pt x="406" y="179"/>
                  </a:lnTo>
                  <a:lnTo>
                    <a:pt x="406" y="182"/>
                  </a:lnTo>
                  <a:lnTo>
                    <a:pt x="404" y="184"/>
                  </a:lnTo>
                  <a:lnTo>
                    <a:pt x="404" y="184"/>
                  </a:lnTo>
                  <a:lnTo>
                    <a:pt x="222" y="338"/>
                  </a:lnTo>
                  <a:lnTo>
                    <a:pt x="143" y="436"/>
                  </a:lnTo>
                  <a:lnTo>
                    <a:pt x="181" y="515"/>
                  </a:lnTo>
                  <a:lnTo>
                    <a:pt x="403" y="593"/>
                  </a:lnTo>
                  <a:lnTo>
                    <a:pt x="413" y="697"/>
                  </a:lnTo>
                  <a:lnTo>
                    <a:pt x="155" y="851"/>
                  </a:lnTo>
                  <a:lnTo>
                    <a:pt x="115" y="917"/>
                  </a:lnTo>
                  <a:lnTo>
                    <a:pt x="124" y="997"/>
                  </a:lnTo>
                  <a:lnTo>
                    <a:pt x="57" y="991"/>
                  </a:lnTo>
                  <a:lnTo>
                    <a:pt x="7" y="920"/>
                  </a:lnTo>
                  <a:lnTo>
                    <a:pt x="0" y="844"/>
                  </a:lnTo>
                  <a:lnTo>
                    <a:pt x="26" y="800"/>
                  </a:lnTo>
                  <a:lnTo>
                    <a:pt x="193" y="702"/>
                  </a:lnTo>
                  <a:lnTo>
                    <a:pt x="193" y="609"/>
                  </a:lnTo>
                  <a:lnTo>
                    <a:pt x="48" y="548"/>
                  </a:lnTo>
                  <a:lnTo>
                    <a:pt x="22" y="501"/>
                  </a:lnTo>
                  <a:lnTo>
                    <a:pt x="32" y="408"/>
                  </a:lnTo>
                  <a:lnTo>
                    <a:pt x="212" y="257"/>
                  </a:lnTo>
                  <a:lnTo>
                    <a:pt x="343" y="178"/>
                  </a:lnTo>
                  <a:lnTo>
                    <a:pt x="359" y="87"/>
                  </a:lnTo>
                  <a:lnTo>
                    <a:pt x="340" y="44"/>
                  </a:lnTo>
                  <a:lnTo>
                    <a:pt x="340" y="43"/>
                  </a:lnTo>
                  <a:lnTo>
                    <a:pt x="338" y="41"/>
                  </a:lnTo>
                  <a:lnTo>
                    <a:pt x="335" y="38"/>
                  </a:lnTo>
                  <a:lnTo>
                    <a:pt x="334" y="37"/>
                  </a:lnTo>
                  <a:lnTo>
                    <a:pt x="330" y="32"/>
                  </a:lnTo>
                  <a:lnTo>
                    <a:pt x="327" y="28"/>
                  </a:lnTo>
                  <a:lnTo>
                    <a:pt x="322" y="22"/>
                  </a:lnTo>
                  <a:lnTo>
                    <a:pt x="319" y="19"/>
                  </a:lnTo>
                  <a:lnTo>
                    <a:pt x="315" y="13"/>
                  </a:lnTo>
                  <a:lnTo>
                    <a:pt x="310" y="9"/>
                  </a:lnTo>
                  <a:lnTo>
                    <a:pt x="308" y="4"/>
                  </a:lnTo>
                  <a:lnTo>
                    <a:pt x="306" y="0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5"/>
            <p:cNvSpPr>
              <a:spLocks/>
            </p:cNvSpPr>
            <p:nvPr/>
          </p:nvSpPr>
          <p:spPr bwMode="auto">
            <a:xfrm>
              <a:off x="1409700" y="5300663"/>
              <a:ext cx="261937" cy="696913"/>
            </a:xfrm>
            <a:custGeom>
              <a:avLst/>
              <a:gdLst>
                <a:gd name="T0" fmla="*/ 42 w 330"/>
                <a:gd name="T1" fmla="*/ 833 h 880"/>
                <a:gd name="T2" fmla="*/ 22 w 330"/>
                <a:gd name="T3" fmla="*/ 786 h 880"/>
                <a:gd name="T4" fmla="*/ 35 w 330"/>
                <a:gd name="T5" fmla="*/ 740 h 880"/>
                <a:gd name="T6" fmla="*/ 74 w 330"/>
                <a:gd name="T7" fmla="*/ 701 h 880"/>
                <a:gd name="T8" fmla="*/ 129 w 330"/>
                <a:gd name="T9" fmla="*/ 662 h 880"/>
                <a:gd name="T10" fmla="*/ 189 w 330"/>
                <a:gd name="T11" fmla="*/ 629 h 880"/>
                <a:gd name="T12" fmla="*/ 246 w 330"/>
                <a:gd name="T13" fmla="*/ 598 h 880"/>
                <a:gd name="T14" fmla="*/ 290 w 330"/>
                <a:gd name="T15" fmla="*/ 573 h 880"/>
                <a:gd name="T16" fmla="*/ 321 w 330"/>
                <a:gd name="T17" fmla="*/ 538 h 880"/>
                <a:gd name="T18" fmla="*/ 330 w 330"/>
                <a:gd name="T19" fmla="*/ 495 h 880"/>
                <a:gd name="T20" fmla="*/ 319 w 330"/>
                <a:gd name="T21" fmla="*/ 452 h 880"/>
                <a:gd name="T22" fmla="*/ 294 w 330"/>
                <a:gd name="T23" fmla="*/ 414 h 880"/>
                <a:gd name="T24" fmla="*/ 267 w 330"/>
                <a:gd name="T25" fmla="*/ 395 h 880"/>
                <a:gd name="T26" fmla="*/ 231 w 330"/>
                <a:gd name="T27" fmla="*/ 381 h 880"/>
                <a:gd name="T28" fmla="*/ 189 w 330"/>
                <a:gd name="T29" fmla="*/ 366 h 880"/>
                <a:gd name="T30" fmla="*/ 146 w 330"/>
                <a:gd name="T31" fmla="*/ 351 h 880"/>
                <a:gd name="T32" fmla="*/ 108 w 330"/>
                <a:gd name="T33" fmla="*/ 335 h 880"/>
                <a:gd name="T34" fmla="*/ 80 w 330"/>
                <a:gd name="T35" fmla="*/ 315 h 880"/>
                <a:gd name="T36" fmla="*/ 67 w 330"/>
                <a:gd name="T37" fmla="*/ 290 h 880"/>
                <a:gd name="T38" fmla="*/ 73 w 330"/>
                <a:gd name="T39" fmla="*/ 259 h 880"/>
                <a:gd name="T40" fmla="*/ 96 w 330"/>
                <a:gd name="T41" fmla="*/ 225 h 880"/>
                <a:gd name="T42" fmla="*/ 126 w 330"/>
                <a:gd name="T43" fmla="*/ 193 h 880"/>
                <a:gd name="T44" fmla="*/ 157 w 330"/>
                <a:gd name="T45" fmla="*/ 165 h 880"/>
                <a:gd name="T46" fmla="*/ 190 w 330"/>
                <a:gd name="T47" fmla="*/ 138 h 880"/>
                <a:gd name="T48" fmla="*/ 224 w 330"/>
                <a:gd name="T49" fmla="*/ 112 h 880"/>
                <a:gd name="T50" fmla="*/ 256 w 330"/>
                <a:gd name="T51" fmla="*/ 83 h 880"/>
                <a:gd name="T52" fmla="*/ 286 w 330"/>
                <a:gd name="T53" fmla="*/ 53 h 880"/>
                <a:gd name="T54" fmla="*/ 311 w 330"/>
                <a:gd name="T55" fmla="*/ 20 h 880"/>
                <a:gd name="T56" fmla="*/ 300 w 330"/>
                <a:gd name="T57" fmla="*/ 0 h 880"/>
                <a:gd name="T58" fmla="*/ 250 w 330"/>
                <a:gd name="T59" fmla="*/ 42 h 880"/>
                <a:gd name="T60" fmla="*/ 187 w 330"/>
                <a:gd name="T61" fmla="*/ 94 h 880"/>
                <a:gd name="T62" fmla="*/ 123 w 330"/>
                <a:gd name="T63" fmla="*/ 149 h 880"/>
                <a:gd name="T64" fmla="*/ 67 w 330"/>
                <a:gd name="T65" fmla="*/ 206 h 880"/>
                <a:gd name="T66" fmla="*/ 29 w 330"/>
                <a:gd name="T67" fmla="*/ 262 h 880"/>
                <a:gd name="T68" fmla="*/ 23 w 330"/>
                <a:gd name="T69" fmla="*/ 315 h 880"/>
                <a:gd name="T70" fmla="*/ 57 w 330"/>
                <a:gd name="T71" fmla="*/ 361 h 880"/>
                <a:gd name="T72" fmla="*/ 142 w 330"/>
                <a:gd name="T73" fmla="*/ 401 h 880"/>
                <a:gd name="T74" fmla="*/ 190 w 330"/>
                <a:gd name="T75" fmla="*/ 413 h 880"/>
                <a:gd name="T76" fmla="*/ 228 w 330"/>
                <a:gd name="T77" fmla="*/ 426 h 880"/>
                <a:gd name="T78" fmla="*/ 262 w 330"/>
                <a:gd name="T79" fmla="*/ 445 h 880"/>
                <a:gd name="T80" fmla="*/ 286 w 330"/>
                <a:gd name="T81" fmla="*/ 477 h 880"/>
                <a:gd name="T82" fmla="*/ 289 w 330"/>
                <a:gd name="T83" fmla="*/ 517 h 880"/>
                <a:gd name="T84" fmla="*/ 262 w 330"/>
                <a:gd name="T85" fmla="*/ 551 h 880"/>
                <a:gd name="T86" fmla="*/ 220 w 330"/>
                <a:gd name="T87" fmla="*/ 576 h 880"/>
                <a:gd name="T88" fmla="*/ 182 w 330"/>
                <a:gd name="T89" fmla="*/ 595 h 880"/>
                <a:gd name="T90" fmla="*/ 145 w 330"/>
                <a:gd name="T91" fmla="*/ 611 h 880"/>
                <a:gd name="T92" fmla="*/ 107 w 330"/>
                <a:gd name="T93" fmla="*/ 629 h 880"/>
                <a:gd name="T94" fmla="*/ 72 w 330"/>
                <a:gd name="T95" fmla="*/ 649 h 880"/>
                <a:gd name="T96" fmla="*/ 41 w 330"/>
                <a:gd name="T97" fmla="*/ 677 h 880"/>
                <a:gd name="T98" fmla="*/ 19 w 330"/>
                <a:gd name="T99" fmla="*/ 708 h 880"/>
                <a:gd name="T100" fmla="*/ 6 w 330"/>
                <a:gd name="T101" fmla="*/ 739 h 880"/>
                <a:gd name="T102" fmla="*/ 0 w 330"/>
                <a:gd name="T103" fmla="*/ 768 h 880"/>
                <a:gd name="T104" fmla="*/ 1 w 330"/>
                <a:gd name="T105" fmla="*/ 796 h 880"/>
                <a:gd name="T106" fmla="*/ 11 w 330"/>
                <a:gd name="T107" fmla="*/ 821 h 880"/>
                <a:gd name="T108" fmla="*/ 35 w 330"/>
                <a:gd name="T109" fmla="*/ 849 h 880"/>
                <a:gd name="T110" fmla="*/ 64 w 330"/>
                <a:gd name="T111" fmla="*/ 866 h 880"/>
                <a:gd name="T112" fmla="*/ 98 w 330"/>
                <a:gd name="T113" fmla="*/ 878 h 8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30" h="880">
                  <a:moveTo>
                    <a:pt x="98" y="877"/>
                  </a:moveTo>
                  <a:lnTo>
                    <a:pt x="88" y="871"/>
                  </a:lnTo>
                  <a:lnTo>
                    <a:pt x="77" y="863"/>
                  </a:lnTo>
                  <a:lnTo>
                    <a:pt x="69" y="858"/>
                  </a:lnTo>
                  <a:lnTo>
                    <a:pt x="61" y="850"/>
                  </a:lnTo>
                  <a:lnTo>
                    <a:pt x="54" y="844"/>
                  </a:lnTo>
                  <a:lnTo>
                    <a:pt x="48" y="838"/>
                  </a:lnTo>
                  <a:lnTo>
                    <a:pt x="42" y="833"/>
                  </a:lnTo>
                  <a:lnTo>
                    <a:pt x="38" y="827"/>
                  </a:lnTo>
                  <a:lnTo>
                    <a:pt x="33" y="821"/>
                  </a:lnTo>
                  <a:lnTo>
                    <a:pt x="29" y="815"/>
                  </a:lnTo>
                  <a:lnTo>
                    <a:pt x="26" y="809"/>
                  </a:lnTo>
                  <a:lnTo>
                    <a:pt x="25" y="803"/>
                  </a:lnTo>
                  <a:lnTo>
                    <a:pt x="22" y="796"/>
                  </a:lnTo>
                  <a:lnTo>
                    <a:pt x="22" y="792"/>
                  </a:lnTo>
                  <a:lnTo>
                    <a:pt x="22" y="786"/>
                  </a:lnTo>
                  <a:lnTo>
                    <a:pt x="22" y="780"/>
                  </a:lnTo>
                  <a:lnTo>
                    <a:pt x="22" y="774"/>
                  </a:lnTo>
                  <a:lnTo>
                    <a:pt x="23" y="768"/>
                  </a:lnTo>
                  <a:lnTo>
                    <a:pt x="23" y="762"/>
                  </a:lnTo>
                  <a:lnTo>
                    <a:pt x="26" y="756"/>
                  </a:lnTo>
                  <a:lnTo>
                    <a:pt x="28" y="752"/>
                  </a:lnTo>
                  <a:lnTo>
                    <a:pt x="32" y="746"/>
                  </a:lnTo>
                  <a:lnTo>
                    <a:pt x="35" y="740"/>
                  </a:lnTo>
                  <a:lnTo>
                    <a:pt x="39" y="736"/>
                  </a:lnTo>
                  <a:lnTo>
                    <a:pt x="42" y="730"/>
                  </a:lnTo>
                  <a:lnTo>
                    <a:pt x="47" y="725"/>
                  </a:lnTo>
                  <a:lnTo>
                    <a:pt x="51" y="720"/>
                  </a:lnTo>
                  <a:lnTo>
                    <a:pt x="57" y="715"/>
                  </a:lnTo>
                  <a:lnTo>
                    <a:pt x="63" y="711"/>
                  </a:lnTo>
                  <a:lnTo>
                    <a:pt x="69" y="705"/>
                  </a:lnTo>
                  <a:lnTo>
                    <a:pt x="74" y="701"/>
                  </a:lnTo>
                  <a:lnTo>
                    <a:pt x="80" y="696"/>
                  </a:lnTo>
                  <a:lnTo>
                    <a:pt x="86" y="690"/>
                  </a:lnTo>
                  <a:lnTo>
                    <a:pt x="92" y="686"/>
                  </a:lnTo>
                  <a:lnTo>
                    <a:pt x="99" y="681"/>
                  </a:lnTo>
                  <a:lnTo>
                    <a:pt x="107" y="677"/>
                  </a:lnTo>
                  <a:lnTo>
                    <a:pt x="114" y="671"/>
                  </a:lnTo>
                  <a:lnTo>
                    <a:pt x="121" y="667"/>
                  </a:lnTo>
                  <a:lnTo>
                    <a:pt x="129" y="662"/>
                  </a:lnTo>
                  <a:lnTo>
                    <a:pt x="136" y="658"/>
                  </a:lnTo>
                  <a:lnTo>
                    <a:pt x="143" y="654"/>
                  </a:lnTo>
                  <a:lnTo>
                    <a:pt x="151" y="649"/>
                  </a:lnTo>
                  <a:lnTo>
                    <a:pt x="158" y="645"/>
                  </a:lnTo>
                  <a:lnTo>
                    <a:pt x="167" y="640"/>
                  </a:lnTo>
                  <a:lnTo>
                    <a:pt x="174" y="636"/>
                  </a:lnTo>
                  <a:lnTo>
                    <a:pt x="182" y="633"/>
                  </a:lnTo>
                  <a:lnTo>
                    <a:pt x="189" y="629"/>
                  </a:lnTo>
                  <a:lnTo>
                    <a:pt x="198" y="626"/>
                  </a:lnTo>
                  <a:lnTo>
                    <a:pt x="204" y="621"/>
                  </a:lnTo>
                  <a:lnTo>
                    <a:pt x="211" y="617"/>
                  </a:lnTo>
                  <a:lnTo>
                    <a:pt x="218" y="612"/>
                  </a:lnTo>
                  <a:lnTo>
                    <a:pt x="226" y="610"/>
                  </a:lnTo>
                  <a:lnTo>
                    <a:pt x="233" y="605"/>
                  </a:lnTo>
                  <a:lnTo>
                    <a:pt x="239" y="602"/>
                  </a:lnTo>
                  <a:lnTo>
                    <a:pt x="246" y="598"/>
                  </a:lnTo>
                  <a:lnTo>
                    <a:pt x="252" y="595"/>
                  </a:lnTo>
                  <a:lnTo>
                    <a:pt x="258" y="592"/>
                  </a:lnTo>
                  <a:lnTo>
                    <a:pt x="264" y="589"/>
                  </a:lnTo>
                  <a:lnTo>
                    <a:pt x="270" y="585"/>
                  </a:lnTo>
                  <a:lnTo>
                    <a:pt x="275" y="582"/>
                  </a:lnTo>
                  <a:lnTo>
                    <a:pt x="281" y="579"/>
                  </a:lnTo>
                  <a:lnTo>
                    <a:pt x="286" y="576"/>
                  </a:lnTo>
                  <a:lnTo>
                    <a:pt x="290" y="573"/>
                  </a:lnTo>
                  <a:lnTo>
                    <a:pt x="294" y="570"/>
                  </a:lnTo>
                  <a:lnTo>
                    <a:pt x="299" y="565"/>
                  </a:lnTo>
                  <a:lnTo>
                    <a:pt x="305" y="561"/>
                  </a:lnTo>
                  <a:lnTo>
                    <a:pt x="308" y="557"/>
                  </a:lnTo>
                  <a:lnTo>
                    <a:pt x="312" y="552"/>
                  </a:lnTo>
                  <a:lnTo>
                    <a:pt x="315" y="546"/>
                  </a:lnTo>
                  <a:lnTo>
                    <a:pt x="318" y="542"/>
                  </a:lnTo>
                  <a:lnTo>
                    <a:pt x="321" y="538"/>
                  </a:lnTo>
                  <a:lnTo>
                    <a:pt x="324" y="532"/>
                  </a:lnTo>
                  <a:lnTo>
                    <a:pt x="325" y="527"/>
                  </a:lnTo>
                  <a:lnTo>
                    <a:pt x="327" y="521"/>
                  </a:lnTo>
                  <a:lnTo>
                    <a:pt x="328" y="516"/>
                  </a:lnTo>
                  <a:lnTo>
                    <a:pt x="330" y="511"/>
                  </a:lnTo>
                  <a:lnTo>
                    <a:pt x="330" y="505"/>
                  </a:lnTo>
                  <a:lnTo>
                    <a:pt x="330" y="501"/>
                  </a:lnTo>
                  <a:lnTo>
                    <a:pt x="330" y="495"/>
                  </a:lnTo>
                  <a:lnTo>
                    <a:pt x="330" y="489"/>
                  </a:lnTo>
                  <a:lnTo>
                    <a:pt x="330" y="483"/>
                  </a:lnTo>
                  <a:lnTo>
                    <a:pt x="328" y="479"/>
                  </a:lnTo>
                  <a:lnTo>
                    <a:pt x="327" y="473"/>
                  </a:lnTo>
                  <a:lnTo>
                    <a:pt x="325" y="469"/>
                  </a:lnTo>
                  <a:lnTo>
                    <a:pt x="324" y="463"/>
                  </a:lnTo>
                  <a:lnTo>
                    <a:pt x="321" y="457"/>
                  </a:lnTo>
                  <a:lnTo>
                    <a:pt x="319" y="452"/>
                  </a:lnTo>
                  <a:lnTo>
                    <a:pt x="318" y="447"/>
                  </a:lnTo>
                  <a:lnTo>
                    <a:pt x="314" y="442"/>
                  </a:lnTo>
                  <a:lnTo>
                    <a:pt x="311" y="438"/>
                  </a:lnTo>
                  <a:lnTo>
                    <a:pt x="308" y="432"/>
                  </a:lnTo>
                  <a:lnTo>
                    <a:pt x="305" y="428"/>
                  </a:lnTo>
                  <a:lnTo>
                    <a:pt x="302" y="423"/>
                  </a:lnTo>
                  <a:lnTo>
                    <a:pt x="297" y="419"/>
                  </a:lnTo>
                  <a:lnTo>
                    <a:pt x="294" y="414"/>
                  </a:lnTo>
                  <a:lnTo>
                    <a:pt x="290" y="411"/>
                  </a:lnTo>
                  <a:lnTo>
                    <a:pt x="287" y="408"/>
                  </a:lnTo>
                  <a:lnTo>
                    <a:pt x="284" y="407"/>
                  </a:lnTo>
                  <a:lnTo>
                    <a:pt x="281" y="404"/>
                  </a:lnTo>
                  <a:lnTo>
                    <a:pt x="278" y="401"/>
                  </a:lnTo>
                  <a:lnTo>
                    <a:pt x="274" y="400"/>
                  </a:lnTo>
                  <a:lnTo>
                    <a:pt x="271" y="397"/>
                  </a:lnTo>
                  <a:lnTo>
                    <a:pt x="267" y="395"/>
                  </a:lnTo>
                  <a:lnTo>
                    <a:pt x="264" y="394"/>
                  </a:lnTo>
                  <a:lnTo>
                    <a:pt x="258" y="391"/>
                  </a:lnTo>
                  <a:lnTo>
                    <a:pt x="255" y="389"/>
                  </a:lnTo>
                  <a:lnTo>
                    <a:pt x="249" y="386"/>
                  </a:lnTo>
                  <a:lnTo>
                    <a:pt x="245" y="385"/>
                  </a:lnTo>
                  <a:lnTo>
                    <a:pt x="240" y="384"/>
                  </a:lnTo>
                  <a:lnTo>
                    <a:pt x="236" y="382"/>
                  </a:lnTo>
                  <a:lnTo>
                    <a:pt x="231" y="381"/>
                  </a:lnTo>
                  <a:lnTo>
                    <a:pt x="227" y="378"/>
                  </a:lnTo>
                  <a:lnTo>
                    <a:pt x="221" y="376"/>
                  </a:lnTo>
                  <a:lnTo>
                    <a:pt x="215" y="375"/>
                  </a:lnTo>
                  <a:lnTo>
                    <a:pt x="209" y="372"/>
                  </a:lnTo>
                  <a:lnTo>
                    <a:pt x="205" y="370"/>
                  </a:lnTo>
                  <a:lnTo>
                    <a:pt x="199" y="369"/>
                  </a:lnTo>
                  <a:lnTo>
                    <a:pt x="195" y="367"/>
                  </a:lnTo>
                  <a:lnTo>
                    <a:pt x="189" y="366"/>
                  </a:lnTo>
                  <a:lnTo>
                    <a:pt x="184" y="364"/>
                  </a:lnTo>
                  <a:lnTo>
                    <a:pt x="179" y="361"/>
                  </a:lnTo>
                  <a:lnTo>
                    <a:pt x="173" y="360"/>
                  </a:lnTo>
                  <a:lnTo>
                    <a:pt x="167" y="359"/>
                  </a:lnTo>
                  <a:lnTo>
                    <a:pt x="162" y="357"/>
                  </a:lnTo>
                  <a:lnTo>
                    <a:pt x="157" y="354"/>
                  </a:lnTo>
                  <a:lnTo>
                    <a:pt x="152" y="353"/>
                  </a:lnTo>
                  <a:lnTo>
                    <a:pt x="146" y="351"/>
                  </a:lnTo>
                  <a:lnTo>
                    <a:pt x="142" y="350"/>
                  </a:lnTo>
                  <a:lnTo>
                    <a:pt x="136" y="347"/>
                  </a:lnTo>
                  <a:lnTo>
                    <a:pt x="132" y="345"/>
                  </a:lnTo>
                  <a:lnTo>
                    <a:pt x="127" y="344"/>
                  </a:lnTo>
                  <a:lnTo>
                    <a:pt x="121" y="341"/>
                  </a:lnTo>
                  <a:lnTo>
                    <a:pt x="117" y="339"/>
                  </a:lnTo>
                  <a:lnTo>
                    <a:pt x="113" y="337"/>
                  </a:lnTo>
                  <a:lnTo>
                    <a:pt x="108" y="335"/>
                  </a:lnTo>
                  <a:lnTo>
                    <a:pt x="104" y="332"/>
                  </a:lnTo>
                  <a:lnTo>
                    <a:pt x="101" y="329"/>
                  </a:lnTo>
                  <a:lnTo>
                    <a:pt x="96" y="328"/>
                  </a:lnTo>
                  <a:lnTo>
                    <a:pt x="92" y="325"/>
                  </a:lnTo>
                  <a:lnTo>
                    <a:pt x="89" y="323"/>
                  </a:lnTo>
                  <a:lnTo>
                    <a:pt x="86" y="320"/>
                  </a:lnTo>
                  <a:lnTo>
                    <a:pt x="83" y="317"/>
                  </a:lnTo>
                  <a:lnTo>
                    <a:pt x="80" y="315"/>
                  </a:lnTo>
                  <a:lnTo>
                    <a:pt x="77" y="313"/>
                  </a:lnTo>
                  <a:lnTo>
                    <a:pt x="74" y="309"/>
                  </a:lnTo>
                  <a:lnTo>
                    <a:pt x="73" y="306"/>
                  </a:lnTo>
                  <a:lnTo>
                    <a:pt x="72" y="303"/>
                  </a:lnTo>
                  <a:lnTo>
                    <a:pt x="70" y="300"/>
                  </a:lnTo>
                  <a:lnTo>
                    <a:pt x="69" y="297"/>
                  </a:lnTo>
                  <a:lnTo>
                    <a:pt x="67" y="294"/>
                  </a:lnTo>
                  <a:lnTo>
                    <a:pt x="67" y="290"/>
                  </a:lnTo>
                  <a:lnTo>
                    <a:pt x="67" y="287"/>
                  </a:lnTo>
                  <a:lnTo>
                    <a:pt x="66" y="282"/>
                  </a:lnTo>
                  <a:lnTo>
                    <a:pt x="67" y="279"/>
                  </a:lnTo>
                  <a:lnTo>
                    <a:pt x="67" y="275"/>
                  </a:lnTo>
                  <a:lnTo>
                    <a:pt x="69" y="272"/>
                  </a:lnTo>
                  <a:lnTo>
                    <a:pt x="70" y="268"/>
                  </a:lnTo>
                  <a:lnTo>
                    <a:pt x="72" y="263"/>
                  </a:lnTo>
                  <a:lnTo>
                    <a:pt x="73" y="259"/>
                  </a:lnTo>
                  <a:lnTo>
                    <a:pt x="76" y="254"/>
                  </a:lnTo>
                  <a:lnTo>
                    <a:pt x="79" y="250"/>
                  </a:lnTo>
                  <a:lnTo>
                    <a:pt x="80" y="246"/>
                  </a:lnTo>
                  <a:lnTo>
                    <a:pt x="85" y="241"/>
                  </a:lnTo>
                  <a:lnTo>
                    <a:pt x="88" y="237"/>
                  </a:lnTo>
                  <a:lnTo>
                    <a:pt x="91" y="232"/>
                  </a:lnTo>
                  <a:lnTo>
                    <a:pt x="94" y="228"/>
                  </a:lnTo>
                  <a:lnTo>
                    <a:pt x="96" y="225"/>
                  </a:lnTo>
                  <a:lnTo>
                    <a:pt x="101" y="221"/>
                  </a:lnTo>
                  <a:lnTo>
                    <a:pt x="104" y="216"/>
                  </a:lnTo>
                  <a:lnTo>
                    <a:pt x="107" y="212"/>
                  </a:lnTo>
                  <a:lnTo>
                    <a:pt x="110" y="207"/>
                  </a:lnTo>
                  <a:lnTo>
                    <a:pt x="114" y="204"/>
                  </a:lnTo>
                  <a:lnTo>
                    <a:pt x="117" y="200"/>
                  </a:lnTo>
                  <a:lnTo>
                    <a:pt x="121" y="197"/>
                  </a:lnTo>
                  <a:lnTo>
                    <a:pt x="126" y="193"/>
                  </a:lnTo>
                  <a:lnTo>
                    <a:pt x="129" y="190"/>
                  </a:lnTo>
                  <a:lnTo>
                    <a:pt x="133" y="187"/>
                  </a:lnTo>
                  <a:lnTo>
                    <a:pt x="136" y="182"/>
                  </a:lnTo>
                  <a:lnTo>
                    <a:pt x="140" y="178"/>
                  </a:lnTo>
                  <a:lnTo>
                    <a:pt x="145" y="175"/>
                  </a:lnTo>
                  <a:lnTo>
                    <a:pt x="148" y="172"/>
                  </a:lnTo>
                  <a:lnTo>
                    <a:pt x="154" y="168"/>
                  </a:lnTo>
                  <a:lnTo>
                    <a:pt x="157" y="165"/>
                  </a:lnTo>
                  <a:lnTo>
                    <a:pt x="161" y="162"/>
                  </a:lnTo>
                  <a:lnTo>
                    <a:pt x="165" y="157"/>
                  </a:lnTo>
                  <a:lnTo>
                    <a:pt x="170" y="155"/>
                  </a:lnTo>
                  <a:lnTo>
                    <a:pt x="174" y="152"/>
                  </a:lnTo>
                  <a:lnTo>
                    <a:pt x="179" y="147"/>
                  </a:lnTo>
                  <a:lnTo>
                    <a:pt x="182" y="144"/>
                  </a:lnTo>
                  <a:lnTo>
                    <a:pt x="186" y="141"/>
                  </a:lnTo>
                  <a:lnTo>
                    <a:pt x="190" y="138"/>
                  </a:lnTo>
                  <a:lnTo>
                    <a:pt x="195" y="135"/>
                  </a:lnTo>
                  <a:lnTo>
                    <a:pt x="199" y="131"/>
                  </a:lnTo>
                  <a:lnTo>
                    <a:pt x="204" y="128"/>
                  </a:lnTo>
                  <a:lnTo>
                    <a:pt x="208" y="125"/>
                  </a:lnTo>
                  <a:lnTo>
                    <a:pt x="212" y="121"/>
                  </a:lnTo>
                  <a:lnTo>
                    <a:pt x="215" y="118"/>
                  </a:lnTo>
                  <a:lnTo>
                    <a:pt x="221" y="115"/>
                  </a:lnTo>
                  <a:lnTo>
                    <a:pt x="224" y="112"/>
                  </a:lnTo>
                  <a:lnTo>
                    <a:pt x="228" y="108"/>
                  </a:lnTo>
                  <a:lnTo>
                    <a:pt x="233" y="105"/>
                  </a:lnTo>
                  <a:lnTo>
                    <a:pt x="237" y="100"/>
                  </a:lnTo>
                  <a:lnTo>
                    <a:pt x="240" y="97"/>
                  </a:lnTo>
                  <a:lnTo>
                    <a:pt x="245" y="94"/>
                  </a:lnTo>
                  <a:lnTo>
                    <a:pt x="249" y="90"/>
                  </a:lnTo>
                  <a:lnTo>
                    <a:pt x="252" y="87"/>
                  </a:lnTo>
                  <a:lnTo>
                    <a:pt x="256" y="83"/>
                  </a:lnTo>
                  <a:lnTo>
                    <a:pt x="261" y="80"/>
                  </a:lnTo>
                  <a:lnTo>
                    <a:pt x="264" y="75"/>
                  </a:lnTo>
                  <a:lnTo>
                    <a:pt x="268" y="72"/>
                  </a:lnTo>
                  <a:lnTo>
                    <a:pt x="271" y="68"/>
                  </a:lnTo>
                  <a:lnTo>
                    <a:pt x="275" y="65"/>
                  </a:lnTo>
                  <a:lnTo>
                    <a:pt x="278" y="61"/>
                  </a:lnTo>
                  <a:lnTo>
                    <a:pt x="283" y="58"/>
                  </a:lnTo>
                  <a:lnTo>
                    <a:pt x="286" y="53"/>
                  </a:lnTo>
                  <a:lnTo>
                    <a:pt x="289" y="50"/>
                  </a:lnTo>
                  <a:lnTo>
                    <a:pt x="293" y="46"/>
                  </a:lnTo>
                  <a:lnTo>
                    <a:pt x="296" y="42"/>
                  </a:lnTo>
                  <a:lnTo>
                    <a:pt x="299" y="37"/>
                  </a:lnTo>
                  <a:lnTo>
                    <a:pt x="302" y="33"/>
                  </a:lnTo>
                  <a:lnTo>
                    <a:pt x="305" y="28"/>
                  </a:lnTo>
                  <a:lnTo>
                    <a:pt x="308" y="24"/>
                  </a:lnTo>
                  <a:lnTo>
                    <a:pt x="311" y="20"/>
                  </a:lnTo>
                  <a:lnTo>
                    <a:pt x="314" y="15"/>
                  </a:lnTo>
                  <a:lnTo>
                    <a:pt x="314" y="12"/>
                  </a:lnTo>
                  <a:lnTo>
                    <a:pt x="314" y="8"/>
                  </a:lnTo>
                  <a:lnTo>
                    <a:pt x="312" y="5"/>
                  </a:lnTo>
                  <a:lnTo>
                    <a:pt x="311" y="2"/>
                  </a:lnTo>
                  <a:lnTo>
                    <a:pt x="308" y="0"/>
                  </a:lnTo>
                  <a:lnTo>
                    <a:pt x="305" y="0"/>
                  </a:lnTo>
                  <a:lnTo>
                    <a:pt x="300" y="0"/>
                  </a:lnTo>
                  <a:lnTo>
                    <a:pt x="297" y="2"/>
                  </a:lnTo>
                  <a:lnTo>
                    <a:pt x="292" y="8"/>
                  </a:lnTo>
                  <a:lnTo>
                    <a:pt x="286" y="12"/>
                  </a:lnTo>
                  <a:lnTo>
                    <a:pt x="280" y="18"/>
                  </a:lnTo>
                  <a:lnTo>
                    <a:pt x="272" y="24"/>
                  </a:lnTo>
                  <a:lnTo>
                    <a:pt x="265" y="30"/>
                  </a:lnTo>
                  <a:lnTo>
                    <a:pt x="258" y="36"/>
                  </a:lnTo>
                  <a:lnTo>
                    <a:pt x="250" y="42"/>
                  </a:lnTo>
                  <a:lnTo>
                    <a:pt x="245" y="49"/>
                  </a:lnTo>
                  <a:lnTo>
                    <a:pt x="236" y="55"/>
                  </a:lnTo>
                  <a:lnTo>
                    <a:pt x="228" y="61"/>
                  </a:lnTo>
                  <a:lnTo>
                    <a:pt x="221" y="68"/>
                  </a:lnTo>
                  <a:lnTo>
                    <a:pt x="212" y="74"/>
                  </a:lnTo>
                  <a:lnTo>
                    <a:pt x="204" y="80"/>
                  </a:lnTo>
                  <a:lnTo>
                    <a:pt x="196" y="87"/>
                  </a:lnTo>
                  <a:lnTo>
                    <a:pt x="187" y="94"/>
                  </a:lnTo>
                  <a:lnTo>
                    <a:pt x="180" y="100"/>
                  </a:lnTo>
                  <a:lnTo>
                    <a:pt x="171" y="108"/>
                  </a:lnTo>
                  <a:lnTo>
                    <a:pt x="164" y="113"/>
                  </a:lnTo>
                  <a:lnTo>
                    <a:pt x="155" y="121"/>
                  </a:lnTo>
                  <a:lnTo>
                    <a:pt x="146" y="128"/>
                  </a:lnTo>
                  <a:lnTo>
                    <a:pt x="139" y="135"/>
                  </a:lnTo>
                  <a:lnTo>
                    <a:pt x="130" y="143"/>
                  </a:lnTo>
                  <a:lnTo>
                    <a:pt x="123" y="149"/>
                  </a:lnTo>
                  <a:lnTo>
                    <a:pt x="116" y="156"/>
                  </a:lnTo>
                  <a:lnTo>
                    <a:pt x="108" y="163"/>
                  </a:lnTo>
                  <a:lnTo>
                    <a:pt x="101" y="171"/>
                  </a:lnTo>
                  <a:lnTo>
                    <a:pt x="92" y="178"/>
                  </a:lnTo>
                  <a:lnTo>
                    <a:pt x="86" y="185"/>
                  </a:lnTo>
                  <a:lnTo>
                    <a:pt x="79" y="193"/>
                  </a:lnTo>
                  <a:lnTo>
                    <a:pt x="73" y="200"/>
                  </a:lnTo>
                  <a:lnTo>
                    <a:pt x="67" y="206"/>
                  </a:lnTo>
                  <a:lnTo>
                    <a:pt x="61" y="213"/>
                  </a:lnTo>
                  <a:lnTo>
                    <a:pt x="55" y="221"/>
                  </a:lnTo>
                  <a:lnTo>
                    <a:pt x="51" y="228"/>
                  </a:lnTo>
                  <a:lnTo>
                    <a:pt x="45" y="234"/>
                  </a:lnTo>
                  <a:lnTo>
                    <a:pt x="41" y="241"/>
                  </a:lnTo>
                  <a:lnTo>
                    <a:pt x="36" y="247"/>
                  </a:lnTo>
                  <a:lnTo>
                    <a:pt x="33" y="254"/>
                  </a:lnTo>
                  <a:lnTo>
                    <a:pt x="29" y="262"/>
                  </a:lnTo>
                  <a:lnTo>
                    <a:pt x="28" y="269"/>
                  </a:lnTo>
                  <a:lnTo>
                    <a:pt x="25" y="275"/>
                  </a:lnTo>
                  <a:lnTo>
                    <a:pt x="23" y="282"/>
                  </a:lnTo>
                  <a:lnTo>
                    <a:pt x="22" y="288"/>
                  </a:lnTo>
                  <a:lnTo>
                    <a:pt x="22" y="295"/>
                  </a:lnTo>
                  <a:lnTo>
                    <a:pt x="22" y="301"/>
                  </a:lnTo>
                  <a:lnTo>
                    <a:pt x="22" y="309"/>
                  </a:lnTo>
                  <a:lnTo>
                    <a:pt x="23" y="315"/>
                  </a:lnTo>
                  <a:lnTo>
                    <a:pt x="26" y="320"/>
                  </a:lnTo>
                  <a:lnTo>
                    <a:pt x="28" y="326"/>
                  </a:lnTo>
                  <a:lnTo>
                    <a:pt x="30" y="332"/>
                  </a:lnTo>
                  <a:lnTo>
                    <a:pt x="35" y="338"/>
                  </a:lnTo>
                  <a:lnTo>
                    <a:pt x="39" y="345"/>
                  </a:lnTo>
                  <a:lnTo>
                    <a:pt x="44" y="350"/>
                  </a:lnTo>
                  <a:lnTo>
                    <a:pt x="51" y="356"/>
                  </a:lnTo>
                  <a:lnTo>
                    <a:pt x="57" y="361"/>
                  </a:lnTo>
                  <a:lnTo>
                    <a:pt x="66" y="367"/>
                  </a:lnTo>
                  <a:lnTo>
                    <a:pt x="73" y="372"/>
                  </a:lnTo>
                  <a:lnTo>
                    <a:pt x="83" y="376"/>
                  </a:lnTo>
                  <a:lnTo>
                    <a:pt x="92" y="382"/>
                  </a:lnTo>
                  <a:lnTo>
                    <a:pt x="104" y="386"/>
                  </a:lnTo>
                  <a:lnTo>
                    <a:pt x="116" y="391"/>
                  </a:lnTo>
                  <a:lnTo>
                    <a:pt x="129" y="397"/>
                  </a:lnTo>
                  <a:lnTo>
                    <a:pt x="142" y="401"/>
                  </a:lnTo>
                  <a:lnTo>
                    <a:pt x="158" y="406"/>
                  </a:lnTo>
                  <a:lnTo>
                    <a:pt x="162" y="406"/>
                  </a:lnTo>
                  <a:lnTo>
                    <a:pt x="167" y="407"/>
                  </a:lnTo>
                  <a:lnTo>
                    <a:pt x="171" y="408"/>
                  </a:lnTo>
                  <a:lnTo>
                    <a:pt x="177" y="410"/>
                  </a:lnTo>
                  <a:lnTo>
                    <a:pt x="182" y="410"/>
                  </a:lnTo>
                  <a:lnTo>
                    <a:pt x="186" y="411"/>
                  </a:lnTo>
                  <a:lnTo>
                    <a:pt x="190" y="413"/>
                  </a:lnTo>
                  <a:lnTo>
                    <a:pt x="195" y="414"/>
                  </a:lnTo>
                  <a:lnTo>
                    <a:pt x="201" y="416"/>
                  </a:lnTo>
                  <a:lnTo>
                    <a:pt x="205" y="417"/>
                  </a:lnTo>
                  <a:lnTo>
                    <a:pt x="209" y="419"/>
                  </a:lnTo>
                  <a:lnTo>
                    <a:pt x="215" y="420"/>
                  </a:lnTo>
                  <a:lnTo>
                    <a:pt x="220" y="422"/>
                  </a:lnTo>
                  <a:lnTo>
                    <a:pt x="224" y="423"/>
                  </a:lnTo>
                  <a:lnTo>
                    <a:pt x="228" y="426"/>
                  </a:lnTo>
                  <a:lnTo>
                    <a:pt x="234" y="428"/>
                  </a:lnTo>
                  <a:lnTo>
                    <a:pt x="237" y="429"/>
                  </a:lnTo>
                  <a:lnTo>
                    <a:pt x="242" y="432"/>
                  </a:lnTo>
                  <a:lnTo>
                    <a:pt x="246" y="433"/>
                  </a:lnTo>
                  <a:lnTo>
                    <a:pt x="250" y="436"/>
                  </a:lnTo>
                  <a:lnTo>
                    <a:pt x="255" y="439"/>
                  </a:lnTo>
                  <a:lnTo>
                    <a:pt x="258" y="442"/>
                  </a:lnTo>
                  <a:lnTo>
                    <a:pt x="262" y="445"/>
                  </a:lnTo>
                  <a:lnTo>
                    <a:pt x="267" y="448"/>
                  </a:lnTo>
                  <a:lnTo>
                    <a:pt x="268" y="452"/>
                  </a:lnTo>
                  <a:lnTo>
                    <a:pt x="272" y="455"/>
                  </a:lnTo>
                  <a:lnTo>
                    <a:pt x="275" y="458"/>
                  </a:lnTo>
                  <a:lnTo>
                    <a:pt x="278" y="463"/>
                  </a:lnTo>
                  <a:lnTo>
                    <a:pt x="281" y="467"/>
                  </a:lnTo>
                  <a:lnTo>
                    <a:pt x="284" y="472"/>
                  </a:lnTo>
                  <a:lnTo>
                    <a:pt x="286" y="477"/>
                  </a:lnTo>
                  <a:lnTo>
                    <a:pt x="289" y="483"/>
                  </a:lnTo>
                  <a:lnTo>
                    <a:pt x="290" y="488"/>
                  </a:lnTo>
                  <a:lnTo>
                    <a:pt x="292" y="492"/>
                  </a:lnTo>
                  <a:lnTo>
                    <a:pt x="292" y="498"/>
                  </a:lnTo>
                  <a:lnTo>
                    <a:pt x="293" y="504"/>
                  </a:lnTo>
                  <a:lnTo>
                    <a:pt x="292" y="508"/>
                  </a:lnTo>
                  <a:lnTo>
                    <a:pt x="290" y="513"/>
                  </a:lnTo>
                  <a:lnTo>
                    <a:pt x="289" y="517"/>
                  </a:lnTo>
                  <a:lnTo>
                    <a:pt x="287" y="523"/>
                  </a:lnTo>
                  <a:lnTo>
                    <a:pt x="284" y="526"/>
                  </a:lnTo>
                  <a:lnTo>
                    <a:pt x="281" y="530"/>
                  </a:lnTo>
                  <a:lnTo>
                    <a:pt x="278" y="535"/>
                  </a:lnTo>
                  <a:lnTo>
                    <a:pt x="274" y="539"/>
                  </a:lnTo>
                  <a:lnTo>
                    <a:pt x="270" y="542"/>
                  </a:lnTo>
                  <a:lnTo>
                    <a:pt x="267" y="546"/>
                  </a:lnTo>
                  <a:lnTo>
                    <a:pt x="262" y="551"/>
                  </a:lnTo>
                  <a:lnTo>
                    <a:pt x="258" y="554"/>
                  </a:lnTo>
                  <a:lnTo>
                    <a:pt x="252" y="558"/>
                  </a:lnTo>
                  <a:lnTo>
                    <a:pt x="248" y="561"/>
                  </a:lnTo>
                  <a:lnTo>
                    <a:pt x="242" y="564"/>
                  </a:lnTo>
                  <a:lnTo>
                    <a:pt x="236" y="567"/>
                  </a:lnTo>
                  <a:lnTo>
                    <a:pt x="230" y="570"/>
                  </a:lnTo>
                  <a:lnTo>
                    <a:pt x="226" y="573"/>
                  </a:lnTo>
                  <a:lnTo>
                    <a:pt x="220" y="576"/>
                  </a:lnTo>
                  <a:lnTo>
                    <a:pt x="215" y="579"/>
                  </a:lnTo>
                  <a:lnTo>
                    <a:pt x="209" y="580"/>
                  </a:lnTo>
                  <a:lnTo>
                    <a:pt x="204" y="583"/>
                  </a:lnTo>
                  <a:lnTo>
                    <a:pt x="199" y="586"/>
                  </a:lnTo>
                  <a:lnTo>
                    <a:pt x="195" y="589"/>
                  </a:lnTo>
                  <a:lnTo>
                    <a:pt x="190" y="590"/>
                  </a:lnTo>
                  <a:lnTo>
                    <a:pt x="186" y="592"/>
                  </a:lnTo>
                  <a:lnTo>
                    <a:pt x="182" y="595"/>
                  </a:lnTo>
                  <a:lnTo>
                    <a:pt x="179" y="596"/>
                  </a:lnTo>
                  <a:lnTo>
                    <a:pt x="173" y="598"/>
                  </a:lnTo>
                  <a:lnTo>
                    <a:pt x="168" y="599"/>
                  </a:lnTo>
                  <a:lnTo>
                    <a:pt x="164" y="602"/>
                  </a:lnTo>
                  <a:lnTo>
                    <a:pt x="160" y="604"/>
                  </a:lnTo>
                  <a:lnTo>
                    <a:pt x="154" y="607"/>
                  </a:lnTo>
                  <a:lnTo>
                    <a:pt x="149" y="608"/>
                  </a:lnTo>
                  <a:lnTo>
                    <a:pt x="145" y="611"/>
                  </a:lnTo>
                  <a:lnTo>
                    <a:pt x="140" y="612"/>
                  </a:lnTo>
                  <a:lnTo>
                    <a:pt x="136" y="614"/>
                  </a:lnTo>
                  <a:lnTo>
                    <a:pt x="130" y="617"/>
                  </a:lnTo>
                  <a:lnTo>
                    <a:pt x="126" y="618"/>
                  </a:lnTo>
                  <a:lnTo>
                    <a:pt x="121" y="621"/>
                  </a:lnTo>
                  <a:lnTo>
                    <a:pt x="117" y="623"/>
                  </a:lnTo>
                  <a:lnTo>
                    <a:pt x="111" y="626"/>
                  </a:lnTo>
                  <a:lnTo>
                    <a:pt x="107" y="629"/>
                  </a:lnTo>
                  <a:lnTo>
                    <a:pt x="102" y="632"/>
                  </a:lnTo>
                  <a:lnTo>
                    <a:pt x="98" y="633"/>
                  </a:lnTo>
                  <a:lnTo>
                    <a:pt x="94" y="636"/>
                  </a:lnTo>
                  <a:lnTo>
                    <a:pt x="89" y="637"/>
                  </a:lnTo>
                  <a:lnTo>
                    <a:pt x="85" y="640"/>
                  </a:lnTo>
                  <a:lnTo>
                    <a:pt x="79" y="643"/>
                  </a:lnTo>
                  <a:lnTo>
                    <a:pt x="76" y="646"/>
                  </a:lnTo>
                  <a:lnTo>
                    <a:pt x="72" y="649"/>
                  </a:lnTo>
                  <a:lnTo>
                    <a:pt x="67" y="652"/>
                  </a:lnTo>
                  <a:lnTo>
                    <a:pt x="63" y="655"/>
                  </a:lnTo>
                  <a:lnTo>
                    <a:pt x="58" y="658"/>
                  </a:lnTo>
                  <a:lnTo>
                    <a:pt x="54" y="661"/>
                  </a:lnTo>
                  <a:lnTo>
                    <a:pt x="51" y="665"/>
                  </a:lnTo>
                  <a:lnTo>
                    <a:pt x="48" y="668"/>
                  </a:lnTo>
                  <a:lnTo>
                    <a:pt x="45" y="673"/>
                  </a:lnTo>
                  <a:lnTo>
                    <a:pt x="41" y="677"/>
                  </a:lnTo>
                  <a:lnTo>
                    <a:pt x="38" y="681"/>
                  </a:lnTo>
                  <a:lnTo>
                    <a:pt x="35" y="684"/>
                  </a:lnTo>
                  <a:lnTo>
                    <a:pt x="32" y="689"/>
                  </a:lnTo>
                  <a:lnTo>
                    <a:pt x="29" y="692"/>
                  </a:lnTo>
                  <a:lnTo>
                    <a:pt x="28" y="696"/>
                  </a:lnTo>
                  <a:lnTo>
                    <a:pt x="23" y="699"/>
                  </a:lnTo>
                  <a:lnTo>
                    <a:pt x="22" y="703"/>
                  </a:lnTo>
                  <a:lnTo>
                    <a:pt x="19" y="708"/>
                  </a:lnTo>
                  <a:lnTo>
                    <a:pt x="17" y="711"/>
                  </a:lnTo>
                  <a:lnTo>
                    <a:pt x="16" y="715"/>
                  </a:lnTo>
                  <a:lnTo>
                    <a:pt x="13" y="720"/>
                  </a:lnTo>
                  <a:lnTo>
                    <a:pt x="11" y="723"/>
                  </a:lnTo>
                  <a:lnTo>
                    <a:pt x="10" y="727"/>
                  </a:lnTo>
                  <a:lnTo>
                    <a:pt x="8" y="730"/>
                  </a:lnTo>
                  <a:lnTo>
                    <a:pt x="7" y="734"/>
                  </a:lnTo>
                  <a:lnTo>
                    <a:pt x="6" y="739"/>
                  </a:lnTo>
                  <a:lnTo>
                    <a:pt x="6" y="742"/>
                  </a:lnTo>
                  <a:lnTo>
                    <a:pt x="4" y="746"/>
                  </a:lnTo>
                  <a:lnTo>
                    <a:pt x="3" y="749"/>
                  </a:lnTo>
                  <a:lnTo>
                    <a:pt x="1" y="753"/>
                  </a:lnTo>
                  <a:lnTo>
                    <a:pt x="1" y="756"/>
                  </a:lnTo>
                  <a:lnTo>
                    <a:pt x="1" y="761"/>
                  </a:lnTo>
                  <a:lnTo>
                    <a:pt x="0" y="764"/>
                  </a:lnTo>
                  <a:lnTo>
                    <a:pt x="0" y="768"/>
                  </a:lnTo>
                  <a:lnTo>
                    <a:pt x="0" y="771"/>
                  </a:lnTo>
                  <a:lnTo>
                    <a:pt x="0" y="774"/>
                  </a:lnTo>
                  <a:lnTo>
                    <a:pt x="0" y="778"/>
                  </a:lnTo>
                  <a:lnTo>
                    <a:pt x="0" y="781"/>
                  </a:lnTo>
                  <a:lnTo>
                    <a:pt x="0" y="786"/>
                  </a:lnTo>
                  <a:lnTo>
                    <a:pt x="0" y="789"/>
                  </a:lnTo>
                  <a:lnTo>
                    <a:pt x="1" y="792"/>
                  </a:lnTo>
                  <a:lnTo>
                    <a:pt x="1" y="796"/>
                  </a:lnTo>
                  <a:lnTo>
                    <a:pt x="3" y="799"/>
                  </a:lnTo>
                  <a:lnTo>
                    <a:pt x="4" y="802"/>
                  </a:lnTo>
                  <a:lnTo>
                    <a:pt x="6" y="805"/>
                  </a:lnTo>
                  <a:lnTo>
                    <a:pt x="6" y="809"/>
                  </a:lnTo>
                  <a:lnTo>
                    <a:pt x="7" y="812"/>
                  </a:lnTo>
                  <a:lnTo>
                    <a:pt x="8" y="815"/>
                  </a:lnTo>
                  <a:lnTo>
                    <a:pt x="10" y="818"/>
                  </a:lnTo>
                  <a:lnTo>
                    <a:pt x="11" y="821"/>
                  </a:lnTo>
                  <a:lnTo>
                    <a:pt x="14" y="824"/>
                  </a:lnTo>
                  <a:lnTo>
                    <a:pt x="17" y="830"/>
                  </a:lnTo>
                  <a:lnTo>
                    <a:pt x="22" y="836"/>
                  </a:lnTo>
                  <a:lnTo>
                    <a:pt x="23" y="838"/>
                  </a:lnTo>
                  <a:lnTo>
                    <a:pt x="26" y="841"/>
                  </a:lnTo>
                  <a:lnTo>
                    <a:pt x="29" y="843"/>
                  </a:lnTo>
                  <a:lnTo>
                    <a:pt x="33" y="847"/>
                  </a:lnTo>
                  <a:lnTo>
                    <a:pt x="35" y="849"/>
                  </a:lnTo>
                  <a:lnTo>
                    <a:pt x="38" y="852"/>
                  </a:lnTo>
                  <a:lnTo>
                    <a:pt x="41" y="853"/>
                  </a:lnTo>
                  <a:lnTo>
                    <a:pt x="45" y="856"/>
                  </a:lnTo>
                  <a:lnTo>
                    <a:pt x="48" y="859"/>
                  </a:lnTo>
                  <a:lnTo>
                    <a:pt x="52" y="860"/>
                  </a:lnTo>
                  <a:lnTo>
                    <a:pt x="55" y="862"/>
                  </a:lnTo>
                  <a:lnTo>
                    <a:pt x="60" y="865"/>
                  </a:lnTo>
                  <a:lnTo>
                    <a:pt x="64" y="866"/>
                  </a:lnTo>
                  <a:lnTo>
                    <a:pt x="69" y="869"/>
                  </a:lnTo>
                  <a:lnTo>
                    <a:pt x="72" y="871"/>
                  </a:lnTo>
                  <a:lnTo>
                    <a:pt x="77" y="872"/>
                  </a:lnTo>
                  <a:lnTo>
                    <a:pt x="80" y="874"/>
                  </a:lnTo>
                  <a:lnTo>
                    <a:pt x="86" y="877"/>
                  </a:lnTo>
                  <a:lnTo>
                    <a:pt x="91" y="878"/>
                  </a:lnTo>
                  <a:lnTo>
                    <a:pt x="96" y="880"/>
                  </a:lnTo>
                  <a:lnTo>
                    <a:pt x="98" y="878"/>
                  </a:lnTo>
                  <a:lnTo>
                    <a:pt x="98" y="877"/>
                  </a:lnTo>
                  <a:lnTo>
                    <a:pt x="98" y="877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6"/>
            <p:cNvSpPr>
              <a:spLocks/>
            </p:cNvSpPr>
            <p:nvPr/>
          </p:nvSpPr>
          <p:spPr bwMode="auto">
            <a:xfrm>
              <a:off x="1317625" y="5172076"/>
              <a:ext cx="312737" cy="806450"/>
            </a:xfrm>
            <a:custGeom>
              <a:avLst/>
              <a:gdLst>
                <a:gd name="T0" fmla="*/ 352 w 395"/>
                <a:gd name="T1" fmla="*/ 53 h 1016"/>
                <a:gd name="T2" fmla="*/ 361 w 395"/>
                <a:gd name="T3" fmla="*/ 104 h 1016"/>
                <a:gd name="T4" fmla="*/ 341 w 395"/>
                <a:gd name="T5" fmla="*/ 150 h 1016"/>
                <a:gd name="T6" fmla="*/ 301 w 395"/>
                <a:gd name="T7" fmla="*/ 191 h 1016"/>
                <a:gd name="T8" fmla="*/ 253 w 395"/>
                <a:gd name="T9" fmla="*/ 226 h 1016"/>
                <a:gd name="T10" fmla="*/ 203 w 395"/>
                <a:gd name="T11" fmla="*/ 258 h 1016"/>
                <a:gd name="T12" fmla="*/ 157 w 395"/>
                <a:gd name="T13" fmla="*/ 289 h 1016"/>
                <a:gd name="T14" fmla="*/ 113 w 395"/>
                <a:gd name="T15" fmla="*/ 323 h 1016"/>
                <a:gd name="T16" fmla="*/ 74 w 395"/>
                <a:gd name="T17" fmla="*/ 360 h 1016"/>
                <a:gd name="T18" fmla="*/ 37 w 395"/>
                <a:gd name="T19" fmla="*/ 404 h 1016"/>
                <a:gd name="T20" fmla="*/ 21 w 395"/>
                <a:gd name="T21" fmla="*/ 436 h 1016"/>
                <a:gd name="T22" fmla="*/ 15 w 395"/>
                <a:gd name="T23" fmla="*/ 467 h 1016"/>
                <a:gd name="T24" fmla="*/ 21 w 395"/>
                <a:gd name="T25" fmla="*/ 502 h 1016"/>
                <a:gd name="T26" fmla="*/ 50 w 395"/>
                <a:gd name="T27" fmla="*/ 547 h 1016"/>
                <a:gd name="T28" fmla="*/ 82 w 395"/>
                <a:gd name="T29" fmla="*/ 569 h 1016"/>
                <a:gd name="T30" fmla="*/ 113 w 395"/>
                <a:gd name="T31" fmla="*/ 583 h 1016"/>
                <a:gd name="T32" fmla="*/ 148 w 395"/>
                <a:gd name="T33" fmla="*/ 594 h 1016"/>
                <a:gd name="T34" fmla="*/ 187 w 395"/>
                <a:gd name="T35" fmla="*/ 612 h 1016"/>
                <a:gd name="T36" fmla="*/ 190 w 395"/>
                <a:gd name="T37" fmla="*/ 660 h 1016"/>
                <a:gd name="T38" fmla="*/ 170 w 395"/>
                <a:gd name="T39" fmla="*/ 700 h 1016"/>
                <a:gd name="T40" fmla="*/ 138 w 395"/>
                <a:gd name="T41" fmla="*/ 728 h 1016"/>
                <a:gd name="T42" fmla="*/ 96 w 395"/>
                <a:gd name="T43" fmla="*/ 749 h 1016"/>
                <a:gd name="T44" fmla="*/ 55 w 395"/>
                <a:gd name="T45" fmla="*/ 776 h 1016"/>
                <a:gd name="T46" fmla="*/ 22 w 395"/>
                <a:gd name="T47" fmla="*/ 810 h 1016"/>
                <a:gd name="T48" fmla="*/ 3 w 395"/>
                <a:gd name="T49" fmla="*/ 853 h 1016"/>
                <a:gd name="T50" fmla="*/ 2 w 395"/>
                <a:gd name="T51" fmla="*/ 898 h 1016"/>
                <a:gd name="T52" fmla="*/ 14 w 395"/>
                <a:gd name="T53" fmla="*/ 938 h 1016"/>
                <a:gd name="T54" fmla="*/ 37 w 395"/>
                <a:gd name="T55" fmla="*/ 970 h 1016"/>
                <a:gd name="T56" fmla="*/ 71 w 395"/>
                <a:gd name="T57" fmla="*/ 995 h 1016"/>
                <a:gd name="T58" fmla="*/ 115 w 395"/>
                <a:gd name="T59" fmla="*/ 1010 h 1016"/>
                <a:gd name="T60" fmla="*/ 162 w 395"/>
                <a:gd name="T61" fmla="*/ 1016 h 1016"/>
                <a:gd name="T62" fmla="*/ 153 w 395"/>
                <a:gd name="T63" fmla="*/ 986 h 1016"/>
                <a:gd name="T64" fmla="*/ 75 w 395"/>
                <a:gd name="T65" fmla="*/ 953 h 1016"/>
                <a:gd name="T66" fmla="*/ 38 w 395"/>
                <a:gd name="T67" fmla="*/ 913 h 1016"/>
                <a:gd name="T68" fmla="*/ 34 w 395"/>
                <a:gd name="T69" fmla="*/ 870 h 1016"/>
                <a:gd name="T70" fmla="*/ 52 w 395"/>
                <a:gd name="T71" fmla="*/ 826 h 1016"/>
                <a:gd name="T72" fmla="*/ 85 w 395"/>
                <a:gd name="T73" fmla="*/ 788 h 1016"/>
                <a:gd name="T74" fmla="*/ 126 w 395"/>
                <a:gd name="T75" fmla="*/ 757 h 1016"/>
                <a:gd name="T76" fmla="*/ 166 w 395"/>
                <a:gd name="T77" fmla="*/ 740 h 1016"/>
                <a:gd name="T78" fmla="*/ 206 w 395"/>
                <a:gd name="T79" fmla="*/ 722 h 1016"/>
                <a:gd name="T80" fmla="*/ 247 w 395"/>
                <a:gd name="T81" fmla="*/ 678 h 1016"/>
                <a:gd name="T82" fmla="*/ 250 w 395"/>
                <a:gd name="T83" fmla="*/ 633 h 1016"/>
                <a:gd name="T84" fmla="*/ 210 w 395"/>
                <a:gd name="T85" fmla="*/ 589 h 1016"/>
                <a:gd name="T86" fmla="*/ 172 w 395"/>
                <a:gd name="T87" fmla="*/ 569 h 1016"/>
                <a:gd name="T88" fmla="*/ 141 w 395"/>
                <a:gd name="T89" fmla="*/ 558 h 1016"/>
                <a:gd name="T90" fmla="*/ 110 w 395"/>
                <a:gd name="T91" fmla="*/ 547 h 1016"/>
                <a:gd name="T92" fmla="*/ 56 w 395"/>
                <a:gd name="T93" fmla="*/ 511 h 1016"/>
                <a:gd name="T94" fmla="*/ 55 w 395"/>
                <a:gd name="T95" fmla="*/ 451 h 1016"/>
                <a:gd name="T96" fmla="*/ 103 w 395"/>
                <a:gd name="T97" fmla="*/ 385 h 1016"/>
                <a:gd name="T98" fmla="*/ 178 w 395"/>
                <a:gd name="T99" fmla="*/ 316 h 1016"/>
                <a:gd name="T100" fmla="*/ 261 w 395"/>
                <a:gd name="T101" fmla="*/ 254 h 1016"/>
                <a:gd name="T102" fmla="*/ 329 w 395"/>
                <a:gd name="T103" fmla="*/ 207 h 1016"/>
                <a:gd name="T104" fmla="*/ 366 w 395"/>
                <a:gd name="T105" fmla="*/ 178 h 1016"/>
                <a:gd name="T106" fmla="*/ 388 w 395"/>
                <a:gd name="T107" fmla="*/ 144 h 1016"/>
                <a:gd name="T108" fmla="*/ 393 w 395"/>
                <a:gd name="T109" fmla="*/ 112 h 1016"/>
                <a:gd name="T110" fmla="*/ 385 w 395"/>
                <a:gd name="T111" fmla="*/ 76 h 1016"/>
                <a:gd name="T112" fmla="*/ 355 w 395"/>
                <a:gd name="T113" fmla="*/ 34 h 1016"/>
                <a:gd name="T114" fmla="*/ 317 w 395"/>
                <a:gd name="T115" fmla="*/ 1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395" h="1016">
                  <a:moveTo>
                    <a:pt x="313" y="1"/>
                  </a:moveTo>
                  <a:lnTo>
                    <a:pt x="319" y="7"/>
                  </a:lnTo>
                  <a:lnTo>
                    <a:pt x="324" y="13"/>
                  </a:lnTo>
                  <a:lnTo>
                    <a:pt x="329" y="19"/>
                  </a:lnTo>
                  <a:lnTo>
                    <a:pt x="335" y="25"/>
                  </a:lnTo>
                  <a:lnTo>
                    <a:pt x="339" y="29"/>
                  </a:lnTo>
                  <a:lnTo>
                    <a:pt x="342" y="35"/>
                  </a:lnTo>
                  <a:lnTo>
                    <a:pt x="346" y="41"/>
                  </a:lnTo>
                  <a:lnTo>
                    <a:pt x="349" y="47"/>
                  </a:lnTo>
                  <a:lnTo>
                    <a:pt x="352" y="53"/>
                  </a:lnTo>
                  <a:lnTo>
                    <a:pt x="354" y="57"/>
                  </a:lnTo>
                  <a:lnTo>
                    <a:pt x="357" y="63"/>
                  </a:lnTo>
                  <a:lnTo>
                    <a:pt x="358" y="69"/>
                  </a:lnTo>
                  <a:lnTo>
                    <a:pt x="360" y="73"/>
                  </a:lnTo>
                  <a:lnTo>
                    <a:pt x="361" y="79"/>
                  </a:lnTo>
                  <a:lnTo>
                    <a:pt x="361" y="84"/>
                  </a:lnTo>
                  <a:lnTo>
                    <a:pt x="363" y="90"/>
                  </a:lnTo>
                  <a:lnTo>
                    <a:pt x="361" y="94"/>
                  </a:lnTo>
                  <a:lnTo>
                    <a:pt x="361" y="98"/>
                  </a:lnTo>
                  <a:lnTo>
                    <a:pt x="361" y="104"/>
                  </a:lnTo>
                  <a:lnTo>
                    <a:pt x="360" y="109"/>
                  </a:lnTo>
                  <a:lnTo>
                    <a:pt x="358" y="113"/>
                  </a:lnTo>
                  <a:lnTo>
                    <a:pt x="357" y="117"/>
                  </a:lnTo>
                  <a:lnTo>
                    <a:pt x="355" y="123"/>
                  </a:lnTo>
                  <a:lnTo>
                    <a:pt x="354" y="128"/>
                  </a:lnTo>
                  <a:lnTo>
                    <a:pt x="351" y="132"/>
                  </a:lnTo>
                  <a:lnTo>
                    <a:pt x="349" y="137"/>
                  </a:lnTo>
                  <a:lnTo>
                    <a:pt x="346" y="141"/>
                  </a:lnTo>
                  <a:lnTo>
                    <a:pt x="344" y="145"/>
                  </a:lnTo>
                  <a:lnTo>
                    <a:pt x="341" y="150"/>
                  </a:lnTo>
                  <a:lnTo>
                    <a:pt x="338" y="154"/>
                  </a:lnTo>
                  <a:lnTo>
                    <a:pt x="335" y="159"/>
                  </a:lnTo>
                  <a:lnTo>
                    <a:pt x="330" y="163"/>
                  </a:lnTo>
                  <a:lnTo>
                    <a:pt x="327" y="167"/>
                  </a:lnTo>
                  <a:lnTo>
                    <a:pt x="323" y="170"/>
                  </a:lnTo>
                  <a:lnTo>
                    <a:pt x="319" y="175"/>
                  </a:lnTo>
                  <a:lnTo>
                    <a:pt x="314" y="179"/>
                  </a:lnTo>
                  <a:lnTo>
                    <a:pt x="310" y="182"/>
                  </a:lnTo>
                  <a:lnTo>
                    <a:pt x="305" y="186"/>
                  </a:lnTo>
                  <a:lnTo>
                    <a:pt x="301" y="191"/>
                  </a:lnTo>
                  <a:lnTo>
                    <a:pt x="297" y="194"/>
                  </a:lnTo>
                  <a:lnTo>
                    <a:pt x="291" y="198"/>
                  </a:lnTo>
                  <a:lnTo>
                    <a:pt x="286" y="201"/>
                  </a:lnTo>
                  <a:lnTo>
                    <a:pt x="282" y="205"/>
                  </a:lnTo>
                  <a:lnTo>
                    <a:pt x="278" y="208"/>
                  </a:lnTo>
                  <a:lnTo>
                    <a:pt x="272" y="211"/>
                  </a:lnTo>
                  <a:lnTo>
                    <a:pt x="267" y="216"/>
                  </a:lnTo>
                  <a:lnTo>
                    <a:pt x="261" y="219"/>
                  </a:lnTo>
                  <a:lnTo>
                    <a:pt x="257" y="223"/>
                  </a:lnTo>
                  <a:lnTo>
                    <a:pt x="253" y="226"/>
                  </a:lnTo>
                  <a:lnTo>
                    <a:pt x="247" y="229"/>
                  </a:lnTo>
                  <a:lnTo>
                    <a:pt x="241" y="232"/>
                  </a:lnTo>
                  <a:lnTo>
                    <a:pt x="236" y="236"/>
                  </a:lnTo>
                  <a:lnTo>
                    <a:pt x="232" y="239"/>
                  </a:lnTo>
                  <a:lnTo>
                    <a:pt x="226" y="242"/>
                  </a:lnTo>
                  <a:lnTo>
                    <a:pt x="222" y="245"/>
                  </a:lnTo>
                  <a:lnTo>
                    <a:pt x="217" y="250"/>
                  </a:lnTo>
                  <a:lnTo>
                    <a:pt x="212" y="251"/>
                  </a:lnTo>
                  <a:lnTo>
                    <a:pt x="207" y="255"/>
                  </a:lnTo>
                  <a:lnTo>
                    <a:pt x="203" y="258"/>
                  </a:lnTo>
                  <a:lnTo>
                    <a:pt x="198" y="261"/>
                  </a:lnTo>
                  <a:lnTo>
                    <a:pt x="194" y="264"/>
                  </a:lnTo>
                  <a:lnTo>
                    <a:pt x="190" y="267"/>
                  </a:lnTo>
                  <a:lnTo>
                    <a:pt x="185" y="270"/>
                  </a:lnTo>
                  <a:lnTo>
                    <a:pt x="181" y="273"/>
                  </a:lnTo>
                  <a:lnTo>
                    <a:pt x="176" y="276"/>
                  </a:lnTo>
                  <a:lnTo>
                    <a:pt x="172" y="279"/>
                  </a:lnTo>
                  <a:lnTo>
                    <a:pt x="168" y="282"/>
                  </a:lnTo>
                  <a:lnTo>
                    <a:pt x="162" y="286"/>
                  </a:lnTo>
                  <a:lnTo>
                    <a:pt x="157" y="289"/>
                  </a:lnTo>
                  <a:lnTo>
                    <a:pt x="153" y="292"/>
                  </a:lnTo>
                  <a:lnTo>
                    <a:pt x="148" y="295"/>
                  </a:lnTo>
                  <a:lnTo>
                    <a:pt x="144" y="299"/>
                  </a:lnTo>
                  <a:lnTo>
                    <a:pt x="140" y="302"/>
                  </a:lnTo>
                  <a:lnTo>
                    <a:pt x="135" y="305"/>
                  </a:lnTo>
                  <a:lnTo>
                    <a:pt x="131" y="308"/>
                  </a:lnTo>
                  <a:lnTo>
                    <a:pt x="126" y="313"/>
                  </a:lnTo>
                  <a:lnTo>
                    <a:pt x="122" y="316"/>
                  </a:lnTo>
                  <a:lnTo>
                    <a:pt x="118" y="318"/>
                  </a:lnTo>
                  <a:lnTo>
                    <a:pt x="113" y="323"/>
                  </a:lnTo>
                  <a:lnTo>
                    <a:pt x="110" y="326"/>
                  </a:lnTo>
                  <a:lnTo>
                    <a:pt x="106" y="330"/>
                  </a:lnTo>
                  <a:lnTo>
                    <a:pt x="102" y="333"/>
                  </a:lnTo>
                  <a:lnTo>
                    <a:pt x="97" y="338"/>
                  </a:lnTo>
                  <a:lnTo>
                    <a:pt x="93" y="341"/>
                  </a:lnTo>
                  <a:lnTo>
                    <a:pt x="88" y="343"/>
                  </a:lnTo>
                  <a:lnTo>
                    <a:pt x="85" y="348"/>
                  </a:lnTo>
                  <a:lnTo>
                    <a:pt x="81" y="352"/>
                  </a:lnTo>
                  <a:lnTo>
                    <a:pt x="78" y="357"/>
                  </a:lnTo>
                  <a:lnTo>
                    <a:pt x="74" y="360"/>
                  </a:lnTo>
                  <a:lnTo>
                    <a:pt x="69" y="364"/>
                  </a:lnTo>
                  <a:lnTo>
                    <a:pt x="66" y="368"/>
                  </a:lnTo>
                  <a:lnTo>
                    <a:pt x="62" y="373"/>
                  </a:lnTo>
                  <a:lnTo>
                    <a:pt x="59" y="376"/>
                  </a:lnTo>
                  <a:lnTo>
                    <a:pt x="55" y="380"/>
                  </a:lnTo>
                  <a:lnTo>
                    <a:pt x="52" y="385"/>
                  </a:lnTo>
                  <a:lnTo>
                    <a:pt x="49" y="389"/>
                  </a:lnTo>
                  <a:lnTo>
                    <a:pt x="43" y="395"/>
                  </a:lnTo>
                  <a:lnTo>
                    <a:pt x="38" y="401"/>
                  </a:lnTo>
                  <a:lnTo>
                    <a:pt x="37" y="404"/>
                  </a:lnTo>
                  <a:lnTo>
                    <a:pt x="34" y="407"/>
                  </a:lnTo>
                  <a:lnTo>
                    <a:pt x="33" y="409"/>
                  </a:lnTo>
                  <a:lnTo>
                    <a:pt x="31" y="412"/>
                  </a:lnTo>
                  <a:lnTo>
                    <a:pt x="30" y="415"/>
                  </a:lnTo>
                  <a:lnTo>
                    <a:pt x="28" y="420"/>
                  </a:lnTo>
                  <a:lnTo>
                    <a:pt x="25" y="423"/>
                  </a:lnTo>
                  <a:lnTo>
                    <a:pt x="25" y="426"/>
                  </a:lnTo>
                  <a:lnTo>
                    <a:pt x="24" y="429"/>
                  </a:lnTo>
                  <a:lnTo>
                    <a:pt x="22" y="431"/>
                  </a:lnTo>
                  <a:lnTo>
                    <a:pt x="21" y="436"/>
                  </a:lnTo>
                  <a:lnTo>
                    <a:pt x="21" y="439"/>
                  </a:lnTo>
                  <a:lnTo>
                    <a:pt x="18" y="442"/>
                  </a:lnTo>
                  <a:lnTo>
                    <a:pt x="18" y="445"/>
                  </a:lnTo>
                  <a:lnTo>
                    <a:pt x="16" y="448"/>
                  </a:lnTo>
                  <a:lnTo>
                    <a:pt x="16" y="451"/>
                  </a:lnTo>
                  <a:lnTo>
                    <a:pt x="16" y="454"/>
                  </a:lnTo>
                  <a:lnTo>
                    <a:pt x="15" y="456"/>
                  </a:lnTo>
                  <a:lnTo>
                    <a:pt x="15" y="461"/>
                  </a:lnTo>
                  <a:lnTo>
                    <a:pt x="15" y="464"/>
                  </a:lnTo>
                  <a:lnTo>
                    <a:pt x="15" y="467"/>
                  </a:lnTo>
                  <a:lnTo>
                    <a:pt x="15" y="470"/>
                  </a:lnTo>
                  <a:lnTo>
                    <a:pt x="15" y="473"/>
                  </a:lnTo>
                  <a:lnTo>
                    <a:pt x="15" y="476"/>
                  </a:lnTo>
                  <a:lnTo>
                    <a:pt x="15" y="478"/>
                  </a:lnTo>
                  <a:lnTo>
                    <a:pt x="15" y="481"/>
                  </a:lnTo>
                  <a:lnTo>
                    <a:pt x="16" y="484"/>
                  </a:lnTo>
                  <a:lnTo>
                    <a:pt x="16" y="489"/>
                  </a:lnTo>
                  <a:lnTo>
                    <a:pt x="18" y="493"/>
                  </a:lnTo>
                  <a:lnTo>
                    <a:pt x="19" y="499"/>
                  </a:lnTo>
                  <a:lnTo>
                    <a:pt x="21" y="502"/>
                  </a:lnTo>
                  <a:lnTo>
                    <a:pt x="21" y="505"/>
                  </a:lnTo>
                  <a:lnTo>
                    <a:pt x="22" y="508"/>
                  </a:lnTo>
                  <a:lnTo>
                    <a:pt x="24" y="511"/>
                  </a:lnTo>
                  <a:lnTo>
                    <a:pt x="25" y="517"/>
                  </a:lnTo>
                  <a:lnTo>
                    <a:pt x="30" y="521"/>
                  </a:lnTo>
                  <a:lnTo>
                    <a:pt x="33" y="527"/>
                  </a:lnTo>
                  <a:lnTo>
                    <a:pt x="37" y="533"/>
                  </a:lnTo>
                  <a:lnTo>
                    <a:pt x="41" y="537"/>
                  </a:lnTo>
                  <a:lnTo>
                    <a:pt x="46" y="543"/>
                  </a:lnTo>
                  <a:lnTo>
                    <a:pt x="50" y="547"/>
                  </a:lnTo>
                  <a:lnTo>
                    <a:pt x="56" y="552"/>
                  </a:lnTo>
                  <a:lnTo>
                    <a:pt x="58" y="555"/>
                  </a:lnTo>
                  <a:lnTo>
                    <a:pt x="60" y="556"/>
                  </a:lnTo>
                  <a:lnTo>
                    <a:pt x="63" y="558"/>
                  </a:lnTo>
                  <a:lnTo>
                    <a:pt x="68" y="561"/>
                  </a:lnTo>
                  <a:lnTo>
                    <a:pt x="69" y="562"/>
                  </a:lnTo>
                  <a:lnTo>
                    <a:pt x="74" y="565"/>
                  </a:lnTo>
                  <a:lnTo>
                    <a:pt x="77" y="567"/>
                  </a:lnTo>
                  <a:lnTo>
                    <a:pt x="81" y="569"/>
                  </a:lnTo>
                  <a:lnTo>
                    <a:pt x="82" y="569"/>
                  </a:lnTo>
                  <a:lnTo>
                    <a:pt x="85" y="571"/>
                  </a:lnTo>
                  <a:lnTo>
                    <a:pt x="88" y="572"/>
                  </a:lnTo>
                  <a:lnTo>
                    <a:pt x="91" y="574"/>
                  </a:lnTo>
                  <a:lnTo>
                    <a:pt x="94" y="575"/>
                  </a:lnTo>
                  <a:lnTo>
                    <a:pt x="97" y="577"/>
                  </a:lnTo>
                  <a:lnTo>
                    <a:pt x="100" y="577"/>
                  </a:lnTo>
                  <a:lnTo>
                    <a:pt x="104" y="578"/>
                  </a:lnTo>
                  <a:lnTo>
                    <a:pt x="107" y="580"/>
                  </a:lnTo>
                  <a:lnTo>
                    <a:pt x="110" y="581"/>
                  </a:lnTo>
                  <a:lnTo>
                    <a:pt x="113" y="583"/>
                  </a:lnTo>
                  <a:lnTo>
                    <a:pt x="118" y="584"/>
                  </a:lnTo>
                  <a:lnTo>
                    <a:pt x="119" y="584"/>
                  </a:lnTo>
                  <a:lnTo>
                    <a:pt x="124" y="586"/>
                  </a:lnTo>
                  <a:lnTo>
                    <a:pt x="125" y="587"/>
                  </a:lnTo>
                  <a:lnTo>
                    <a:pt x="129" y="589"/>
                  </a:lnTo>
                  <a:lnTo>
                    <a:pt x="132" y="589"/>
                  </a:lnTo>
                  <a:lnTo>
                    <a:pt x="137" y="590"/>
                  </a:lnTo>
                  <a:lnTo>
                    <a:pt x="140" y="591"/>
                  </a:lnTo>
                  <a:lnTo>
                    <a:pt x="144" y="593"/>
                  </a:lnTo>
                  <a:lnTo>
                    <a:pt x="148" y="594"/>
                  </a:lnTo>
                  <a:lnTo>
                    <a:pt x="153" y="596"/>
                  </a:lnTo>
                  <a:lnTo>
                    <a:pt x="156" y="599"/>
                  </a:lnTo>
                  <a:lnTo>
                    <a:pt x="160" y="600"/>
                  </a:lnTo>
                  <a:lnTo>
                    <a:pt x="163" y="602"/>
                  </a:lnTo>
                  <a:lnTo>
                    <a:pt x="168" y="603"/>
                  </a:lnTo>
                  <a:lnTo>
                    <a:pt x="172" y="605"/>
                  </a:lnTo>
                  <a:lnTo>
                    <a:pt x="176" y="606"/>
                  </a:lnTo>
                  <a:lnTo>
                    <a:pt x="179" y="608"/>
                  </a:lnTo>
                  <a:lnTo>
                    <a:pt x="184" y="611"/>
                  </a:lnTo>
                  <a:lnTo>
                    <a:pt x="187" y="612"/>
                  </a:lnTo>
                  <a:lnTo>
                    <a:pt x="191" y="615"/>
                  </a:lnTo>
                  <a:lnTo>
                    <a:pt x="191" y="619"/>
                  </a:lnTo>
                  <a:lnTo>
                    <a:pt x="191" y="625"/>
                  </a:lnTo>
                  <a:lnTo>
                    <a:pt x="191" y="631"/>
                  </a:lnTo>
                  <a:lnTo>
                    <a:pt x="191" y="635"/>
                  </a:lnTo>
                  <a:lnTo>
                    <a:pt x="191" y="640"/>
                  </a:lnTo>
                  <a:lnTo>
                    <a:pt x="191" y="646"/>
                  </a:lnTo>
                  <a:lnTo>
                    <a:pt x="191" y="650"/>
                  </a:lnTo>
                  <a:lnTo>
                    <a:pt x="190" y="656"/>
                  </a:lnTo>
                  <a:lnTo>
                    <a:pt x="190" y="660"/>
                  </a:lnTo>
                  <a:lnTo>
                    <a:pt x="188" y="665"/>
                  </a:lnTo>
                  <a:lnTo>
                    <a:pt x="187" y="669"/>
                  </a:lnTo>
                  <a:lnTo>
                    <a:pt x="185" y="674"/>
                  </a:lnTo>
                  <a:lnTo>
                    <a:pt x="184" y="677"/>
                  </a:lnTo>
                  <a:lnTo>
                    <a:pt x="182" y="681"/>
                  </a:lnTo>
                  <a:lnTo>
                    <a:pt x="181" y="685"/>
                  </a:lnTo>
                  <a:lnTo>
                    <a:pt x="179" y="690"/>
                  </a:lnTo>
                  <a:lnTo>
                    <a:pt x="176" y="693"/>
                  </a:lnTo>
                  <a:lnTo>
                    <a:pt x="173" y="697"/>
                  </a:lnTo>
                  <a:lnTo>
                    <a:pt x="170" y="700"/>
                  </a:lnTo>
                  <a:lnTo>
                    <a:pt x="169" y="703"/>
                  </a:lnTo>
                  <a:lnTo>
                    <a:pt x="166" y="706"/>
                  </a:lnTo>
                  <a:lnTo>
                    <a:pt x="163" y="709"/>
                  </a:lnTo>
                  <a:lnTo>
                    <a:pt x="159" y="713"/>
                  </a:lnTo>
                  <a:lnTo>
                    <a:pt x="157" y="716"/>
                  </a:lnTo>
                  <a:lnTo>
                    <a:pt x="153" y="718"/>
                  </a:lnTo>
                  <a:lnTo>
                    <a:pt x="150" y="721"/>
                  </a:lnTo>
                  <a:lnTo>
                    <a:pt x="146" y="724"/>
                  </a:lnTo>
                  <a:lnTo>
                    <a:pt x="141" y="725"/>
                  </a:lnTo>
                  <a:lnTo>
                    <a:pt x="138" y="728"/>
                  </a:lnTo>
                  <a:lnTo>
                    <a:pt x="134" y="729"/>
                  </a:lnTo>
                  <a:lnTo>
                    <a:pt x="129" y="732"/>
                  </a:lnTo>
                  <a:lnTo>
                    <a:pt x="125" y="734"/>
                  </a:lnTo>
                  <a:lnTo>
                    <a:pt x="121" y="735"/>
                  </a:lnTo>
                  <a:lnTo>
                    <a:pt x="116" y="738"/>
                  </a:lnTo>
                  <a:lnTo>
                    <a:pt x="112" y="740"/>
                  </a:lnTo>
                  <a:lnTo>
                    <a:pt x="107" y="741"/>
                  </a:lnTo>
                  <a:lnTo>
                    <a:pt x="104" y="744"/>
                  </a:lnTo>
                  <a:lnTo>
                    <a:pt x="100" y="747"/>
                  </a:lnTo>
                  <a:lnTo>
                    <a:pt x="96" y="749"/>
                  </a:lnTo>
                  <a:lnTo>
                    <a:pt x="91" y="751"/>
                  </a:lnTo>
                  <a:lnTo>
                    <a:pt x="87" y="754"/>
                  </a:lnTo>
                  <a:lnTo>
                    <a:pt x="82" y="757"/>
                  </a:lnTo>
                  <a:lnTo>
                    <a:pt x="78" y="759"/>
                  </a:lnTo>
                  <a:lnTo>
                    <a:pt x="75" y="762"/>
                  </a:lnTo>
                  <a:lnTo>
                    <a:pt x="71" y="765"/>
                  </a:lnTo>
                  <a:lnTo>
                    <a:pt x="66" y="766"/>
                  </a:lnTo>
                  <a:lnTo>
                    <a:pt x="62" y="771"/>
                  </a:lnTo>
                  <a:lnTo>
                    <a:pt x="59" y="773"/>
                  </a:lnTo>
                  <a:lnTo>
                    <a:pt x="55" y="776"/>
                  </a:lnTo>
                  <a:lnTo>
                    <a:pt x="52" y="779"/>
                  </a:lnTo>
                  <a:lnTo>
                    <a:pt x="47" y="782"/>
                  </a:lnTo>
                  <a:lnTo>
                    <a:pt x="44" y="785"/>
                  </a:lnTo>
                  <a:lnTo>
                    <a:pt x="40" y="788"/>
                  </a:lnTo>
                  <a:lnTo>
                    <a:pt x="37" y="793"/>
                  </a:lnTo>
                  <a:lnTo>
                    <a:pt x="34" y="795"/>
                  </a:lnTo>
                  <a:lnTo>
                    <a:pt x="31" y="800"/>
                  </a:lnTo>
                  <a:lnTo>
                    <a:pt x="28" y="803"/>
                  </a:lnTo>
                  <a:lnTo>
                    <a:pt x="24" y="806"/>
                  </a:lnTo>
                  <a:lnTo>
                    <a:pt x="22" y="810"/>
                  </a:lnTo>
                  <a:lnTo>
                    <a:pt x="19" y="815"/>
                  </a:lnTo>
                  <a:lnTo>
                    <a:pt x="18" y="817"/>
                  </a:lnTo>
                  <a:lnTo>
                    <a:pt x="15" y="822"/>
                  </a:lnTo>
                  <a:lnTo>
                    <a:pt x="14" y="826"/>
                  </a:lnTo>
                  <a:lnTo>
                    <a:pt x="12" y="831"/>
                  </a:lnTo>
                  <a:lnTo>
                    <a:pt x="11" y="835"/>
                  </a:lnTo>
                  <a:lnTo>
                    <a:pt x="9" y="839"/>
                  </a:lnTo>
                  <a:lnTo>
                    <a:pt x="6" y="844"/>
                  </a:lnTo>
                  <a:lnTo>
                    <a:pt x="5" y="850"/>
                  </a:lnTo>
                  <a:lnTo>
                    <a:pt x="3" y="853"/>
                  </a:lnTo>
                  <a:lnTo>
                    <a:pt x="3" y="859"/>
                  </a:lnTo>
                  <a:lnTo>
                    <a:pt x="2" y="863"/>
                  </a:lnTo>
                  <a:lnTo>
                    <a:pt x="2" y="867"/>
                  </a:lnTo>
                  <a:lnTo>
                    <a:pt x="0" y="872"/>
                  </a:lnTo>
                  <a:lnTo>
                    <a:pt x="0" y="876"/>
                  </a:lnTo>
                  <a:lnTo>
                    <a:pt x="0" y="881"/>
                  </a:lnTo>
                  <a:lnTo>
                    <a:pt x="0" y="885"/>
                  </a:lnTo>
                  <a:lnTo>
                    <a:pt x="0" y="889"/>
                  </a:lnTo>
                  <a:lnTo>
                    <a:pt x="0" y="894"/>
                  </a:lnTo>
                  <a:lnTo>
                    <a:pt x="2" y="898"/>
                  </a:lnTo>
                  <a:lnTo>
                    <a:pt x="3" y="903"/>
                  </a:lnTo>
                  <a:lnTo>
                    <a:pt x="3" y="907"/>
                  </a:lnTo>
                  <a:lnTo>
                    <a:pt x="3" y="910"/>
                  </a:lnTo>
                  <a:lnTo>
                    <a:pt x="5" y="914"/>
                  </a:lnTo>
                  <a:lnTo>
                    <a:pt x="6" y="919"/>
                  </a:lnTo>
                  <a:lnTo>
                    <a:pt x="6" y="922"/>
                  </a:lnTo>
                  <a:lnTo>
                    <a:pt x="9" y="926"/>
                  </a:lnTo>
                  <a:lnTo>
                    <a:pt x="11" y="929"/>
                  </a:lnTo>
                  <a:lnTo>
                    <a:pt x="12" y="933"/>
                  </a:lnTo>
                  <a:lnTo>
                    <a:pt x="14" y="938"/>
                  </a:lnTo>
                  <a:lnTo>
                    <a:pt x="15" y="941"/>
                  </a:lnTo>
                  <a:lnTo>
                    <a:pt x="16" y="944"/>
                  </a:lnTo>
                  <a:lnTo>
                    <a:pt x="19" y="948"/>
                  </a:lnTo>
                  <a:lnTo>
                    <a:pt x="21" y="951"/>
                  </a:lnTo>
                  <a:lnTo>
                    <a:pt x="24" y="954"/>
                  </a:lnTo>
                  <a:lnTo>
                    <a:pt x="25" y="958"/>
                  </a:lnTo>
                  <a:lnTo>
                    <a:pt x="30" y="961"/>
                  </a:lnTo>
                  <a:lnTo>
                    <a:pt x="31" y="964"/>
                  </a:lnTo>
                  <a:lnTo>
                    <a:pt x="34" y="967"/>
                  </a:lnTo>
                  <a:lnTo>
                    <a:pt x="37" y="970"/>
                  </a:lnTo>
                  <a:lnTo>
                    <a:pt x="40" y="973"/>
                  </a:lnTo>
                  <a:lnTo>
                    <a:pt x="43" y="976"/>
                  </a:lnTo>
                  <a:lnTo>
                    <a:pt x="46" y="977"/>
                  </a:lnTo>
                  <a:lnTo>
                    <a:pt x="49" y="980"/>
                  </a:lnTo>
                  <a:lnTo>
                    <a:pt x="53" y="983"/>
                  </a:lnTo>
                  <a:lnTo>
                    <a:pt x="56" y="986"/>
                  </a:lnTo>
                  <a:lnTo>
                    <a:pt x="59" y="988"/>
                  </a:lnTo>
                  <a:lnTo>
                    <a:pt x="63" y="991"/>
                  </a:lnTo>
                  <a:lnTo>
                    <a:pt x="68" y="992"/>
                  </a:lnTo>
                  <a:lnTo>
                    <a:pt x="71" y="995"/>
                  </a:lnTo>
                  <a:lnTo>
                    <a:pt x="75" y="997"/>
                  </a:lnTo>
                  <a:lnTo>
                    <a:pt x="80" y="998"/>
                  </a:lnTo>
                  <a:lnTo>
                    <a:pt x="84" y="1001"/>
                  </a:lnTo>
                  <a:lnTo>
                    <a:pt x="87" y="1002"/>
                  </a:lnTo>
                  <a:lnTo>
                    <a:pt x="91" y="1004"/>
                  </a:lnTo>
                  <a:lnTo>
                    <a:pt x="96" y="1005"/>
                  </a:lnTo>
                  <a:lnTo>
                    <a:pt x="100" y="1007"/>
                  </a:lnTo>
                  <a:lnTo>
                    <a:pt x="104" y="1008"/>
                  </a:lnTo>
                  <a:lnTo>
                    <a:pt x="110" y="1010"/>
                  </a:lnTo>
                  <a:lnTo>
                    <a:pt x="115" y="1010"/>
                  </a:lnTo>
                  <a:lnTo>
                    <a:pt x="119" y="1011"/>
                  </a:lnTo>
                  <a:lnTo>
                    <a:pt x="124" y="1011"/>
                  </a:lnTo>
                  <a:lnTo>
                    <a:pt x="129" y="1013"/>
                  </a:lnTo>
                  <a:lnTo>
                    <a:pt x="134" y="1013"/>
                  </a:lnTo>
                  <a:lnTo>
                    <a:pt x="138" y="1014"/>
                  </a:lnTo>
                  <a:lnTo>
                    <a:pt x="143" y="1014"/>
                  </a:lnTo>
                  <a:lnTo>
                    <a:pt x="148" y="1016"/>
                  </a:lnTo>
                  <a:lnTo>
                    <a:pt x="153" y="1016"/>
                  </a:lnTo>
                  <a:lnTo>
                    <a:pt x="159" y="1016"/>
                  </a:lnTo>
                  <a:lnTo>
                    <a:pt x="162" y="1016"/>
                  </a:lnTo>
                  <a:lnTo>
                    <a:pt x="165" y="1014"/>
                  </a:lnTo>
                  <a:lnTo>
                    <a:pt x="168" y="1013"/>
                  </a:lnTo>
                  <a:lnTo>
                    <a:pt x="169" y="1011"/>
                  </a:lnTo>
                  <a:lnTo>
                    <a:pt x="172" y="1008"/>
                  </a:lnTo>
                  <a:lnTo>
                    <a:pt x="173" y="1004"/>
                  </a:lnTo>
                  <a:lnTo>
                    <a:pt x="173" y="999"/>
                  </a:lnTo>
                  <a:lnTo>
                    <a:pt x="172" y="995"/>
                  </a:lnTo>
                  <a:lnTo>
                    <a:pt x="169" y="992"/>
                  </a:lnTo>
                  <a:lnTo>
                    <a:pt x="163" y="989"/>
                  </a:lnTo>
                  <a:lnTo>
                    <a:pt x="153" y="986"/>
                  </a:lnTo>
                  <a:lnTo>
                    <a:pt x="143" y="983"/>
                  </a:lnTo>
                  <a:lnTo>
                    <a:pt x="134" y="980"/>
                  </a:lnTo>
                  <a:lnTo>
                    <a:pt x="125" y="977"/>
                  </a:lnTo>
                  <a:lnTo>
                    <a:pt x="116" y="973"/>
                  </a:lnTo>
                  <a:lnTo>
                    <a:pt x="109" y="970"/>
                  </a:lnTo>
                  <a:lnTo>
                    <a:pt x="100" y="967"/>
                  </a:lnTo>
                  <a:lnTo>
                    <a:pt x="94" y="964"/>
                  </a:lnTo>
                  <a:lnTo>
                    <a:pt x="87" y="960"/>
                  </a:lnTo>
                  <a:lnTo>
                    <a:pt x="81" y="957"/>
                  </a:lnTo>
                  <a:lnTo>
                    <a:pt x="75" y="953"/>
                  </a:lnTo>
                  <a:lnTo>
                    <a:pt x="71" y="950"/>
                  </a:lnTo>
                  <a:lnTo>
                    <a:pt x="65" y="945"/>
                  </a:lnTo>
                  <a:lnTo>
                    <a:pt x="60" y="941"/>
                  </a:lnTo>
                  <a:lnTo>
                    <a:pt x="56" y="938"/>
                  </a:lnTo>
                  <a:lnTo>
                    <a:pt x="53" y="933"/>
                  </a:lnTo>
                  <a:lnTo>
                    <a:pt x="49" y="929"/>
                  </a:lnTo>
                  <a:lnTo>
                    <a:pt x="46" y="925"/>
                  </a:lnTo>
                  <a:lnTo>
                    <a:pt x="43" y="920"/>
                  </a:lnTo>
                  <a:lnTo>
                    <a:pt x="41" y="917"/>
                  </a:lnTo>
                  <a:lnTo>
                    <a:pt x="38" y="913"/>
                  </a:lnTo>
                  <a:lnTo>
                    <a:pt x="37" y="908"/>
                  </a:lnTo>
                  <a:lnTo>
                    <a:pt x="36" y="904"/>
                  </a:lnTo>
                  <a:lnTo>
                    <a:pt x="34" y="900"/>
                  </a:lnTo>
                  <a:lnTo>
                    <a:pt x="33" y="895"/>
                  </a:lnTo>
                  <a:lnTo>
                    <a:pt x="33" y="891"/>
                  </a:lnTo>
                  <a:lnTo>
                    <a:pt x="33" y="886"/>
                  </a:lnTo>
                  <a:lnTo>
                    <a:pt x="33" y="884"/>
                  </a:lnTo>
                  <a:lnTo>
                    <a:pt x="33" y="878"/>
                  </a:lnTo>
                  <a:lnTo>
                    <a:pt x="33" y="875"/>
                  </a:lnTo>
                  <a:lnTo>
                    <a:pt x="34" y="870"/>
                  </a:lnTo>
                  <a:lnTo>
                    <a:pt x="36" y="866"/>
                  </a:lnTo>
                  <a:lnTo>
                    <a:pt x="36" y="862"/>
                  </a:lnTo>
                  <a:lnTo>
                    <a:pt x="37" y="857"/>
                  </a:lnTo>
                  <a:lnTo>
                    <a:pt x="38" y="853"/>
                  </a:lnTo>
                  <a:lnTo>
                    <a:pt x="41" y="848"/>
                  </a:lnTo>
                  <a:lnTo>
                    <a:pt x="43" y="844"/>
                  </a:lnTo>
                  <a:lnTo>
                    <a:pt x="44" y="839"/>
                  </a:lnTo>
                  <a:lnTo>
                    <a:pt x="47" y="835"/>
                  </a:lnTo>
                  <a:lnTo>
                    <a:pt x="50" y="832"/>
                  </a:lnTo>
                  <a:lnTo>
                    <a:pt x="52" y="826"/>
                  </a:lnTo>
                  <a:lnTo>
                    <a:pt x="55" y="823"/>
                  </a:lnTo>
                  <a:lnTo>
                    <a:pt x="58" y="819"/>
                  </a:lnTo>
                  <a:lnTo>
                    <a:pt x="62" y="815"/>
                  </a:lnTo>
                  <a:lnTo>
                    <a:pt x="65" y="812"/>
                  </a:lnTo>
                  <a:lnTo>
                    <a:pt x="68" y="807"/>
                  </a:lnTo>
                  <a:lnTo>
                    <a:pt x="72" y="803"/>
                  </a:lnTo>
                  <a:lnTo>
                    <a:pt x="75" y="800"/>
                  </a:lnTo>
                  <a:lnTo>
                    <a:pt x="78" y="795"/>
                  </a:lnTo>
                  <a:lnTo>
                    <a:pt x="82" y="793"/>
                  </a:lnTo>
                  <a:lnTo>
                    <a:pt x="85" y="788"/>
                  </a:lnTo>
                  <a:lnTo>
                    <a:pt x="90" y="785"/>
                  </a:lnTo>
                  <a:lnTo>
                    <a:pt x="94" y="782"/>
                  </a:lnTo>
                  <a:lnTo>
                    <a:pt x="99" y="778"/>
                  </a:lnTo>
                  <a:lnTo>
                    <a:pt x="102" y="775"/>
                  </a:lnTo>
                  <a:lnTo>
                    <a:pt x="106" y="772"/>
                  </a:lnTo>
                  <a:lnTo>
                    <a:pt x="110" y="769"/>
                  </a:lnTo>
                  <a:lnTo>
                    <a:pt x="113" y="766"/>
                  </a:lnTo>
                  <a:lnTo>
                    <a:pt x="118" y="763"/>
                  </a:lnTo>
                  <a:lnTo>
                    <a:pt x="122" y="760"/>
                  </a:lnTo>
                  <a:lnTo>
                    <a:pt x="126" y="757"/>
                  </a:lnTo>
                  <a:lnTo>
                    <a:pt x="131" y="756"/>
                  </a:lnTo>
                  <a:lnTo>
                    <a:pt x="134" y="753"/>
                  </a:lnTo>
                  <a:lnTo>
                    <a:pt x="138" y="751"/>
                  </a:lnTo>
                  <a:lnTo>
                    <a:pt x="141" y="749"/>
                  </a:lnTo>
                  <a:lnTo>
                    <a:pt x="146" y="747"/>
                  </a:lnTo>
                  <a:lnTo>
                    <a:pt x="150" y="746"/>
                  </a:lnTo>
                  <a:lnTo>
                    <a:pt x="154" y="744"/>
                  </a:lnTo>
                  <a:lnTo>
                    <a:pt x="157" y="743"/>
                  </a:lnTo>
                  <a:lnTo>
                    <a:pt x="162" y="741"/>
                  </a:lnTo>
                  <a:lnTo>
                    <a:pt x="166" y="740"/>
                  </a:lnTo>
                  <a:lnTo>
                    <a:pt x="170" y="740"/>
                  </a:lnTo>
                  <a:lnTo>
                    <a:pt x="175" y="738"/>
                  </a:lnTo>
                  <a:lnTo>
                    <a:pt x="179" y="737"/>
                  </a:lnTo>
                  <a:lnTo>
                    <a:pt x="184" y="734"/>
                  </a:lnTo>
                  <a:lnTo>
                    <a:pt x="188" y="734"/>
                  </a:lnTo>
                  <a:lnTo>
                    <a:pt x="191" y="731"/>
                  </a:lnTo>
                  <a:lnTo>
                    <a:pt x="195" y="729"/>
                  </a:lnTo>
                  <a:lnTo>
                    <a:pt x="198" y="728"/>
                  </a:lnTo>
                  <a:lnTo>
                    <a:pt x="203" y="725"/>
                  </a:lnTo>
                  <a:lnTo>
                    <a:pt x="206" y="722"/>
                  </a:lnTo>
                  <a:lnTo>
                    <a:pt x="210" y="718"/>
                  </a:lnTo>
                  <a:lnTo>
                    <a:pt x="213" y="713"/>
                  </a:lnTo>
                  <a:lnTo>
                    <a:pt x="219" y="710"/>
                  </a:lnTo>
                  <a:lnTo>
                    <a:pt x="222" y="706"/>
                  </a:lnTo>
                  <a:lnTo>
                    <a:pt x="226" y="702"/>
                  </a:lnTo>
                  <a:lnTo>
                    <a:pt x="231" y="697"/>
                  </a:lnTo>
                  <a:lnTo>
                    <a:pt x="235" y="693"/>
                  </a:lnTo>
                  <a:lnTo>
                    <a:pt x="239" y="688"/>
                  </a:lnTo>
                  <a:lnTo>
                    <a:pt x="244" y="682"/>
                  </a:lnTo>
                  <a:lnTo>
                    <a:pt x="247" y="678"/>
                  </a:lnTo>
                  <a:lnTo>
                    <a:pt x="250" y="672"/>
                  </a:lnTo>
                  <a:lnTo>
                    <a:pt x="251" y="668"/>
                  </a:lnTo>
                  <a:lnTo>
                    <a:pt x="253" y="662"/>
                  </a:lnTo>
                  <a:lnTo>
                    <a:pt x="254" y="658"/>
                  </a:lnTo>
                  <a:lnTo>
                    <a:pt x="254" y="652"/>
                  </a:lnTo>
                  <a:lnTo>
                    <a:pt x="253" y="649"/>
                  </a:lnTo>
                  <a:lnTo>
                    <a:pt x="253" y="646"/>
                  </a:lnTo>
                  <a:lnTo>
                    <a:pt x="253" y="643"/>
                  </a:lnTo>
                  <a:lnTo>
                    <a:pt x="251" y="638"/>
                  </a:lnTo>
                  <a:lnTo>
                    <a:pt x="250" y="633"/>
                  </a:lnTo>
                  <a:lnTo>
                    <a:pt x="248" y="628"/>
                  </a:lnTo>
                  <a:lnTo>
                    <a:pt x="245" y="622"/>
                  </a:lnTo>
                  <a:lnTo>
                    <a:pt x="242" y="618"/>
                  </a:lnTo>
                  <a:lnTo>
                    <a:pt x="238" y="613"/>
                  </a:lnTo>
                  <a:lnTo>
                    <a:pt x="235" y="609"/>
                  </a:lnTo>
                  <a:lnTo>
                    <a:pt x="231" y="605"/>
                  </a:lnTo>
                  <a:lnTo>
                    <a:pt x="226" y="600"/>
                  </a:lnTo>
                  <a:lnTo>
                    <a:pt x="222" y="596"/>
                  </a:lnTo>
                  <a:lnTo>
                    <a:pt x="216" y="593"/>
                  </a:lnTo>
                  <a:lnTo>
                    <a:pt x="210" y="589"/>
                  </a:lnTo>
                  <a:lnTo>
                    <a:pt x="206" y="586"/>
                  </a:lnTo>
                  <a:lnTo>
                    <a:pt x="200" y="583"/>
                  </a:lnTo>
                  <a:lnTo>
                    <a:pt x="194" y="580"/>
                  </a:lnTo>
                  <a:lnTo>
                    <a:pt x="191" y="578"/>
                  </a:lnTo>
                  <a:lnTo>
                    <a:pt x="188" y="577"/>
                  </a:lnTo>
                  <a:lnTo>
                    <a:pt x="185" y="575"/>
                  </a:lnTo>
                  <a:lnTo>
                    <a:pt x="182" y="574"/>
                  </a:lnTo>
                  <a:lnTo>
                    <a:pt x="178" y="572"/>
                  </a:lnTo>
                  <a:lnTo>
                    <a:pt x="175" y="571"/>
                  </a:lnTo>
                  <a:lnTo>
                    <a:pt x="172" y="569"/>
                  </a:lnTo>
                  <a:lnTo>
                    <a:pt x="169" y="569"/>
                  </a:lnTo>
                  <a:lnTo>
                    <a:pt x="166" y="568"/>
                  </a:lnTo>
                  <a:lnTo>
                    <a:pt x="163" y="567"/>
                  </a:lnTo>
                  <a:lnTo>
                    <a:pt x="160" y="565"/>
                  </a:lnTo>
                  <a:lnTo>
                    <a:pt x="157" y="564"/>
                  </a:lnTo>
                  <a:lnTo>
                    <a:pt x="153" y="562"/>
                  </a:lnTo>
                  <a:lnTo>
                    <a:pt x="150" y="562"/>
                  </a:lnTo>
                  <a:lnTo>
                    <a:pt x="147" y="561"/>
                  </a:lnTo>
                  <a:lnTo>
                    <a:pt x="144" y="561"/>
                  </a:lnTo>
                  <a:lnTo>
                    <a:pt x="141" y="558"/>
                  </a:lnTo>
                  <a:lnTo>
                    <a:pt x="138" y="558"/>
                  </a:lnTo>
                  <a:lnTo>
                    <a:pt x="134" y="556"/>
                  </a:lnTo>
                  <a:lnTo>
                    <a:pt x="131" y="555"/>
                  </a:lnTo>
                  <a:lnTo>
                    <a:pt x="128" y="555"/>
                  </a:lnTo>
                  <a:lnTo>
                    <a:pt x="125" y="553"/>
                  </a:lnTo>
                  <a:lnTo>
                    <a:pt x="122" y="552"/>
                  </a:lnTo>
                  <a:lnTo>
                    <a:pt x="119" y="552"/>
                  </a:lnTo>
                  <a:lnTo>
                    <a:pt x="116" y="550"/>
                  </a:lnTo>
                  <a:lnTo>
                    <a:pt x="113" y="549"/>
                  </a:lnTo>
                  <a:lnTo>
                    <a:pt x="110" y="547"/>
                  </a:lnTo>
                  <a:lnTo>
                    <a:pt x="107" y="547"/>
                  </a:lnTo>
                  <a:lnTo>
                    <a:pt x="103" y="545"/>
                  </a:lnTo>
                  <a:lnTo>
                    <a:pt x="99" y="543"/>
                  </a:lnTo>
                  <a:lnTo>
                    <a:pt x="90" y="539"/>
                  </a:lnTo>
                  <a:lnTo>
                    <a:pt x="82" y="534"/>
                  </a:lnTo>
                  <a:lnTo>
                    <a:pt x="75" y="530"/>
                  </a:lnTo>
                  <a:lnTo>
                    <a:pt x="69" y="525"/>
                  </a:lnTo>
                  <a:lnTo>
                    <a:pt x="63" y="520"/>
                  </a:lnTo>
                  <a:lnTo>
                    <a:pt x="59" y="515"/>
                  </a:lnTo>
                  <a:lnTo>
                    <a:pt x="56" y="511"/>
                  </a:lnTo>
                  <a:lnTo>
                    <a:pt x="53" y="505"/>
                  </a:lnTo>
                  <a:lnTo>
                    <a:pt x="50" y="499"/>
                  </a:lnTo>
                  <a:lnTo>
                    <a:pt x="49" y="493"/>
                  </a:lnTo>
                  <a:lnTo>
                    <a:pt x="47" y="487"/>
                  </a:lnTo>
                  <a:lnTo>
                    <a:pt x="47" y="483"/>
                  </a:lnTo>
                  <a:lnTo>
                    <a:pt x="47" y="476"/>
                  </a:lnTo>
                  <a:lnTo>
                    <a:pt x="49" y="470"/>
                  </a:lnTo>
                  <a:lnTo>
                    <a:pt x="50" y="464"/>
                  </a:lnTo>
                  <a:lnTo>
                    <a:pt x="52" y="458"/>
                  </a:lnTo>
                  <a:lnTo>
                    <a:pt x="55" y="451"/>
                  </a:lnTo>
                  <a:lnTo>
                    <a:pt x="58" y="445"/>
                  </a:lnTo>
                  <a:lnTo>
                    <a:pt x="60" y="437"/>
                  </a:lnTo>
                  <a:lnTo>
                    <a:pt x="65" y="431"/>
                  </a:lnTo>
                  <a:lnTo>
                    <a:pt x="69" y="424"/>
                  </a:lnTo>
                  <a:lnTo>
                    <a:pt x="74" y="418"/>
                  </a:lnTo>
                  <a:lnTo>
                    <a:pt x="80" y="411"/>
                  </a:lnTo>
                  <a:lnTo>
                    <a:pt x="85" y="405"/>
                  </a:lnTo>
                  <a:lnTo>
                    <a:pt x="90" y="398"/>
                  </a:lnTo>
                  <a:lnTo>
                    <a:pt x="96" y="390"/>
                  </a:lnTo>
                  <a:lnTo>
                    <a:pt x="103" y="385"/>
                  </a:lnTo>
                  <a:lnTo>
                    <a:pt x="110" y="377"/>
                  </a:lnTo>
                  <a:lnTo>
                    <a:pt x="116" y="370"/>
                  </a:lnTo>
                  <a:lnTo>
                    <a:pt x="124" y="364"/>
                  </a:lnTo>
                  <a:lnTo>
                    <a:pt x="131" y="357"/>
                  </a:lnTo>
                  <a:lnTo>
                    <a:pt x="140" y="351"/>
                  </a:lnTo>
                  <a:lnTo>
                    <a:pt x="147" y="343"/>
                  </a:lnTo>
                  <a:lnTo>
                    <a:pt x="154" y="336"/>
                  </a:lnTo>
                  <a:lnTo>
                    <a:pt x="163" y="329"/>
                  </a:lnTo>
                  <a:lnTo>
                    <a:pt x="170" y="323"/>
                  </a:lnTo>
                  <a:lnTo>
                    <a:pt x="178" y="316"/>
                  </a:lnTo>
                  <a:lnTo>
                    <a:pt x="187" y="310"/>
                  </a:lnTo>
                  <a:lnTo>
                    <a:pt x="195" y="304"/>
                  </a:lnTo>
                  <a:lnTo>
                    <a:pt x="204" y="296"/>
                  </a:lnTo>
                  <a:lnTo>
                    <a:pt x="212" y="291"/>
                  </a:lnTo>
                  <a:lnTo>
                    <a:pt x="220" y="285"/>
                  </a:lnTo>
                  <a:lnTo>
                    <a:pt x="229" y="277"/>
                  </a:lnTo>
                  <a:lnTo>
                    <a:pt x="238" y="272"/>
                  </a:lnTo>
                  <a:lnTo>
                    <a:pt x="245" y="266"/>
                  </a:lnTo>
                  <a:lnTo>
                    <a:pt x="253" y="260"/>
                  </a:lnTo>
                  <a:lnTo>
                    <a:pt x="261" y="254"/>
                  </a:lnTo>
                  <a:lnTo>
                    <a:pt x="270" y="250"/>
                  </a:lnTo>
                  <a:lnTo>
                    <a:pt x="276" y="244"/>
                  </a:lnTo>
                  <a:lnTo>
                    <a:pt x="283" y="238"/>
                  </a:lnTo>
                  <a:lnTo>
                    <a:pt x="291" y="233"/>
                  </a:lnTo>
                  <a:lnTo>
                    <a:pt x="298" y="229"/>
                  </a:lnTo>
                  <a:lnTo>
                    <a:pt x="304" y="225"/>
                  </a:lnTo>
                  <a:lnTo>
                    <a:pt x="311" y="220"/>
                  </a:lnTo>
                  <a:lnTo>
                    <a:pt x="317" y="216"/>
                  </a:lnTo>
                  <a:lnTo>
                    <a:pt x="323" y="211"/>
                  </a:lnTo>
                  <a:lnTo>
                    <a:pt x="329" y="207"/>
                  </a:lnTo>
                  <a:lnTo>
                    <a:pt x="333" y="204"/>
                  </a:lnTo>
                  <a:lnTo>
                    <a:pt x="338" y="201"/>
                  </a:lnTo>
                  <a:lnTo>
                    <a:pt x="342" y="198"/>
                  </a:lnTo>
                  <a:lnTo>
                    <a:pt x="346" y="195"/>
                  </a:lnTo>
                  <a:lnTo>
                    <a:pt x="349" y="192"/>
                  </a:lnTo>
                  <a:lnTo>
                    <a:pt x="352" y="191"/>
                  </a:lnTo>
                  <a:lnTo>
                    <a:pt x="355" y="188"/>
                  </a:lnTo>
                  <a:lnTo>
                    <a:pt x="360" y="185"/>
                  </a:lnTo>
                  <a:lnTo>
                    <a:pt x="363" y="181"/>
                  </a:lnTo>
                  <a:lnTo>
                    <a:pt x="366" y="178"/>
                  </a:lnTo>
                  <a:lnTo>
                    <a:pt x="368" y="175"/>
                  </a:lnTo>
                  <a:lnTo>
                    <a:pt x="371" y="170"/>
                  </a:lnTo>
                  <a:lnTo>
                    <a:pt x="374" y="167"/>
                  </a:lnTo>
                  <a:lnTo>
                    <a:pt x="376" y="164"/>
                  </a:lnTo>
                  <a:lnTo>
                    <a:pt x="379" y="161"/>
                  </a:lnTo>
                  <a:lnTo>
                    <a:pt x="380" y="157"/>
                  </a:lnTo>
                  <a:lnTo>
                    <a:pt x="383" y="154"/>
                  </a:lnTo>
                  <a:lnTo>
                    <a:pt x="385" y="151"/>
                  </a:lnTo>
                  <a:lnTo>
                    <a:pt x="386" y="148"/>
                  </a:lnTo>
                  <a:lnTo>
                    <a:pt x="388" y="144"/>
                  </a:lnTo>
                  <a:lnTo>
                    <a:pt x="389" y="141"/>
                  </a:lnTo>
                  <a:lnTo>
                    <a:pt x="390" y="138"/>
                  </a:lnTo>
                  <a:lnTo>
                    <a:pt x="392" y="135"/>
                  </a:lnTo>
                  <a:lnTo>
                    <a:pt x="392" y="131"/>
                  </a:lnTo>
                  <a:lnTo>
                    <a:pt x="393" y="128"/>
                  </a:lnTo>
                  <a:lnTo>
                    <a:pt x="393" y="125"/>
                  </a:lnTo>
                  <a:lnTo>
                    <a:pt x="393" y="122"/>
                  </a:lnTo>
                  <a:lnTo>
                    <a:pt x="393" y="119"/>
                  </a:lnTo>
                  <a:lnTo>
                    <a:pt x="393" y="116"/>
                  </a:lnTo>
                  <a:lnTo>
                    <a:pt x="393" y="112"/>
                  </a:lnTo>
                  <a:lnTo>
                    <a:pt x="395" y="110"/>
                  </a:lnTo>
                  <a:lnTo>
                    <a:pt x="393" y="106"/>
                  </a:lnTo>
                  <a:lnTo>
                    <a:pt x="393" y="103"/>
                  </a:lnTo>
                  <a:lnTo>
                    <a:pt x="393" y="100"/>
                  </a:lnTo>
                  <a:lnTo>
                    <a:pt x="393" y="97"/>
                  </a:lnTo>
                  <a:lnTo>
                    <a:pt x="392" y="91"/>
                  </a:lnTo>
                  <a:lnTo>
                    <a:pt x="390" y="85"/>
                  </a:lnTo>
                  <a:lnTo>
                    <a:pt x="388" y="82"/>
                  </a:lnTo>
                  <a:lnTo>
                    <a:pt x="386" y="79"/>
                  </a:lnTo>
                  <a:lnTo>
                    <a:pt x="385" y="76"/>
                  </a:lnTo>
                  <a:lnTo>
                    <a:pt x="385" y="73"/>
                  </a:lnTo>
                  <a:lnTo>
                    <a:pt x="382" y="70"/>
                  </a:lnTo>
                  <a:lnTo>
                    <a:pt x="380" y="68"/>
                  </a:lnTo>
                  <a:lnTo>
                    <a:pt x="379" y="65"/>
                  </a:lnTo>
                  <a:lnTo>
                    <a:pt x="377" y="62"/>
                  </a:lnTo>
                  <a:lnTo>
                    <a:pt x="373" y="56"/>
                  </a:lnTo>
                  <a:lnTo>
                    <a:pt x="368" y="50"/>
                  </a:lnTo>
                  <a:lnTo>
                    <a:pt x="364" y="44"/>
                  </a:lnTo>
                  <a:lnTo>
                    <a:pt x="360" y="40"/>
                  </a:lnTo>
                  <a:lnTo>
                    <a:pt x="355" y="34"/>
                  </a:lnTo>
                  <a:lnTo>
                    <a:pt x="349" y="29"/>
                  </a:lnTo>
                  <a:lnTo>
                    <a:pt x="344" y="23"/>
                  </a:lnTo>
                  <a:lnTo>
                    <a:pt x="339" y="19"/>
                  </a:lnTo>
                  <a:lnTo>
                    <a:pt x="335" y="16"/>
                  </a:lnTo>
                  <a:lnTo>
                    <a:pt x="333" y="13"/>
                  </a:lnTo>
                  <a:lnTo>
                    <a:pt x="329" y="12"/>
                  </a:lnTo>
                  <a:lnTo>
                    <a:pt x="327" y="9"/>
                  </a:lnTo>
                  <a:lnTo>
                    <a:pt x="323" y="6"/>
                  </a:lnTo>
                  <a:lnTo>
                    <a:pt x="322" y="4"/>
                  </a:lnTo>
                  <a:lnTo>
                    <a:pt x="317" y="1"/>
                  </a:lnTo>
                  <a:lnTo>
                    <a:pt x="316" y="0"/>
                  </a:lnTo>
                  <a:lnTo>
                    <a:pt x="313" y="0"/>
                  </a:lnTo>
                  <a:lnTo>
                    <a:pt x="313" y="1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57078871"/>
      </p:ext>
    </p:extLst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resentation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4E3CD0F1AFC41B71405F6839EC952" ma:contentTypeVersion="0" ma:contentTypeDescription="Create a new document." ma:contentTypeScope="" ma:versionID="39068b836d0a019fbfcaeb7a560ba70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3d3ce752f89babdaafdc570ef9d5086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ADB70F-C7B1-4152-BA07-AC68770126C0}"/>
</file>

<file path=customXml/itemProps2.xml><?xml version="1.0" encoding="utf-8"?>
<ds:datastoreItem xmlns:ds="http://schemas.openxmlformats.org/officeDocument/2006/customXml" ds:itemID="{8227484D-2FCA-4396-ACE4-B4E2CA2912C9}"/>
</file>

<file path=customXml/itemProps3.xml><?xml version="1.0" encoding="utf-8"?>
<ds:datastoreItem xmlns:ds="http://schemas.openxmlformats.org/officeDocument/2006/customXml" ds:itemID="{8DFB379A-CBB2-4FA5-8EB0-DD4C3D83FC30}"/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470</Words>
  <Application>Microsoft Office PowerPoint</Application>
  <PresentationFormat>On-screen Show (4:3)</PresentationFormat>
  <Paragraphs>82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</vt:lpstr>
      <vt:lpstr>Arial Bold</vt:lpstr>
      <vt:lpstr>Calibri</vt:lpstr>
      <vt:lpstr>Helvetica Neue</vt:lpstr>
      <vt:lpstr>Helvetica Neue Light</vt:lpstr>
      <vt:lpstr>HelveticaNeue LT 45 Light</vt:lpstr>
      <vt:lpstr>HelveticaNeue LT 65 Medium</vt:lpstr>
      <vt:lpstr>Presentation2</vt:lpstr>
      <vt:lpstr>What Counts for a DBA</vt:lpstr>
      <vt:lpstr>What “is” a DBA</vt:lpstr>
      <vt:lpstr>50% Administrator</vt:lpstr>
      <vt:lpstr>35% Developer</vt:lpstr>
      <vt:lpstr>30% Manager</vt:lpstr>
      <vt:lpstr>50% Labrador Retriever</vt:lpstr>
      <vt:lpstr>100% Busy</vt:lpstr>
      <vt:lpstr>What Counts For A DBA</vt:lpstr>
      <vt:lpstr>Observant </vt:lpstr>
      <vt:lpstr>Too late, something is on fire!</vt:lpstr>
      <vt:lpstr>Who gets the initial blame?</vt:lpstr>
      <vt:lpstr>Fair?</vt:lpstr>
      <vt:lpstr>Being Observant (Reactive vs Proactive)</vt:lpstr>
      <vt:lpstr>Knowing what to observe is key</vt:lpstr>
      <vt:lpstr>Reactive Monitoring</vt:lpstr>
      <vt:lpstr>Demo - DMVs</vt:lpstr>
      <vt:lpstr>Fire is out of here!</vt:lpstr>
      <vt:lpstr>40% Fire-person</vt:lpstr>
      <vt:lpstr>Proactive Monitoring</vt:lpstr>
      <vt:lpstr>60% Fire-Marshall</vt:lpstr>
      <vt:lpstr>Demo – Proactive Monitoring</vt:lpstr>
      <vt:lpstr>50% Detective</vt:lpstr>
      <vt:lpstr>100% DBA</vt:lpstr>
    </vt:vector>
  </TitlesOfParts>
  <Company>RedGate Software ltd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Amy Roberts</dc:creator>
  <cp:lastModifiedBy>Louis Davidson</cp:lastModifiedBy>
  <cp:revision>50</cp:revision>
  <dcterms:created xsi:type="dcterms:W3CDTF">2013-02-07T11:55:13Z</dcterms:created>
  <dcterms:modified xsi:type="dcterms:W3CDTF">2013-05-18T14:20:30Z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0x010100D3E4E3CD0F1AFC41B71405F6839EC952</vt:lpwstr>
  </property>
</Properties>
</file>