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79"/>
  </p:notesMasterIdLst>
  <p:handoutMasterIdLst>
    <p:handoutMasterId r:id="rId80"/>
  </p:handoutMasterIdLst>
  <p:sldIdLst>
    <p:sldId id="470" r:id="rId4"/>
    <p:sldId id="540" r:id="rId5"/>
    <p:sldId id="473" r:id="rId6"/>
    <p:sldId id="537" r:id="rId7"/>
    <p:sldId id="512" r:id="rId8"/>
    <p:sldId id="432" r:id="rId9"/>
    <p:sldId id="407" r:id="rId10"/>
    <p:sldId id="353" r:id="rId11"/>
    <p:sldId id="358" r:id="rId12"/>
    <p:sldId id="523" r:id="rId13"/>
    <p:sldId id="521" r:id="rId14"/>
    <p:sldId id="541" r:id="rId15"/>
    <p:sldId id="542" r:id="rId16"/>
    <p:sldId id="536" r:id="rId17"/>
    <p:sldId id="529" r:id="rId18"/>
    <p:sldId id="412" r:id="rId19"/>
    <p:sldId id="484" r:id="rId20"/>
    <p:sldId id="485" r:id="rId21"/>
    <p:sldId id="492" r:id="rId22"/>
    <p:sldId id="530" r:id="rId23"/>
    <p:sldId id="531" r:id="rId24"/>
    <p:sldId id="532" r:id="rId25"/>
    <p:sldId id="533" r:id="rId26"/>
    <p:sldId id="534" r:id="rId27"/>
    <p:sldId id="518" r:id="rId28"/>
    <p:sldId id="487" r:id="rId29"/>
    <p:sldId id="527" r:id="rId30"/>
    <p:sldId id="493" r:id="rId31"/>
    <p:sldId id="522" r:id="rId32"/>
    <p:sldId id="543" r:id="rId33"/>
    <p:sldId id="271" r:id="rId34"/>
    <p:sldId id="494" r:id="rId35"/>
    <p:sldId id="502" r:id="rId36"/>
    <p:sldId id="435" r:id="rId37"/>
    <p:sldId id="506" r:id="rId38"/>
    <p:sldId id="507" r:id="rId39"/>
    <p:sldId id="503" r:id="rId40"/>
    <p:sldId id="538" r:id="rId41"/>
    <p:sldId id="504" r:id="rId42"/>
    <p:sldId id="505" r:id="rId43"/>
    <p:sldId id="288" r:id="rId44"/>
    <p:sldId id="430" r:id="rId45"/>
    <p:sldId id="388" r:id="rId46"/>
    <p:sldId id="459" r:id="rId47"/>
    <p:sldId id="463" r:id="rId48"/>
    <p:sldId id="508" r:id="rId49"/>
    <p:sldId id="509" r:id="rId50"/>
    <p:sldId id="436" r:id="rId51"/>
    <p:sldId id="437" r:id="rId52"/>
    <p:sldId id="379" r:id="rId53"/>
    <p:sldId id="396" r:id="rId54"/>
    <p:sldId id="452" r:id="rId55"/>
    <p:sldId id="496" r:id="rId56"/>
    <p:sldId id="453" r:id="rId57"/>
    <p:sldId id="499" r:id="rId58"/>
    <p:sldId id="500" r:id="rId59"/>
    <p:sldId id="501" r:id="rId60"/>
    <p:sldId id="454" r:id="rId61"/>
    <p:sldId id="449" r:id="rId62"/>
    <p:sldId id="528" r:id="rId63"/>
    <p:sldId id="451" r:id="rId64"/>
    <p:sldId id="450" r:id="rId65"/>
    <p:sldId id="497" r:id="rId66"/>
    <p:sldId id="498" r:id="rId67"/>
    <p:sldId id="510" r:id="rId68"/>
    <p:sldId id="364" r:id="rId69"/>
    <p:sldId id="366" r:id="rId70"/>
    <p:sldId id="440" r:id="rId71"/>
    <p:sldId id="298" r:id="rId72"/>
    <p:sldId id="419" r:id="rId73"/>
    <p:sldId id="519" r:id="rId74"/>
    <p:sldId id="305" r:id="rId75"/>
    <p:sldId id="516" r:id="rId76"/>
    <p:sldId id="513" r:id="rId77"/>
    <p:sldId id="515" r:id="rId78"/>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73" d="100"/>
          <a:sy n="73" d="100"/>
        </p:scale>
        <p:origin x="66" y="330"/>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tableStyles" Target="tableStyle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notesMaster" Target="notesMasters/notes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viewProps" Target="viewProp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handoutMaster" Target="handoutMasters/handout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_rels/viewProps.xml.rels><?xml version="1.0" encoding="UTF-8" standalone="yes"?>
<Relationships xmlns="http://schemas.openxmlformats.org/package/2006/relationships"><Relationship Id="rId3" Type="http://schemas.openxmlformats.org/officeDocument/2006/relationships/slide" Target="slides/slide69.xml"/><Relationship Id="rId2" Type="http://schemas.openxmlformats.org/officeDocument/2006/relationships/slide" Target="slides/slide41.xml"/><Relationship Id="rId1" Type="http://schemas.openxmlformats.org/officeDocument/2006/relationships/slide" Target="slides/slide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7/14/2017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41</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48</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66</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67</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69</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74</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31</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76727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hyperlink" Target="mailto:louis@drsql.org" TargetMode="External"/><Relationship Id="rId7" Type="http://schemas.openxmlformats.org/officeDocument/2006/relationships/hyperlink" Target="http://www.simple-talk.com/community/blogs/drsql/default.aspx"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qlblog.com/blogs/louis_davidson" TargetMode="External"/><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nerd</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4D23-9EDF-40E0-A0F9-E0580560FFA1}"/>
              </a:ext>
            </a:extLst>
          </p:cNvPr>
          <p:cNvSpPr>
            <a:spLocks noGrp="1"/>
          </p:cNvSpPr>
          <p:nvPr>
            <p:ph type="title"/>
          </p:nvPr>
        </p:nvSpPr>
        <p:spPr>
          <a:xfrm>
            <a:off x="533400" y="0"/>
            <a:ext cx="10871200" cy="487362"/>
          </a:xfrm>
        </p:spPr>
        <p:txBody>
          <a:bodyPr>
            <a:normAutofit fontScale="90000"/>
          </a:bodyPr>
          <a:lstStyle/>
          <a:p>
            <a:r>
              <a:rPr lang="en-US" dirty="0"/>
              <a:t>Start Simple</a:t>
            </a:r>
          </a:p>
        </p:txBody>
      </p:sp>
    </p:spTree>
    <p:extLst>
      <p:ext uri="{BB962C8B-B14F-4D97-AF65-F5344CB8AC3E}">
        <p14:creationId xmlns:p14="http://schemas.microsoft.com/office/powerpoint/2010/main" val="13911167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609600" y="1417638"/>
            <a:ext cx="10972800" cy="4525963"/>
          </a:xfrm>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start your own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3063075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Conceptual Model</a:t>
            </a:r>
            <a:endParaRPr lang="en-US" dirty="0"/>
          </a:p>
        </p:txBody>
      </p:sp>
      <p:sp>
        <p:nvSpPr>
          <p:cNvPr id="3" name="Slide Number Placeholder 2"/>
          <p:cNvSpPr>
            <a:spLocks noGrp="1"/>
          </p:cNvSpPr>
          <p:nvPr>
            <p:ph type="sldNum" sz="quarter" idx="10"/>
          </p:nvPr>
        </p:nvSpPr>
        <p:spPr/>
        <p:txBody>
          <a:bodyPr/>
          <a:lstStyle/>
          <a:p>
            <a:fld id="{2754ED01-E2A0-4C1E-8E21-014B99041579}" type="slidenum">
              <a:rPr lang="en-US" smtClean="0"/>
              <a:pPr/>
              <a:t>15</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For 13 Years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‘16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 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3016…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 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38</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need the full name,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92500" lnSpcReduction="2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a:t>Short answer: sort of</a:t>
            </a:r>
          </a:p>
          <a:p>
            <a:r>
              <a:rPr lang="en-US"/>
              <a:t>Long answer: no</a:t>
            </a:r>
          </a:p>
          <a:p>
            <a:pPr lvl="1"/>
            <a:r>
              <a:rPr lang="en-US"/>
              <a:t>Match the design to the user’s needs</a:t>
            </a:r>
          </a:p>
          <a:p>
            <a:pPr lvl="1"/>
            <a:r>
              <a:rPr lang="en-US"/>
              <a:t>Breaking objects down beyond user needs is not productive</a:t>
            </a:r>
          </a:p>
          <a:p>
            <a:pPr lvl="1"/>
            <a:r>
              <a:rPr lang="en-US"/>
              <a:t>Lots of joins are not always that costly</a:t>
            </a:r>
          </a:p>
          <a:p>
            <a:pPr lvl="1"/>
            <a:endParaRPr lang="en-US"/>
          </a:p>
          <a:p>
            <a:pPr lvl="1"/>
            <a:r>
              <a:rPr lang="en-US"/>
              <a:t>Over-normalization is usually over-engineering past what the user needs</a:t>
            </a:r>
          </a:p>
          <a:p>
            <a:endParaRPr lang="en-US"/>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lnSpcReduction="10000"/>
          </a:bodyPr>
          <a:lstStyle/>
          <a:p>
            <a:pPr lvl="0"/>
            <a:r>
              <a:rPr lang="en-US"/>
              <a:t> Columns - One column, one value</a:t>
            </a:r>
          </a:p>
          <a:p>
            <a:pPr lvl="0"/>
            <a:r>
              <a:rPr lang="en-US"/>
              <a:t> Table/row uniqueness – Tables have independent  meaning, rows are distinct from one another.</a:t>
            </a:r>
          </a:p>
          <a:p>
            <a:pPr lvl="0"/>
            <a:r>
              <a:rPr lang="en-US"/>
              <a:t> Proper relationships between columns – Columns either are a key or describe something about the row identified by the key.</a:t>
            </a:r>
          </a:p>
          <a:p>
            <a:pPr lvl="0"/>
            <a:r>
              <a:rPr lang="en-US"/>
              <a:t> Scrutinize dependencies - Make sure relationships between three values or tables are correct.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fontScale="92500" lnSpcReduction="20000"/>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SQL Blog </a:t>
            </a:r>
            <a:r>
              <a:rPr lang="en-US" dirty="0">
                <a:hlinkClick r:id="rId6"/>
              </a:rPr>
              <a:t>http://sqlblog.com/blogs/louis_davidson</a:t>
            </a:r>
            <a:br>
              <a:rPr lang="en-US" dirty="0"/>
            </a:br>
            <a:endParaRPr lang="en-US" dirty="0"/>
          </a:p>
          <a:p>
            <a:r>
              <a:rPr lang="en-US" dirty="0"/>
              <a:t>Simple Talk Blog – What Counts for a DBA</a:t>
            </a:r>
            <a:br>
              <a:rPr lang="en-US" dirty="0"/>
            </a:br>
            <a:r>
              <a:rPr lang="en-US" dirty="0">
                <a:hlinkClick r:id="rId7"/>
              </a:rPr>
              <a:t>http://www.simple-talk.com/community/blogs/drsql/default.aspx</a:t>
            </a:r>
            <a:r>
              <a:rPr lang="en-US" dirty="0"/>
              <a:t> </a:t>
            </a:r>
          </a:p>
        </p:txBody>
      </p:sp>
      <p:pic>
        <p:nvPicPr>
          <p:cNvPr id="2" name="Picture 1"/>
          <p:cNvPicPr>
            <a:picLocks noChangeAspect="1"/>
          </p:cNvPicPr>
          <p:nvPr/>
        </p:nvPicPr>
        <p:blipFill rotWithShape="1">
          <a:blip r:embed="rId8" cstate="print">
            <a:extLst>
              <a:ext uri="{28A0092B-C50C-407E-A947-70E740481C1C}">
                <a14:useLocalDpi xmlns:a14="http://schemas.microsoft.com/office/drawing/2010/main" val="0"/>
              </a:ext>
            </a:extLst>
          </a:blip>
          <a:srcRect l="5714" t="23796" r="7403" b="25788"/>
          <a:stretch/>
        </p:blipFill>
        <p:spPr>
          <a:xfrm>
            <a:off x="8229600" y="1600201"/>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5715">
                                            <p:txEl>
                                              <p:pRg st="6" end="6"/>
                                            </p:txEl>
                                          </p:spTgt>
                                        </p:tgtEl>
                                        <p:attrNameLst>
                                          <p:attrName>style.visibility</p:attrName>
                                        </p:attrNameLst>
                                      </p:cBhvr>
                                      <p:to>
                                        <p:strVal val="visible"/>
                                      </p:to>
                                    </p:set>
                                    <p:animEffect transition="in" filter="fade">
                                      <p:cBhvr>
                                        <p:cTn id="23" dur="500"/>
                                        <p:tgtEl>
                                          <p:spTgt spid="1157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a:t>Codd’s Rules</a:t>
            </a:r>
          </a:p>
          <a:p>
            <a:pPr lvl="1"/>
            <a:r>
              <a:rPr lang="en-US"/>
              <a:t>13 Rules that qualified a system  as a “relational”  database  system, written back in 1985 (I was in high school)</a:t>
            </a:r>
          </a:p>
          <a:p>
            <a:pPr lvl="1"/>
            <a:r>
              <a:rPr lang="en-US"/>
              <a:t>Will help you see the thought process behind how products like SQL Server are implemented</a:t>
            </a:r>
          </a:p>
          <a:p>
            <a:pPr lvl="1"/>
            <a:r>
              <a:rPr lang="en-US"/>
              <a:t>Outlines aspects of RDBMs, including: Catalog; Data Access (and a lack of direct physical access); NULLs; Integrity controls; Set based operations</a:t>
            </a:r>
          </a:p>
          <a:p>
            <a:r>
              <a:rPr lang="en-US"/>
              <a:t>Basic relational theory</a:t>
            </a:r>
          </a:p>
          <a:p>
            <a:pPr lvl="1"/>
            <a:r>
              <a:rPr lang="en-US"/>
              <a:t>Trade books</a:t>
            </a:r>
          </a:p>
          <a:p>
            <a:pPr lvl="1"/>
            <a:r>
              <a:rPr lang="en-US"/>
              <a:t>Textbooks</a:t>
            </a:r>
          </a:p>
          <a:p>
            <a:pPr lvl="1"/>
            <a:r>
              <a:rPr lang="en-US"/>
              <a:t>College classes</a:t>
            </a:r>
            <a:endParaRPr lang="en-US" dirty="0"/>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a:t>
            </a:r>
          </a:p>
          <a:p>
            <a:pPr lvl="1"/>
            <a:r>
              <a:rPr lang="en-US" dirty="0"/>
              <a:t>Represents what is actually implemented</a:t>
            </a:r>
          </a:p>
          <a:p>
            <a:r>
              <a:rPr lang="en-US" dirty="0"/>
              <a:t>Hardware Interface</a:t>
            </a:r>
          </a:p>
          <a:p>
            <a:pPr lvl="1"/>
            <a:r>
              <a:rPr lang="en-US" dirty="0"/>
              <a:t>The on-disk structures (indexes, partitions, distribution, </a:t>
            </a:r>
            <a:r>
              <a:rPr lang="en-US" dirty="0" err="1"/>
              <a:t>etc</a:t>
            </a:r>
            <a:r>
              <a:rPr lang="en-US" dirty="0"/>
              <a:t>) that ideally have no bearing on anything other than performance</a:t>
            </a:r>
          </a:p>
          <a:p>
            <a:pPr lvl="1"/>
            <a:endParaRPr lang="en-US" dirty="0"/>
          </a:p>
          <a:p>
            <a:r>
              <a:rPr lang="en-US" dirty="0"/>
              <a:t>Physical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schemas.microsoft.com/office/2006/metadata/propertie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16772</TotalTime>
  <Words>4743</Words>
  <Application>Microsoft Office PowerPoint</Application>
  <PresentationFormat>Widescreen</PresentationFormat>
  <Paragraphs>789</Paragraphs>
  <Slides>75</Slides>
  <Notes>16</Notes>
  <HiddenSlides>14</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75</vt:i4>
      </vt:variant>
    </vt:vector>
  </HeadingPairs>
  <TitlesOfParts>
    <vt:vector size="82" baseType="lpstr">
      <vt:lpstr>Arial</vt:lpstr>
      <vt:lpstr>Calibri</vt:lpstr>
      <vt:lpstr>Courier New</vt:lpstr>
      <vt:lpstr>Segoe</vt:lpstr>
      <vt:lpstr>Times</vt:lpstr>
      <vt:lpstr>Wingdings</vt:lpstr>
      <vt:lpstr>drsql_org</vt:lpstr>
      <vt:lpstr>Database Design Fundamentals</vt:lpstr>
      <vt:lpstr>Who am I?</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Start Simple</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‘16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544</cp:revision>
  <cp:lastPrinted>2004-02-12T15:53:19Z</cp:lastPrinted>
  <dcterms:created xsi:type="dcterms:W3CDTF">2006-08-11T22:15:26Z</dcterms:created>
  <dcterms:modified xsi:type="dcterms:W3CDTF">2017-07-15T04:09:27Z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