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3"/>
  </p:sldMasterIdLst>
  <p:notesMasterIdLst>
    <p:notesMasterId r:id="rId78"/>
  </p:notesMasterIdLst>
  <p:handoutMasterIdLst>
    <p:handoutMasterId r:id="rId79"/>
  </p:handoutMasterIdLst>
  <p:sldIdLst>
    <p:sldId id="470" r:id="rId4"/>
    <p:sldId id="540" r:id="rId5"/>
    <p:sldId id="473" r:id="rId6"/>
    <p:sldId id="537" r:id="rId7"/>
    <p:sldId id="512" r:id="rId8"/>
    <p:sldId id="432" r:id="rId9"/>
    <p:sldId id="407" r:id="rId10"/>
    <p:sldId id="353" r:id="rId11"/>
    <p:sldId id="358" r:id="rId12"/>
    <p:sldId id="523" r:id="rId13"/>
    <p:sldId id="521" r:id="rId14"/>
    <p:sldId id="541" r:id="rId15"/>
    <p:sldId id="536" r:id="rId16"/>
    <p:sldId id="529" r:id="rId17"/>
    <p:sldId id="412" r:id="rId18"/>
    <p:sldId id="484" r:id="rId19"/>
    <p:sldId id="485" r:id="rId20"/>
    <p:sldId id="492" r:id="rId21"/>
    <p:sldId id="530" r:id="rId22"/>
    <p:sldId id="531" r:id="rId23"/>
    <p:sldId id="532" r:id="rId24"/>
    <p:sldId id="533" r:id="rId25"/>
    <p:sldId id="534" r:id="rId26"/>
    <p:sldId id="518" r:id="rId27"/>
    <p:sldId id="487" r:id="rId28"/>
    <p:sldId id="527" r:id="rId29"/>
    <p:sldId id="493" r:id="rId30"/>
    <p:sldId id="522" r:id="rId31"/>
    <p:sldId id="543" r:id="rId32"/>
    <p:sldId id="271" r:id="rId33"/>
    <p:sldId id="494" r:id="rId34"/>
    <p:sldId id="502" r:id="rId35"/>
    <p:sldId id="435" r:id="rId36"/>
    <p:sldId id="506" r:id="rId37"/>
    <p:sldId id="507" r:id="rId38"/>
    <p:sldId id="503" r:id="rId39"/>
    <p:sldId id="538" r:id="rId40"/>
    <p:sldId id="504" r:id="rId41"/>
    <p:sldId id="505" r:id="rId42"/>
    <p:sldId id="288" r:id="rId43"/>
    <p:sldId id="430" r:id="rId44"/>
    <p:sldId id="388" r:id="rId45"/>
    <p:sldId id="459" r:id="rId46"/>
    <p:sldId id="463" r:id="rId47"/>
    <p:sldId id="508" r:id="rId48"/>
    <p:sldId id="509" r:id="rId49"/>
    <p:sldId id="436" r:id="rId50"/>
    <p:sldId id="437" r:id="rId51"/>
    <p:sldId id="379" r:id="rId52"/>
    <p:sldId id="396" r:id="rId53"/>
    <p:sldId id="452" r:id="rId54"/>
    <p:sldId id="496" r:id="rId55"/>
    <p:sldId id="453" r:id="rId56"/>
    <p:sldId id="499" r:id="rId57"/>
    <p:sldId id="500" r:id="rId58"/>
    <p:sldId id="501" r:id="rId59"/>
    <p:sldId id="454" r:id="rId60"/>
    <p:sldId id="449" r:id="rId61"/>
    <p:sldId id="528" r:id="rId62"/>
    <p:sldId id="451" r:id="rId63"/>
    <p:sldId id="450" r:id="rId64"/>
    <p:sldId id="497" r:id="rId65"/>
    <p:sldId id="498" r:id="rId66"/>
    <p:sldId id="510" r:id="rId67"/>
    <p:sldId id="364" r:id="rId68"/>
    <p:sldId id="366" r:id="rId69"/>
    <p:sldId id="440" r:id="rId70"/>
    <p:sldId id="298" r:id="rId71"/>
    <p:sldId id="419" r:id="rId72"/>
    <p:sldId id="519" r:id="rId73"/>
    <p:sldId id="305" r:id="rId74"/>
    <p:sldId id="516" r:id="rId75"/>
    <p:sldId id="513" r:id="rId76"/>
    <p:sldId id="515" r:id="rId77"/>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84885" autoAdjust="0"/>
  </p:normalViewPr>
  <p:slideViewPr>
    <p:cSldViewPr>
      <p:cViewPr varScale="1">
        <p:scale>
          <a:sx n="125" d="100"/>
          <a:sy n="125" d="100"/>
        </p:scale>
        <p:origin x="1590" y="90"/>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presProps" Target="pres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_rels/viewProps.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slide" Target="slides/slide40.xml"/><Relationship Id="rId1"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5/2/2018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40</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47</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65</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[twitter]Usually you are finished normalizing a system when it is replaced… User needs change the requirement constantly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66</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68</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71</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 Slides will be on drsql.org in the presentations area for this and the keynote as soon as I can get them out there.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73</a:t>
            </a:fld>
            <a:endParaRPr lang="en-US"/>
          </a:p>
        </p:txBody>
      </p:sp>
    </p:spTree>
    <p:extLst>
      <p:ext uri="{BB962C8B-B14F-4D97-AF65-F5344CB8AC3E}">
        <p14:creationId xmlns:p14="http://schemas.microsoft.com/office/powerpoint/2010/main" val="252394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Change it to planning the next version </a:t>
            </a:r>
            <a:endParaRPr lang="en-IN"/>
          </a:p>
        </p:txBody>
      </p:sp>
    </p:spTree>
    <p:extLst>
      <p:ext uri="{BB962C8B-B14F-4D97-AF65-F5344CB8AC3E}">
        <p14:creationId xmlns:p14="http://schemas.microsoft.com/office/powerpoint/2010/main" val="286617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8</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9</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342334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30</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7672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idx="1"/>
          </p:nvPr>
        </p:nvSpPr>
        <p:spPr>
          <a:xfrm>
            <a:off x="609600" y="1600201"/>
            <a:ext cx="10363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drsql.org</a:t>
            </a: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mailto:louis@drsql.org" TargetMode="External"/><Relationship Id="rId7" Type="http://schemas.openxmlformats.org/officeDocument/2006/relationships/hyperlink" Target="http://www.simple-talk.com/community/blogs/drsql/default.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qlblog.com/blogs/louis_davidson" TargetMode="External"/><Relationship Id="rId5" Type="http://schemas.openxmlformats.org/officeDocument/2006/relationships/hyperlink" Target="http://twitter.com/drsql" TargetMode="External"/><Relationship Id="rId4" Type="http://schemas.openxmlformats.org/officeDocument/2006/relationships/hyperlink" Target="http://drsql.org/"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a:t>Database Design Fundamentals</a:t>
            </a:r>
            <a:endParaRPr lang="en-US" dirty="0"/>
          </a:p>
        </p:txBody>
      </p:sp>
      <p:sp>
        <p:nvSpPr>
          <p:cNvPr id="14339" name="Rectangle 3"/>
          <p:cNvSpPr>
            <a:spLocks noGrp="1"/>
          </p:cNvSpPr>
          <p:nvPr>
            <p:ph type="subTitle" idx="1"/>
          </p:nvPr>
        </p:nvSpPr>
        <p:spPr/>
        <p:txBody>
          <a:bodyPr/>
          <a:lstStyle/>
          <a:p>
            <a:r>
              <a:rPr lang="en-US" dirty="0"/>
              <a:t>Louis Davidson </a:t>
            </a:r>
          </a:p>
          <a:p>
            <a:r>
              <a:rPr lang="en-US" dirty="0"/>
              <a:t>nerd</a:t>
            </a:r>
          </a:p>
          <a:p>
            <a:endParaRPr lang="en-US" dirty="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lstStyle/>
          <a:p>
            <a:r>
              <a:rPr lang="en-US" dirty="0"/>
              <a:t>First of all, it will cost you more for dinner…</a:t>
            </a:r>
          </a:p>
          <a:p>
            <a:r>
              <a:rPr lang="en-US" dirty="0"/>
              <a:t>Secondly, this is way off the point</a:t>
            </a:r>
          </a:p>
          <a:p>
            <a:pPr marL="0" indent="0">
              <a:buNone/>
            </a:pPr>
            <a:endParaRPr lang="en-US" dirty="0"/>
          </a:p>
        </p:txBody>
      </p:sp>
      <p:pic>
        <p:nvPicPr>
          <p:cNvPr id="4" name="Picture 3" descr="C:\Users\ThinOne\AppData\Local\Microsoft\Windows\Temporary Internet Files\Content.IE5\ZWD0C58B\MP900442947[1].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21908" y1="37736" x2="21908" y2="37736"/>
                        <a14:foregroundMark x1="17138" y1="40212" x2="17138" y2="40212"/>
                        <a14:foregroundMark x1="10424" y1="45047" x2="10424" y2="45047"/>
                        <a14:foregroundMark x1="73322" y1="15684" x2="73322" y2="15684"/>
                        <a14:foregroundMark x1="26502" y1="30189" x2="26502" y2="30189"/>
                        <a14:foregroundMark x1="24735" y1="32783" x2="25088" y2="32193"/>
                        <a14:foregroundMark x1="30919" y1="37736" x2="30919" y2="37736"/>
                        <a14:foregroundMark x1="19435" y1="35024" x2="19435" y2="35024"/>
                        <a14:foregroundMark x1="64488" y1="17217" x2="64488" y2="17217"/>
                        <a14:foregroundMark x1="71731" y1="39976" x2="71731" y2="39976"/>
                        <a14:foregroundMark x1="58657" y1="42807" x2="58657" y2="42807"/>
                        <a14:foregroundMark x1="60071" y1="41274" x2="60071" y2="41274"/>
                        <a14:foregroundMark x1="56714" y1="38325" x2="56714" y2="38325"/>
                        <a14:foregroundMark x1="74735" y1="36321" x2="74735" y2="36321"/>
                        <a14:foregroundMark x1="74735" y1="18514" x2="74735" y2="18514"/>
                        <a14:foregroundMark x1="14488" y1="44575" x2="14488" y2="44575"/>
                        <a14:foregroundMark x1="18021" y1="44458" x2="18021" y2="44458"/>
                        <a14:backgroundMark x1="92226" y1="85377" x2="92226" y2="85377"/>
                        <a14:backgroundMark x1="91343" y1="75708" x2="91343" y2="75708"/>
                      </a14:backgroundRemoval>
                    </a14:imgEffect>
                  </a14:imgLayer>
                </a14:imgProps>
              </a:ext>
              <a:ext uri="{28A0092B-C50C-407E-A947-70E740481C1C}">
                <a14:useLocalDpi xmlns:a14="http://schemas.microsoft.com/office/drawing/2010/main" val="0"/>
              </a:ext>
            </a:extLst>
          </a:blip>
          <a:srcRect/>
          <a:stretch>
            <a:fillRect/>
          </a:stretch>
        </p:blipFill>
        <p:spPr bwMode="auto">
          <a:xfrm>
            <a:off x="9007833" y="2092474"/>
            <a:ext cx="3194327" cy="47858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Users\ThinOne\AppData\Local\Microsoft\Windows\Temporary Internet Files\Content.IE5\ZWD0C58B\MP900438670[1].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19466" y1="85238" x2="19466" y2="85238"/>
                        <a14:foregroundMark x1="21023" y1="76667" x2="21023" y2="76667"/>
                        <a14:foregroundMark x1="16574" y1="69333" x2="16574" y2="69333"/>
                        <a14:foregroundMark x1="10122" y1="72095" x2="10122" y2="72095"/>
                        <a14:foregroundMark x1="21246" y1="83905" x2="21246" y2="83905"/>
                        <a14:foregroundMark x1="8454" y1="91238" x2="8454" y2="91238"/>
                        <a14:foregroundMark x1="3560" y1="81810" x2="3560" y2="81810"/>
                        <a14:foregroundMark x1="9566" y1="95429" x2="9566" y2="95429"/>
                        <a14:foregroundMark x1="11012" y1="98190" x2="11012" y2="98190"/>
                        <a14:backgroundMark x1="2447" y1="91238" x2="2447" y2="91238"/>
                        <a14:backgroundMark x1="5339" y1="97238" x2="5339" y2="97238"/>
                      </a14:backgroundRemoval>
                    </a14:imgEffect>
                  </a14:imgLayer>
                </a14:imgProps>
              </a:ext>
              <a:ext uri="{28A0092B-C50C-407E-A947-70E740481C1C}">
                <a14:useLocalDpi xmlns:a14="http://schemas.microsoft.com/office/drawing/2010/main" val="0"/>
              </a:ext>
            </a:extLst>
          </a:blip>
          <a:srcRect/>
          <a:stretch>
            <a:fillRect/>
          </a:stretch>
        </p:blipFill>
        <p:spPr bwMode="auto">
          <a:xfrm>
            <a:off x="-152400" y="2769132"/>
            <a:ext cx="3505200" cy="409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and capture the semantic details of the database </a:t>
            </a:r>
          </a:p>
          <a:p>
            <a:r>
              <a:rPr lang="en-US" dirty="0"/>
              <a:t>Including</a:t>
            </a:r>
          </a:p>
          <a:p>
            <a:pPr lvl="1"/>
            <a:r>
              <a:rPr lang="en-US" dirty="0"/>
              <a:t>Structure</a:t>
            </a:r>
          </a:p>
          <a:p>
            <a:pPr lvl="1"/>
            <a:r>
              <a:rPr lang="en-US" dirty="0"/>
              <a:t>Predicates</a:t>
            </a:r>
          </a:p>
          <a:p>
            <a:pPr lvl="1"/>
            <a:r>
              <a:rPr lang="en-US" dirty="0"/>
              <a:t>Documentation</a:t>
            </a:r>
          </a:p>
          <a:p>
            <a:r>
              <a:rPr lang="en-US" dirty="0"/>
              <a:t>May include more than can be implemented</a:t>
            </a:r>
          </a:p>
          <a:p>
            <a:r>
              <a:rPr lang="en-US" dirty="0"/>
              <a:t>Most modeling languages have a graphical representation that makes communication easier</a:t>
            </a:r>
          </a:p>
          <a:p>
            <a:r>
              <a:rPr lang="en-US" dirty="0"/>
              <a:t>A picture </a:t>
            </a:r>
            <a:r>
              <a:rPr lang="en-US" b="1" dirty="0"/>
              <a:t>is</a:t>
            </a:r>
            <a:r>
              <a:rPr lang="en-US" dirty="0"/>
              <a:t>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Conceptual Model</a:t>
            </a:r>
          </a:p>
        </p:txBody>
      </p:sp>
      <p:sp>
        <p:nvSpPr>
          <p:cNvPr id="3" name="Content Placeholder 2"/>
          <p:cNvSpPr>
            <a:spLocks noGrp="1"/>
          </p:cNvSpPr>
          <p:nvPr>
            <p:ph idx="1"/>
          </p:nvPr>
        </p:nvSpPr>
        <p:spPr>
          <a:xfrm>
            <a:off x="609600" y="1600201"/>
            <a:ext cx="10363200" cy="4952999"/>
          </a:xfrm>
        </p:spPr>
        <p:txBody>
          <a:bodyPr>
            <a:normAutofit/>
          </a:bodyPr>
          <a:lstStyle/>
          <a:p>
            <a:r>
              <a:rPr lang="en-US" dirty="0"/>
              <a:t>Start by understanding the requirements</a:t>
            </a:r>
          </a:p>
          <a:p>
            <a:r>
              <a:rPr lang="en-US" dirty="0"/>
              <a:t>Build a Conceptual Model</a:t>
            </a:r>
          </a:p>
          <a:p>
            <a:pPr lvl="1"/>
            <a:r>
              <a:rPr lang="en-US" dirty="0"/>
              <a:t>Tables  (Nouns)</a:t>
            </a:r>
          </a:p>
          <a:p>
            <a:pPr lvl="1"/>
            <a:r>
              <a:rPr lang="en-US" dirty="0"/>
              <a:t>Relationships  (Connective sentences/phrases)</a:t>
            </a:r>
            <a:br>
              <a:rPr lang="en-US" dirty="0"/>
            </a:br>
            <a:br>
              <a:rPr lang="en-US" dirty="0"/>
            </a:br>
            <a:endParaRPr lang="en-US" dirty="0"/>
          </a:p>
          <a:p>
            <a:r>
              <a:rPr lang="en-US" dirty="0"/>
              <a:t>Validate (Test) the model against the requirements </a:t>
            </a:r>
          </a:p>
          <a:p>
            <a:pPr lvl="1"/>
            <a:r>
              <a:rPr lang="en-US" dirty="0"/>
              <a:t>If YES (they do) Move On To Logical Model</a:t>
            </a:r>
          </a:p>
          <a:p>
            <a:pPr lvl="1"/>
            <a:r>
              <a:rPr lang="en-US" dirty="0"/>
              <a:t>If NO, Keep Trying</a:t>
            </a:r>
          </a:p>
          <a:p>
            <a:pPr lvl="1"/>
            <a:endParaRPr lang="en-US" dirty="0"/>
          </a:p>
          <a:p>
            <a:endParaRPr lang="en-US" dirty="0"/>
          </a:p>
          <a:p>
            <a:endParaRPr lang="en-US" dirty="0"/>
          </a:p>
        </p:txBody>
      </p:sp>
    </p:spTree>
    <p:extLst>
      <p:ext uri="{BB962C8B-B14F-4D97-AF65-F5344CB8AC3E}">
        <p14:creationId xmlns:p14="http://schemas.microsoft.com/office/powerpoint/2010/main" val="16075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a:xfrm>
            <a:off x="609600" y="1417638"/>
            <a:ext cx="10972800" cy="4525963"/>
          </a:xfrm>
        </p:spPr>
        <p:txBody>
          <a:bodyPr>
            <a:normAutofit fontScale="92500"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start your own as well)</a:t>
            </a:r>
          </a:p>
          <a:p>
            <a:pPr lvl="1"/>
            <a:r>
              <a:rPr lang="en-US" dirty="0"/>
              <a:t>No duplicate messages in the same hour</a:t>
            </a:r>
          </a:p>
          <a:p>
            <a:pPr lvl="1"/>
            <a:r>
              <a:rPr lang="en-US" dirty="0"/>
              <a:t>Attendees can be connected to other attendees</a:t>
            </a:r>
          </a:p>
          <a:p>
            <a:pPr lvl="1"/>
            <a:r>
              <a:rPr lang="en-US" dirty="0"/>
              <a:t>Messages must not include bad language or “hate” speech</a:t>
            </a:r>
          </a:p>
          <a:p>
            <a:endParaRPr lang="en-US" dirty="0"/>
          </a:p>
          <a:p>
            <a:endParaRPr lang="en-US" dirty="0"/>
          </a:p>
        </p:txBody>
      </p:sp>
    </p:spTree>
    <p:extLst>
      <p:ext uri="{BB962C8B-B14F-4D97-AF65-F5344CB8AC3E}">
        <p14:creationId xmlns:p14="http://schemas.microsoft.com/office/powerpoint/2010/main" val="306307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Conceptual Model</a:t>
            </a:r>
            <a:endParaRPr lang="en-US" dirty="0"/>
          </a:p>
        </p:txBody>
      </p:sp>
      <p:sp>
        <p:nvSpPr>
          <p:cNvPr id="3" name="Slide Number Placeholder 2"/>
          <p:cNvSpPr>
            <a:spLocks noGrp="1"/>
          </p:cNvSpPr>
          <p:nvPr>
            <p:ph type="sldNum" sz="quarter" idx="10"/>
          </p:nvPr>
        </p:nvSpPr>
        <p:spPr/>
        <p:txBody>
          <a:bodyPr/>
          <a:lstStyle/>
          <a:p>
            <a:fld id="{2754ED01-E2A0-4C1E-8E21-014B99041579}" type="slidenum">
              <a:rPr lang="en-US" smtClean="0"/>
              <a:pPr/>
              <a:t>14</a:t>
            </a:fld>
            <a:endParaRPr lang="en-US" dirty="0"/>
          </a:p>
        </p:txBody>
      </p:sp>
      <p:sp>
        <p:nvSpPr>
          <p:cNvPr id="11" name="Content Placeholder 2"/>
          <p:cNvSpPr txBox="1">
            <a:spLocks/>
          </p:cNvSpPr>
          <p:nvPr/>
        </p:nvSpPr>
        <p:spPr>
          <a:xfrm>
            <a:off x="1752600" y="5280382"/>
            <a:ext cx="9436100" cy="1258531"/>
          </a:xfrm>
          <a:prstGeom prst="rect">
            <a:avLst/>
          </a:prstGeom>
        </p:spPr>
        <p:txBody>
          <a:bodyPr>
            <a:normAutofit/>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mn-lt"/>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mn-lt"/>
              </a:rPr>
              <a:t>Test against the requirements</a:t>
            </a:r>
          </a:p>
        </p:txBody>
      </p:sp>
      <p:pic>
        <p:nvPicPr>
          <p:cNvPr id="2" name="Picture 1"/>
          <p:cNvPicPr>
            <a:picLocks noChangeAspect="1"/>
          </p:cNvPicPr>
          <p:nvPr/>
        </p:nvPicPr>
        <p:blipFill>
          <a:blip r:embed="rId2"/>
          <a:stretch>
            <a:fillRect/>
          </a:stretch>
        </p:blipFill>
        <p:spPr>
          <a:xfrm>
            <a:off x="901700" y="1214887"/>
            <a:ext cx="9448800" cy="3871643"/>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 to the Logical Model</a:t>
            </a:r>
          </a:p>
        </p:txBody>
      </p:sp>
      <p:sp>
        <p:nvSpPr>
          <p:cNvPr id="3" name="Content Placeholder 2"/>
          <p:cNvSpPr>
            <a:spLocks noGrp="1"/>
          </p:cNvSpPr>
          <p:nvPr>
            <p:ph idx="1"/>
          </p:nvPr>
        </p:nvSpPr>
        <p:spPr>
          <a:xfrm>
            <a:off x="609600" y="1600201"/>
            <a:ext cx="10363200" cy="4952999"/>
          </a:xfrm>
        </p:spPr>
        <p:txBody>
          <a:bodyPr>
            <a:normAutofit fontScale="85000" lnSpcReduction="20000"/>
          </a:bodyPr>
          <a:lstStyle/>
          <a:p>
            <a:r>
              <a:rPr lang="en-US" dirty="0"/>
              <a:t>Columns (With legal values-domain)</a:t>
            </a:r>
          </a:p>
          <a:p>
            <a:r>
              <a:rPr lang="en-US" dirty="0"/>
              <a:t>Uniqueness conditions (Keys)</a:t>
            </a:r>
          </a:p>
          <a:p>
            <a:r>
              <a:rPr lang="en-US" dirty="0"/>
              <a:t>System Predicates </a:t>
            </a:r>
          </a:p>
          <a:p>
            <a:pPr lvl="1"/>
            <a:endParaRPr lang="en-US" dirty="0"/>
          </a:p>
          <a:p>
            <a:r>
              <a:rPr lang="en-US" dirty="0"/>
              <a:t>Important: Understand what is good data, and what is NOT good data. </a:t>
            </a:r>
          </a:p>
          <a:p>
            <a:r>
              <a:rPr lang="en-US" dirty="0"/>
              <a:t>It doesn’t matter how any of this can be implemented with or without SQL</a:t>
            </a:r>
          </a:p>
          <a:p>
            <a:pPr lvl="2"/>
            <a:endParaRPr lang="en-US" dirty="0"/>
          </a:p>
          <a:p>
            <a:pPr lvl="2"/>
            <a:endParaRPr lang="en-US" dirty="0"/>
          </a:p>
          <a:p>
            <a:r>
              <a:rPr lang="en-US" dirty="0"/>
              <a:t>Continue to test your design against the requirements </a:t>
            </a:r>
          </a:p>
          <a:p>
            <a:pPr lvl="1"/>
            <a:r>
              <a:rPr lang="en-US" dirty="0"/>
              <a:t>If YES (they do), start moving towards building tables (Woo </a:t>
            </a:r>
            <a:r>
              <a:rPr lang="en-US" dirty="0" err="1"/>
              <a:t>hoo</a:t>
            </a:r>
            <a:r>
              <a:rPr lang="en-US" dirty="0"/>
              <a:t>!)</a:t>
            </a:r>
          </a:p>
          <a:p>
            <a:pPr lvl="1"/>
            <a:r>
              <a:rPr lang="en-US" dirty="0"/>
              <a:t>If NO, keep refining the model</a:t>
            </a:r>
          </a:p>
          <a:p>
            <a:pPr lvl="1"/>
            <a:endParaRPr lang="en-US" dirty="0"/>
          </a:p>
          <a:p>
            <a:endParaRPr lang="en-US" dirty="0"/>
          </a:p>
          <a:p>
            <a:endParaRPr lang="en-US" dirty="0"/>
          </a:p>
        </p:txBody>
      </p:sp>
    </p:spTree>
    <p:extLst>
      <p:ext uri="{BB962C8B-B14F-4D97-AF65-F5344CB8AC3E}">
        <p14:creationId xmlns:p14="http://schemas.microsoft.com/office/powerpoint/2010/main" val="5132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Start Out Naming Consistently</a:t>
            </a:r>
          </a:p>
        </p:txBody>
      </p:sp>
      <p:sp>
        <p:nvSpPr>
          <p:cNvPr id="3" name="Content Placeholder 2"/>
          <p:cNvSpPr>
            <a:spLocks noGrp="1"/>
          </p:cNvSpPr>
          <p:nvPr>
            <p:ph idx="1"/>
          </p:nvPr>
        </p:nvSpPr>
        <p:spPr/>
        <p:txBody>
          <a:bodyPr>
            <a:normAutofit fontScale="77500" lnSpcReduction="20000"/>
          </a:bodyPr>
          <a:lstStyle/>
          <a:p>
            <a:r>
              <a:rPr lang="en-US" dirty="0"/>
              <a:t>There are lots of naming standards out there. </a:t>
            </a:r>
          </a:p>
          <a:p>
            <a:r>
              <a:rPr lang="en-US" dirty="0"/>
              <a:t>Most importantly, name consistently</a:t>
            </a:r>
          </a:p>
          <a:p>
            <a:pPr lvl="1"/>
            <a:r>
              <a:rPr lang="en-US" dirty="0"/>
              <a:t>Names should be as specific as possible</a:t>
            </a:r>
          </a:p>
          <a:p>
            <a:pPr lvl="1"/>
            <a:r>
              <a:rPr lang="en-US" dirty="0"/>
              <a:t>Data should rarely be represented in the name</a:t>
            </a:r>
          </a:p>
          <a:p>
            <a:pPr lvl="1"/>
            <a:r>
              <a:rPr lang="en-US" dirty="0"/>
              <a:t>Don’t use the English language as a guide (I before E except after C, unless?)</a:t>
            </a:r>
          </a:p>
          <a:p>
            <a:r>
              <a:rPr lang="en-US" dirty="0"/>
              <a:t>Early in the process, avoid abbreviations unless it is very apparent to everyone </a:t>
            </a:r>
          </a:p>
          <a:p>
            <a:pPr lvl="1"/>
            <a:r>
              <a:rPr lang="en-US" dirty="0"/>
              <a:t>When you build the physical model, if you must abbreviate, use a data dictionary to make sure abbreviations are always the same</a:t>
            </a:r>
          </a:p>
          <a:p>
            <a:r>
              <a:rPr lang="en-US" dirty="0"/>
              <a:t>Tables</a:t>
            </a:r>
          </a:p>
          <a:p>
            <a:pPr lvl="1"/>
            <a:r>
              <a:rPr lang="en-US" dirty="0"/>
              <a:t>Never prefixed to says that this is a table (</a:t>
            </a:r>
            <a:r>
              <a:rPr lang="en-US" strike="sngStrike" dirty="0" err="1"/>
              <a:t>tbl_</a:t>
            </a:r>
            <a:r>
              <a:rPr lang="en-US" dirty="0" err="1"/>
              <a:t>TableName</a:t>
            </a:r>
            <a:r>
              <a:rPr lang="en-US" dirty="0"/>
              <a:t>)</a:t>
            </a:r>
          </a:p>
          <a:p>
            <a:pPr lvl="1"/>
            <a:r>
              <a:rPr lang="en-US" dirty="0"/>
              <a:t>Singular or Plural (either one)</a:t>
            </a:r>
          </a:p>
          <a:p>
            <a:pPr lvl="2"/>
            <a:r>
              <a:rPr lang="en-US" dirty="0"/>
              <a:t>I prefer singular</a:t>
            </a:r>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a:t>
            </a:r>
          </a:p>
        </p:txBody>
      </p:sp>
      <p:sp>
        <p:nvSpPr>
          <p:cNvPr id="3" name="Content Placeholder 2"/>
          <p:cNvSpPr>
            <a:spLocks noGrp="1"/>
          </p:cNvSpPr>
          <p:nvPr>
            <p:ph idx="1"/>
          </p:nvPr>
        </p:nvSpPr>
        <p:spPr>
          <a:xfrm>
            <a:off x="609600" y="1600201"/>
            <a:ext cx="10363200" cy="5029199"/>
          </a:xfrm>
        </p:spPr>
        <p:txBody>
          <a:bodyPr>
            <a:normAutofit fontScale="77500" lnSpcReduction="20000"/>
          </a:bodyPr>
          <a:lstStyle/>
          <a:p>
            <a:r>
              <a:rPr lang="en-US" dirty="0"/>
              <a:t>Column names should be singular - Columns should (at least eventually) represent a scalar value</a:t>
            </a:r>
          </a:p>
          <a:p>
            <a:r>
              <a:rPr lang="en-US" dirty="0"/>
              <a:t>Avoid overly specific prefixes/suffixes </a:t>
            </a:r>
          </a:p>
          <a:p>
            <a:r>
              <a:rPr lang="en-US" dirty="0"/>
              <a:t>Follow a standard format for names</a:t>
            </a:r>
          </a:p>
          <a:p>
            <a:r>
              <a:rPr lang="en-US" dirty="0"/>
              <a:t>An example that I have seen documented in various places (often attributed to ISO 11179) is to have names that include something along the following:</a:t>
            </a:r>
          </a:p>
          <a:p>
            <a:pPr lvl="1"/>
            <a:r>
              <a:rPr lang="en-US" dirty="0" err="1"/>
              <a:t>RoleName</a:t>
            </a:r>
            <a:r>
              <a:rPr lang="en-US" dirty="0"/>
              <a:t> – Optional for when you need to explain the purpose of the attribute</a:t>
            </a:r>
          </a:p>
          <a:p>
            <a:pPr lvl="1"/>
            <a:r>
              <a:rPr lang="en-US" dirty="0"/>
              <a:t>Attribute – The primary purpose of the column being named. Optionally can be omitted, meaning it refers to the entity</a:t>
            </a:r>
          </a:p>
          <a:p>
            <a:pPr lvl="1"/>
            <a:r>
              <a:rPr lang="en-US" dirty="0" err="1"/>
              <a:t>Classword</a:t>
            </a:r>
            <a:r>
              <a:rPr lang="en-US" dirty="0"/>
              <a:t> – a suffix that identifies the usage of the column, in non-implementation specific terms</a:t>
            </a:r>
          </a:p>
          <a:p>
            <a:pPr lvl="1"/>
            <a:r>
              <a:rPr lang="en-US" dirty="0"/>
              <a:t>Scale – Optional to tell the user what the scale of the data is, like minutes, seconds, dollars, euros, </a:t>
            </a:r>
            <a:r>
              <a:rPr lang="en-US" dirty="0" err="1"/>
              <a:t>etc</a:t>
            </a:r>
            <a:endParaRPr lang="en-US" dirty="0"/>
          </a:p>
          <a:p>
            <a:pPr lvl="1"/>
            <a:endParaRPr lang="en-US" dirty="0"/>
          </a:p>
          <a:p>
            <a:pPr lvl="1"/>
            <a:r>
              <a:rPr lang="en-US" dirty="0" err="1"/>
              <a:t>RoleName_Attribute_Classword_Scale</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 Examples</a:t>
            </a:r>
          </a:p>
        </p:txBody>
      </p:sp>
      <p:sp>
        <p:nvSpPr>
          <p:cNvPr id="3" name="Content Placeholder 2"/>
          <p:cNvSpPr>
            <a:spLocks noGrp="1"/>
          </p:cNvSpPr>
          <p:nvPr>
            <p:ph idx="1"/>
          </p:nvPr>
        </p:nvSpPr>
        <p:spPr>
          <a:xfrm>
            <a:off x="609600" y="1600201"/>
            <a:ext cx="10363200" cy="4876799"/>
          </a:xfrm>
        </p:spPr>
        <p:txBody>
          <a:bodyPr>
            <a:normAutofit fontScale="77500" lnSpcReduction="20000"/>
          </a:bodyPr>
          <a:lstStyle/>
          <a:p>
            <a:r>
              <a:rPr lang="en-US" b="1" dirty="0"/>
              <a:t>Name</a:t>
            </a:r>
            <a:r>
              <a:rPr lang="en-US" dirty="0"/>
              <a:t> - a textual string that names the row value, but whether or not it is a </a:t>
            </a:r>
            <a:r>
              <a:rPr lang="en-US" dirty="0" err="1"/>
              <a:t>varchar</a:t>
            </a:r>
            <a:r>
              <a:rPr lang="en-US" dirty="0"/>
              <a:t>(30) or </a:t>
            </a:r>
            <a:r>
              <a:rPr lang="en-US" dirty="0" err="1"/>
              <a:t>nvarchar</a:t>
            </a:r>
            <a:r>
              <a:rPr lang="en-US" dirty="0"/>
              <a:t>(128) is immaterial (prefix is implied. Example </a:t>
            </a:r>
            <a:r>
              <a:rPr lang="en-US" dirty="0" err="1"/>
              <a:t>Company.Name</a:t>
            </a:r>
            <a:r>
              <a:rPr lang="en-US" dirty="0"/>
              <a:t>)</a:t>
            </a:r>
          </a:p>
          <a:p>
            <a:r>
              <a:rPr lang="en-US" b="1" dirty="0" err="1"/>
              <a:t>UserName</a:t>
            </a:r>
            <a:r>
              <a:rPr lang="en-US" dirty="0"/>
              <a:t> - a more specific use of the name </a:t>
            </a:r>
            <a:r>
              <a:rPr lang="en-US" dirty="0" err="1"/>
              <a:t>classword</a:t>
            </a:r>
            <a:r>
              <a:rPr lang="en-US" dirty="0"/>
              <a:t> that indicates it isn’t a generic usage</a:t>
            </a:r>
          </a:p>
          <a:p>
            <a:r>
              <a:rPr lang="en-US" b="1" dirty="0" err="1"/>
              <a:t>AdminstratorUserName</a:t>
            </a:r>
            <a:r>
              <a:rPr lang="en-US" dirty="0"/>
              <a:t> – A user name, but specifically for the admin user.  </a:t>
            </a:r>
          </a:p>
          <a:p>
            <a:r>
              <a:rPr lang="en-US" b="1" dirty="0" err="1"/>
              <a:t>PledgeAmount</a:t>
            </a:r>
            <a:r>
              <a:rPr lang="en-US" dirty="0"/>
              <a:t>  - an amount of money (using a numeric(12,2), or money, or any sort of types)</a:t>
            </a:r>
          </a:p>
          <a:p>
            <a:r>
              <a:rPr lang="en-US" b="1" dirty="0" err="1"/>
              <a:t>PledgeAmountEuros</a:t>
            </a:r>
            <a:r>
              <a:rPr lang="en-US" dirty="0"/>
              <a:t>  - an amount of money (using a numeric(12,2), or money, or any sort of types), but with an atypical scale</a:t>
            </a:r>
          </a:p>
          <a:p>
            <a:r>
              <a:rPr lang="en-US" b="1" dirty="0" err="1"/>
              <a:t>TickerCode</a:t>
            </a:r>
            <a:r>
              <a:rPr lang="en-US" dirty="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a:solidFill>
                  <a:schemeClr val="tx1"/>
                </a:solidFill>
              </a:rPr>
              <a:t>The “ideal” version of the </a:t>
            </a:r>
            <a:r>
              <a:rPr lang="en-US" sz="2400" dirty="0"/>
              <a:t>database requirements</a:t>
            </a:r>
            <a:endParaRPr lang="en-US" sz="2400" dirty="0">
              <a:solidFill>
                <a:schemeClr val="tx1"/>
              </a:solidFill>
            </a:endParaRPr>
          </a:p>
          <a:p>
            <a:pPr marL="171450" indent="-171450">
              <a:buFont typeface="Arial" panose="020B0604020202020204" pitchFamily="34" charset="0"/>
              <a:buChar char="•"/>
            </a:pPr>
            <a:r>
              <a:rPr lang="en-US" sz="2400" dirty="0">
                <a:solidFill>
                  <a:schemeClr val="tx1"/>
                </a:solidFill>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609600" y="1600206"/>
            <a:ext cx="5874327" cy="4952994"/>
          </a:xfrm>
        </p:spPr>
        <p:txBody>
          <a:bodyPr>
            <a:normAutofit fontScale="85000" lnSpcReduction="20000"/>
          </a:bodyPr>
          <a:lstStyle/>
          <a:p>
            <a:r>
              <a:rPr lang="en-US" dirty="0"/>
              <a:t>Been in IT for 20-some years</a:t>
            </a:r>
          </a:p>
          <a:p>
            <a:r>
              <a:rPr lang="en-US" dirty="0"/>
              <a:t>Microsoft MVP 13 Times</a:t>
            </a:r>
          </a:p>
          <a:p>
            <a:r>
              <a:rPr lang="en-US" dirty="0"/>
              <a:t>Corporate Data Architect</a:t>
            </a:r>
          </a:p>
          <a:p>
            <a:r>
              <a:rPr lang="en-US" dirty="0"/>
              <a:t>Written 6 books on </a:t>
            </a:r>
            <a:br>
              <a:rPr lang="en-US" dirty="0"/>
            </a:br>
            <a:r>
              <a:rPr lang="en-US" dirty="0"/>
              <a:t>database design</a:t>
            </a:r>
          </a:p>
          <a:p>
            <a:pPr lvl="1"/>
            <a:r>
              <a:rPr lang="en-US" dirty="0"/>
              <a:t>They were technically all versions </a:t>
            </a:r>
            <a:br>
              <a:rPr lang="en-US" dirty="0"/>
            </a:br>
            <a:r>
              <a:rPr lang="en-US" dirty="0"/>
              <a:t>of the same book.  </a:t>
            </a:r>
          </a:p>
          <a:p>
            <a:pPr lvl="1"/>
            <a:r>
              <a:rPr lang="en-US" dirty="0"/>
              <a:t>They at least </a:t>
            </a:r>
            <a:br>
              <a:rPr lang="en-US" dirty="0"/>
            </a:br>
            <a:r>
              <a:rPr lang="en-US" dirty="0"/>
              <a:t>had slightly different titles each time</a:t>
            </a:r>
          </a:p>
          <a:p>
            <a:pPr lvl="1"/>
            <a:endParaRPr lang="en-US" dirty="0"/>
          </a:p>
          <a:p>
            <a:r>
              <a:rPr lang="en-US" dirty="0"/>
              <a:t>Super Brief Contact Info: DRSQL</a:t>
            </a:r>
          </a:p>
          <a:p>
            <a:pPr lvl="1"/>
            <a:r>
              <a:rPr lang="en-US" dirty="0"/>
              <a:t>Twitter, Website (.org), Email (@hotmail.com)</a:t>
            </a:r>
          </a:p>
          <a:p>
            <a:endParaRPr lang="en-US" dirty="0"/>
          </a:p>
          <a:p>
            <a:endParaRPr lang="en-US" dirty="0"/>
          </a:p>
        </p:txBody>
      </p:sp>
      <p:pic>
        <p:nvPicPr>
          <p:cNvPr id="1026" name="Picture 2" descr="http://i.ebayimg.com/00/s/NzE0WDUwMA==/z/mCcAAOSwDiBZGwjA/$_57.JPG?set_id=880000500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295400"/>
            <a:ext cx="3789767" cy="541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a:t>Logical Model Basics - Domains</a:t>
            </a:r>
            <a:endParaRPr lang="en-US" dirty="0"/>
          </a:p>
        </p:txBody>
      </p:sp>
      <p:sp>
        <p:nvSpPr>
          <p:cNvPr id="3" name="Content Placeholder 2"/>
          <p:cNvSpPr>
            <a:spLocks noGrp="1"/>
          </p:cNvSpPr>
          <p:nvPr>
            <p:ph idx="1"/>
          </p:nvPr>
        </p:nvSpPr>
        <p:spPr>
          <a:xfrm>
            <a:off x="927100" y="5162625"/>
            <a:ext cx="10134600" cy="1433549"/>
          </a:xfrm>
        </p:spPr>
        <p:txBody>
          <a:bodyPr>
            <a:normAutofit/>
          </a:bodyPr>
          <a:lstStyle/>
          <a:p>
            <a:pPr marL="342900" indent="-342900">
              <a:buFont typeface="Arial" panose="020B0604020202020204" pitchFamily="34" charset="0"/>
              <a:buChar char="•"/>
            </a:pPr>
            <a:r>
              <a:rPr lang="en-US" sz="2000" dirty="0">
                <a:solidFill>
                  <a:schemeClr val="tx1"/>
                </a:solidFill>
              </a:rPr>
              <a:t>Domains instead of Data types</a:t>
            </a:r>
          </a:p>
          <a:p>
            <a:pPr marL="742950" lvl="1" indent="-285750">
              <a:buFont typeface="Arial" panose="020B0604020202020204" pitchFamily="34" charset="0"/>
              <a:buChar char="•"/>
            </a:pPr>
            <a:r>
              <a:rPr lang="en-US" sz="1800" dirty="0"/>
              <a:t>Domains should define the domain of values that can be used</a:t>
            </a:r>
          </a:p>
          <a:p>
            <a:pPr marL="742950" lvl="1" indent="-285750">
              <a:buFont typeface="Arial" panose="020B0604020202020204" pitchFamily="34" charset="0"/>
              <a:buChar char="•"/>
            </a:pPr>
            <a:r>
              <a:rPr lang="en-US" sz="1800" dirty="0"/>
              <a:t>Data types will specify part of how the domain is implemented</a:t>
            </a:r>
          </a:p>
          <a:p>
            <a:pPr marL="742950" lvl="1" indent="-285750">
              <a:buFont typeface="Arial" panose="020B0604020202020204" pitchFamily="34" charset="0"/>
              <a:buChar char="•"/>
            </a:pPr>
            <a:r>
              <a:rPr lang="en-US" sz="1800" dirty="0"/>
              <a:t>Check constraints, triggers </a:t>
            </a:r>
            <a:r>
              <a:rPr lang="en-US" sz="1800" dirty="0" err="1"/>
              <a:t>etc</a:t>
            </a:r>
            <a:r>
              <a:rPr lang="en-US" sz="1800" dirty="0"/>
              <a:t> may also be needed to do the implementation</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a:t>Logical Model Basics - Relationships</a:t>
            </a:r>
            <a:endParaRPr lang="en-US" dirty="0"/>
          </a:p>
        </p:txBody>
      </p:sp>
      <p:sp>
        <p:nvSpPr>
          <p:cNvPr id="3" name="Content Placeholder 2"/>
          <p:cNvSpPr>
            <a:spLocks noGrp="1"/>
          </p:cNvSpPr>
          <p:nvPr>
            <p:ph idx="1"/>
          </p:nvPr>
        </p:nvSpPr>
        <p:spPr>
          <a:xfrm>
            <a:off x="990600" y="5646097"/>
            <a:ext cx="9220200" cy="754704"/>
          </a:xfrm>
        </p:spPr>
        <p:txBody>
          <a:bodyPr/>
          <a:lstStyle/>
          <a:p>
            <a:pPr marL="171450" indent="-171450">
              <a:buFont typeface="Arial" panose="020B0604020202020204" pitchFamily="34" charset="0"/>
              <a:buChar char="•"/>
            </a:pPr>
            <a:r>
              <a:rPr lang="en-US" sz="2000" dirty="0">
                <a:solidFill>
                  <a:schemeClr val="tx1"/>
                </a:solidFill>
              </a:rPr>
              <a:t>Document all relationship requirements, no matter how you will need to implement them</a:t>
            </a:r>
          </a:p>
          <a:p>
            <a:pPr marL="171450" indent="-171450">
              <a:buFont typeface="Arial" panose="020B0604020202020204" pitchFamily="34" charset="0"/>
              <a:buChar char="•"/>
            </a:pPr>
            <a:endParaRPr lang="en-US" sz="2000" dirty="0">
              <a:solidFill>
                <a:schemeClr val="tx1"/>
              </a:solidFill>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Surrogate Keys on all Tables?</a:t>
            </a:r>
          </a:p>
        </p:txBody>
      </p:sp>
      <p:sp>
        <p:nvSpPr>
          <p:cNvPr id="10" name="Content Placeholder 9"/>
          <p:cNvSpPr>
            <a:spLocks noGrp="1"/>
          </p:cNvSpPr>
          <p:nvPr>
            <p:ph idx="1"/>
          </p:nvPr>
        </p:nvSpPr>
        <p:spPr>
          <a:xfrm>
            <a:off x="1354543" y="5277558"/>
            <a:ext cx="8915400" cy="1371600"/>
          </a:xfrm>
        </p:spPr>
        <p:txBody>
          <a:bodyPr>
            <a:normAutofit/>
          </a:bodyPr>
          <a:lstStyle/>
          <a:p>
            <a:pPr marL="342900" indent="-342900">
              <a:buFont typeface="Arial" panose="020B0604020202020204" pitchFamily="34" charset="0"/>
              <a:buChar char="•"/>
            </a:pPr>
            <a:r>
              <a:rPr lang="en-US" sz="2400" dirty="0">
                <a:solidFill>
                  <a:schemeClr val="tx1"/>
                </a:solidFill>
              </a:rPr>
              <a:t>This has a few effects, positive and negative</a:t>
            </a:r>
          </a:p>
          <a:p>
            <a:pPr marL="800100" lvl="1" indent="-342900">
              <a:buFont typeface="Arial" panose="020B0604020202020204" pitchFamily="34" charset="0"/>
              <a:buChar char="•"/>
            </a:pPr>
            <a:r>
              <a:rPr lang="en-US" sz="2000" dirty="0"/>
              <a:t>Positive: it is very similar to what UI tools often expect </a:t>
            </a:r>
          </a:p>
          <a:p>
            <a:pPr marL="800100" lvl="1" indent="-342900">
              <a:buFont typeface="Arial" panose="020B0604020202020204" pitchFamily="34" charset="0"/>
              <a:buChar char="•"/>
            </a:pPr>
            <a:r>
              <a:rPr lang="en-US" sz="2000" dirty="0"/>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a:extLst/>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Model</a:t>
            </a:r>
            <a:endParaRPr lang="en-US" dirty="0"/>
          </a:p>
        </p:txBody>
      </p:sp>
      <p:sp>
        <p:nvSpPr>
          <p:cNvPr id="3" name="Content Placeholder 2"/>
          <p:cNvSpPr>
            <a:spLocks noGrp="1"/>
          </p:cNvSpPr>
          <p:nvPr>
            <p:ph idx="1"/>
          </p:nvPr>
        </p:nvSpPr>
        <p:spPr>
          <a:xfrm>
            <a:off x="1201016" y="5671116"/>
            <a:ext cx="8915400" cy="781523"/>
          </a:xfrm>
        </p:spPr>
        <p:txBody>
          <a:bodyPr>
            <a:normAutofit/>
          </a:bodyPr>
          <a:lstStyle/>
          <a:p>
            <a:pPr marL="171450" indent="-171450">
              <a:buFont typeface="Arial" panose="020B0604020202020204" pitchFamily="34" charset="0"/>
              <a:buChar char="•"/>
            </a:pPr>
            <a:r>
              <a:rPr lang="en-US" sz="2000" dirty="0">
                <a:solidFill>
                  <a:schemeClr val="tx1"/>
                </a:solidFill>
              </a:rPr>
              <a:t>Some domains become tables</a:t>
            </a:r>
          </a:p>
          <a:p>
            <a:pPr marL="171450" indent="-171450">
              <a:buFont typeface="Arial" panose="020B0604020202020204" pitchFamily="34" charset="0"/>
              <a:buChar char="•"/>
            </a:pPr>
            <a:r>
              <a:rPr lang="en-US" sz="2000" dirty="0">
                <a:solidFill>
                  <a:schemeClr val="tx1"/>
                </a:solidFill>
              </a:rPr>
              <a:t>Best data types chosen</a:t>
            </a: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
            </a:r>
            <a:endParaRPr lang="en-US" dirty="0"/>
          </a:p>
        </p:txBody>
      </p:sp>
      <p:sp>
        <p:nvSpPr>
          <p:cNvPr id="3" name="Content Placeholder 2"/>
          <p:cNvSpPr>
            <a:spLocks noGrp="1"/>
          </p:cNvSpPr>
          <p:nvPr>
            <p:ph idx="1"/>
          </p:nvPr>
        </p:nvSpPr>
        <p:spPr/>
        <p:txBody>
          <a:bodyPr/>
          <a:lstStyle/>
          <a:p>
            <a:r>
              <a:rPr lang="en-US" dirty="0"/>
              <a:t>Every table and column should have a succinct description </a:t>
            </a:r>
          </a:p>
          <a:p>
            <a:r>
              <a:rPr lang="en-US" dirty="0"/>
              <a:t>Then expand complex situations with documents, examples, </a:t>
            </a:r>
            <a:r>
              <a:rPr lang="en-US" dirty="0" err="1"/>
              <a:t>etc</a:t>
            </a:r>
            <a:r>
              <a:rPr lang="en-US" dirty="0"/>
              <a:t>, with the knowledge that will likely not be maintained…</a:t>
            </a:r>
          </a:p>
          <a:p>
            <a:r>
              <a:rPr lang="en-US" dirty="0"/>
              <a:t>Try to avoid too many examples, as data can change</a:t>
            </a:r>
          </a:p>
          <a:p>
            <a:r>
              <a:rPr lang="en-US" dirty="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 we done yet?</a:t>
            </a:r>
            <a:endParaRPr lang="en-US" dirty="0"/>
          </a:p>
        </p:txBody>
      </p:sp>
      <p:sp>
        <p:nvSpPr>
          <p:cNvPr id="3" name="Content Placeholder 2"/>
          <p:cNvSpPr>
            <a:spLocks noGrp="1"/>
          </p:cNvSpPr>
          <p:nvPr>
            <p:ph idx="1"/>
          </p:nvPr>
        </p:nvSpPr>
        <p:spPr>
          <a:xfrm>
            <a:off x="609600" y="5063263"/>
            <a:ext cx="10972800" cy="1249364"/>
          </a:xfrm>
        </p:spPr>
        <p:txBody>
          <a:bodyPr>
            <a:normAutofit fontScale="85000" lnSpcReduction="20000"/>
          </a:bodyPr>
          <a:lstStyle/>
          <a:p>
            <a:r>
              <a:rPr lang="en-US" dirty="0"/>
              <a:t>Perhaps</a:t>
            </a:r>
          </a:p>
          <a:p>
            <a:pPr lvl="1"/>
            <a:r>
              <a:rPr lang="en-US" dirty="0"/>
              <a:t>At this point, it is important to check your model against a standard</a:t>
            </a:r>
          </a:p>
          <a:p>
            <a:pPr lvl="1"/>
            <a:r>
              <a:rPr lang="en-US" dirty="0"/>
              <a:t>For a relational database, the standards are the Normal Forms</a:t>
            </a:r>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71119" y="1482608"/>
            <a:ext cx="6006056" cy="4532872"/>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391" y="1482608"/>
            <a:ext cx="6010175" cy="451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New SQL Server ‘17 Design Assistance Warning Message</a:t>
            </a:r>
          </a:p>
        </p:txBody>
      </p:sp>
      <p:sp>
        <p:nvSpPr>
          <p:cNvPr id="4" name="TextBox 3"/>
          <p:cNvSpPr txBox="1"/>
          <p:nvPr/>
        </p:nvSpPr>
        <p:spPr>
          <a:xfrm>
            <a:off x="1308100" y="6124061"/>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Press Ctrl-Y, Ctrl R</a:t>
            </a:r>
          </a:p>
        </p:txBody>
      </p:sp>
      <p:sp>
        <p:nvSpPr>
          <p:cNvPr id="6" name="TextBox 5">
            <a:extLst>
              <a:ext uri="{FF2B5EF4-FFF2-40B4-BE49-F238E27FC236}">
                <a16:creationId xmlns:a16="http://schemas.microsoft.com/office/drawing/2014/main" id="{A7653A51-9653-4E2E-BD88-FBBE75303A00}"/>
              </a:ext>
            </a:extLst>
          </p:cNvPr>
          <p:cNvSpPr txBox="1"/>
          <p:nvPr/>
        </p:nvSpPr>
        <p:spPr>
          <a:xfrm>
            <a:off x="1308100" y="6423353"/>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Oh, wait, I think this is SQL Server 3017… Until then, we have to do this work on our own.</a:t>
            </a:r>
          </a:p>
        </p:txBody>
      </p:sp>
    </p:spTree>
    <p:extLst>
      <p:ext uri="{BB962C8B-B14F-4D97-AF65-F5344CB8AC3E}">
        <p14:creationId xmlns:p14="http://schemas.microsoft.com/office/powerpoint/2010/main" val="34047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Forms/Normalization</a:t>
            </a:r>
            <a:endParaRPr lang="en-US" dirty="0"/>
          </a:p>
        </p:txBody>
      </p:sp>
      <p:sp>
        <p:nvSpPr>
          <p:cNvPr id="3" name="Content Placeholder 2"/>
          <p:cNvSpPr>
            <a:spLocks noGrp="1"/>
          </p:cNvSpPr>
          <p:nvPr>
            <p:ph idx="1"/>
          </p:nvPr>
        </p:nvSpPr>
        <p:spPr/>
        <p:txBody>
          <a:bodyPr>
            <a:normAutofit/>
          </a:bodyPr>
          <a:lstStyle/>
          <a:p>
            <a:r>
              <a:rPr lang="en-US" sz="3600" dirty="0"/>
              <a:t>A process to shape and constrain your design to work with a relational engine</a:t>
            </a:r>
          </a:p>
          <a:p>
            <a:r>
              <a:rPr lang="en-US" sz="3600" dirty="0"/>
              <a:t>Specified as a series of forms that signify compliance </a:t>
            </a:r>
          </a:p>
          <a:p>
            <a:r>
              <a:rPr lang="en-US" sz="3600" dirty="0"/>
              <a:t>A definitely non-linear process. </a:t>
            </a:r>
          </a:p>
          <a:p>
            <a:pPr lvl="1"/>
            <a:r>
              <a:rPr lang="en-US" sz="3200" dirty="0"/>
              <a:t>Used as a set of standards to think of compare to along the way</a:t>
            </a:r>
          </a:p>
          <a:p>
            <a:pPr lvl="1"/>
            <a:r>
              <a:rPr lang="en-US" sz="3200" dirty="0"/>
              <a:t>After practice, normalization is mostly done instinctively </a:t>
            </a:r>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Atomicity</a:t>
            </a:r>
            <a:endParaRPr lang="en-US" dirty="0"/>
          </a:p>
        </p:txBody>
      </p:sp>
      <p:sp>
        <p:nvSpPr>
          <p:cNvPr id="3" name="Content Placeholder 2"/>
          <p:cNvSpPr>
            <a:spLocks noGrp="1"/>
          </p:cNvSpPr>
          <p:nvPr>
            <p:ph idx="1"/>
          </p:nvPr>
        </p:nvSpPr>
        <p:spPr/>
        <p:txBody>
          <a:bodyPr/>
          <a:lstStyle/>
          <a:p>
            <a:r>
              <a:rPr lang="en-US" dirty="0"/>
              <a:t>At the lowest level possible without losing the original characteristics</a:t>
            </a:r>
          </a:p>
          <a:p>
            <a:pPr lvl="1"/>
            <a:r>
              <a:rPr lang="en-US" dirty="0"/>
              <a:t>Similar to context of physics as we know it in the 21st century</a:t>
            </a:r>
          </a:p>
          <a:p>
            <a:pPr lvl="1"/>
            <a:r>
              <a:rPr lang="en-US" dirty="0"/>
              <a:t>Break down H</a:t>
            </a:r>
            <a:r>
              <a:rPr lang="en-US" baseline="30000" dirty="0"/>
              <a:t>2</a:t>
            </a:r>
            <a:r>
              <a:rPr lang="en-US" dirty="0"/>
              <a:t>0 into Hydrogen and Oxygen, no big deal</a:t>
            </a:r>
          </a:p>
          <a:p>
            <a:pPr lvl="1"/>
            <a:r>
              <a:rPr lang="en-US" dirty="0"/>
              <a:t>Break down Hydrogen it becomes a different sort of matter and you are going to need a new laboratory</a:t>
            </a:r>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4969-9FEC-4702-A615-04351B32C3FC}"/>
              </a:ext>
            </a:extLst>
          </p:cNvPr>
          <p:cNvSpPr>
            <a:spLocks noGrp="1"/>
          </p:cNvSpPr>
          <p:nvPr>
            <p:ph type="title"/>
          </p:nvPr>
        </p:nvSpPr>
        <p:spPr/>
        <p:txBody>
          <a:bodyPr/>
          <a:lstStyle/>
          <a:p>
            <a:r>
              <a:rPr lang="en-US" dirty="0"/>
              <a:t>Keep It Simple</a:t>
            </a:r>
          </a:p>
        </p:txBody>
      </p:sp>
      <p:sp>
        <p:nvSpPr>
          <p:cNvPr id="3" name="Content Placeholder 2">
            <a:extLst>
              <a:ext uri="{FF2B5EF4-FFF2-40B4-BE49-F238E27FC236}">
                <a16:creationId xmlns:a16="http://schemas.microsoft.com/office/drawing/2014/main" id="{A5EE56E1-D1E1-4D56-9F3B-F8EC4DEC2302}"/>
              </a:ext>
            </a:extLst>
          </p:cNvPr>
          <p:cNvSpPr>
            <a:spLocks noGrp="1"/>
          </p:cNvSpPr>
          <p:nvPr>
            <p:ph idx="1"/>
          </p:nvPr>
        </p:nvSpPr>
        <p:spPr>
          <a:xfrm>
            <a:off x="609600" y="1600201"/>
            <a:ext cx="10769600" cy="4724399"/>
          </a:xfrm>
        </p:spPr>
        <p:txBody>
          <a:bodyPr>
            <a:normAutofit fontScale="92500"/>
          </a:bodyPr>
          <a:lstStyle/>
          <a:p>
            <a:r>
              <a:rPr lang="en-US" dirty="0"/>
              <a:t>Meet the user’s requirements to the Normal Form’s requirements</a:t>
            </a:r>
          </a:p>
          <a:p>
            <a:pPr lvl="1"/>
            <a:r>
              <a:rPr lang="en-US" dirty="0"/>
              <a:t>One table per user’s concept</a:t>
            </a:r>
          </a:p>
          <a:p>
            <a:pPr lvl="1"/>
            <a:r>
              <a:rPr lang="en-US" dirty="0"/>
              <a:t>One column per user’s attributes of that concept</a:t>
            </a:r>
          </a:p>
          <a:p>
            <a:r>
              <a:rPr lang="en-US" dirty="0"/>
              <a:t>Things it is not:</a:t>
            </a:r>
          </a:p>
          <a:p>
            <a:pPr lvl="1"/>
            <a:r>
              <a:rPr lang="en-US" dirty="0"/>
              <a:t>Religion</a:t>
            </a:r>
          </a:p>
          <a:p>
            <a:pPr lvl="1"/>
            <a:r>
              <a:rPr lang="en-US" dirty="0"/>
              <a:t>Complicated</a:t>
            </a:r>
          </a:p>
          <a:p>
            <a:pPr lvl="1"/>
            <a:r>
              <a:rPr lang="en-US" dirty="0"/>
              <a:t>Easy</a:t>
            </a:r>
          </a:p>
          <a:p>
            <a:r>
              <a:rPr lang="en-US" dirty="0"/>
              <a:t>You win when you can answer all user queries in straightforward SQL</a:t>
            </a:r>
          </a:p>
        </p:txBody>
      </p:sp>
    </p:spTree>
    <p:extLst>
      <p:ext uri="{BB962C8B-B14F-4D97-AF65-F5344CB8AC3E}">
        <p14:creationId xmlns:p14="http://schemas.microsoft.com/office/powerpoint/2010/main" val="37419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Pre-Design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Think: What problem are we really trying to solve? Communicate: Get agreement from all involved that you are solving the right problem</a:t>
            </a:r>
          </a:p>
          <a:p>
            <a:pPr lvl="1"/>
            <a:r>
              <a:rPr lang="en-US" dirty="0"/>
              <a:t>Users</a:t>
            </a:r>
          </a:p>
          <a:p>
            <a:pPr lvl="1"/>
            <a:r>
              <a:rPr lang="en-US" dirty="0"/>
              <a:t>Management</a:t>
            </a:r>
          </a:p>
          <a:p>
            <a:pPr lvl="2"/>
            <a:r>
              <a:rPr lang="en-US" dirty="0"/>
              <a:t>Project</a:t>
            </a:r>
          </a:p>
          <a:p>
            <a:pPr lvl="2"/>
            <a:r>
              <a:rPr lang="en-US" dirty="0"/>
              <a:t>Client</a:t>
            </a:r>
          </a:p>
          <a:p>
            <a:pPr lvl="1"/>
            <a:r>
              <a:rPr lang="en-US" dirty="0"/>
              <a:t>Programmers</a:t>
            </a:r>
          </a:p>
          <a:p>
            <a:pPr lvl="1"/>
            <a:r>
              <a:rPr lang="en-US" dirty="0"/>
              <a:t>Anyone else who might disagree with you and cause your design harm later. (other than your significant other, unless you work together.) </a:t>
            </a:r>
          </a:p>
          <a:p>
            <a:r>
              <a:rPr lang="en-US" dirty="0"/>
              <a:t>The common term for what you need is </a:t>
            </a:r>
            <a:r>
              <a:rPr lang="en-US" u="sng" dirty="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t>Normal Forms Overview - 1NF</a:t>
            </a:r>
            <a:endParaRPr lang="en-US" dirty="0"/>
          </a:p>
        </p:txBody>
      </p:sp>
      <p:sp>
        <p:nvSpPr>
          <p:cNvPr id="31747" name="Rectangle 3"/>
          <p:cNvSpPr>
            <a:spLocks noGrp="1"/>
          </p:cNvSpPr>
          <p:nvPr>
            <p:ph idx="1"/>
          </p:nvPr>
        </p:nvSpPr>
        <p:spPr/>
        <p:txBody>
          <a:bodyPr/>
          <a:lstStyle/>
          <a:p>
            <a:r>
              <a:rPr lang="en-US"/>
              <a:t>Basic shaping of data for the engine </a:t>
            </a:r>
          </a:p>
          <a:p>
            <a:r>
              <a:rPr lang="en-US"/>
              <a:t>Data broken down to it’s lowest form</a:t>
            </a:r>
          </a:p>
          <a:p>
            <a:pPr lvl="1"/>
            <a:r>
              <a:rPr lang="en-US"/>
              <a:t>Column Values are atomic</a:t>
            </a:r>
          </a:p>
          <a:p>
            <a:pPr lvl="1"/>
            <a:r>
              <a:rPr lang="en-US"/>
              <a:t>No duplicate rows</a:t>
            </a:r>
          </a:p>
          <a:p>
            <a:pPr lvl="1"/>
            <a:r>
              <a:rPr lang="en-US"/>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in 1NF if..</a:t>
            </a:r>
            <a:endParaRPr lang="en-US" dirty="0"/>
          </a:p>
        </p:txBody>
      </p:sp>
      <p:sp>
        <p:nvSpPr>
          <p:cNvPr id="3" name="Content Placeholder 2"/>
          <p:cNvSpPr>
            <a:spLocks noGrp="1"/>
          </p:cNvSpPr>
          <p:nvPr>
            <p:ph idx="1"/>
          </p:nvPr>
        </p:nvSpPr>
        <p:spPr/>
        <p:txBody>
          <a:bodyPr>
            <a:normAutofit/>
          </a:bodyPr>
          <a:lstStyle/>
          <a:p>
            <a:r>
              <a:rPr lang="en-US" dirty="0"/>
              <a:t>You have string data that contains separator-type characters. Example, patterns using commas, pipes, tildes, </a:t>
            </a:r>
            <a:r>
              <a:rPr lang="en-US" dirty="0" err="1"/>
              <a:t>etc</a:t>
            </a:r>
            <a:r>
              <a:rPr lang="en-US" dirty="0"/>
              <a:t> (even spaces can qualify)</a:t>
            </a:r>
          </a:p>
          <a:p>
            <a:r>
              <a:rPr lang="en-US" dirty="0"/>
              <a:t>Bitmasks (</a:t>
            </a:r>
            <a:r>
              <a:rPr lang="en-US" dirty="0" err="1"/>
              <a:t>ew</a:t>
            </a:r>
            <a:r>
              <a:rPr lang="en-US" dirty="0"/>
              <a:t>!)</a:t>
            </a:r>
          </a:p>
          <a:p>
            <a:r>
              <a:rPr lang="en-US" dirty="0"/>
              <a:t>Attribute names with numbers at the end</a:t>
            </a:r>
          </a:p>
          <a:p>
            <a:pPr lvl="1"/>
            <a:r>
              <a:rPr lang="en-US" dirty="0"/>
              <a:t>Payment1, Payment2, …</a:t>
            </a:r>
          </a:p>
          <a:p>
            <a:r>
              <a:rPr lang="en-US" dirty="0"/>
              <a:t>Tables with no or poorly defined keys </a:t>
            </a:r>
          </a:p>
          <a:p>
            <a:pPr lvl="1"/>
            <a:r>
              <a:rPr lang="en-US" dirty="0" err="1">
                <a:latin typeface="Courier New" panose="02070309020205020404" pitchFamily="49" charset="0"/>
                <a:cs typeface="Courier New" panose="02070309020205020404" pitchFamily="49" charset="0"/>
              </a:rPr>
              <a:t>CustomerId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a:t>Requirement: Table of school mascots </a:t>
            </a:r>
          </a:p>
          <a:p>
            <a:endParaRPr lang="en-US"/>
          </a:p>
          <a:p>
            <a:endParaRPr lang="en-US"/>
          </a:p>
          <a:p>
            <a:endParaRPr lang="en-US"/>
          </a:p>
          <a:p>
            <a:endParaRPr lang="en-US"/>
          </a:p>
          <a:p>
            <a:endParaRPr lang="en-US"/>
          </a:p>
          <a:p>
            <a:endParaRPr lang="en-US"/>
          </a:p>
          <a:p>
            <a:r>
              <a:rPr lang="en-US"/>
              <a:t>To truly be in the spirit of 1NF, some manner of uniqueness constraint needs to be on a column that has meaning</a:t>
            </a:r>
          </a:p>
          <a:p>
            <a:r>
              <a:rPr lang="en-US"/>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a:t>Design for all possible cases, even if you will not be able to implement solely in SQL Server</a:t>
            </a:r>
          </a:p>
          <a:p>
            <a:r>
              <a:rPr lang="en-US"/>
              <a:t>Some common uniqueness requirements</a:t>
            </a:r>
          </a:p>
          <a:p>
            <a:pPr lvl="1"/>
            <a:r>
              <a:rPr lang="en-US"/>
              <a:t>Bulk Uniqueness – Inventory of Canned Goods, Parts, etc. </a:t>
            </a:r>
          </a:p>
          <a:p>
            <a:pPr lvl="2"/>
            <a:r>
              <a:rPr lang="en-US"/>
              <a:t>One row per type of object</a:t>
            </a:r>
          </a:p>
          <a:p>
            <a:pPr lvl="1"/>
            <a:r>
              <a:rPr lang="en-US"/>
              <a:t>Selective Uniqueness – Unique when filled in: Driver’s License Number, SSN/Work Number, Union Card Number</a:t>
            </a:r>
          </a:p>
          <a:p>
            <a:pPr lvl="2"/>
            <a:r>
              <a:rPr lang="en-US"/>
              <a:t>Use a unique filtered index (2008+), indexed view (2000- 2005) or triggers (earlier) to implement</a:t>
            </a:r>
          </a:p>
          <a:p>
            <a:pPr lvl="1"/>
            <a:r>
              <a:rPr lang="en-US"/>
              <a:t>Likely Uniqueness – Data condition where a human should make the decision about uniqueness: Employee names; Customer Information, etc.</a:t>
            </a:r>
          </a:p>
          <a:p>
            <a:endParaRPr lang="en-US"/>
          </a:p>
          <a:p>
            <a:r>
              <a:rPr lang="en-US"/>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a:t>Requirement: Store information about books</a:t>
            </a:r>
          </a:p>
          <a:p>
            <a:endParaRPr lang="en-US"/>
          </a:p>
          <a:p>
            <a:endParaRPr lang="en-US"/>
          </a:p>
          <a:p>
            <a:endParaRPr lang="en-US"/>
          </a:p>
          <a:p>
            <a:endParaRPr lang="en-US"/>
          </a:p>
          <a:p>
            <a:endParaRPr lang="en-US"/>
          </a:p>
          <a:p>
            <a:endParaRPr lang="en-US"/>
          </a:p>
          <a:p>
            <a:r>
              <a:rPr lang="en-US"/>
              <a:t>What is wrong with this table?</a:t>
            </a:r>
          </a:p>
          <a:p>
            <a:pPr lvl="1"/>
            <a:r>
              <a:rPr lang="en-US"/>
              <a:t>Lots of books have &gt; 1 Author.</a:t>
            </a:r>
          </a:p>
          <a:p>
            <a:r>
              <a:rPr lang="en-US"/>
              <a:t>What are common way users would “solve” the problem?</a:t>
            </a:r>
          </a:p>
          <a:p>
            <a:pPr lvl="1"/>
            <a:r>
              <a:rPr lang="en-US"/>
              <a:t>Any way they think of!</a:t>
            </a:r>
          </a:p>
          <a:p>
            <a:r>
              <a:rPr lang="en-US"/>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a:t>Add a repeating group?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so wrong?</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a:t>Two tables!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it gives you easy expansion</a:t>
            </a:r>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Normal Form Example 2.1</a:t>
            </a:r>
          </a:p>
        </p:txBody>
      </p:sp>
      <p:sp>
        <p:nvSpPr>
          <p:cNvPr id="9" name="Rectangle 8"/>
          <p:cNvSpPr/>
          <p:nvPr/>
        </p:nvSpPr>
        <p:spPr>
          <a:xfrm>
            <a:off x="2286000" y="1773255"/>
            <a:ext cx="6248400" cy="707886"/>
          </a:xfrm>
          <a:prstGeom prst="rect">
            <a:avLst/>
          </a:prstGeom>
        </p:spPr>
        <p:txBody>
          <a:bodyPr wrap="square">
            <a:spAutoFit/>
          </a:bodyPr>
          <a:lstStyle/>
          <a:p>
            <a:r>
              <a:rPr lang="en-US" sz="2000" b="1" dirty="0">
                <a:latin typeface="Courier New" pitchFamily="49" charset="0"/>
                <a:cs typeface="Courier New" pitchFamily="49" charset="0"/>
              </a:rPr>
              <a:t>Email1    Email2    Email3</a:t>
            </a:r>
          </a:p>
          <a:p>
            <a:r>
              <a:rPr lang="en-US" sz="2000" b="1" dirty="0">
                <a:latin typeface="Courier New" pitchFamily="49" charset="0"/>
                <a:cs typeface="Courier New" pitchFamily="49" charset="0"/>
              </a:rPr>
              <a:t>--------- --------- -----------</a:t>
            </a:r>
          </a:p>
        </p:txBody>
      </p:sp>
      <p:sp>
        <p:nvSpPr>
          <p:cNvPr id="10" name="Rectangle 9"/>
          <p:cNvSpPr/>
          <p:nvPr/>
        </p:nvSpPr>
        <p:spPr>
          <a:xfrm>
            <a:off x="2286000" y="3995678"/>
            <a:ext cx="7362967" cy="2862322"/>
          </a:xfrm>
          <a:prstGeom prst="rect">
            <a:avLst/>
          </a:prstGeom>
        </p:spPr>
        <p:txBody>
          <a:bodyPr wrap="square">
            <a:spAutoFit/>
          </a:bodyPr>
          <a:lstStyle/>
          <a:p>
            <a:r>
              <a:rPr lang="en-US" sz="2000" b="1" dirty="0">
                <a:latin typeface="Courier New" pitchFamily="49" charset="0"/>
                <a:cs typeface="Courier New" pitchFamily="49" charset="0"/>
              </a:rPr>
              <a:t>Email1Status Email1Type   Email1PrivateFlag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Email2Status Email2Type   Email2PrivateFlag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Email3Status Email3Type   Email3PrivateFlag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
        <p:nvSpPr>
          <p:cNvPr id="3" name="TextBox 2"/>
          <p:cNvSpPr txBox="1"/>
          <p:nvPr/>
        </p:nvSpPr>
        <p:spPr>
          <a:xfrm>
            <a:off x="1588294" y="2789960"/>
            <a:ext cx="7643812" cy="830997"/>
          </a:xfrm>
          <a:prstGeom prst="rect">
            <a:avLst/>
          </a:prstGeom>
          <a:noFill/>
        </p:spPr>
        <p:txBody>
          <a:bodyPr wrap="square" rtlCol="0">
            <a:spAutoFit/>
          </a:bodyPr>
          <a:lstStyle/>
          <a:p>
            <a:r>
              <a:rPr lang="en-US" dirty="0"/>
              <a:t>But inevitably, requirements change, and the structures are inadequate… and unchangeable… So you do something like this (and yes, I had to do this recent enough it still makes me a bit ill…that </a:t>
            </a:r>
            <a:r>
              <a:rPr lang="en-US" dirty="0" err="1"/>
              <a:t>db</a:t>
            </a:r>
            <a:r>
              <a:rPr lang="en-US" dirty="0"/>
              <a:t> has more columns than this!):</a:t>
            </a:r>
          </a:p>
        </p:txBody>
      </p:sp>
      <p:sp>
        <p:nvSpPr>
          <p:cNvPr id="2" name="Slide Number Placeholder 1"/>
          <p:cNvSpPr>
            <a:spLocks noGrp="1"/>
          </p:cNvSpPr>
          <p:nvPr>
            <p:ph type="sldNum" sz="quarter" idx="12"/>
          </p:nvPr>
        </p:nvSpPr>
        <p:spPr/>
        <p:txBody>
          <a:bodyPr/>
          <a:lstStyle/>
          <a:p>
            <a:fld id="{176CB6AC-BF38-44BA-9F3D-C07CB945D84A}" type="slidenum">
              <a:rPr lang="en-US" smtClean="0"/>
              <a:t>37</a:t>
            </a:fld>
            <a:endParaRPr lang="en-US"/>
          </a:p>
        </p:txBody>
      </p:sp>
    </p:spTree>
    <p:extLst>
      <p:ext uri="{BB962C8B-B14F-4D97-AF65-F5344CB8AC3E}">
        <p14:creationId xmlns:p14="http://schemas.microsoft.com/office/powerpoint/2010/main" val="1449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a:t>Requirement: Store users and their names</a:t>
            </a:r>
          </a:p>
          <a:p>
            <a:endParaRPr lang="en-US"/>
          </a:p>
          <a:p>
            <a:endParaRPr lang="en-US"/>
          </a:p>
          <a:p>
            <a:endParaRPr lang="en-US"/>
          </a:p>
          <a:p>
            <a:endParaRPr lang="en-US"/>
          </a:p>
          <a:p>
            <a:r>
              <a:rPr lang="en-US"/>
              <a:t>How would you search for someone with a last name of Nielsen?  David? Davidson?</a:t>
            </a:r>
          </a:p>
          <a:p>
            <a:r>
              <a:rPr lang="en-US"/>
              <a:t>What if the name were more realistic with Suffix, Prefix, Middle names?</a:t>
            </a:r>
          </a:p>
          <a:p>
            <a:endParaRPr lang="en-US" dirty="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a:xfrm>
            <a:off x="609600" y="1600201"/>
            <a:ext cx="10363200" cy="4952999"/>
          </a:xfrm>
        </p:spPr>
        <p:txBody>
          <a:bodyPr>
            <a:normAutofit fontScale="77500" lnSpcReduction="20000"/>
          </a:bodyPr>
          <a:lstStyle/>
          <a:p>
            <a:r>
              <a:rPr lang="en-US" dirty="0"/>
              <a:t>Break the person’s name into individual parts</a:t>
            </a:r>
          </a:p>
          <a:p>
            <a:endParaRPr lang="en-US" dirty="0"/>
          </a:p>
          <a:p>
            <a:endParaRPr lang="en-US" dirty="0"/>
          </a:p>
          <a:p>
            <a:endParaRPr lang="en-US" dirty="0"/>
          </a:p>
          <a:p>
            <a:endParaRPr lang="en-US" dirty="0"/>
          </a:p>
          <a:p>
            <a:endParaRPr lang="en-US" dirty="0"/>
          </a:p>
          <a:p>
            <a:endParaRPr lang="en-US" dirty="0"/>
          </a:p>
          <a:p>
            <a:r>
              <a:rPr lang="en-US" dirty="0"/>
              <a:t>This optimizes the most common search operations</a:t>
            </a:r>
          </a:p>
          <a:p>
            <a:r>
              <a:rPr lang="en-US" dirty="0"/>
              <a:t>It isn’t a “sin” to do partial searches on occasion, just don’t make it habitual:</a:t>
            </a:r>
          </a:p>
          <a:p>
            <a:pPr lvl="1"/>
            <a:r>
              <a:rPr lang="en-US" dirty="0"/>
              <a:t>I know the last name ended in “son” or “</a:t>
            </a:r>
            <a:r>
              <a:rPr lang="en-US" dirty="0" err="1"/>
              <a:t>sen</a:t>
            </a:r>
            <a:r>
              <a:rPr lang="en-US" dirty="0"/>
              <a:t>”</a:t>
            </a:r>
          </a:p>
          <a:p>
            <a:r>
              <a:rPr lang="en-US" dirty="0"/>
              <a:t>If you also commonly need the full name available, let the engine manage this using a calculated column:</a:t>
            </a:r>
          </a:p>
          <a:p>
            <a:pPr lvl="1"/>
            <a:r>
              <a:rPr lang="en-US" dirty="0" err="1"/>
              <a:t>PersonFullName</a:t>
            </a:r>
            <a:r>
              <a:rPr lang="en-US" dirty="0"/>
              <a:t> AS CONCAT(</a:t>
            </a:r>
            <a:r>
              <a:rPr lang="en-US" dirty="0" err="1"/>
              <a:t>PersonFirstName</a:t>
            </a:r>
            <a:r>
              <a:rPr lang="en-US" dirty="0"/>
              <a:t> + ' ', </a:t>
            </a:r>
            <a:r>
              <a:rPr lang="en-US" dirty="0" err="1"/>
              <a:t>PersonLastName</a:t>
            </a:r>
            <a:r>
              <a:rPr lang="en-US" dirty="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are like Family Vacation Plans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a:t>If everyone decided on Lake Eerie (instead of Erie), then everyone is to blame</a:t>
            </a:r>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dirty="0"/>
              <a:t>Normal Forms Overview – 2NF, 3NF and Boyce-</a:t>
            </a:r>
            <a:r>
              <a:rPr lang="en-US" dirty="0" err="1"/>
              <a:t>Codd</a:t>
            </a:r>
            <a:r>
              <a:rPr lang="en-US" dirty="0"/>
              <a:t> (BCNF) Normal Forms</a:t>
            </a:r>
          </a:p>
        </p:txBody>
      </p:sp>
      <p:sp>
        <p:nvSpPr>
          <p:cNvPr id="70659" name="Rectangle 3"/>
          <p:cNvSpPr>
            <a:spLocks noGrp="1"/>
          </p:cNvSpPr>
          <p:nvPr>
            <p:ph idx="1"/>
          </p:nvPr>
        </p:nvSpPr>
        <p:spPr/>
        <p:txBody>
          <a:bodyPr/>
          <a:lstStyle/>
          <a:p>
            <a:r>
              <a:rPr lang="en-US" dirty="0"/>
              <a:t>Eliminate incorrect data dependencies in your tables</a:t>
            </a:r>
          </a:p>
          <a:p>
            <a:pPr lvl="1"/>
            <a:r>
              <a:rPr lang="en-US" dirty="0"/>
              <a:t>All attributes are either a key, or fully dependent on a key (the whole key, and nothing but the key)</a:t>
            </a:r>
          </a:p>
          <a:p>
            <a:pPr lvl="1"/>
            <a:r>
              <a:rPr lang="en-US" dirty="0"/>
              <a:t>Violations usually manifest themselves as multiple column, row-wise repeating groups </a:t>
            </a:r>
          </a:p>
          <a:p>
            <a:r>
              <a:rPr lang="en-US" dirty="0"/>
              <a:t>In other words…</a:t>
            </a:r>
          </a:p>
          <a:p>
            <a:pPr lvl="1"/>
            <a:r>
              <a:rPr lang="en-US" dirty="0"/>
              <a:t>All keys for a table are identified</a:t>
            </a:r>
          </a:p>
          <a:p>
            <a:pPr lvl="1"/>
            <a:r>
              <a:rPr lang="en-US" dirty="0"/>
              <a:t>All columns describe that “thing” that the table is modeling</a:t>
            </a:r>
          </a:p>
          <a:p>
            <a:pPr lvl="1"/>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can determine the value of one attribute X given a different attribute Y, then Y is functionally dependent on X. X is considered the determinant.</a:t>
            </a:r>
            <a:br>
              <a:rPr lang="en-US" dirty="0"/>
            </a:br>
            <a:r>
              <a:rPr lang="en-US" dirty="0"/>
              <a:t> Example:</a:t>
            </a:r>
          </a:p>
          <a:p>
            <a:endParaRPr lang="en-US" dirty="0"/>
          </a:p>
          <a:p>
            <a:endParaRPr lang="en-US" dirty="0"/>
          </a:p>
          <a:p>
            <a:endParaRPr lang="en-US" dirty="0"/>
          </a:p>
          <a:p>
            <a:endParaRPr lang="en-US" dirty="0"/>
          </a:p>
          <a:p>
            <a:r>
              <a:rPr lang="en-US" dirty="0"/>
              <a:t>Assuming this is the entire known universe. X is unique key:</a:t>
            </a:r>
          </a:p>
          <a:p>
            <a:pPr lvl="1"/>
            <a:r>
              <a:rPr lang="en-US" dirty="0"/>
              <a:t>Y and Z are functionally dependent on X</a:t>
            </a:r>
          </a:p>
          <a:p>
            <a:pPr lvl="1"/>
            <a:r>
              <a:rPr lang="en-US" dirty="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r>
                        <a:rPr lang="en-US" u="sng" dirty="0">
                          <a:solidFill>
                            <a:schemeClr val="bg1"/>
                          </a:solidFill>
                        </a:rPr>
                        <a:t>X</a:t>
                      </a:r>
                    </a:p>
                  </a:txBody>
                  <a:tcPr/>
                </a:tc>
                <a:tc>
                  <a:txBody>
                    <a:bodyPr/>
                    <a:lstStyle/>
                    <a:p>
                      <a:r>
                        <a:rPr lang="en-US" dirty="0">
                          <a:solidFill>
                            <a:schemeClr val="bg1"/>
                          </a:solidFill>
                        </a:rPr>
                        <a:t>Y</a:t>
                      </a:r>
                    </a:p>
                  </a:txBody>
                  <a:tcPr/>
                </a:tc>
                <a:tc>
                  <a:txBody>
                    <a:bodyPr/>
                    <a:lstStyle/>
                    <a:p>
                      <a:r>
                        <a:rPr lang="en-US" dirty="0">
                          <a:solidFill>
                            <a:schemeClr val="bg1"/>
                          </a:solidFill>
                        </a:rPr>
                        <a:t>Z</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7C05AC54-43FE-4FC9-BBCF-E368BAEF61B4}"/>
              </a:ext>
            </a:extLst>
          </p:cNvPr>
          <p:cNvSpPr/>
          <p:nvPr/>
        </p:nvSpPr>
        <p:spPr>
          <a:xfrm>
            <a:off x="4724400" y="3429000"/>
            <a:ext cx="3505200" cy="721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a:t>There are multiple columns with the same prefix</a:t>
            </a:r>
          </a:p>
          <a:p>
            <a:r>
              <a:rPr lang="en-US" dirty="0"/>
              <a:t>Multiple tables have the exact same complex columns</a:t>
            </a:r>
          </a:p>
          <a:p>
            <a:pPr lvl="1"/>
            <a:r>
              <a:rPr lang="en-US" dirty="0"/>
              <a:t>Example: Three tables have </a:t>
            </a:r>
            <a:r>
              <a:rPr lang="en-US" dirty="0" err="1"/>
              <a:t>MessageSentDate</a:t>
            </a:r>
            <a:r>
              <a:rPr lang="en-US" dirty="0"/>
              <a:t>, </a:t>
            </a:r>
            <a:r>
              <a:rPr lang="en-US" dirty="0" err="1"/>
              <a:t>MessageText</a:t>
            </a:r>
            <a:r>
              <a:rPr lang="en-US" dirty="0"/>
              <a:t> columns</a:t>
            </a:r>
          </a:p>
          <a:p>
            <a:r>
              <a:rPr lang="en-US" dirty="0"/>
              <a:t>There are repeating groups of data</a:t>
            </a:r>
          </a:p>
          <a:p>
            <a:pPr lvl="1"/>
            <a:r>
              <a:rPr lang="en-US" dirty="0"/>
              <a:t>Particularly if &gt; 1 column shows the repeats</a:t>
            </a:r>
          </a:p>
          <a:p>
            <a:r>
              <a:rPr lang="en-US" dirty="0"/>
              <a:t>There are triggers with modification statements</a:t>
            </a:r>
          </a:p>
          <a:p>
            <a:pPr lvl="1"/>
            <a:r>
              <a:rPr lang="en-US" dirty="0"/>
              <a:t>Some trigger use to trigger workflow can make sense, but too often it is a matter or maintaining summary/status data</a:t>
            </a:r>
          </a:p>
        </p:txBody>
      </p:sp>
    </p:spTree>
    <p:extLst>
      <p:ext uri="{BB962C8B-B14F-4D97-AF65-F5344CB8AC3E}">
        <p14:creationId xmlns:p14="http://schemas.microsoft.com/office/powerpoint/2010/main" val="7749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a:t>Requirement: Defines the types of car(s) that a driver likes</a:t>
            </a:r>
          </a:p>
          <a:p>
            <a:endParaRPr lang="en-US"/>
          </a:p>
          <a:p>
            <a:endParaRPr lang="en-US"/>
          </a:p>
          <a:p>
            <a:endParaRPr lang="en-US"/>
          </a:p>
          <a:p>
            <a:endParaRPr lang="en-US"/>
          </a:p>
          <a:p>
            <a:endParaRPr lang="en-US"/>
          </a:p>
          <a:p>
            <a:r>
              <a:rPr lang="en-US"/>
              <a:t>Check the attributes against the meaning of the table</a:t>
            </a:r>
          </a:p>
          <a:p>
            <a:pPr lvl="1"/>
            <a:r>
              <a:rPr lang="en-US"/>
              <a:t>Height and EyeColor define the attributes of the driver alone </a:t>
            </a:r>
          </a:p>
          <a:p>
            <a:pPr lvl="1"/>
            <a:r>
              <a:rPr lang="en-US"/>
              <a:t>MaxWeight? The weight of vehicle for that style it is acceptable for the style of car? Or the driver? Naming is important! </a:t>
            </a:r>
          </a:p>
          <a:p>
            <a:pPr lvl="2"/>
            <a:r>
              <a:rPr lang="en-US"/>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8" name="Content Placeholder 2"/>
          <p:cNvSpPr>
            <a:spLocks noGrp="1"/>
          </p:cNvSpPr>
          <p:nvPr>
            <p:ph idx="1"/>
          </p:nvPr>
        </p:nvSpPr>
        <p:spPr/>
        <p:txBody>
          <a:bodyPr/>
          <a:lstStyle/>
          <a:p>
            <a:r>
              <a:rPr lang="en-US" dirty="0"/>
              <a:t>Solution: 3 independent tables, 1 for driver, 1 for driver’s car style preference, 1 for driver and car style</a:t>
            </a:r>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a:t>Requirement: Driver registration for rental car company</a:t>
            </a:r>
          </a:p>
          <a:p>
            <a:endParaRPr lang="en-US" dirty="0"/>
          </a:p>
          <a:p>
            <a:endParaRPr lang="en-US" dirty="0"/>
          </a:p>
          <a:p>
            <a:endParaRPr lang="en-US" dirty="0"/>
          </a:p>
          <a:p>
            <a:endParaRPr lang="en-US" dirty="0"/>
          </a:p>
          <a:p>
            <a:r>
              <a:rPr lang="en-US" dirty="0"/>
              <a:t>Column Dependencies</a:t>
            </a:r>
          </a:p>
          <a:p>
            <a:pPr lvl="1"/>
            <a:r>
              <a:rPr lang="en-US" dirty="0"/>
              <a:t>Height and </a:t>
            </a:r>
            <a:r>
              <a:rPr lang="en-US" dirty="0" err="1"/>
              <a:t>EyeColor</a:t>
            </a:r>
            <a:r>
              <a:rPr lang="en-US" dirty="0"/>
              <a:t>, check</a:t>
            </a:r>
          </a:p>
          <a:p>
            <a:pPr lvl="1"/>
            <a:r>
              <a:rPr lang="en-US" dirty="0" err="1"/>
              <a:t>VehicleOwned</a:t>
            </a:r>
            <a:r>
              <a:rPr lang="en-US" dirty="0"/>
              <a:t>, check</a:t>
            </a:r>
          </a:p>
          <a:p>
            <a:pPr lvl="1"/>
            <a:r>
              <a:rPr lang="en-US" dirty="0" err="1"/>
              <a:t>WheelCount</a:t>
            </a:r>
            <a:r>
              <a:rPr lang="en-US" dirty="0"/>
              <a:t>, &lt;buzz&gt;, driver’s do not have </a:t>
            </a:r>
            <a:r>
              <a:rPr lang="en-US" dirty="0" err="1"/>
              <a:t>wheelcounts</a:t>
            </a:r>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lstStyle/>
          <a:p>
            <a:r>
              <a:rPr lang="en-US" dirty="0"/>
              <a:t>Two tables, one for driver, one for type of vehicles and their characteristics</a:t>
            </a:r>
          </a:p>
          <a:p>
            <a:endParaRPr lang="en-US" dirty="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IT DOWN. Seriously.</a:t>
            </a:r>
          </a:p>
          <a:p>
            <a:r>
              <a:rPr lang="en-US" dirty="0"/>
              <a:t>True for Agile, Extreme, or Full Blown Committee Driven Waterfall</a:t>
            </a:r>
          </a:p>
          <a:p>
            <a:r>
              <a:rPr lang="en-US" dirty="0"/>
              <a:t>Use to provide the target for the rest of the project</a:t>
            </a:r>
          </a:p>
          <a:p>
            <a:pPr lvl="1"/>
            <a:r>
              <a:rPr lang="en-US" dirty="0"/>
              <a:t>Design</a:t>
            </a:r>
          </a:p>
          <a:p>
            <a:pPr lvl="1"/>
            <a:r>
              <a:rPr lang="en-US" dirty="0"/>
              <a:t>Coding</a:t>
            </a:r>
          </a:p>
          <a:p>
            <a:pPr lvl="1"/>
            <a:r>
              <a:rPr lang="en-US" dirty="0"/>
              <a:t>Testing</a:t>
            </a:r>
          </a:p>
          <a:p>
            <a:r>
              <a:rPr lang="en-US" dirty="0"/>
              <a:t>Make certain you get sign-off from all decision makers</a:t>
            </a:r>
          </a:p>
          <a:p>
            <a:r>
              <a:rPr lang="en-US" dirty="0"/>
              <a:t>Anything not written down can and will change without notice</a:t>
            </a:r>
          </a:p>
          <a:p>
            <a:r>
              <a:rPr lang="en-US" dirty="0"/>
              <a:t>WRITE IT DOWN. Before you code. I mean it. </a:t>
            </a:r>
          </a:p>
          <a:p>
            <a:endParaRPr lang="en-US" dirty="0"/>
          </a:p>
          <a:p>
            <a:endParaRPr lang="en-US" dirty="0"/>
          </a:p>
        </p:txBody>
      </p:sp>
    </p:spTree>
    <p:extLst>
      <p:ext uri="{BB962C8B-B14F-4D97-AF65-F5344CB8AC3E}">
        <p14:creationId xmlns:p14="http://schemas.microsoft.com/office/powerpoint/2010/main" val="28919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Quiz – Answer “It depends…perhaps both”</a:t>
            </a:r>
          </a:p>
        </p:txBody>
      </p:sp>
    </p:spTree>
    <p:extLst>
      <p:ext uri="{BB962C8B-B14F-4D97-AF65-F5344CB8AC3E}">
        <p14:creationId xmlns:p14="http://schemas.microsoft.com/office/powerpoint/2010/main" val="1216059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a:t>Deals with the relationships within key attributes</a:t>
            </a:r>
          </a:p>
          <a:p>
            <a:r>
              <a:rPr lang="en-US" dirty="0"/>
              <a:t>In practical terms, it deals when a single row actually has multiple meanings that are not immediately obvious</a:t>
            </a:r>
          </a:p>
          <a:p>
            <a:r>
              <a:rPr lang="en-US" dirty="0"/>
              <a:t>What makes it challenging that the same table may or may not be in Fourth or Fifth Normal Form depending on subtle differences in requirements</a:t>
            </a:r>
          </a:p>
          <a:p>
            <a:r>
              <a:rPr lang="en-US" dirty="0"/>
              <a:t>If a table is properly in Third Normal Form, and EFFECTIVELY has no three or more part composite keys, it is already in Fifth Normal Form</a:t>
            </a:r>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a:t>
            </a:r>
            <a:endParaRPr lang="en-US" dirty="0"/>
          </a:p>
        </p:txBody>
      </p:sp>
      <p:sp>
        <p:nvSpPr>
          <p:cNvPr id="3" name="Content Placeholder 2"/>
          <p:cNvSpPr>
            <a:spLocks noGrp="1"/>
          </p:cNvSpPr>
          <p:nvPr>
            <p:ph idx="1"/>
          </p:nvPr>
        </p:nvSpPr>
        <p:spPr/>
        <p:txBody>
          <a:bodyPr/>
          <a:lstStyle/>
          <a:p>
            <a:r>
              <a:rPr lang="en-US"/>
              <a:t>The key of every table should represent no more than one independent multi-valued relationship</a:t>
            </a:r>
          </a:p>
          <a:p>
            <a:r>
              <a:rPr lang="en-US"/>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a:hlinkClick r:id="rId2"/>
              </a:rPr>
              <a:t>http://en.wikipedia.org/wiki/Fourth_normal_form</a:t>
            </a:r>
            <a:r>
              <a:rPr lang="en-US"/>
              <a:t> </a:t>
            </a:r>
            <a:endParaRPr lang="en-US" dirty="0"/>
          </a:p>
        </p:txBody>
      </p:sp>
    </p:spTree>
    <p:extLst>
      <p:ext uri="{BB962C8B-B14F-4D97-AF65-F5344CB8AC3E}">
        <p14:creationId xmlns:p14="http://schemas.microsoft.com/office/powerpoint/2010/main" val="138526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a:t>Requirement: define the classes offered with teacher and book</a:t>
            </a:r>
          </a:p>
          <a:p>
            <a:endParaRPr lang="en-US"/>
          </a:p>
          <a:p>
            <a:endParaRPr lang="en-US"/>
          </a:p>
          <a:p>
            <a:endParaRPr lang="en-US"/>
          </a:p>
          <a:p>
            <a:endParaRPr lang="en-US"/>
          </a:p>
          <a:p>
            <a:endParaRPr lang="en-US"/>
          </a:p>
          <a:p>
            <a:r>
              <a:rPr lang="en-US"/>
              <a:t>Dependencies</a:t>
            </a:r>
          </a:p>
          <a:p>
            <a:pPr lvl="1"/>
            <a:r>
              <a:rPr lang="en-US"/>
              <a:t>Class  determines  Trainer (Based on qualification)</a:t>
            </a:r>
          </a:p>
          <a:p>
            <a:pPr lvl="1"/>
            <a:r>
              <a:rPr lang="en-US"/>
              <a:t>Class  determines   Book (Based on applicability)</a:t>
            </a:r>
          </a:p>
          <a:p>
            <a:pPr lvl="1"/>
            <a:r>
              <a:rPr lang="en-US"/>
              <a:t>Trainer does not determine Book (or vice versa)</a:t>
            </a:r>
          </a:p>
          <a:p>
            <a:r>
              <a:rPr lang="en-US"/>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6" name="Content Placeholder 2"/>
          <p:cNvSpPr>
            <a:spLocks noGrp="1"/>
          </p:cNvSpPr>
          <p:nvPr>
            <p:ph idx="1"/>
          </p:nvPr>
        </p:nvSpPr>
        <p:spPr/>
        <p:txBody>
          <a:bodyPr/>
          <a:lstStyle/>
          <a:p>
            <a:r>
              <a:rPr lang="en-US"/>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general rule that breaks out any data redundancy that has not specifically been called out by additional rules</a:t>
            </a:r>
          </a:p>
          <a:p>
            <a:r>
              <a:rPr lang="en-US" dirty="0"/>
              <a:t>Like Fourth Normal Form, deals with the relationship between key attributes</a:t>
            </a:r>
          </a:p>
          <a:p>
            <a:r>
              <a:rPr lang="en-US" dirty="0"/>
              <a:t>Basically, if you can break a table with three (or more) independent keys into three individual tables and be guaranteed to get the original table by joining them together, the table is not in Fifth Normal Form</a:t>
            </a:r>
          </a:p>
          <a:p>
            <a:endParaRPr lang="en-US" dirty="0"/>
          </a:p>
          <a:p>
            <a:r>
              <a:rPr lang="en-US" dirty="0"/>
              <a:t>An esoteric rule that is only occasionally violated (but still interesting!)</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in 5NF if this represents:</a:t>
            </a:r>
          </a:p>
          <a:p>
            <a:pPr lvl="1"/>
            <a:r>
              <a:rPr lang="en-US" dirty="0"/>
              <a:t>Louis is strictly willing to drive any Ford Station Wagon or Hyundai Hatchback</a:t>
            </a:r>
          </a:p>
          <a:p>
            <a:pPr lvl="1"/>
            <a:r>
              <a:rPr lang="en-US" dirty="0"/>
              <a:t>Ted is willing to drive any Coupe from Chevrolet</a:t>
            </a:r>
          </a:p>
          <a:p>
            <a:r>
              <a:rPr lang="en-US" dirty="0"/>
              <a:t>Because:</a:t>
            </a:r>
          </a:p>
          <a:p>
            <a:pPr lvl="1"/>
            <a:r>
              <a:rPr lang="en-US" dirty="0"/>
              <a:t>Driver determines Car Style</a:t>
            </a:r>
          </a:p>
          <a:p>
            <a:pPr lvl="1"/>
            <a:r>
              <a:rPr lang="en-US" dirty="0"/>
              <a:t>Driver determines Car Brand</a:t>
            </a:r>
          </a:p>
          <a:p>
            <a:pPr lvl="1"/>
            <a:r>
              <a:rPr lang="en-US" dirty="0"/>
              <a:t>Car Brand determines Car Style</a:t>
            </a:r>
          </a:p>
          <a:p>
            <a:pPr lvl="1"/>
            <a:r>
              <a:rPr lang="en-US" dirty="0"/>
              <a:t>Driver determines Car Style and Car Brand</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fade">
                                      <p:cBhvr>
                                        <p:cTn id="4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not in 5NF if this represents:</a:t>
            </a:r>
          </a:p>
          <a:p>
            <a:pPr lvl="1"/>
            <a:r>
              <a:rPr lang="en-US" dirty="0"/>
              <a:t>Louis is willing to drive any Station Wagon or Hatchback from Ford or Hyundai</a:t>
            </a:r>
          </a:p>
          <a:p>
            <a:pPr lvl="1"/>
            <a:r>
              <a:rPr lang="en-US" dirty="0"/>
              <a:t>Ted is willing to drive any Coupe from Chevrolet</a:t>
            </a:r>
          </a:p>
          <a:p>
            <a:r>
              <a:rPr lang="en-US" dirty="0"/>
              <a:t>Still 4</a:t>
            </a:r>
            <a:r>
              <a:rPr lang="en-US" baseline="30000" dirty="0"/>
              <a:t>th</a:t>
            </a:r>
            <a:r>
              <a:rPr lang="en-US" dirty="0"/>
              <a:t> Because:</a:t>
            </a:r>
          </a:p>
          <a:p>
            <a:pPr lvl="1"/>
            <a:r>
              <a:rPr lang="en-US" dirty="0"/>
              <a:t>Driver determines Car Style</a:t>
            </a:r>
          </a:p>
          <a:p>
            <a:pPr lvl="1"/>
            <a:r>
              <a:rPr lang="en-US" dirty="0"/>
              <a:t>Driver determines Car Brand</a:t>
            </a:r>
          </a:p>
          <a:p>
            <a:pPr lvl="1"/>
            <a:r>
              <a:rPr lang="en-US" dirty="0"/>
              <a:t>Car Brand determines Car Style</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a:t>A database that works well, and meets your needs, and doesn’t lie to you more than you expect it to…</a:t>
            </a:r>
          </a:p>
          <a:p>
            <a:r>
              <a:rPr lang="en-US" dirty="0"/>
              <a:t>…and (if so determined to be something that needs the guarantees of the relational engine) within the constructs of the relational engine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a:t>Solution: Three independent tables</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a:t>Alternative: Table is in 5NF if this represents:</a:t>
            </a:r>
          </a:p>
          <a:p>
            <a:pPr lvl="1"/>
            <a:r>
              <a:rPr lang="en-US" dirty="0"/>
              <a:t>Louis is willing to drive Ford Station Wagons and Hyundai Hatchbacks</a:t>
            </a:r>
          </a:p>
          <a:p>
            <a:pPr lvl="1"/>
            <a:r>
              <a:rPr lang="en-US" dirty="0"/>
              <a:t>Ted is willing to drive a Chevrolet Coupe</a:t>
            </a:r>
          </a:p>
          <a:p>
            <a:pPr lvl="1"/>
            <a:r>
              <a:rPr lang="en-US" dirty="0"/>
              <a:t>Ford only makes (or we only stock) a Station Wagon, </a:t>
            </a:r>
            <a:r>
              <a:rPr lang="en-US" dirty="0" err="1"/>
              <a:t>Hundai</a:t>
            </a:r>
            <a:r>
              <a:rPr lang="en-US" dirty="0"/>
              <a:t> only makes a hatchback and Chevrolet only makes a coupe</a:t>
            </a:r>
          </a:p>
          <a:p>
            <a:r>
              <a:rPr lang="en-US" dirty="0"/>
              <a:t>Because: Driver determines Car Style + Car Brand</a:t>
            </a:r>
          </a:p>
          <a:p>
            <a:r>
              <a:rPr lang="en-US" dirty="0"/>
              <a:t>In a well designed system, with these requirements…</a:t>
            </a:r>
          </a:p>
          <a:p>
            <a:pPr lvl="1"/>
            <a:r>
              <a:rPr lang="en-US" dirty="0"/>
              <a:t>The intersection of Style and Brand would have formed it’s own table</a:t>
            </a:r>
          </a:p>
          <a:p>
            <a:pPr lvl="1"/>
            <a:r>
              <a:rPr lang="en-US" dirty="0"/>
              <a:t>Car Style/Car Brand would have been recognized as an independent object with a specific key (often a surrogate).</a:t>
            </a:r>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a:t>Requirement: Represent books with their authors and editors</a:t>
            </a:r>
          </a:p>
          <a:p>
            <a:endParaRPr lang="en-US"/>
          </a:p>
          <a:p>
            <a:endParaRPr lang="en-US"/>
          </a:p>
          <a:p>
            <a:endParaRPr lang="en-US"/>
          </a:p>
          <a:p>
            <a:endParaRPr lang="en-US"/>
          </a:p>
          <a:p>
            <a:endParaRPr lang="en-US"/>
          </a:p>
          <a:p>
            <a:endParaRPr lang="en-US"/>
          </a:p>
          <a:p>
            <a:endParaRPr lang="en-US"/>
          </a:p>
          <a:p>
            <a:r>
              <a:rPr lang="en-US"/>
              <a:t>Table is in not in 4NF if this represents:</a:t>
            </a:r>
          </a:p>
          <a:p>
            <a:pPr lvl="1"/>
            <a:r>
              <a:rPr lang="en-US"/>
              <a:t>Book “Design” has authors Louis and Jeff and Editor Tony</a:t>
            </a:r>
          </a:p>
          <a:p>
            <a:pPr lvl="1"/>
            <a:r>
              <a:rPr lang="en-US"/>
              <a:t>Book  “Golf” has authors Louis and Fred and Editors Steve and Tony</a:t>
            </a:r>
          </a:p>
          <a:p>
            <a:r>
              <a:rPr lang="en-US"/>
              <a:t>Table is in 5NF if this represents</a:t>
            </a:r>
          </a:p>
          <a:p>
            <a:pPr lvl="1"/>
            <a:r>
              <a:rPr lang="en-US"/>
              <a:t>For book “Design”, Editor Tony edits Louis’ work and Leroy edits Jeff’s work</a:t>
            </a:r>
          </a:p>
          <a:p>
            <a:pPr lvl="1"/>
            <a:r>
              <a:rPr lang="en-US"/>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Review</a:t>
            </a:r>
            <a:endParaRPr lang="en-US" dirty="0"/>
          </a:p>
        </p:txBody>
      </p:sp>
      <p:sp>
        <p:nvSpPr>
          <p:cNvPr id="3" name="Content Placeholder 2"/>
          <p:cNvSpPr>
            <a:spLocks noGrp="1"/>
          </p:cNvSpPr>
          <p:nvPr>
            <p:ph idx="1"/>
          </p:nvPr>
        </p:nvSpPr>
        <p:spPr/>
        <p:txBody>
          <a:bodyPr/>
          <a:lstStyle/>
          <a:p>
            <a:r>
              <a:rPr lang="en-US" dirty="0"/>
              <a:t>The normal forms should govern the design for the models you create</a:t>
            </a:r>
          </a:p>
          <a:p>
            <a:r>
              <a:rPr lang="en-US" dirty="0"/>
              <a:t>First Normal Form is for the engine</a:t>
            </a:r>
          </a:p>
          <a:p>
            <a:pPr lvl="1"/>
            <a:r>
              <a:rPr lang="en-US" dirty="0"/>
              <a:t>Even data warehouses are largely in First Normal Form!</a:t>
            </a:r>
          </a:p>
          <a:p>
            <a:r>
              <a:rPr lang="en-US" dirty="0"/>
              <a:t>BCNF, Fourth, and Fifth are for data consistency</a:t>
            </a:r>
          </a:p>
          <a:p>
            <a:r>
              <a:rPr lang="en-US" dirty="0"/>
              <a:t>In the end you get a programming surface that is resilient to change and works like SQL Server expects</a:t>
            </a:r>
          </a:p>
          <a:p>
            <a:r>
              <a:rPr lang="en-US" dirty="0"/>
              <a:t>This isn’t hard stuff!</a:t>
            </a:r>
          </a:p>
          <a:p>
            <a:endParaRPr lang="en-US" dirty="0"/>
          </a:p>
        </p:txBody>
      </p:sp>
    </p:spTree>
    <p:extLst>
      <p:ext uri="{BB962C8B-B14F-4D97-AF65-F5344CB8AC3E}">
        <p14:creationId xmlns:p14="http://schemas.microsoft.com/office/powerpoint/2010/main" val="15547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you over-normalize?</a:t>
            </a:r>
            <a:endParaRPr lang="en-US" dirty="0"/>
          </a:p>
        </p:txBody>
      </p:sp>
      <p:sp>
        <p:nvSpPr>
          <p:cNvPr id="3" name="Content Placeholder 2"/>
          <p:cNvSpPr>
            <a:spLocks noGrp="1"/>
          </p:cNvSpPr>
          <p:nvPr>
            <p:ph idx="1"/>
          </p:nvPr>
        </p:nvSpPr>
        <p:spPr/>
        <p:txBody>
          <a:bodyPr/>
          <a:lstStyle/>
          <a:p>
            <a:r>
              <a:rPr lang="en-US" dirty="0"/>
              <a:t>Short answer: sort of</a:t>
            </a:r>
          </a:p>
          <a:p>
            <a:r>
              <a:rPr lang="en-US" dirty="0"/>
              <a:t>Long answer: no</a:t>
            </a:r>
          </a:p>
          <a:p>
            <a:pPr lvl="1"/>
            <a:r>
              <a:rPr lang="en-US" dirty="0"/>
              <a:t>Match the design to the user’s needs</a:t>
            </a:r>
          </a:p>
          <a:p>
            <a:pPr lvl="1"/>
            <a:r>
              <a:rPr lang="en-US" dirty="0"/>
              <a:t>Breaking objects down beyond user needs is not productive</a:t>
            </a:r>
          </a:p>
          <a:p>
            <a:pPr lvl="1"/>
            <a:r>
              <a:rPr lang="en-US" dirty="0"/>
              <a:t>Lots of joins are not always that costly</a:t>
            </a:r>
          </a:p>
          <a:p>
            <a:pPr lvl="1"/>
            <a:endParaRPr lang="en-US" dirty="0"/>
          </a:p>
          <a:p>
            <a:pPr lvl="1"/>
            <a:r>
              <a:rPr lang="en-US" dirty="0"/>
              <a:t>Over-normalization is usually over-engineering, </a:t>
            </a:r>
            <a:r>
              <a:rPr lang="en-US"/>
              <a:t>ignoring what </a:t>
            </a:r>
            <a:r>
              <a:rPr lang="en-US" dirty="0"/>
              <a:t>the user needs</a:t>
            </a:r>
          </a:p>
          <a:p>
            <a:endParaRPr lang="en-US" dirty="0"/>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Normalization Final Scan </a:t>
            </a:r>
            <a:br>
              <a:rPr lang="en-US"/>
            </a:br>
            <a:r>
              <a:rPr lang="en-US"/>
              <a:t>(The Normal way to Normalize)</a:t>
            </a:r>
            <a:endParaRPr lang="en-US" dirty="0"/>
          </a:p>
        </p:txBody>
      </p:sp>
      <p:sp>
        <p:nvSpPr>
          <p:cNvPr id="3" name="Content Placeholder 2"/>
          <p:cNvSpPr>
            <a:spLocks noGrp="1"/>
          </p:cNvSpPr>
          <p:nvPr>
            <p:ph idx="1"/>
          </p:nvPr>
        </p:nvSpPr>
        <p:spPr/>
        <p:txBody>
          <a:bodyPr>
            <a:normAutofit lnSpcReduction="10000"/>
          </a:bodyPr>
          <a:lstStyle/>
          <a:p>
            <a:pPr lvl="0"/>
            <a:r>
              <a:rPr lang="en-US"/>
              <a:t> Columns - One column, one value</a:t>
            </a:r>
          </a:p>
          <a:p>
            <a:pPr lvl="0"/>
            <a:r>
              <a:rPr lang="en-US"/>
              <a:t> Table/row uniqueness – Tables have independent  meaning, rows are distinct from one another.</a:t>
            </a:r>
          </a:p>
          <a:p>
            <a:pPr lvl="0"/>
            <a:r>
              <a:rPr lang="en-US"/>
              <a:t> Proper relationships between columns – Columns either are a key or describe something about the row identified by the key.</a:t>
            </a:r>
          </a:p>
          <a:p>
            <a:pPr lvl="0"/>
            <a:r>
              <a:rPr lang="en-US"/>
              <a:t> Scrutinize dependencies - Make sure relationships between three values or tables are correct.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Normalization is done when..</a:t>
            </a:r>
            <a:endParaRPr lang="en-US" dirty="0"/>
          </a:p>
        </p:txBody>
      </p:sp>
      <p:sp>
        <p:nvSpPr>
          <p:cNvPr id="3" name="Content Placeholder 2"/>
          <p:cNvSpPr>
            <a:spLocks noGrp="1"/>
          </p:cNvSpPr>
          <p:nvPr>
            <p:ph idx="1"/>
          </p:nvPr>
        </p:nvSpPr>
        <p:spPr/>
        <p:txBody>
          <a:bodyPr/>
          <a:lstStyle/>
          <a:p>
            <a:r>
              <a:rPr lang="en-US"/>
              <a:t>Data can be used programmatically without parsing </a:t>
            </a:r>
          </a:p>
          <a:p>
            <a:r>
              <a:rPr lang="en-US"/>
              <a:t>Users have exactly the right number of places to store the data they need</a:t>
            </a:r>
          </a:p>
          <a:p>
            <a:r>
              <a:rPr lang="en-US"/>
              <a:t>Users stop changing their needs</a:t>
            </a:r>
          </a:p>
          <a:p>
            <a:endParaRPr lang="en-US"/>
          </a:p>
          <a:p>
            <a:endParaRPr lang="en-US"/>
          </a:p>
          <a:p>
            <a:r>
              <a:rPr lang="en-US"/>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Adjusting a design that has been normalized in a manner that has caused some level of problem</a:t>
            </a:r>
          </a:p>
          <a:p>
            <a:r>
              <a:rPr lang="en-US" dirty="0"/>
              <a:t>Usually this is sold as having to do with performance or usability</a:t>
            </a:r>
          </a:p>
          <a:p>
            <a:r>
              <a:rPr lang="en-US" dirty="0"/>
              <a:t>Common saying</a:t>
            </a:r>
          </a:p>
          <a:p>
            <a:pPr lvl="2"/>
            <a:r>
              <a:rPr lang="en-US" dirty="0"/>
              <a:t>Normalize ‘til it hurts, </a:t>
            </a:r>
            <a:r>
              <a:rPr lang="en-US" dirty="0" err="1"/>
              <a:t>Denormalize</a:t>
            </a:r>
            <a:r>
              <a:rPr lang="en-US" dirty="0"/>
              <a:t> ‘til it works</a:t>
            </a:r>
          </a:p>
          <a:p>
            <a:pPr lvl="2"/>
            <a:r>
              <a:rPr lang="en-US" dirty="0"/>
              <a:t>Normalize ‘til it works.</a:t>
            </a:r>
          </a:p>
          <a:p>
            <a:pPr lvl="3"/>
            <a:r>
              <a:rPr lang="en-US" dirty="0"/>
              <a:t>In reality, there is very little reason to </a:t>
            </a:r>
            <a:r>
              <a:rPr lang="en-US" dirty="0" err="1"/>
              <a:t>denormalize</a:t>
            </a:r>
            <a:r>
              <a:rPr lang="en-US" dirty="0"/>
              <a:t> when Normalization has been done based on requirements and user need.</a:t>
            </a:r>
          </a:p>
          <a:p>
            <a:pPr lvl="1"/>
            <a:endParaRPr lang="en-US" dirty="0"/>
          </a:p>
          <a:p>
            <a:pPr lvl="1"/>
            <a:r>
              <a:rPr lang="en-US" dirty="0"/>
              <a:t>There are common exceptions…</a:t>
            </a:r>
          </a:p>
          <a:p>
            <a:endParaRPr lang="en-US" dirty="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a:t>Typically acceptable </a:t>
            </a:r>
            <a:r>
              <a:rPr lang="en-US" dirty="0" err="1"/>
              <a:t>denormalization</a:t>
            </a:r>
            <a:endParaRPr lang="en-US" dirty="0"/>
          </a:p>
        </p:txBody>
      </p:sp>
      <p:sp>
        <p:nvSpPr>
          <p:cNvPr id="94211" name="Rectangle 3"/>
          <p:cNvSpPr>
            <a:spLocks noGrp="1"/>
          </p:cNvSpPr>
          <p:nvPr>
            <p:ph idx="1"/>
          </p:nvPr>
        </p:nvSpPr>
        <p:spPr/>
        <p:txBody>
          <a:bodyPr>
            <a:normAutofit lnSpcReduction="10000"/>
          </a:bodyPr>
          <a:lstStyle/>
          <a:p>
            <a:r>
              <a:rPr lang="en-US"/>
              <a:t>When read/write ratio approaches infinity</a:t>
            </a:r>
          </a:p>
          <a:p>
            <a:r>
              <a:rPr lang="en-US"/>
              <a:t>Examples</a:t>
            </a:r>
          </a:p>
          <a:p>
            <a:pPr lvl="1"/>
            <a:r>
              <a:rPr lang="en-US"/>
              <a:t>Balances/Inventory as of a certain date (summing activity after that date for totals) </a:t>
            </a:r>
          </a:p>
          <a:p>
            <a:pPr lvl="2"/>
            <a:r>
              <a:rPr lang="en-US"/>
              <a:t>Allows you to query a LOT LESS data</a:t>
            </a:r>
          </a:p>
          <a:p>
            <a:pPr lvl="1"/>
            <a:r>
              <a:rPr lang="en-US"/>
              <a:t>Calendar table</a:t>
            </a:r>
          </a:p>
          <a:p>
            <a:pPr lvl="2"/>
            <a:r>
              <a:rPr lang="en-US"/>
              <a:t>November 15, 2006 with always be a Wednesday</a:t>
            </a:r>
          </a:p>
          <a:p>
            <a:pPr lvl="1"/>
            <a:r>
              <a:rPr lang="en-US"/>
              <a:t>Table of integers</a:t>
            </a:r>
          </a:p>
          <a:p>
            <a:pPr lvl="2"/>
            <a:r>
              <a:rPr lang="en-US"/>
              <a:t>Prime Numbers	</a:t>
            </a:r>
          </a:p>
          <a:p>
            <a:pPr lvl="2"/>
            <a:r>
              <a:rPr lang="en-US"/>
              <a:t>Odd Numbers</a:t>
            </a:r>
          </a:p>
          <a:p>
            <a:endParaRPr lang="en-US"/>
          </a:p>
          <a:p>
            <a:endParaRPr lang="en-US"/>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a:t>A company needs a database to model houses on a block</a:t>
            </a:r>
          </a:p>
          <a:p>
            <a:endParaRPr lang="en-US"/>
          </a:p>
          <a:p>
            <a:endParaRPr lang="en-US"/>
          </a:p>
          <a:p>
            <a:endParaRPr lang="en-US"/>
          </a:p>
          <a:p>
            <a:endParaRPr lang="en-US"/>
          </a:p>
          <a:p>
            <a:endParaRPr lang="en-US"/>
          </a:p>
          <a:p>
            <a:endParaRPr lang="en-US"/>
          </a:p>
          <a:p>
            <a:r>
              <a:rPr lang="en-US"/>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endParaRPr lang="en-US" dirty="0"/>
          </a:p>
        </p:txBody>
      </p:sp>
      <p:sp>
        <p:nvSpPr>
          <p:cNvPr id="3" name="Content Placeholder 2"/>
          <p:cNvSpPr>
            <a:spLocks noGrp="1"/>
          </p:cNvSpPr>
          <p:nvPr>
            <p:ph idx="1"/>
          </p:nvPr>
        </p:nvSpPr>
        <p:spPr/>
        <p:txBody>
          <a:bodyPr/>
          <a:lstStyle/>
          <a:p>
            <a:endParaRPr lang="en-US"/>
          </a:p>
          <a:p>
            <a:endParaRPr lang="en-US"/>
          </a:p>
          <a:p>
            <a:r>
              <a:rPr lang="en-US"/>
              <a:t>There are no variations except for those who know a norm, and no subtleties for those who have not grasped the obvious.</a:t>
            </a:r>
          </a:p>
          <a:p>
            <a:pPr lvl="1"/>
            <a:r>
              <a:rPr lang="en-US"/>
              <a:t>C. S. Lewis, An Experiment in Criticism</a:t>
            </a:r>
            <a:br>
              <a:rPr lang="en-US"/>
            </a:br>
            <a:br>
              <a:rPr lang="en-US"/>
            </a:br>
            <a:br>
              <a:rPr lang="en-US"/>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“Daydream” Practice </a:t>
            </a:r>
            <a:endParaRPr lang="en-US" dirty="0"/>
          </a:p>
        </p:txBody>
      </p:sp>
      <p:sp>
        <p:nvSpPr>
          <p:cNvPr id="3" name="Content Placeholder 2"/>
          <p:cNvSpPr>
            <a:spLocks noGrp="1"/>
          </p:cNvSpPr>
          <p:nvPr>
            <p:ph idx="1"/>
          </p:nvPr>
        </p:nvSpPr>
        <p:spPr>
          <a:xfrm>
            <a:off x="609600" y="1600201"/>
            <a:ext cx="10363200" cy="4952999"/>
          </a:xfrm>
        </p:spPr>
        <p:txBody>
          <a:bodyPr>
            <a:normAutofit fontScale="92500" lnSpcReduction="10000"/>
          </a:bodyPr>
          <a:lstStyle/>
          <a:p>
            <a:r>
              <a:rPr lang="en-US" dirty="0"/>
              <a:t>A good way to get better is to pick out scenarios in real life and mentally model them</a:t>
            </a:r>
          </a:p>
          <a:p>
            <a:r>
              <a:rPr lang="en-US" dirty="0"/>
              <a:t>Such as:</a:t>
            </a:r>
          </a:p>
          <a:p>
            <a:pPr lvl="1"/>
            <a:r>
              <a:rPr lang="en-US" dirty="0"/>
              <a:t>Grocery list management</a:t>
            </a:r>
          </a:p>
          <a:p>
            <a:pPr lvl="1"/>
            <a:r>
              <a:rPr lang="en-US" dirty="0"/>
              <a:t>DMV</a:t>
            </a:r>
          </a:p>
          <a:p>
            <a:pPr lvl="1"/>
            <a:r>
              <a:rPr lang="en-US" dirty="0"/>
              <a:t>Theme park operations</a:t>
            </a:r>
          </a:p>
          <a:p>
            <a:r>
              <a:rPr lang="en-US" dirty="0"/>
              <a:t>Build models in your spare time to reinforce your daydreams and your modeling skills</a:t>
            </a:r>
          </a:p>
          <a:p>
            <a:r>
              <a:rPr lang="en-US" dirty="0"/>
              <a:t>Warning: telling non-nerdy people you do this will open you up to teasing. </a:t>
            </a:r>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a:t>I usually build to a SQL Server that contains model databases</a:t>
            </a:r>
          </a:p>
          <a:p>
            <a:r>
              <a:rPr lang="en-US"/>
              <a:t>Strongly consider using SQL Server to implement checks, domains, constraints on what can be entered</a:t>
            </a:r>
          </a:p>
          <a:p>
            <a:r>
              <a:rPr lang="en-US"/>
              <a:t>Minimally, make certain that the data is protected at a level lower than a user can get access</a:t>
            </a:r>
          </a:p>
          <a:p>
            <a:r>
              <a:rPr lang="en-US"/>
              <a:t>Ideally:</a:t>
            </a:r>
          </a:p>
          <a:p>
            <a:pPr lvl="1"/>
            <a:r>
              <a:rPr lang="en-US"/>
              <a:t>You should trust that your data is valid to the immutable business rules at all times</a:t>
            </a:r>
          </a:p>
          <a:p>
            <a:pPr lvl="1"/>
            <a:r>
              <a:rPr lang="en-US"/>
              <a:t>The only data cleansing you should ever do is to look for users doing dumb stuff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Test…test…test</a:t>
            </a:r>
            <a:endParaRPr lang="en-US" dirty="0"/>
          </a:p>
        </p:txBody>
      </p:sp>
      <p:sp>
        <p:nvSpPr>
          <p:cNvPr id="3" name="Content Placeholder 2"/>
          <p:cNvSpPr>
            <a:spLocks noGrp="1"/>
          </p:cNvSpPr>
          <p:nvPr>
            <p:ph idx="1"/>
          </p:nvPr>
        </p:nvSpPr>
        <p:spPr/>
        <p:txBody>
          <a:bodyPr/>
          <a:lstStyle/>
          <a:p>
            <a:r>
              <a:rPr lang="en-US" dirty="0"/>
              <a:t>Start building unit tests in during conceptual modeling that you can run to make sure that your design works</a:t>
            </a:r>
          </a:p>
          <a:p>
            <a:r>
              <a:rPr lang="en-US" dirty="0"/>
              <a:t>Remember the requirements? Develop the test plan directly from them</a:t>
            </a:r>
          </a:p>
          <a:p>
            <a:r>
              <a:rPr lang="en-US" dirty="0"/>
              <a:t>Throw tons of bad data at the design, especially places where you thought data should have been designed better</a:t>
            </a:r>
          </a:p>
          <a:p>
            <a:r>
              <a:rPr lang="en-US" dirty="0"/>
              <a:t>Try to get an error for every constraint implemented</a:t>
            </a:r>
          </a:p>
          <a:p>
            <a:r>
              <a:rPr lang="en-US" dirty="0"/>
              <a:t>Try to get an error for every constraint NOT implemented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Questions? Contact info..</a:t>
            </a:r>
            <a:endParaRPr lang="en-US" dirty="0"/>
          </a:p>
        </p:txBody>
      </p:sp>
      <p:sp>
        <p:nvSpPr>
          <p:cNvPr id="115715" name="Rectangle 3"/>
          <p:cNvSpPr>
            <a:spLocks noGrp="1"/>
          </p:cNvSpPr>
          <p:nvPr>
            <p:ph idx="1"/>
          </p:nvPr>
        </p:nvSpPr>
        <p:spPr/>
        <p:txBody>
          <a:bodyPr>
            <a:normAutofit fontScale="92500" lnSpcReduction="20000"/>
          </a:bodyPr>
          <a:lstStyle/>
          <a:p>
            <a:r>
              <a:rPr lang="en-US" dirty="0"/>
              <a:t>Louis Davidson - </a:t>
            </a:r>
            <a:r>
              <a:rPr lang="en-US" dirty="0">
                <a:hlinkClick r:id="rId3"/>
              </a:rPr>
              <a:t>louis@drsql.org</a:t>
            </a:r>
            <a:r>
              <a:rPr lang="en-US" dirty="0"/>
              <a:t>	</a:t>
            </a:r>
          </a:p>
          <a:p>
            <a:r>
              <a:rPr lang="en-US" dirty="0"/>
              <a:t>Website – </a:t>
            </a:r>
            <a:r>
              <a:rPr lang="en-US" dirty="0">
                <a:hlinkClick r:id="rId4"/>
              </a:rPr>
              <a:t>http://drsql.org</a:t>
            </a:r>
            <a:r>
              <a:rPr lang="en-US" dirty="0"/>
              <a:t> </a:t>
            </a:r>
            <a:r>
              <a:rPr lang="en-US" dirty="0">
                <a:sym typeface="Wingdings" pitchFamily="2" charset="2"/>
              </a:rPr>
              <a:t> Get slides here</a:t>
            </a:r>
            <a:endParaRPr lang="en-US" dirty="0"/>
          </a:p>
          <a:p>
            <a:r>
              <a:rPr lang="en-US" dirty="0"/>
              <a:t>Twitter – </a:t>
            </a:r>
            <a:r>
              <a:rPr lang="en-US" dirty="0">
                <a:hlinkClick r:id="rId5"/>
              </a:rPr>
              <a:t>http://twitter.com/drsql</a:t>
            </a:r>
            <a:r>
              <a:rPr lang="en-US" dirty="0"/>
              <a:t> </a:t>
            </a:r>
          </a:p>
          <a:p>
            <a:endParaRPr lang="en-US" dirty="0"/>
          </a:p>
          <a:p>
            <a:endParaRPr lang="en-US" dirty="0"/>
          </a:p>
          <a:p>
            <a:r>
              <a:rPr lang="en-US" dirty="0"/>
              <a:t>SQL Blog </a:t>
            </a:r>
            <a:r>
              <a:rPr lang="en-US" dirty="0">
                <a:hlinkClick r:id="rId6"/>
              </a:rPr>
              <a:t>http://sqlblog.com/blogs/louis_davidson</a:t>
            </a:r>
            <a:br>
              <a:rPr lang="en-US" dirty="0"/>
            </a:br>
            <a:endParaRPr lang="en-US" dirty="0"/>
          </a:p>
          <a:p>
            <a:r>
              <a:rPr lang="en-US" dirty="0"/>
              <a:t>Simple Talk Blog – What Counts for a DBA</a:t>
            </a:r>
            <a:br>
              <a:rPr lang="en-US" dirty="0"/>
            </a:br>
            <a:r>
              <a:rPr lang="en-US" dirty="0">
                <a:hlinkClick r:id="rId7"/>
              </a:rPr>
              <a:t>http://www.simple-talk.com/community/blogs/drsql/default.aspx</a:t>
            </a:r>
            <a:r>
              <a:rPr lang="en-US" dirty="0"/>
              <a:t> </a:t>
            </a:r>
          </a:p>
        </p:txBody>
      </p:sp>
      <p:pic>
        <p:nvPicPr>
          <p:cNvPr id="2" name="Picture 1"/>
          <p:cNvPicPr>
            <a:picLocks noChangeAspect="1"/>
          </p:cNvPicPr>
          <p:nvPr/>
        </p:nvPicPr>
        <p:blipFill rotWithShape="1">
          <a:blip r:embed="rId8" cstate="print">
            <a:extLst>
              <a:ext uri="{28A0092B-C50C-407E-A947-70E740481C1C}">
                <a14:useLocalDpi xmlns:a14="http://schemas.microsoft.com/office/drawing/2010/main" val="0"/>
              </a:ext>
            </a:extLst>
          </a:blip>
          <a:srcRect l="5714" t="23796" r="7403" b="25788"/>
          <a:stretch/>
        </p:blipFill>
        <p:spPr>
          <a:xfrm>
            <a:off x="8229600" y="1600201"/>
            <a:ext cx="3096904" cy="995268"/>
          </a:xfrm>
          <a:prstGeom prst="rect">
            <a:avLst/>
          </a:prstGeom>
        </p:spPr>
      </p:pic>
    </p:spTree>
    <p:extLst>
      <p:ext uri="{BB962C8B-B14F-4D97-AF65-F5344CB8AC3E}">
        <p14:creationId xmlns:p14="http://schemas.microsoft.com/office/powerpoint/2010/main" val="24698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fade">
                                      <p:cBhvr>
                                        <p:cTn id="18" dur="500"/>
                                        <p:tgtEl>
                                          <p:spTgt spid="1157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5715">
                                            <p:txEl>
                                              <p:pRg st="6" end="6"/>
                                            </p:txEl>
                                          </p:spTgt>
                                        </p:tgtEl>
                                        <p:attrNameLst>
                                          <p:attrName>style.visibility</p:attrName>
                                        </p:attrNameLst>
                                      </p:cBhvr>
                                      <p:to>
                                        <p:strVal val="visible"/>
                                      </p:to>
                                    </p:set>
                                    <p:animEffect transition="in" filter="fade">
                                      <p:cBhvr>
                                        <p:cTn id="23" dur="500"/>
                                        <p:tgtEl>
                                          <p:spTgt spid="115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Prerequisites.Relational History/Theory</a:t>
            </a:r>
            <a:endParaRPr lang="en-US" dirty="0"/>
          </a:p>
        </p:txBody>
      </p:sp>
      <p:sp>
        <p:nvSpPr>
          <p:cNvPr id="3" name="Content Placeholder 2"/>
          <p:cNvSpPr>
            <a:spLocks noGrp="1"/>
          </p:cNvSpPr>
          <p:nvPr>
            <p:ph idx="1"/>
          </p:nvPr>
        </p:nvSpPr>
        <p:spPr/>
        <p:txBody>
          <a:bodyPr>
            <a:normAutofit fontScale="85000" lnSpcReduction="10000"/>
          </a:bodyPr>
          <a:lstStyle/>
          <a:p>
            <a:r>
              <a:rPr lang="en-US" dirty="0"/>
              <a:t>Codd’s Rules</a:t>
            </a:r>
          </a:p>
          <a:p>
            <a:pPr lvl="1"/>
            <a:r>
              <a:rPr lang="en-US" dirty="0"/>
              <a:t>13 Rules that qualified a system  as a “relational”  database  system, written back in 1985 (I was in high school)</a:t>
            </a:r>
          </a:p>
          <a:p>
            <a:pPr lvl="1"/>
            <a:r>
              <a:rPr lang="en-US" dirty="0"/>
              <a:t>Will help you see the thought process behind how products like SQL Server are implemented</a:t>
            </a:r>
          </a:p>
          <a:p>
            <a:pPr lvl="1"/>
            <a:r>
              <a:rPr lang="en-US" dirty="0"/>
              <a:t>Outlines aspects of RDBMS, including: Catalog; Data Access (and a lack of direct physical access); NULLs; Integrity controls; Set based operations</a:t>
            </a:r>
          </a:p>
          <a:p>
            <a:r>
              <a:rPr lang="en-US" dirty="0"/>
              <a:t>Basic relational theory</a:t>
            </a:r>
          </a:p>
          <a:p>
            <a:pPr lvl="1"/>
            <a:r>
              <a:rPr lang="en-US" dirty="0"/>
              <a:t>Trade books</a:t>
            </a:r>
          </a:p>
          <a:p>
            <a:pPr lvl="1"/>
            <a:r>
              <a:rPr lang="en-US" dirty="0"/>
              <a:t>Textbooks</a:t>
            </a:r>
          </a:p>
          <a:p>
            <a:pPr lvl="1"/>
            <a:r>
              <a:rPr lang="en-US" dirty="0"/>
              <a:t>College classes</a:t>
            </a:r>
          </a:p>
        </p:txBody>
      </p:sp>
    </p:spTree>
    <p:extLst>
      <p:ext uri="{BB962C8B-B14F-4D97-AF65-F5344CB8AC3E}">
        <p14:creationId xmlns:p14="http://schemas.microsoft.com/office/powerpoint/2010/main" val="4406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sp>
        <p:nvSpPr>
          <p:cNvPr id="3" name="Content Placeholder 2"/>
          <p:cNvSpPr>
            <a:spLocks noGrp="1"/>
          </p:cNvSpPr>
          <p:nvPr>
            <p:ph idx="1"/>
          </p:nvPr>
        </p:nvSpPr>
        <p:spPr/>
        <p:txBody>
          <a:bodyPr>
            <a:normAutofit fontScale="70000" lnSpcReduction="20000"/>
          </a:bodyPr>
          <a:lstStyle/>
          <a:p>
            <a:r>
              <a:rPr lang="en-US" dirty="0"/>
              <a:t>Conceptual</a:t>
            </a:r>
          </a:p>
          <a:p>
            <a:pPr lvl="1"/>
            <a:r>
              <a:rPr lang="en-US" dirty="0"/>
              <a:t>Early model, generally representing the tables or things being modeled and their relationship to each other</a:t>
            </a:r>
          </a:p>
          <a:p>
            <a:r>
              <a:rPr lang="en-US" dirty="0"/>
              <a:t>Logical</a:t>
            </a:r>
          </a:p>
          <a:p>
            <a:pPr lvl="1"/>
            <a:r>
              <a:rPr lang="en-US" dirty="0"/>
              <a:t>Ideal representation of the problem that is trying to be solved. Generally the “complete” data requirements</a:t>
            </a:r>
          </a:p>
          <a:p>
            <a:r>
              <a:rPr lang="en-US" dirty="0"/>
              <a:t>Physical</a:t>
            </a:r>
          </a:p>
          <a:p>
            <a:pPr lvl="1"/>
            <a:r>
              <a:rPr lang="en-US" dirty="0"/>
              <a:t>Represents what is actually implemented</a:t>
            </a:r>
          </a:p>
          <a:p>
            <a:r>
              <a:rPr lang="en-US" dirty="0"/>
              <a:t>Hardware Interface</a:t>
            </a:r>
          </a:p>
          <a:p>
            <a:pPr lvl="1"/>
            <a:r>
              <a:rPr lang="en-US" dirty="0"/>
              <a:t>The on-disk structures (indexes, partitions, distribution, </a:t>
            </a:r>
            <a:r>
              <a:rPr lang="en-US" dirty="0" err="1"/>
              <a:t>etc</a:t>
            </a:r>
            <a:r>
              <a:rPr lang="en-US" dirty="0"/>
              <a:t>) that ideally have no bearing on anything other than performance</a:t>
            </a:r>
          </a:p>
          <a:p>
            <a:pPr lvl="1"/>
            <a:endParaRPr lang="en-US" dirty="0"/>
          </a:p>
          <a:p>
            <a:r>
              <a:rPr lang="en-US" dirty="0"/>
              <a:t>Physical is largely developer based, hardware interface is largely DBA focused… </a:t>
            </a:r>
          </a:p>
          <a:p>
            <a:r>
              <a:rPr lang="en-US" dirty="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0cd033de41a41bdacb977df25758eb2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78F881-4F78-484A-887C-9BDCF65A056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BF108383-A657-440A-AC4C-E0FC17E28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SITC13_PPT_update</Template>
  <TotalTime>16855</TotalTime>
  <Words>4745</Words>
  <Application>Microsoft Office PowerPoint</Application>
  <PresentationFormat>Widescreen</PresentationFormat>
  <Paragraphs>788</Paragraphs>
  <Slides>74</Slides>
  <Notes>16</Notes>
  <HiddenSlides>14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Courier New</vt:lpstr>
      <vt:lpstr>Segoe</vt:lpstr>
      <vt:lpstr>Times</vt:lpstr>
      <vt:lpstr>Wingdings</vt:lpstr>
      <vt:lpstr>drsql_org</vt:lpstr>
      <vt:lpstr>Database Design Fundamentals</vt:lpstr>
      <vt:lpstr>Who am I?</vt:lpstr>
      <vt:lpstr>Pre-Design Tasks</vt:lpstr>
      <vt:lpstr>Requirements are like Family Vacation Plans</vt:lpstr>
      <vt:lpstr>WRITE REQUIREMENTS DOWN</vt:lpstr>
      <vt:lpstr>Design goal</vt:lpstr>
      <vt:lpstr>Prerequisites</vt:lpstr>
      <vt:lpstr>Prerequisites.Relational History/Theory</vt:lpstr>
      <vt:lpstr>Database Design Process</vt:lpstr>
      <vt:lpstr>What does it mean to data model?</vt:lpstr>
      <vt:lpstr>What does it mean to data model?</vt:lpstr>
      <vt:lpstr>Start with the Conceptual Model</vt:lpstr>
      <vt:lpstr>Example Model</vt:lpstr>
      <vt:lpstr>Conceptual Model</vt:lpstr>
      <vt:lpstr>Continue to the Logical Model</vt:lpstr>
      <vt:lpstr>Tip – Start Out Naming Consistently</vt:lpstr>
      <vt:lpstr>Column Naming</vt:lpstr>
      <vt:lpstr>Column Naming Examples</vt:lpstr>
      <vt:lpstr>Logical Model</vt:lpstr>
      <vt:lpstr>Logical Model Basics - Domains</vt:lpstr>
      <vt:lpstr>Logical Model Basics - Relationships</vt:lpstr>
      <vt:lpstr>Surrogate Keys on all Tables?</vt:lpstr>
      <vt:lpstr>Physical Model</vt:lpstr>
      <vt:lpstr>Document</vt:lpstr>
      <vt:lpstr>Are we done yet?</vt:lpstr>
      <vt:lpstr>New SQL Server ‘17 Design Assistance Warning Message</vt:lpstr>
      <vt:lpstr>Normal Forms/Normalization</vt:lpstr>
      <vt:lpstr>Atomicity</vt:lpstr>
      <vt:lpstr>Keep It Simple</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vt:lpstr>
      <vt:lpstr>First Normal Form Example 2.1</vt:lpstr>
      <vt:lpstr>First Normal Form Example 3</vt:lpstr>
      <vt:lpstr>First Normal Form Example 3</vt:lpstr>
      <vt:lpstr>Normal Forms Overview – 2NF, 3NF and Boyce-Codd (BCNF)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depends…perhaps both”</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Typically acceptable denormalization</vt:lpstr>
      <vt:lpstr>Final Exam: Data Model For a House</vt:lpstr>
      <vt:lpstr>“Daydream” Practice </vt:lpstr>
      <vt:lpstr>So you have a design…build!</vt:lpstr>
      <vt:lpstr>Test…test…test</vt:lpstr>
      <vt:lpstr>Questions? Contact info..</vt:lpstr>
      <vt:lpstr>Thank you!</vt:lpstr>
    </vt:vector>
  </TitlesOfParts>
  <Company>Creative Services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Creative Services</dc:creator>
  <cp:lastModifiedBy>Louis Davidson</cp:lastModifiedBy>
  <cp:revision>546</cp:revision>
  <cp:lastPrinted>2004-02-12T15:53:19Z</cp:lastPrinted>
  <dcterms:created xsi:type="dcterms:W3CDTF">2006-08-11T22:15:26Z</dcterms:created>
  <dcterms:modified xsi:type="dcterms:W3CDTF">2018-05-03T01:15:54Z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0x010100D3E4E3CD0F1AFC41B71405F6839EC952</vt:lpwstr>
  </property>
</Properties>
</file>