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0"/>
  </p:notesMasterIdLst>
  <p:handoutMasterIdLst>
    <p:handoutMasterId r:id="rId81"/>
  </p:handoutMasterIdLst>
  <p:sldIdLst>
    <p:sldId id="470" r:id="rId4"/>
    <p:sldId id="545" r:id="rId5"/>
    <p:sldId id="540" r:id="rId6"/>
    <p:sldId id="473" r:id="rId7"/>
    <p:sldId id="537" r:id="rId8"/>
    <p:sldId id="512" r:id="rId9"/>
    <p:sldId id="432" r:id="rId10"/>
    <p:sldId id="407" r:id="rId11"/>
    <p:sldId id="353" r:id="rId12"/>
    <p:sldId id="358" r:id="rId13"/>
    <p:sldId id="523" r:id="rId14"/>
    <p:sldId id="521" r:id="rId15"/>
    <p:sldId id="541" r:id="rId16"/>
    <p:sldId id="536" r:id="rId17"/>
    <p:sldId id="529" r:id="rId18"/>
    <p:sldId id="412" r:id="rId19"/>
    <p:sldId id="484" r:id="rId20"/>
    <p:sldId id="485" r:id="rId21"/>
    <p:sldId id="492" r:id="rId22"/>
    <p:sldId id="530" r:id="rId23"/>
    <p:sldId id="531" r:id="rId24"/>
    <p:sldId id="532" r:id="rId25"/>
    <p:sldId id="533" r:id="rId26"/>
    <p:sldId id="534" r:id="rId27"/>
    <p:sldId id="518" r:id="rId28"/>
    <p:sldId id="487" r:id="rId29"/>
    <p:sldId id="527" r:id="rId30"/>
    <p:sldId id="493" r:id="rId31"/>
    <p:sldId id="522" r:id="rId32"/>
    <p:sldId id="543" r:id="rId33"/>
    <p:sldId id="271" r:id="rId34"/>
    <p:sldId id="494" r:id="rId35"/>
    <p:sldId id="502" r:id="rId36"/>
    <p:sldId id="435" r:id="rId37"/>
    <p:sldId id="506" r:id="rId38"/>
    <p:sldId id="507" r:id="rId39"/>
    <p:sldId id="503" r:id="rId40"/>
    <p:sldId id="538" r:id="rId41"/>
    <p:sldId id="504" r:id="rId42"/>
    <p:sldId id="505" r:id="rId43"/>
    <p:sldId id="288" r:id="rId44"/>
    <p:sldId id="430" r:id="rId45"/>
    <p:sldId id="388" r:id="rId46"/>
    <p:sldId id="459" r:id="rId47"/>
    <p:sldId id="463" r:id="rId48"/>
    <p:sldId id="508" r:id="rId49"/>
    <p:sldId id="509" r:id="rId50"/>
    <p:sldId id="436" r:id="rId51"/>
    <p:sldId id="437" r:id="rId52"/>
    <p:sldId id="379" r:id="rId53"/>
    <p:sldId id="396" r:id="rId54"/>
    <p:sldId id="452" r:id="rId55"/>
    <p:sldId id="496" r:id="rId56"/>
    <p:sldId id="453" r:id="rId57"/>
    <p:sldId id="499" r:id="rId58"/>
    <p:sldId id="500" r:id="rId59"/>
    <p:sldId id="501" r:id="rId60"/>
    <p:sldId id="454" r:id="rId61"/>
    <p:sldId id="449" r:id="rId62"/>
    <p:sldId id="528" r:id="rId63"/>
    <p:sldId id="451" r:id="rId64"/>
    <p:sldId id="450" r:id="rId65"/>
    <p:sldId id="497" r:id="rId66"/>
    <p:sldId id="498" r:id="rId67"/>
    <p:sldId id="510" r:id="rId68"/>
    <p:sldId id="364" r:id="rId69"/>
    <p:sldId id="366" r:id="rId70"/>
    <p:sldId id="544" r:id="rId71"/>
    <p:sldId id="440" r:id="rId72"/>
    <p:sldId id="298" r:id="rId73"/>
    <p:sldId id="419" r:id="rId74"/>
    <p:sldId id="519" r:id="rId75"/>
    <p:sldId id="305" r:id="rId76"/>
    <p:sldId id="516" r:id="rId77"/>
    <p:sldId id="513" r:id="rId78"/>
    <p:sldId id="515" r:id="rId79"/>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109" d="100"/>
          <a:sy n="109" d="100"/>
        </p:scale>
        <p:origin x="1116" y="10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slide" Target="slides/slide41.xml"/><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5/31/2018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41</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48</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66</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67</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70</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75</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31</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nerd</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a:t>
            </a:r>
          </a:p>
          <a:p>
            <a:pPr lvl="1"/>
            <a:r>
              <a:rPr lang="en-US" dirty="0"/>
              <a:t>Represents what is actually implemented</a:t>
            </a:r>
          </a:p>
          <a:p>
            <a:r>
              <a:rPr lang="en-US" dirty="0"/>
              <a:t>Hardware Interface</a:t>
            </a:r>
          </a:p>
          <a:p>
            <a:pPr lvl="1"/>
            <a:r>
              <a:rPr lang="en-US" dirty="0"/>
              <a:t>The on-disk structures (indexes, partitions, distribution, </a:t>
            </a:r>
            <a:r>
              <a:rPr lang="en-US" dirty="0" err="1"/>
              <a:t>etc</a:t>
            </a:r>
            <a:r>
              <a:rPr lang="en-US" dirty="0"/>
              <a:t>) that ideally have no bearing on anything other than performance</a:t>
            </a:r>
          </a:p>
          <a:p>
            <a:pPr lvl="1"/>
            <a:endParaRPr lang="en-US" dirty="0"/>
          </a:p>
          <a:p>
            <a:r>
              <a:rPr lang="en-US" dirty="0"/>
              <a:t>Physical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15</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2BE691-5344-4B7E-AC14-0E64970DB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28600"/>
            <a:ext cx="8153400" cy="6521195"/>
          </a:xfrm>
        </p:spPr>
      </p:pic>
    </p:spTree>
    <p:extLst>
      <p:ext uri="{BB962C8B-B14F-4D97-AF65-F5344CB8AC3E}">
        <p14:creationId xmlns:p14="http://schemas.microsoft.com/office/powerpoint/2010/main" val="109789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‘17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3017…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a:p>
            <a:r>
              <a:rPr lang="en-US" dirty="0"/>
              <a:t>Guaranteed atomicity of operations is a big part of the what makes relaxational databases important</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13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38</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 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a:t> Columns - One column, one value</a:t>
            </a:r>
          </a:p>
          <a:p>
            <a:pPr lvl="0"/>
            <a:r>
              <a:rPr lang="en-US"/>
              <a:t> Table/row uniqueness – Tables have independent  meaning, rows are distinct from one another.</a:t>
            </a:r>
          </a:p>
          <a:p>
            <a:pPr lvl="0"/>
            <a:r>
              <a:rPr lang="en-US"/>
              <a:t> Proper relationships between columns – Columns either are a key or describe something about the row identified by the key.</a:t>
            </a:r>
          </a:p>
          <a:p>
            <a:pPr lvl="0"/>
            <a:r>
              <a:rPr lang="en-US"/>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SQL Blog </a:t>
            </a:r>
            <a:r>
              <a:rPr lang="en-US" dirty="0">
                <a:hlinkClick r:id="rId6"/>
              </a:rPr>
              <a:t>http://sqlblog.com/blogs/louis_davidson</a:t>
            </a:r>
            <a:br>
              <a:rPr lang="en-US" dirty="0"/>
            </a:br>
            <a:endParaRPr lang="en-US" dirty="0"/>
          </a:p>
          <a:p>
            <a:r>
              <a:rPr lang="en-US" dirty="0"/>
              <a:t>Simple Talk Blog – What Counts for a DBA</a:t>
            </a:r>
            <a:br>
              <a:rPr lang="en-US" dirty="0"/>
            </a:br>
            <a:r>
              <a:rPr lang="en-US" dirty="0">
                <a:hlinkClick r:id="rId7"/>
              </a:rPr>
              <a:t>http://www.simple-talk.com/community/blogs/drsql/default.aspx</a:t>
            </a:r>
            <a:r>
              <a:rPr lang="en-US" dirty="0"/>
              <a:t> </a:t>
            </a:r>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16929</TotalTime>
  <Words>4814</Words>
  <Application>Microsoft Office PowerPoint</Application>
  <PresentationFormat>Widescreen</PresentationFormat>
  <Paragraphs>798</Paragraphs>
  <Slides>76</Slides>
  <Notes>16</Notes>
  <HiddenSlides>22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Courier New</vt:lpstr>
      <vt:lpstr>Segoe</vt:lpstr>
      <vt:lpstr>Times</vt:lpstr>
      <vt:lpstr>Wingdings</vt:lpstr>
      <vt:lpstr>drsql_org</vt:lpstr>
      <vt:lpstr>Database Design Fundamentals</vt:lpstr>
      <vt:lpstr>PowerPoint Presentation</vt:lpstr>
      <vt:lpstr>Who am I?</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‘17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548</cp:revision>
  <cp:lastPrinted>2004-02-12T15:53:19Z</cp:lastPrinted>
  <dcterms:created xsi:type="dcterms:W3CDTF">2006-08-11T22:15:26Z</dcterms:created>
  <dcterms:modified xsi:type="dcterms:W3CDTF">2018-06-01T02:19:00Z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