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1" r:id="rId3"/>
  </p:sldMasterIdLst>
  <p:notesMasterIdLst>
    <p:notesMasterId r:id="rId85"/>
  </p:notesMasterIdLst>
  <p:handoutMasterIdLst>
    <p:handoutMasterId r:id="rId86"/>
  </p:handoutMasterIdLst>
  <p:sldIdLst>
    <p:sldId id="470" r:id="rId4"/>
    <p:sldId id="540" r:id="rId5"/>
    <p:sldId id="545" r:id="rId6"/>
    <p:sldId id="473" r:id="rId7"/>
    <p:sldId id="537" r:id="rId8"/>
    <p:sldId id="512" r:id="rId9"/>
    <p:sldId id="432" r:id="rId10"/>
    <p:sldId id="407" r:id="rId11"/>
    <p:sldId id="353" r:id="rId12"/>
    <p:sldId id="358" r:id="rId13"/>
    <p:sldId id="523" r:id="rId14"/>
    <p:sldId id="521" r:id="rId15"/>
    <p:sldId id="541" r:id="rId16"/>
    <p:sldId id="546" r:id="rId17"/>
    <p:sldId id="561" r:id="rId18"/>
    <p:sldId id="562" r:id="rId19"/>
    <p:sldId id="563" r:id="rId20"/>
    <p:sldId id="564" r:id="rId21"/>
    <p:sldId id="565" r:id="rId22"/>
    <p:sldId id="529" r:id="rId23"/>
    <p:sldId id="412" r:id="rId24"/>
    <p:sldId id="484" r:id="rId25"/>
    <p:sldId id="485" r:id="rId26"/>
    <p:sldId id="492" r:id="rId27"/>
    <p:sldId id="530" r:id="rId28"/>
    <p:sldId id="531" r:id="rId29"/>
    <p:sldId id="532" r:id="rId30"/>
    <p:sldId id="533" r:id="rId31"/>
    <p:sldId id="534" r:id="rId32"/>
    <p:sldId id="518" r:id="rId33"/>
    <p:sldId id="487" r:id="rId34"/>
    <p:sldId id="527" r:id="rId35"/>
    <p:sldId id="493" r:id="rId36"/>
    <p:sldId id="522" r:id="rId37"/>
    <p:sldId id="543" r:id="rId38"/>
    <p:sldId id="271" r:id="rId39"/>
    <p:sldId id="494" r:id="rId40"/>
    <p:sldId id="502" r:id="rId41"/>
    <p:sldId id="435" r:id="rId42"/>
    <p:sldId id="506" r:id="rId43"/>
    <p:sldId id="507" r:id="rId44"/>
    <p:sldId id="503" r:id="rId45"/>
    <p:sldId id="538" r:id="rId46"/>
    <p:sldId id="504" r:id="rId47"/>
    <p:sldId id="505" r:id="rId48"/>
    <p:sldId id="288" r:id="rId49"/>
    <p:sldId id="430" r:id="rId50"/>
    <p:sldId id="388" r:id="rId51"/>
    <p:sldId id="459" r:id="rId52"/>
    <p:sldId id="463" r:id="rId53"/>
    <p:sldId id="508" r:id="rId54"/>
    <p:sldId id="509" r:id="rId55"/>
    <p:sldId id="436" r:id="rId56"/>
    <p:sldId id="437" r:id="rId57"/>
    <p:sldId id="379" r:id="rId58"/>
    <p:sldId id="396" r:id="rId59"/>
    <p:sldId id="452" r:id="rId60"/>
    <p:sldId id="496" r:id="rId61"/>
    <p:sldId id="453" r:id="rId62"/>
    <p:sldId id="499" r:id="rId63"/>
    <p:sldId id="500" r:id="rId64"/>
    <p:sldId id="501" r:id="rId65"/>
    <p:sldId id="454" r:id="rId66"/>
    <p:sldId id="449" r:id="rId67"/>
    <p:sldId id="528" r:id="rId68"/>
    <p:sldId id="451" r:id="rId69"/>
    <p:sldId id="450" r:id="rId70"/>
    <p:sldId id="497" r:id="rId71"/>
    <p:sldId id="498" r:id="rId72"/>
    <p:sldId id="510" r:id="rId73"/>
    <p:sldId id="364" r:id="rId74"/>
    <p:sldId id="366" r:id="rId75"/>
    <p:sldId id="544" r:id="rId76"/>
    <p:sldId id="440" r:id="rId77"/>
    <p:sldId id="298" r:id="rId78"/>
    <p:sldId id="419" r:id="rId79"/>
    <p:sldId id="519" r:id="rId80"/>
    <p:sldId id="305" r:id="rId81"/>
    <p:sldId id="516" r:id="rId82"/>
    <p:sldId id="513" r:id="rId83"/>
    <p:sldId id="515" r:id="rId84"/>
  </p:sldIdLst>
  <p:sldSz cx="12192000" cy="6858000"/>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84885" autoAdjust="0"/>
  </p:normalViewPr>
  <p:slideViewPr>
    <p:cSldViewPr>
      <p:cViewPr varScale="1">
        <p:scale>
          <a:sx n="63" d="100"/>
          <a:sy n="63" d="100"/>
        </p:scale>
        <p:origin x="294" y="72"/>
      </p:cViewPr>
      <p:guideLst>
        <p:guide orient="horz" pos="2160"/>
        <p:guide pos="3840"/>
      </p:guideLst>
    </p:cSldViewPr>
  </p:slideViewPr>
  <p:outlineViewPr>
    <p:cViewPr>
      <p:scale>
        <a:sx n="33" d="100"/>
        <a:sy n="33" d="100"/>
      </p:scale>
      <p:origin x="54" y="2058"/>
    </p:cViewPr>
    <p:sldLst>
      <p:sld r:id="rId1" collapse="1"/>
      <p:sld r:id="rId2" collapse="1"/>
      <p:sld r:id="rId3" collapse="1"/>
    </p:sldLst>
  </p:outlineViewPr>
  <p:notesTextViewPr>
    <p:cViewPr>
      <p:scale>
        <a:sx n="100" d="100"/>
        <a:sy n="100" d="100"/>
      </p:scale>
      <p:origin x="0" y="0"/>
    </p:cViewPr>
  </p:notesTextViewPr>
  <p:sorterViewPr>
    <p:cViewPr>
      <p:scale>
        <a:sx n="60" d="100"/>
        <a:sy n="60" d="100"/>
      </p:scale>
      <p:origin x="0" y="0"/>
    </p:cViewPr>
  </p:sorterViewPr>
  <p:notesViewPr>
    <p:cSldViewPr>
      <p:cViewPr>
        <p:scale>
          <a:sx n="100" d="100"/>
          <a:sy n="100" d="100"/>
        </p:scale>
        <p:origin x="-189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tableStyles" Target="tableStyles.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notesMaster" Target="notesMasters/notesMaster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75.xml"/><Relationship Id="rId2" Type="http://schemas.openxmlformats.org/officeDocument/2006/relationships/slide" Target="slides/slide46.xml"/><Relationship Id="rId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AAF921-3120-46EF-9D70-8F50D16977CF}" type="datetimeFigureOut">
              <a:rPr lang="en-US" smtClean="0"/>
              <a:pPr/>
              <a:t>10/6/2018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8921CF-BF18-41D9-BB73-09C4A50CF9C2}" type="slidenum">
              <a:rPr lang="en-US" smtClean="0"/>
              <a:pPr/>
              <a:t>‹#›</a:t>
            </a:fld>
            <a:endParaRPr lang="en-US"/>
          </a:p>
        </p:txBody>
      </p:sp>
    </p:spTree>
    <p:extLst>
      <p:ext uri="{BB962C8B-B14F-4D97-AF65-F5344CB8AC3E}">
        <p14:creationId xmlns:p14="http://schemas.microsoft.com/office/powerpoint/2010/main" val="2679294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pitchFamily="-28" charset="0"/>
              </a:defRPr>
            </a:lvl1pPr>
          </a:lstStyle>
          <a:p>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28" charset="0"/>
              </a:defRPr>
            </a:lvl1pPr>
          </a:lstStyle>
          <a:p>
            <a:endParaRPr lang="en-US"/>
          </a:p>
        </p:txBody>
      </p:sp>
      <p:sp>
        <p:nvSpPr>
          <p:cNvPr id="2150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pitchFamily="-28" charset="0"/>
              </a:defRPr>
            </a:lvl1pPr>
          </a:lstStyle>
          <a:p>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pitchFamily="-28" charset="0"/>
              </a:defRPr>
            </a:lvl1pPr>
          </a:lstStyle>
          <a:p>
            <a:fld id="{17C4A860-8E55-4793-B9FA-53BB072A21AD}" type="slidenum">
              <a:rPr lang="en-US"/>
              <a:pPr/>
              <a:t>‹#›</a:t>
            </a:fld>
            <a:endParaRPr lang="en-US"/>
          </a:p>
        </p:txBody>
      </p:sp>
    </p:spTree>
    <p:extLst>
      <p:ext uri="{BB962C8B-B14F-4D97-AF65-F5344CB8AC3E}">
        <p14:creationId xmlns:p14="http://schemas.microsoft.com/office/powerpoint/2010/main" val="16844558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28" charset="0"/>
        <a:ea typeface="+mn-ea"/>
        <a:cs typeface="+mn-cs"/>
      </a:defRPr>
    </a:lvl1pPr>
    <a:lvl2pPr marL="457200" algn="l" rtl="0" fontAlgn="base">
      <a:spcBef>
        <a:spcPct val="30000"/>
      </a:spcBef>
      <a:spcAft>
        <a:spcPct val="0"/>
      </a:spcAft>
      <a:defRPr sz="1200" kern="1200">
        <a:solidFill>
          <a:schemeClr val="tx1"/>
        </a:solidFill>
        <a:latin typeface="Times" pitchFamily="-28" charset="0"/>
        <a:ea typeface="+mn-ea"/>
        <a:cs typeface="+mn-cs"/>
      </a:defRPr>
    </a:lvl2pPr>
    <a:lvl3pPr marL="914400" algn="l" rtl="0" fontAlgn="base">
      <a:spcBef>
        <a:spcPct val="30000"/>
      </a:spcBef>
      <a:spcAft>
        <a:spcPct val="0"/>
      </a:spcAft>
      <a:defRPr sz="1200" kern="1200">
        <a:solidFill>
          <a:schemeClr val="tx1"/>
        </a:solidFill>
        <a:latin typeface="Times" pitchFamily="-28" charset="0"/>
        <a:ea typeface="+mn-ea"/>
        <a:cs typeface="+mn-cs"/>
      </a:defRPr>
    </a:lvl3pPr>
    <a:lvl4pPr marL="1371600" algn="l" rtl="0" fontAlgn="base">
      <a:spcBef>
        <a:spcPct val="30000"/>
      </a:spcBef>
      <a:spcAft>
        <a:spcPct val="0"/>
      </a:spcAft>
      <a:defRPr sz="1200" kern="1200">
        <a:solidFill>
          <a:schemeClr val="tx1"/>
        </a:solidFill>
        <a:latin typeface="Times" pitchFamily="-28" charset="0"/>
        <a:ea typeface="+mn-ea"/>
        <a:cs typeface="+mn-cs"/>
      </a:defRPr>
    </a:lvl4pPr>
    <a:lvl5pPr marL="1828800" algn="l" rtl="0" fontAlgn="base">
      <a:spcBef>
        <a:spcPct val="30000"/>
      </a:spcBef>
      <a:spcAft>
        <a:spcPct val="0"/>
      </a:spcAft>
      <a:defRPr sz="1200" kern="1200">
        <a:solidFill>
          <a:schemeClr val="tx1"/>
        </a:solidFill>
        <a:latin typeface="Times" pitchFamily="-2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A1ADDC-E3C9-429A-8451-D31B016BF372}" type="slidenum">
              <a:rPr lang="en-US"/>
              <a:pPr/>
              <a:t>1</a:t>
            </a:fld>
            <a:endParaRPr lang="en-US"/>
          </a:p>
        </p:txBody>
      </p:sp>
      <p:sp>
        <p:nvSpPr>
          <p:cNvPr id="56322" name="Rectangle 2"/>
          <p:cNvSpPr>
            <a:spLocks noGrp="1" noRot="1" noChangeAspect="1" noChangeArrowheads="1" noTextEdit="1"/>
          </p:cNvSpPr>
          <p:nvPr>
            <p:ph type="sldImg"/>
          </p:nvPr>
        </p:nvSpPr>
        <p:spPr>
          <a:xfrm>
            <a:off x="381000" y="685800"/>
            <a:ext cx="6096000" cy="3429000"/>
          </a:xfrm>
          <a:ln/>
        </p:spPr>
      </p:sp>
      <p:sp>
        <p:nvSpPr>
          <p:cNvPr id="563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026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3F929-64CF-4B1F-8A76-2647AC6E3E36}" type="slidenum">
              <a:rPr lang="en-US"/>
              <a:pPr/>
              <a:t>46</a:t>
            </a:fld>
            <a:endParaRPr lang="en-US"/>
          </a:p>
        </p:txBody>
      </p:sp>
      <p:sp>
        <p:nvSpPr>
          <p:cNvPr id="71682" name="Rectangle 2"/>
          <p:cNvSpPr>
            <a:spLocks noGrp="1" noRot="1" noChangeAspect="1" noChangeArrowheads="1" noTextEdit="1"/>
          </p:cNvSpPr>
          <p:nvPr>
            <p:ph type="sldImg"/>
          </p:nvPr>
        </p:nvSpPr>
        <p:spPr>
          <a:xfrm>
            <a:off x="381000" y="685800"/>
            <a:ext cx="6096000" cy="3429000"/>
          </a:xfrm>
          <a:ln/>
        </p:spPr>
      </p:sp>
      <p:sp>
        <p:nvSpPr>
          <p:cNvPr id="71683" name="Rectangle 3"/>
          <p:cNvSpPr>
            <a:spLocks noGrp="1" noChangeArrowheads="1"/>
          </p:cNvSpPr>
          <p:nvPr>
            <p:ph type="body" idx="1"/>
          </p:nvPr>
        </p:nvSpPr>
        <p:spPr/>
        <p:txBody>
          <a:bodyPr/>
          <a:lstStyle/>
          <a:p>
            <a:pPr>
              <a:lnSpc>
                <a:spcPct val="80000"/>
              </a:lnSpc>
            </a:pPr>
            <a:r>
              <a:rPr lang="en-US" sz="800"/>
              <a:t>Think of it this way.  A key represents the entity that is being model.  An attribute describes the entity being modeled.  AND NOTHING ELSE…</a:t>
            </a:r>
          </a:p>
          <a:p>
            <a:pPr>
              <a:lnSpc>
                <a:spcPct val="80000"/>
              </a:lnSpc>
            </a:pPr>
            <a:endParaRPr lang="en-US" sz="800"/>
          </a:p>
          <a:p>
            <a:pPr>
              <a:lnSpc>
                <a:spcPct val="80000"/>
              </a:lnSpc>
            </a:pPr>
            <a:endParaRPr lang="en-US" sz="800"/>
          </a:p>
          <a:p>
            <a:pPr>
              <a:lnSpc>
                <a:spcPct val="80000"/>
              </a:lnSpc>
            </a:pPr>
            <a:r>
              <a:rPr lang="en-US" sz="800"/>
              <a:t>Sounds simple…AND  IT  IS….  Just requires thinking…</a:t>
            </a:r>
          </a:p>
        </p:txBody>
      </p:sp>
    </p:spTree>
    <p:extLst>
      <p:ext uri="{BB962C8B-B14F-4D97-AF65-F5344CB8AC3E}">
        <p14:creationId xmlns:p14="http://schemas.microsoft.com/office/powerpoint/2010/main" val="2961337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53</a:t>
            </a:fld>
            <a:endParaRPr lang="en-US"/>
          </a:p>
        </p:txBody>
      </p:sp>
    </p:spTree>
    <p:extLst>
      <p:ext uri="{BB962C8B-B14F-4D97-AF65-F5344CB8AC3E}">
        <p14:creationId xmlns:p14="http://schemas.microsoft.com/office/powerpoint/2010/main" val="118636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71</a:t>
            </a:fld>
            <a:endParaRPr lang="en-US"/>
          </a:p>
        </p:txBody>
      </p:sp>
    </p:spTree>
    <p:extLst>
      <p:ext uri="{BB962C8B-B14F-4D97-AF65-F5344CB8AC3E}">
        <p14:creationId xmlns:p14="http://schemas.microsoft.com/office/powerpoint/2010/main" val="279858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[twitter]Usually you are finished normalizing a system when it is replaced… User needs change the requirement constantly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72</a:t>
            </a:fld>
            <a:endParaRPr lang="en-US"/>
          </a:p>
        </p:txBody>
      </p:sp>
    </p:spTree>
    <p:extLst>
      <p:ext uri="{BB962C8B-B14F-4D97-AF65-F5344CB8AC3E}">
        <p14:creationId xmlns:p14="http://schemas.microsoft.com/office/powerpoint/2010/main" val="1659304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D43001-77B7-4135-83BC-92BCF181567F}" type="slidenum">
              <a:rPr lang="en-US"/>
              <a:pPr/>
              <a:t>75</a:t>
            </a:fld>
            <a:endParaRPr lang="en-US"/>
          </a:p>
        </p:txBody>
      </p:sp>
      <p:sp>
        <p:nvSpPr>
          <p:cNvPr id="95234" name="Rectangle 2"/>
          <p:cNvSpPr>
            <a:spLocks noGrp="1" noRot="1" noChangeAspect="1" noChangeArrowheads="1" noTextEdit="1"/>
          </p:cNvSpPr>
          <p:nvPr>
            <p:ph type="sldImg"/>
          </p:nvPr>
        </p:nvSpPr>
        <p:spPr>
          <a:xfrm>
            <a:off x="381000" y="685800"/>
            <a:ext cx="6096000" cy="3429000"/>
          </a:xfrm>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879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C4A860-8E55-4793-B9FA-53BB072A21AD}" type="slidenum">
              <a:rPr lang="en-US" smtClean="0"/>
              <a:pPr/>
              <a:t>78</a:t>
            </a:fld>
            <a:endParaRPr lang="en-US"/>
          </a:p>
        </p:txBody>
      </p:sp>
    </p:spTree>
    <p:extLst>
      <p:ext uri="{BB962C8B-B14F-4D97-AF65-F5344CB8AC3E}">
        <p14:creationId xmlns:p14="http://schemas.microsoft.com/office/powerpoint/2010/main" val="871586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 Slides will be on drsql.org in the presentations area for this and the keynote as soon as I can get them out there.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80</a:t>
            </a:fld>
            <a:endParaRPr lang="en-US"/>
          </a:p>
        </p:txBody>
      </p:sp>
    </p:spTree>
    <p:extLst>
      <p:ext uri="{BB962C8B-B14F-4D97-AF65-F5344CB8AC3E}">
        <p14:creationId xmlns:p14="http://schemas.microsoft.com/office/powerpoint/2010/main" val="252394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Change it to planning the next version </a:t>
            </a:r>
            <a:endParaRPr lang="en-IN"/>
          </a:p>
        </p:txBody>
      </p:sp>
    </p:spTree>
    <p:extLst>
      <p:ext uri="{BB962C8B-B14F-4D97-AF65-F5344CB8AC3E}">
        <p14:creationId xmlns:p14="http://schemas.microsoft.com/office/powerpoint/2010/main" val="286617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9</a:t>
            </a:fld>
            <a:endParaRPr lang="en-US"/>
          </a:p>
        </p:txBody>
      </p:sp>
    </p:spTree>
    <p:extLst>
      <p:ext uri="{BB962C8B-B14F-4D97-AF65-F5344CB8AC3E}">
        <p14:creationId xmlns:p14="http://schemas.microsoft.com/office/powerpoint/2010/main" val="67205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Remove layer from bullet</a:t>
            </a:r>
          </a:p>
        </p:txBody>
      </p:sp>
      <p:sp>
        <p:nvSpPr>
          <p:cNvPr id="4" name="Slide Number Placeholder 3"/>
          <p:cNvSpPr>
            <a:spLocks noGrp="1"/>
          </p:cNvSpPr>
          <p:nvPr>
            <p:ph type="sldNum" sz="quarter" idx="10"/>
          </p:nvPr>
        </p:nvSpPr>
        <p:spPr/>
        <p:txBody>
          <a:bodyPr/>
          <a:lstStyle/>
          <a:p>
            <a:fld id="{17C4A860-8E55-4793-B9FA-53BB072A21AD}" type="slidenum">
              <a:rPr lang="en-US" smtClean="0"/>
              <a:pPr/>
              <a:t>10</a:t>
            </a:fld>
            <a:endParaRPr lang="en-US"/>
          </a:p>
        </p:txBody>
      </p:sp>
    </p:spTree>
    <p:extLst>
      <p:ext uri="{BB962C8B-B14F-4D97-AF65-F5344CB8AC3E}">
        <p14:creationId xmlns:p14="http://schemas.microsoft.com/office/powerpoint/2010/main" val="124117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a:t>May include more than can be implemented</a:t>
            </a:r>
            <a:endParaRPr lang="en-IN"/>
          </a:p>
        </p:txBody>
      </p:sp>
    </p:spTree>
    <p:extLst>
      <p:ext uri="{BB962C8B-B14F-4D97-AF65-F5344CB8AC3E}">
        <p14:creationId xmlns:p14="http://schemas.microsoft.com/office/powerpoint/2010/main" val="341261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342334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1596680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453656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5DCA5-FDAB-4205-A1C7-92E701198578}" type="slidenum">
              <a:rPr lang="en-US"/>
              <a:pPr/>
              <a:t>36</a:t>
            </a:fld>
            <a:endParaRPr lang="en-US"/>
          </a:p>
        </p:txBody>
      </p:sp>
      <p:sp>
        <p:nvSpPr>
          <p:cNvPr id="32770" name="Rectangle 2"/>
          <p:cNvSpPr>
            <a:spLocks noGrp="1" noRot="1" noChangeAspect="1" noChangeArrowheads="1" noTextEdit="1"/>
          </p:cNvSpPr>
          <p:nvPr>
            <p:ph type="sldImg"/>
          </p:nvPr>
        </p:nvSpPr>
        <p:spPr>
          <a:xfrm>
            <a:off x="381000" y="685800"/>
            <a:ext cx="6096000" cy="3429000"/>
          </a:xfrm>
          <a:ln/>
        </p:spPr>
      </p:sp>
      <p:sp>
        <p:nvSpPr>
          <p:cNvPr id="32771" name="Rectangle 3"/>
          <p:cNvSpPr>
            <a:spLocks noGrp="1" noChangeArrowheads="1"/>
          </p:cNvSpPr>
          <p:nvPr>
            <p:ph type="body" idx="1"/>
          </p:nvPr>
        </p:nvSpPr>
        <p:spPr/>
        <p:txBody>
          <a:bodyPr/>
          <a:lstStyle/>
          <a:p>
            <a:pPr>
              <a:lnSpc>
                <a:spcPct val="80000"/>
              </a:lnSpc>
            </a:pPr>
            <a:r>
              <a:rPr lang="en-US" sz="800" i="1" dirty="0"/>
              <a:t>SQL works the way SQL works.  </a:t>
            </a:r>
          </a:p>
          <a:p>
            <a:pPr>
              <a:lnSpc>
                <a:spcPct val="80000"/>
              </a:lnSpc>
            </a:pPr>
            <a:endParaRPr lang="en-US" sz="800" i="1" dirty="0"/>
          </a:p>
          <a:p>
            <a:pPr>
              <a:lnSpc>
                <a:spcPct val="80000"/>
              </a:lnSpc>
            </a:pPr>
            <a:r>
              <a:rPr lang="en-US" sz="800" i="1" dirty="0"/>
              <a:t>&lt;click&gt;</a:t>
            </a:r>
          </a:p>
          <a:p>
            <a:pPr>
              <a:lnSpc>
                <a:spcPct val="80000"/>
              </a:lnSpc>
            </a:pPr>
            <a:r>
              <a:rPr lang="en-US" sz="800" i="1" dirty="0"/>
              <a:t>First normal form basically sets up that </a:t>
            </a:r>
          </a:p>
          <a:p>
            <a:pPr>
              <a:lnSpc>
                <a:spcPct val="80000"/>
              </a:lnSpc>
            </a:pPr>
            <a:endParaRPr lang="en-US" sz="800" i="1" dirty="0"/>
          </a:p>
          <a:p>
            <a:pPr>
              <a:lnSpc>
                <a:spcPct val="80000"/>
              </a:lnSpc>
            </a:pPr>
            <a:r>
              <a:rPr lang="en-US" sz="800" i="1" dirty="0"/>
              <a:t>	Rows are unique</a:t>
            </a:r>
          </a:p>
          <a:p>
            <a:pPr>
              <a:lnSpc>
                <a:spcPct val="80000"/>
              </a:lnSpc>
            </a:pPr>
            <a:r>
              <a:rPr lang="en-US" sz="800" i="1" dirty="0"/>
              <a:t>	Columns contain just one value (I like to think of this as one value at the lowest form that I will use in SQL. So if I ever need to display phone numbers for a give area code, then I have an area code attribute no matter what) </a:t>
            </a:r>
          </a:p>
          <a:p>
            <a:pPr>
              <a:lnSpc>
                <a:spcPct val="80000"/>
              </a:lnSpc>
            </a:pPr>
            <a:r>
              <a:rPr lang="en-US" sz="800" i="1" dirty="0"/>
              <a:t>	No columns like Value1, Value2, Value3, where Value1 might be filled in, but not value2 and/or 3.  Bloody awful this is.  (I have a term coined for this situation in a minute)</a:t>
            </a:r>
          </a:p>
          <a:p>
            <a:pPr>
              <a:lnSpc>
                <a:spcPct val="80000"/>
              </a:lnSpc>
            </a:pPr>
            <a:endParaRPr lang="en-US" sz="800" i="1" dirty="0"/>
          </a:p>
          <a:p>
            <a:pPr>
              <a:lnSpc>
                <a:spcPct val="80000"/>
              </a:lnSpc>
            </a:pPr>
            <a:r>
              <a:rPr lang="en-US" sz="800" i="1" dirty="0"/>
              <a:t>&lt;click&gt;</a:t>
            </a:r>
          </a:p>
          <a:p>
            <a:pPr>
              <a:lnSpc>
                <a:spcPct val="80000"/>
              </a:lnSpc>
            </a:pPr>
            <a:endParaRPr lang="en-US" sz="800" i="1" dirty="0"/>
          </a:p>
          <a:p>
            <a:pPr>
              <a:lnSpc>
                <a:spcPct val="80000"/>
              </a:lnSpc>
            </a:pPr>
            <a:r>
              <a:rPr lang="en-US" sz="800" i="1" dirty="0"/>
              <a:t>This is the most important normal form, and ANY table in SQL should follow it (XML is an exception, in a way…might make some reference to XML here and how I feel about it)</a:t>
            </a:r>
          </a:p>
        </p:txBody>
      </p:sp>
    </p:spTree>
    <p:extLst>
      <p:ext uri="{BB962C8B-B14F-4D97-AF65-F5344CB8AC3E}">
        <p14:creationId xmlns:p14="http://schemas.microsoft.com/office/powerpoint/2010/main" val="1926389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41CE0E-7309-4242-8D6A-4273317A992F}" type="slidenum">
              <a:rPr lang="en-US" smtClean="0"/>
              <a:pPr>
                <a:defRPr/>
              </a:pPr>
              <a:t>‹#›</a:t>
            </a:fld>
            <a:endParaRPr lang="en-US"/>
          </a:p>
        </p:txBody>
      </p:sp>
    </p:spTree>
    <p:extLst>
      <p:ext uri="{BB962C8B-B14F-4D97-AF65-F5344CB8AC3E}">
        <p14:creationId xmlns:p14="http://schemas.microsoft.com/office/powerpoint/2010/main" val="282119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07599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2319661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378671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idx="1"/>
          </p:nvPr>
        </p:nvSpPr>
        <p:spPr>
          <a:xfrm>
            <a:off x="609600" y="1600201"/>
            <a:ext cx="103632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lgn="r">
              <a:defRPr/>
            </a:pPr>
            <a:endParaRPr lang="en-US" dirty="0"/>
          </a:p>
        </p:txBody>
      </p:sp>
      <p:sp>
        <p:nvSpPr>
          <p:cNvPr id="6" name="Slide Number Placeholder 5"/>
          <p:cNvSpPr>
            <a:spLocks noGrp="1"/>
          </p:cNvSpPr>
          <p:nvPr>
            <p:ph type="sldNum" sz="quarter" idx="12"/>
          </p:nvPr>
        </p:nvSpPr>
        <p:spPr/>
        <p:txBody>
          <a:bodyPr/>
          <a:lstStyle/>
          <a:p>
            <a:pPr>
              <a:defRPr/>
            </a:pPr>
            <a:fld id="{EA23D738-0A37-4C62-A13B-47275B54F995}" type="slidenum">
              <a:rPr lang="en-US" smtClean="0"/>
              <a:pPr>
                <a:defRPr/>
              </a:pPr>
              <a:t>‹#›</a:t>
            </a:fld>
            <a:endParaRPr lang="en-US"/>
          </a:p>
        </p:txBody>
      </p:sp>
      <p:sp>
        <p:nvSpPr>
          <p:cNvPr id="7" name="TextBox 6"/>
          <p:cNvSpPr txBox="1"/>
          <p:nvPr userDrawn="1"/>
        </p:nvSpPr>
        <p:spPr>
          <a:xfrm>
            <a:off x="11152816" y="6482090"/>
            <a:ext cx="861765" cy="261610"/>
          </a:xfrm>
          <a:prstGeom prst="rect">
            <a:avLst/>
          </a:prstGeom>
          <a:noFill/>
        </p:spPr>
        <p:txBody>
          <a:bodyPr wrap="square" rtlCol="0">
            <a:spAutoFit/>
          </a:bodyPr>
          <a:lstStyle/>
          <a:p>
            <a:fld id="{EA23D738-0A37-4C62-A13B-47275B54F995}" type="slidenum">
              <a:rPr lang="en-US" sz="1100" smtClean="0">
                <a:solidFill>
                  <a:schemeClr val="accent6"/>
                </a:solidFill>
                <a:latin typeface="+mn-lt"/>
              </a:rPr>
              <a:pPr/>
              <a:t>‹#›</a:t>
            </a:fld>
            <a:endParaRPr lang="en-US" sz="1100" dirty="0">
              <a:solidFill>
                <a:schemeClr val="accent6"/>
              </a:solidFill>
              <a:latin typeface="+mn-lt"/>
            </a:endParaRPr>
          </a:p>
        </p:txBody>
      </p:sp>
    </p:spTree>
    <p:extLst>
      <p:ext uri="{BB962C8B-B14F-4D97-AF65-F5344CB8AC3E}">
        <p14:creationId xmlns:p14="http://schemas.microsoft.com/office/powerpoint/2010/main" val="221392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58073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4978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26667" y="1600201"/>
            <a:ext cx="5283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68311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1816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181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168" y="1535113"/>
            <a:ext cx="52874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990168" y="2174875"/>
            <a:ext cx="52874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100" dirty="0">
              <a:solidFill>
                <a:schemeClr val="accent6"/>
              </a:solidFill>
              <a:latin typeface="+mn-lt"/>
            </a:endParaRPr>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44156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sz="1100" dirty="0">
              <a:solidFill>
                <a:schemeClr val="accent6"/>
              </a:solidFill>
              <a:latin typeface="+mn-lt"/>
            </a:endParaRPr>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658275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6760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6124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50562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91400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8712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46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100" dirty="0">
              <a:solidFill>
                <a:schemeClr val="accent6"/>
              </a:solidFill>
              <a:latin typeface="+mn-lt"/>
            </a:endParaRPr>
          </a:p>
        </p:txBody>
      </p:sp>
      <p:sp>
        <p:nvSpPr>
          <p:cNvPr id="6" name="Slide Number Placeholder 5"/>
          <p:cNvSpPr>
            <a:spLocks noGrp="1"/>
          </p:cNvSpPr>
          <p:nvPr>
            <p:ph type="sldNum" sz="quarter" idx="4"/>
          </p:nvPr>
        </p:nvSpPr>
        <p:spPr>
          <a:xfrm>
            <a:off x="8737600" y="6356351"/>
            <a:ext cx="2641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4ED01-E2A0-4C1E-8E21-014B99041579}" type="slidenum">
              <a:rPr lang="en-US" smtClean="0"/>
              <a:pPr/>
              <a:t>‹#›</a:t>
            </a:fld>
            <a:endParaRPr lang="en-US" dirty="0"/>
          </a:p>
        </p:txBody>
      </p:sp>
      <p:sp>
        <p:nvSpPr>
          <p:cNvPr id="9" name="Rectangle 8"/>
          <p:cNvSpPr/>
          <p:nvPr userDrawn="1"/>
        </p:nvSpPr>
        <p:spPr>
          <a:xfrm rot="5400000">
            <a:off x="8622214" y="3268161"/>
            <a:ext cx="6854824" cy="3248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                                                                                                                            drsql.org</a:t>
            </a:r>
          </a:p>
        </p:txBody>
      </p:sp>
    </p:spTree>
    <p:extLst>
      <p:ext uri="{BB962C8B-B14F-4D97-AF65-F5344CB8AC3E}">
        <p14:creationId xmlns:p14="http://schemas.microsoft.com/office/powerpoint/2010/main" val="327780794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arrymieny.deviantart.com/art/layered-database-source-documents-348798124" TargetMode="External"/><Relationship Id="rId2" Type="http://schemas.openxmlformats.org/officeDocument/2006/relationships/image" Target="../media/image2.jpg"/><Relationship Id="rId1" Type="http://schemas.openxmlformats.org/officeDocument/2006/relationships/slideLayout" Target="../slideLayouts/slideLayout4.xml"/><Relationship Id="rId5" Type="http://schemas.openxmlformats.org/officeDocument/2006/relationships/hyperlink" Target="https://creativecommons.org/licenses/by/3.0/" TargetMode="Externa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en.wikipedia.org/wiki/Fourth_normal_for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mailto:louis@drsql.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twitter.com/drsql" TargetMode="External"/><Relationship Id="rId4" Type="http://schemas.openxmlformats.org/officeDocument/2006/relationships/hyperlink" Target="http://drsql.org/"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ctrTitle"/>
          </p:nvPr>
        </p:nvSpPr>
        <p:spPr/>
        <p:txBody>
          <a:bodyPr/>
          <a:lstStyle/>
          <a:p>
            <a:r>
              <a:rPr lang="en-US"/>
              <a:t>Database Design Fundamentals</a:t>
            </a:r>
            <a:endParaRPr lang="en-US" dirty="0"/>
          </a:p>
        </p:txBody>
      </p:sp>
      <p:sp>
        <p:nvSpPr>
          <p:cNvPr id="14339" name="Rectangle 3"/>
          <p:cNvSpPr>
            <a:spLocks noGrp="1"/>
          </p:cNvSpPr>
          <p:nvPr>
            <p:ph type="subTitle" idx="1"/>
          </p:nvPr>
        </p:nvSpPr>
        <p:spPr/>
        <p:txBody>
          <a:bodyPr/>
          <a:lstStyle/>
          <a:p>
            <a:r>
              <a:rPr lang="en-US" dirty="0"/>
              <a:t>Louis Davidson </a:t>
            </a:r>
          </a:p>
          <a:p>
            <a:r>
              <a:rPr lang="en-US" dirty="0"/>
              <a:t>drsql.org</a:t>
            </a:r>
          </a:p>
          <a:p>
            <a:endParaRPr lang="en-US" dirty="0"/>
          </a:p>
        </p:txBody>
      </p:sp>
      <p:sp>
        <p:nvSpPr>
          <p:cNvPr id="14340" name="Text Box 4"/>
          <p:cNvSpPr txBox="1">
            <a:spLocks noChangeArrowheads="1"/>
          </p:cNvSpPr>
          <p:nvPr/>
        </p:nvSpPr>
        <p:spPr bwMode="auto">
          <a:xfrm>
            <a:off x="6400800" y="3810000"/>
            <a:ext cx="1066800" cy="457200"/>
          </a:xfrm>
          <a:prstGeom prst="rect">
            <a:avLst/>
          </a:prstGeom>
          <a:noFill/>
          <a:ln w="9525">
            <a:noFill/>
            <a:miter lim="800000"/>
            <a:headEnd/>
            <a:tailEnd/>
          </a:ln>
          <a:effectLst/>
        </p:spPr>
        <p:txBody>
          <a:bodyPr>
            <a:spAutoFit/>
          </a:bodyPr>
          <a:lstStyle/>
          <a:p>
            <a:pPr algn="r" eaLnBrk="0" hangingPunct="0"/>
            <a:endParaRPr lang="en-US" sz="2400">
              <a:latin typeface="Times" pitchFamily="-28" charset="0"/>
            </a:endParaRPr>
          </a:p>
        </p:txBody>
      </p:sp>
    </p:spTree>
    <p:extLst>
      <p:ext uri="{BB962C8B-B14F-4D97-AF65-F5344CB8AC3E}">
        <p14:creationId xmlns:p14="http://schemas.microsoft.com/office/powerpoint/2010/main" val="43225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 Process</a:t>
            </a:r>
          </a:p>
        </p:txBody>
      </p:sp>
      <p:sp>
        <p:nvSpPr>
          <p:cNvPr id="3" name="Content Placeholder 2"/>
          <p:cNvSpPr>
            <a:spLocks noGrp="1"/>
          </p:cNvSpPr>
          <p:nvPr>
            <p:ph idx="1"/>
          </p:nvPr>
        </p:nvSpPr>
        <p:spPr/>
        <p:txBody>
          <a:bodyPr>
            <a:normAutofit fontScale="70000" lnSpcReduction="20000"/>
          </a:bodyPr>
          <a:lstStyle/>
          <a:p>
            <a:r>
              <a:rPr lang="en-US" dirty="0"/>
              <a:t>Conceptual</a:t>
            </a:r>
          </a:p>
          <a:p>
            <a:pPr lvl="1"/>
            <a:r>
              <a:rPr lang="en-US" dirty="0"/>
              <a:t>Early model, generally representing the tables or things being modeled and their relationship to each other</a:t>
            </a:r>
          </a:p>
          <a:p>
            <a:r>
              <a:rPr lang="en-US" dirty="0"/>
              <a:t>Logical</a:t>
            </a:r>
          </a:p>
          <a:p>
            <a:pPr lvl="1"/>
            <a:r>
              <a:rPr lang="en-US" dirty="0"/>
              <a:t>Ideal representation of the problem that is trying to be solved. Generally the “complete” data requirements</a:t>
            </a:r>
          </a:p>
          <a:p>
            <a:r>
              <a:rPr lang="en-US" dirty="0"/>
              <a:t>Physical - Code</a:t>
            </a:r>
          </a:p>
          <a:p>
            <a:pPr lvl="1"/>
            <a:r>
              <a:rPr lang="en-US" dirty="0"/>
              <a:t>Represents what is actually implemented</a:t>
            </a:r>
          </a:p>
          <a:p>
            <a:r>
              <a:rPr lang="en-US" dirty="0"/>
              <a:t>Physical - Hardware Interface</a:t>
            </a:r>
          </a:p>
          <a:p>
            <a:pPr lvl="1"/>
            <a:r>
              <a:rPr lang="en-US" dirty="0"/>
              <a:t>The on-disk structures (engine (on disk, in mem, </a:t>
            </a:r>
            <a:r>
              <a:rPr lang="en-US" dirty="0" err="1"/>
              <a:t>etc</a:t>
            </a:r>
            <a:r>
              <a:rPr lang="en-US" dirty="0"/>
              <a:t>) indexes, partitions, distribution, </a:t>
            </a:r>
            <a:r>
              <a:rPr lang="en-US" dirty="0" err="1"/>
              <a:t>etc</a:t>
            </a:r>
            <a:r>
              <a:rPr lang="en-US" dirty="0"/>
              <a:t>) that ideally have no bearing on anything other than performance</a:t>
            </a:r>
          </a:p>
          <a:p>
            <a:pPr lvl="1"/>
            <a:endParaRPr lang="en-US" dirty="0"/>
          </a:p>
          <a:p>
            <a:r>
              <a:rPr lang="en-US" dirty="0"/>
              <a:t>Code is largely developer based, hardware interface is largely DBA focused… </a:t>
            </a:r>
          </a:p>
          <a:p>
            <a:r>
              <a:rPr lang="en-US" dirty="0"/>
              <a:t>These layers correspond loosely to deliverables called data models</a:t>
            </a:r>
          </a:p>
        </p:txBody>
      </p:sp>
    </p:spTree>
    <p:extLst>
      <p:ext uri="{BB962C8B-B14F-4D97-AF65-F5344CB8AC3E}">
        <p14:creationId xmlns:p14="http://schemas.microsoft.com/office/powerpoint/2010/main" val="133447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it mean to data model?</a:t>
            </a:r>
            <a:endParaRPr lang="en-US" dirty="0"/>
          </a:p>
        </p:txBody>
      </p:sp>
      <p:sp>
        <p:nvSpPr>
          <p:cNvPr id="3" name="Content Placeholder 2"/>
          <p:cNvSpPr>
            <a:spLocks noGrp="1"/>
          </p:cNvSpPr>
          <p:nvPr>
            <p:ph idx="1"/>
          </p:nvPr>
        </p:nvSpPr>
        <p:spPr/>
        <p:txBody>
          <a:bodyPr/>
          <a:lstStyle/>
          <a:p>
            <a:r>
              <a:rPr lang="en-US" dirty="0"/>
              <a:t>First of all, it will cost you more for dinner…</a:t>
            </a:r>
          </a:p>
          <a:p>
            <a:r>
              <a:rPr lang="en-US" dirty="0"/>
              <a:t>Secondly, this is way off the point</a:t>
            </a:r>
          </a:p>
          <a:p>
            <a:pPr marL="0" indent="0">
              <a:buNone/>
            </a:pPr>
            <a:endParaRPr lang="en-US" dirty="0"/>
          </a:p>
        </p:txBody>
      </p:sp>
      <p:pic>
        <p:nvPicPr>
          <p:cNvPr id="4" name="Picture 3" descr="C:\Users\ThinOne\AppData\Local\Microsoft\Windows\Temporary Internet Files\Content.IE5\ZWD0C58B\MP900442947[1].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21908" y1="37736" x2="21908" y2="37736"/>
                        <a14:foregroundMark x1="17138" y1="40212" x2="17138" y2="40212"/>
                        <a14:foregroundMark x1="10424" y1="45047" x2="10424" y2="45047"/>
                        <a14:foregroundMark x1="73322" y1="15684" x2="73322" y2="15684"/>
                        <a14:foregroundMark x1="26502" y1="30189" x2="26502" y2="30189"/>
                        <a14:foregroundMark x1="24735" y1="32783" x2="25088" y2="32193"/>
                        <a14:foregroundMark x1="30919" y1="37736" x2="30919" y2="37736"/>
                        <a14:foregroundMark x1="19435" y1="35024" x2="19435" y2="35024"/>
                        <a14:foregroundMark x1="64488" y1="17217" x2="64488" y2="17217"/>
                        <a14:foregroundMark x1="71731" y1="39976" x2="71731" y2="39976"/>
                        <a14:foregroundMark x1="58657" y1="42807" x2="58657" y2="42807"/>
                        <a14:foregroundMark x1="60071" y1="41274" x2="60071" y2="41274"/>
                        <a14:foregroundMark x1="56714" y1="38325" x2="56714" y2="38325"/>
                        <a14:foregroundMark x1="74735" y1="36321" x2="74735" y2="36321"/>
                        <a14:foregroundMark x1="74735" y1="18514" x2="74735" y2="18514"/>
                        <a14:foregroundMark x1="14488" y1="44575" x2="14488" y2="44575"/>
                        <a14:foregroundMark x1="18021" y1="44458" x2="18021" y2="44458"/>
                        <a14:backgroundMark x1="92226" y1="85377" x2="92226" y2="85377"/>
                        <a14:backgroundMark x1="91343" y1="75708" x2="91343" y2="75708"/>
                      </a14:backgroundRemoval>
                    </a14:imgEffect>
                  </a14:imgLayer>
                </a14:imgProps>
              </a:ext>
              <a:ext uri="{28A0092B-C50C-407E-A947-70E740481C1C}">
                <a14:useLocalDpi xmlns:a14="http://schemas.microsoft.com/office/drawing/2010/main" val="0"/>
              </a:ext>
            </a:extLst>
          </a:blip>
          <a:srcRect/>
          <a:stretch>
            <a:fillRect/>
          </a:stretch>
        </p:blipFill>
        <p:spPr bwMode="auto">
          <a:xfrm>
            <a:off x="9007833" y="2092474"/>
            <a:ext cx="3194327" cy="47858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C:\Users\ThinOne\AppData\Local\Microsoft\Windows\Temporary Internet Files\Content.IE5\ZWD0C58B\MP900438670[1].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100000">
                        <a14:foregroundMark x1="19466" y1="85238" x2="19466" y2="85238"/>
                        <a14:foregroundMark x1="21023" y1="76667" x2="21023" y2="76667"/>
                        <a14:foregroundMark x1="16574" y1="69333" x2="16574" y2="69333"/>
                        <a14:foregroundMark x1="10122" y1="72095" x2="10122" y2="72095"/>
                        <a14:foregroundMark x1="21246" y1="83905" x2="21246" y2="83905"/>
                        <a14:foregroundMark x1="8454" y1="91238" x2="8454" y2="91238"/>
                        <a14:foregroundMark x1="3560" y1="81810" x2="3560" y2="81810"/>
                        <a14:foregroundMark x1="9566" y1="95429" x2="9566" y2="95429"/>
                        <a14:foregroundMark x1="11012" y1="98190" x2="11012" y2="98190"/>
                        <a14:backgroundMark x1="2447" y1="91238" x2="2447" y2="91238"/>
                        <a14:backgroundMark x1="5339" y1="97238" x2="5339" y2="97238"/>
                      </a14:backgroundRemoval>
                    </a14:imgEffect>
                  </a14:imgLayer>
                </a14:imgProps>
              </a:ext>
              <a:ext uri="{28A0092B-C50C-407E-A947-70E740481C1C}">
                <a14:useLocalDpi xmlns:a14="http://schemas.microsoft.com/office/drawing/2010/main" val="0"/>
              </a:ext>
            </a:extLst>
          </a:blip>
          <a:srcRect/>
          <a:stretch>
            <a:fillRect/>
          </a:stretch>
        </p:blipFill>
        <p:spPr bwMode="auto">
          <a:xfrm>
            <a:off x="-152400" y="2769132"/>
            <a:ext cx="3505200" cy="409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1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it mean to data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Design and capture the semantic details of the database </a:t>
            </a:r>
          </a:p>
          <a:p>
            <a:r>
              <a:rPr lang="en-US" dirty="0"/>
              <a:t>Including</a:t>
            </a:r>
          </a:p>
          <a:p>
            <a:pPr lvl="1"/>
            <a:r>
              <a:rPr lang="en-US" dirty="0"/>
              <a:t>Structure</a:t>
            </a:r>
          </a:p>
          <a:p>
            <a:pPr lvl="1"/>
            <a:r>
              <a:rPr lang="en-US" dirty="0"/>
              <a:t>Predicates</a:t>
            </a:r>
          </a:p>
          <a:p>
            <a:pPr lvl="1"/>
            <a:r>
              <a:rPr lang="en-US" dirty="0"/>
              <a:t>Documentation</a:t>
            </a:r>
          </a:p>
          <a:p>
            <a:r>
              <a:rPr lang="en-US" dirty="0"/>
              <a:t>May include more than can be implemented</a:t>
            </a:r>
          </a:p>
          <a:p>
            <a:r>
              <a:rPr lang="en-US" dirty="0"/>
              <a:t>Most modeling languages have a graphical representation that makes communication easier</a:t>
            </a:r>
          </a:p>
          <a:p>
            <a:r>
              <a:rPr lang="en-US" dirty="0"/>
              <a:t>A picture </a:t>
            </a:r>
            <a:r>
              <a:rPr lang="en-US" b="1" dirty="0"/>
              <a:t>is</a:t>
            </a:r>
            <a:r>
              <a:rPr lang="en-US" dirty="0"/>
              <a:t> worth a thousand words when communicating with non-modelers</a:t>
            </a:r>
          </a:p>
          <a:p>
            <a:endParaRPr lang="en-US" dirty="0"/>
          </a:p>
        </p:txBody>
      </p:sp>
    </p:spTree>
    <p:extLst>
      <p:ext uri="{BB962C8B-B14F-4D97-AF65-F5344CB8AC3E}">
        <p14:creationId xmlns:p14="http://schemas.microsoft.com/office/powerpoint/2010/main" val="187976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with the Conceptual Model</a:t>
            </a:r>
          </a:p>
        </p:txBody>
      </p:sp>
      <p:sp>
        <p:nvSpPr>
          <p:cNvPr id="3" name="Content Placeholder 2"/>
          <p:cNvSpPr>
            <a:spLocks noGrp="1"/>
          </p:cNvSpPr>
          <p:nvPr>
            <p:ph idx="1"/>
          </p:nvPr>
        </p:nvSpPr>
        <p:spPr>
          <a:xfrm>
            <a:off x="609600" y="1600201"/>
            <a:ext cx="10363200" cy="4952999"/>
          </a:xfrm>
        </p:spPr>
        <p:txBody>
          <a:bodyPr>
            <a:normAutofit/>
          </a:bodyPr>
          <a:lstStyle/>
          <a:p>
            <a:r>
              <a:rPr lang="en-US" dirty="0"/>
              <a:t>Start by understanding the requirements</a:t>
            </a:r>
          </a:p>
          <a:p>
            <a:r>
              <a:rPr lang="en-US" dirty="0"/>
              <a:t>Build a Conceptual Model</a:t>
            </a:r>
          </a:p>
          <a:p>
            <a:pPr lvl="1"/>
            <a:r>
              <a:rPr lang="en-US" dirty="0"/>
              <a:t>Tables  (Nouns)</a:t>
            </a:r>
          </a:p>
          <a:p>
            <a:pPr lvl="1"/>
            <a:r>
              <a:rPr lang="en-US" dirty="0"/>
              <a:t>Relationships  (Connective sentences/phrases)</a:t>
            </a:r>
            <a:br>
              <a:rPr lang="en-US" dirty="0"/>
            </a:br>
            <a:br>
              <a:rPr lang="en-US" dirty="0"/>
            </a:br>
            <a:endParaRPr lang="en-US" dirty="0"/>
          </a:p>
          <a:p>
            <a:r>
              <a:rPr lang="en-US" dirty="0"/>
              <a:t>Validate (Test) the model against the requirements </a:t>
            </a:r>
          </a:p>
          <a:p>
            <a:pPr lvl="1"/>
            <a:r>
              <a:rPr lang="en-US" dirty="0"/>
              <a:t>If YES (they do) Move On To Logical Model</a:t>
            </a:r>
          </a:p>
          <a:p>
            <a:pPr lvl="1"/>
            <a:r>
              <a:rPr lang="en-US" dirty="0"/>
              <a:t>If NO, Keep Trying</a:t>
            </a:r>
          </a:p>
          <a:p>
            <a:pPr lvl="1"/>
            <a:endParaRPr lang="en-US" dirty="0"/>
          </a:p>
          <a:p>
            <a:endParaRPr lang="en-US" dirty="0"/>
          </a:p>
          <a:p>
            <a:endParaRPr lang="en-US" dirty="0"/>
          </a:p>
        </p:txBody>
      </p:sp>
    </p:spTree>
    <p:extLst>
      <p:ext uri="{BB962C8B-B14F-4D97-AF65-F5344CB8AC3E}">
        <p14:creationId xmlns:p14="http://schemas.microsoft.com/office/powerpoint/2010/main" val="160752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p:txBody>
          <a:bodyPr>
            <a:normAutofit fontScale="92500" lnSpcReduction="10000"/>
          </a:bodyPr>
          <a:lstStyle/>
          <a:p>
            <a:r>
              <a:rPr lang="en-US" dirty="0"/>
              <a:t>The next slides walk us through the stages of a small modeling project</a:t>
            </a:r>
          </a:p>
          <a:p>
            <a:r>
              <a:rPr lang="en-US" dirty="0"/>
              <a:t>High Level Requirements:</a:t>
            </a:r>
          </a:p>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create a custom topic as well)</a:t>
            </a:r>
          </a:p>
          <a:p>
            <a:pPr lvl="1"/>
            <a:r>
              <a:rPr lang="en-US" dirty="0"/>
              <a:t>No duplicate messages in the same hour</a:t>
            </a:r>
          </a:p>
          <a:p>
            <a:pPr lvl="1"/>
            <a:r>
              <a:rPr lang="en-US" dirty="0"/>
              <a:t>Attendees can be connected to other attendees</a:t>
            </a:r>
          </a:p>
          <a:p>
            <a:pPr lvl="1"/>
            <a:r>
              <a:rPr lang="en-US" dirty="0"/>
              <a:t>Messages must not include bad language or “hate” speech</a:t>
            </a:r>
          </a:p>
          <a:p>
            <a:endParaRPr lang="en-US" dirty="0"/>
          </a:p>
          <a:p>
            <a:endParaRPr lang="en-US" dirty="0"/>
          </a:p>
        </p:txBody>
      </p:sp>
    </p:spTree>
    <p:extLst>
      <p:ext uri="{BB962C8B-B14F-4D97-AF65-F5344CB8AC3E}">
        <p14:creationId xmlns:p14="http://schemas.microsoft.com/office/powerpoint/2010/main" val="29262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fade">
                                      <p:cBhvr>
                                        <p:cTn id="30"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p:txBody>
          <a:bodyPr/>
          <a:lstStyle/>
          <a:p>
            <a:pPr lvl="1"/>
            <a:r>
              <a:rPr lang="en-US" dirty="0"/>
              <a:t>Messaging system for conference </a:t>
            </a:r>
            <a:r>
              <a:rPr lang="en-US" u="sng" dirty="0"/>
              <a:t>attendees</a:t>
            </a:r>
          </a:p>
          <a:p>
            <a:endParaRPr lang="en-US" dirty="0"/>
          </a:p>
          <a:p>
            <a:endParaRPr lang="en-US" dirty="0"/>
          </a:p>
        </p:txBody>
      </p:sp>
      <p:pic>
        <p:nvPicPr>
          <p:cNvPr id="4" name="Picture 3">
            <a:extLst>
              <a:ext uri="{FF2B5EF4-FFF2-40B4-BE49-F238E27FC236}">
                <a16:creationId xmlns:a16="http://schemas.microsoft.com/office/drawing/2014/main" id="{869744AC-030F-4F52-95A8-463B803AAE37}"/>
              </a:ext>
            </a:extLst>
          </p:cNvPr>
          <p:cNvPicPr>
            <a:picLocks noChangeAspect="1"/>
          </p:cNvPicPr>
          <p:nvPr/>
        </p:nvPicPr>
        <p:blipFill>
          <a:blip r:embed="rId2"/>
          <a:stretch>
            <a:fillRect/>
          </a:stretch>
        </p:blipFill>
        <p:spPr>
          <a:xfrm>
            <a:off x="4505325" y="3033712"/>
            <a:ext cx="3181350" cy="790575"/>
          </a:xfrm>
          <a:prstGeom prst="rect">
            <a:avLst/>
          </a:prstGeom>
        </p:spPr>
      </p:pic>
    </p:spTree>
    <p:extLst>
      <p:ext uri="{BB962C8B-B14F-4D97-AF65-F5344CB8AC3E}">
        <p14:creationId xmlns:p14="http://schemas.microsoft.com/office/powerpoint/2010/main" val="4154907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a:xfrm>
            <a:off x="1069848" y="1749669"/>
            <a:ext cx="10058400" cy="4422531"/>
          </a:xfrm>
        </p:spPr>
        <p:txBody>
          <a:bodyPr/>
          <a:lstStyle/>
          <a:p>
            <a:pPr lvl="1"/>
            <a:r>
              <a:rPr lang="en-US" dirty="0"/>
              <a:t>Messaging system for conference attendees</a:t>
            </a:r>
          </a:p>
          <a:p>
            <a:pPr lvl="1"/>
            <a:r>
              <a:rPr lang="en-US" dirty="0"/>
              <a:t>Can send </a:t>
            </a:r>
            <a:r>
              <a:rPr lang="en-US" u="sng" dirty="0"/>
              <a:t>message</a:t>
            </a:r>
            <a:r>
              <a:rPr lang="en-US" dirty="0"/>
              <a:t> </a:t>
            </a:r>
            <a:r>
              <a:rPr lang="en-US" i="1" dirty="0"/>
              <a:t>to everyone or one person</a:t>
            </a:r>
          </a:p>
          <a:p>
            <a:endParaRPr lang="en-US" dirty="0"/>
          </a:p>
          <a:p>
            <a:endParaRPr lang="en-US" dirty="0"/>
          </a:p>
        </p:txBody>
      </p:sp>
      <p:pic>
        <p:nvPicPr>
          <p:cNvPr id="3" name="Picture 2">
            <a:extLst>
              <a:ext uri="{FF2B5EF4-FFF2-40B4-BE49-F238E27FC236}">
                <a16:creationId xmlns:a16="http://schemas.microsoft.com/office/drawing/2014/main" id="{6AE40040-CFC5-4360-B36C-1BC51711340E}"/>
              </a:ext>
            </a:extLst>
          </p:cNvPr>
          <p:cNvPicPr>
            <a:picLocks noChangeAspect="1"/>
          </p:cNvPicPr>
          <p:nvPr/>
        </p:nvPicPr>
        <p:blipFill>
          <a:blip r:embed="rId2"/>
          <a:stretch>
            <a:fillRect/>
          </a:stretch>
        </p:blipFill>
        <p:spPr>
          <a:xfrm>
            <a:off x="2395537" y="3048000"/>
            <a:ext cx="7400925" cy="1524000"/>
          </a:xfrm>
          <a:prstGeom prst="rect">
            <a:avLst/>
          </a:prstGeom>
        </p:spPr>
      </p:pic>
    </p:spTree>
    <p:extLst>
      <p:ext uri="{BB962C8B-B14F-4D97-AF65-F5344CB8AC3E}">
        <p14:creationId xmlns:p14="http://schemas.microsoft.com/office/powerpoint/2010/main" val="1212919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86968"/>
          </a:xfrm>
        </p:spPr>
        <p:txBody>
          <a:bodyPr/>
          <a:lstStyle/>
          <a:p>
            <a:r>
              <a:rPr lang="en-US" dirty="0"/>
              <a:t>Example Model</a:t>
            </a:r>
          </a:p>
        </p:txBody>
      </p:sp>
      <p:sp>
        <p:nvSpPr>
          <p:cNvPr id="8" name="Content Placeholder 7"/>
          <p:cNvSpPr>
            <a:spLocks noGrp="1"/>
          </p:cNvSpPr>
          <p:nvPr>
            <p:ph idx="1"/>
          </p:nvPr>
        </p:nvSpPr>
        <p:spPr>
          <a:xfrm>
            <a:off x="1063752" y="1646624"/>
            <a:ext cx="10058400" cy="4050792"/>
          </a:xfrm>
        </p:spPr>
        <p:txBody>
          <a:bodyPr/>
          <a:lstStyle/>
          <a:p>
            <a:pPr lvl="1"/>
            <a:r>
              <a:rPr lang="en-US" dirty="0"/>
              <a:t>Messaging system for conference attendees</a:t>
            </a:r>
          </a:p>
          <a:p>
            <a:pPr lvl="1"/>
            <a:r>
              <a:rPr lang="en-US" dirty="0"/>
              <a:t>Can send message to everyone or one person</a:t>
            </a:r>
          </a:p>
          <a:p>
            <a:pPr lvl="1"/>
            <a:r>
              <a:rPr lang="en-US" i="1" dirty="0"/>
              <a:t>Messages can have multiple </a:t>
            </a:r>
            <a:r>
              <a:rPr lang="en-US" u="sng" dirty="0"/>
              <a:t>topics</a:t>
            </a:r>
            <a:r>
              <a:rPr lang="en-US" dirty="0"/>
              <a:t> chosen from a fixed set of topics (</a:t>
            </a:r>
            <a:r>
              <a:rPr lang="en-US" i="1" dirty="0"/>
              <a:t>but you can create a</a:t>
            </a:r>
            <a:r>
              <a:rPr lang="en-US" dirty="0"/>
              <a:t> </a:t>
            </a:r>
            <a:r>
              <a:rPr lang="en-US" u="sng" dirty="0"/>
              <a:t>custom topic </a:t>
            </a:r>
            <a:r>
              <a:rPr lang="en-US" dirty="0"/>
              <a:t>as well)</a:t>
            </a:r>
          </a:p>
          <a:p>
            <a:endParaRPr lang="en-US" dirty="0"/>
          </a:p>
          <a:p>
            <a:endParaRPr lang="en-US" dirty="0"/>
          </a:p>
        </p:txBody>
      </p:sp>
      <p:pic>
        <p:nvPicPr>
          <p:cNvPr id="5" name="Picture 4">
            <a:extLst>
              <a:ext uri="{FF2B5EF4-FFF2-40B4-BE49-F238E27FC236}">
                <a16:creationId xmlns:a16="http://schemas.microsoft.com/office/drawing/2014/main" id="{84233294-48C6-4485-A4E1-D3C2C7C4D3C1}"/>
              </a:ext>
            </a:extLst>
          </p:cNvPr>
          <p:cNvPicPr>
            <a:picLocks noChangeAspect="1"/>
          </p:cNvPicPr>
          <p:nvPr/>
        </p:nvPicPr>
        <p:blipFill>
          <a:blip r:embed="rId2"/>
          <a:stretch>
            <a:fillRect/>
          </a:stretch>
        </p:blipFill>
        <p:spPr>
          <a:xfrm>
            <a:off x="2362200" y="3702500"/>
            <a:ext cx="7032568" cy="2761517"/>
          </a:xfrm>
          <a:prstGeom prst="rect">
            <a:avLst/>
          </a:prstGeom>
        </p:spPr>
      </p:pic>
    </p:spTree>
    <p:extLst>
      <p:ext uri="{BB962C8B-B14F-4D97-AF65-F5344CB8AC3E}">
        <p14:creationId xmlns:p14="http://schemas.microsoft.com/office/powerpoint/2010/main" val="147821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75846"/>
            <a:ext cx="10058400" cy="1072662"/>
          </a:xfrm>
        </p:spPr>
        <p:txBody>
          <a:bodyPr>
            <a:normAutofit/>
          </a:bodyPr>
          <a:lstStyle/>
          <a:p>
            <a:r>
              <a:rPr lang="en-US" dirty="0"/>
              <a:t>Example Model</a:t>
            </a:r>
          </a:p>
        </p:txBody>
      </p:sp>
      <p:sp>
        <p:nvSpPr>
          <p:cNvPr id="8" name="Content Placeholder 7"/>
          <p:cNvSpPr>
            <a:spLocks noGrp="1"/>
          </p:cNvSpPr>
          <p:nvPr>
            <p:ph idx="1"/>
          </p:nvPr>
        </p:nvSpPr>
        <p:spPr>
          <a:xfrm>
            <a:off x="1066800" y="1200150"/>
            <a:ext cx="10668000" cy="2228850"/>
          </a:xfrm>
        </p:spPr>
        <p:txBody>
          <a:bodyPr>
            <a:normAutofit fontScale="85000" lnSpcReduction="20000"/>
          </a:bodyPr>
          <a:lstStyle/>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create a custom topic as well)</a:t>
            </a:r>
          </a:p>
          <a:p>
            <a:pPr lvl="1"/>
            <a:r>
              <a:rPr lang="en-US" dirty="0"/>
              <a:t>No duplicate messages in the same hour</a:t>
            </a:r>
          </a:p>
          <a:p>
            <a:pPr lvl="1"/>
            <a:r>
              <a:rPr lang="en-US" dirty="0"/>
              <a:t>Attendees </a:t>
            </a:r>
            <a:r>
              <a:rPr lang="en-US" i="1" dirty="0"/>
              <a:t>can be connected to other </a:t>
            </a:r>
            <a:r>
              <a:rPr lang="en-US" dirty="0"/>
              <a:t>attendees</a:t>
            </a:r>
          </a:p>
          <a:p>
            <a:endParaRPr lang="en-US" dirty="0"/>
          </a:p>
          <a:p>
            <a:endParaRPr lang="en-US" dirty="0"/>
          </a:p>
        </p:txBody>
      </p:sp>
      <p:pic>
        <p:nvPicPr>
          <p:cNvPr id="3" name="Picture 2">
            <a:extLst>
              <a:ext uri="{FF2B5EF4-FFF2-40B4-BE49-F238E27FC236}">
                <a16:creationId xmlns:a16="http://schemas.microsoft.com/office/drawing/2014/main" id="{33B6B78B-CCAB-42A4-82CD-FCA378C72554}"/>
              </a:ext>
            </a:extLst>
          </p:cNvPr>
          <p:cNvPicPr>
            <a:picLocks noChangeAspect="1"/>
          </p:cNvPicPr>
          <p:nvPr/>
        </p:nvPicPr>
        <p:blipFill>
          <a:blip r:embed="rId2"/>
          <a:stretch>
            <a:fillRect/>
          </a:stretch>
        </p:blipFill>
        <p:spPr>
          <a:xfrm>
            <a:off x="2286000" y="3489235"/>
            <a:ext cx="7007469" cy="3192919"/>
          </a:xfrm>
          <a:prstGeom prst="rect">
            <a:avLst/>
          </a:prstGeom>
        </p:spPr>
      </p:pic>
    </p:spTree>
    <p:extLst>
      <p:ext uri="{BB962C8B-B14F-4D97-AF65-F5344CB8AC3E}">
        <p14:creationId xmlns:p14="http://schemas.microsoft.com/office/powerpoint/2010/main" val="382469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75846"/>
            <a:ext cx="10058400" cy="1072662"/>
          </a:xfrm>
        </p:spPr>
        <p:txBody>
          <a:bodyPr>
            <a:normAutofit/>
          </a:bodyPr>
          <a:lstStyle/>
          <a:p>
            <a:r>
              <a:rPr lang="en-US" dirty="0"/>
              <a:t>Example Model</a:t>
            </a:r>
          </a:p>
        </p:txBody>
      </p:sp>
      <p:sp>
        <p:nvSpPr>
          <p:cNvPr id="8" name="Content Placeholder 7"/>
          <p:cNvSpPr>
            <a:spLocks noGrp="1"/>
          </p:cNvSpPr>
          <p:nvPr>
            <p:ph idx="1"/>
          </p:nvPr>
        </p:nvSpPr>
        <p:spPr>
          <a:xfrm>
            <a:off x="1066800" y="1200150"/>
            <a:ext cx="10058400" cy="5225560"/>
          </a:xfrm>
        </p:spPr>
        <p:txBody>
          <a:bodyPr>
            <a:normAutofit fontScale="70000" lnSpcReduction="20000"/>
          </a:bodyPr>
          <a:lstStyle/>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create a custom topic as well)</a:t>
            </a:r>
          </a:p>
          <a:p>
            <a:pPr lvl="1"/>
            <a:r>
              <a:rPr lang="en-US" dirty="0"/>
              <a:t>No duplicate messages in the same hour</a:t>
            </a:r>
          </a:p>
          <a:p>
            <a:pPr lvl="1"/>
            <a:r>
              <a:rPr lang="en-US" dirty="0"/>
              <a:t>Attendees can be connected to other attendees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Messages must not include bad language or “hate” speech</a:t>
            </a:r>
          </a:p>
          <a:p>
            <a:pPr lvl="1"/>
            <a:endParaRPr lang="en-US" dirty="0"/>
          </a:p>
          <a:p>
            <a:endParaRPr lang="en-US" dirty="0"/>
          </a:p>
          <a:p>
            <a:endParaRPr lang="en-US" dirty="0"/>
          </a:p>
        </p:txBody>
      </p:sp>
      <p:pic>
        <p:nvPicPr>
          <p:cNvPr id="3" name="Picture 2">
            <a:extLst>
              <a:ext uri="{FF2B5EF4-FFF2-40B4-BE49-F238E27FC236}">
                <a16:creationId xmlns:a16="http://schemas.microsoft.com/office/drawing/2014/main" id="{33B6B78B-CCAB-42A4-82CD-FCA378C72554}"/>
              </a:ext>
            </a:extLst>
          </p:cNvPr>
          <p:cNvPicPr>
            <a:picLocks noChangeAspect="1"/>
          </p:cNvPicPr>
          <p:nvPr/>
        </p:nvPicPr>
        <p:blipFill rotWithShape="1">
          <a:blip r:embed="rId2"/>
          <a:srcRect b="11520"/>
          <a:stretch/>
        </p:blipFill>
        <p:spPr>
          <a:xfrm>
            <a:off x="2294793" y="3074531"/>
            <a:ext cx="7007469" cy="2825108"/>
          </a:xfrm>
          <a:prstGeom prst="rect">
            <a:avLst/>
          </a:prstGeom>
        </p:spPr>
      </p:pic>
    </p:spTree>
    <p:extLst>
      <p:ext uri="{BB962C8B-B14F-4D97-AF65-F5344CB8AC3E}">
        <p14:creationId xmlns:p14="http://schemas.microsoft.com/office/powerpoint/2010/main" val="276819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15" end="15"/>
                                            </p:txEl>
                                          </p:spTgt>
                                        </p:tgtEl>
                                        <p:attrNameLst>
                                          <p:attrName>style.visibility</p:attrName>
                                        </p:attrNameLst>
                                      </p:cBhvr>
                                      <p:to>
                                        <p:strVal val="visible"/>
                                      </p:to>
                                    </p:set>
                                    <p:animEffect transition="in" filter="fade">
                                      <p:cBhvr>
                                        <p:cTn id="19" dur="500"/>
                                        <p:tgtEl>
                                          <p:spTgt spid="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a:t>
            </a:r>
          </a:p>
        </p:txBody>
      </p:sp>
      <p:sp>
        <p:nvSpPr>
          <p:cNvPr id="3" name="Content Placeholder 2"/>
          <p:cNvSpPr>
            <a:spLocks noGrp="1"/>
          </p:cNvSpPr>
          <p:nvPr>
            <p:ph idx="1"/>
          </p:nvPr>
        </p:nvSpPr>
        <p:spPr>
          <a:xfrm>
            <a:off x="609600" y="1600206"/>
            <a:ext cx="5874327" cy="4952994"/>
          </a:xfrm>
        </p:spPr>
        <p:txBody>
          <a:bodyPr>
            <a:normAutofit fontScale="85000" lnSpcReduction="20000"/>
          </a:bodyPr>
          <a:lstStyle/>
          <a:p>
            <a:r>
              <a:rPr lang="en-US" dirty="0"/>
              <a:t>Been in IT for 20-some years</a:t>
            </a:r>
          </a:p>
          <a:p>
            <a:r>
              <a:rPr lang="en-US" dirty="0"/>
              <a:t>Microsoft MVP 14 Times</a:t>
            </a:r>
          </a:p>
          <a:p>
            <a:r>
              <a:rPr lang="en-US" dirty="0"/>
              <a:t>Corporate Data Architect</a:t>
            </a:r>
          </a:p>
          <a:p>
            <a:r>
              <a:rPr lang="en-US" dirty="0"/>
              <a:t>Written 6 books on </a:t>
            </a:r>
            <a:br>
              <a:rPr lang="en-US" dirty="0"/>
            </a:br>
            <a:r>
              <a:rPr lang="en-US" dirty="0"/>
              <a:t>database design</a:t>
            </a:r>
          </a:p>
          <a:p>
            <a:pPr lvl="1"/>
            <a:r>
              <a:rPr lang="en-US" dirty="0"/>
              <a:t>They were technically all versions </a:t>
            </a:r>
            <a:br>
              <a:rPr lang="en-US" dirty="0"/>
            </a:br>
            <a:r>
              <a:rPr lang="en-US" dirty="0"/>
              <a:t>of the same book.  </a:t>
            </a:r>
          </a:p>
          <a:p>
            <a:pPr lvl="1"/>
            <a:r>
              <a:rPr lang="en-US" dirty="0"/>
              <a:t>They at least </a:t>
            </a:r>
            <a:br>
              <a:rPr lang="en-US" dirty="0"/>
            </a:br>
            <a:r>
              <a:rPr lang="en-US" dirty="0"/>
              <a:t>had slightly different titles each time</a:t>
            </a:r>
          </a:p>
          <a:p>
            <a:pPr lvl="1"/>
            <a:endParaRPr lang="en-US" dirty="0"/>
          </a:p>
          <a:p>
            <a:r>
              <a:rPr lang="en-US" dirty="0"/>
              <a:t>Super Brief Contact Info: DRSQL</a:t>
            </a:r>
          </a:p>
          <a:p>
            <a:pPr lvl="1"/>
            <a:r>
              <a:rPr lang="en-US" dirty="0"/>
              <a:t>Twitter, Website (.org), Email (@hotmail.com)</a:t>
            </a:r>
          </a:p>
          <a:p>
            <a:endParaRPr lang="en-US" dirty="0"/>
          </a:p>
          <a:p>
            <a:endParaRPr lang="en-US" dirty="0"/>
          </a:p>
        </p:txBody>
      </p:sp>
      <p:pic>
        <p:nvPicPr>
          <p:cNvPr id="1026" name="Picture 2" descr="http://i.ebayimg.com/00/s/NzE0WDUwMA==/z/mCcAAOSwDiBZGwjA/$_57.JPG?set_id=880000500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295400"/>
            <a:ext cx="3789767" cy="5411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61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fade">
                                      <p:cBhvr>
                                        <p:cTn id="30" dur="500"/>
                                        <p:tgtEl>
                                          <p:spTgt spid="10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69848" y="484632"/>
            <a:ext cx="10058400" cy="730255"/>
          </a:xfrm>
        </p:spPr>
        <p:txBody>
          <a:bodyPr>
            <a:normAutofit fontScale="90000"/>
          </a:bodyPr>
          <a:lstStyle/>
          <a:p>
            <a:r>
              <a:rPr lang="en-US" dirty="0"/>
              <a:t>Conceptual Model</a:t>
            </a:r>
          </a:p>
        </p:txBody>
      </p:sp>
      <p:sp>
        <p:nvSpPr>
          <p:cNvPr id="3" name="Slide Number Placeholder 2"/>
          <p:cNvSpPr>
            <a:spLocks noGrp="1"/>
          </p:cNvSpPr>
          <p:nvPr>
            <p:ph type="sldNum" sz="quarter" idx="10"/>
          </p:nvPr>
        </p:nvSpPr>
        <p:spPr/>
        <p:txBody>
          <a:bodyPr/>
          <a:lstStyle/>
          <a:p>
            <a:fld id="{2754ED01-E2A0-4C1E-8E21-014B99041579}" type="slidenum">
              <a:rPr lang="en-US" smtClean="0"/>
              <a:pPr/>
              <a:t>20</a:t>
            </a:fld>
            <a:endParaRPr lang="en-US" dirty="0"/>
          </a:p>
        </p:txBody>
      </p:sp>
      <p:sp>
        <p:nvSpPr>
          <p:cNvPr id="11" name="Content Placeholder 2"/>
          <p:cNvSpPr txBox="1">
            <a:spLocks/>
          </p:cNvSpPr>
          <p:nvPr/>
        </p:nvSpPr>
        <p:spPr>
          <a:xfrm>
            <a:off x="1752600" y="5280382"/>
            <a:ext cx="9436100" cy="1258531"/>
          </a:xfrm>
          <a:prstGeom prst="rect">
            <a:avLst/>
          </a:prstGeom>
        </p:spPr>
        <p:txBody>
          <a:bodyPr>
            <a:normAutofit lnSpcReduction="10000"/>
          </a:bodyPr>
          <a:lstStyle>
            <a:lvl1pPr marL="0" indent="0" algn="l" defTabSz="457200" rtl="0" eaLnBrk="1" latinLnBrk="0" hangingPunct="1">
              <a:spcBef>
                <a:spcPct val="20000"/>
              </a:spcBef>
              <a:buFont typeface="Arial"/>
              <a:buNone/>
              <a:defRPr sz="2400" b="0" i="0" kern="1200">
                <a:solidFill>
                  <a:schemeClr val="tx2"/>
                </a:solidFill>
                <a:latin typeface="Segoe"/>
                <a:ea typeface="+mn-ea"/>
                <a:cs typeface="Segoe"/>
              </a:defRPr>
            </a:lvl1pPr>
            <a:lvl2pPr marL="539750" indent="-269875" algn="l" defTabSz="457200" rtl="0" eaLnBrk="1" latinLnBrk="0" hangingPunct="1">
              <a:spcBef>
                <a:spcPct val="20000"/>
              </a:spcBef>
              <a:buClr>
                <a:schemeClr val="accent1"/>
              </a:buClr>
              <a:buFont typeface="Wingdings" charset="2"/>
              <a:buChar char="§"/>
              <a:defRPr sz="2000" b="0" i="0" kern="1200">
                <a:solidFill>
                  <a:schemeClr val="tx1">
                    <a:lumMod val="65000"/>
                    <a:lumOff val="35000"/>
                  </a:schemeClr>
                </a:solidFill>
                <a:latin typeface="Segoe"/>
                <a:ea typeface="+mn-ea"/>
                <a:cs typeface="Segoe"/>
              </a:defRPr>
            </a:lvl2pPr>
            <a:lvl3pPr marL="811213" indent="-271463" algn="l" defTabSz="457200" rtl="0" eaLnBrk="1" latinLnBrk="0" hangingPunct="1">
              <a:spcBef>
                <a:spcPct val="20000"/>
              </a:spcBef>
              <a:buClr>
                <a:schemeClr val="accent1"/>
              </a:buClr>
              <a:buFont typeface="Wingdings" charset="2"/>
              <a:buChar char="§"/>
              <a:defRPr sz="1800" b="0" i="0" kern="1200">
                <a:solidFill>
                  <a:schemeClr val="tx1">
                    <a:lumMod val="65000"/>
                    <a:lumOff val="35000"/>
                  </a:schemeClr>
                </a:solidFill>
                <a:latin typeface="Segoe"/>
                <a:ea typeface="+mn-ea"/>
                <a:cs typeface="Segoe"/>
              </a:defRPr>
            </a:lvl3pPr>
            <a:lvl4pPr marL="1071563" indent="-260350" algn="l" defTabSz="457200" rtl="0" eaLnBrk="1" latinLnBrk="0" hangingPunct="1">
              <a:spcBef>
                <a:spcPct val="20000"/>
              </a:spcBef>
              <a:buClr>
                <a:schemeClr val="accent1"/>
              </a:buClr>
              <a:buFont typeface="Wingdings" charset="2"/>
              <a:buChar char="§"/>
              <a:defRPr sz="1600" b="0" i="0" kern="1200">
                <a:solidFill>
                  <a:schemeClr val="tx1">
                    <a:lumMod val="65000"/>
                    <a:lumOff val="35000"/>
                  </a:schemeClr>
                </a:solidFill>
                <a:latin typeface="Segoe"/>
                <a:ea typeface="+mn-ea"/>
                <a:cs typeface="Segoe"/>
              </a:defRPr>
            </a:lvl4pPr>
            <a:lvl5pPr marL="1252538" indent="-180975" algn="l" defTabSz="457200" rtl="0" eaLnBrk="1" latinLnBrk="0" hangingPunct="1">
              <a:spcBef>
                <a:spcPct val="20000"/>
              </a:spcBef>
              <a:buClr>
                <a:schemeClr val="accent1"/>
              </a:buClr>
              <a:buFont typeface="Wingdings" charset="2"/>
              <a:buChar char="§"/>
              <a:defRPr sz="1400" b="0" i="0" kern="1200">
                <a:solidFill>
                  <a:schemeClr val="tx1">
                    <a:lumMod val="65000"/>
                    <a:lumOff val="35000"/>
                  </a:schemeClr>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r>
              <a:rPr lang="en-US" dirty="0">
                <a:solidFill>
                  <a:schemeClr val="tx1"/>
                </a:solidFill>
                <a:latin typeface="+mn-lt"/>
              </a:rPr>
              <a:t>Tables, with descriptions and relationships</a:t>
            </a:r>
          </a:p>
          <a:p>
            <a:pPr marL="342900" indent="-342900" fontAlgn="auto">
              <a:spcAft>
                <a:spcPts val="0"/>
              </a:spcAft>
              <a:buFont typeface="Arial" panose="020B0604020202020204" pitchFamily="34" charset="0"/>
              <a:buChar char="•"/>
            </a:pPr>
            <a:r>
              <a:rPr lang="en-US" dirty="0">
                <a:solidFill>
                  <a:schemeClr val="tx1"/>
                </a:solidFill>
                <a:latin typeface="+mn-lt"/>
              </a:rPr>
              <a:t>Test against the requirements (Looks like the process we just went through, with edits)</a:t>
            </a:r>
          </a:p>
        </p:txBody>
      </p:sp>
      <p:pic>
        <p:nvPicPr>
          <p:cNvPr id="2" name="Picture 1"/>
          <p:cNvPicPr>
            <a:picLocks noChangeAspect="1"/>
          </p:cNvPicPr>
          <p:nvPr/>
        </p:nvPicPr>
        <p:blipFill>
          <a:blip r:embed="rId2"/>
          <a:stretch>
            <a:fillRect/>
          </a:stretch>
        </p:blipFill>
        <p:spPr>
          <a:xfrm>
            <a:off x="901700" y="1214887"/>
            <a:ext cx="9448800" cy="3871643"/>
          </a:xfrm>
          <a:prstGeom prst="rect">
            <a:avLst/>
          </a:prstGeom>
        </p:spPr>
      </p:pic>
    </p:spTree>
    <p:extLst>
      <p:ext uri="{BB962C8B-B14F-4D97-AF65-F5344CB8AC3E}">
        <p14:creationId xmlns:p14="http://schemas.microsoft.com/office/powerpoint/2010/main" val="235143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Continue to the Logical Model</a:t>
            </a:r>
          </a:p>
        </p:txBody>
      </p:sp>
      <p:sp>
        <p:nvSpPr>
          <p:cNvPr id="3" name="Content Placeholder 2"/>
          <p:cNvSpPr>
            <a:spLocks noGrp="1"/>
          </p:cNvSpPr>
          <p:nvPr>
            <p:ph idx="1"/>
          </p:nvPr>
        </p:nvSpPr>
        <p:spPr>
          <a:xfrm>
            <a:off x="609600" y="1600201"/>
            <a:ext cx="10363200" cy="4952999"/>
          </a:xfrm>
        </p:spPr>
        <p:txBody>
          <a:bodyPr>
            <a:normAutofit fontScale="85000" lnSpcReduction="20000"/>
          </a:bodyPr>
          <a:lstStyle/>
          <a:p>
            <a:r>
              <a:rPr lang="en-US" dirty="0"/>
              <a:t>Columns (With legal values-domain)</a:t>
            </a:r>
          </a:p>
          <a:p>
            <a:r>
              <a:rPr lang="en-US" dirty="0"/>
              <a:t>Uniqueness conditions (Keys)</a:t>
            </a:r>
          </a:p>
          <a:p>
            <a:r>
              <a:rPr lang="en-US" dirty="0"/>
              <a:t>System Predicates </a:t>
            </a:r>
          </a:p>
          <a:p>
            <a:pPr lvl="1"/>
            <a:endParaRPr lang="en-US" dirty="0"/>
          </a:p>
          <a:p>
            <a:r>
              <a:rPr lang="en-US" dirty="0"/>
              <a:t>Important: Understand what is good data, and what is NOT good data. </a:t>
            </a:r>
          </a:p>
          <a:p>
            <a:r>
              <a:rPr lang="en-US" dirty="0"/>
              <a:t>It doesn’t matter how any of this can be implemented with or without SQL</a:t>
            </a:r>
          </a:p>
          <a:p>
            <a:pPr lvl="2"/>
            <a:endParaRPr lang="en-US" dirty="0"/>
          </a:p>
          <a:p>
            <a:pPr lvl="2"/>
            <a:endParaRPr lang="en-US" dirty="0"/>
          </a:p>
          <a:p>
            <a:r>
              <a:rPr lang="en-US" dirty="0"/>
              <a:t>Continue to test your design against the requirements </a:t>
            </a:r>
          </a:p>
          <a:p>
            <a:pPr lvl="1"/>
            <a:r>
              <a:rPr lang="en-US" dirty="0"/>
              <a:t>If YES (they do), start moving towards building tables (Woo </a:t>
            </a:r>
            <a:r>
              <a:rPr lang="en-US" dirty="0" err="1"/>
              <a:t>hoo</a:t>
            </a:r>
            <a:r>
              <a:rPr lang="en-US" dirty="0"/>
              <a:t>!)</a:t>
            </a:r>
          </a:p>
          <a:p>
            <a:pPr lvl="1"/>
            <a:r>
              <a:rPr lang="en-US" dirty="0"/>
              <a:t>If NO, keep refining the model</a:t>
            </a:r>
          </a:p>
          <a:p>
            <a:pPr lvl="1"/>
            <a:endParaRPr lang="en-US" dirty="0"/>
          </a:p>
          <a:p>
            <a:endParaRPr lang="en-US" dirty="0"/>
          </a:p>
          <a:p>
            <a:endParaRPr lang="en-US" dirty="0"/>
          </a:p>
        </p:txBody>
      </p:sp>
    </p:spTree>
    <p:extLst>
      <p:ext uri="{BB962C8B-B14F-4D97-AF65-F5344CB8AC3E}">
        <p14:creationId xmlns:p14="http://schemas.microsoft.com/office/powerpoint/2010/main" val="51323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 Start Out Naming Consistently</a:t>
            </a:r>
          </a:p>
        </p:txBody>
      </p:sp>
      <p:sp>
        <p:nvSpPr>
          <p:cNvPr id="3" name="Content Placeholder 2"/>
          <p:cNvSpPr>
            <a:spLocks noGrp="1"/>
          </p:cNvSpPr>
          <p:nvPr>
            <p:ph idx="1"/>
          </p:nvPr>
        </p:nvSpPr>
        <p:spPr/>
        <p:txBody>
          <a:bodyPr>
            <a:normAutofit fontScale="77500" lnSpcReduction="20000"/>
          </a:bodyPr>
          <a:lstStyle/>
          <a:p>
            <a:r>
              <a:rPr lang="en-US" dirty="0"/>
              <a:t>There are lots of naming standards out there. </a:t>
            </a:r>
          </a:p>
          <a:p>
            <a:r>
              <a:rPr lang="en-US" dirty="0"/>
              <a:t>Most importantly, name consistently</a:t>
            </a:r>
          </a:p>
          <a:p>
            <a:pPr lvl="1"/>
            <a:r>
              <a:rPr lang="en-US" dirty="0"/>
              <a:t>Names should be as specific as possible</a:t>
            </a:r>
          </a:p>
          <a:p>
            <a:pPr lvl="1"/>
            <a:r>
              <a:rPr lang="en-US" dirty="0"/>
              <a:t>Data should rarely be represented in the name</a:t>
            </a:r>
          </a:p>
          <a:p>
            <a:pPr lvl="1"/>
            <a:r>
              <a:rPr lang="en-US" dirty="0"/>
              <a:t>Don’t use the English language as a guide (I before E except after C, unless?)</a:t>
            </a:r>
          </a:p>
          <a:p>
            <a:r>
              <a:rPr lang="en-US" dirty="0"/>
              <a:t>Early in the process, avoid abbreviations unless it is very apparent to everyone </a:t>
            </a:r>
          </a:p>
          <a:p>
            <a:pPr lvl="1"/>
            <a:r>
              <a:rPr lang="en-US" dirty="0"/>
              <a:t>When you build the physical model, if you must abbreviate, use a data dictionary to make sure abbreviations are always the same</a:t>
            </a:r>
          </a:p>
          <a:p>
            <a:r>
              <a:rPr lang="en-US" dirty="0"/>
              <a:t>Tables</a:t>
            </a:r>
          </a:p>
          <a:p>
            <a:pPr lvl="1"/>
            <a:r>
              <a:rPr lang="en-US" dirty="0"/>
              <a:t>Never prefixed to says that this is a table (</a:t>
            </a:r>
            <a:r>
              <a:rPr lang="en-US" strike="sngStrike" dirty="0" err="1"/>
              <a:t>tbl_</a:t>
            </a:r>
            <a:r>
              <a:rPr lang="en-US" dirty="0" err="1"/>
              <a:t>TableName</a:t>
            </a:r>
            <a:r>
              <a:rPr lang="en-US" dirty="0"/>
              <a:t>)</a:t>
            </a:r>
          </a:p>
          <a:p>
            <a:pPr lvl="1"/>
            <a:r>
              <a:rPr lang="en-US" dirty="0"/>
              <a:t>Singular or Plural (either one)</a:t>
            </a:r>
          </a:p>
          <a:p>
            <a:pPr lvl="2"/>
            <a:r>
              <a:rPr lang="en-US" dirty="0"/>
              <a:t>I prefer singular</a:t>
            </a:r>
          </a:p>
        </p:txBody>
      </p:sp>
    </p:spTree>
    <p:extLst>
      <p:ext uri="{BB962C8B-B14F-4D97-AF65-F5344CB8AC3E}">
        <p14:creationId xmlns:p14="http://schemas.microsoft.com/office/powerpoint/2010/main" val="230801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a:t>
            </a:r>
          </a:p>
        </p:txBody>
      </p:sp>
      <p:sp>
        <p:nvSpPr>
          <p:cNvPr id="3" name="Content Placeholder 2"/>
          <p:cNvSpPr>
            <a:spLocks noGrp="1"/>
          </p:cNvSpPr>
          <p:nvPr>
            <p:ph idx="1"/>
          </p:nvPr>
        </p:nvSpPr>
        <p:spPr>
          <a:xfrm>
            <a:off x="609600" y="1600201"/>
            <a:ext cx="10363200" cy="5029199"/>
          </a:xfrm>
        </p:spPr>
        <p:txBody>
          <a:bodyPr>
            <a:normAutofit fontScale="77500" lnSpcReduction="20000"/>
          </a:bodyPr>
          <a:lstStyle/>
          <a:p>
            <a:r>
              <a:rPr lang="en-US" dirty="0"/>
              <a:t>Column names should be singular - Columns should (at least eventually) represent a scalar value</a:t>
            </a:r>
          </a:p>
          <a:p>
            <a:r>
              <a:rPr lang="en-US" dirty="0"/>
              <a:t>Avoid overly specific prefixes/suffixes </a:t>
            </a:r>
          </a:p>
          <a:p>
            <a:r>
              <a:rPr lang="en-US" dirty="0"/>
              <a:t>Follow a standard format for names</a:t>
            </a:r>
          </a:p>
          <a:p>
            <a:r>
              <a:rPr lang="en-US" dirty="0"/>
              <a:t>An example that I have seen documented in various places (often attributed to ISO 11179) is to have names that include something along the following:</a:t>
            </a:r>
          </a:p>
          <a:p>
            <a:pPr lvl="1"/>
            <a:r>
              <a:rPr lang="en-US" dirty="0" err="1"/>
              <a:t>RoleName</a:t>
            </a:r>
            <a:r>
              <a:rPr lang="en-US" dirty="0"/>
              <a:t> – Optional for when you need to explain the purpose of the attribute</a:t>
            </a:r>
          </a:p>
          <a:p>
            <a:pPr lvl="1"/>
            <a:r>
              <a:rPr lang="en-US" dirty="0"/>
              <a:t>Attribute – The primary purpose of the column being named. Optionally can be omitted, meaning it refers to the entity</a:t>
            </a:r>
          </a:p>
          <a:p>
            <a:pPr lvl="1"/>
            <a:r>
              <a:rPr lang="en-US" dirty="0" err="1"/>
              <a:t>Classword</a:t>
            </a:r>
            <a:r>
              <a:rPr lang="en-US" dirty="0"/>
              <a:t> – a suffix that identifies the usage of the column, in non-implementation specific terms</a:t>
            </a:r>
          </a:p>
          <a:p>
            <a:pPr lvl="1"/>
            <a:r>
              <a:rPr lang="en-US" dirty="0"/>
              <a:t>Scale – Optional to tell the user what the scale of the data is, like minutes, seconds, dollars, euros, </a:t>
            </a:r>
            <a:r>
              <a:rPr lang="en-US" dirty="0" err="1"/>
              <a:t>etc</a:t>
            </a:r>
            <a:endParaRPr lang="en-US" dirty="0"/>
          </a:p>
          <a:p>
            <a:pPr lvl="1"/>
            <a:endParaRPr lang="en-US" dirty="0"/>
          </a:p>
          <a:p>
            <a:pPr lvl="1"/>
            <a:r>
              <a:rPr lang="en-US" dirty="0" err="1"/>
              <a:t>RoleName_Attribute_Classword_Scale</a:t>
            </a:r>
            <a:endParaRPr lang="en-US" dirty="0"/>
          </a:p>
        </p:txBody>
      </p:sp>
    </p:spTree>
    <p:extLst>
      <p:ext uri="{BB962C8B-B14F-4D97-AF65-F5344CB8AC3E}">
        <p14:creationId xmlns:p14="http://schemas.microsoft.com/office/powerpoint/2010/main" val="295354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 Examples</a:t>
            </a:r>
          </a:p>
        </p:txBody>
      </p:sp>
      <p:sp>
        <p:nvSpPr>
          <p:cNvPr id="3" name="Content Placeholder 2"/>
          <p:cNvSpPr>
            <a:spLocks noGrp="1"/>
          </p:cNvSpPr>
          <p:nvPr>
            <p:ph idx="1"/>
          </p:nvPr>
        </p:nvSpPr>
        <p:spPr>
          <a:xfrm>
            <a:off x="609600" y="1600201"/>
            <a:ext cx="10363200" cy="4876799"/>
          </a:xfrm>
        </p:spPr>
        <p:txBody>
          <a:bodyPr>
            <a:normAutofit fontScale="77500" lnSpcReduction="20000"/>
          </a:bodyPr>
          <a:lstStyle/>
          <a:p>
            <a:r>
              <a:rPr lang="en-US" b="1" dirty="0"/>
              <a:t>Name</a:t>
            </a:r>
            <a:r>
              <a:rPr lang="en-US" dirty="0"/>
              <a:t> - a textual string that names the row value, but whether or not it is a </a:t>
            </a:r>
            <a:r>
              <a:rPr lang="en-US" dirty="0" err="1"/>
              <a:t>varchar</a:t>
            </a:r>
            <a:r>
              <a:rPr lang="en-US" dirty="0"/>
              <a:t>(30) or </a:t>
            </a:r>
            <a:r>
              <a:rPr lang="en-US" dirty="0" err="1"/>
              <a:t>nvarchar</a:t>
            </a:r>
            <a:r>
              <a:rPr lang="en-US" dirty="0"/>
              <a:t>(128) is immaterial (prefix is implied. Example </a:t>
            </a:r>
            <a:r>
              <a:rPr lang="en-US" dirty="0" err="1"/>
              <a:t>Company.Name</a:t>
            </a:r>
            <a:r>
              <a:rPr lang="en-US" dirty="0"/>
              <a:t>)</a:t>
            </a:r>
          </a:p>
          <a:p>
            <a:r>
              <a:rPr lang="en-US" b="1" dirty="0" err="1"/>
              <a:t>UserName</a:t>
            </a:r>
            <a:r>
              <a:rPr lang="en-US" dirty="0"/>
              <a:t> - a more specific use of the name </a:t>
            </a:r>
            <a:r>
              <a:rPr lang="en-US" dirty="0" err="1"/>
              <a:t>classword</a:t>
            </a:r>
            <a:r>
              <a:rPr lang="en-US" dirty="0"/>
              <a:t> that indicates it isn’t a generic usage</a:t>
            </a:r>
          </a:p>
          <a:p>
            <a:r>
              <a:rPr lang="en-US" b="1" dirty="0" err="1"/>
              <a:t>AdminstratorUserName</a:t>
            </a:r>
            <a:r>
              <a:rPr lang="en-US" dirty="0"/>
              <a:t> – A user name, but specifically for the admin user.  </a:t>
            </a:r>
          </a:p>
          <a:p>
            <a:r>
              <a:rPr lang="en-US" b="1" dirty="0" err="1"/>
              <a:t>PledgeAmount</a:t>
            </a:r>
            <a:r>
              <a:rPr lang="en-US" dirty="0"/>
              <a:t>  - an amount of money (using a numeric(12,2), or money, or any sort of types)</a:t>
            </a:r>
          </a:p>
          <a:p>
            <a:r>
              <a:rPr lang="en-US" b="1" dirty="0" err="1"/>
              <a:t>PledgeAmountEuros</a:t>
            </a:r>
            <a:r>
              <a:rPr lang="en-US" dirty="0"/>
              <a:t>  - an amount of money (using a numeric(12,2), or money, or any sort of types), but with an atypical scale</a:t>
            </a:r>
          </a:p>
          <a:p>
            <a:r>
              <a:rPr lang="en-US" b="1" dirty="0" err="1"/>
              <a:t>TickerCode</a:t>
            </a:r>
            <a:r>
              <a:rPr lang="en-US" dirty="0"/>
              <a:t> - a short textual string used to identify a ticker row</a:t>
            </a:r>
          </a:p>
          <a:p>
            <a:r>
              <a:rPr lang="en-US" b="1" dirty="0" err="1"/>
              <a:t>EndDate</a:t>
            </a:r>
            <a:r>
              <a:rPr lang="en-US" dirty="0"/>
              <a:t> - the date when something ends. Does not include a time part</a:t>
            </a:r>
          </a:p>
          <a:p>
            <a:r>
              <a:rPr lang="en-US" b="1" dirty="0" err="1"/>
              <a:t>SaveTime</a:t>
            </a:r>
            <a:r>
              <a:rPr lang="en-US" dirty="0"/>
              <a:t> - is the point in time when the row was saved</a:t>
            </a:r>
          </a:p>
          <a:p>
            <a:endParaRPr lang="en-US" dirty="0"/>
          </a:p>
        </p:txBody>
      </p:sp>
    </p:spTree>
    <p:extLst>
      <p:ext uri="{BB962C8B-B14F-4D97-AF65-F5344CB8AC3E}">
        <p14:creationId xmlns:p14="http://schemas.microsoft.com/office/powerpoint/2010/main" val="78961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028826" y="1143000"/>
            <a:ext cx="6962775" cy="3752850"/>
          </a:xfrm>
          <a:prstGeom prst="rect">
            <a:avLst/>
          </a:prstGeom>
        </p:spPr>
      </p:pic>
      <p:sp>
        <p:nvSpPr>
          <p:cNvPr id="2" name="Title 1"/>
          <p:cNvSpPr>
            <a:spLocks noGrp="1"/>
          </p:cNvSpPr>
          <p:nvPr>
            <p:ph type="title"/>
          </p:nvPr>
        </p:nvSpPr>
        <p:spPr/>
        <p:txBody>
          <a:bodyPr/>
          <a:lstStyle/>
          <a:p>
            <a:r>
              <a:rPr lang="en-US"/>
              <a:t>Logical Model</a:t>
            </a:r>
            <a:endParaRPr lang="en-US" dirty="0"/>
          </a:p>
        </p:txBody>
      </p:sp>
      <p:sp>
        <p:nvSpPr>
          <p:cNvPr id="5" name="Content Placeholder 2"/>
          <p:cNvSpPr>
            <a:spLocks noGrp="1"/>
          </p:cNvSpPr>
          <p:nvPr>
            <p:ph idx="1"/>
          </p:nvPr>
        </p:nvSpPr>
        <p:spPr>
          <a:xfrm>
            <a:off x="1143000" y="5115242"/>
            <a:ext cx="9067800" cy="828358"/>
          </a:xfrm>
        </p:spPr>
        <p:txBody>
          <a:bodyPr>
            <a:normAutofit lnSpcReduction="10000"/>
          </a:bodyPr>
          <a:lstStyle/>
          <a:p>
            <a:pPr marL="171450" indent="-171450">
              <a:buFont typeface="Arial" panose="020B0604020202020204" pitchFamily="34" charset="0"/>
              <a:buChar char="•"/>
            </a:pPr>
            <a:r>
              <a:rPr lang="en-US" sz="2400" dirty="0">
                <a:solidFill>
                  <a:schemeClr val="tx1"/>
                </a:solidFill>
              </a:rPr>
              <a:t>The “ideal” version of the </a:t>
            </a:r>
            <a:r>
              <a:rPr lang="en-US" sz="2400" dirty="0"/>
              <a:t>database requirements</a:t>
            </a:r>
            <a:endParaRPr lang="en-US" sz="2400" dirty="0">
              <a:solidFill>
                <a:schemeClr val="tx1"/>
              </a:solidFill>
            </a:endParaRPr>
          </a:p>
          <a:p>
            <a:pPr marL="171450" indent="-171450">
              <a:buFont typeface="Arial" panose="020B0604020202020204" pitchFamily="34" charset="0"/>
              <a:buChar char="•"/>
            </a:pPr>
            <a:r>
              <a:rPr lang="en-US" sz="2400" dirty="0">
                <a:solidFill>
                  <a:schemeClr val="tx1"/>
                </a:solidFill>
              </a:rPr>
              <a:t>Implementation non-specific</a:t>
            </a:r>
          </a:p>
        </p:txBody>
      </p:sp>
      <p:grpSp>
        <p:nvGrpSpPr>
          <p:cNvPr id="6" name="Group 5"/>
          <p:cNvGrpSpPr/>
          <p:nvPr/>
        </p:nvGrpSpPr>
        <p:grpSpPr>
          <a:xfrm>
            <a:off x="3810002" y="685801"/>
            <a:ext cx="6781798" cy="2298673"/>
            <a:chOff x="2133602" y="1066800"/>
            <a:chExt cx="6781798" cy="2298673"/>
          </a:xfrm>
        </p:grpSpPr>
        <p:sp>
          <p:nvSpPr>
            <p:cNvPr id="7" name="Flowchart: Process 6"/>
            <p:cNvSpPr/>
            <p:nvPr/>
          </p:nvSpPr>
          <p:spPr>
            <a:xfrm>
              <a:off x="5257800" y="1066800"/>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Message</a:t>
              </a:r>
            </a:p>
            <a:p>
              <a:r>
                <a:rPr lang="en-US" b="1" dirty="0"/>
                <a:t>Description</a:t>
              </a:r>
              <a:r>
                <a:rPr lang="en-US" dirty="0"/>
                <a:t>: Short messages sent either to an entire group, or to a single individual</a:t>
              </a:r>
            </a:p>
            <a:p>
              <a:r>
                <a:rPr lang="en-US" b="1" dirty="0"/>
                <a:t>Predicates</a:t>
              </a:r>
              <a:r>
                <a:rPr lang="en-US" dirty="0"/>
                <a:t>: A message with the same text may only be sent once per hour by the same sender</a:t>
              </a:r>
            </a:p>
            <a:p>
              <a:endParaRPr lang="en-US" dirty="0"/>
            </a:p>
          </p:txBody>
        </p:sp>
        <p:sp>
          <p:nvSpPr>
            <p:cNvPr id="8" name="Down Arrow 7"/>
            <p:cNvSpPr/>
            <p:nvPr/>
          </p:nvSpPr>
          <p:spPr>
            <a:xfrm rot="16200000">
              <a:off x="3435338" y="908065"/>
              <a:ext cx="520727" cy="3124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20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1807153" y="1428750"/>
            <a:ext cx="6962775" cy="3752850"/>
          </a:xfrm>
          <a:prstGeom prst="rect">
            <a:avLst/>
          </a:prstGeom>
        </p:spPr>
      </p:pic>
      <p:sp>
        <p:nvSpPr>
          <p:cNvPr id="2" name="Title 1"/>
          <p:cNvSpPr>
            <a:spLocks noGrp="1"/>
          </p:cNvSpPr>
          <p:nvPr>
            <p:ph type="title"/>
          </p:nvPr>
        </p:nvSpPr>
        <p:spPr/>
        <p:txBody>
          <a:bodyPr/>
          <a:lstStyle/>
          <a:p>
            <a:r>
              <a:rPr lang="en-US"/>
              <a:t>Logical Model Basics - Domains</a:t>
            </a:r>
            <a:endParaRPr lang="en-US" dirty="0"/>
          </a:p>
        </p:txBody>
      </p:sp>
      <p:sp>
        <p:nvSpPr>
          <p:cNvPr id="3" name="Content Placeholder 2"/>
          <p:cNvSpPr>
            <a:spLocks noGrp="1"/>
          </p:cNvSpPr>
          <p:nvPr>
            <p:ph idx="1"/>
          </p:nvPr>
        </p:nvSpPr>
        <p:spPr>
          <a:xfrm>
            <a:off x="927100" y="5162625"/>
            <a:ext cx="10134600" cy="1433549"/>
          </a:xfrm>
        </p:spPr>
        <p:txBody>
          <a:bodyPr>
            <a:normAutofit/>
          </a:bodyPr>
          <a:lstStyle/>
          <a:p>
            <a:pPr marL="342900" indent="-342900">
              <a:buFont typeface="Arial" panose="020B0604020202020204" pitchFamily="34" charset="0"/>
              <a:buChar char="•"/>
            </a:pPr>
            <a:r>
              <a:rPr lang="en-US" sz="2000" dirty="0">
                <a:solidFill>
                  <a:schemeClr val="tx1"/>
                </a:solidFill>
              </a:rPr>
              <a:t>Domains instead of Data types</a:t>
            </a:r>
          </a:p>
          <a:p>
            <a:pPr marL="742950" lvl="1" indent="-285750">
              <a:buFont typeface="Arial" panose="020B0604020202020204" pitchFamily="34" charset="0"/>
              <a:buChar char="•"/>
            </a:pPr>
            <a:r>
              <a:rPr lang="en-US" sz="1800" dirty="0"/>
              <a:t>Domains should define the domain of values that can be used</a:t>
            </a:r>
          </a:p>
          <a:p>
            <a:pPr marL="742950" lvl="1" indent="-285750">
              <a:buFont typeface="Arial" panose="020B0604020202020204" pitchFamily="34" charset="0"/>
              <a:buChar char="•"/>
            </a:pPr>
            <a:r>
              <a:rPr lang="en-US" sz="1800" dirty="0"/>
              <a:t>Data types will specify part of how the domain is implemented</a:t>
            </a:r>
          </a:p>
          <a:p>
            <a:pPr marL="742950" lvl="1" indent="-285750">
              <a:buFont typeface="Arial" panose="020B0604020202020204" pitchFamily="34" charset="0"/>
              <a:buChar char="•"/>
            </a:pPr>
            <a:r>
              <a:rPr lang="en-US" sz="1800" dirty="0"/>
              <a:t>Check constraints, triggers </a:t>
            </a:r>
            <a:r>
              <a:rPr lang="en-US" sz="1800" dirty="0" err="1"/>
              <a:t>etc</a:t>
            </a:r>
            <a:r>
              <a:rPr lang="en-US" sz="1800" dirty="0"/>
              <a:t> may also be needed to do the implementation</a:t>
            </a:r>
          </a:p>
        </p:txBody>
      </p:sp>
      <p:grpSp>
        <p:nvGrpSpPr>
          <p:cNvPr id="9" name="Group 8"/>
          <p:cNvGrpSpPr/>
          <p:nvPr/>
        </p:nvGrpSpPr>
        <p:grpSpPr>
          <a:xfrm>
            <a:off x="4572000" y="749328"/>
            <a:ext cx="5376500" cy="2679672"/>
            <a:chOff x="3429000" y="1031213"/>
            <a:chExt cx="5376500" cy="2679672"/>
          </a:xfrm>
        </p:grpSpPr>
        <p:sp>
          <p:nvSpPr>
            <p:cNvPr id="5" name="Flowchart: Process 4"/>
            <p:cNvSpPr/>
            <p:nvPr/>
          </p:nvSpPr>
          <p:spPr>
            <a:xfrm>
              <a:off x="5147900" y="1031213"/>
              <a:ext cx="3657600" cy="267967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MessageText</a:t>
              </a:r>
              <a:endParaRPr lang="en-US" dirty="0"/>
            </a:p>
            <a:p>
              <a:r>
                <a:rPr lang="en-US" b="1" dirty="0"/>
                <a:t>Description</a:t>
              </a:r>
              <a:r>
                <a:rPr lang="en-US" dirty="0"/>
                <a:t>: Used to present messages to users</a:t>
              </a:r>
            </a:p>
            <a:p>
              <a:r>
                <a:rPr lang="en-US" b="1" dirty="0"/>
                <a:t>Type of Data</a:t>
              </a:r>
              <a:r>
                <a:rPr lang="en-US" dirty="0"/>
                <a:t>: unformatted values, less than or equal to 200 characters</a:t>
              </a:r>
            </a:p>
            <a:p>
              <a:r>
                <a:rPr lang="en-US" b="1" dirty="0"/>
                <a:t>Predicates</a:t>
              </a:r>
              <a:r>
                <a:rPr lang="en-US" dirty="0"/>
                <a:t>: Must not be empty or Null, Must not include hate speech, bad language, etc.</a:t>
              </a:r>
            </a:p>
            <a:p>
              <a:endParaRPr lang="en-US" dirty="0"/>
            </a:p>
          </p:txBody>
        </p:sp>
        <p:sp>
          <p:nvSpPr>
            <p:cNvPr id="6" name="Down Arrow 5"/>
            <p:cNvSpPr/>
            <p:nvPr/>
          </p:nvSpPr>
          <p:spPr>
            <a:xfrm rot="16200000">
              <a:off x="4083037" y="1555761"/>
              <a:ext cx="520727" cy="1828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495802" y="3657600"/>
            <a:ext cx="5410199" cy="2442409"/>
            <a:chOff x="2971801" y="3657599"/>
            <a:chExt cx="5410199" cy="2442409"/>
          </a:xfrm>
        </p:grpSpPr>
        <p:sp>
          <p:nvSpPr>
            <p:cNvPr id="7" name="Flowchart: Process 6"/>
            <p:cNvSpPr/>
            <p:nvPr/>
          </p:nvSpPr>
          <p:spPr>
            <a:xfrm>
              <a:off x="4724400" y="3657599"/>
              <a:ext cx="3657600" cy="244240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a:t>
              </a:r>
              <a:r>
                <a:rPr lang="en-US" dirty="0" err="1"/>
                <a:t>SurrogateKey</a:t>
              </a:r>
              <a:endParaRPr lang="en-US" dirty="0"/>
            </a:p>
            <a:p>
              <a:r>
                <a:rPr lang="en-US" b="1" dirty="0"/>
                <a:t>Description</a:t>
              </a:r>
              <a:r>
                <a:rPr lang="en-US" dirty="0"/>
                <a:t>: Used as a stand-in for the natural key</a:t>
              </a:r>
            </a:p>
            <a:p>
              <a:r>
                <a:rPr lang="en-US" b="1" dirty="0"/>
                <a:t>Type of Data</a:t>
              </a:r>
              <a:r>
                <a:rPr lang="en-US" dirty="0"/>
                <a:t>: Any</a:t>
              </a:r>
            </a:p>
            <a:p>
              <a:r>
                <a:rPr lang="en-US" b="1" dirty="0"/>
                <a:t>Predicates</a:t>
              </a:r>
              <a:r>
                <a:rPr lang="en-US" dirty="0"/>
                <a:t>: The data should be of some format that is small, yet still sufficiently capable of being unique</a:t>
              </a:r>
            </a:p>
            <a:p>
              <a:endParaRPr lang="en-US" dirty="0"/>
            </a:p>
          </p:txBody>
        </p:sp>
        <p:sp>
          <p:nvSpPr>
            <p:cNvPr id="8" name="Down Arrow 7"/>
            <p:cNvSpPr/>
            <p:nvPr/>
          </p:nvSpPr>
          <p:spPr>
            <a:xfrm rot="16200000">
              <a:off x="3587737" y="3633750"/>
              <a:ext cx="520727" cy="17525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617510" y="2169717"/>
            <a:ext cx="3657600" cy="2949932"/>
            <a:chOff x="4299750" y="696432"/>
            <a:chExt cx="3657600" cy="2949932"/>
          </a:xfrm>
        </p:grpSpPr>
        <p:sp>
          <p:nvSpPr>
            <p:cNvPr id="12" name="Flowchart: Process 11"/>
            <p:cNvSpPr/>
            <p:nvPr/>
          </p:nvSpPr>
          <p:spPr>
            <a:xfrm>
              <a:off x="4299750" y="1347691"/>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PointInTimeToHour</a:t>
              </a:r>
              <a:endParaRPr lang="en-US" dirty="0"/>
            </a:p>
            <a:p>
              <a:r>
                <a:rPr lang="en-US" b="1" dirty="0"/>
                <a:t>Description</a:t>
              </a:r>
              <a:r>
                <a:rPr lang="en-US" dirty="0"/>
                <a:t>: Used to capture the hour of a day when something occurred, probably to limit an action to one an hour</a:t>
              </a:r>
            </a:p>
            <a:p>
              <a:r>
                <a:rPr lang="en-US" b="1" dirty="0"/>
                <a:t>Type of Data</a:t>
              </a:r>
              <a:r>
                <a:rPr lang="en-US" dirty="0"/>
                <a:t>: point in time, rounded to nearest hour</a:t>
              </a:r>
            </a:p>
            <a:p>
              <a:r>
                <a:rPr lang="en-US" b="1" dirty="0"/>
                <a:t>Predicates</a:t>
              </a:r>
              <a:r>
                <a:rPr lang="en-US" dirty="0"/>
                <a:t>:</a:t>
              </a:r>
            </a:p>
            <a:p>
              <a:endParaRPr lang="en-US" dirty="0"/>
            </a:p>
          </p:txBody>
        </p:sp>
        <p:sp>
          <p:nvSpPr>
            <p:cNvPr id="13" name="Down Arrow 12"/>
            <p:cNvSpPr/>
            <p:nvPr/>
          </p:nvSpPr>
          <p:spPr>
            <a:xfrm>
              <a:off x="6350331" y="696432"/>
              <a:ext cx="520727" cy="692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251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807153" y="1484375"/>
            <a:ext cx="6962775" cy="3752850"/>
          </a:xfrm>
          <a:prstGeom prst="rect">
            <a:avLst/>
          </a:prstGeom>
        </p:spPr>
      </p:pic>
      <p:sp>
        <p:nvSpPr>
          <p:cNvPr id="2" name="Title 1"/>
          <p:cNvSpPr>
            <a:spLocks noGrp="1"/>
          </p:cNvSpPr>
          <p:nvPr>
            <p:ph type="title"/>
          </p:nvPr>
        </p:nvSpPr>
        <p:spPr/>
        <p:txBody>
          <a:bodyPr>
            <a:normAutofit/>
          </a:bodyPr>
          <a:lstStyle/>
          <a:p>
            <a:r>
              <a:rPr lang="en-US"/>
              <a:t>Logical Model Basics - Relationships</a:t>
            </a:r>
            <a:endParaRPr lang="en-US" dirty="0"/>
          </a:p>
        </p:txBody>
      </p:sp>
      <p:sp>
        <p:nvSpPr>
          <p:cNvPr id="3" name="Content Placeholder 2"/>
          <p:cNvSpPr>
            <a:spLocks noGrp="1"/>
          </p:cNvSpPr>
          <p:nvPr>
            <p:ph idx="1"/>
          </p:nvPr>
        </p:nvSpPr>
        <p:spPr>
          <a:xfrm>
            <a:off x="990600" y="5646097"/>
            <a:ext cx="9220200" cy="754704"/>
          </a:xfrm>
        </p:spPr>
        <p:txBody>
          <a:bodyPr/>
          <a:lstStyle/>
          <a:p>
            <a:pPr marL="171450" indent="-171450">
              <a:buFont typeface="Arial" panose="020B0604020202020204" pitchFamily="34" charset="0"/>
              <a:buChar char="•"/>
            </a:pPr>
            <a:r>
              <a:rPr lang="en-US" sz="2000" dirty="0">
                <a:solidFill>
                  <a:schemeClr val="tx1"/>
                </a:solidFill>
              </a:rPr>
              <a:t>Document all relationship requirements, no matter how you will need to implement them</a:t>
            </a:r>
          </a:p>
          <a:p>
            <a:pPr marL="171450" indent="-171450">
              <a:buFont typeface="Arial" panose="020B0604020202020204" pitchFamily="34" charset="0"/>
              <a:buChar char="•"/>
            </a:pPr>
            <a:endParaRPr lang="en-US" sz="2000" dirty="0">
              <a:solidFill>
                <a:schemeClr val="tx1"/>
              </a:solidFill>
            </a:endParaRPr>
          </a:p>
        </p:txBody>
      </p:sp>
      <p:grpSp>
        <p:nvGrpSpPr>
          <p:cNvPr id="5" name="Group 4"/>
          <p:cNvGrpSpPr/>
          <p:nvPr/>
        </p:nvGrpSpPr>
        <p:grpSpPr>
          <a:xfrm>
            <a:off x="5562602" y="1893247"/>
            <a:ext cx="5056234" cy="1438703"/>
            <a:chOff x="2779489" y="3812760"/>
            <a:chExt cx="5056234" cy="1438703"/>
          </a:xfrm>
        </p:grpSpPr>
        <p:sp>
          <p:nvSpPr>
            <p:cNvPr id="6" name="Flowchart: Process 5"/>
            <p:cNvSpPr/>
            <p:nvPr/>
          </p:nvSpPr>
          <p:spPr>
            <a:xfrm>
              <a:off x="4711522" y="3812760"/>
              <a:ext cx="3124201" cy="143870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Example: If you want to cascade operations on two relationships, this cannot be built as two cascading foreign key constraints</a:t>
              </a:r>
              <a:endParaRPr lang="en-US" dirty="0"/>
            </a:p>
          </p:txBody>
        </p:sp>
        <p:sp>
          <p:nvSpPr>
            <p:cNvPr id="7" name="Down Arrow 6"/>
            <p:cNvSpPr/>
            <p:nvPr/>
          </p:nvSpPr>
          <p:spPr>
            <a:xfrm rot="16200000">
              <a:off x="3491581" y="3631307"/>
              <a:ext cx="520727" cy="19449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90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Surrogate Keys on all Tables?</a:t>
            </a:r>
          </a:p>
        </p:txBody>
      </p:sp>
      <p:sp>
        <p:nvSpPr>
          <p:cNvPr id="10" name="Content Placeholder 9"/>
          <p:cNvSpPr>
            <a:spLocks noGrp="1"/>
          </p:cNvSpPr>
          <p:nvPr>
            <p:ph idx="1"/>
          </p:nvPr>
        </p:nvSpPr>
        <p:spPr>
          <a:xfrm>
            <a:off x="1354543" y="5277558"/>
            <a:ext cx="8915400" cy="1371600"/>
          </a:xfrm>
        </p:spPr>
        <p:txBody>
          <a:bodyPr>
            <a:normAutofit fontScale="92500" lnSpcReduction="10000"/>
          </a:bodyPr>
          <a:lstStyle/>
          <a:p>
            <a:pPr marL="342900" indent="-342900">
              <a:buFont typeface="Arial" panose="020B0604020202020204" pitchFamily="34" charset="0"/>
              <a:buChar char="•"/>
            </a:pPr>
            <a:r>
              <a:rPr lang="en-US" sz="2400" dirty="0">
                <a:solidFill>
                  <a:schemeClr val="tx1"/>
                </a:solidFill>
              </a:rPr>
              <a:t>This has a few effects, positive and negative</a:t>
            </a:r>
          </a:p>
          <a:p>
            <a:pPr marL="800100" lvl="1" indent="-342900">
              <a:buFont typeface="Arial" panose="020B0604020202020204" pitchFamily="34" charset="0"/>
              <a:buChar char="•"/>
            </a:pPr>
            <a:r>
              <a:rPr lang="en-US" sz="2000" dirty="0"/>
              <a:t>Positive: it is very similar to what UI tools often expect </a:t>
            </a:r>
          </a:p>
          <a:p>
            <a:pPr marL="1200150" lvl="2" indent="-342900"/>
            <a:r>
              <a:rPr lang="en-US" sz="1600" dirty="0"/>
              <a:t>Keeps personal information out of keys (that might end up on a web page call!)</a:t>
            </a:r>
          </a:p>
          <a:p>
            <a:pPr marL="800100" lvl="1" indent="-342900">
              <a:buFont typeface="Arial" panose="020B0604020202020204" pitchFamily="34" charset="0"/>
              <a:buChar char="•"/>
            </a:pPr>
            <a:r>
              <a:rPr lang="en-US" sz="2000" dirty="0"/>
              <a:t>Negative: Uniqueness and lineage are more difficult to see</a:t>
            </a:r>
          </a:p>
          <a:p>
            <a:endParaRPr lang="en-US" dirty="0"/>
          </a:p>
        </p:txBody>
      </p:sp>
      <p:pic>
        <p:nvPicPr>
          <p:cNvPr id="2050" name="Picture 2" descr="6-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306" y="1132596"/>
            <a:ext cx="7211874" cy="3972804"/>
          </a:xfrm>
          <a:prstGeom prst="rect">
            <a:avLst/>
          </a:prstGeom>
          <a:ln w="28575">
            <a:noFill/>
          </a:ln>
          <a:extLst/>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2462406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Physical Model</a:t>
            </a:r>
            <a:endParaRPr lang="en-US" dirty="0"/>
          </a:p>
        </p:txBody>
      </p:sp>
      <p:sp>
        <p:nvSpPr>
          <p:cNvPr id="3" name="Content Placeholder 2"/>
          <p:cNvSpPr>
            <a:spLocks noGrp="1"/>
          </p:cNvSpPr>
          <p:nvPr>
            <p:ph idx="1"/>
          </p:nvPr>
        </p:nvSpPr>
        <p:spPr>
          <a:xfrm>
            <a:off x="1201016" y="5671116"/>
            <a:ext cx="8915400" cy="781523"/>
          </a:xfrm>
        </p:spPr>
        <p:txBody>
          <a:bodyPr>
            <a:normAutofit/>
          </a:bodyPr>
          <a:lstStyle/>
          <a:p>
            <a:pPr marL="171450" indent="-171450">
              <a:buFont typeface="Arial" panose="020B0604020202020204" pitchFamily="34" charset="0"/>
              <a:buChar char="•"/>
            </a:pPr>
            <a:r>
              <a:rPr lang="en-US" sz="2000" dirty="0">
                <a:solidFill>
                  <a:schemeClr val="tx1"/>
                </a:solidFill>
              </a:rPr>
              <a:t>Some domains become tables</a:t>
            </a:r>
          </a:p>
          <a:p>
            <a:pPr marL="171450" indent="-171450">
              <a:buFont typeface="Arial" panose="020B0604020202020204" pitchFamily="34" charset="0"/>
              <a:buChar char="•"/>
            </a:pPr>
            <a:r>
              <a:rPr lang="en-US" sz="2000" dirty="0">
                <a:solidFill>
                  <a:schemeClr val="tx1"/>
                </a:solidFill>
              </a:rPr>
              <a:t>Best data types chosen</a:t>
            </a:r>
          </a:p>
        </p:txBody>
      </p:sp>
      <p:pic>
        <p:nvPicPr>
          <p:cNvPr id="307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342" y="1295401"/>
            <a:ext cx="7461849" cy="4137415"/>
          </a:xfrm>
          <a:prstGeom prst="rect">
            <a:avLst/>
          </a:prstGeom>
          <a:noFill/>
          <a:ln w="6350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406451" y="981592"/>
            <a:ext cx="4380617" cy="863570"/>
            <a:chOff x="2783114" y="1631800"/>
            <a:chExt cx="4380617" cy="863570"/>
          </a:xfrm>
        </p:grpSpPr>
        <p:sp>
          <p:nvSpPr>
            <p:cNvPr id="6" name="Flowchart: Process 5"/>
            <p:cNvSpPr/>
            <p:nvPr/>
          </p:nvSpPr>
          <p:spPr>
            <a:xfrm>
              <a:off x="2783114" y="1631800"/>
              <a:ext cx="2895600" cy="825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Domain table, added to implement a domain</a:t>
              </a:r>
              <a:endParaRPr lang="en-US" dirty="0"/>
            </a:p>
          </p:txBody>
        </p:sp>
        <p:sp>
          <p:nvSpPr>
            <p:cNvPr id="7" name="Down Arrow 6"/>
            <p:cNvSpPr/>
            <p:nvPr/>
          </p:nvSpPr>
          <p:spPr>
            <a:xfrm rot="5909719">
              <a:off x="6016114" y="1347753"/>
              <a:ext cx="520727" cy="1774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337302" y="2651545"/>
            <a:ext cx="4121430" cy="1255601"/>
            <a:chOff x="-623709" y="995635"/>
            <a:chExt cx="4121430" cy="1255601"/>
          </a:xfrm>
        </p:grpSpPr>
        <p:sp>
          <p:nvSpPr>
            <p:cNvPr id="9" name="Flowchart: Process 8"/>
            <p:cNvSpPr/>
            <p:nvPr/>
          </p:nvSpPr>
          <p:spPr>
            <a:xfrm>
              <a:off x="-623709" y="995635"/>
              <a:ext cx="2895600" cy="11361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“Physical” columns added, like </a:t>
              </a:r>
              <a:r>
                <a:rPr lang="en-US" b="1" dirty="0" err="1"/>
                <a:t>RowCreateTime</a:t>
              </a:r>
              <a:r>
                <a:rPr lang="en-US" b="1" dirty="0"/>
                <a:t>, </a:t>
              </a:r>
              <a:r>
                <a:rPr lang="en-US" b="1" dirty="0" err="1"/>
                <a:t>RowLastUpdateTime</a:t>
              </a:r>
              <a:endParaRPr lang="en-US" dirty="0"/>
            </a:p>
          </p:txBody>
        </p:sp>
        <p:sp>
          <p:nvSpPr>
            <p:cNvPr id="10" name="Down Arrow 9"/>
            <p:cNvSpPr/>
            <p:nvPr/>
          </p:nvSpPr>
          <p:spPr>
            <a:xfrm rot="5803237">
              <a:off x="2329507" y="1083023"/>
              <a:ext cx="520727" cy="1815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828801" y="4173034"/>
            <a:ext cx="4637115" cy="1371759"/>
            <a:chOff x="-1119017" y="896985"/>
            <a:chExt cx="4637115" cy="1371759"/>
          </a:xfrm>
        </p:grpSpPr>
        <p:sp>
          <p:nvSpPr>
            <p:cNvPr id="12" name="Flowchart: Process 11"/>
            <p:cNvSpPr/>
            <p:nvPr/>
          </p:nvSpPr>
          <p:spPr>
            <a:xfrm>
              <a:off x="-1119017" y="896985"/>
              <a:ext cx="3390908" cy="137175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Schemas implemented to segregate tables into “families” for usage/security purposes</a:t>
              </a:r>
              <a:endParaRPr lang="en-US" dirty="0"/>
            </a:p>
          </p:txBody>
        </p:sp>
        <p:sp>
          <p:nvSpPr>
            <p:cNvPr id="13" name="Down Arrow 12"/>
            <p:cNvSpPr/>
            <p:nvPr/>
          </p:nvSpPr>
          <p:spPr>
            <a:xfrm rot="4021074">
              <a:off x="2450535" y="700195"/>
              <a:ext cx="520727" cy="16143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29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picture containing table, indoor&#10;&#10;Description generated with high confidence">
            <a:extLst>
              <a:ext uri="{FF2B5EF4-FFF2-40B4-BE49-F238E27FC236}">
                <a16:creationId xmlns:a16="http://schemas.microsoft.com/office/drawing/2014/main" id="{BB6EA863-C43A-486A-99BC-72347E1D5A72}"/>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79499" y="1623564"/>
            <a:ext cx="4525963" cy="4525963"/>
          </a:xfrm>
        </p:spPr>
      </p:pic>
      <p:sp>
        <p:nvSpPr>
          <p:cNvPr id="4" name="Title 3">
            <a:extLst>
              <a:ext uri="{FF2B5EF4-FFF2-40B4-BE49-F238E27FC236}">
                <a16:creationId xmlns:a16="http://schemas.microsoft.com/office/drawing/2014/main" id="{B892DB53-DC66-4177-B11A-04BDC9EE6C47}"/>
              </a:ext>
            </a:extLst>
          </p:cNvPr>
          <p:cNvSpPr>
            <a:spLocks noGrp="1"/>
          </p:cNvSpPr>
          <p:nvPr>
            <p:ph type="title"/>
          </p:nvPr>
        </p:nvSpPr>
        <p:spPr/>
        <p:txBody>
          <a:bodyPr/>
          <a:lstStyle/>
          <a:p>
            <a:r>
              <a:rPr lang="en-US" dirty="0"/>
              <a:t>The two reasons we build databases</a:t>
            </a:r>
          </a:p>
        </p:txBody>
      </p:sp>
      <p:pic>
        <p:nvPicPr>
          <p:cNvPr id="8" name="Content Placeholder 7">
            <a:extLst>
              <a:ext uri="{FF2B5EF4-FFF2-40B4-BE49-F238E27FC236}">
                <a16:creationId xmlns:a16="http://schemas.microsoft.com/office/drawing/2014/main" id="{C133E569-6042-4789-88CA-01BDA8C6F56D}"/>
              </a:ext>
            </a:extLst>
          </p:cNvPr>
          <p:cNvPicPr>
            <a:picLocks noGrp="1" noChangeAspect="1"/>
          </p:cNvPicPr>
          <p:nvPr>
            <p:ph sz="half" idx="1"/>
          </p:nvPr>
        </p:nvPicPr>
        <p:blipFill>
          <a:blip r:embed="rId4" cstate="print">
            <a:extLst>
              <a:ext uri="{28A0092B-C50C-407E-A947-70E740481C1C}">
                <a14:useLocalDpi xmlns:a14="http://schemas.microsoft.com/office/drawing/2010/main" val="0"/>
              </a:ext>
            </a:extLst>
          </a:blip>
          <a:stretch>
            <a:fillRect/>
          </a:stretch>
        </p:blipFill>
        <p:spPr>
          <a:xfrm rot="5400000">
            <a:off x="1617953" y="2420645"/>
            <a:ext cx="2439093" cy="2931799"/>
          </a:xfrm>
        </p:spPr>
      </p:pic>
      <p:sp>
        <p:nvSpPr>
          <p:cNvPr id="11" name="TextBox 10">
            <a:extLst>
              <a:ext uri="{FF2B5EF4-FFF2-40B4-BE49-F238E27FC236}">
                <a16:creationId xmlns:a16="http://schemas.microsoft.com/office/drawing/2014/main" id="{ECCE2624-DB42-4EA1-BB29-348D61359AC6}"/>
              </a:ext>
            </a:extLst>
          </p:cNvPr>
          <p:cNvSpPr txBox="1"/>
          <p:nvPr/>
        </p:nvSpPr>
        <p:spPr>
          <a:xfrm>
            <a:off x="6304756" y="6126163"/>
            <a:ext cx="4525963" cy="230832"/>
          </a:xfrm>
          <a:prstGeom prst="rect">
            <a:avLst/>
          </a:prstGeom>
          <a:noFill/>
        </p:spPr>
        <p:txBody>
          <a:bodyPr wrap="square" rtlCol="0">
            <a:spAutoFit/>
          </a:bodyPr>
          <a:lstStyle/>
          <a:p>
            <a:r>
              <a:rPr lang="en-US" sz="900">
                <a:hlinkClick r:id="rId3" tooltip="http://barrymieny.deviantart.com/art/layered-database-source-documents-348798124"/>
              </a:rPr>
              <a:t>This Photo</a:t>
            </a:r>
            <a:r>
              <a:rPr lang="en-US" sz="900"/>
              <a:t> by Unknown Author is licensed under </a:t>
            </a:r>
            <a:r>
              <a:rPr lang="en-US" sz="900">
                <a:hlinkClick r:id="rId5" tooltip="https://creativecommons.org/licenses/by/3.0/"/>
              </a:rPr>
              <a:t>CC BY</a:t>
            </a:r>
            <a:endParaRPr lang="en-US" sz="900"/>
          </a:p>
        </p:txBody>
      </p:sp>
      <p:pic>
        <p:nvPicPr>
          <p:cNvPr id="12" name="Content Placeholder 7">
            <a:extLst>
              <a:ext uri="{FF2B5EF4-FFF2-40B4-BE49-F238E27FC236}">
                <a16:creationId xmlns:a16="http://schemas.microsoft.com/office/drawing/2014/main" id="{D5F126E8-4200-4E18-96F7-58029E4952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485353" y="2420644"/>
            <a:ext cx="2439093" cy="2931799"/>
          </a:xfrm>
          <a:prstGeom prst="rect">
            <a:avLst/>
          </a:prstGeom>
        </p:spPr>
      </p:pic>
      <p:pic>
        <p:nvPicPr>
          <p:cNvPr id="7" name="Content Placeholder 7">
            <a:extLst>
              <a:ext uri="{FF2B5EF4-FFF2-40B4-BE49-F238E27FC236}">
                <a16:creationId xmlns:a16="http://schemas.microsoft.com/office/drawing/2014/main" id="{52BEC75F-09A6-43F3-A277-E6E5FCBA32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348190" y="3337754"/>
            <a:ext cx="2439093" cy="2931799"/>
          </a:xfrm>
          <a:prstGeom prst="rect">
            <a:avLst/>
          </a:prstGeom>
        </p:spPr>
      </p:pic>
      <p:pic>
        <p:nvPicPr>
          <p:cNvPr id="9" name="Content Placeholder 7">
            <a:extLst>
              <a:ext uri="{FF2B5EF4-FFF2-40B4-BE49-F238E27FC236}">
                <a16:creationId xmlns:a16="http://schemas.microsoft.com/office/drawing/2014/main" id="{2C18A736-0F40-4B5D-BFE1-B5705184D7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500593" y="1473054"/>
            <a:ext cx="2439093" cy="2931799"/>
          </a:xfrm>
          <a:prstGeom prst="rect">
            <a:avLst/>
          </a:prstGeom>
        </p:spPr>
      </p:pic>
      <p:pic>
        <p:nvPicPr>
          <p:cNvPr id="13" name="Content Placeholder 7">
            <a:extLst>
              <a:ext uri="{FF2B5EF4-FFF2-40B4-BE49-F238E27FC236}">
                <a16:creationId xmlns:a16="http://schemas.microsoft.com/office/drawing/2014/main" id="{50982837-DB74-41F0-8FD5-5B3C3DBB1B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485353" y="2879199"/>
            <a:ext cx="2439093" cy="2931799"/>
          </a:xfrm>
          <a:prstGeom prst="rect">
            <a:avLst/>
          </a:prstGeom>
        </p:spPr>
      </p:pic>
      <p:pic>
        <p:nvPicPr>
          <p:cNvPr id="14" name="Content Placeholder 7">
            <a:extLst>
              <a:ext uri="{FF2B5EF4-FFF2-40B4-BE49-F238E27FC236}">
                <a16:creationId xmlns:a16="http://schemas.microsoft.com/office/drawing/2014/main" id="{3F1CE414-1B92-42F5-AAE3-338FA7E5C8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470113" y="1919401"/>
            <a:ext cx="2439093" cy="2931799"/>
          </a:xfrm>
          <a:prstGeom prst="rect">
            <a:avLst/>
          </a:prstGeom>
        </p:spPr>
      </p:pic>
    </p:spTree>
    <p:extLst>
      <p:ext uri="{BB962C8B-B14F-4D97-AF65-F5344CB8AC3E}">
        <p14:creationId xmlns:p14="http://schemas.microsoft.com/office/powerpoint/2010/main" val="162611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a:t>
            </a:r>
            <a:endParaRPr lang="en-US" dirty="0"/>
          </a:p>
        </p:txBody>
      </p:sp>
      <p:sp>
        <p:nvSpPr>
          <p:cNvPr id="3" name="Content Placeholder 2"/>
          <p:cNvSpPr>
            <a:spLocks noGrp="1"/>
          </p:cNvSpPr>
          <p:nvPr>
            <p:ph idx="1"/>
          </p:nvPr>
        </p:nvSpPr>
        <p:spPr/>
        <p:txBody>
          <a:bodyPr/>
          <a:lstStyle/>
          <a:p>
            <a:r>
              <a:rPr lang="en-US" dirty="0"/>
              <a:t>Every table and column should have a succinct description </a:t>
            </a:r>
          </a:p>
          <a:p>
            <a:r>
              <a:rPr lang="en-US" dirty="0"/>
              <a:t>Then expand complex situations with documents, examples, </a:t>
            </a:r>
            <a:r>
              <a:rPr lang="en-US" dirty="0" err="1"/>
              <a:t>etc</a:t>
            </a:r>
            <a:r>
              <a:rPr lang="en-US" dirty="0"/>
              <a:t>, with the knowledge that will likely not be maintained…</a:t>
            </a:r>
          </a:p>
          <a:p>
            <a:r>
              <a:rPr lang="en-US" dirty="0"/>
              <a:t>Try to avoid too many examples, as data can change</a:t>
            </a:r>
          </a:p>
          <a:p>
            <a:r>
              <a:rPr lang="en-US" dirty="0"/>
              <a:t>Ideally, the documentation will be accessible by programmers and end users alike</a:t>
            </a:r>
          </a:p>
        </p:txBody>
      </p:sp>
    </p:spTree>
    <p:extLst>
      <p:ext uri="{BB962C8B-B14F-4D97-AF65-F5344CB8AC3E}">
        <p14:creationId xmlns:p14="http://schemas.microsoft.com/office/powerpoint/2010/main" val="237421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Are we done yet?</a:t>
            </a:r>
            <a:endParaRPr lang="en-US" dirty="0"/>
          </a:p>
        </p:txBody>
      </p:sp>
      <p:sp>
        <p:nvSpPr>
          <p:cNvPr id="3" name="Content Placeholder 2"/>
          <p:cNvSpPr>
            <a:spLocks noGrp="1"/>
          </p:cNvSpPr>
          <p:nvPr>
            <p:ph idx="1"/>
          </p:nvPr>
        </p:nvSpPr>
        <p:spPr>
          <a:xfrm>
            <a:off x="609600" y="5063263"/>
            <a:ext cx="10972800" cy="1249364"/>
          </a:xfrm>
        </p:spPr>
        <p:txBody>
          <a:bodyPr>
            <a:normAutofit fontScale="85000" lnSpcReduction="20000"/>
          </a:bodyPr>
          <a:lstStyle/>
          <a:p>
            <a:r>
              <a:rPr lang="en-US" dirty="0"/>
              <a:t>Perhaps</a:t>
            </a:r>
          </a:p>
          <a:p>
            <a:pPr lvl="1"/>
            <a:r>
              <a:rPr lang="en-US" dirty="0"/>
              <a:t>At this point, it is important to check your model against a standard</a:t>
            </a:r>
          </a:p>
          <a:p>
            <a:pPr lvl="1"/>
            <a:r>
              <a:rPr lang="en-US" dirty="0"/>
              <a:t>For a relational database, the standards are the Normal Forms</a:t>
            </a:r>
          </a:p>
        </p:txBody>
      </p:sp>
      <p:pic>
        <p:nvPicPr>
          <p:cNvPr id="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19200"/>
            <a:ext cx="6355881" cy="3524183"/>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65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71119" y="1482608"/>
            <a:ext cx="6006056" cy="4532872"/>
          </a:xfrm>
          <a:prstGeom prst="rect">
            <a:avLst/>
          </a:prstGeom>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7391" y="1482608"/>
            <a:ext cx="6010175" cy="4519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a:t>New SQL Server ‘19 Design Assistance Warning Message</a:t>
            </a:r>
          </a:p>
        </p:txBody>
      </p:sp>
      <p:sp>
        <p:nvSpPr>
          <p:cNvPr id="4" name="TextBox 3"/>
          <p:cNvSpPr txBox="1"/>
          <p:nvPr/>
        </p:nvSpPr>
        <p:spPr>
          <a:xfrm>
            <a:off x="1308100" y="6124061"/>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Press Ctrl-Y, Ctrl-R</a:t>
            </a:r>
          </a:p>
        </p:txBody>
      </p:sp>
      <p:sp>
        <p:nvSpPr>
          <p:cNvPr id="6" name="TextBox 5">
            <a:extLst>
              <a:ext uri="{FF2B5EF4-FFF2-40B4-BE49-F238E27FC236}">
                <a16:creationId xmlns:a16="http://schemas.microsoft.com/office/drawing/2014/main" id="{A7653A51-9653-4E2E-BD88-FBBE75303A00}"/>
              </a:ext>
            </a:extLst>
          </p:cNvPr>
          <p:cNvSpPr txBox="1"/>
          <p:nvPr/>
        </p:nvSpPr>
        <p:spPr>
          <a:xfrm>
            <a:off x="1308100" y="6423353"/>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Oh, wait, I think this is SQL Server 3019… Until then, we have to do this work on our own.</a:t>
            </a:r>
          </a:p>
        </p:txBody>
      </p:sp>
    </p:spTree>
    <p:extLst>
      <p:ext uri="{BB962C8B-B14F-4D97-AF65-F5344CB8AC3E}">
        <p14:creationId xmlns:p14="http://schemas.microsoft.com/office/powerpoint/2010/main" val="340474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Forms/Normalization</a:t>
            </a:r>
            <a:endParaRPr lang="en-US" dirty="0"/>
          </a:p>
        </p:txBody>
      </p:sp>
      <p:sp>
        <p:nvSpPr>
          <p:cNvPr id="3" name="Content Placeholder 2"/>
          <p:cNvSpPr>
            <a:spLocks noGrp="1"/>
          </p:cNvSpPr>
          <p:nvPr>
            <p:ph idx="1"/>
          </p:nvPr>
        </p:nvSpPr>
        <p:spPr/>
        <p:txBody>
          <a:bodyPr>
            <a:normAutofit/>
          </a:bodyPr>
          <a:lstStyle/>
          <a:p>
            <a:r>
              <a:rPr lang="en-US" sz="3600" dirty="0"/>
              <a:t>A process to shape and constrain your design to work with a relational engine</a:t>
            </a:r>
          </a:p>
          <a:p>
            <a:r>
              <a:rPr lang="en-US" sz="3600" dirty="0"/>
              <a:t>Specified as a series of forms that signify compliance </a:t>
            </a:r>
          </a:p>
          <a:p>
            <a:r>
              <a:rPr lang="en-US" sz="3600" dirty="0"/>
              <a:t>A definitely non-linear process. </a:t>
            </a:r>
          </a:p>
          <a:p>
            <a:pPr lvl="1"/>
            <a:r>
              <a:rPr lang="en-US" sz="3200" dirty="0"/>
              <a:t>Used as a set of standards to think of compare to along the way</a:t>
            </a:r>
          </a:p>
          <a:p>
            <a:pPr lvl="1"/>
            <a:r>
              <a:rPr lang="en-US" sz="3200" dirty="0"/>
              <a:t>After practice, normalization is mostly done instinctively </a:t>
            </a:r>
          </a:p>
        </p:txBody>
      </p:sp>
    </p:spTree>
    <p:extLst>
      <p:ext uri="{BB962C8B-B14F-4D97-AF65-F5344CB8AC3E}">
        <p14:creationId xmlns:p14="http://schemas.microsoft.com/office/powerpoint/2010/main" val="415562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Atomicity</a:t>
            </a:r>
            <a:endParaRPr lang="en-US" dirty="0"/>
          </a:p>
        </p:txBody>
      </p:sp>
      <p:sp>
        <p:nvSpPr>
          <p:cNvPr id="3" name="Content Placeholder 2"/>
          <p:cNvSpPr>
            <a:spLocks noGrp="1"/>
          </p:cNvSpPr>
          <p:nvPr>
            <p:ph idx="1"/>
          </p:nvPr>
        </p:nvSpPr>
        <p:spPr/>
        <p:txBody>
          <a:bodyPr/>
          <a:lstStyle/>
          <a:p>
            <a:r>
              <a:rPr lang="en-US" dirty="0"/>
              <a:t>At the lowest level possible without losing the original characteristics</a:t>
            </a:r>
          </a:p>
          <a:p>
            <a:pPr lvl="1"/>
            <a:r>
              <a:rPr lang="en-US" dirty="0"/>
              <a:t>Similar to context of physics as we know it in the 21st century</a:t>
            </a:r>
          </a:p>
          <a:p>
            <a:pPr lvl="1"/>
            <a:r>
              <a:rPr lang="en-US" dirty="0"/>
              <a:t>Break down H</a:t>
            </a:r>
            <a:r>
              <a:rPr lang="en-US" baseline="30000" dirty="0"/>
              <a:t>2</a:t>
            </a:r>
            <a:r>
              <a:rPr lang="en-US" dirty="0"/>
              <a:t>0 into Hydrogen and Oxygen, no big deal</a:t>
            </a:r>
          </a:p>
          <a:p>
            <a:pPr lvl="1"/>
            <a:r>
              <a:rPr lang="en-US" dirty="0"/>
              <a:t>Break down Hydrogen it becomes a different sort of matter and you are going to need a new laboratory</a:t>
            </a:r>
          </a:p>
          <a:p>
            <a:r>
              <a:rPr lang="en-US" dirty="0"/>
              <a:t>Guaranteed atomicity of operations is a big part of the what makes relaxational databases important</a:t>
            </a:r>
          </a:p>
        </p:txBody>
      </p:sp>
    </p:spTree>
    <p:extLst>
      <p:ext uri="{BB962C8B-B14F-4D97-AF65-F5344CB8AC3E}">
        <p14:creationId xmlns:p14="http://schemas.microsoft.com/office/powerpoint/2010/main" val="346410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4969-9FEC-4702-A615-04351B32C3FC}"/>
              </a:ext>
            </a:extLst>
          </p:cNvPr>
          <p:cNvSpPr>
            <a:spLocks noGrp="1"/>
          </p:cNvSpPr>
          <p:nvPr>
            <p:ph type="title"/>
          </p:nvPr>
        </p:nvSpPr>
        <p:spPr/>
        <p:txBody>
          <a:bodyPr/>
          <a:lstStyle/>
          <a:p>
            <a:r>
              <a:rPr lang="en-US" dirty="0"/>
              <a:t>Keep It Simple</a:t>
            </a:r>
          </a:p>
        </p:txBody>
      </p:sp>
      <p:sp>
        <p:nvSpPr>
          <p:cNvPr id="3" name="Content Placeholder 2">
            <a:extLst>
              <a:ext uri="{FF2B5EF4-FFF2-40B4-BE49-F238E27FC236}">
                <a16:creationId xmlns:a16="http://schemas.microsoft.com/office/drawing/2014/main" id="{A5EE56E1-D1E1-4D56-9F3B-F8EC4DEC2302}"/>
              </a:ext>
            </a:extLst>
          </p:cNvPr>
          <p:cNvSpPr>
            <a:spLocks noGrp="1"/>
          </p:cNvSpPr>
          <p:nvPr>
            <p:ph idx="1"/>
          </p:nvPr>
        </p:nvSpPr>
        <p:spPr>
          <a:xfrm>
            <a:off x="609600" y="1600201"/>
            <a:ext cx="10769600" cy="4724399"/>
          </a:xfrm>
        </p:spPr>
        <p:txBody>
          <a:bodyPr>
            <a:normAutofit fontScale="92500"/>
          </a:bodyPr>
          <a:lstStyle/>
          <a:p>
            <a:r>
              <a:rPr lang="en-US" dirty="0"/>
              <a:t>Meet the user’s requirements to the Normal Form’s requirements</a:t>
            </a:r>
          </a:p>
          <a:p>
            <a:pPr lvl="1"/>
            <a:r>
              <a:rPr lang="en-US" dirty="0"/>
              <a:t>One table per user’s concept</a:t>
            </a:r>
          </a:p>
          <a:p>
            <a:pPr lvl="1"/>
            <a:r>
              <a:rPr lang="en-US" dirty="0"/>
              <a:t>One column per user’s attributes of that concept</a:t>
            </a:r>
          </a:p>
          <a:p>
            <a:r>
              <a:rPr lang="en-US" dirty="0"/>
              <a:t>Things it is not:</a:t>
            </a:r>
          </a:p>
          <a:p>
            <a:pPr lvl="1"/>
            <a:r>
              <a:rPr lang="en-US" dirty="0"/>
              <a:t>Religion</a:t>
            </a:r>
          </a:p>
          <a:p>
            <a:pPr lvl="1"/>
            <a:r>
              <a:rPr lang="en-US" dirty="0"/>
              <a:t>Complicated</a:t>
            </a:r>
          </a:p>
          <a:p>
            <a:pPr lvl="1"/>
            <a:r>
              <a:rPr lang="en-US" dirty="0"/>
              <a:t>Easy</a:t>
            </a:r>
          </a:p>
          <a:p>
            <a:r>
              <a:rPr lang="en-US" dirty="0"/>
              <a:t>You win when you can answer all user queries in straightforward SQL</a:t>
            </a:r>
          </a:p>
        </p:txBody>
      </p:sp>
    </p:spTree>
    <p:extLst>
      <p:ext uri="{BB962C8B-B14F-4D97-AF65-F5344CB8AC3E}">
        <p14:creationId xmlns:p14="http://schemas.microsoft.com/office/powerpoint/2010/main" val="374197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US"/>
              <a:t>Normal Forms Overview - 1NF</a:t>
            </a:r>
            <a:endParaRPr lang="en-US" dirty="0"/>
          </a:p>
        </p:txBody>
      </p:sp>
      <p:sp>
        <p:nvSpPr>
          <p:cNvPr id="31747" name="Rectangle 3"/>
          <p:cNvSpPr>
            <a:spLocks noGrp="1"/>
          </p:cNvSpPr>
          <p:nvPr>
            <p:ph idx="1"/>
          </p:nvPr>
        </p:nvSpPr>
        <p:spPr/>
        <p:txBody>
          <a:bodyPr/>
          <a:lstStyle/>
          <a:p>
            <a:r>
              <a:rPr lang="en-US"/>
              <a:t>Basic shaping of data for the engine </a:t>
            </a:r>
          </a:p>
          <a:p>
            <a:r>
              <a:rPr lang="en-US"/>
              <a:t>Data broken down to it’s lowest form</a:t>
            </a:r>
          </a:p>
          <a:p>
            <a:pPr lvl="1"/>
            <a:r>
              <a:rPr lang="en-US"/>
              <a:t>Column Values are atomic</a:t>
            </a:r>
          </a:p>
          <a:p>
            <a:pPr lvl="1"/>
            <a:r>
              <a:rPr lang="en-US"/>
              <a:t>No duplicate rows</a:t>
            </a:r>
          </a:p>
          <a:p>
            <a:pPr lvl="1"/>
            <a:r>
              <a:rPr lang="en-US"/>
              <a:t>All rows must represent the same number of values (Sometimes referenced as “no repeating groups”)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5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5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500"/>
                                        <p:tgtEl>
                                          <p:spTgt spid="317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747">
                                            <p:txEl>
                                              <p:pRg st="4" end="4"/>
                                            </p:txEl>
                                          </p:spTgt>
                                        </p:tgtEl>
                                        <p:attrNameLst>
                                          <p:attrName>style.visibility</p:attrName>
                                        </p:attrNameLst>
                                      </p:cBhvr>
                                      <p:to>
                                        <p:strVal val="visible"/>
                                      </p:to>
                                    </p:set>
                                    <p:animEffect transition="in" filter="fade">
                                      <p:cBhvr>
                                        <p:cTn id="25"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in 1NF if..</a:t>
            </a:r>
            <a:endParaRPr lang="en-US" dirty="0"/>
          </a:p>
        </p:txBody>
      </p:sp>
      <p:sp>
        <p:nvSpPr>
          <p:cNvPr id="3" name="Content Placeholder 2"/>
          <p:cNvSpPr>
            <a:spLocks noGrp="1"/>
          </p:cNvSpPr>
          <p:nvPr>
            <p:ph idx="1"/>
          </p:nvPr>
        </p:nvSpPr>
        <p:spPr/>
        <p:txBody>
          <a:bodyPr>
            <a:normAutofit/>
          </a:bodyPr>
          <a:lstStyle/>
          <a:p>
            <a:r>
              <a:rPr lang="en-US" dirty="0"/>
              <a:t>You have string data that contains separator-type characters. Example, patterns using commas, pipes, tildes, </a:t>
            </a:r>
            <a:r>
              <a:rPr lang="en-US" dirty="0" err="1"/>
              <a:t>etc</a:t>
            </a:r>
            <a:r>
              <a:rPr lang="en-US" dirty="0"/>
              <a:t> (even spaces can qualify)</a:t>
            </a:r>
          </a:p>
          <a:p>
            <a:r>
              <a:rPr lang="en-US" dirty="0"/>
              <a:t>Bitmasks (</a:t>
            </a:r>
            <a:r>
              <a:rPr lang="en-US" dirty="0" err="1"/>
              <a:t>ew</a:t>
            </a:r>
            <a:r>
              <a:rPr lang="en-US" dirty="0"/>
              <a:t>!)</a:t>
            </a:r>
          </a:p>
          <a:p>
            <a:r>
              <a:rPr lang="en-US" dirty="0"/>
              <a:t>Attribute names with numbers at the end</a:t>
            </a:r>
          </a:p>
          <a:p>
            <a:pPr lvl="1"/>
            <a:r>
              <a:rPr lang="en-US" dirty="0"/>
              <a:t>Payment1, Payment2, …</a:t>
            </a:r>
          </a:p>
          <a:p>
            <a:r>
              <a:rPr lang="en-US" dirty="0"/>
              <a:t>Tables with no or poorly defined keys </a:t>
            </a:r>
          </a:p>
          <a:p>
            <a:pPr lvl="1"/>
            <a:r>
              <a:rPr lang="en-US" dirty="0" err="1">
                <a:latin typeface="Courier New" panose="02070309020205020404" pitchFamily="49" charset="0"/>
                <a:cs typeface="Courier New" panose="02070309020205020404" pitchFamily="49" charset="0"/>
              </a:rPr>
              <a:t>CustomerId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identity PRIMARY KEY</a:t>
            </a:r>
          </a:p>
          <a:p>
            <a:endParaRPr lang="en-US" dirty="0"/>
          </a:p>
        </p:txBody>
      </p:sp>
    </p:spTree>
    <p:extLst>
      <p:ext uri="{BB962C8B-B14F-4D97-AF65-F5344CB8AC3E}">
        <p14:creationId xmlns:p14="http://schemas.microsoft.com/office/powerpoint/2010/main" val="223815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p:txBody>
          <a:bodyPr/>
          <a:lstStyle/>
          <a:p>
            <a:r>
              <a:rPr lang="en-US"/>
              <a:t>First Normal Form Example 1</a:t>
            </a:r>
            <a:endParaRPr lang="en-US" dirty="0"/>
          </a:p>
        </p:txBody>
      </p:sp>
      <p:sp>
        <p:nvSpPr>
          <p:cNvPr id="3" name="Content Placeholder 2"/>
          <p:cNvSpPr>
            <a:spLocks noGrp="1"/>
          </p:cNvSpPr>
          <p:nvPr>
            <p:ph idx="1"/>
          </p:nvPr>
        </p:nvSpPr>
        <p:spPr/>
        <p:txBody>
          <a:bodyPr>
            <a:normAutofit fontScale="85000" lnSpcReduction="20000"/>
          </a:bodyPr>
          <a:lstStyle/>
          <a:p>
            <a:r>
              <a:rPr lang="en-US"/>
              <a:t>Requirement: Table of school mascots </a:t>
            </a:r>
          </a:p>
          <a:p>
            <a:endParaRPr lang="en-US"/>
          </a:p>
          <a:p>
            <a:endParaRPr lang="en-US"/>
          </a:p>
          <a:p>
            <a:endParaRPr lang="en-US"/>
          </a:p>
          <a:p>
            <a:endParaRPr lang="en-US"/>
          </a:p>
          <a:p>
            <a:endParaRPr lang="en-US"/>
          </a:p>
          <a:p>
            <a:endParaRPr lang="en-US"/>
          </a:p>
          <a:p>
            <a:r>
              <a:rPr lang="en-US"/>
              <a:t>To truly be in the spirit of 1NF, some manner of uniqueness constraint needs to be on a column that has meaning</a:t>
            </a:r>
          </a:p>
          <a:p>
            <a:r>
              <a:rPr lang="en-US"/>
              <a:t>It is a good idea to unit test your structures by putting in data that looks really wrong and see if it stops you, warns you, or something!</a:t>
            </a:r>
            <a:endParaRPr lang="en-US" dirty="0"/>
          </a:p>
        </p:txBody>
      </p:sp>
      <p:sp>
        <p:nvSpPr>
          <p:cNvPr id="5" name="TextBox 4"/>
          <p:cNvSpPr txBox="1"/>
          <p:nvPr/>
        </p:nvSpPr>
        <p:spPr>
          <a:xfrm>
            <a:off x="2204112" y="2284274"/>
            <a:ext cx="3505200" cy="1754326"/>
          </a:xfrm>
          <a:prstGeom prst="rect">
            <a:avLst/>
          </a:prstGeom>
          <a:noFill/>
        </p:spPr>
        <p:txBody>
          <a:bodyPr wrap="square" rtlCol="0">
            <a:spAutoFit/>
          </a:bodyPr>
          <a:lstStyle/>
          <a:p>
            <a:r>
              <a:rPr lang="en-US" sz="1800" b="1" dirty="0" err="1">
                <a:latin typeface="Courier New" pitchFamily="49" charset="0"/>
                <a:cs typeface="Courier New" pitchFamily="49" charset="0"/>
              </a:rPr>
              <a:t>MascotId</a:t>
            </a:r>
            <a:r>
              <a:rPr lang="en-US" sz="1800" b="1" dirty="0">
                <a:latin typeface="Courier New" pitchFamily="49" charset="0"/>
                <a:cs typeface="Courier New" pitchFamily="49" charset="0"/>
              </a:rPr>
              <a:t>    Name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112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4567        Smokey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979796      Smokey</a:t>
            </a:r>
          </a:p>
        </p:txBody>
      </p:sp>
      <p:sp>
        <p:nvSpPr>
          <p:cNvPr id="6" name="TextBox 5"/>
          <p:cNvSpPr txBox="1"/>
          <p:nvPr/>
        </p:nvSpPr>
        <p:spPr>
          <a:xfrm>
            <a:off x="5462571" y="2282547"/>
            <a:ext cx="2171700" cy="1754326"/>
          </a:xfrm>
          <a:prstGeom prst="rect">
            <a:avLst/>
          </a:prstGeom>
          <a:noFill/>
        </p:spPr>
        <p:txBody>
          <a:bodyPr wrap="square" rtlCol="0">
            <a:spAutoFit/>
          </a:bodyPr>
          <a:lstStyle/>
          <a:p>
            <a:r>
              <a:rPr lang="en-US" sz="1800" b="1" dirty="0">
                <a:latin typeface="Courier New" pitchFamily="49" charset="0"/>
                <a:cs typeface="Courier New" pitchFamily="49" charset="0"/>
              </a:rPr>
              <a:t>Color</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Black/Brown</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Black/White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Smoky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Brown</a:t>
            </a:r>
          </a:p>
        </p:txBody>
      </p:sp>
      <p:sp>
        <p:nvSpPr>
          <p:cNvPr id="7" name="TextBox 6"/>
          <p:cNvSpPr txBox="1"/>
          <p:nvPr/>
        </p:nvSpPr>
        <p:spPr>
          <a:xfrm>
            <a:off x="7251456" y="2282547"/>
            <a:ext cx="2883144" cy="1754326"/>
          </a:xfrm>
          <a:prstGeom prst="rect">
            <a:avLst/>
          </a:prstGeom>
          <a:noFill/>
        </p:spPr>
        <p:txBody>
          <a:bodyPr wrap="square" rtlCol="0">
            <a:spAutoFit/>
          </a:bodyPr>
          <a:lstStyle/>
          <a:p>
            <a:r>
              <a:rPr lang="en-US" sz="1800" b="1" dirty="0">
                <a:latin typeface="Courier New" pitchFamily="49" charset="0"/>
                <a:cs typeface="Courier New" pitchFamily="49" charset="0"/>
              </a:rPr>
              <a:t>School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UT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Less 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Southwest Middle</a:t>
            </a:r>
          </a:p>
        </p:txBody>
      </p:sp>
      <p:sp>
        <p:nvSpPr>
          <p:cNvPr id="8" name="TextBox 7"/>
          <p:cNvSpPr txBox="1"/>
          <p:nvPr/>
        </p:nvSpPr>
        <p:spPr>
          <a:xfrm>
            <a:off x="3847855" y="2209800"/>
            <a:ext cx="5486400" cy="923330"/>
          </a:xfrm>
          <a:prstGeom prst="rect">
            <a:avLst/>
          </a:prstGeom>
          <a:noFill/>
        </p:spPr>
        <p:txBody>
          <a:bodyPr wrap="square" rtlCol="0">
            <a:spAutoFit/>
          </a:bodyPr>
          <a:lstStyle/>
          <a:p>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05393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fade">
                                      <p:cBhvr>
                                        <p:cTn id="11" dur="500"/>
                                        <p:tgtEl>
                                          <p:spTgt spid="3">
                                            <p:txEl>
                                              <p:pRg st="7" end="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Uniqueness isn’t always naturally attainable</a:t>
            </a:r>
            <a:endParaRPr lang="en-US" dirty="0"/>
          </a:p>
        </p:txBody>
      </p:sp>
      <p:sp>
        <p:nvSpPr>
          <p:cNvPr id="3" name="Content Placeholder 2"/>
          <p:cNvSpPr>
            <a:spLocks noGrp="1"/>
          </p:cNvSpPr>
          <p:nvPr>
            <p:ph idx="1"/>
          </p:nvPr>
        </p:nvSpPr>
        <p:spPr/>
        <p:txBody>
          <a:bodyPr>
            <a:normAutofit fontScale="77500" lnSpcReduction="20000"/>
          </a:bodyPr>
          <a:lstStyle/>
          <a:p>
            <a:r>
              <a:rPr lang="en-US"/>
              <a:t>Design for all possible cases, even if you will not be able to implement solely in SQL Server</a:t>
            </a:r>
          </a:p>
          <a:p>
            <a:r>
              <a:rPr lang="en-US"/>
              <a:t>Some common uniqueness requirements</a:t>
            </a:r>
          </a:p>
          <a:p>
            <a:pPr lvl="1"/>
            <a:r>
              <a:rPr lang="en-US"/>
              <a:t>Bulk Uniqueness – Inventory of Canned Goods, Parts, etc. </a:t>
            </a:r>
          </a:p>
          <a:p>
            <a:pPr lvl="2"/>
            <a:r>
              <a:rPr lang="en-US"/>
              <a:t>One row per type of object</a:t>
            </a:r>
          </a:p>
          <a:p>
            <a:pPr lvl="1"/>
            <a:r>
              <a:rPr lang="en-US"/>
              <a:t>Selective Uniqueness – Unique when filled in: Driver’s License Number, SSN/Work Number, Union Card Number</a:t>
            </a:r>
          </a:p>
          <a:p>
            <a:pPr lvl="2"/>
            <a:r>
              <a:rPr lang="en-US"/>
              <a:t>Use a unique filtered index (2008+), indexed view (2000- 2005) or triggers (earlier) to implement</a:t>
            </a:r>
          </a:p>
          <a:p>
            <a:pPr lvl="1"/>
            <a:r>
              <a:rPr lang="en-US"/>
              <a:t>Likely Uniqueness – Data condition where a human should make the decision about uniqueness: Employee names; Customer Information, etc.</a:t>
            </a:r>
          </a:p>
          <a:p>
            <a:endParaRPr lang="en-US"/>
          </a:p>
          <a:p>
            <a:r>
              <a:rPr lang="en-US"/>
              <a:t>Bottom Line: Design all uniqueness situations, enforce as much as possible (and reasonable).</a:t>
            </a:r>
            <a:endParaRPr lang="en-US" dirty="0"/>
          </a:p>
        </p:txBody>
      </p:sp>
    </p:spTree>
    <p:extLst>
      <p:ext uri="{BB962C8B-B14F-4D97-AF65-F5344CB8AC3E}">
        <p14:creationId xmlns:p14="http://schemas.microsoft.com/office/powerpoint/2010/main" val="301134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Pre-Design Tasks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Think: What problem are we really trying to solve?</a:t>
            </a:r>
          </a:p>
          <a:p>
            <a:r>
              <a:rPr lang="en-US" dirty="0"/>
              <a:t>Communicate: Get agreement from all involved that you are solving the right problem</a:t>
            </a:r>
          </a:p>
          <a:p>
            <a:pPr lvl="1"/>
            <a:r>
              <a:rPr lang="en-US" dirty="0"/>
              <a:t>Users</a:t>
            </a:r>
          </a:p>
          <a:p>
            <a:pPr lvl="1"/>
            <a:r>
              <a:rPr lang="en-US" dirty="0"/>
              <a:t>Management</a:t>
            </a:r>
          </a:p>
          <a:p>
            <a:pPr lvl="2"/>
            <a:r>
              <a:rPr lang="en-US" dirty="0"/>
              <a:t>Project</a:t>
            </a:r>
          </a:p>
          <a:p>
            <a:pPr lvl="2"/>
            <a:r>
              <a:rPr lang="en-US" dirty="0"/>
              <a:t>Client</a:t>
            </a:r>
          </a:p>
          <a:p>
            <a:pPr lvl="1"/>
            <a:r>
              <a:rPr lang="en-US" dirty="0"/>
              <a:t>Programmers</a:t>
            </a:r>
          </a:p>
          <a:p>
            <a:pPr lvl="1"/>
            <a:r>
              <a:rPr lang="en-US" dirty="0"/>
              <a:t>Anyone else who might disagree with you and cause your design harm later. (other than your significant other, unless you work together.) </a:t>
            </a:r>
          </a:p>
          <a:p>
            <a:r>
              <a:rPr lang="en-US" dirty="0"/>
              <a:t>The common term for what you need is </a:t>
            </a:r>
            <a:r>
              <a:rPr lang="en-US" u="sng" dirty="0"/>
              <a:t>Requirements</a:t>
            </a:r>
          </a:p>
        </p:txBody>
      </p:sp>
    </p:spTree>
    <p:extLst>
      <p:ext uri="{BB962C8B-B14F-4D97-AF65-F5344CB8AC3E}">
        <p14:creationId xmlns:p14="http://schemas.microsoft.com/office/powerpoint/2010/main" val="334329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p:txBody>
          <a:bodyPr>
            <a:normAutofit fontScale="77500" lnSpcReduction="20000"/>
          </a:bodyPr>
          <a:lstStyle/>
          <a:p>
            <a:r>
              <a:rPr lang="en-US"/>
              <a:t>Requirement: Store information about books</a:t>
            </a:r>
          </a:p>
          <a:p>
            <a:endParaRPr lang="en-US"/>
          </a:p>
          <a:p>
            <a:endParaRPr lang="en-US"/>
          </a:p>
          <a:p>
            <a:endParaRPr lang="en-US"/>
          </a:p>
          <a:p>
            <a:endParaRPr lang="en-US"/>
          </a:p>
          <a:p>
            <a:endParaRPr lang="en-US"/>
          </a:p>
          <a:p>
            <a:endParaRPr lang="en-US"/>
          </a:p>
          <a:p>
            <a:r>
              <a:rPr lang="en-US"/>
              <a:t>What is wrong with this table?</a:t>
            </a:r>
          </a:p>
          <a:p>
            <a:pPr lvl="1"/>
            <a:r>
              <a:rPr lang="en-US"/>
              <a:t>Lots of books have &gt; 1 Author.</a:t>
            </a:r>
          </a:p>
          <a:p>
            <a:r>
              <a:rPr lang="en-US"/>
              <a:t>What are common way users would “solve” the problem?</a:t>
            </a:r>
          </a:p>
          <a:p>
            <a:pPr lvl="1"/>
            <a:r>
              <a:rPr lang="en-US"/>
              <a:t>Any way they think of!</a:t>
            </a:r>
          </a:p>
          <a:p>
            <a:r>
              <a:rPr lang="en-US"/>
              <a:t>What’s a common programmer way to fix this?</a:t>
            </a:r>
            <a:endParaRPr lang="en-US" dirty="0"/>
          </a:p>
        </p:txBody>
      </p:sp>
      <p:sp>
        <p:nvSpPr>
          <p:cNvPr id="4" name="TextBox 3"/>
          <p:cNvSpPr txBox="1"/>
          <p:nvPr/>
        </p:nvSpPr>
        <p:spPr>
          <a:xfrm>
            <a:off x="182880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Jessica</a:t>
            </a:r>
          </a:p>
        </p:txBody>
      </p:sp>
      <p:sp>
        <p:nvSpPr>
          <p:cNvPr id="5" name="TextBox 4"/>
          <p:cNvSpPr txBox="1"/>
          <p:nvPr/>
        </p:nvSpPr>
        <p:spPr>
          <a:xfrm>
            <a:off x="1828800" y="3697070"/>
            <a:ext cx="8077200" cy="646331"/>
          </a:xfrm>
          <a:prstGeom prst="rect">
            <a:avLst/>
          </a:prstGeom>
          <a:noFill/>
        </p:spPr>
        <p:txBody>
          <a:bodyPr wrap="square" rtlCol="0">
            <a:spAutoFit/>
          </a:bodyPr>
          <a:lstStyle/>
          <a:p>
            <a:r>
              <a:rPr lang="en-US" sz="1800" b="1" dirty="0">
                <a:latin typeface="Courier New" pitchFamily="49" charset="0"/>
                <a:cs typeface="Courier New" pitchFamily="49" charset="0"/>
              </a:rPr>
              <a:t>444444444-1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p>
          <a:p>
            <a:endParaRPr lang="en-US" sz="1800" b="1" dirty="0">
              <a:latin typeface="Courier New" pitchFamily="49" charset="0"/>
              <a:cs typeface="Courier New" pitchFamily="49" charset="0"/>
            </a:endParaRPr>
          </a:p>
        </p:txBody>
      </p:sp>
      <p:sp>
        <p:nvSpPr>
          <p:cNvPr id="7" name="TextBox 6"/>
          <p:cNvSpPr txBox="1"/>
          <p:nvPr/>
        </p:nvSpPr>
        <p:spPr>
          <a:xfrm>
            <a:off x="8650894" y="3413366"/>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 Louis</a:t>
            </a:r>
          </a:p>
        </p:txBody>
      </p:sp>
      <p:sp>
        <p:nvSpPr>
          <p:cNvPr id="8" name="TextBox 7"/>
          <p:cNvSpPr txBox="1"/>
          <p:nvPr/>
        </p:nvSpPr>
        <p:spPr>
          <a:xfrm>
            <a:off x="8735682" y="3425370"/>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&amp; Louis</a:t>
            </a:r>
          </a:p>
        </p:txBody>
      </p:sp>
      <p:sp>
        <p:nvSpPr>
          <p:cNvPr id="9" name="TextBox 8"/>
          <p:cNvSpPr txBox="1"/>
          <p:nvPr/>
        </p:nvSpPr>
        <p:spPr>
          <a:xfrm>
            <a:off x="8768338" y="3424252"/>
            <a:ext cx="1534066" cy="369332"/>
          </a:xfrm>
          <a:prstGeom prst="rect">
            <a:avLst/>
          </a:prstGeom>
          <a:noFill/>
        </p:spPr>
        <p:txBody>
          <a:bodyPr wrap="square" rtlCol="0">
            <a:spAutoFit/>
          </a:bodyPr>
          <a:lstStyle/>
          <a:p>
            <a:r>
              <a:rPr lang="en-US" sz="1800" b="1" dirty="0">
                <a:latin typeface="Courier New" pitchFamily="49" charset="0"/>
                <a:cs typeface="Courier New" pitchFamily="49" charset="0"/>
              </a:rPr>
              <a:t>and Louis</a:t>
            </a:r>
          </a:p>
        </p:txBody>
      </p:sp>
    </p:spTree>
    <p:extLst>
      <p:ext uri="{BB962C8B-B14F-4D97-AF65-F5344CB8AC3E}">
        <p14:creationId xmlns:p14="http://schemas.microsoft.com/office/powerpoint/2010/main" val="281990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animEffect transition="in" filter="fade">
                                      <p:cBhvr>
                                        <p:cTn id="17" dur="500"/>
                                        <p:tgtEl>
                                          <p:spTgt spid="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fade">
                                      <p:cBhvr>
                                        <p:cTn id="22" dur="500"/>
                                        <p:tgtEl>
                                          <p:spTgt spid="6">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fade">
                                      <p:cBhvr>
                                        <p:cTn id="4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P spid="7" grpId="0"/>
      <p:bldP spid="8"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a:xfrm>
            <a:off x="609600" y="1371600"/>
            <a:ext cx="10972800" cy="4952999"/>
          </a:xfrm>
        </p:spPr>
        <p:txBody>
          <a:bodyPr>
            <a:normAutofit fontScale="70000" lnSpcReduction="20000"/>
          </a:bodyPr>
          <a:lstStyle/>
          <a:p>
            <a:r>
              <a:rPr lang="en-US" dirty="0"/>
              <a:t>Add a repeating group?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What is so wrong?</a:t>
            </a:r>
          </a:p>
          <a:p>
            <a:endParaRPr lang="en-US" dirty="0"/>
          </a:p>
        </p:txBody>
      </p:sp>
      <p:sp>
        <p:nvSpPr>
          <p:cNvPr id="4" name="TextBox 3"/>
          <p:cNvSpPr txBox="1"/>
          <p:nvPr/>
        </p:nvSpPr>
        <p:spPr>
          <a:xfrm>
            <a:off x="2421709" y="1737519"/>
            <a:ext cx="7848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p:txBody>
      </p:sp>
      <p:sp>
        <p:nvSpPr>
          <p:cNvPr id="5" name="TextBox 4"/>
          <p:cNvSpPr txBox="1"/>
          <p:nvPr/>
        </p:nvSpPr>
        <p:spPr>
          <a:xfrm>
            <a:off x="2421709" y="3493571"/>
            <a:ext cx="7971971" cy="1754326"/>
          </a:xfrm>
          <a:prstGeom prst="rect">
            <a:avLst/>
          </a:prstGeom>
          <a:noFill/>
        </p:spPr>
        <p:txBody>
          <a:bodyPr wrap="square" rtlCol="0">
            <a:spAutoFit/>
          </a:bodyPr>
          <a:lstStyle/>
          <a:p>
            <a:r>
              <a:rPr lang="en-US" sz="1800" b="1" dirty="0">
                <a:latin typeface="Courier New" pitchFamily="49" charset="0"/>
                <a:cs typeface="Courier New" pitchFamily="49" charset="0"/>
              </a:rPr>
              <a:t>Author1     Author2     Author3</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Jessica     Louis</a:t>
            </a:r>
          </a:p>
        </p:txBody>
      </p:sp>
    </p:spTree>
    <p:extLst>
      <p:ext uri="{BB962C8B-B14F-4D97-AF65-F5344CB8AC3E}">
        <p14:creationId xmlns:p14="http://schemas.microsoft.com/office/powerpoint/2010/main" val="175902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2" end="12"/>
                                            </p:txEl>
                                          </p:spTgt>
                                        </p:tgtEl>
                                        <p:attrNameLst>
                                          <p:attrName>style.visibility</p:attrName>
                                        </p:attrNameLst>
                                      </p:cBhvr>
                                      <p:to>
                                        <p:strVal val="visible"/>
                                      </p:to>
                                    </p:set>
                                    <p:animEffect transition="in" filter="fade">
                                      <p:cBhvr>
                                        <p:cTn id="7"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3" name="Content Placeholder 2"/>
          <p:cNvSpPr>
            <a:spLocks noGrp="1"/>
          </p:cNvSpPr>
          <p:nvPr>
            <p:ph idx="1"/>
          </p:nvPr>
        </p:nvSpPr>
        <p:spPr>
          <a:xfrm>
            <a:off x="609600" y="1295400"/>
            <a:ext cx="10972800" cy="5181599"/>
          </a:xfrm>
        </p:spPr>
        <p:txBody>
          <a:bodyPr>
            <a:normAutofit fontScale="85000" lnSpcReduction="20000"/>
          </a:bodyPr>
          <a:lstStyle/>
          <a:p>
            <a:r>
              <a:rPr lang="en-US" dirty="0"/>
              <a:t>Two tables!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And it gives you easy expansion</a:t>
            </a:r>
          </a:p>
        </p:txBody>
      </p:sp>
      <p:sp>
        <p:nvSpPr>
          <p:cNvPr id="4" name="TextBox 3"/>
          <p:cNvSpPr txBox="1"/>
          <p:nvPr/>
        </p:nvSpPr>
        <p:spPr>
          <a:xfrm>
            <a:off x="2514600" y="1752600"/>
            <a:ext cx="6553200" cy="2031325"/>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333333333   Indexing       Microsoft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DMV Book       Simple Talk</a:t>
            </a:r>
          </a:p>
          <a:p>
            <a:endParaRPr lang="en-US" sz="1800" b="1" dirty="0">
              <a:latin typeface="Courier New" pitchFamily="49" charset="0"/>
              <a:cs typeface="Courier New" pitchFamily="49" charset="0"/>
            </a:endParaRPr>
          </a:p>
        </p:txBody>
      </p:sp>
      <p:sp>
        <p:nvSpPr>
          <p:cNvPr id="5" name="TextBox 4"/>
          <p:cNvSpPr txBox="1"/>
          <p:nvPr/>
        </p:nvSpPr>
        <p:spPr>
          <a:xfrm>
            <a:off x="2514600" y="3581399"/>
            <a:ext cx="60960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111111111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Jessica</a:t>
            </a:r>
          </a:p>
        </p:txBody>
      </p:sp>
      <p:sp>
        <p:nvSpPr>
          <p:cNvPr id="6" name="TextBox 5"/>
          <p:cNvSpPr txBox="1"/>
          <p:nvPr/>
        </p:nvSpPr>
        <p:spPr>
          <a:xfrm>
            <a:off x="6019800" y="3607475"/>
            <a:ext cx="3581400" cy="2031325"/>
          </a:xfrm>
          <a:prstGeom prst="rect">
            <a:avLst/>
          </a:prstGeom>
          <a:noFill/>
        </p:spPr>
        <p:txBody>
          <a:bodyPr wrap="square" rtlCol="0">
            <a:spAutoFit/>
          </a:bodyPr>
          <a:lstStyle/>
          <a:p>
            <a:r>
              <a:rPr lang="en-US" sz="1800" b="1" i="1" dirty="0" err="1">
                <a:latin typeface="Courier New" pitchFamily="49" charset="0"/>
                <a:cs typeface="Courier New" pitchFamily="49" charset="0"/>
              </a:rPr>
              <a:t>ContributionType</a:t>
            </a:r>
            <a:endParaRPr lang="en-US" sz="1800" b="1" i="1" dirty="0">
              <a:latin typeface="Courier New" pitchFamily="49" charset="0"/>
              <a:cs typeface="Courier New" pitchFamily="49" charset="0"/>
            </a:endParaRPr>
          </a:p>
          <a:p>
            <a:r>
              <a:rPr lang="en-US" sz="1800" b="1" i="1" dirty="0">
                <a:latin typeface="Courier New" pitchFamily="49" charset="0"/>
                <a:cs typeface="Courier New" pitchFamily="49" charset="0"/>
              </a:rPr>
              <a:t>----------------</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Contributor</a:t>
            </a:r>
          </a:p>
          <a:p>
            <a:r>
              <a:rPr lang="en-US" sz="1800" b="1" i="1" dirty="0">
                <a:latin typeface="Courier New" pitchFamily="49" charset="0"/>
                <a:cs typeface="Courier New" pitchFamily="49" charset="0"/>
              </a:rPr>
              <a:t>Principal Author</a:t>
            </a:r>
          </a:p>
        </p:txBody>
      </p:sp>
      <p:sp>
        <p:nvSpPr>
          <p:cNvPr id="7" name="TextBox 6"/>
          <p:cNvSpPr txBox="1"/>
          <p:nvPr/>
        </p:nvSpPr>
        <p:spPr>
          <a:xfrm>
            <a:off x="2514600" y="5193267"/>
            <a:ext cx="8229600" cy="369332"/>
          </a:xfrm>
          <a:prstGeom prst="rect">
            <a:avLst/>
          </a:prstGeom>
          <a:noFill/>
        </p:spPr>
        <p:txBody>
          <a:bodyPr wrap="square" rtlCol="0">
            <a:spAutoFit/>
          </a:bodyPr>
          <a:lstStyle/>
          <a:p>
            <a:r>
              <a:rPr lang="en-US" sz="1800" b="1" dirty="0">
                <a:latin typeface="Courier New" pitchFamily="49" charset="0"/>
                <a:cs typeface="Courier New" pitchFamily="49" charset="0"/>
              </a:rPr>
              <a:t>444444444   Louis</a:t>
            </a:r>
          </a:p>
        </p:txBody>
      </p:sp>
    </p:spTree>
    <p:extLst>
      <p:ext uri="{BB962C8B-B14F-4D97-AF65-F5344CB8AC3E}">
        <p14:creationId xmlns:p14="http://schemas.microsoft.com/office/powerpoint/2010/main" val="16896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Normal Form Example 2.1</a:t>
            </a:r>
          </a:p>
        </p:txBody>
      </p:sp>
      <p:sp>
        <p:nvSpPr>
          <p:cNvPr id="9" name="Rectangle 8"/>
          <p:cNvSpPr/>
          <p:nvPr/>
        </p:nvSpPr>
        <p:spPr>
          <a:xfrm>
            <a:off x="2286000" y="1773255"/>
            <a:ext cx="6248400" cy="707886"/>
          </a:xfrm>
          <a:prstGeom prst="rect">
            <a:avLst/>
          </a:prstGeom>
        </p:spPr>
        <p:txBody>
          <a:bodyPr wrap="square">
            <a:spAutoFit/>
          </a:bodyPr>
          <a:lstStyle/>
          <a:p>
            <a:r>
              <a:rPr lang="en-US" sz="2000" b="1" dirty="0">
                <a:latin typeface="Courier New" pitchFamily="49" charset="0"/>
                <a:cs typeface="Courier New" pitchFamily="49" charset="0"/>
              </a:rPr>
              <a:t>Email1    Email2    Email3</a:t>
            </a:r>
          </a:p>
          <a:p>
            <a:r>
              <a:rPr lang="en-US" sz="2000" b="1" dirty="0">
                <a:latin typeface="Courier New" pitchFamily="49" charset="0"/>
                <a:cs typeface="Courier New" pitchFamily="49" charset="0"/>
              </a:rPr>
              <a:t>--------- --------- -----------</a:t>
            </a:r>
          </a:p>
        </p:txBody>
      </p:sp>
      <p:sp>
        <p:nvSpPr>
          <p:cNvPr id="10" name="Rectangle 9"/>
          <p:cNvSpPr/>
          <p:nvPr/>
        </p:nvSpPr>
        <p:spPr>
          <a:xfrm>
            <a:off x="2286000" y="3995678"/>
            <a:ext cx="7362967" cy="2862322"/>
          </a:xfrm>
          <a:prstGeom prst="rect">
            <a:avLst/>
          </a:prstGeom>
        </p:spPr>
        <p:txBody>
          <a:bodyPr wrap="square">
            <a:spAutoFit/>
          </a:bodyPr>
          <a:lstStyle/>
          <a:p>
            <a:r>
              <a:rPr lang="en-US" sz="2000" b="1" dirty="0">
                <a:latin typeface="Courier New" pitchFamily="49" charset="0"/>
                <a:cs typeface="Courier New" pitchFamily="49" charset="0"/>
              </a:rPr>
              <a:t>Email1Status Email1Type   Email1PrivateFlag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Email2Status Email2Type   Email2PrivateFlag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Email3Status Email3Type   Email3PrivateFlag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p:txBody>
      </p:sp>
      <p:sp>
        <p:nvSpPr>
          <p:cNvPr id="3" name="TextBox 2"/>
          <p:cNvSpPr txBox="1"/>
          <p:nvPr/>
        </p:nvSpPr>
        <p:spPr>
          <a:xfrm>
            <a:off x="1588294" y="2789960"/>
            <a:ext cx="7643812" cy="830997"/>
          </a:xfrm>
          <a:prstGeom prst="rect">
            <a:avLst/>
          </a:prstGeom>
          <a:noFill/>
        </p:spPr>
        <p:txBody>
          <a:bodyPr wrap="square" rtlCol="0">
            <a:spAutoFit/>
          </a:bodyPr>
          <a:lstStyle/>
          <a:p>
            <a:r>
              <a:rPr lang="en-US" dirty="0"/>
              <a:t>But inevitably, requirements change, and the structures are inadequate… and unchangeable… So you do something like this (and yes, I had to do this recent enough it still makes me a bit ill…that </a:t>
            </a:r>
            <a:r>
              <a:rPr lang="en-US" dirty="0" err="1"/>
              <a:t>db</a:t>
            </a:r>
            <a:r>
              <a:rPr lang="en-US" dirty="0"/>
              <a:t> has more columns than this!):</a:t>
            </a:r>
          </a:p>
        </p:txBody>
      </p:sp>
      <p:sp>
        <p:nvSpPr>
          <p:cNvPr id="2" name="Slide Number Placeholder 1"/>
          <p:cNvSpPr>
            <a:spLocks noGrp="1"/>
          </p:cNvSpPr>
          <p:nvPr>
            <p:ph type="sldNum" sz="quarter" idx="12"/>
          </p:nvPr>
        </p:nvSpPr>
        <p:spPr/>
        <p:txBody>
          <a:bodyPr/>
          <a:lstStyle/>
          <a:p>
            <a:fld id="{176CB6AC-BF38-44BA-9F3D-C07CB945D84A}" type="slidenum">
              <a:rPr lang="en-US" smtClean="0"/>
              <a:t>43</a:t>
            </a:fld>
            <a:endParaRPr lang="en-US"/>
          </a:p>
        </p:txBody>
      </p:sp>
    </p:spTree>
    <p:extLst>
      <p:ext uri="{BB962C8B-B14F-4D97-AF65-F5344CB8AC3E}">
        <p14:creationId xmlns:p14="http://schemas.microsoft.com/office/powerpoint/2010/main" val="144949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p:txBody>
          <a:bodyPr>
            <a:normAutofit fontScale="92500" lnSpcReduction="10000"/>
          </a:bodyPr>
          <a:lstStyle/>
          <a:p>
            <a:r>
              <a:rPr lang="en-US"/>
              <a:t>Requirement: Store users and their names</a:t>
            </a:r>
          </a:p>
          <a:p>
            <a:endParaRPr lang="en-US"/>
          </a:p>
          <a:p>
            <a:endParaRPr lang="en-US"/>
          </a:p>
          <a:p>
            <a:endParaRPr lang="en-US"/>
          </a:p>
          <a:p>
            <a:endParaRPr lang="en-US"/>
          </a:p>
          <a:p>
            <a:r>
              <a:rPr lang="en-US"/>
              <a:t>How would you search for someone with a last name of Nielsen?  David? Davidson?</a:t>
            </a:r>
          </a:p>
          <a:p>
            <a:r>
              <a:rPr lang="en-US"/>
              <a:t>What if the name were more realistic with Suffix, Prefix, Middle names?</a:t>
            </a:r>
          </a:p>
          <a:p>
            <a:endParaRPr lang="en-US" dirty="0"/>
          </a:p>
        </p:txBody>
      </p:sp>
      <p:sp>
        <p:nvSpPr>
          <p:cNvPr id="4" name="TextBox 3"/>
          <p:cNvSpPr txBox="1"/>
          <p:nvPr/>
        </p:nvSpPr>
        <p:spPr>
          <a:xfrm>
            <a:off x="2209800" y="22842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377852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a:xfrm>
            <a:off x="609600" y="1600201"/>
            <a:ext cx="10363200" cy="4952999"/>
          </a:xfrm>
        </p:spPr>
        <p:txBody>
          <a:bodyPr>
            <a:normAutofit fontScale="77500" lnSpcReduction="20000"/>
          </a:bodyPr>
          <a:lstStyle/>
          <a:p>
            <a:r>
              <a:rPr lang="en-US" dirty="0"/>
              <a:t>Break the person’s name into individual parts</a:t>
            </a:r>
          </a:p>
          <a:p>
            <a:endParaRPr lang="en-US" dirty="0"/>
          </a:p>
          <a:p>
            <a:endParaRPr lang="en-US" dirty="0"/>
          </a:p>
          <a:p>
            <a:endParaRPr lang="en-US" dirty="0"/>
          </a:p>
          <a:p>
            <a:endParaRPr lang="en-US" dirty="0"/>
          </a:p>
          <a:p>
            <a:endParaRPr lang="en-US" dirty="0"/>
          </a:p>
          <a:p>
            <a:endParaRPr lang="en-US" dirty="0"/>
          </a:p>
          <a:p>
            <a:r>
              <a:rPr lang="en-US" dirty="0"/>
              <a:t>This optimizes the most common search operations</a:t>
            </a:r>
          </a:p>
          <a:p>
            <a:r>
              <a:rPr lang="en-US" dirty="0"/>
              <a:t>It isn’t a “sin” to do partial searches on occasion, just don’t make it habitual:</a:t>
            </a:r>
          </a:p>
          <a:p>
            <a:pPr lvl="1"/>
            <a:r>
              <a:rPr lang="en-US" dirty="0"/>
              <a:t>I know the last name ended in “son” or “</a:t>
            </a:r>
            <a:r>
              <a:rPr lang="en-US" dirty="0" err="1"/>
              <a:t>sen</a:t>
            </a:r>
            <a:r>
              <a:rPr lang="en-US" dirty="0"/>
              <a:t>”</a:t>
            </a:r>
          </a:p>
          <a:p>
            <a:r>
              <a:rPr lang="en-US" dirty="0"/>
              <a:t>If you also commonly need the full name available, let the engine manage this using a calculated column:</a:t>
            </a:r>
          </a:p>
          <a:p>
            <a:pPr lvl="1"/>
            <a:r>
              <a:rPr lang="en-US" dirty="0" err="1"/>
              <a:t>PersonFullName</a:t>
            </a:r>
            <a:r>
              <a:rPr lang="en-US" dirty="0"/>
              <a:t> AS CONCAT(</a:t>
            </a:r>
            <a:r>
              <a:rPr lang="en-US" dirty="0" err="1"/>
              <a:t>PersonFirstName</a:t>
            </a:r>
            <a:r>
              <a:rPr lang="en-US" dirty="0"/>
              <a:t> + ' ', </a:t>
            </a:r>
            <a:r>
              <a:rPr lang="en-US" dirty="0" err="1"/>
              <a:t>PersonLastName</a:t>
            </a:r>
            <a:r>
              <a:rPr lang="en-US" dirty="0"/>
              <a:t>)</a:t>
            </a:r>
          </a:p>
          <a:p>
            <a:endParaRPr lang="en-US" dirty="0"/>
          </a:p>
        </p:txBody>
      </p:sp>
      <p:sp>
        <p:nvSpPr>
          <p:cNvPr id="4" name="TextBox 3"/>
          <p:cNvSpPr txBox="1"/>
          <p:nvPr/>
        </p:nvSpPr>
        <p:spPr>
          <a:xfrm>
            <a:off x="199371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PersonFirstName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PersonLastName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402178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animEffect transition="in" filter="fade">
                                      <p:cBhvr>
                                        <p:cTn id="15" dur="500"/>
                                        <p:tgtEl>
                                          <p:spTgt spid="6">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10" end="10"/>
                                            </p:txEl>
                                          </p:spTgt>
                                        </p:tgtEl>
                                        <p:attrNameLst>
                                          <p:attrName>style.visibility</p:attrName>
                                        </p:attrNameLst>
                                      </p:cBhvr>
                                      <p:to>
                                        <p:strVal val="visible"/>
                                      </p:to>
                                    </p:set>
                                    <p:animEffect transition="in" filter="fade">
                                      <p:cBhvr>
                                        <p:cTn id="20" dur="500"/>
                                        <p:tgtEl>
                                          <p:spTgt spid="6">
                                            <p:txEl>
                                              <p:pRg st="10" end="1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animEffect transition="in" filter="fade">
                                      <p:cBhvr>
                                        <p:cTn id="23"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a:normAutofit fontScale="90000"/>
          </a:bodyPr>
          <a:lstStyle/>
          <a:p>
            <a:r>
              <a:rPr lang="en-US" dirty="0"/>
              <a:t>Normal Forms Overview – 2NF, 3NF and Boyce-</a:t>
            </a:r>
            <a:r>
              <a:rPr lang="en-US" dirty="0" err="1"/>
              <a:t>Codd</a:t>
            </a:r>
            <a:r>
              <a:rPr lang="en-US" dirty="0"/>
              <a:t> (BCNF) Normal Forms</a:t>
            </a:r>
          </a:p>
        </p:txBody>
      </p:sp>
      <p:sp>
        <p:nvSpPr>
          <p:cNvPr id="70659" name="Rectangle 3"/>
          <p:cNvSpPr>
            <a:spLocks noGrp="1"/>
          </p:cNvSpPr>
          <p:nvPr>
            <p:ph idx="1"/>
          </p:nvPr>
        </p:nvSpPr>
        <p:spPr/>
        <p:txBody>
          <a:bodyPr/>
          <a:lstStyle/>
          <a:p>
            <a:r>
              <a:rPr lang="en-US" dirty="0"/>
              <a:t>Eliminate incorrect data dependencies in your tables</a:t>
            </a:r>
          </a:p>
          <a:p>
            <a:pPr lvl="1"/>
            <a:r>
              <a:rPr lang="en-US" dirty="0"/>
              <a:t>All attributes are either a key, or fully dependent on a key (the whole key, and nothing but the key)</a:t>
            </a:r>
          </a:p>
          <a:p>
            <a:pPr lvl="1"/>
            <a:r>
              <a:rPr lang="en-US" dirty="0"/>
              <a:t>Violations usually manifest themselves as multiple column, row-wise repeating groups </a:t>
            </a:r>
          </a:p>
          <a:p>
            <a:r>
              <a:rPr lang="en-US" dirty="0"/>
              <a:t>In other words…</a:t>
            </a:r>
          </a:p>
          <a:p>
            <a:pPr lvl="1"/>
            <a:r>
              <a:rPr lang="en-US" dirty="0"/>
              <a:t>All keys for a table are identified</a:t>
            </a:r>
          </a:p>
          <a:p>
            <a:pPr lvl="1"/>
            <a:r>
              <a:rPr lang="en-US" dirty="0"/>
              <a:t>All columns describe that “thing” that the table is modeling</a:t>
            </a:r>
          </a:p>
          <a:p>
            <a:pPr lvl="1"/>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fade">
                                      <p:cBhvr>
                                        <p:cTn id="7" dur="500"/>
                                        <p:tgtEl>
                                          <p:spTgt spid="706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659">
                                            <p:txEl>
                                              <p:pRg st="1" end="1"/>
                                            </p:txEl>
                                          </p:spTgt>
                                        </p:tgtEl>
                                        <p:attrNameLst>
                                          <p:attrName>style.visibility</p:attrName>
                                        </p:attrNameLst>
                                      </p:cBhvr>
                                      <p:to>
                                        <p:strVal val="visible"/>
                                      </p:to>
                                    </p:set>
                                    <p:animEffect transition="in" filter="fade">
                                      <p:cBhvr>
                                        <p:cTn id="10" dur="500"/>
                                        <p:tgtEl>
                                          <p:spTgt spid="706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Effect transition="in" filter="fade">
                                      <p:cBhvr>
                                        <p:cTn id="13" dur="500"/>
                                        <p:tgtEl>
                                          <p:spTgt spid="706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0659">
                                            <p:txEl>
                                              <p:pRg st="3" end="3"/>
                                            </p:txEl>
                                          </p:spTgt>
                                        </p:tgtEl>
                                        <p:attrNameLst>
                                          <p:attrName>style.visibility</p:attrName>
                                        </p:attrNameLst>
                                      </p:cBhvr>
                                      <p:to>
                                        <p:strVal val="visible"/>
                                      </p:to>
                                    </p:set>
                                    <p:animEffect transition="in" filter="fade">
                                      <p:cBhvr>
                                        <p:cTn id="18" dur="500"/>
                                        <p:tgtEl>
                                          <p:spTgt spid="7065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0659">
                                            <p:txEl>
                                              <p:pRg st="4" end="4"/>
                                            </p:txEl>
                                          </p:spTgt>
                                        </p:tgtEl>
                                        <p:attrNameLst>
                                          <p:attrName>style.visibility</p:attrName>
                                        </p:attrNameLst>
                                      </p:cBhvr>
                                      <p:to>
                                        <p:strVal val="visible"/>
                                      </p:to>
                                    </p:set>
                                    <p:animEffect transition="in" filter="fade">
                                      <p:cBhvr>
                                        <p:cTn id="21" dur="500"/>
                                        <p:tgtEl>
                                          <p:spTgt spid="7065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0659">
                                            <p:txEl>
                                              <p:pRg st="5" end="5"/>
                                            </p:txEl>
                                          </p:spTgt>
                                        </p:tgtEl>
                                        <p:attrNameLst>
                                          <p:attrName>style.visibility</p:attrName>
                                        </p:attrNameLst>
                                      </p:cBhvr>
                                      <p:to>
                                        <p:strVal val="visible"/>
                                      </p:to>
                                    </p:set>
                                    <p:animEffect transition="in" filter="fade">
                                      <p:cBhvr>
                                        <p:cTn id="24" dur="500"/>
                                        <p:tgtEl>
                                          <p:spTgt spid="70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Intrarow Dependency</a:t>
            </a:r>
            <a:endParaRPr lang="en-US" dirty="0"/>
          </a:p>
        </p:txBody>
      </p:sp>
      <p:sp>
        <p:nvSpPr>
          <p:cNvPr id="3" name="Content Placeholder 2"/>
          <p:cNvSpPr>
            <a:spLocks noGrp="1"/>
          </p:cNvSpPr>
          <p:nvPr>
            <p:ph idx="1"/>
          </p:nvPr>
        </p:nvSpPr>
        <p:spPr/>
        <p:txBody>
          <a:bodyPr>
            <a:normAutofit fontScale="85000" lnSpcReduction="20000"/>
          </a:bodyPr>
          <a:lstStyle/>
          <a:p>
            <a:r>
              <a:rPr lang="en-US" dirty="0"/>
              <a:t>If you can determine the value of one attribute X given a different attribute Y, then Y is functionally dependent on X. X is considered the determinant.</a:t>
            </a:r>
            <a:br>
              <a:rPr lang="en-US" dirty="0"/>
            </a:br>
            <a:r>
              <a:rPr lang="en-US" dirty="0"/>
              <a:t> Example:</a:t>
            </a:r>
          </a:p>
          <a:p>
            <a:endParaRPr lang="en-US" dirty="0"/>
          </a:p>
          <a:p>
            <a:endParaRPr lang="en-US" dirty="0"/>
          </a:p>
          <a:p>
            <a:endParaRPr lang="en-US" dirty="0"/>
          </a:p>
          <a:p>
            <a:endParaRPr lang="en-US" dirty="0"/>
          </a:p>
          <a:p>
            <a:r>
              <a:rPr lang="en-US" dirty="0"/>
              <a:t>Assuming this is the entire known universe. X is unique key:</a:t>
            </a:r>
          </a:p>
          <a:p>
            <a:pPr lvl="1"/>
            <a:r>
              <a:rPr lang="en-US" dirty="0"/>
              <a:t>Y and Z are functionally dependent on X</a:t>
            </a:r>
          </a:p>
          <a:p>
            <a:pPr lvl="1"/>
            <a:r>
              <a:rPr lang="en-US" dirty="0"/>
              <a:t>But, is Z is functionally dependent on Y (or vice versa)?</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9042870"/>
              </p:ext>
            </p:extLst>
          </p:nvPr>
        </p:nvGraphicFramePr>
        <p:xfrm>
          <a:off x="3048000" y="2667000"/>
          <a:ext cx="5181600" cy="148336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tblGrid>
              <a:tr h="370840">
                <a:tc>
                  <a:txBody>
                    <a:bodyPr/>
                    <a:lstStyle/>
                    <a:p>
                      <a:r>
                        <a:rPr lang="en-US" u="sng" dirty="0">
                          <a:solidFill>
                            <a:schemeClr val="bg1"/>
                          </a:solidFill>
                        </a:rPr>
                        <a:t>X</a:t>
                      </a:r>
                    </a:p>
                  </a:txBody>
                  <a:tcPr/>
                </a:tc>
                <a:tc>
                  <a:txBody>
                    <a:bodyPr/>
                    <a:lstStyle/>
                    <a:p>
                      <a:r>
                        <a:rPr lang="en-US" dirty="0">
                          <a:solidFill>
                            <a:schemeClr val="bg1"/>
                          </a:solidFill>
                        </a:rPr>
                        <a:t>Y</a:t>
                      </a:r>
                    </a:p>
                  </a:txBody>
                  <a:tcPr/>
                </a:tc>
                <a:tc>
                  <a:txBody>
                    <a:bodyPr/>
                    <a:lstStyle/>
                    <a:p>
                      <a:r>
                        <a:rPr lang="en-US" dirty="0">
                          <a:solidFill>
                            <a:schemeClr val="bg1"/>
                          </a:solidFill>
                        </a:rPr>
                        <a:t>Z</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7C05AC54-43FE-4FC9-BBCF-E368BAEF61B4}"/>
              </a:ext>
            </a:extLst>
          </p:cNvPr>
          <p:cNvSpPr/>
          <p:nvPr/>
        </p:nvSpPr>
        <p:spPr>
          <a:xfrm>
            <a:off x="4724400" y="3429000"/>
            <a:ext cx="3505200" cy="721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27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BCNF if..	</a:t>
            </a:r>
            <a:endParaRPr lang="en-US" dirty="0"/>
          </a:p>
        </p:txBody>
      </p:sp>
      <p:sp>
        <p:nvSpPr>
          <p:cNvPr id="3" name="Content Placeholder 2"/>
          <p:cNvSpPr>
            <a:spLocks noGrp="1"/>
          </p:cNvSpPr>
          <p:nvPr>
            <p:ph idx="1"/>
          </p:nvPr>
        </p:nvSpPr>
        <p:spPr>
          <a:xfrm>
            <a:off x="609600" y="1417639"/>
            <a:ext cx="10972800" cy="4708526"/>
          </a:xfrm>
        </p:spPr>
        <p:txBody>
          <a:bodyPr/>
          <a:lstStyle/>
          <a:p>
            <a:r>
              <a:rPr lang="en-US" dirty="0"/>
              <a:t>There are multiple columns with the same prefix</a:t>
            </a:r>
          </a:p>
          <a:p>
            <a:r>
              <a:rPr lang="en-US" dirty="0"/>
              <a:t>Multiple tables have the exact same complex columns</a:t>
            </a:r>
          </a:p>
          <a:p>
            <a:pPr lvl="1"/>
            <a:r>
              <a:rPr lang="en-US" dirty="0"/>
              <a:t>Example: Three tables have </a:t>
            </a:r>
            <a:r>
              <a:rPr lang="en-US" dirty="0" err="1"/>
              <a:t>MessageSentDate</a:t>
            </a:r>
            <a:r>
              <a:rPr lang="en-US" dirty="0"/>
              <a:t>, </a:t>
            </a:r>
            <a:r>
              <a:rPr lang="en-US" dirty="0" err="1"/>
              <a:t>MessageText</a:t>
            </a:r>
            <a:r>
              <a:rPr lang="en-US" dirty="0"/>
              <a:t> columns</a:t>
            </a:r>
          </a:p>
          <a:p>
            <a:r>
              <a:rPr lang="en-US" dirty="0"/>
              <a:t>There are repeating groups of data</a:t>
            </a:r>
          </a:p>
          <a:p>
            <a:pPr lvl="1"/>
            <a:r>
              <a:rPr lang="en-US" dirty="0"/>
              <a:t>Particularly if &gt; 1 column shows the repeats</a:t>
            </a:r>
          </a:p>
          <a:p>
            <a:r>
              <a:rPr lang="en-US" dirty="0"/>
              <a:t>There are triggers with modification statements</a:t>
            </a:r>
          </a:p>
          <a:p>
            <a:pPr lvl="1"/>
            <a:r>
              <a:rPr lang="en-US" dirty="0"/>
              <a:t>Some trigger use to trigger workflow can make sense, but too often it is a matter or maintaining summary/status data</a:t>
            </a:r>
          </a:p>
        </p:txBody>
      </p:sp>
    </p:spTree>
    <p:extLst>
      <p:ext uri="{BB962C8B-B14F-4D97-AF65-F5344CB8AC3E}">
        <p14:creationId xmlns:p14="http://schemas.microsoft.com/office/powerpoint/2010/main" val="77499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7" name="Content Placeholder 2"/>
          <p:cNvSpPr>
            <a:spLocks noGrp="1"/>
          </p:cNvSpPr>
          <p:nvPr>
            <p:ph idx="1"/>
          </p:nvPr>
        </p:nvSpPr>
        <p:spPr/>
        <p:txBody>
          <a:bodyPr>
            <a:normAutofit fontScale="85000" lnSpcReduction="20000"/>
          </a:bodyPr>
          <a:lstStyle/>
          <a:p>
            <a:r>
              <a:rPr lang="en-US"/>
              <a:t>Requirement: Defines the types of car(s) that a driver likes</a:t>
            </a:r>
          </a:p>
          <a:p>
            <a:endParaRPr lang="en-US"/>
          </a:p>
          <a:p>
            <a:endParaRPr lang="en-US"/>
          </a:p>
          <a:p>
            <a:endParaRPr lang="en-US"/>
          </a:p>
          <a:p>
            <a:endParaRPr lang="en-US"/>
          </a:p>
          <a:p>
            <a:endParaRPr lang="en-US"/>
          </a:p>
          <a:p>
            <a:r>
              <a:rPr lang="en-US"/>
              <a:t>Check the attributes against the meaning of the table</a:t>
            </a:r>
          </a:p>
          <a:p>
            <a:pPr lvl="1"/>
            <a:r>
              <a:rPr lang="en-US"/>
              <a:t>Height and EyeColor define the attributes of the driver alone </a:t>
            </a:r>
          </a:p>
          <a:p>
            <a:pPr lvl="1"/>
            <a:r>
              <a:rPr lang="en-US"/>
              <a:t>MaxWeight? The weight of vehicle for that style it is acceptable for the style of car? Or the driver? Naming is important! </a:t>
            </a:r>
          </a:p>
          <a:p>
            <a:pPr lvl="2"/>
            <a:r>
              <a:rPr lang="en-US"/>
              <a:t>Defined as: Vehicle weight for car style</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383766" y="2209800"/>
            <a:ext cx="77724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Car Style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MaxWeight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Station Wagon    6’0”    Blue      2900</a:t>
            </a:r>
          </a:p>
          <a:p>
            <a:r>
              <a:rPr lang="en-US" sz="1800" b="1" dirty="0">
                <a:latin typeface="Courier New" pitchFamily="49" charset="0"/>
                <a:cs typeface="Courier New" pitchFamily="49" charset="0"/>
              </a:rPr>
              <a:t>Louis    Hatchback        6’0”    Blue      2500</a:t>
            </a:r>
          </a:p>
          <a:p>
            <a:r>
              <a:rPr lang="en-US" sz="1800" b="1" dirty="0">
                <a:latin typeface="Courier New" pitchFamily="49" charset="0"/>
                <a:cs typeface="Courier New" pitchFamily="49" charset="0"/>
              </a:rPr>
              <a:t>Ted      Coupe            5’8”    Brown     2200</a:t>
            </a:r>
          </a:p>
        </p:txBody>
      </p:sp>
    </p:spTree>
    <p:extLst>
      <p:ext uri="{BB962C8B-B14F-4D97-AF65-F5344CB8AC3E}">
        <p14:creationId xmlns:p14="http://schemas.microsoft.com/office/powerpoint/2010/main" val="228427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are like Family Vacation Plans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417638"/>
            <a:ext cx="7595485" cy="4373562"/>
          </a:xfr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394" t="-2427" r="2394" b="46616"/>
          <a:stretch/>
        </p:blipFill>
        <p:spPr>
          <a:xfrm>
            <a:off x="5105400" y="1417638"/>
            <a:ext cx="1912873" cy="1963589"/>
          </a:xfrm>
          <a:prstGeom prst="rect">
            <a:avLst/>
          </a:prstGeom>
        </p:spPr>
      </p:pic>
      <p:sp>
        <p:nvSpPr>
          <p:cNvPr id="6" name="TextBox 5"/>
          <p:cNvSpPr txBox="1"/>
          <p:nvPr/>
        </p:nvSpPr>
        <p:spPr>
          <a:xfrm>
            <a:off x="2286000" y="5806440"/>
            <a:ext cx="7239000" cy="338554"/>
          </a:xfrm>
          <a:prstGeom prst="rect">
            <a:avLst/>
          </a:prstGeom>
          <a:noFill/>
        </p:spPr>
        <p:txBody>
          <a:bodyPr wrap="square" rtlCol="0">
            <a:spAutoFit/>
          </a:bodyPr>
          <a:lstStyle/>
          <a:p>
            <a:r>
              <a:rPr lang="en-US" dirty="0"/>
              <a:t>If everyone decided on Lake Eerie (instead of Erie), then everyone is to blame</a:t>
            </a:r>
          </a:p>
        </p:txBody>
      </p:sp>
    </p:spTree>
    <p:extLst>
      <p:ext uri="{BB962C8B-B14F-4D97-AF65-F5344CB8AC3E}">
        <p14:creationId xmlns:p14="http://schemas.microsoft.com/office/powerpoint/2010/main" val="23177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8" name="Content Placeholder 2"/>
          <p:cNvSpPr>
            <a:spLocks noGrp="1"/>
          </p:cNvSpPr>
          <p:nvPr>
            <p:ph idx="1"/>
          </p:nvPr>
        </p:nvSpPr>
        <p:spPr/>
        <p:txBody>
          <a:bodyPr/>
          <a:lstStyle/>
          <a:p>
            <a:r>
              <a:rPr lang="en-US" dirty="0"/>
              <a:t>Solution: 3 independent tables, 1 for driver, 1 for driver’s car style preference, 1 for driver and car style</a:t>
            </a:r>
          </a:p>
        </p:txBody>
      </p:sp>
      <p:sp>
        <p:nvSpPr>
          <p:cNvPr id="4" name="TextBox 3"/>
          <p:cNvSpPr txBox="1"/>
          <p:nvPr/>
        </p:nvSpPr>
        <p:spPr>
          <a:xfrm>
            <a:off x="2667000" y="533400"/>
            <a:ext cx="8077200" cy="338554"/>
          </a:xfrm>
          <a:prstGeom prst="rect">
            <a:avLst/>
          </a:prstGeom>
          <a:noFill/>
        </p:spPr>
        <p:txBody>
          <a:bodyPr wrap="square" rtlCol="0">
            <a:spAutoFit/>
          </a:bodyPr>
          <a:lstStyle/>
          <a:p>
            <a:endParaRPr lang="en-US" dirty="0"/>
          </a:p>
        </p:txBody>
      </p:sp>
      <p:sp>
        <p:nvSpPr>
          <p:cNvPr id="5" name="TextBox 4"/>
          <p:cNvSpPr txBox="1"/>
          <p:nvPr/>
        </p:nvSpPr>
        <p:spPr>
          <a:xfrm>
            <a:off x="1905000" y="2624553"/>
            <a:ext cx="6096000" cy="1754326"/>
          </a:xfrm>
          <a:prstGeom prst="rect">
            <a:avLst/>
          </a:prstGeom>
          <a:noFill/>
        </p:spPr>
        <p:txBody>
          <a:bodyPr wrap="square" rtlCol="0">
            <a:spAutoFit/>
          </a:bodyPr>
          <a:lstStyle/>
          <a:p>
            <a:r>
              <a:rPr lang="en-US" sz="1800" b="1" dirty="0">
                <a:latin typeface="Courier New" pitchFamily="49" charset="0"/>
                <a:cs typeface="Courier New" pitchFamily="49" charset="0"/>
              </a:rPr>
              <a:t>Driver   Car Style</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Station Wagon    </a:t>
            </a:r>
          </a:p>
          <a:p>
            <a:r>
              <a:rPr lang="en-US" sz="1800" b="1" dirty="0">
                <a:latin typeface="Courier New" pitchFamily="49" charset="0"/>
                <a:cs typeface="Courier New" pitchFamily="49" charset="0"/>
              </a:rPr>
              <a:t>Louis    Hatchback</a:t>
            </a:r>
          </a:p>
          <a:p>
            <a:r>
              <a:rPr lang="en-US" sz="1800" b="1" dirty="0">
                <a:latin typeface="Courier New" pitchFamily="49" charset="0"/>
                <a:cs typeface="Courier New" pitchFamily="49" charset="0"/>
              </a:rPr>
              <a:t>Ted      Coupe</a:t>
            </a:r>
          </a:p>
          <a:p>
            <a:endParaRPr lang="en-US" sz="1800" b="1" dirty="0">
              <a:latin typeface="Courier New" pitchFamily="49" charset="0"/>
              <a:cs typeface="Courier New" pitchFamily="49" charset="0"/>
            </a:endParaRPr>
          </a:p>
        </p:txBody>
      </p:sp>
      <p:sp>
        <p:nvSpPr>
          <p:cNvPr id="6" name="TextBox 5"/>
          <p:cNvSpPr txBox="1"/>
          <p:nvPr/>
        </p:nvSpPr>
        <p:spPr>
          <a:xfrm>
            <a:off x="5943600" y="3352800"/>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Louis    6’0”    Blue      </a:t>
            </a:r>
          </a:p>
          <a:p>
            <a:r>
              <a:rPr lang="en-US" sz="1800" b="1" dirty="0">
                <a:latin typeface="Courier New" pitchFamily="49" charset="0"/>
                <a:cs typeface="Courier New" pitchFamily="49" charset="0"/>
              </a:rPr>
              <a:t>Ted      5’8”    Brown     </a:t>
            </a:r>
          </a:p>
          <a:p>
            <a:endParaRPr lang="en-US" sz="1800" b="1" dirty="0">
              <a:latin typeface="Courier New" pitchFamily="49" charset="0"/>
              <a:cs typeface="Courier New" pitchFamily="49" charset="0"/>
            </a:endParaRPr>
          </a:p>
        </p:txBody>
      </p:sp>
      <p:sp>
        <p:nvSpPr>
          <p:cNvPr id="7" name="TextBox 6"/>
          <p:cNvSpPr txBox="1"/>
          <p:nvPr/>
        </p:nvSpPr>
        <p:spPr>
          <a:xfrm>
            <a:off x="1930667" y="4470269"/>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Car Style        </a:t>
            </a:r>
            <a:r>
              <a:rPr lang="en-US" sz="1800" b="1" dirty="0" err="1">
                <a:latin typeface="Courier New" pitchFamily="49" charset="0"/>
                <a:cs typeface="Courier New" pitchFamily="49" charset="0"/>
              </a:rPr>
              <a:t>MaxWeight</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Station Wagon    2900</a:t>
            </a:r>
          </a:p>
          <a:p>
            <a:r>
              <a:rPr lang="en-US" sz="1800" b="1" dirty="0">
                <a:latin typeface="Courier New" pitchFamily="49" charset="0"/>
                <a:cs typeface="Courier New" pitchFamily="49" charset="0"/>
              </a:rPr>
              <a:t>Hatchback        2500</a:t>
            </a:r>
          </a:p>
          <a:p>
            <a:r>
              <a:rPr lang="en-US" sz="1800" b="1" dirty="0">
                <a:latin typeface="Courier New" pitchFamily="49" charset="0"/>
                <a:cs typeface="Courier New" pitchFamily="49" charset="0"/>
              </a:rPr>
              <a:t>Coupe            2200</a:t>
            </a:r>
          </a:p>
        </p:txBody>
      </p:sp>
    </p:spTree>
    <p:extLst>
      <p:ext uri="{BB962C8B-B14F-4D97-AF65-F5344CB8AC3E}">
        <p14:creationId xmlns:p14="http://schemas.microsoft.com/office/powerpoint/2010/main" val="420892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p:bldP spid="6"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normAutofit fontScale="92500" lnSpcReduction="10000"/>
          </a:bodyPr>
          <a:lstStyle/>
          <a:p>
            <a:r>
              <a:rPr lang="en-US" dirty="0"/>
              <a:t>Requirement: Driver registration for rental car company</a:t>
            </a:r>
          </a:p>
          <a:p>
            <a:endParaRPr lang="en-US" dirty="0"/>
          </a:p>
          <a:p>
            <a:endParaRPr lang="en-US" dirty="0"/>
          </a:p>
          <a:p>
            <a:endParaRPr lang="en-US" dirty="0"/>
          </a:p>
          <a:p>
            <a:endParaRPr lang="en-US" dirty="0"/>
          </a:p>
          <a:p>
            <a:r>
              <a:rPr lang="en-US" dirty="0"/>
              <a:t>Column Dependencies</a:t>
            </a:r>
          </a:p>
          <a:p>
            <a:pPr lvl="1"/>
            <a:r>
              <a:rPr lang="en-US" dirty="0"/>
              <a:t>Height and </a:t>
            </a:r>
            <a:r>
              <a:rPr lang="en-US" dirty="0" err="1"/>
              <a:t>EyeColor</a:t>
            </a:r>
            <a:r>
              <a:rPr lang="en-US" dirty="0"/>
              <a:t>, check</a:t>
            </a:r>
          </a:p>
          <a:p>
            <a:pPr lvl="1"/>
            <a:r>
              <a:rPr lang="en-US" dirty="0" err="1"/>
              <a:t>VehicleOwned</a:t>
            </a:r>
            <a:r>
              <a:rPr lang="en-US" dirty="0"/>
              <a:t>, check</a:t>
            </a:r>
          </a:p>
          <a:p>
            <a:pPr lvl="1"/>
            <a:r>
              <a:rPr lang="en-US" dirty="0" err="1"/>
              <a:t>WheelCount</a:t>
            </a:r>
            <a:r>
              <a:rPr lang="en-US" dirty="0"/>
              <a:t>, &lt;buzz&gt;, driver’s do not have </a:t>
            </a:r>
            <a:r>
              <a:rPr lang="en-US" dirty="0" err="1"/>
              <a:t>wheelcounts</a:t>
            </a:r>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2286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      4</a:t>
            </a:r>
          </a:p>
          <a:p>
            <a:r>
              <a:rPr lang="en-US" sz="1800" b="1" dirty="0">
                <a:latin typeface="Courier New" pitchFamily="49" charset="0"/>
                <a:cs typeface="Courier New" pitchFamily="49" charset="0"/>
              </a:rPr>
              <a:t>Ted      Coupe            5’8”    Brown     4</a:t>
            </a:r>
          </a:p>
          <a:p>
            <a:r>
              <a:rPr lang="en-US" sz="1800" b="1" dirty="0">
                <a:latin typeface="Courier New" pitchFamily="49" charset="0"/>
                <a:cs typeface="Courier New" pitchFamily="49" charset="0"/>
              </a:rPr>
              <a:t>Rob      Tractor trailer  6’8”    NULL      18</a:t>
            </a:r>
          </a:p>
        </p:txBody>
      </p:sp>
    </p:spTree>
    <p:extLst>
      <p:ext uri="{BB962C8B-B14F-4D97-AF65-F5344CB8AC3E}">
        <p14:creationId xmlns:p14="http://schemas.microsoft.com/office/powerpoint/2010/main" val="370421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lstStyle/>
          <a:p>
            <a:r>
              <a:rPr lang="en-US" dirty="0"/>
              <a:t>Two tables, one for driver, one for type of vehicles and their characteristics</a:t>
            </a:r>
          </a:p>
          <a:p>
            <a:endParaRPr lang="en-US" dirty="0"/>
          </a:p>
          <a:p>
            <a:endParaRPr lang="en-US" dirty="0"/>
          </a:p>
        </p:txBody>
      </p:sp>
      <p:sp>
        <p:nvSpPr>
          <p:cNvPr id="5" name="TextBox 4"/>
          <p:cNvSpPr txBox="1"/>
          <p:nvPr/>
        </p:nvSpPr>
        <p:spPr>
          <a:xfrm>
            <a:off x="2362200" y="2667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(FK)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a:t>
            </a:r>
          </a:p>
          <a:p>
            <a:r>
              <a:rPr lang="en-US" sz="1800" b="1" dirty="0">
                <a:latin typeface="Courier New" pitchFamily="49" charset="0"/>
                <a:cs typeface="Courier New" pitchFamily="49" charset="0"/>
              </a:rPr>
              <a:t>Ted      Coupe               5’8”    Brown     </a:t>
            </a:r>
          </a:p>
          <a:p>
            <a:r>
              <a:rPr lang="en-US" sz="1800" b="1" dirty="0">
                <a:latin typeface="Courier New" pitchFamily="49" charset="0"/>
                <a:cs typeface="Courier New" pitchFamily="49" charset="0"/>
              </a:rPr>
              <a:t>Rob      Tractor trailer     6’8”    NULL</a:t>
            </a:r>
          </a:p>
        </p:txBody>
      </p:sp>
      <p:sp>
        <p:nvSpPr>
          <p:cNvPr id="6" name="TextBox 5"/>
          <p:cNvSpPr txBox="1"/>
          <p:nvPr/>
        </p:nvSpPr>
        <p:spPr>
          <a:xfrm>
            <a:off x="2362200" y="42654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Hatchback        4</a:t>
            </a:r>
          </a:p>
          <a:p>
            <a:r>
              <a:rPr lang="en-US" sz="1800" b="1" dirty="0">
                <a:latin typeface="Courier New" pitchFamily="49" charset="0"/>
                <a:cs typeface="Courier New" pitchFamily="49" charset="0"/>
              </a:rPr>
              <a:t>Coupe            4</a:t>
            </a:r>
          </a:p>
          <a:p>
            <a:r>
              <a:rPr lang="en-US" sz="1800" b="1" dirty="0">
                <a:latin typeface="Courier New" pitchFamily="49" charset="0"/>
                <a:cs typeface="Courier New" pitchFamily="49" charset="0"/>
              </a:rPr>
              <a:t>Tractor trailer  18</a:t>
            </a:r>
          </a:p>
          <a:p>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18871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Natural PK</a:t>
            </a:r>
            <a:endParaRPr lang="en-US" dirty="0"/>
          </a:p>
        </p:txBody>
      </p:sp>
      <p:sp>
        <p:nvSpPr>
          <p:cNvPr id="5" name="TextBox 4"/>
          <p:cNvSpPr txBox="1"/>
          <p:nvPr/>
        </p:nvSpPr>
        <p:spPr>
          <a:xfrm>
            <a:off x="1143000" y="1219200"/>
            <a:ext cx="11049000" cy="501675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not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 not null,</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primary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primary key</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foreign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42474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The Surrogate Effect</a:t>
            </a:r>
            <a:endParaRPr lang="en-US" dirty="0"/>
          </a:p>
        </p:txBody>
      </p:sp>
      <p:sp>
        <p:nvSpPr>
          <p:cNvPr id="4" name="TextBox 3"/>
          <p:cNvSpPr txBox="1"/>
          <p:nvPr/>
        </p:nvSpPr>
        <p:spPr>
          <a:xfrm>
            <a:off x="838200" y="1219200"/>
            <a:ext cx="10439400" cy="5755422"/>
          </a:xfrm>
          <a:prstGeom prst="rect">
            <a:avLst/>
          </a:prstGeom>
          <a:noFill/>
        </p:spPr>
        <p:txBody>
          <a:bodyPr wrap="square" rtlCol="0">
            <a:spAutoFit/>
          </a:bodyPr>
          <a:lstStyle/>
          <a:p>
            <a:r>
              <a:rPr lang="en-US" b="1" dirty="0"/>
              <a:t>This is a mathematically equivalent representation</a:t>
            </a:r>
          </a:p>
          <a:p>
            <a:endParaRPr lang="en-US" dirty="0"/>
          </a:p>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primary key –might be identity or even GUID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employeeId</a:t>
            </a:r>
            <a:r>
              <a:rPr lang="en-US" b="1" i="1"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int</a:t>
            </a:r>
            <a:r>
              <a:rPr lang="en-US" b="1" i="1" dirty="0">
                <a:solidFill>
                  <a:srgbClr val="C00000"/>
                </a:solidFill>
                <a:latin typeface="Courier New" panose="02070309020205020404" pitchFamily="49" charset="0"/>
                <a:cs typeface="Courier New" panose="02070309020205020404" pitchFamily="49" charset="0"/>
              </a:rPr>
              <a:t> identity primary key, –might be identity or even GUID</a:t>
            </a:r>
          </a:p>
          <a:p>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unique,</a:t>
            </a:r>
          </a:p>
          <a:p>
            <a:r>
              <a:rPr lang="en-US" b="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null unique </a:t>
            </a:r>
            <a:br>
              <a:rPr lang="en-US" b="1" i="1" dirty="0">
                <a:latin typeface="Courier New" panose="02070309020205020404" pitchFamily="49" charset="0"/>
                <a:cs typeface="Courier New" panose="02070309020205020404" pitchFamily="49" charset="0"/>
              </a:rPr>
            </a:br>
            <a:r>
              <a:rPr lang="en-US" b="1" i="1"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driversLicenseId</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a:t>
            </a:r>
          </a:p>
          <a:p>
            <a:endParaRPr lang="en-US" dirty="0"/>
          </a:p>
          <a:p>
            <a:endParaRPr lang="en-US" dirty="0"/>
          </a:p>
          <a:p>
            <a:endParaRPr lang="en-US" dirty="0"/>
          </a:p>
        </p:txBody>
      </p:sp>
    </p:spTree>
    <p:extLst>
      <p:ext uri="{BB962C8B-B14F-4D97-AF65-F5344CB8AC3E}">
        <p14:creationId xmlns:p14="http://schemas.microsoft.com/office/powerpoint/2010/main" val="5087889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297" y="1164557"/>
            <a:ext cx="4637315" cy="481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598"/>
          <a:stretch/>
        </p:blipFill>
        <p:spPr bwMode="auto">
          <a:xfrm>
            <a:off x="6298612" y="1164557"/>
            <a:ext cx="4140788" cy="481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Quiz – Which Model is Correct?</a:t>
            </a:r>
            <a:endParaRPr lang="en-US" dirty="0"/>
          </a:p>
        </p:txBody>
      </p:sp>
      <p:sp>
        <p:nvSpPr>
          <p:cNvPr id="4" name="TextBox 3"/>
          <p:cNvSpPr txBox="1"/>
          <p:nvPr/>
        </p:nvSpPr>
        <p:spPr>
          <a:xfrm>
            <a:off x="5867400" y="3200400"/>
            <a:ext cx="1066800" cy="369332"/>
          </a:xfrm>
          <a:prstGeom prst="rect">
            <a:avLst/>
          </a:prstGeom>
          <a:noFill/>
        </p:spPr>
        <p:txBody>
          <a:bodyPr wrap="square" rtlCol="0">
            <a:spAutoFit/>
          </a:bodyPr>
          <a:lstStyle/>
          <a:p>
            <a:r>
              <a:rPr lang="en-US" sz="1800" dirty="0">
                <a:solidFill>
                  <a:schemeClr val="accent1"/>
                </a:solidFill>
              </a:rPr>
              <a:t>Or</a:t>
            </a:r>
          </a:p>
        </p:txBody>
      </p:sp>
      <p:sp>
        <p:nvSpPr>
          <p:cNvPr id="3" name="TextBox 2"/>
          <p:cNvSpPr txBox="1"/>
          <p:nvPr/>
        </p:nvSpPr>
        <p:spPr>
          <a:xfrm>
            <a:off x="3681185" y="5145315"/>
            <a:ext cx="642256" cy="584775"/>
          </a:xfrm>
          <a:prstGeom prst="rect">
            <a:avLst/>
          </a:prstGeom>
          <a:noFill/>
        </p:spPr>
        <p:txBody>
          <a:bodyPr wrap="square" rtlCol="0">
            <a:spAutoFit/>
          </a:bodyPr>
          <a:lstStyle/>
          <a:p>
            <a:r>
              <a:rPr lang="en-US" sz="3200" dirty="0">
                <a:solidFill>
                  <a:schemeClr val="accent1"/>
                </a:solidFill>
              </a:rPr>
              <a:t>A</a:t>
            </a:r>
          </a:p>
        </p:txBody>
      </p:sp>
      <p:sp>
        <p:nvSpPr>
          <p:cNvPr id="7" name="TextBox 6"/>
          <p:cNvSpPr txBox="1"/>
          <p:nvPr/>
        </p:nvSpPr>
        <p:spPr>
          <a:xfrm>
            <a:off x="8001000" y="5143384"/>
            <a:ext cx="1981200" cy="584775"/>
          </a:xfrm>
          <a:prstGeom prst="rect">
            <a:avLst/>
          </a:prstGeom>
          <a:noFill/>
        </p:spPr>
        <p:txBody>
          <a:bodyPr wrap="square" rtlCol="0">
            <a:spAutoFit/>
          </a:bodyPr>
          <a:lstStyle/>
          <a:p>
            <a:r>
              <a:rPr lang="en-US" sz="3200" dirty="0">
                <a:solidFill>
                  <a:schemeClr val="accent1"/>
                </a:solidFill>
              </a:rPr>
              <a:t>B</a:t>
            </a:r>
          </a:p>
        </p:txBody>
      </p:sp>
    </p:spTree>
    <p:extLst>
      <p:ext uri="{BB962C8B-B14F-4D97-AF65-F5344CB8AC3E}">
        <p14:creationId xmlns:p14="http://schemas.microsoft.com/office/powerpoint/2010/main" val="13804352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282"/>
          <a:stretch/>
        </p:blipFill>
        <p:spPr bwMode="auto">
          <a:xfrm>
            <a:off x="2971800" y="1219200"/>
            <a:ext cx="5491176" cy="488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Quiz – Answer “It depends…perhaps both”</a:t>
            </a:r>
          </a:p>
        </p:txBody>
      </p:sp>
    </p:spTree>
    <p:extLst>
      <p:ext uri="{BB962C8B-B14F-4D97-AF65-F5344CB8AC3E}">
        <p14:creationId xmlns:p14="http://schemas.microsoft.com/office/powerpoint/2010/main" val="1216059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and Fifth Normal Forms</a:t>
            </a:r>
            <a:endParaRPr lang="en-US" dirty="0"/>
          </a:p>
        </p:txBody>
      </p:sp>
      <p:sp>
        <p:nvSpPr>
          <p:cNvPr id="3" name="Content Placeholder 2"/>
          <p:cNvSpPr>
            <a:spLocks noGrp="1"/>
          </p:cNvSpPr>
          <p:nvPr>
            <p:ph idx="1"/>
          </p:nvPr>
        </p:nvSpPr>
        <p:spPr/>
        <p:txBody>
          <a:bodyPr>
            <a:normAutofit lnSpcReduction="10000"/>
          </a:bodyPr>
          <a:lstStyle/>
          <a:p>
            <a:r>
              <a:rPr lang="en-US" dirty="0"/>
              <a:t>Deals with the relationships within key attributes</a:t>
            </a:r>
          </a:p>
          <a:p>
            <a:r>
              <a:rPr lang="en-US" dirty="0"/>
              <a:t>In practical terms, it deals when a single row actually has multiple meanings that are not immediately obvious</a:t>
            </a:r>
          </a:p>
          <a:p>
            <a:r>
              <a:rPr lang="en-US" dirty="0"/>
              <a:t>What makes it challenging that the same table may or may not be in Fourth or Fifth Normal Form depending on subtle differences in requirements</a:t>
            </a:r>
          </a:p>
          <a:p>
            <a:r>
              <a:rPr lang="en-US" dirty="0"/>
              <a:t>If a table is properly in Third Normal Form, and EFFECTIVELY has no three or more part composite keys, it is already in Fifth Normal Form</a:t>
            </a:r>
          </a:p>
        </p:txBody>
      </p:sp>
    </p:spTree>
    <p:extLst>
      <p:ext uri="{BB962C8B-B14F-4D97-AF65-F5344CB8AC3E}">
        <p14:creationId xmlns:p14="http://schemas.microsoft.com/office/powerpoint/2010/main" val="40633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a:t>
            </a:r>
            <a:endParaRPr lang="en-US" dirty="0"/>
          </a:p>
        </p:txBody>
      </p:sp>
      <p:sp>
        <p:nvSpPr>
          <p:cNvPr id="3" name="Content Placeholder 2"/>
          <p:cNvSpPr>
            <a:spLocks noGrp="1"/>
          </p:cNvSpPr>
          <p:nvPr>
            <p:ph idx="1"/>
          </p:nvPr>
        </p:nvSpPr>
        <p:spPr/>
        <p:txBody>
          <a:bodyPr/>
          <a:lstStyle/>
          <a:p>
            <a:r>
              <a:rPr lang="en-US"/>
              <a:t>The key of every table should represent no more than one independent multi-valued relationship</a:t>
            </a:r>
          </a:p>
          <a:p>
            <a:r>
              <a:rPr lang="en-US"/>
              <a:t>In other words, the combination of key attributes should represent one thing only</a:t>
            </a:r>
          </a:p>
          <a:p>
            <a:endParaRPr lang="en-US" dirty="0"/>
          </a:p>
        </p:txBody>
      </p:sp>
    </p:spTree>
    <p:extLst>
      <p:ext uri="{BB962C8B-B14F-4D97-AF65-F5344CB8AC3E}">
        <p14:creationId xmlns:p14="http://schemas.microsoft.com/office/powerpoint/2010/main" val="292187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Fourth Normal Form relevant?</a:t>
            </a:r>
            <a:endParaRPr lang="en-US" dirty="0"/>
          </a:p>
        </p:txBody>
      </p:sp>
      <p:sp>
        <p:nvSpPr>
          <p:cNvPr id="3" name="Content Placeholder 2"/>
          <p:cNvSpPr>
            <a:spLocks noGrp="1"/>
          </p:cNvSpPr>
          <p:nvPr>
            <p:ph idx="1"/>
          </p:nvPr>
        </p:nvSpPr>
        <p:spPr/>
        <p:txBody>
          <a:bodyPr>
            <a:normAutofit lnSpcReduction="10000"/>
          </a:bodyPr>
          <a:lstStyle/>
          <a:p>
            <a:r>
              <a:rPr lang="en-US"/>
              <a:t>A 1992 paper by Margaret S. Wu notes that the teaching of database normalization typically stops short of 4NF, perhaps because of a belief that tables violating 4NF (but meeting all lower normal forms) are rarely encountered in business applications. This belief may not be accurate, however. Wu reports that in a study of forty organizational databases, over 20% contained one or more tables that violated 4NF while meeting all lower normal forms.</a:t>
            </a:r>
          </a:p>
          <a:p>
            <a:r>
              <a:rPr lang="en-US">
                <a:hlinkClick r:id="rId2"/>
              </a:rPr>
              <a:t>http://en.wikipedia.org/wiki/Fourth_normal_form</a:t>
            </a:r>
            <a:r>
              <a:rPr lang="en-US"/>
              <a:t> </a:t>
            </a:r>
            <a:endParaRPr lang="en-US" dirty="0"/>
          </a:p>
        </p:txBody>
      </p:sp>
    </p:spTree>
    <p:extLst>
      <p:ext uri="{BB962C8B-B14F-4D97-AF65-F5344CB8AC3E}">
        <p14:creationId xmlns:p14="http://schemas.microsoft.com/office/powerpoint/2010/main" val="13852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WRITE REQUIREMENTS DOWN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WRITE IT DOWN. Seriously.</a:t>
            </a:r>
          </a:p>
          <a:p>
            <a:r>
              <a:rPr lang="en-US" dirty="0"/>
              <a:t>True for Agile, Extreme, or Full Blown Committee Driven Waterfall</a:t>
            </a:r>
          </a:p>
          <a:p>
            <a:r>
              <a:rPr lang="en-US" dirty="0"/>
              <a:t>Use to provide the target for the rest of the project</a:t>
            </a:r>
          </a:p>
          <a:p>
            <a:pPr lvl="1"/>
            <a:r>
              <a:rPr lang="en-US" dirty="0"/>
              <a:t>Design</a:t>
            </a:r>
          </a:p>
          <a:p>
            <a:pPr lvl="1"/>
            <a:r>
              <a:rPr lang="en-US" dirty="0"/>
              <a:t>Coding</a:t>
            </a:r>
          </a:p>
          <a:p>
            <a:pPr lvl="1"/>
            <a:r>
              <a:rPr lang="en-US" dirty="0"/>
              <a:t>Testing</a:t>
            </a:r>
          </a:p>
          <a:p>
            <a:r>
              <a:rPr lang="en-US" dirty="0"/>
              <a:t>Make certain you get sign-off from all decision makers</a:t>
            </a:r>
          </a:p>
          <a:p>
            <a:r>
              <a:rPr lang="en-US" dirty="0"/>
              <a:t>Anything not written down can and will change without notice</a:t>
            </a:r>
          </a:p>
          <a:p>
            <a:r>
              <a:rPr lang="en-US" dirty="0"/>
              <a:t>WRITE IT DOWN. Before you code. I mean it. </a:t>
            </a:r>
          </a:p>
          <a:p>
            <a:endParaRPr lang="en-US" dirty="0"/>
          </a:p>
          <a:p>
            <a:endParaRPr lang="en-US" dirty="0"/>
          </a:p>
        </p:txBody>
      </p:sp>
    </p:spTree>
    <p:extLst>
      <p:ext uri="{BB962C8B-B14F-4D97-AF65-F5344CB8AC3E}">
        <p14:creationId xmlns:p14="http://schemas.microsoft.com/office/powerpoint/2010/main" val="289193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7" name="Content Placeholder 2"/>
          <p:cNvSpPr>
            <a:spLocks noGrp="1"/>
          </p:cNvSpPr>
          <p:nvPr>
            <p:ph idx="1"/>
          </p:nvPr>
        </p:nvSpPr>
        <p:spPr/>
        <p:txBody>
          <a:bodyPr>
            <a:normAutofit fontScale="77500" lnSpcReduction="20000"/>
          </a:bodyPr>
          <a:lstStyle/>
          <a:p>
            <a:r>
              <a:rPr lang="en-US"/>
              <a:t>Requirement: define the classes offered with teacher and book</a:t>
            </a:r>
          </a:p>
          <a:p>
            <a:endParaRPr lang="en-US"/>
          </a:p>
          <a:p>
            <a:endParaRPr lang="en-US"/>
          </a:p>
          <a:p>
            <a:endParaRPr lang="en-US"/>
          </a:p>
          <a:p>
            <a:endParaRPr lang="en-US"/>
          </a:p>
          <a:p>
            <a:endParaRPr lang="en-US"/>
          </a:p>
          <a:p>
            <a:r>
              <a:rPr lang="en-US"/>
              <a:t>Dependencies</a:t>
            </a:r>
          </a:p>
          <a:p>
            <a:pPr lvl="1"/>
            <a:r>
              <a:rPr lang="en-US"/>
              <a:t>Class  determines  Trainer (Based on qualification)</a:t>
            </a:r>
          </a:p>
          <a:p>
            <a:pPr lvl="1"/>
            <a:r>
              <a:rPr lang="en-US"/>
              <a:t>Class  determines   Book (Based on applicability)</a:t>
            </a:r>
          </a:p>
          <a:p>
            <a:pPr lvl="1"/>
            <a:r>
              <a:rPr lang="en-US"/>
              <a:t>Trainer does not determine Book (or vice versa)</a:t>
            </a:r>
          </a:p>
          <a:p>
            <a:r>
              <a:rPr lang="en-US"/>
              <a:t>If trainer and book are related (like if teachers had their own specific text,) then this table is in 4NF</a:t>
            </a:r>
            <a:endParaRPr lang="en-US" dirty="0"/>
          </a:p>
        </p:txBody>
      </p:sp>
      <p:sp>
        <p:nvSpPr>
          <p:cNvPr id="5" name="TextBox 4"/>
          <p:cNvSpPr txBox="1"/>
          <p:nvPr/>
        </p:nvSpPr>
        <p:spPr>
          <a:xfrm>
            <a:off x="2133600" y="1981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Tree>
    <p:extLst>
      <p:ext uri="{BB962C8B-B14F-4D97-AF65-F5344CB8AC3E}">
        <p14:creationId xmlns:p14="http://schemas.microsoft.com/office/powerpoint/2010/main" val="292398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 </a:t>
            </a:r>
            <a:endParaRPr lang="en-US" dirty="0"/>
          </a:p>
        </p:txBody>
      </p:sp>
      <p:sp>
        <p:nvSpPr>
          <p:cNvPr id="4" name="TextBox 3"/>
          <p:cNvSpPr txBox="1"/>
          <p:nvPr/>
        </p:nvSpPr>
        <p:spPr>
          <a:xfrm>
            <a:off x="2133600" y="1219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
        <p:nvSpPr>
          <p:cNvPr id="5" name="TextBox 4"/>
          <p:cNvSpPr txBox="1"/>
          <p:nvPr/>
        </p:nvSpPr>
        <p:spPr>
          <a:xfrm>
            <a:off x="2133600" y="4257711"/>
            <a:ext cx="8001000" cy="1754326"/>
          </a:xfrm>
          <a:prstGeom prst="rect">
            <a:avLst/>
          </a:prstGeom>
          <a:noFill/>
        </p:spPr>
        <p:txBody>
          <a:bodyPr wrap="square" rtlCol="0">
            <a:spAutoFit/>
          </a:bodyPr>
          <a:lstStyle/>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
        <p:nvSpPr>
          <p:cNvPr id="6" name="TextBox 5"/>
          <p:cNvSpPr txBox="1"/>
          <p:nvPr/>
        </p:nvSpPr>
        <p:spPr>
          <a:xfrm>
            <a:off x="2133600" y="3581401"/>
            <a:ext cx="7467600" cy="646331"/>
          </a:xfrm>
          <a:prstGeom prst="rect">
            <a:avLst/>
          </a:prstGeom>
          <a:noFill/>
        </p:spPr>
        <p:txBody>
          <a:bodyPr wrap="square" rtlCol="0">
            <a:spAutoFit/>
          </a:bodyPr>
          <a:lstStyle/>
          <a:p>
            <a:r>
              <a:rPr lang="en-US" sz="1800" dirty="0">
                <a:latin typeface="Courier New" pitchFamily="49" charset="0"/>
                <a:cs typeface="Courier New" pitchFamily="49" charset="0"/>
              </a:rPr>
              <a:t>SELECT DISTINCT Class, Book</a:t>
            </a:r>
            <a:br>
              <a:rPr lang="en-US" sz="1800" dirty="0">
                <a:latin typeface="Courier New" pitchFamily="49" charset="0"/>
                <a:cs typeface="Courier New" pitchFamily="49" charset="0"/>
              </a:rPr>
            </a:br>
            <a:r>
              <a:rPr lang="en-US" sz="1800" dirty="0">
                <a:latin typeface="Courier New" pitchFamily="49" charset="0"/>
                <a:cs typeface="Courier New" pitchFamily="49" charset="0"/>
              </a:rPr>
              <a:t>FROM   </a:t>
            </a:r>
            <a:r>
              <a:rPr lang="en-US" sz="1800" dirty="0" err="1">
                <a:latin typeface="Courier New" pitchFamily="49" charset="0"/>
                <a:cs typeface="Courier New" pitchFamily="49" charset="0"/>
              </a:rPr>
              <a:t>TrainerClassBook</a:t>
            </a:r>
            <a:endParaRPr lang="en-US" sz="1800" dirty="0">
              <a:latin typeface="Courier New" pitchFamily="49" charset="0"/>
              <a:cs typeface="Courier New" pitchFamily="49" charset="0"/>
            </a:endParaRPr>
          </a:p>
        </p:txBody>
      </p:sp>
      <p:sp>
        <p:nvSpPr>
          <p:cNvPr id="7" name="TextBox 6"/>
          <p:cNvSpPr txBox="1"/>
          <p:nvPr/>
        </p:nvSpPr>
        <p:spPr>
          <a:xfrm>
            <a:off x="2133600" y="3124200"/>
            <a:ext cx="7848600" cy="338554"/>
          </a:xfrm>
          <a:prstGeom prst="rect">
            <a:avLst/>
          </a:prstGeom>
          <a:noFill/>
        </p:spPr>
        <p:txBody>
          <a:bodyPr wrap="square" rtlCol="0">
            <a:spAutoFit/>
          </a:bodyPr>
          <a:lstStyle/>
          <a:p>
            <a:r>
              <a:rPr lang="en-US" dirty="0"/>
              <a:t>Question: What classes do we have available and what books do they use?</a:t>
            </a:r>
          </a:p>
        </p:txBody>
      </p:sp>
      <p:sp>
        <p:nvSpPr>
          <p:cNvPr id="8" name="TextBox 7"/>
          <p:cNvSpPr txBox="1"/>
          <p:nvPr/>
        </p:nvSpPr>
        <p:spPr>
          <a:xfrm>
            <a:off x="2779486" y="4724401"/>
            <a:ext cx="5791200" cy="584775"/>
          </a:xfrm>
          <a:prstGeom prst="rect">
            <a:avLst/>
          </a:prstGeom>
          <a:noFill/>
        </p:spPr>
        <p:txBody>
          <a:bodyPr wrap="square" rtlCol="0">
            <a:spAutoFit/>
          </a:bodyPr>
          <a:lstStyle/>
          <a:p>
            <a:r>
              <a:rPr lang="en-US" dirty="0"/>
              <a:t>Doing a very slow operation, sorting your data, unnecessarily… please wait</a:t>
            </a:r>
          </a:p>
        </p:txBody>
      </p:sp>
    </p:spTree>
    <p:extLst>
      <p:ext uri="{BB962C8B-B14F-4D97-AF65-F5344CB8AC3E}">
        <p14:creationId xmlns:p14="http://schemas.microsoft.com/office/powerpoint/2010/main" val="119781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6000"/>
                                        <p:tgtEl>
                                          <p:spTgt spid="8"/>
                                        </p:tgtEl>
                                      </p:cBhvr>
                                    </p:animEffect>
                                  </p:childTnLst>
                                  <p:subTnLst>
                                    <p:set>
                                      <p:cBhvr override="childStyle">
                                        <p:cTn dur="1" fill="hold" display="0" masterRel="sameClick" afterEffect="1">
                                          <p:stCondLst>
                                            <p:cond evt="end" delay="0">
                                              <p:tn val="15"/>
                                            </p:cond>
                                          </p:stCondLst>
                                        </p:cTn>
                                        <p:tgtEl>
                                          <p:spTgt spid="8"/>
                                        </p:tgtEl>
                                        <p:attrNameLst>
                                          <p:attrName>style.visibility</p:attrName>
                                        </p:attrNameLst>
                                      </p:cBhvr>
                                      <p:to>
                                        <p:strVal val="hidden"/>
                                      </p:to>
                                    </p:set>
                                  </p:subTnLst>
                                </p:cTn>
                              </p:par>
                            </p:childTnLst>
                          </p:cTn>
                        </p:par>
                        <p:par>
                          <p:cTn id="18" fill="hold">
                            <p:stCondLst>
                              <p:cond delay="60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6" name="Content Placeholder 2"/>
          <p:cNvSpPr>
            <a:spLocks noGrp="1"/>
          </p:cNvSpPr>
          <p:nvPr>
            <p:ph idx="1"/>
          </p:nvPr>
        </p:nvSpPr>
        <p:spPr/>
        <p:txBody>
          <a:bodyPr/>
          <a:lstStyle/>
          <a:p>
            <a:r>
              <a:rPr lang="en-US"/>
              <a:t>Break Trainer and Book into independent relationship tables to Class</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590800" y="2819400"/>
            <a:ext cx="8001000" cy="3693319"/>
          </a:xfrm>
          <a:prstGeom prst="rect">
            <a:avLst/>
          </a:prstGeom>
          <a:noFill/>
        </p:spPr>
        <p:txBody>
          <a:bodyPr wrap="square" rtlCol="0">
            <a:spAutoFit/>
          </a:bodyPr>
          <a:lstStyle/>
          <a:p>
            <a:r>
              <a:rPr lang="en-US" sz="1800" b="1" dirty="0">
                <a:latin typeface="Courier New" pitchFamily="49" charset="0"/>
                <a:cs typeface="Courier New" pitchFamily="49" charset="0"/>
              </a:rPr>
              <a:t>Class           Trainer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Louis</a:t>
            </a:r>
          </a:p>
          <a:p>
            <a:r>
              <a:rPr lang="en-US" sz="1800" b="1" dirty="0">
                <a:latin typeface="Courier New" pitchFamily="49" charset="0"/>
                <a:cs typeface="Courier New" pitchFamily="49" charset="0"/>
              </a:rPr>
              <a:t>Normalization   Chuck</a:t>
            </a:r>
          </a:p>
          <a:p>
            <a:r>
              <a:rPr lang="en-US" sz="1800" b="1" dirty="0">
                <a:latin typeface="Courier New" pitchFamily="49" charset="0"/>
                <a:cs typeface="Courier New" pitchFamily="49" charset="0"/>
              </a:rPr>
              <a:t>Implementation  Fred</a:t>
            </a:r>
          </a:p>
          <a:p>
            <a:r>
              <a:rPr lang="en-US" sz="1800" b="1" dirty="0">
                <a:latin typeface="Courier New" pitchFamily="49" charset="0"/>
                <a:cs typeface="Courier New" pitchFamily="49" charset="0"/>
              </a:rPr>
              <a:t>Golf            Fred</a:t>
            </a:r>
          </a:p>
          <a:p>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9965590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general rule that breaks out any data redundancy that has not specifically been called out by additional rules</a:t>
            </a:r>
          </a:p>
          <a:p>
            <a:r>
              <a:rPr lang="en-US" dirty="0"/>
              <a:t>Like Fourth Normal Form, deals with the relationship between key attributes</a:t>
            </a:r>
          </a:p>
          <a:p>
            <a:r>
              <a:rPr lang="en-US" dirty="0"/>
              <a:t>Basically, if you can break a table with three (or more) independent keys into three individual tables and be guaranteed to get the original table by joining them together, the table is not in Fifth Normal Form</a:t>
            </a:r>
          </a:p>
          <a:p>
            <a:endParaRPr lang="en-US" dirty="0"/>
          </a:p>
          <a:p>
            <a:r>
              <a:rPr lang="en-US" dirty="0"/>
              <a:t>An esoteric rule that is only occasionally violated (but still interesting!)</a:t>
            </a:r>
          </a:p>
          <a:p>
            <a:r>
              <a:rPr lang="en-US" i="1" dirty="0"/>
              <a:t>Examples in hidden slides</a:t>
            </a:r>
          </a:p>
        </p:txBody>
      </p:sp>
    </p:spTree>
    <p:extLst>
      <p:ext uri="{BB962C8B-B14F-4D97-AF65-F5344CB8AC3E}">
        <p14:creationId xmlns:p14="http://schemas.microsoft.com/office/powerpoint/2010/main" val="34133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625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in 5NF if this represents:</a:t>
            </a:r>
          </a:p>
          <a:p>
            <a:pPr lvl="1"/>
            <a:r>
              <a:rPr lang="en-US" dirty="0"/>
              <a:t>Louis is strictly willing to drive any Ford Station Wagon or Hyundai Hatchback</a:t>
            </a:r>
          </a:p>
          <a:p>
            <a:pPr lvl="1"/>
            <a:r>
              <a:rPr lang="en-US" dirty="0"/>
              <a:t>Ted is willing to drive any Coupe from Chevrolet</a:t>
            </a:r>
          </a:p>
          <a:p>
            <a:r>
              <a:rPr lang="en-US" dirty="0"/>
              <a:t>Because:</a:t>
            </a:r>
          </a:p>
          <a:p>
            <a:pPr lvl="1"/>
            <a:r>
              <a:rPr lang="en-US" dirty="0"/>
              <a:t>Driver determines Car Style</a:t>
            </a:r>
          </a:p>
          <a:p>
            <a:pPr lvl="1"/>
            <a:r>
              <a:rPr lang="en-US" dirty="0"/>
              <a:t>Driver determines Car Brand</a:t>
            </a:r>
          </a:p>
          <a:p>
            <a:pPr lvl="1"/>
            <a:r>
              <a:rPr lang="en-US" dirty="0"/>
              <a:t>Car Brand determines Car Style</a:t>
            </a:r>
          </a:p>
          <a:p>
            <a:pPr lvl="1"/>
            <a:r>
              <a:rPr lang="en-US" dirty="0"/>
              <a:t>Driver determines Car Style and Car Brand</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15762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500"/>
                                        <p:tgtEl>
                                          <p:spTgt spid="7">
                                            <p:txEl>
                                              <p:pRg st="6" end="6"/>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animEffect transition="in" filter="fade">
                                      <p:cBhvr>
                                        <p:cTn id="15" dur="500"/>
                                        <p:tgtEl>
                                          <p:spTgt spid="7">
                                            <p:txEl>
                                              <p:pRg st="7" end="7"/>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fade">
                                      <p:cBhvr>
                                        <p:cTn id="18" dur="500"/>
                                        <p:tgtEl>
                                          <p:spTgt spid="7">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animEffect transition="in" filter="fade">
                                      <p:cBhvr>
                                        <p:cTn id="23" dur="500"/>
                                        <p:tgtEl>
                                          <p:spTgt spid="7">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10" end="10"/>
                                            </p:txEl>
                                          </p:spTgt>
                                        </p:tgtEl>
                                        <p:attrNameLst>
                                          <p:attrName>style.visibility</p:attrName>
                                        </p:attrNameLst>
                                      </p:cBhvr>
                                      <p:to>
                                        <p:strVal val="visible"/>
                                      </p:to>
                                    </p:set>
                                    <p:animEffect transition="in" filter="fade">
                                      <p:cBhvr>
                                        <p:cTn id="28" dur="500"/>
                                        <p:tgtEl>
                                          <p:spTgt spid="7">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animEffect transition="in" filter="fade">
                                      <p:cBhvr>
                                        <p:cTn id="33" dur="500"/>
                                        <p:tgtEl>
                                          <p:spTgt spid="7">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12" end="12"/>
                                            </p:txEl>
                                          </p:spTgt>
                                        </p:tgtEl>
                                        <p:attrNameLst>
                                          <p:attrName>style.visibility</p:attrName>
                                        </p:attrNameLst>
                                      </p:cBhvr>
                                      <p:to>
                                        <p:strVal val="visible"/>
                                      </p:to>
                                    </p:set>
                                    <p:animEffect transition="in" filter="fade">
                                      <p:cBhvr>
                                        <p:cTn id="38" dur="500"/>
                                        <p:tgtEl>
                                          <p:spTgt spid="7">
                                            <p:txEl>
                                              <p:pRg st="12"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13" end="13"/>
                                            </p:txEl>
                                          </p:spTgt>
                                        </p:tgtEl>
                                        <p:attrNameLst>
                                          <p:attrName>style.visibility</p:attrName>
                                        </p:attrNameLst>
                                      </p:cBhvr>
                                      <p:to>
                                        <p:strVal val="visible"/>
                                      </p:to>
                                    </p:set>
                                    <p:animEffect transition="in" filter="fade">
                                      <p:cBhvr>
                                        <p:cTn id="43"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700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not in 5NF if this represents:</a:t>
            </a:r>
          </a:p>
          <a:p>
            <a:pPr lvl="1"/>
            <a:r>
              <a:rPr lang="en-US" dirty="0"/>
              <a:t>Louis is willing to drive any Station Wagon or Hatchback from Ford or Hyundai</a:t>
            </a:r>
          </a:p>
          <a:p>
            <a:pPr lvl="1"/>
            <a:r>
              <a:rPr lang="en-US" dirty="0"/>
              <a:t>Ted is willing to drive any Coupe from Chevrolet</a:t>
            </a:r>
          </a:p>
          <a:p>
            <a:r>
              <a:rPr lang="en-US" dirty="0"/>
              <a:t>Still 4</a:t>
            </a:r>
            <a:r>
              <a:rPr lang="en-US" baseline="30000" dirty="0"/>
              <a:t>th</a:t>
            </a:r>
            <a:r>
              <a:rPr lang="en-US" dirty="0"/>
              <a:t> Because:</a:t>
            </a:r>
          </a:p>
          <a:p>
            <a:pPr lvl="1"/>
            <a:r>
              <a:rPr lang="en-US" dirty="0"/>
              <a:t>Driver determines Car Style</a:t>
            </a:r>
          </a:p>
          <a:p>
            <a:pPr lvl="1"/>
            <a:r>
              <a:rPr lang="en-US" dirty="0"/>
              <a:t>Driver determines Car Brand</a:t>
            </a:r>
          </a:p>
          <a:p>
            <a:pPr lvl="1"/>
            <a:r>
              <a:rPr lang="en-US" dirty="0"/>
              <a:t>Car Brand determines Car Style</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285208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animEffect transition="in" filter="fade">
                                      <p:cBhvr>
                                        <p:cTn id="11" dur="500"/>
                                        <p:tgtEl>
                                          <p:spTgt spid="7">
                                            <p:txEl>
                                              <p:pRg st="6" end="6"/>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xEl>
                                              <p:pRg st="7" end="7"/>
                                            </p:txEl>
                                          </p:spTgt>
                                        </p:tgtEl>
                                        <p:attrNameLst>
                                          <p:attrName>style.visibility</p:attrName>
                                        </p:attrNameLst>
                                      </p:cBhvr>
                                      <p:to>
                                        <p:strVal val="visible"/>
                                      </p:to>
                                    </p:set>
                                    <p:animEffect transition="in" filter="fade">
                                      <p:cBhvr>
                                        <p:cTn id="14" dur="500"/>
                                        <p:tgtEl>
                                          <p:spTgt spid="7">
                                            <p:txEl>
                                              <p:pRg st="7" end="7"/>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fade">
                                      <p:cBhvr>
                                        <p:cTn id="17" dur="500"/>
                                        <p:tgtEl>
                                          <p:spTgt spid="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fade">
                                      <p:cBhvr>
                                        <p:cTn id="22" dur="500"/>
                                        <p:tgtEl>
                                          <p:spTgt spid="7">
                                            <p:txEl>
                                              <p:pRg st="9" end="9"/>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animEffect transition="in" filter="fade">
                                      <p:cBhvr>
                                        <p:cTn id="25" dur="500"/>
                                        <p:tgtEl>
                                          <p:spTgt spid="7">
                                            <p:txEl>
                                              <p:pRg st="10" end="1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11" end="11"/>
                                            </p:txEl>
                                          </p:spTgt>
                                        </p:tgtEl>
                                        <p:attrNameLst>
                                          <p:attrName>style.visibility</p:attrName>
                                        </p:attrNameLst>
                                      </p:cBhvr>
                                      <p:to>
                                        <p:strVal val="visible"/>
                                      </p:to>
                                    </p:set>
                                    <p:animEffect transition="in" filter="fade">
                                      <p:cBhvr>
                                        <p:cTn id="28" dur="500"/>
                                        <p:tgtEl>
                                          <p:spTgt spid="7">
                                            <p:txEl>
                                              <p:pRg st="11" end="1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animEffect transition="in" filter="fade">
                                      <p:cBhvr>
                                        <p:cTn id="31"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6" name="Content Placeholder 2"/>
          <p:cNvSpPr>
            <a:spLocks noGrp="1"/>
          </p:cNvSpPr>
          <p:nvPr>
            <p:ph idx="1"/>
          </p:nvPr>
        </p:nvSpPr>
        <p:spPr>
          <a:xfrm>
            <a:off x="602381" y="1219200"/>
            <a:ext cx="10972800" cy="4525963"/>
          </a:xfrm>
        </p:spPr>
        <p:txBody>
          <a:bodyPr/>
          <a:lstStyle/>
          <a:p>
            <a:r>
              <a:rPr lang="en-US" dirty="0"/>
              <a:t>Solution: Three independent tables</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895600" y="1752600"/>
            <a:ext cx="7696200" cy="4524315"/>
          </a:xfrm>
          <a:prstGeom prst="rect">
            <a:avLst/>
          </a:prstGeom>
          <a:noFill/>
        </p:spPr>
        <p:txBody>
          <a:bodyPr wrap="square" rtlCol="0">
            <a:spAutoFit/>
          </a:bodyPr>
          <a:lstStyle/>
          <a:p>
            <a:r>
              <a:rPr lang="en-US" b="1" dirty="0">
                <a:latin typeface="Courier New" pitchFamily="49" charset="0"/>
                <a:cs typeface="Courier New" pitchFamily="49" charset="0"/>
              </a:rPr>
              <a:t>Driver              Car Style                    </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Station Wagon               </a:t>
            </a:r>
          </a:p>
          <a:p>
            <a:r>
              <a:rPr lang="en-US" b="1" dirty="0">
                <a:latin typeface="Courier New" pitchFamily="49" charset="0"/>
                <a:cs typeface="Courier New" pitchFamily="49" charset="0"/>
              </a:rPr>
              <a:t>Louis               Hatchback</a:t>
            </a:r>
          </a:p>
          <a:p>
            <a:r>
              <a:rPr lang="en-US" b="1" dirty="0">
                <a:latin typeface="Courier New" pitchFamily="49" charset="0"/>
                <a:cs typeface="Courier New" pitchFamily="49" charset="0"/>
              </a:rPr>
              <a:t>Ted                 Coupe</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Driver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Ford</a:t>
            </a:r>
          </a:p>
          <a:p>
            <a:r>
              <a:rPr lang="en-US" b="1" dirty="0">
                <a:latin typeface="Courier New" pitchFamily="49" charset="0"/>
                <a:cs typeface="Courier New" pitchFamily="49" charset="0"/>
              </a:rPr>
              <a:t>Louis               Hyundai</a:t>
            </a:r>
          </a:p>
          <a:p>
            <a:r>
              <a:rPr lang="en-US" b="1" dirty="0">
                <a:latin typeface="Courier New" pitchFamily="49" charset="0"/>
                <a:cs typeface="Courier New" pitchFamily="49" charset="0"/>
              </a:rPr>
              <a:t>Ted                 Chevrolet</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Car Style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Station Wagon                 Ford</a:t>
            </a:r>
          </a:p>
          <a:p>
            <a:r>
              <a:rPr lang="en-US" b="1" dirty="0">
                <a:latin typeface="Courier New" pitchFamily="49" charset="0"/>
                <a:cs typeface="Courier New" pitchFamily="49" charset="0"/>
              </a:rPr>
              <a:t>Hatchback                     Hyundai</a:t>
            </a:r>
          </a:p>
          <a:p>
            <a:r>
              <a:rPr lang="en-US" b="1" dirty="0">
                <a:latin typeface="Courier New" pitchFamily="49" charset="0"/>
                <a:cs typeface="Courier New" pitchFamily="49" charset="0"/>
              </a:rPr>
              <a:t>Coupe                         Chevrolet</a:t>
            </a:r>
          </a:p>
          <a:p>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32809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609600" y="2895600"/>
            <a:ext cx="10972800" cy="3230564"/>
          </a:xfrm>
        </p:spPr>
        <p:txBody>
          <a:bodyPr>
            <a:normAutofit fontScale="70000" lnSpcReduction="20000"/>
          </a:bodyPr>
          <a:lstStyle/>
          <a:p>
            <a:r>
              <a:rPr lang="en-US" dirty="0"/>
              <a:t>Alternative: Table is in 5NF if this represents:</a:t>
            </a:r>
          </a:p>
          <a:p>
            <a:pPr lvl="1"/>
            <a:r>
              <a:rPr lang="en-US" dirty="0"/>
              <a:t>Louis is willing to drive Ford Station Wagons and Hyundai Hatchbacks</a:t>
            </a:r>
          </a:p>
          <a:p>
            <a:pPr lvl="1"/>
            <a:r>
              <a:rPr lang="en-US" dirty="0"/>
              <a:t>Ted is willing to drive a Chevrolet Coupe</a:t>
            </a:r>
          </a:p>
          <a:p>
            <a:pPr lvl="1"/>
            <a:r>
              <a:rPr lang="en-US" dirty="0"/>
              <a:t>Ford only makes (or we only stock) a Station Wagon, </a:t>
            </a:r>
            <a:r>
              <a:rPr lang="en-US" dirty="0" err="1"/>
              <a:t>Hundai</a:t>
            </a:r>
            <a:r>
              <a:rPr lang="en-US" dirty="0"/>
              <a:t> only makes a hatchback and Chevrolet only makes a coupe</a:t>
            </a:r>
          </a:p>
          <a:p>
            <a:r>
              <a:rPr lang="en-US" dirty="0"/>
              <a:t>Because: Driver determines Car Style + Car Brand</a:t>
            </a:r>
          </a:p>
          <a:p>
            <a:r>
              <a:rPr lang="en-US" dirty="0"/>
              <a:t>In a well designed system, with these requirements…</a:t>
            </a:r>
          </a:p>
          <a:p>
            <a:pPr lvl="1"/>
            <a:r>
              <a:rPr lang="en-US" dirty="0"/>
              <a:t>The intersection of Style and Brand would have formed it’s own table</a:t>
            </a:r>
          </a:p>
          <a:p>
            <a:pPr lvl="1"/>
            <a:r>
              <a:rPr lang="en-US" dirty="0"/>
              <a:t>Car Style/Car Brand would have been recognized as an independent object with a specific key (often a surrogate).</a:t>
            </a:r>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133600" y="1417638"/>
            <a:ext cx="76962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359274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Book, editor, author</a:t>
            </a:r>
            <a:endParaRPr lang="en-US" dirty="0"/>
          </a:p>
        </p:txBody>
      </p:sp>
      <p:sp>
        <p:nvSpPr>
          <p:cNvPr id="3" name="Content Placeholder 2"/>
          <p:cNvSpPr>
            <a:spLocks noGrp="1"/>
          </p:cNvSpPr>
          <p:nvPr>
            <p:ph idx="1"/>
          </p:nvPr>
        </p:nvSpPr>
        <p:spPr/>
        <p:txBody>
          <a:bodyPr>
            <a:normAutofit fontScale="62500" lnSpcReduction="20000"/>
          </a:bodyPr>
          <a:lstStyle/>
          <a:p>
            <a:r>
              <a:rPr lang="en-US"/>
              <a:t>Requirement: Represent books with their authors and editors</a:t>
            </a:r>
          </a:p>
          <a:p>
            <a:endParaRPr lang="en-US"/>
          </a:p>
          <a:p>
            <a:endParaRPr lang="en-US"/>
          </a:p>
          <a:p>
            <a:endParaRPr lang="en-US"/>
          </a:p>
          <a:p>
            <a:endParaRPr lang="en-US"/>
          </a:p>
          <a:p>
            <a:endParaRPr lang="en-US"/>
          </a:p>
          <a:p>
            <a:endParaRPr lang="en-US"/>
          </a:p>
          <a:p>
            <a:endParaRPr lang="en-US"/>
          </a:p>
          <a:p>
            <a:r>
              <a:rPr lang="en-US"/>
              <a:t>Table is in not in 4NF if this represents:</a:t>
            </a:r>
          </a:p>
          <a:p>
            <a:pPr lvl="1"/>
            <a:r>
              <a:rPr lang="en-US"/>
              <a:t>Book “Design” has authors Louis and Jeff and Editor Tony</a:t>
            </a:r>
          </a:p>
          <a:p>
            <a:pPr lvl="1"/>
            <a:r>
              <a:rPr lang="en-US"/>
              <a:t>Book  “Golf” has authors Louis and Fred and Editors Steve and Tony</a:t>
            </a:r>
          </a:p>
          <a:p>
            <a:r>
              <a:rPr lang="en-US"/>
              <a:t>Table is in 5NF if this represents</a:t>
            </a:r>
          </a:p>
          <a:p>
            <a:pPr lvl="1"/>
            <a:r>
              <a:rPr lang="en-US"/>
              <a:t>For book “Design”, Editor Tony edits Louis’ work and Leroy edits Jeff’s work</a:t>
            </a:r>
          </a:p>
          <a:p>
            <a:pPr lvl="1"/>
            <a:r>
              <a:rPr lang="en-US"/>
              <a:t>For book “Golf”, Editor Steve edits Louis’ work, and Tony edits Fred’s work.</a:t>
            </a:r>
            <a:endParaRPr lang="en-US" dirty="0"/>
          </a:p>
        </p:txBody>
      </p:sp>
      <p:sp>
        <p:nvSpPr>
          <p:cNvPr id="4" name="TextBox 3"/>
          <p:cNvSpPr txBox="1"/>
          <p:nvPr/>
        </p:nvSpPr>
        <p:spPr>
          <a:xfrm>
            <a:off x="2133600" y="2164140"/>
            <a:ext cx="7696200" cy="1569660"/>
          </a:xfrm>
          <a:prstGeom prst="rect">
            <a:avLst/>
          </a:prstGeom>
          <a:noFill/>
        </p:spPr>
        <p:txBody>
          <a:bodyPr wrap="square" rtlCol="0">
            <a:spAutoFit/>
          </a:bodyPr>
          <a:lstStyle/>
          <a:p>
            <a:r>
              <a:rPr lang="en-US" b="1" dirty="0">
                <a:latin typeface="Courier New" pitchFamily="49" charset="0"/>
                <a:cs typeface="Courier New" pitchFamily="49" charset="0"/>
              </a:rPr>
              <a:t>Book                Author              Editor</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Design              Louis               Tony</a:t>
            </a:r>
          </a:p>
          <a:p>
            <a:r>
              <a:rPr lang="en-US" b="1" dirty="0">
                <a:latin typeface="Courier New" pitchFamily="49" charset="0"/>
                <a:cs typeface="Courier New" pitchFamily="49" charset="0"/>
              </a:rPr>
              <a:t>Design              Jeff                Leroy</a:t>
            </a:r>
          </a:p>
          <a:p>
            <a:r>
              <a:rPr lang="en-US" b="1" dirty="0">
                <a:latin typeface="Courier New" pitchFamily="49" charset="0"/>
                <a:cs typeface="Courier New" pitchFamily="49" charset="0"/>
              </a:rPr>
              <a:t>Golf                Louis               Steve</a:t>
            </a:r>
          </a:p>
          <a:p>
            <a:r>
              <a:rPr lang="en-US" b="1" dirty="0">
                <a:latin typeface="Courier New" pitchFamily="49" charset="0"/>
                <a:cs typeface="Courier New" pitchFamily="49" charset="0"/>
              </a:rPr>
              <a:t>Golf                Fred                Tony</a:t>
            </a:r>
          </a:p>
        </p:txBody>
      </p:sp>
    </p:spTree>
    <p:extLst>
      <p:ext uri="{BB962C8B-B14F-4D97-AF65-F5344CB8AC3E}">
        <p14:creationId xmlns:p14="http://schemas.microsoft.com/office/powerpoint/2010/main" val="359980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Effect transition="in" filter="fade">
                                      <p:cBhvr>
                                        <p:cTn id="11" dur="500"/>
                                        <p:tgtEl>
                                          <p:spTgt spid="3">
                                            <p:txEl>
                                              <p:pRg st="8" end="8"/>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animEffect transition="in" filter="fade">
                                      <p:cBhvr>
                                        <p:cTn id="14" dur="500"/>
                                        <p:tgtEl>
                                          <p:spTgt spid="3">
                                            <p:txEl>
                                              <p:pRg st="9" end="9"/>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animEffect transition="in" filter="fade">
                                      <p:cBhvr>
                                        <p:cTn id="2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Review</a:t>
            </a:r>
            <a:endParaRPr lang="en-US" dirty="0"/>
          </a:p>
        </p:txBody>
      </p:sp>
      <p:sp>
        <p:nvSpPr>
          <p:cNvPr id="3" name="Content Placeholder 2"/>
          <p:cNvSpPr>
            <a:spLocks noGrp="1"/>
          </p:cNvSpPr>
          <p:nvPr>
            <p:ph idx="1"/>
          </p:nvPr>
        </p:nvSpPr>
        <p:spPr/>
        <p:txBody>
          <a:bodyPr/>
          <a:lstStyle/>
          <a:p>
            <a:r>
              <a:rPr lang="en-US" dirty="0"/>
              <a:t>The normal forms should govern the design for the models you create</a:t>
            </a:r>
          </a:p>
          <a:p>
            <a:r>
              <a:rPr lang="en-US" dirty="0"/>
              <a:t>First Normal Form is for the engine</a:t>
            </a:r>
          </a:p>
          <a:p>
            <a:pPr lvl="1"/>
            <a:r>
              <a:rPr lang="en-US" dirty="0"/>
              <a:t>Even data warehouses are largely in First Normal Form!</a:t>
            </a:r>
          </a:p>
          <a:p>
            <a:r>
              <a:rPr lang="en-US" dirty="0"/>
              <a:t>BCNF, Fourth, and Fifth are for data consistency</a:t>
            </a:r>
          </a:p>
          <a:p>
            <a:r>
              <a:rPr lang="en-US" dirty="0"/>
              <a:t>In the end you get a programming surface that is resilient to change and works like SQL Server expects</a:t>
            </a:r>
          </a:p>
          <a:p>
            <a:r>
              <a:rPr lang="en-US" dirty="0"/>
              <a:t>This isn’t hard stuff!</a:t>
            </a:r>
          </a:p>
          <a:p>
            <a:endParaRPr lang="en-US" dirty="0"/>
          </a:p>
        </p:txBody>
      </p:sp>
    </p:spTree>
    <p:extLst>
      <p:ext uri="{BB962C8B-B14F-4D97-AF65-F5344CB8AC3E}">
        <p14:creationId xmlns:p14="http://schemas.microsoft.com/office/powerpoint/2010/main" val="155476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goal</a:t>
            </a:r>
            <a:endParaRPr lang="en-US" dirty="0"/>
          </a:p>
        </p:txBody>
      </p:sp>
      <p:sp>
        <p:nvSpPr>
          <p:cNvPr id="3" name="Content Placeholder 2"/>
          <p:cNvSpPr>
            <a:spLocks noGrp="1"/>
          </p:cNvSpPr>
          <p:nvPr>
            <p:ph idx="1"/>
          </p:nvPr>
        </p:nvSpPr>
        <p:spPr>
          <a:xfrm>
            <a:off x="3581400" y="1595122"/>
            <a:ext cx="8001000" cy="4525963"/>
          </a:xfrm>
        </p:spPr>
        <p:txBody>
          <a:bodyPr/>
          <a:lstStyle/>
          <a:p>
            <a:r>
              <a:rPr lang="en-US" dirty="0"/>
              <a:t>A database that works well, and meets your needs, and doesn’t lie to you more than you expect it to…</a:t>
            </a:r>
          </a:p>
          <a:p>
            <a:r>
              <a:rPr lang="en-US" dirty="0"/>
              <a:t>…and (if so determined to be something that needs the guarantees of the relational engine) within the constructs of the relational engine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1"/>
            <a:ext cx="3505199" cy="5257799"/>
          </a:xfrm>
          <a:prstGeom prst="rect">
            <a:avLst/>
          </a:prstGeom>
        </p:spPr>
      </p:pic>
    </p:spTree>
    <p:extLst>
      <p:ext uri="{BB962C8B-B14F-4D97-AF65-F5344CB8AC3E}">
        <p14:creationId xmlns:p14="http://schemas.microsoft.com/office/powerpoint/2010/main" val="219581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 you over-normalize?</a:t>
            </a:r>
            <a:endParaRPr lang="en-US" dirty="0"/>
          </a:p>
        </p:txBody>
      </p:sp>
      <p:sp>
        <p:nvSpPr>
          <p:cNvPr id="3" name="Content Placeholder 2"/>
          <p:cNvSpPr>
            <a:spLocks noGrp="1"/>
          </p:cNvSpPr>
          <p:nvPr>
            <p:ph idx="1"/>
          </p:nvPr>
        </p:nvSpPr>
        <p:spPr/>
        <p:txBody>
          <a:bodyPr/>
          <a:lstStyle/>
          <a:p>
            <a:r>
              <a:rPr lang="en-US" dirty="0"/>
              <a:t>Short answer: sort of</a:t>
            </a:r>
          </a:p>
          <a:p>
            <a:r>
              <a:rPr lang="en-US" dirty="0"/>
              <a:t>Long answer: no</a:t>
            </a:r>
          </a:p>
          <a:p>
            <a:pPr lvl="1"/>
            <a:r>
              <a:rPr lang="en-US" dirty="0"/>
              <a:t>Not matching the design to the user’s needs is not normalization</a:t>
            </a:r>
          </a:p>
          <a:p>
            <a:pPr lvl="1"/>
            <a:r>
              <a:rPr lang="en-US" dirty="0"/>
              <a:t>Breaking objects down beyond user needs is not productive</a:t>
            </a:r>
          </a:p>
          <a:p>
            <a:pPr lvl="1"/>
            <a:r>
              <a:rPr lang="en-US" dirty="0"/>
              <a:t>Lots of joins are not always that costly</a:t>
            </a:r>
          </a:p>
          <a:p>
            <a:pPr lvl="1"/>
            <a:endParaRPr lang="en-US" dirty="0"/>
          </a:p>
          <a:p>
            <a:pPr lvl="1"/>
            <a:r>
              <a:rPr lang="en-US" dirty="0"/>
              <a:t>Over-normalization is usually over-engineering, ignoring what the user needs</a:t>
            </a:r>
          </a:p>
          <a:p>
            <a:endParaRPr lang="en-US" dirty="0"/>
          </a:p>
          <a:p>
            <a:pPr lvl="1"/>
            <a:endParaRPr lang="en-US" dirty="0"/>
          </a:p>
        </p:txBody>
      </p:sp>
    </p:spTree>
    <p:extLst>
      <p:ext uri="{BB962C8B-B14F-4D97-AF65-F5344CB8AC3E}">
        <p14:creationId xmlns:p14="http://schemas.microsoft.com/office/powerpoint/2010/main" val="251994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Normalization Final Scan </a:t>
            </a:r>
            <a:br>
              <a:rPr lang="en-US"/>
            </a:br>
            <a:r>
              <a:rPr lang="en-US"/>
              <a:t>(The Normal way to Normalize)</a:t>
            </a:r>
            <a:endParaRPr lang="en-US" dirty="0"/>
          </a:p>
        </p:txBody>
      </p:sp>
      <p:sp>
        <p:nvSpPr>
          <p:cNvPr id="3" name="Content Placeholder 2"/>
          <p:cNvSpPr>
            <a:spLocks noGrp="1"/>
          </p:cNvSpPr>
          <p:nvPr>
            <p:ph idx="1"/>
          </p:nvPr>
        </p:nvSpPr>
        <p:spPr/>
        <p:txBody>
          <a:bodyPr>
            <a:normAutofit fontScale="92500" lnSpcReduction="20000"/>
          </a:bodyPr>
          <a:lstStyle/>
          <a:p>
            <a:pPr lvl="0"/>
            <a:r>
              <a:rPr lang="en-US"/>
              <a:t>Columns </a:t>
            </a:r>
            <a:r>
              <a:rPr lang="en-US" dirty="0"/>
              <a:t>- One column, one value</a:t>
            </a:r>
          </a:p>
          <a:p>
            <a:pPr lvl="0"/>
            <a:r>
              <a:rPr lang="en-US" dirty="0"/>
              <a:t>Table/row uniqueness – Tables have independent  meaning, rows are distinct from one another.</a:t>
            </a:r>
          </a:p>
          <a:p>
            <a:pPr lvl="0"/>
            <a:r>
              <a:rPr lang="en-US" dirty="0"/>
              <a:t>Proper relationships between columns – Columns either are a key or describe something about the row identified by the key.</a:t>
            </a:r>
          </a:p>
          <a:p>
            <a:pPr lvl="0"/>
            <a:r>
              <a:rPr lang="en-US" dirty="0"/>
              <a:t>Data dependent directly on data in the same table, or a foreign key</a:t>
            </a:r>
          </a:p>
          <a:p>
            <a:pPr lvl="0"/>
            <a:r>
              <a:rPr lang="en-US" dirty="0"/>
              <a:t> Scrutinize intra-key dependencies - Make sure relationships between three values in a key. Reduce all relationships to binary relationships if possible.</a:t>
            </a:r>
          </a:p>
          <a:p>
            <a:endParaRPr lang="en-US" dirty="0"/>
          </a:p>
        </p:txBody>
      </p:sp>
    </p:spTree>
    <p:extLst>
      <p:ext uri="{BB962C8B-B14F-4D97-AF65-F5344CB8AC3E}">
        <p14:creationId xmlns:p14="http://schemas.microsoft.com/office/powerpoint/2010/main" val="189035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Normalization is done when..</a:t>
            </a:r>
            <a:endParaRPr lang="en-US" dirty="0"/>
          </a:p>
        </p:txBody>
      </p:sp>
      <p:sp>
        <p:nvSpPr>
          <p:cNvPr id="3" name="Content Placeholder 2"/>
          <p:cNvSpPr>
            <a:spLocks noGrp="1"/>
          </p:cNvSpPr>
          <p:nvPr>
            <p:ph idx="1"/>
          </p:nvPr>
        </p:nvSpPr>
        <p:spPr/>
        <p:txBody>
          <a:bodyPr/>
          <a:lstStyle/>
          <a:p>
            <a:r>
              <a:rPr lang="en-US"/>
              <a:t>Data can be used programmatically without parsing </a:t>
            </a:r>
          </a:p>
          <a:p>
            <a:r>
              <a:rPr lang="en-US"/>
              <a:t>Users have exactly the right number of places to store the data they need</a:t>
            </a:r>
          </a:p>
          <a:p>
            <a:r>
              <a:rPr lang="en-US"/>
              <a:t>Users stop changing their needs</a:t>
            </a:r>
          </a:p>
          <a:p>
            <a:endParaRPr lang="en-US"/>
          </a:p>
          <a:p>
            <a:endParaRPr lang="en-US"/>
          </a:p>
          <a:p>
            <a:r>
              <a:rPr lang="en-US"/>
              <a:t>Pretty much when a system is completely retired</a:t>
            </a:r>
            <a:endParaRPr lang="en-US" dirty="0"/>
          </a:p>
        </p:txBody>
      </p:sp>
    </p:spTree>
    <p:extLst>
      <p:ext uri="{BB962C8B-B14F-4D97-AF65-F5344CB8AC3E}">
        <p14:creationId xmlns:p14="http://schemas.microsoft.com/office/powerpoint/2010/main" val="140276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D284-E5FC-4F8B-A74D-114CFE045A2A}"/>
              </a:ext>
            </a:extLst>
          </p:cNvPr>
          <p:cNvSpPr>
            <a:spLocks noGrp="1"/>
          </p:cNvSpPr>
          <p:nvPr>
            <p:ph type="title"/>
          </p:nvPr>
        </p:nvSpPr>
        <p:spPr/>
        <p:txBody>
          <a:bodyPr/>
          <a:lstStyle/>
          <a:p>
            <a:r>
              <a:rPr lang="en-US" dirty="0"/>
              <a:t>Denormalization</a:t>
            </a:r>
          </a:p>
        </p:txBody>
      </p:sp>
      <p:sp>
        <p:nvSpPr>
          <p:cNvPr id="3" name="Content Placeholder 2">
            <a:extLst>
              <a:ext uri="{FF2B5EF4-FFF2-40B4-BE49-F238E27FC236}">
                <a16:creationId xmlns:a16="http://schemas.microsoft.com/office/drawing/2014/main" id="{1F65A4F0-B9A6-4E74-B9A3-BAF9EFCCBF41}"/>
              </a:ext>
            </a:extLst>
          </p:cNvPr>
          <p:cNvSpPr>
            <a:spLocks noGrp="1"/>
          </p:cNvSpPr>
          <p:nvPr>
            <p:ph idx="1"/>
          </p:nvPr>
        </p:nvSpPr>
        <p:spPr/>
        <p:txBody>
          <a:bodyPr/>
          <a:lstStyle/>
          <a:p>
            <a:r>
              <a:rPr lang="en-US" dirty="0"/>
              <a:t>Stepping back from strict normalization for a good reason</a:t>
            </a:r>
          </a:p>
          <a:p>
            <a:r>
              <a:rPr lang="en-US" dirty="0"/>
              <a:t>Common reasons</a:t>
            </a:r>
          </a:p>
          <a:p>
            <a:pPr lvl="1"/>
            <a:r>
              <a:rPr lang="en-US" dirty="0"/>
              <a:t>Performance</a:t>
            </a:r>
          </a:p>
          <a:p>
            <a:pPr lvl="1"/>
            <a:r>
              <a:rPr lang="en-US" dirty="0"/>
              <a:t>Usability</a:t>
            </a:r>
          </a:p>
          <a:p>
            <a:pPr lvl="1"/>
            <a:r>
              <a:rPr lang="en-US" dirty="0"/>
              <a:t>FUD  (Fear, uncertainty, doubt)</a:t>
            </a:r>
          </a:p>
          <a:p>
            <a:r>
              <a:rPr lang="en-US" dirty="0"/>
              <a:t>Not knowing what normalization is: not denormalization</a:t>
            </a:r>
          </a:p>
        </p:txBody>
      </p:sp>
    </p:spTree>
    <p:extLst>
      <p:ext uri="{BB962C8B-B14F-4D97-AF65-F5344CB8AC3E}">
        <p14:creationId xmlns:p14="http://schemas.microsoft.com/office/powerpoint/2010/main" val="177775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Denormalization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Adjusting a design that has been normalized in a manner that has caused some level of problem</a:t>
            </a:r>
          </a:p>
          <a:p>
            <a:r>
              <a:rPr lang="en-US" dirty="0"/>
              <a:t>Usually this is sold as having to do with performance or usability</a:t>
            </a:r>
          </a:p>
          <a:p>
            <a:r>
              <a:rPr lang="en-US" dirty="0"/>
              <a:t>Common saying</a:t>
            </a:r>
          </a:p>
          <a:p>
            <a:pPr lvl="2"/>
            <a:r>
              <a:rPr lang="en-US" dirty="0"/>
              <a:t>Normalize ‘til it hurts, </a:t>
            </a:r>
            <a:r>
              <a:rPr lang="en-US" dirty="0" err="1"/>
              <a:t>Denormalize</a:t>
            </a:r>
            <a:r>
              <a:rPr lang="en-US" dirty="0"/>
              <a:t> ‘til it works</a:t>
            </a:r>
          </a:p>
          <a:p>
            <a:pPr lvl="2"/>
            <a:r>
              <a:rPr lang="en-US" dirty="0"/>
              <a:t>Normalize ‘til it works.</a:t>
            </a:r>
          </a:p>
          <a:p>
            <a:pPr lvl="3"/>
            <a:r>
              <a:rPr lang="en-US" dirty="0"/>
              <a:t>In reality, there is very little reason to </a:t>
            </a:r>
            <a:r>
              <a:rPr lang="en-US" dirty="0" err="1"/>
              <a:t>denormalize</a:t>
            </a:r>
            <a:r>
              <a:rPr lang="en-US" dirty="0"/>
              <a:t> when Normalization has been done based on requirements and user need.</a:t>
            </a:r>
          </a:p>
          <a:p>
            <a:pPr lvl="1"/>
            <a:endParaRPr lang="en-US" dirty="0"/>
          </a:p>
          <a:p>
            <a:pPr lvl="1"/>
            <a:r>
              <a:rPr lang="en-US" dirty="0"/>
              <a:t>There are common exceptions…</a:t>
            </a:r>
          </a:p>
          <a:p>
            <a:endParaRPr lang="en-US" dirty="0"/>
          </a:p>
          <a:p>
            <a:endParaRPr lang="en-US" dirty="0"/>
          </a:p>
        </p:txBody>
      </p:sp>
      <p:cxnSp>
        <p:nvCxnSpPr>
          <p:cNvPr id="5" name="Straight Connector 4"/>
          <p:cNvCxnSpPr/>
          <p:nvPr/>
        </p:nvCxnSpPr>
        <p:spPr>
          <a:xfrm>
            <a:off x="1676400" y="4114800"/>
            <a:ext cx="6629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60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a:lstStyle/>
          <a:p>
            <a:r>
              <a:rPr lang="en-US" dirty="0"/>
              <a:t>Typically acceptable </a:t>
            </a:r>
            <a:r>
              <a:rPr lang="en-US" dirty="0" err="1"/>
              <a:t>denormalization</a:t>
            </a:r>
            <a:endParaRPr lang="en-US" dirty="0"/>
          </a:p>
        </p:txBody>
      </p:sp>
      <p:sp>
        <p:nvSpPr>
          <p:cNvPr id="94211" name="Rectangle 3"/>
          <p:cNvSpPr>
            <a:spLocks noGrp="1"/>
          </p:cNvSpPr>
          <p:nvPr>
            <p:ph idx="1"/>
          </p:nvPr>
        </p:nvSpPr>
        <p:spPr/>
        <p:txBody>
          <a:bodyPr>
            <a:normAutofit lnSpcReduction="10000"/>
          </a:bodyPr>
          <a:lstStyle/>
          <a:p>
            <a:r>
              <a:rPr lang="en-US"/>
              <a:t>When read/write ratio approaches infinity</a:t>
            </a:r>
          </a:p>
          <a:p>
            <a:r>
              <a:rPr lang="en-US"/>
              <a:t>Examples</a:t>
            </a:r>
          </a:p>
          <a:p>
            <a:pPr lvl="1"/>
            <a:r>
              <a:rPr lang="en-US"/>
              <a:t>Balances/Inventory as of a certain date (summing activity after that date for totals) </a:t>
            </a:r>
          </a:p>
          <a:p>
            <a:pPr lvl="2"/>
            <a:r>
              <a:rPr lang="en-US"/>
              <a:t>Allows you to query a LOT LESS data</a:t>
            </a:r>
          </a:p>
          <a:p>
            <a:pPr lvl="1"/>
            <a:r>
              <a:rPr lang="en-US"/>
              <a:t>Calendar table</a:t>
            </a:r>
          </a:p>
          <a:p>
            <a:pPr lvl="2"/>
            <a:r>
              <a:rPr lang="en-US"/>
              <a:t>November 15, 2006 with always be a Wednesday</a:t>
            </a:r>
          </a:p>
          <a:p>
            <a:pPr lvl="1"/>
            <a:r>
              <a:rPr lang="en-US"/>
              <a:t>Table of integers</a:t>
            </a:r>
          </a:p>
          <a:p>
            <a:pPr lvl="2"/>
            <a:r>
              <a:rPr lang="en-US"/>
              <a:t>Prime Numbers	</a:t>
            </a:r>
          </a:p>
          <a:p>
            <a:pPr lvl="2"/>
            <a:r>
              <a:rPr lang="en-US"/>
              <a:t>Odd Numbers</a:t>
            </a:r>
          </a:p>
          <a:p>
            <a:endParaRPr lang="en-US"/>
          </a:p>
          <a:p>
            <a:endParaRPr lang="en-US"/>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fade">
                                      <p:cBhvr>
                                        <p:cTn id="12" dur="500"/>
                                        <p:tgtEl>
                                          <p:spTgt spid="94211">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4211">
                                            <p:txEl>
                                              <p:pRg st="2" end="2"/>
                                            </p:txEl>
                                          </p:spTgt>
                                        </p:tgtEl>
                                        <p:attrNameLst>
                                          <p:attrName>style.visibility</p:attrName>
                                        </p:attrNameLst>
                                      </p:cBhvr>
                                      <p:to>
                                        <p:strVal val="visible"/>
                                      </p:to>
                                    </p:set>
                                    <p:animEffect transition="in" filter="fade">
                                      <p:cBhvr>
                                        <p:cTn id="16" dur="500"/>
                                        <p:tgtEl>
                                          <p:spTgt spid="94211">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animEffect transition="in" filter="fade">
                                      <p:cBhvr>
                                        <p:cTn id="19" dur="500"/>
                                        <p:tgtEl>
                                          <p:spTgt spid="9421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4211">
                                            <p:txEl>
                                              <p:pRg st="4" end="4"/>
                                            </p:txEl>
                                          </p:spTgt>
                                        </p:tgtEl>
                                        <p:attrNameLst>
                                          <p:attrName>style.visibility</p:attrName>
                                        </p:attrNameLst>
                                      </p:cBhvr>
                                      <p:to>
                                        <p:strVal val="visible"/>
                                      </p:to>
                                    </p:set>
                                    <p:animEffect transition="in" filter="fade">
                                      <p:cBhvr>
                                        <p:cTn id="24" dur="500"/>
                                        <p:tgtEl>
                                          <p:spTgt spid="94211">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animEffect transition="in" filter="fade">
                                      <p:cBhvr>
                                        <p:cTn id="27" dur="500"/>
                                        <p:tgtEl>
                                          <p:spTgt spid="942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4211">
                                            <p:txEl>
                                              <p:pRg st="6" end="6"/>
                                            </p:txEl>
                                          </p:spTgt>
                                        </p:tgtEl>
                                        <p:attrNameLst>
                                          <p:attrName>style.visibility</p:attrName>
                                        </p:attrNameLst>
                                      </p:cBhvr>
                                      <p:to>
                                        <p:strVal val="visible"/>
                                      </p:to>
                                    </p:set>
                                    <p:animEffect transition="in" filter="fade">
                                      <p:cBhvr>
                                        <p:cTn id="32" dur="500"/>
                                        <p:tgtEl>
                                          <p:spTgt spid="94211">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4211">
                                            <p:txEl>
                                              <p:pRg st="7" end="7"/>
                                            </p:txEl>
                                          </p:spTgt>
                                        </p:tgtEl>
                                        <p:attrNameLst>
                                          <p:attrName>style.visibility</p:attrName>
                                        </p:attrNameLst>
                                      </p:cBhvr>
                                      <p:to>
                                        <p:strVal val="visible"/>
                                      </p:to>
                                    </p:set>
                                    <p:animEffect transition="in" filter="fade">
                                      <p:cBhvr>
                                        <p:cTn id="35" dur="500"/>
                                        <p:tgtEl>
                                          <p:spTgt spid="94211">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4211">
                                            <p:txEl>
                                              <p:pRg st="8" end="8"/>
                                            </p:txEl>
                                          </p:spTgt>
                                        </p:tgtEl>
                                        <p:attrNameLst>
                                          <p:attrName>style.visibility</p:attrName>
                                        </p:attrNameLst>
                                      </p:cBhvr>
                                      <p:to>
                                        <p:strVal val="visible"/>
                                      </p:to>
                                    </p:set>
                                    <p:animEffect transition="in" filter="fade">
                                      <p:cBhvr>
                                        <p:cTn id="38" dur="500"/>
                                        <p:tgtEl>
                                          <p:spTgt spid="942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Final Exam: Data Model For a House</a:t>
            </a:r>
            <a:endParaRPr lang="en-US" dirty="0"/>
          </a:p>
        </p:txBody>
      </p:sp>
      <p:sp>
        <p:nvSpPr>
          <p:cNvPr id="3" name="Content Placeholder 2"/>
          <p:cNvSpPr>
            <a:spLocks noGrp="1"/>
          </p:cNvSpPr>
          <p:nvPr>
            <p:ph idx="1"/>
          </p:nvPr>
        </p:nvSpPr>
        <p:spPr/>
        <p:txBody>
          <a:bodyPr>
            <a:normAutofit fontScale="92500" lnSpcReduction="10000"/>
          </a:bodyPr>
          <a:lstStyle/>
          <a:p>
            <a:r>
              <a:rPr lang="en-US"/>
              <a:t>A company needs a database to model houses on a block</a:t>
            </a:r>
          </a:p>
          <a:p>
            <a:endParaRPr lang="en-US"/>
          </a:p>
          <a:p>
            <a:endParaRPr lang="en-US"/>
          </a:p>
          <a:p>
            <a:endParaRPr lang="en-US"/>
          </a:p>
          <a:p>
            <a:endParaRPr lang="en-US"/>
          </a:p>
          <a:p>
            <a:endParaRPr lang="en-US"/>
          </a:p>
          <a:p>
            <a:endParaRPr lang="en-US"/>
          </a:p>
          <a:p>
            <a:r>
              <a:rPr lang="en-US"/>
              <a:t>Unless I tell you what the company does, you will not get the answer right… Perspective is everything!</a:t>
            </a:r>
            <a:endParaRPr lang="en-US" dirty="0"/>
          </a:p>
        </p:txBody>
      </p:sp>
      <p:pic>
        <p:nvPicPr>
          <p:cNvPr id="1027" name="Picture 3" descr="C:\Users\drsql\Desktop\800px-Ranch_style_home_in_Salinas,_Californ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33600"/>
            <a:ext cx="3657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rsql\Desktop\Gingerbread_House_Essex_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133600"/>
            <a:ext cx="4025945" cy="271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4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“Daydream” Practice </a:t>
            </a:r>
            <a:endParaRPr lang="en-US" dirty="0"/>
          </a:p>
        </p:txBody>
      </p:sp>
      <p:sp>
        <p:nvSpPr>
          <p:cNvPr id="3" name="Content Placeholder 2"/>
          <p:cNvSpPr>
            <a:spLocks noGrp="1"/>
          </p:cNvSpPr>
          <p:nvPr>
            <p:ph idx="1"/>
          </p:nvPr>
        </p:nvSpPr>
        <p:spPr>
          <a:xfrm>
            <a:off x="609600" y="1600201"/>
            <a:ext cx="10363200" cy="4952999"/>
          </a:xfrm>
        </p:spPr>
        <p:txBody>
          <a:bodyPr>
            <a:normAutofit fontScale="92500" lnSpcReduction="10000"/>
          </a:bodyPr>
          <a:lstStyle/>
          <a:p>
            <a:r>
              <a:rPr lang="en-US" dirty="0"/>
              <a:t>A good way to get better is to pick out scenarios in real life and mentally model them</a:t>
            </a:r>
          </a:p>
          <a:p>
            <a:r>
              <a:rPr lang="en-US" dirty="0"/>
              <a:t>Such as:</a:t>
            </a:r>
          </a:p>
          <a:p>
            <a:pPr lvl="1"/>
            <a:r>
              <a:rPr lang="en-US" dirty="0"/>
              <a:t>Grocery list management</a:t>
            </a:r>
          </a:p>
          <a:p>
            <a:pPr lvl="1"/>
            <a:r>
              <a:rPr lang="en-US" dirty="0"/>
              <a:t>DMV</a:t>
            </a:r>
          </a:p>
          <a:p>
            <a:pPr lvl="1"/>
            <a:r>
              <a:rPr lang="en-US" dirty="0"/>
              <a:t>Theme park operations</a:t>
            </a:r>
          </a:p>
          <a:p>
            <a:r>
              <a:rPr lang="en-US" dirty="0"/>
              <a:t>Build models in your spare time to reinforce your daydreams and your modeling skills</a:t>
            </a:r>
          </a:p>
          <a:p>
            <a:r>
              <a:rPr lang="en-US" dirty="0"/>
              <a:t>Warning: telling non-nerdy people you do this will open you up to teasing. </a:t>
            </a:r>
          </a:p>
        </p:txBody>
      </p:sp>
    </p:spTree>
    <p:extLst>
      <p:ext uri="{BB962C8B-B14F-4D97-AF65-F5344CB8AC3E}">
        <p14:creationId xmlns:p14="http://schemas.microsoft.com/office/powerpoint/2010/main" val="16263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a:lstStyle/>
          <a:p>
            <a:r>
              <a:rPr lang="en-US"/>
              <a:t>So you have a design…build!</a:t>
            </a:r>
            <a:endParaRPr lang="en-US" dirty="0"/>
          </a:p>
        </p:txBody>
      </p:sp>
      <p:sp>
        <p:nvSpPr>
          <p:cNvPr id="112643" name="Rectangle 3"/>
          <p:cNvSpPr>
            <a:spLocks noGrp="1"/>
          </p:cNvSpPr>
          <p:nvPr>
            <p:ph idx="1"/>
          </p:nvPr>
        </p:nvSpPr>
        <p:spPr/>
        <p:txBody>
          <a:bodyPr>
            <a:normAutofit fontScale="92500" lnSpcReduction="10000"/>
          </a:bodyPr>
          <a:lstStyle/>
          <a:p>
            <a:r>
              <a:rPr lang="en-US"/>
              <a:t>I usually build to a SQL Server that contains model databases</a:t>
            </a:r>
          </a:p>
          <a:p>
            <a:r>
              <a:rPr lang="en-US"/>
              <a:t>Strongly consider using SQL Server to implement checks, domains, constraints on what can be entered</a:t>
            </a:r>
          </a:p>
          <a:p>
            <a:r>
              <a:rPr lang="en-US"/>
              <a:t>Minimally, make certain that the data is protected at a level lower than a user can get access</a:t>
            </a:r>
          </a:p>
          <a:p>
            <a:r>
              <a:rPr lang="en-US"/>
              <a:t>Ideally:</a:t>
            </a:r>
          </a:p>
          <a:p>
            <a:pPr lvl="1"/>
            <a:r>
              <a:rPr lang="en-US"/>
              <a:t>You should trust that your data is valid to the immutable business rules at all times</a:t>
            </a:r>
          </a:p>
          <a:p>
            <a:pPr lvl="1"/>
            <a:r>
              <a:rPr lang="en-US"/>
              <a:t>The only data cleansing you should ever do is to look for users doing dumb stuff</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fade">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fade">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fade">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fade">
                                      <p:cBhvr>
                                        <p:cTn id="22" dur="500"/>
                                        <p:tgtEl>
                                          <p:spTgt spid="11264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643">
                                            <p:txEl>
                                              <p:pRg st="4" end="4"/>
                                            </p:txEl>
                                          </p:spTgt>
                                        </p:tgtEl>
                                        <p:attrNameLst>
                                          <p:attrName>style.visibility</p:attrName>
                                        </p:attrNameLst>
                                      </p:cBhvr>
                                      <p:to>
                                        <p:strVal val="visible"/>
                                      </p:to>
                                    </p:set>
                                    <p:animEffect transition="in" filter="fade">
                                      <p:cBhvr>
                                        <p:cTn id="25" dur="500"/>
                                        <p:tgtEl>
                                          <p:spTgt spid="11264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2643">
                                            <p:txEl>
                                              <p:pRg st="5" end="5"/>
                                            </p:txEl>
                                          </p:spTgt>
                                        </p:tgtEl>
                                        <p:attrNameLst>
                                          <p:attrName>style.visibility</p:attrName>
                                        </p:attrNameLst>
                                      </p:cBhvr>
                                      <p:to>
                                        <p:strVal val="visible"/>
                                      </p:to>
                                    </p:set>
                                    <p:animEffect transition="in" filter="fade">
                                      <p:cBhvr>
                                        <p:cTn id="28" dur="500"/>
                                        <p:tgtEl>
                                          <p:spTgt spid="112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Test…test…test</a:t>
            </a:r>
            <a:endParaRPr lang="en-US" dirty="0"/>
          </a:p>
        </p:txBody>
      </p:sp>
      <p:sp>
        <p:nvSpPr>
          <p:cNvPr id="3" name="Content Placeholder 2"/>
          <p:cNvSpPr>
            <a:spLocks noGrp="1"/>
          </p:cNvSpPr>
          <p:nvPr>
            <p:ph idx="1"/>
          </p:nvPr>
        </p:nvSpPr>
        <p:spPr/>
        <p:txBody>
          <a:bodyPr/>
          <a:lstStyle/>
          <a:p>
            <a:r>
              <a:rPr lang="en-US" dirty="0"/>
              <a:t>Start building unit tests in during conceptual modeling that you can run to make sure that your design works</a:t>
            </a:r>
          </a:p>
          <a:p>
            <a:r>
              <a:rPr lang="en-US" dirty="0"/>
              <a:t>Remember the requirements? Develop the test plan directly from them</a:t>
            </a:r>
          </a:p>
          <a:p>
            <a:r>
              <a:rPr lang="en-US" dirty="0"/>
              <a:t>Throw tons of bad data at the design, especially places where you thought data should have been designed better</a:t>
            </a:r>
          </a:p>
          <a:p>
            <a:r>
              <a:rPr lang="en-US" dirty="0"/>
              <a:t>Try to get an error for every constraint implemented</a:t>
            </a:r>
          </a:p>
          <a:p>
            <a:r>
              <a:rPr lang="en-US" dirty="0"/>
              <a:t>Try to get an error for every constraint NOT implemented</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1303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a:t>
            </a:r>
            <a:endParaRPr lang="en-US" dirty="0"/>
          </a:p>
        </p:txBody>
      </p:sp>
      <p:sp>
        <p:nvSpPr>
          <p:cNvPr id="3" name="Content Placeholder 2"/>
          <p:cNvSpPr>
            <a:spLocks noGrp="1"/>
          </p:cNvSpPr>
          <p:nvPr>
            <p:ph idx="1"/>
          </p:nvPr>
        </p:nvSpPr>
        <p:spPr/>
        <p:txBody>
          <a:bodyPr/>
          <a:lstStyle/>
          <a:p>
            <a:endParaRPr lang="en-US"/>
          </a:p>
          <a:p>
            <a:endParaRPr lang="en-US"/>
          </a:p>
          <a:p>
            <a:r>
              <a:rPr lang="en-US"/>
              <a:t>There are no variations except for those who know a norm, and no subtleties for those who have not grasped the obvious.</a:t>
            </a:r>
          </a:p>
          <a:p>
            <a:pPr lvl="1"/>
            <a:r>
              <a:rPr lang="en-US"/>
              <a:t>C. S. Lewis, An Experiment in Criticism</a:t>
            </a:r>
            <a:br>
              <a:rPr lang="en-US"/>
            </a:br>
            <a:br>
              <a:rPr lang="en-US"/>
            </a:br>
            <a:br>
              <a:rPr lang="en-US"/>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t>Questions? Contact info..</a:t>
            </a:r>
            <a:endParaRPr lang="en-US" dirty="0"/>
          </a:p>
        </p:txBody>
      </p:sp>
      <p:sp>
        <p:nvSpPr>
          <p:cNvPr id="115715" name="Rectangle 3"/>
          <p:cNvSpPr>
            <a:spLocks noGrp="1"/>
          </p:cNvSpPr>
          <p:nvPr>
            <p:ph idx="1"/>
          </p:nvPr>
        </p:nvSpPr>
        <p:spPr/>
        <p:txBody>
          <a:bodyPr>
            <a:normAutofit/>
          </a:bodyPr>
          <a:lstStyle/>
          <a:p>
            <a:r>
              <a:rPr lang="en-US" dirty="0"/>
              <a:t>Louis Davidson - </a:t>
            </a:r>
            <a:r>
              <a:rPr lang="en-US" dirty="0">
                <a:hlinkClick r:id="rId3"/>
              </a:rPr>
              <a:t>louis@drsql.org</a:t>
            </a:r>
            <a:r>
              <a:rPr lang="en-US" dirty="0"/>
              <a:t>	</a:t>
            </a:r>
          </a:p>
          <a:p>
            <a:r>
              <a:rPr lang="en-US" dirty="0"/>
              <a:t>Website – </a:t>
            </a:r>
            <a:r>
              <a:rPr lang="en-US" dirty="0">
                <a:hlinkClick r:id="rId4"/>
              </a:rPr>
              <a:t>http://drsql.org</a:t>
            </a:r>
            <a:r>
              <a:rPr lang="en-US" dirty="0"/>
              <a:t> </a:t>
            </a:r>
            <a:r>
              <a:rPr lang="en-US" dirty="0">
                <a:sym typeface="Wingdings" pitchFamily="2" charset="2"/>
              </a:rPr>
              <a:t> Get slides here</a:t>
            </a:r>
            <a:endParaRPr lang="en-US" dirty="0"/>
          </a:p>
          <a:p>
            <a:r>
              <a:rPr lang="en-US" dirty="0"/>
              <a:t>Twitter – </a:t>
            </a:r>
            <a:r>
              <a:rPr lang="en-US" dirty="0">
                <a:hlinkClick r:id="rId5"/>
              </a:rPr>
              <a:t>http://twitter.com/drsql</a:t>
            </a:r>
            <a:r>
              <a:rPr lang="en-US" dirty="0"/>
              <a:t> </a:t>
            </a:r>
          </a:p>
          <a:p>
            <a:endParaRPr lang="en-US" dirty="0"/>
          </a:p>
          <a:p>
            <a:endParaRPr lang="en-US" dirty="0"/>
          </a:p>
          <a:p>
            <a:r>
              <a:rPr lang="en-US" dirty="0"/>
              <a:t>Blog on Simple-Talk</a:t>
            </a:r>
            <a:br>
              <a:rPr lang="en-US" dirty="0"/>
            </a:br>
            <a:r>
              <a:rPr lang="en-US" dirty="0"/>
              <a:t>https://www.red-gate.com/simple-talk/author/louis-davidson/</a:t>
            </a:r>
          </a:p>
        </p:txBody>
      </p:sp>
      <p:pic>
        <p:nvPicPr>
          <p:cNvPr id="2" name="Picture 1"/>
          <p:cNvPicPr>
            <a:picLocks noChangeAspect="1"/>
          </p:cNvPicPr>
          <p:nvPr/>
        </p:nvPicPr>
        <p:blipFill rotWithShape="1">
          <a:blip r:embed="rId6" cstate="print">
            <a:extLst>
              <a:ext uri="{28A0092B-C50C-407E-A947-70E740481C1C}">
                <a14:useLocalDpi xmlns:a14="http://schemas.microsoft.com/office/drawing/2010/main" val="0"/>
              </a:ext>
            </a:extLst>
          </a:blip>
          <a:srcRect l="5714" t="23796" r="7403" b="25788"/>
          <a:stretch/>
        </p:blipFill>
        <p:spPr>
          <a:xfrm>
            <a:off x="8229600" y="1600201"/>
            <a:ext cx="3096904" cy="995268"/>
          </a:xfrm>
          <a:prstGeom prst="rect">
            <a:avLst/>
          </a:prstGeom>
        </p:spPr>
      </p:pic>
    </p:spTree>
    <p:extLst>
      <p:ext uri="{BB962C8B-B14F-4D97-AF65-F5344CB8AC3E}">
        <p14:creationId xmlns:p14="http://schemas.microsoft.com/office/powerpoint/2010/main" val="246982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fade">
                                      <p:cBhvr>
                                        <p:cTn id="7" dur="500"/>
                                        <p:tgtEl>
                                          <p:spTgt spid="1157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fade">
                                      <p:cBhvr>
                                        <p:cTn id="10" dur="500"/>
                                        <p:tgtEl>
                                          <p:spTgt spid="1157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fade">
                                      <p:cBhvr>
                                        <p:cTn id="13" dur="500"/>
                                        <p:tgtEl>
                                          <p:spTgt spid="1157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5715">
                                            <p:txEl>
                                              <p:pRg st="5" end="5"/>
                                            </p:txEl>
                                          </p:spTgt>
                                        </p:tgtEl>
                                        <p:attrNameLst>
                                          <p:attrName>style.visibility</p:attrName>
                                        </p:attrNameLst>
                                      </p:cBhvr>
                                      <p:to>
                                        <p:strVal val="visible"/>
                                      </p:to>
                                    </p:set>
                                    <p:animEffect transition="in" filter="fade">
                                      <p:cBhvr>
                                        <p:cTn id="18" dur="500"/>
                                        <p:tgtEl>
                                          <p:spTgt spid="1157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314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Prerequisites.Relational History/Theory</a:t>
            </a:r>
            <a:endParaRPr lang="en-US" dirty="0"/>
          </a:p>
        </p:txBody>
      </p:sp>
      <p:sp>
        <p:nvSpPr>
          <p:cNvPr id="3" name="Content Placeholder 2"/>
          <p:cNvSpPr>
            <a:spLocks noGrp="1"/>
          </p:cNvSpPr>
          <p:nvPr>
            <p:ph idx="1"/>
          </p:nvPr>
        </p:nvSpPr>
        <p:spPr/>
        <p:txBody>
          <a:bodyPr>
            <a:normAutofit fontScale="85000" lnSpcReduction="10000"/>
          </a:bodyPr>
          <a:lstStyle/>
          <a:p>
            <a:r>
              <a:rPr lang="en-US" dirty="0"/>
              <a:t>Codd’s Rules</a:t>
            </a:r>
          </a:p>
          <a:p>
            <a:pPr lvl="1"/>
            <a:r>
              <a:rPr lang="en-US" dirty="0"/>
              <a:t>13 Rules that qualified a system  as a “relational”  database  system, written back in 1985 (I was in high school)</a:t>
            </a:r>
          </a:p>
          <a:p>
            <a:pPr lvl="1"/>
            <a:r>
              <a:rPr lang="en-US" dirty="0"/>
              <a:t>Will help you see the thought process behind how products like SQL Server are implemented</a:t>
            </a:r>
          </a:p>
          <a:p>
            <a:pPr lvl="1"/>
            <a:r>
              <a:rPr lang="en-US" dirty="0"/>
              <a:t>Outlines aspects of RDBMS, including: Catalog; Data Access (and a lack of direct physical access); NULLs; Integrity controls; Set based operations</a:t>
            </a:r>
          </a:p>
          <a:p>
            <a:r>
              <a:rPr lang="en-US" dirty="0"/>
              <a:t>Basic relational theory</a:t>
            </a:r>
          </a:p>
          <a:p>
            <a:pPr lvl="1"/>
            <a:r>
              <a:rPr lang="en-US" dirty="0"/>
              <a:t>Trade books</a:t>
            </a:r>
          </a:p>
          <a:p>
            <a:pPr lvl="1"/>
            <a:r>
              <a:rPr lang="en-US" dirty="0"/>
              <a:t>Textbooks</a:t>
            </a:r>
          </a:p>
          <a:p>
            <a:pPr lvl="1"/>
            <a:r>
              <a:rPr lang="en-US" dirty="0"/>
              <a:t>College classes</a:t>
            </a:r>
          </a:p>
        </p:txBody>
      </p:sp>
    </p:spTree>
    <p:extLst>
      <p:ext uri="{BB962C8B-B14F-4D97-AF65-F5344CB8AC3E}">
        <p14:creationId xmlns:p14="http://schemas.microsoft.com/office/powerpoint/2010/main" val="44060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rsql_or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E4E3CD0F1AFC41B71405F6839EC952" ma:contentTypeVersion="0" ma:contentTypeDescription="Create a new document." ma:contentTypeScope="" ma:versionID="0cd033de41a41bdacb977df25758eb2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78F881-4F78-484A-887C-9BDCF65A056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F108383-A657-440A-AC4C-E0FC17E281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SITC13_PPT_update</Template>
  <TotalTime>16982</TotalTime>
  <Words>5046</Words>
  <Application>Microsoft Office PowerPoint</Application>
  <PresentationFormat>Widescreen</PresentationFormat>
  <Paragraphs>834</Paragraphs>
  <Slides>81</Slides>
  <Notes>16</Notes>
  <HiddenSlides>22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Arial</vt:lpstr>
      <vt:lpstr>Calibri</vt:lpstr>
      <vt:lpstr>Courier New</vt:lpstr>
      <vt:lpstr>Segoe</vt:lpstr>
      <vt:lpstr>Times</vt:lpstr>
      <vt:lpstr>Wingdings</vt:lpstr>
      <vt:lpstr>drsql_org</vt:lpstr>
      <vt:lpstr>Database Design Fundamentals</vt:lpstr>
      <vt:lpstr>Who am I?</vt:lpstr>
      <vt:lpstr>The two reasons we build databases</vt:lpstr>
      <vt:lpstr>Pre-Design Tasks</vt:lpstr>
      <vt:lpstr>Requirements are like Family Vacation Plans</vt:lpstr>
      <vt:lpstr>WRITE REQUIREMENTS DOWN</vt:lpstr>
      <vt:lpstr>Design goal</vt:lpstr>
      <vt:lpstr>Prerequisites</vt:lpstr>
      <vt:lpstr>Prerequisites.Relational History/Theory</vt:lpstr>
      <vt:lpstr>Database Design Process</vt:lpstr>
      <vt:lpstr>What does it mean to data model?</vt:lpstr>
      <vt:lpstr>What does it mean to data model?</vt:lpstr>
      <vt:lpstr>Start with the Conceptual Model</vt:lpstr>
      <vt:lpstr>Example Model</vt:lpstr>
      <vt:lpstr>Example Model</vt:lpstr>
      <vt:lpstr>Example Model</vt:lpstr>
      <vt:lpstr>Example Model</vt:lpstr>
      <vt:lpstr>Example Model</vt:lpstr>
      <vt:lpstr>Example Model</vt:lpstr>
      <vt:lpstr>Conceptual Model</vt:lpstr>
      <vt:lpstr>Continue to the Logical Model</vt:lpstr>
      <vt:lpstr>Tip – Start Out Naming Consistently</vt:lpstr>
      <vt:lpstr>Column Naming</vt:lpstr>
      <vt:lpstr>Column Naming Examples</vt:lpstr>
      <vt:lpstr>Logical Model</vt:lpstr>
      <vt:lpstr>Logical Model Basics - Domains</vt:lpstr>
      <vt:lpstr>Logical Model Basics - Relationships</vt:lpstr>
      <vt:lpstr>Surrogate Keys on all Tables?</vt:lpstr>
      <vt:lpstr>Physical Model</vt:lpstr>
      <vt:lpstr>Document</vt:lpstr>
      <vt:lpstr>Are we done yet?</vt:lpstr>
      <vt:lpstr>New SQL Server ‘19 Design Assistance Warning Message</vt:lpstr>
      <vt:lpstr>Normal Forms/Normalization</vt:lpstr>
      <vt:lpstr>Atomicity</vt:lpstr>
      <vt:lpstr>Keep It Simple</vt:lpstr>
      <vt:lpstr>Normal Forms Overview - 1NF</vt:lpstr>
      <vt:lpstr>Your database may not be in 1NF if..</vt:lpstr>
      <vt:lpstr>First Normal Form Example 1</vt:lpstr>
      <vt:lpstr>Uniqueness isn’t always naturally attainable</vt:lpstr>
      <vt:lpstr>First Normal Form Example 2</vt:lpstr>
      <vt:lpstr>First Normal Form Example 2</vt:lpstr>
      <vt:lpstr>First Normal Form Example 2</vt:lpstr>
      <vt:lpstr>First Normal Form Example 2.1</vt:lpstr>
      <vt:lpstr>First Normal Form Example 3</vt:lpstr>
      <vt:lpstr>First Normal Form Example 3</vt:lpstr>
      <vt:lpstr>Normal Forms Overview – 2NF, 3NF and Boyce-Codd (BCNF) Normal Forms</vt:lpstr>
      <vt:lpstr>Intrarow Dependency</vt:lpstr>
      <vt:lpstr>Your database may not be BCNF if.. </vt:lpstr>
      <vt:lpstr>Boyce Codd NF Example 1</vt:lpstr>
      <vt:lpstr>Boyce Codd NF Example 1</vt:lpstr>
      <vt:lpstr>Boyce Codd NF Example 2</vt:lpstr>
      <vt:lpstr>Boyce Codd NF Example 2</vt:lpstr>
      <vt:lpstr>Composite Keys - Natural PK</vt:lpstr>
      <vt:lpstr>Composite Keys – The Surrogate Effect</vt:lpstr>
      <vt:lpstr>Quiz – Which Model is Correct?</vt:lpstr>
      <vt:lpstr>Quiz – Answer “It depends…perhaps both”</vt:lpstr>
      <vt:lpstr>Fourth and Fifth Normal Forms</vt:lpstr>
      <vt:lpstr>Fourth Normal Form</vt:lpstr>
      <vt:lpstr>Is Fourth Normal Form relevant?</vt:lpstr>
      <vt:lpstr>Fourth Normal Form Example</vt:lpstr>
      <vt:lpstr>Fourth Normal Form Example </vt:lpstr>
      <vt:lpstr>Fourth Normal Form Example</vt:lpstr>
      <vt:lpstr>Fifth Normal Form</vt:lpstr>
      <vt:lpstr>Fifth Normal Form Example</vt:lpstr>
      <vt:lpstr>Fifth Normal Form Example</vt:lpstr>
      <vt:lpstr>Fifth Normal Form Example</vt:lpstr>
      <vt:lpstr>Fifth Normal Form Example</vt:lpstr>
      <vt:lpstr>Book, editor, author</vt:lpstr>
      <vt:lpstr>Normal Review</vt:lpstr>
      <vt:lpstr>Can you over-normalize?</vt:lpstr>
      <vt:lpstr>Normalization Final Scan  (The Normal way to Normalize)</vt:lpstr>
      <vt:lpstr>Normalization is done when..</vt:lpstr>
      <vt:lpstr>Denormalization</vt:lpstr>
      <vt:lpstr>Denormalization</vt:lpstr>
      <vt:lpstr>Typically acceptable denormalization</vt:lpstr>
      <vt:lpstr>Final Exam: Data Model For a House</vt:lpstr>
      <vt:lpstr>“Daydream” Practice </vt:lpstr>
      <vt:lpstr>So you have a design…build!</vt:lpstr>
      <vt:lpstr>Test…test…test</vt:lpstr>
      <vt:lpstr>Questions? Contact info..</vt:lpstr>
      <vt:lpstr>Thank you!</vt:lpstr>
    </vt:vector>
  </TitlesOfParts>
  <Company>Creative Services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Creative Services</dc:creator>
  <cp:lastModifiedBy>Louis Davidson</cp:lastModifiedBy>
  <cp:revision>552</cp:revision>
  <cp:lastPrinted>2004-02-12T15:53:19Z</cp:lastPrinted>
  <dcterms:created xsi:type="dcterms:W3CDTF">2006-08-11T22:15:26Z</dcterms:created>
  <dcterms:modified xsi:type="dcterms:W3CDTF">2018-10-06T13:37:05Z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0x010100D3E4E3CD0F1AFC41B71405F6839EC952</vt:lpwstr>
  </property>
</Properties>
</file>