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90"/>
  </p:notesMasterIdLst>
  <p:handoutMasterIdLst>
    <p:handoutMasterId r:id="rId91"/>
  </p:handoutMasterIdLst>
  <p:sldIdLst>
    <p:sldId id="470" r:id="rId4"/>
    <p:sldId id="621" r:id="rId5"/>
    <p:sldId id="622" r:id="rId6"/>
    <p:sldId id="262" r:id="rId7"/>
    <p:sldId id="263" r:id="rId8"/>
    <p:sldId id="540" r:id="rId9"/>
    <p:sldId id="545" r:id="rId10"/>
    <p:sldId id="473" r:id="rId11"/>
    <p:sldId id="537" r:id="rId12"/>
    <p:sldId id="512" r:id="rId13"/>
    <p:sldId id="432" r:id="rId14"/>
    <p:sldId id="407" r:id="rId15"/>
    <p:sldId id="353" r:id="rId16"/>
    <p:sldId id="358" r:id="rId17"/>
    <p:sldId id="521" r:id="rId18"/>
    <p:sldId id="541" r:id="rId19"/>
    <p:sldId id="546" r:id="rId20"/>
    <p:sldId id="561" r:id="rId21"/>
    <p:sldId id="562" r:id="rId22"/>
    <p:sldId id="563" r:id="rId23"/>
    <p:sldId id="564" r:id="rId24"/>
    <p:sldId id="565" r:id="rId25"/>
    <p:sldId id="529" r:id="rId26"/>
    <p:sldId id="412" r:id="rId27"/>
    <p:sldId id="484" r:id="rId28"/>
    <p:sldId id="485" r:id="rId29"/>
    <p:sldId id="492" r:id="rId30"/>
    <p:sldId id="530" r:id="rId31"/>
    <p:sldId id="531" r:id="rId32"/>
    <p:sldId id="532" r:id="rId33"/>
    <p:sldId id="533" r:id="rId34"/>
    <p:sldId id="534" r:id="rId35"/>
    <p:sldId id="518" r:id="rId36"/>
    <p:sldId id="487" r:id="rId37"/>
    <p:sldId id="527" r:id="rId38"/>
    <p:sldId id="493" r:id="rId39"/>
    <p:sldId id="566" r:id="rId40"/>
    <p:sldId id="522" r:id="rId41"/>
    <p:sldId id="543" r:id="rId42"/>
    <p:sldId id="271" r:id="rId43"/>
    <p:sldId id="494" r:id="rId44"/>
    <p:sldId id="502" r:id="rId45"/>
    <p:sldId id="435" r:id="rId46"/>
    <p:sldId id="506" r:id="rId47"/>
    <p:sldId id="507" r:id="rId48"/>
    <p:sldId id="503" r:id="rId49"/>
    <p:sldId id="567" r:id="rId50"/>
    <p:sldId id="538" r:id="rId51"/>
    <p:sldId id="504" r:id="rId52"/>
    <p:sldId id="505" r:id="rId53"/>
    <p:sldId id="288" r:id="rId54"/>
    <p:sldId id="430" r:id="rId55"/>
    <p:sldId id="388" r:id="rId56"/>
    <p:sldId id="459" r:id="rId57"/>
    <p:sldId id="463" r:id="rId58"/>
    <p:sldId id="508" r:id="rId59"/>
    <p:sldId id="509" r:id="rId60"/>
    <p:sldId id="436" r:id="rId61"/>
    <p:sldId id="437" r:id="rId62"/>
    <p:sldId id="379" r:id="rId63"/>
    <p:sldId id="396" r:id="rId64"/>
    <p:sldId id="452" r:id="rId65"/>
    <p:sldId id="496" r:id="rId66"/>
    <p:sldId id="453" r:id="rId67"/>
    <p:sldId id="499" r:id="rId68"/>
    <p:sldId id="500" r:id="rId69"/>
    <p:sldId id="501" r:id="rId70"/>
    <p:sldId id="454" r:id="rId71"/>
    <p:sldId id="449" r:id="rId72"/>
    <p:sldId id="528" r:id="rId73"/>
    <p:sldId id="451" r:id="rId74"/>
    <p:sldId id="450" r:id="rId75"/>
    <p:sldId id="497" r:id="rId76"/>
    <p:sldId id="498" r:id="rId77"/>
    <p:sldId id="510" r:id="rId78"/>
    <p:sldId id="364" r:id="rId79"/>
    <p:sldId id="366" r:id="rId80"/>
    <p:sldId id="544" r:id="rId81"/>
    <p:sldId id="440" r:id="rId82"/>
    <p:sldId id="298" r:id="rId83"/>
    <p:sldId id="419" r:id="rId84"/>
    <p:sldId id="519" r:id="rId85"/>
    <p:sldId id="305" r:id="rId86"/>
    <p:sldId id="516" r:id="rId87"/>
    <p:sldId id="297" r:id="rId88"/>
    <p:sldId id="515" r:id="rId89"/>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84885" autoAdjust="0"/>
  </p:normalViewPr>
  <p:slideViewPr>
    <p:cSldViewPr>
      <p:cViewPr varScale="1">
        <p:scale>
          <a:sx n="76" d="100"/>
          <a:sy n="76" d="100"/>
        </p:scale>
        <p:origin x="102" y="612"/>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viewProps" Target="view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_rels/viewProps.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slide" Target="slides/slide51.xml"/><Relationship Id="rId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10/22/2019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40</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51</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58</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76</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77</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80</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83</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0D6A53-DCDB-47B8-A0D1-52AAD50D03D6}" type="slidenum">
              <a:rPr lang="en-US" smtClean="0"/>
              <a:t>4</a:t>
            </a:fld>
            <a:endParaRPr lang="en-US"/>
          </a:p>
        </p:txBody>
      </p:sp>
    </p:spTree>
    <p:extLst>
      <p:ext uri="{BB962C8B-B14F-4D97-AF65-F5344CB8AC3E}">
        <p14:creationId xmlns:p14="http://schemas.microsoft.com/office/powerpoint/2010/main" val="352396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13</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14</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37867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urses.sentryone.com/" TargetMode="External"/><Relationship Id="rId7" Type="http://schemas.openxmlformats.org/officeDocument/2006/relationships/hyperlink" Target="http://blogs.sentryone.com/" TargetMode="Externa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hyperlink" Target="http://sentryone.com/resources" TargetMode="External"/><Relationship Id="rId5" Type="http://schemas.openxmlformats.org/officeDocument/2006/relationships/hyperlink" Target="http://sqlperformance.com/" TargetMode="External"/><Relationship Id="rId4" Type="http://schemas.openxmlformats.org/officeDocument/2006/relationships/hyperlink" Target="https://docs.sentryone.com/help"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chemistry.stackexchange.com/questions/6281/how-do-we-represent-a-molecule-in-text-form" TargetMode="External"/><Relationship Id="rId2" Type="http://schemas.openxmlformats.org/officeDocument/2006/relationships/image" Target="../media/image35.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mailto:louis@drsql.org" TargetMode="External"/><Relationship Id="rId3" Type="http://schemas.openxmlformats.org/officeDocument/2006/relationships/hyperlink" Target="https://www.sentryone.com/blog/author/kevin-kline" TargetMode="External"/><Relationship Id="rId7"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linkedin.com/in/kekline" TargetMode="External"/><Relationship Id="rId11" Type="http://schemas.openxmlformats.org/officeDocument/2006/relationships/image" Target="../media/image18.png"/><Relationship Id="rId5" Type="http://schemas.openxmlformats.org/officeDocument/2006/relationships/hyperlink" Target="mailto:kkline@SentryOne.com" TargetMode="External"/><Relationship Id="rId10" Type="http://schemas.openxmlformats.org/officeDocument/2006/relationships/hyperlink" Target="http://twitter.com/drsql" TargetMode="External"/><Relationship Id="rId4" Type="http://schemas.openxmlformats.org/officeDocument/2006/relationships/hyperlink" Target="https://twitter.com/kekline" TargetMode="External"/><Relationship Id="rId9" Type="http://schemas.openxmlformats.org/officeDocument/2006/relationships/hyperlink" Target="http://drsql.org/"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arrymieny.deviantart.com/art/layered-database-source-documents-348798124" TargetMode="External"/><Relationship Id="rId2" Type="http://schemas.openxmlformats.org/officeDocument/2006/relationships/image" Target="../media/image20.jp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image" Target="../media/image2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mailto:louis@drsql.org" TargetMode="External"/><Relationship Id="rId7" Type="http://schemas.openxmlformats.org/officeDocument/2006/relationships/hyperlink" Target="https://twitter.com/kekline" TargetMode="External"/><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hyperlink" Target="mailto:kkline@sentryone.com" TargetMode="External"/><Relationship Id="rId5" Type="http://schemas.openxmlformats.org/officeDocument/2006/relationships/hyperlink" Target="https://sentryone.com/plan-explorer" TargetMode="External"/><Relationship Id="rId4" Type="http://schemas.openxmlformats.org/officeDocument/2006/relationships/hyperlink" Target="http://twitter.com/drsql"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drsql.org</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 Relational History/Theory</a:t>
            </a:r>
          </a:p>
        </p:txBody>
      </p:sp>
      <p:sp>
        <p:nvSpPr>
          <p:cNvPr id="3" name="Content Placeholder 2"/>
          <p:cNvSpPr>
            <a:spLocks noGrp="1"/>
          </p:cNvSpPr>
          <p:nvPr>
            <p:ph idx="1"/>
          </p:nvPr>
        </p:nvSpPr>
        <p:spPr/>
        <p:txBody>
          <a:bodyPr>
            <a:normAutofit fontScale="85000" lnSpcReduction="10000"/>
          </a:bodyPr>
          <a:lstStyle/>
          <a:p>
            <a:r>
              <a:rPr lang="en-US" dirty="0"/>
              <a:t>Codd’s Rules</a:t>
            </a:r>
          </a:p>
          <a:p>
            <a:pPr lvl="1"/>
            <a:r>
              <a:rPr lang="en-US" dirty="0"/>
              <a:t>13 Rules that qualified a system  as a “relational”  database  system, written back in 1985 (I was in high school)</a:t>
            </a:r>
          </a:p>
          <a:p>
            <a:pPr lvl="1"/>
            <a:r>
              <a:rPr lang="en-US" dirty="0"/>
              <a:t>Will help you see the thought process behind how products like SQL Server are implemented</a:t>
            </a:r>
          </a:p>
          <a:p>
            <a:pPr lvl="1"/>
            <a:r>
              <a:rPr lang="en-US" dirty="0"/>
              <a:t>Outlines aspects of RDBMS, including: Catalog; Data Access (and a lack of direct physical access); NULLs; Integrity controls; Set based operations</a:t>
            </a:r>
          </a:p>
          <a:p>
            <a:r>
              <a:rPr lang="en-US" dirty="0"/>
              <a:t>Basic relational theory</a:t>
            </a:r>
          </a:p>
          <a:p>
            <a:pPr lvl="1"/>
            <a:r>
              <a:rPr lang="en-US" dirty="0"/>
              <a:t>Trade books</a:t>
            </a:r>
          </a:p>
          <a:p>
            <a:pPr lvl="1"/>
            <a:r>
              <a:rPr lang="en-US" dirty="0"/>
              <a:t>Textbooks</a:t>
            </a:r>
          </a:p>
          <a:p>
            <a:pPr lvl="1"/>
            <a:r>
              <a:rPr lang="en-US" dirty="0"/>
              <a:t>College classes</a:t>
            </a:r>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 - Code</a:t>
            </a:r>
          </a:p>
          <a:p>
            <a:pPr lvl="1"/>
            <a:r>
              <a:rPr lang="en-US" dirty="0"/>
              <a:t>Represents what is actually implemented</a:t>
            </a:r>
          </a:p>
          <a:p>
            <a:r>
              <a:rPr lang="en-US" dirty="0"/>
              <a:t>Physical - Hardware Interface</a:t>
            </a:r>
          </a:p>
          <a:p>
            <a:pPr lvl="1"/>
            <a:r>
              <a:rPr lang="en-US" dirty="0"/>
              <a:t>The on-disk structures (engine (on disk, in mem, </a:t>
            </a:r>
            <a:r>
              <a:rPr lang="en-US" dirty="0" err="1"/>
              <a:t>etc</a:t>
            </a:r>
            <a:r>
              <a:rPr lang="en-US" dirty="0"/>
              <a:t>) indexes, partitions, distribution, </a:t>
            </a:r>
            <a:r>
              <a:rPr lang="en-US" dirty="0" err="1"/>
              <a:t>etc</a:t>
            </a:r>
            <a:r>
              <a:rPr lang="en-US" dirty="0"/>
              <a:t>) that ideally have no bearing on anything other than performance</a:t>
            </a:r>
          </a:p>
          <a:p>
            <a:pPr lvl="1"/>
            <a:endParaRPr lang="en-US" dirty="0"/>
          </a:p>
          <a:p>
            <a:r>
              <a:rPr lang="en-US" dirty="0"/>
              <a:t>Code is largely developer based, hardware interface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2926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lstStyle/>
          <a:p>
            <a:pPr lvl="1"/>
            <a:r>
              <a:rPr lang="en-US" dirty="0"/>
              <a:t>Messaging system for conference </a:t>
            </a:r>
            <a:r>
              <a:rPr lang="en-US" u="sng" dirty="0"/>
              <a:t>attendees</a:t>
            </a:r>
          </a:p>
          <a:p>
            <a:endParaRPr lang="en-US" dirty="0"/>
          </a:p>
          <a:p>
            <a:endParaRPr lang="en-US" dirty="0"/>
          </a:p>
        </p:txBody>
      </p:sp>
      <p:pic>
        <p:nvPicPr>
          <p:cNvPr id="4" name="Picture 3">
            <a:extLst>
              <a:ext uri="{FF2B5EF4-FFF2-40B4-BE49-F238E27FC236}">
                <a16:creationId xmlns:a16="http://schemas.microsoft.com/office/drawing/2014/main" id="{869744AC-030F-4F52-95A8-463B803AAE37}"/>
              </a:ext>
            </a:extLst>
          </p:cNvPr>
          <p:cNvPicPr>
            <a:picLocks noChangeAspect="1"/>
          </p:cNvPicPr>
          <p:nvPr/>
        </p:nvPicPr>
        <p:blipFill>
          <a:blip r:embed="rId2"/>
          <a:stretch>
            <a:fillRect/>
          </a:stretch>
        </p:blipFill>
        <p:spPr>
          <a:xfrm>
            <a:off x="4505325" y="3033712"/>
            <a:ext cx="3181350" cy="790575"/>
          </a:xfrm>
          <a:prstGeom prst="rect">
            <a:avLst/>
          </a:prstGeom>
        </p:spPr>
      </p:pic>
    </p:spTree>
    <p:extLst>
      <p:ext uri="{BB962C8B-B14F-4D97-AF65-F5344CB8AC3E}">
        <p14:creationId xmlns:p14="http://schemas.microsoft.com/office/powerpoint/2010/main" val="4154907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1069848" y="1749669"/>
            <a:ext cx="10058400" cy="4422531"/>
          </a:xfrm>
        </p:spPr>
        <p:txBody>
          <a:bodyPr/>
          <a:lstStyle/>
          <a:p>
            <a:pPr lvl="1"/>
            <a:r>
              <a:rPr lang="en-US" dirty="0"/>
              <a:t>Messaging system for conference attendees</a:t>
            </a:r>
          </a:p>
          <a:p>
            <a:pPr lvl="1"/>
            <a:r>
              <a:rPr lang="en-US" dirty="0"/>
              <a:t>Can send </a:t>
            </a:r>
            <a:r>
              <a:rPr lang="en-US" u="sng" dirty="0"/>
              <a:t>message</a:t>
            </a:r>
            <a:r>
              <a:rPr lang="en-US" dirty="0"/>
              <a:t> </a:t>
            </a:r>
            <a:r>
              <a:rPr lang="en-US" i="1" dirty="0"/>
              <a:t>to everyone or one person</a:t>
            </a:r>
          </a:p>
          <a:p>
            <a:endParaRPr lang="en-US" dirty="0"/>
          </a:p>
          <a:p>
            <a:endParaRPr lang="en-US" dirty="0"/>
          </a:p>
        </p:txBody>
      </p:sp>
      <p:pic>
        <p:nvPicPr>
          <p:cNvPr id="3" name="Picture 2">
            <a:extLst>
              <a:ext uri="{FF2B5EF4-FFF2-40B4-BE49-F238E27FC236}">
                <a16:creationId xmlns:a16="http://schemas.microsoft.com/office/drawing/2014/main" id="{6AE40040-CFC5-4360-B36C-1BC51711340E}"/>
              </a:ext>
            </a:extLst>
          </p:cNvPr>
          <p:cNvPicPr>
            <a:picLocks noChangeAspect="1"/>
          </p:cNvPicPr>
          <p:nvPr/>
        </p:nvPicPr>
        <p:blipFill>
          <a:blip r:embed="rId2"/>
          <a:stretch>
            <a:fillRect/>
          </a:stretch>
        </p:blipFill>
        <p:spPr>
          <a:xfrm>
            <a:off x="2395537" y="3048000"/>
            <a:ext cx="7400925" cy="1524000"/>
          </a:xfrm>
          <a:prstGeom prst="rect">
            <a:avLst/>
          </a:prstGeom>
        </p:spPr>
      </p:pic>
    </p:spTree>
    <p:extLst>
      <p:ext uri="{BB962C8B-B14F-4D97-AF65-F5344CB8AC3E}">
        <p14:creationId xmlns:p14="http://schemas.microsoft.com/office/powerpoint/2010/main" val="121291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FAD9810-4C9D-BA46-BE92-9888D6257F9B}"/>
              </a:ext>
            </a:extLst>
          </p:cNvPr>
          <p:cNvSpPr>
            <a:spLocks noGrp="1"/>
          </p:cNvSpPr>
          <p:nvPr>
            <p:ph type="ftr" sz="quarter" idx="4294967295"/>
          </p:nvPr>
        </p:nvSpPr>
        <p:spPr>
          <a:xfrm>
            <a:off x="838200" y="6356351"/>
            <a:ext cx="4114800" cy="253032"/>
          </a:xfrm>
          <a:prstGeom prst="rect">
            <a:avLst/>
          </a:prstGeom>
        </p:spPr>
        <p:txBody>
          <a:bodyPr/>
          <a:lstStyle/>
          <a:p>
            <a:endParaRPr lang="en-US" dirty="0"/>
          </a:p>
        </p:txBody>
      </p:sp>
      <p:sp>
        <p:nvSpPr>
          <p:cNvPr id="6" name="Title 5">
            <a:extLst>
              <a:ext uri="{FF2B5EF4-FFF2-40B4-BE49-F238E27FC236}">
                <a16:creationId xmlns:a16="http://schemas.microsoft.com/office/drawing/2014/main" id="{8BA44962-DE53-EB4B-A4F7-5E9D878F6B49}"/>
              </a:ext>
            </a:extLst>
          </p:cNvPr>
          <p:cNvSpPr>
            <a:spLocks noGrp="1"/>
          </p:cNvSpPr>
          <p:nvPr>
            <p:ph type="title"/>
          </p:nvPr>
        </p:nvSpPr>
        <p:spPr>
          <a:xfrm>
            <a:off x="838200" y="237157"/>
            <a:ext cx="10515600" cy="601902"/>
          </a:xfrm>
        </p:spPr>
        <p:txBody>
          <a:bodyPr>
            <a:noAutofit/>
          </a:bodyPr>
          <a:lstStyle/>
          <a:p>
            <a:pPr algn="l"/>
            <a:r>
              <a:rPr lang="en-US" sz="3200" dirty="0"/>
              <a:t>Visibility Across the Microsoft Data Platform</a:t>
            </a:r>
          </a:p>
        </p:txBody>
      </p:sp>
      <p:pic>
        <p:nvPicPr>
          <p:cNvPr id="37" name="Picture 36">
            <a:extLst>
              <a:ext uri="{FF2B5EF4-FFF2-40B4-BE49-F238E27FC236}">
                <a16:creationId xmlns:a16="http://schemas.microsoft.com/office/drawing/2014/main" id="{F6DCDCCA-5D6C-484A-988F-984E27C186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5588" y="1316325"/>
            <a:ext cx="428071" cy="428071"/>
          </a:xfrm>
          <a:prstGeom prst="rect">
            <a:avLst/>
          </a:prstGeom>
        </p:spPr>
      </p:pic>
      <p:pic>
        <p:nvPicPr>
          <p:cNvPr id="38" name="Picture 37">
            <a:extLst>
              <a:ext uri="{FF2B5EF4-FFF2-40B4-BE49-F238E27FC236}">
                <a16:creationId xmlns:a16="http://schemas.microsoft.com/office/drawing/2014/main" id="{B916B663-8CF8-CE41-91E1-EFE35B4B6C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5588" y="2235497"/>
            <a:ext cx="428071" cy="428071"/>
          </a:xfrm>
          <a:prstGeom prst="rect">
            <a:avLst/>
          </a:prstGeom>
        </p:spPr>
      </p:pic>
      <p:sp>
        <p:nvSpPr>
          <p:cNvPr id="39" name="Rectangle 38">
            <a:extLst>
              <a:ext uri="{FF2B5EF4-FFF2-40B4-BE49-F238E27FC236}">
                <a16:creationId xmlns:a16="http://schemas.microsoft.com/office/drawing/2014/main" id="{1AB8F0BE-C3A8-FB48-8527-E240BB60FA66}"/>
              </a:ext>
            </a:extLst>
          </p:cNvPr>
          <p:cNvSpPr/>
          <p:nvPr/>
        </p:nvSpPr>
        <p:spPr>
          <a:xfrm>
            <a:off x="1767084" y="1366564"/>
            <a:ext cx="4469044" cy="307777"/>
          </a:xfrm>
          <a:prstGeom prst="rect">
            <a:avLst/>
          </a:prstGeom>
        </p:spPr>
        <p:txBody>
          <a:bodyPr wrap="square">
            <a:spAutoFit/>
          </a:bodyPr>
          <a:lstStyle/>
          <a:p>
            <a:r>
              <a:rPr lang="en-US" sz="1400" dirty="0">
                <a:latin typeface="Ubuntu" panose="020B0504030602030204" pitchFamily="34" charset="0"/>
              </a:rPr>
              <a:t>Plan Explorer </a:t>
            </a:r>
            <a:r>
              <a:rPr lang="en-US" sz="1000" dirty="0">
                <a:solidFill>
                  <a:srgbClr val="595959"/>
                </a:solidFill>
                <a:latin typeface="Ubuntu" panose="020B0504030602030204" pitchFamily="34" charset="0"/>
              </a:rPr>
              <a:t>SQL plan analysis and advanced query tuning.</a:t>
            </a:r>
          </a:p>
        </p:txBody>
      </p:sp>
      <p:sp>
        <p:nvSpPr>
          <p:cNvPr id="40" name="Rectangle 39">
            <a:extLst>
              <a:ext uri="{FF2B5EF4-FFF2-40B4-BE49-F238E27FC236}">
                <a16:creationId xmlns:a16="http://schemas.microsoft.com/office/drawing/2014/main" id="{3EF0B487-9DEB-5D4F-A9C4-339D43C3B7A6}"/>
              </a:ext>
            </a:extLst>
          </p:cNvPr>
          <p:cNvSpPr/>
          <p:nvPr/>
        </p:nvSpPr>
        <p:spPr>
          <a:xfrm>
            <a:off x="1767084" y="2227786"/>
            <a:ext cx="4531758" cy="461665"/>
          </a:xfrm>
          <a:prstGeom prst="rect">
            <a:avLst/>
          </a:prstGeom>
        </p:spPr>
        <p:txBody>
          <a:bodyPr wrap="square">
            <a:spAutoFit/>
          </a:bodyPr>
          <a:lstStyle/>
          <a:p>
            <a:r>
              <a:rPr lang="en-US" sz="1400" dirty="0">
                <a:latin typeface="Ubuntu" panose="020B0504030602030204" pitchFamily="34" charset="0"/>
              </a:rPr>
              <a:t>Task Factory </a:t>
            </a:r>
            <a:r>
              <a:rPr lang="en-US" sz="1000" dirty="0">
                <a:solidFill>
                  <a:srgbClr val="595959"/>
                </a:solidFill>
                <a:latin typeface="Ubuntu" panose="020B0504030602030204" pitchFamily="34" charset="0"/>
              </a:rPr>
              <a:t>Drive Productivity with 60+ SSIS components for connectivity, execution performance, and security.</a:t>
            </a:r>
          </a:p>
        </p:txBody>
      </p:sp>
      <p:pic>
        <p:nvPicPr>
          <p:cNvPr id="55" name="Picture 54">
            <a:extLst>
              <a:ext uri="{FF2B5EF4-FFF2-40B4-BE49-F238E27FC236}">
                <a16:creationId xmlns:a16="http://schemas.microsoft.com/office/drawing/2014/main" id="{65A32704-18C8-FD47-AEC7-E349716193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5588" y="2772888"/>
            <a:ext cx="428071" cy="428071"/>
          </a:xfrm>
          <a:prstGeom prst="rect">
            <a:avLst/>
          </a:prstGeom>
        </p:spPr>
      </p:pic>
      <p:pic>
        <p:nvPicPr>
          <p:cNvPr id="56" name="Picture 55">
            <a:extLst>
              <a:ext uri="{FF2B5EF4-FFF2-40B4-BE49-F238E27FC236}">
                <a16:creationId xmlns:a16="http://schemas.microsoft.com/office/drawing/2014/main" id="{1DC4B260-821E-9E4D-BC68-2702925AC5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5588" y="3310279"/>
            <a:ext cx="428071" cy="428071"/>
          </a:xfrm>
          <a:prstGeom prst="rect">
            <a:avLst/>
          </a:prstGeom>
        </p:spPr>
      </p:pic>
      <p:pic>
        <p:nvPicPr>
          <p:cNvPr id="57" name="Picture 56">
            <a:extLst>
              <a:ext uri="{FF2B5EF4-FFF2-40B4-BE49-F238E27FC236}">
                <a16:creationId xmlns:a16="http://schemas.microsoft.com/office/drawing/2014/main" id="{F64AF9A0-5FD7-FD45-80E1-9AAD09E4F17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85588" y="3847670"/>
            <a:ext cx="428071" cy="428071"/>
          </a:xfrm>
          <a:prstGeom prst="rect">
            <a:avLst/>
          </a:prstGeom>
        </p:spPr>
      </p:pic>
      <p:sp>
        <p:nvSpPr>
          <p:cNvPr id="58" name="Rectangle 57">
            <a:extLst>
              <a:ext uri="{FF2B5EF4-FFF2-40B4-BE49-F238E27FC236}">
                <a16:creationId xmlns:a16="http://schemas.microsoft.com/office/drawing/2014/main" id="{642FC461-97D7-C14D-8B7F-E6AB1D4A25E7}"/>
              </a:ext>
            </a:extLst>
          </p:cNvPr>
          <p:cNvSpPr/>
          <p:nvPr/>
        </p:nvSpPr>
        <p:spPr>
          <a:xfrm>
            <a:off x="1767084" y="2825194"/>
            <a:ext cx="3622863" cy="307777"/>
          </a:xfrm>
          <a:prstGeom prst="rect">
            <a:avLst/>
          </a:prstGeom>
        </p:spPr>
        <p:txBody>
          <a:bodyPr wrap="square">
            <a:spAutoFit/>
          </a:bodyPr>
          <a:lstStyle/>
          <a:p>
            <a:r>
              <a:rPr lang="en-US" sz="1400" dirty="0">
                <a:latin typeface="Ubuntu" panose="020B0504030602030204" pitchFamily="34" charset="0"/>
              </a:rPr>
              <a:t>BI Sentry </a:t>
            </a:r>
            <a:r>
              <a:rPr lang="en-US" sz="1000" dirty="0">
                <a:solidFill>
                  <a:srgbClr val="595959"/>
                </a:solidFill>
                <a:latin typeface="Ubuntu" panose="020B0504030602030204" pitchFamily="34" charset="0"/>
              </a:rPr>
              <a:t>Find and fix SSAS performance problems.</a:t>
            </a:r>
          </a:p>
        </p:txBody>
      </p:sp>
      <p:sp>
        <p:nvSpPr>
          <p:cNvPr id="59" name="Rectangle 58">
            <a:extLst>
              <a:ext uri="{FF2B5EF4-FFF2-40B4-BE49-F238E27FC236}">
                <a16:creationId xmlns:a16="http://schemas.microsoft.com/office/drawing/2014/main" id="{70F60CCF-09EC-2942-AC34-0713D17F0BD3}"/>
              </a:ext>
            </a:extLst>
          </p:cNvPr>
          <p:cNvSpPr/>
          <p:nvPr/>
        </p:nvSpPr>
        <p:spPr>
          <a:xfrm>
            <a:off x="1767084" y="3821146"/>
            <a:ext cx="4114799" cy="461665"/>
          </a:xfrm>
          <a:prstGeom prst="rect">
            <a:avLst/>
          </a:prstGeom>
        </p:spPr>
        <p:txBody>
          <a:bodyPr wrap="square">
            <a:spAutoFit/>
          </a:bodyPr>
          <a:lstStyle/>
          <a:p>
            <a:r>
              <a:rPr lang="en-US" sz="1400" dirty="0">
                <a:latin typeface="Ubuntu" panose="020B0504030602030204" pitchFamily="34" charset="0"/>
              </a:rPr>
              <a:t>DW Sentry </a:t>
            </a:r>
            <a:r>
              <a:rPr lang="en-US" sz="1000" dirty="0">
                <a:solidFill>
                  <a:srgbClr val="595959"/>
                </a:solidFill>
                <a:latin typeface="Ubuntu" panose="020B0504030602030204" pitchFamily="34" charset="0"/>
              </a:rPr>
              <a:t>Accelerate Azure SQL Data Warehouse performance with visibility into workload impacts.</a:t>
            </a:r>
          </a:p>
        </p:txBody>
      </p:sp>
      <p:sp>
        <p:nvSpPr>
          <p:cNvPr id="60" name="Rectangle 59">
            <a:extLst>
              <a:ext uri="{FF2B5EF4-FFF2-40B4-BE49-F238E27FC236}">
                <a16:creationId xmlns:a16="http://schemas.microsoft.com/office/drawing/2014/main" id="{F7BE7AA6-C080-784A-8F95-03245269FEE2}"/>
              </a:ext>
            </a:extLst>
          </p:cNvPr>
          <p:cNvSpPr/>
          <p:nvPr/>
        </p:nvSpPr>
        <p:spPr>
          <a:xfrm>
            <a:off x="1767084" y="3301090"/>
            <a:ext cx="3518171" cy="461665"/>
          </a:xfrm>
          <a:prstGeom prst="rect">
            <a:avLst/>
          </a:prstGeom>
        </p:spPr>
        <p:txBody>
          <a:bodyPr wrap="square">
            <a:spAutoFit/>
          </a:bodyPr>
          <a:lstStyle/>
          <a:p>
            <a:r>
              <a:rPr lang="en-US" sz="1400" dirty="0">
                <a:latin typeface="Ubuntu" panose="020B0504030602030204" pitchFamily="34" charset="0"/>
              </a:rPr>
              <a:t>BI </a:t>
            </a:r>
            <a:r>
              <a:rPr lang="en-US" sz="1400" dirty="0" err="1">
                <a:latin typeface="Ubuntu" panose="020B0504030602030204" pitchFamily="34" charset="0"/>
              </a:rPr>
              <a:t>xPress</a:t>
            </a:r>
            <a:r>
              <a:rPr lang="en-US" sz="1400" dirty="0">
                <a:latin typeface="Ubuntu" panose="020B0504030602030204" pitchFamily="34" charset="0"/>
              </a:rPr>
              <a:t> </a:t>
            </a:r>
            <a:r>
              <a:rPr lang="en-US" sz="1000" dirty="0">
                <a:solidFill>
                  <a:srgbClr val="595959"/>
                </a:solidFill>
                <a:latin typeface="Ubuntu" panose="020B0504030602030204" pitchFamily="34" charset="0"/>
              </a:rPr>
              <a:t>SSIS and SSRS Monitoring and package deployment in Visual Studio.</a:t>
            </a:r>
          </a:p>
        </p:txBody>
      </p:sp>
      <p:pic>
        <p:nvPicPr>
          <p:cNvPr id="61" name="Picture 60">
            <a:extLst>
              <a:ext uri="{FF2B5EF4-FFF2-40B4-BE49-F238E27FC236}">
                <a16:creationId xmlns:a16="http://schemas.microsoft.com/office/drawing/2014/main" id="{C48C5335-EEFD-824C-9947-0A1EB8312F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85588" y="4922452"/>
            <a:ext cx="428071" cy="428071"/>
          </a:xfrm>
          <a:prstGeom prst="rect">
            <a:avLst/>
          </a:prstGeom>
        </p:spPr>
      </p:pic>
      <p:pic>
        <p:nvPicPr>
          <p:cNvPr id="62" name="Picture 61">
            <a:extLst>
              <a:ext uri="{FF2B5EF4-FFF2-40B4-BE49-F238E27FC236}">
                <a16:creationId xmlns:a16="http://schemas.microsoft.com/office/drawing/2014/main" id="{B78356C4-8D4D-E344-B1A1-8A5C7457EA1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85588" y="5459847"/>
            <a:ext cx="428071" cy="428071"/>
          </a:xfrm>
          <a:prstGeom prst="rect">
            <a:avLst/>
          </a:prstGeom>
        </p:spPr>
      </p:pic>
      <p:sp>
        <p:nvSpPr>
          <p:cNvPr id="63" name="Rectangle 62">
            <a:extLst>
              <a:ext uri="{FF2B5EF4-FFF2-40B4-BE49-F238E27FC236}">
                <a16:creationId xmlns:a16="http://schemas.microsoft.com/office/drawing/2014/main" id="{773EF5FF-F859-4540-AE4C-72AD4F69AC54}"/>
              </a:ext>
            </a:extLst>
          </p:cNvPr>
          <p:cNvSpPr/>
          <p:nvPr/>
        </p:nvSpPr>
        <p:spPr>
          <a:xfrm>
            <a:off x="1767084" y="4888690"/>
            <a:ext cx="3862389" cy="461665"/>
          </a:xfrm>
          <a:prstGeom prst="rect">
            <a:avLst/>
          </a:prstGeom>
        </p:spPr>
        <p:txBody>
          <a:bodyPr wrap="square">
            <a:spAutoFit/>
          </a:bodyPr>
          <a:lstStyle/>
          <a:p>
            <a:r>
              <a:rPr lang="en-US" sz="1400" dirty="0">
                <a:latin typeface="Ubuntu" panose="020B0504030602030204" pitchFamily="34" charset="0"/>
              </a:rPr>
              <a:t>DOC </a:t>
            </a:r>
            <a:r>
              <a:rPr lang="en-US" sz="1400" dirty="0" err="1">
                <a:latin typeface="Ubuntu" panose="020B0504030602030204" pitchFamily="34" charset="0"/>
              </a:rPr>
              <a:t>xPress</a:t>
            </a:r>
            <a:r>
              <a:rPr lang="en-US" sz="1400" dirty="0">
                <a:latin typeface="Ubuntu" panose="020B0504030602030204" pitchFamily="34" charset="0"/>
              </a:rPr>
              <a:t> </a:t>
            </a:r>
            <a:r>
              <a:rPr lang="en-US" sz="1000" dirty="0">
                <a:solidFill>
                  <a:srgbClr val="595959"/>
                </a:solidFill>
                <a:latin typeface="Ubuntu" panose="020B0504030602030204" pitchFamily="34" charset="0"/>
              </a:rPr>
              <a:t>Automatic documentation, object lineage, impact analysis, data dictionary  and environment compare.</a:t>
            </a:r>
          </a:p>
        </p:txBody>
      </p:sp>
      <p:sp>
        <p:nvSpPr>
          <p:cNvPr id="64" name="Rectangle 63">
            <a:extLst>
              <a:ext uri="{FF2B5EF4-FFF2-40B4-BE49-F238E27FC236}">
                <a16:creationId xmlns:a16="http://schemas.microsoft.com/office/drawing/2014/main" id="{90EC84A1-5C99-6B45-BFB4-1CEF6B99F409}"/>
              </a:ext>
            </a:extLst>
          </p:cNvPr>
          <p:cNvSpPr/>
          <p:nvPr/>
        </p:nvSpPr>
        <p:spPr>
          <a:xfrm>
            <a:off x="1767084" y="5500186"/>
            <a:ext cx="4675961" cy="307777"/>
          </a:xfrm>
          <a:prstGeom prst="rect">
            <a:avLst/>
          </a:prstGeom>
        </p:spPr>
        <p:txBody>
          <a:bodyPr wrap="square">
            <a:spAutoFit/>
          </a:bodyPr>
          <a:lstStyle/>
          <a:p>
            <a:r>
              <a:rPr lang="en-US" sz="1400" dirty="0" err="1">
                <a:latin typeface="Ubuntu" panose="020B0504030602030204" pitchFamily="34" charset="0"/>
              </a:rPr>
              <a:t>LegiTest</a:t>
            </a:r>
            <a:r>
              <a:rPr lang="en-US" sz="1400" dirty="0">
                <a:latin typeface="Ubuntu" panose="020B0504030602030204" pitchFamily="34" charset="0"/>
              </a:rPr>
              <a:t> </a:t>
            </a:r>
            <a:r>
              <a:rPr lang="en-US" sz="1000" dirty="0">
                <a:solidFill>
                  <a:srgbClr val="595959"/>
                </a:solidFill>
                <a:latin typeface="Ubuntu" panose="020B0504030602030204" pitchFamily="34" charset="0"/>
              </a:rPr>
              <a:t>Automated data-centric application testing and data verification.</a:t>
            </a:r>
          </a:p>
        </p:txBody>
      </p:sp>
      <p:pic>
        <p:nvPicPr>
          <p:cNvPr id="65" name="Picture 64">
            <a:extLst>
              <a:ext uri="{FF2B5EF4-FFF2-40B4-BE49-F238E27FC236}">
                <a16:creationId xmlns:a16="http://schemas.microsoft.com/office/drawing/2014/main" id="{58378E61-0DCF-A14B-A458-715839042FA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85588" y="4385061"/>
            <a:ext cx="428071" cy="428071"/>
          </a:xfrm>
          <a:prstGeom prst="rect">
            <a:avLst/>
          </a:prstGeom>
        </p:spPr>
      </p:pic>
      <p:sp>
        <p:nvSpPr>
          <p:cNvPr id="66" name="Rectangle 65">
            <a:extLst>
              <a:ext uri="{FF2B5EF4-FFF2-40B4-BE49-F238E27FC236}">
                <a16:creationId xmlns:a16="http://schemas.microsoft.com/office/drawing/2014/main" id="{52BCB435-15A0-E740-A229-EE0FC58CBB99}"/>
              </a:ext>
            </a:extLst>
          </p:cNvPr>
          <p:cNvSpPr/>
          <p:nvPr/>
        </p:nvSpPr>
        <p:spPr>
          <a:xfrm>
            <a:off x="1767084" y="4341202"/>
            <a:ext cx="3394644" cy="461665"/>
          </a:xfrm>
          <a:prstGeom prst="rect">
            <a:avLst/>
          </a:prstGeom>
        </p:spPr>
        <p:txBody>
          <a:bodyPr wrap="square">
            <a:spAutoFit/>
          </a:bodyPr>
          <a:lstStyle/>
          <a:p>
            <a:r>
              <a:rPr lang="en-US" sz="1400" dirty="0">
                <a:latin typeface="Ubuntu" panose="020B0504030602030204" pitchFamily="34" charset="0"/>
              </a:rPr>
              <a:t>Workbench Server </a:t>
            </a:r>
            <a:r>
              <a:rPr lang="en-US" sz="1000" dirty="0">
                <a:solidFill>
                  <a:srgbClr val="595959"/>
                </a:solidFill>
                <a:latin typeface="Ubuntu" panose="020B0504030602030204" pitchFamily="34" charset="0"/>
              </a:rPr>
              <a:t>Combines Doc </a:t>
            </a:r>
            <a:r>
              <a:rPr lang="en-US" sz="1000" dirty="0" err="1">
                <a:solidFill>
                  <a:srgbClr val="595959"/>
                </a:solidFill>
                <a:latin typeface="Ubuntu" panose="020B0504030602030204" pitchFamily="34" charset="0"/>
              </a:rPr>
              <a:t>xPress</a:t>
            </a:r>
            <a:r>
              <a:rPr lang="en-US" sz="1000" dirty="0">
                <a:solidFill>
                  <a:srgbClr val="595959"/>
                </a:solidFill>
                <a:latin typeface="Ubuntu" panose="020B0504030602030204" pitchFamily="34" charset="0"/>
              </a:rPr>
              <a:t> Server, BI </a:t>
            </a:r>
            <a:r>
              <a:rPr lang="en-US" sz="1000" dirty="0" err="1">
                <a:solidFill>
                  <a:srgbClr val="595959"/>
                </a:solidFill>
                <a:latin typeface="Ubuntu" panose="020B0504030602030204" pitchFamily="34" charset="0"/>
              </a:rPr>
              <a:t>xPress</a:t>
            </a:r>
            <a:r>
              <a:rPr lang="en-US" sz="1000" dirty="0">
                <a:solidFill>
                  <a:srgbClr val="595959"/>
                </a:solidFill>
                <a:latin typeface="Ubuntu" panose="020B0504030602030204" pitchFamily="34" charset="0"/>
              </a:rPr>
              <a:t> Server and </a:t>
            </a:r>
            <a:r>
              <a:rPr lang="en-US" sz="1000" dirty="0" err="1">
                <a:solidFill>
                  <a:srgbClr val="595959"/>
                </a:solidFill>
                <a:latin typeface="Ubuntu" panose="020B0504030602030204" pitchFamily="34" charset="0"/>
              </a:rPr>
              <a:t>LegiTest</a:t>
            </a:r>
            <a:r>
              <a:rPr lang="en-US" sz="1000" dirty="0">
                <a:solidFill>
                  <a:srgbClr val="595959"/>
                </a:solidFill>
                <a:latin typeface="Ubuntu" panose="020B0504030602030204" pitchFamily="34" charset="0"/>
              </a:rPr>
              <a:t> Server.</a:t>
            </a:r>
          </a:p>
        </p:txBody>
      </p:sp>
      <p:sp>
        <p:nvSpPr>
          <p:cNvPr id="67" name="Rectangle 66">
            <a:extLst>
              <a:ext uri="{FF2B5EF4-FFF2-40B4-BE49-F238E27FC236}">
                <a16:creationId xmlns:a16="http://schemas.microsoft.com/office/drawing/2014/main" id="{32F311E8-81F3-394C-8415-79C4A72DD7A7}"/>
              </a:ext>
            </a:extLst>
          </p:cNvPr>
          <p:cNvSpPr/>
          <p:nvPr/>
        </p:nvSpPr>
        <p:spPr>
          <a:xfrm rot="16200000">
            <a:off x="235644" y="1870086"/>
            <a:ext cx="1458103" cy="307777"/>
          </a:xfrm>
          <a:prstGeom prst="rect">
            <a:avLst/>
          </a:prstGeom>
        </p:spPr>
        <p:txBody>
          <a:bodyPr wrap="square">
            <a:spAutoFit/>
          </a:bodyPr>
          <a:lstStyle/>
          <a:p>
            <a:r>
              <a:rPr lang="en-US" sz="1400" dirty="0">
                <a:solidFill>
                  <a:srgbClr val="595959"/>
                </a:solidFill>
                <a:latin typeface="Ubuntu" panose="020B0504030602030204" pitchFamily="34" charset="0"/>
              </a:rPr>
              <a:t>DEVELOPMENT</a:t>
            </a:r>
            <a:endParaRPr lang="en-US" sz="1000" dirty="0">
              <a:solidFill>
                <a:srgbClr val="595959"/>
              </a:solidFill>
              <a:latin typeface="Ubuntu" panose="020B0504030602030204" pitchFamily="34" charset="0"/>
            </a:endParaRPr>
          </a:p>
        </p:txBody>
      </p:sp>
      <p:sp>
        <p:nvSpPr>
          <p:cNvPr id="69" name="Rectangle 68">
            <a:extLst>
              <a:ext uri="{FF2B5EF4-FFF2-40B4-BE49-F238E27FC236}">
                <a16:creationId xmlns:a16="http://schemas.microsoft.com/office/drawing/2014/main" id="{B915CED6-1534-6843-B7D5-CA7B3B9FD379}"/>
              </a:ext>
            </a:extLst>
          </p:cNvPr>
          <p:cNvSpPr/>
          <p:nvPr/>
        </p:nvSpPr>
        <p:spPr>
          <a:xfrm>
            <a:off x="1767084" y="1820035"/>
            <a:ext cx="4269353" cy="307777"/>
          </a:xfrm>
          <a:prstGeom prst="rect">
            <a:avLst/>
          </a:prstGeom>
        </p:spPr>
        <p:txBody>
          <a:bodyPr wrap="square">
            <a:spAutoFit/>
          </a:bodyPr>
          <a:lstStyle/>
          <a:p>
            <a:r>
              <a:rPr lang="en-US" sz="1400" dirty="0" err="1">
                <a:latin typeface="Ubuntu" panose="020B0504030602030204" pitchFamily="34" charset="0"/>
              </a:rPr>
              <a:t>CodeSlice</a:t>
            </a:r>
            <a:r>
              <a:rPr lang="en-US" sz="1400" dirty="0">
                <a:latin typeface="Ubuntu" panose="020B0504030602030204" pitchFamily="34" charset="0"/>
              </a:rPr>
              <a:t> </a:t>
            </a:r>
            <a:r>
              <a:rPr lang="en-US" sz="1000" dirty="0">
                <a:solidFill>
                  <a:srgbClr val="595959"/>
                </a:solidFill>
                <a:latin typeface="Ubuntu" panose="020B0504030602030204" pitchFamily="34" charset="0"/>
              </a:rPr>
              <a:t>SSIS script development and sharing.</a:t>
            </a:r>
          </a:p>
        </p:txBody>
      </p:sp>
      <p:sp>
        <p:nvSpPr>
          <p:cNvPr id="71" name="Rectangle 70">
            <a:extLst>
              <a:ext uri="{FF2B5EF4-FFF2-40B4-BE49-F238E27FC236}">
                <a16:creationId xmlns:a16="http://schemas.microsoft.com/office/drawing/2014/main" id="{C1504183-C1EC-5C48-B5F6-DECA85EC0FFF}"/>
              </a:ext>
            </a:extLst>
          </p:cNvPr>
          <p:cNvSpPr/>
          <p:nvPr/>
        </p:nvSpPr>
        <p:spPr>
          <a:xfrm rot="16200000">
            <a:off x="288934" y="3414796"/>
            <a:ext cx="1347083" cy="307777"/>
          </a:xfrm>
          <a:prstGeom prst="rect">
            <a:avLst/>
          </a:prstGeom>
        </p:spPr>
        <p:txBody>
          <a:bodyPr wrap="square">
            <a:spAutoFit/>
          </a:bodyPr>
          <a:lstStyle/>
          <a:p>
            <a:r>
              <a:rPr lang="en-US" sz="1400" dirty="0">
                <a:solidFill>
                  <a:srgbClr val="595959"/>
                </a:solidFill>
                <a:latin typeface="Ubuntu" panose="020B0504030602030204" pitchFamily="34" charset="0"/>
              </a:rPr>
              <a:t>BI</a:t>
            </a:r>
            <a:endParaRPr lang="en-US" sz="1000" dirty="0">
              <a:solidFill>
                <a:srgbClr val="595959"/>
              </a:solidFill>
              <a:latin typeface="Ubuntu" panose="020B0504030602030204" pitchFamily="34" charset="0"/>
            </a:endParaRPr>
          </a:p>
        </p:txBody>
      </p:sp>
      <p:sp>
        <p:nvSpPr>
          <p:cNvPr id="72" name="Rectangle 71">
            <a:extLst>
              <a:ext uri="{FF2B5EF4-FFF2-40B4-BE49-F238E27FC236}">
                <a16:creationId xmlns:a16="http://schemas.microsoft.com/office/drawing/2014/main" id="{1CAAAEAD-535F-6C49-A215-263C0DE52F9A}"/>
              </a:ext>
            </a:extLst>
          </p:cNvPr>
          <p:cNvSpPr/>
          <p:nvPr/>
        </p:nvSpPr>
        <p:spPr>
          <a:xfrm rot="16200000">
            <a:off x="122100" y="4913709"/>
            <a:ext cx="1673906" cy="307777"/>
          </a:xfrm>
          <a:prstGeom prst="rect">
            <a:avLst/>
          </a:prstGeom>
        </p:spPr>
        <p:txBody>
          <a:bodyPr wrap="square">
            <a:spAutoFit/>
          </a:bodyPr>
          <a:lstStyle/>
          <a:p>
            <a:r>
              <a:rPr lang="en-US" sz="1400" dirty="0">
                <a:solidFill>
                  <a:srgbClr val="595959"/>
                </a:solidFill>
                <a:latin typeface="Ubuntu" panose="020B0504030602030204" pitchFamily="34" charset="0"/>
              </a:rPr>
              <a:t>ADMINISTRATION</a:t>
            </a:r>
            <a:endParaRPr lang="en-US" sz="1000" dirty="0">
              <a:solidFill>
                <a:srgbClr val="595959"/>
              </a:solidFill>
              <a:latin typeface="Ubuntu" panose="020B0504030602030204" pitchFamily="34" charset="0"/>
            </a:endParaRPr>
          </a:p>
        </p:txBody>
      </p:sp>
      <p:sp>
        <p:nvSpPr>
          <p:cNvPr id="73" name="Rectangle 72">
            <a:extLst>
              <a:ext uri="{FF2B5EF4-FFF2-40B4-BE49-F238E27FC236}">
                <a16:creationId xmlns:a16="http://schemas.microsoft.com/office/drawing/2014/main" id="{FB450F08-5D55-DD4A-91A9-2A58D9E5EA3E}"/>
              </a:ext>
            </a:extLst>
          </p:cNvPr>
          <p:cNvSpPr/>
          <p:nvPr/>
        </p:nvSpPr>
        <p:spPr>
          <a:xfrm>
            <a:off x="1113752" y="1263442"/>
            <a:ext cx="45719" cy="1458143"/>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endParaRPr>
          </a:p>
        </p:txBody>
      </p:sp>
      <p:sp>
        <p:nvSpPr>
          <p:cNvPr id="76" name="Rectangle 75">
            <a:extLst>
              <a:ext uri="{FF2B5EF4-FFF2-40B4-BE49-F238E27FC236}">
                <a16:creationId xmlns:a16="http://schemas.microsoft.com/office/drawing/2014/main" id="{20360540-F036-CB49-9191-007213D39610}"/>
              </a:ext>
            </a:extLst>
          </p:cNvPr>
          <p:cNvSpPr/>
          <p:nvPr/>
        </p:nvSpPr>
        <p:spPr>
          <a:xfrm>
            <a:off x="1113751" y="2784084"/>
            <a:ext cx="45720" cy="1458143"/>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endParaRPr>
          </a:p>
        </p:txBody>
      </p:sp>
      <p:sp>
        <p:nvSpPr>
          <p:cNvPr id="77" name="Rectangle 76">
            <a:extLst>
              <a:ext uri="{FF2B5EF4-FFF2-40B4-BE49-F238E27FC236}">
                <a16:creationId xmlns:a16="http://schemas.microsoft.com/office/drawing/2014/main" id="{BA2A7F09-6229-F349-B9E4-EEE3643211F2}"/>
              </a:ext>
            </a:extLst>
          </p:cNvPr>
          <p:cNvSpPr/>
          <p:nvPr/>
        </p:nvSpPr>
        <p:spPr>
          <a:xfrm>
            <a:off x="1113752" y="4356892"/>
            <a:ext cx="45719" cy="145810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endParaRPr>
          </a:p>
        </p:txBody>
      </p:sp>
      <p:pic>
        <p:nvPicPr>
          <p:cNvPr id="78" name="Picture 77">
            <a:extLst>
              <a:ext uri="{FF2B5EF4-FFF2-40B4-BE49-F238E27FC236}">
                <a16:creationId xmlns:a16="http://schemas.microsoft.com/office/drawing/2014/main" id="{9EEFBC21-D817-0C44-B2F1-ACB6138A396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52015" y="2271015"/>
            <a:ext cx="428071" cy="428071"/>
          </a:xfrm>
          <a:prstGeom prst="rect">
            <a:avLst/>
          </a:prstGeom>
        </p:spPr>
      </p:pic>
      <p:pic>
        <p:nvPicPr>
          <p:cNvPr id="79" name="Picture 78">
            <a:extLst>
              <a:ext uri="{FF2B5EF4-FFF2-40B4-BE49-F238E27FC236}">
                <a16:creationId xmlns:a16="http://schemas.microsoft.com/office/drawing/2014/main" id="{A1AEB6F9-C0D7-034C-AD29-8D5095C13A8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52015" y="1715317"/>
            <a:ext cx="428071" cy="428071"/>
          </a:xfrm>
          <a:prstGeom prst="rect">
            <a:avLst/>
          </a:prstGeom>
        </p:spPr>
      </p:pic>
      <p:pic>
        <p:nvPicPr>
          <p:cNvPr id="80" name="Picture 79">
            <a:extLst>
              <a:ext uri="{FF2B5EF4-FFF2-40B4-BE49-F238E27FC236}">
                <a16:creationId xmlns:a16="http://schemas.microsoft.com/office/drawing/2014/main" id="{0AFDC558-3F35-A94B-8FB1-91A62C828C0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652015" y="3938108"/>
            <a:ext cx="428071" cy="428071"/>
          </a:xfrm>
          <a:prstGeom prst="rect">
            <a:avLst/>
          </a:prstGeom>
        </p:spPr>
      </p:pic>
      <p:pic>
        <p:nvPicPr>
          <p:cNvPr id="81" name="Picture 80">
            <a:extLst>
              <a:ext uri="{FF2B5EF4-FFF2-40B4-BE49-F238E27FC236}">
                <a16:creationId xmlns:a16="http://schemas.microsoft.com/office/drawing/2014/main" id="{BB963FAD-F003-6648-ABFE-F6407676027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652015" y="1159619"/>
            <a:ext cx="428071" cy="428071"/>
          </a:xfrm>
          <a:prstGeom prst="rect">
            <a:avLst/>
          </a:prstGeom>
        </p:spPr>
      </p:pic>
      <p:pic>
        <p:nvPicPr>
          <p:cNvPr id="82" name="Picture 81">
            <a:extLst>
              <a:ext uri="{FF2B5EF4-FFF2-40B4-BE49-F238E27FC236}">
                <a16:creationId xmlns:a16="http://schemas.microsoft.com/office/drawing/2014/main" id="{22B94CF9-1490-8F4C-94B4-2C1FB7166B7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652015" y="3382411"/>
            <a:ext cx="428071" cy="428071"/>
          </a:xfrm>
          <a:prstGeom prst="rect">
            <a:avLst/>
          </a:prstGeom>
        </p:spPr>
      </p:pic>
      <p:pic>
        <p:nvPicPr>
          <p:cNvPr id="83" name="Picture 82">
            <a:extLst>
              <a:ext uri="{FF2B5EF4-FFF2-40B4-BE49-F238E27FC236}">
                <a16:creationId xmlns:a16="http://schemas.microsoft.com/office/drawing/2014/main" id="{80D3DF61-88E1-1142-B217-74B189D979D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652015" y="2826713"/>
            <a:ext cx="428071" cy="428071"/>
          </a:xfrm>
          <a:prstGeom prst="rect">
            <a:avLst/>
          </a:prstGeom>
        </p:spPr>
      </p:pic>
      <p:sp>
        <p:nvSpPr>
          <p:cNvPr id="84" name="Rectangle 83">
            <a:extLst>
              <a:ext uri="{FF2B5EF4-FFF2-40B4-BE49-F238E27FC236}">
                <a16:creationId xmlns:a16="http://schemas.microsoft.com/office/drawing/2014/main" id="{2038BA27-B3C8-A041-9F4A-A67F40D4BAF7}"/>
              </a:ext>
            </a:extLst>
          </p:cNvPr>
          <p:cNvSpPr/>
          <p:nvPr/>
        </p:nvSpPr>
        <p:spPr>
          <a:xfrm>
            <a:off x="7164696" y="1185243"/>
            <a:ext cx="4870085" cy="307777"/>
          </a:xfrm>
          <a:prstGeom prst="rect">
            <a:avLst/>
          </a:prstGeom>
        </p:spPr>
        <p:txBody>
          <a:bodyPr wrap="square">
            <a:spAutoFit/>
          </a:bodyPr>
          <a:lstStyle/>
          <a:p>
            <a:r>
              <a:rPr lang="en-US" sz="1400" dirty="0">
                <a:latin typeface="Ubuntu" panose="020B0504030602030204" pitchFamily="34" charset="0"/>
              </a:rPr>
              <a:t>SQL Sentry </a:t>
            </a:r>
            <a:r>
              <a:rPr lang="en-US" sz="1000" dirty="0">
                <a:solidFill>
                  <a:srgbClr val="595959"/>
                </a:solidFill>
                <a:latin typeface="Ubuntu" panose="020B0504030602030204" pitchFamily="34" charset="0"/>
              </a:rPr>
              <a:t>Monitor, diagnose and optimize SQL Server Performance.</a:t>
            </a:r>
          </a:p>
        </p:txBody>
      </p:sp>
      <p:sp>
        <p:nvSpPr>
          <p:cNvPr id="85" name="Rectangle 84">
            <a:extLst>
              <a:ext uri="{FF2B5EF4-FFF2-40B4-BE49-F238E27FC236}">
                <a16:creationId xmlns:a16="http://schemas.microsoft.com/office/drawing/2014/main" id="{18DEFACE-06CE-864D-82A0-6D95636881D9}"/>
              </a:ext>
            </a:extLst>
          </p:cNvPr>
          <p:cNvSpPr/>
          <p:nvPr/>
        </p:nvSpPr>
        <p:spPr>
          <a:xfrm>
            <a:off x="7173840" y="2818416"/>
            <a:ext cx="4114799" cy="461665"/>
          </a:xfrm>
          <a:prstGeom prst="rect">
            <a:avLst/>
          </a:prstGeom>
        </p:spPr>
        <p:txBody>
          <a:bodyPr wrap="square">
            <a:spAutoFit/>
          </a:bodyPr>
          <a:lstStyle/>
          <a:p>
            <a:r>
              <a:rPr lang="en-US" sz="1400" dirty="0">
                <a:latin typeface="Ubuntu" panose="020B0504030602030204" pitchFamily="34" charset="0"/>
              </a:rPr>
              <a:t>Win Sentry </a:t>
            </a:r>
            <a:r>
              <a:rPr lang="en-US" sz="1000" dirty="0">
                <a:solidFill>
                  <a:srgbClr val="595959"/>
                </a:solidFill>
                <a:latin typeface="Ubuntu" panose="020B0504030602030204" pitchFamily="34" charset="0"/>
              </a:rPr>
              <a:t>Boost Windows Server and Hyper-V virtualized environment performance.</a:t>
            </a:r>
          </a:p>
        </p:txBody>
      </p:sp>
      <p:sp>
        <p:nvSpPr>
          <p:cNvPr id="86" name="Rectangle 85">
            <a:extLst>
              <a:ext uri="{FF2B5EF4-FFF2-40B4-BE49-F238E27FC236}">
                <a16:creationId xmlns:a16="http://schemas.microsoft.com/office/drawing/2014/main" id="{003E58D9-2BBE-6049-A890-F9D9A3665ABF}"/>
              </a:ext>
            </a:extLst>
          </p:cNvPr>
          <p:cNvSpPr/>
          <p:nvPr/>
        </p:nvSpPr>
        <p:spPr>
          <a:xfrm>
            <a:off x="7173840" y="3380055"/>
            <a:ext cx="4272701" cy="461665"/>
          </a:xfrm>
          <a:prstGeom prst="rect">
            <a:avLst/>
          </a:prstGeom>
        </p:spPr>
        <p:txBody>
          <a:bodyPr wrap="square">
            <a:spAutoFit/>
          </a:bodyPr>
          <a:lstStyle/>
          <a:p>
            <a:r>
              <a:rPr lang="en-US" sz="1400" dirty="0">
                <a:latin typeface="Ubuntu" panose="020B0504030602030204" pitchFamily="34" charset="0"/>
              </a:rPr>
              <a:t>V Sentry </a:t>
            </a:r>
            <a:r>
              <a:rPr lang="en-US" sz="1000" dirty="0">
                <a:solidFill>
                  <a:srgbClr val="595959"/>
                </a:solidFill>
                <a:latin typeface="Ubuntu" panose="020B0504030602030204" pitchFamily="34" charset="0"/>
              </a:rPr>
              <a:t>Monitor resource utilization (memory, CPU, network, storage) of VM environments. </a:t>
            </a:r>
          </a:p>
        </p:txBody>
      </p:sp>
      <p:sp>
        <p:nvSpPr>
          <p:cNvPr id="87" name="Rectangle 86">
            <a:extLst>
              <a:ext uri="{FF2B5EF4-FFF2-40B4-BE49-F238E27FC236}">
                <a16:creationId xmlns:a16="http://schemas.microsoft.com/office/drawing/2014/main" id="{9C6F294B-D8DC-D046-9FD0-DD8A95CB1518}"/>
              </a:ext>
            </a:extLst>
          </p:cNvPr>
          <p:cNvSpPr/>
          <p:nvPr/>
        </p:nvSpPr>
        <p:spPr>
          <a:xfrm>
            <a:off x="7173840" y="3941693"/>
            <a:ext cx="4272701" cy="461665"/>
          </a:xfrm>
          <a:prstGeom prst="rect">
            <a:avLst/>
          </a:prstGeom>
        </p:spPr>
        <p:txBody>
          <a:bodyPr wrap="square">
            <a:spAutoFit/>
          </a:bodyPr>
          <a:lstStyle/>
          <a:p>
            <a:r>
              <a:rPr lang="en-US" sz="1400" dirty="0">
                <a:latin typeface="Ubuntu" panose="020B0504030602030204" pitchFamily="34" charset="0"/>
              </a:rPr>
              <a:t>DB Sentry </a:t>
            </a:r>
            <a:r>
              <a:rPr lang="en-US" sz="1000" dirty="0">
                <a:solidFill>
                  <a:srgbClr val="595959"/>
                </a:solidFill>
                <a:latin typeface="Ubuntu" panose="020B0504030602030204" pitchFamily="34" charset="0"/>
              </a:rPr>
              <a:t>Keep Azure SQL Databases running at peak efficiency with metrics and DTU usage.</a:t>
            </a:r>
          </a:p>
        </p:txBody>
      </p:sp>
      <p:sp>
        <p:nvSpPr>
          <p:cNvPr id="88" name="Rectangle 87">
            <a:extLst>
              <a:ext uri="{FF2B5EF4-FFF2-40B4-BE49-F238E27FC236}">
                <a16:creationId xmlns:a16="http://schemas.microsoft.com/office/drawing/2014/main" id="{A330D393-E594-7748-87DC-DDA26CC30D57}"/>
              </a:ext>
            </a:extLst>
          </p:cNvPr>
          <p:cNvSpPr/>
          <p:nvPr/>
        </p:nvSpPr>
        <p:spPr>
          <a:xfrm>
            <a:off x="7173840" y="2232042"/>
            <a:ext cx="4272701" cy="419695"/>
          </a:xfrm>
          <a:prstGeom prst="rect">
            <a:avLst/>
          </a:prstGeom>
        </p:spPr>
        <p:txBody>
          <a:bodyPr wrap="square">
            <a:spAutoFit/>
          </a:bodyPr>
          <a:lstStyle/>
          <a:p>
            <a:r>
              <a:rPr lang="en-US" sz="1400" dirty="0">
                <a:latin typeface="Ubuntu" panose="020B0504030602030204" pitchFamily="34" charset="0"/>
              </a:rPr>
              <a:t>APS Sentry </a:t>
            </a:r>
            <a:r>
              <a:rPr lang="en-US" sz="1000" dirty="0">
                <a:solidFill>
                  <a:srgbClr val="595959"/>
                </a:solidFill>
                <a:latin typeface="Ubuntu" panose="020B0504030602030204" pitchFamily="34" charset="0"/>
              </a:rPr>
              <a:t>See performance for Microsoft Analytics Platform System, data movement and queries. </a:t>
            </a:r>
          </a:p>
        </p:txBody>
      </p:sp>
      <p:sp>
        <p:nvSpPr>
          <p:cNvPr id="89" name="Rectangle 88">
            <a:extLst>
              <a:ext uri="{FF2B5EF4-FFF2-40B4-BE49-F238E27FC236}">
                <a16:creationId xmlns:a16="http://schemas.microsoft.com/office/drawing/2014/main" id="{9463F9AB-0E9D-8340-A41B-D847D16CA731}"/>
              </a:ext>
            </a:extLst>
          </p:cNvPr>
          <p:cNvSpPr/>
          <p:nvPr/>
        </p:nvSpPr>
        <p:spPr>
          <a:xfrm>
            <a:off x="7164696" y="1702722"/>
            <a:ext cx="5027304" cy="307777"/>
          </a:xfrm>
          <a:prstGeom prst="rect">
            <a:avLst/>
          </a:prstGeom>
        </p:spPr>
        <p:txBody>
          <a:bodyPr wrap="square">
            <a:spAutoFit/>
          </a:bodyPr>
          <a:lstStyle/>
          <a:p>
            <a:r>
              <a:rPr lang="en-US" sz="1400" dirty="0">
                <a:latin typeface="Ubuntu" panose="020B0504030602030204" pitchFamily="34" charset="0"/>
              </a:rPr>
              <a:t>DBA </a:t>
            </a:r>
            <a:r>
              <a:rPr lang="en-US" sz="1400" dirty="0" err="1">
                <a:latin typeface="Ubuntu" panose="020B0504030602030204" pitchFamily="34" charset="0"/>
              </a:rPr>
              <a:t>xPress</a:t>
            </a:r>
            <a:r>
              <a:rPr lang="en-US" sz="1400" dirty="0">
                <a:latin typeface="Ubuntu" panose="020B0504030602030204" pitchFamily="34" charset="0"/>
              </a:rPr>
              <a:t> </a:t>
            </a:r>
            <a:r>
              <a:rPr lang="en-US" sz="1000" dirty="0">
                <a:solidFill>
                  <a:srgbClr val="595959"/>
                </a:solidFill>
                <a:latin typeface="Ubuntu" panose="020B0504030602030204" pitchFamily="34" charset="0"/>
              </a:rPr>
              <a:t>Inspect and compare schemas, objects, and data.</a:t>
            </a:r>
          </a:p>
        </p:txBody>
      </p:sp>
      <p:sp>
        <p:nvSpPr>
          <p:cNvPr id="90" name="Rectangle 89">
            <a:extLst>
              <a:ext uri="{FF2B5EF4-FFF2-40B4-BE49-F238E27FC236}">
                <a16:creationId xmlns:a16="http://schemas.microsoft.com/office/drawing/2014/main" id="{F42657BC-6EDF-8B4A-B7FC-E271A28B40B0}"/>
              </a:ext>
            </a:extLst>
          </p:cNvPr>
          <p:cNvSpPr/>
          <p:nvPr/>
        </p:nvSpPr>
        <p:spPr>
          <a:xfrm rot="16200000">
            <a:off x="5633256" y="3550437"/>
            <a:ext cx="1458103" cy="307777"/>
          </a:xfrm>
          <a:prstGeom prst="rect">
            <a:avLst/>
          </a:prstGeom>
        </p:spPr>
        <p:txBody>
          <a:bodyPr wrap="square">
            <a:spAutoFit/>
          </a:bodyPr>
          <a:lstStyle/>
          <a:p>
            <a:r>
              <a:rPr lang="en-US" sz="1400" dirty="0">
                <a:solidFill>
                  <a:srgbClr val="595959"/>
                </a:solidFill>
                <a:latin typeface="Ubuntu" panose="020B0504030602030204" pitchFamily="34" charset="0"/>
              </a:rPr>
              <a:t>OPERATIONS</a:t>
            </a:r>
            <a:endParaRPr lang="en-US" sz="1000" dirty="0">
              <a:solidFill>
                <a:srgbClr val="595959"/>
              </a:solidFill>
              <a:latin typeface="Ubuntu" panose="020B0504030602030204" pitchFamily="34" charset="0"/>
            </a:endParaRPr>
          </a:p>
        </p:txBody>
      </p:sp>
      <p:sp>
        <p:nvSpPr>
          <p:cNvPr id="91" name="Rectangle 90">
            <a:extLst>
              <a:ext uri="{FF2B5EF4-FFF2-40B4-BE49-F238E27FC236}">
                <a16:creationId xmlns:a16="http://schemas.microsoft.com/office/drawing/2014/main" id="{34BD5CF1-8BF7-0A47-AFEC-A1A3F6EF92F1}"/>
              </a:ext>
            </a:extLst>
          </p:cNvPr>
          <p:cNvSpPr/>
          <p:nvPr/>
        </p:nvSpPr>
        <p:spPr>
          <a:xfrm>
            <a:off x="6488764" y="1200310"/>
            <a:ext cx="45719" cy="3163213"/>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5959"/>
              </a:solidFill>
            </a:endParaRPr>
          </a:p>
        </p:txBody>
      </p:sp>
      <p:pic>
        <p:nvPicPr>
          <p:cNvPr id="8" name="Picture 7">
            <a:extLst>
              <a:ext uri="{FF2B5EF4-FFF2-40B4-BE49-F238E27FC236}">
                <a16:creationId xmlns:a16="http://schemas.microsoft.com/office/drawing/2014/main" id="{F7582331-0090-4844-B0DC-76CD9103808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291790" y="1755992"/>
            <a:ext cx="428071" cy="428071"/>
          </a:xfrm>
          <a:prstGeom prst="rect">
            <a:avLst/>
          </a:prstGeom>
        </p:spPr>
      </p:pic>
      <p:sp>
        <p:nvSpPr>
          <p:cNvPr id="47" name="Rectangle 46">
            <a:extLst>
              <a:ext uri="{FF2B5EF4-FFF2-40B4-BE49-F238E27FC236}">
                <a16:creationId xmlns:a16="http://schemas.microsoft.com/office/drawing/2014/main" id="{3C8AB624-2663-1344-AF68-19C68106CE73}"/>
              </a:ext>
            </a:extLst>
          </p:cNvPr>
          <p:cNvSpPr/>
          <p:nvPr/>
        </p:nvSpPr>
        <p:spPr>
          <a:xfrm>
            <a:off x="7173840" y="5309318"/>
            <a:ext cx="4272701" cy="461665"/>
          </a:xfrm>
          <a:prstGeom prst="rect">
            <a:avLst/>
          </a:prstGeom>
        </p:spPr>
        <p:txBody>
          <a:bodyPr wrap="square">
            <a:spAutoFit/>
          </a:bodyPr>
          <a:lstStyle/>
          <a:p>
            <a:r>
              <a:rPr lang="en-US" sz="1400" dirty="0">
                <a:latin typeface="Ubuntu" panose="020B0504030602030204" pitchFamily="34" charset="0"/>
              </a:rPr>
              <a:t>Weekly Public Demos </a:t>
            </a:r>
          </a:p>
          <a:p>
            <a:r>
              <a:rPr lang="en-US" sz="1000" dirty="0" err="1">
                <a:solidFill>
                  <a:srgbClr val="595959"/>
                </a:solidFill>
                <a:latin typeface="Ubuntu" panose="020B0504030602030204" pitchFamily="34" charset="0"/>
              </a:rPr>
              <a:t>www.sentryone.com</a:t>
            </a:r>
            <a:r>
              <a:rPr lang="en-US" sz="1000" dirty="0">
                <a:solidFill>
                  <a:srgbClr val="595959"/>
                </a:solidFill>
                <a:latin typeface="Ubuntu" panose="020B0504030602030204" pitchFamily="34" charset="0"/>
              </a:rPr>
              <a:t>/public-demo</a:t>
            </a:r>
          </a:p>
        </p:txBody>
      </p:sp>
      <p:sp>
        <p:nvSpPr>
          <p:cNvPr id="43" name="Rectangle 42">
            <a:extLst>
              <a:ext uri="{FF2B5EF4-FFF2-40B4-BE49-F238E27FC236}">
                <a16:creationId xmlns:a16="http://schemas.microsoft.com/office/drawing/2014/main" id="{7679AF79-3B2D-844B-B99B-0E564A9BFB58}"/>
              </a:ext>
            </a:extLst>
          </p:cNvPr>
          <p:cNvSpPr/>
          <p:nvPr/>
        </p:nvSpPr>
        <p:spPr>
          <a:xfrm>
            <a:off x="886968" y="789903"/>
            <a:ext cx="3785136" cy="307777"/>
          </a:xfrm>
          <a:prstGeom prst="rect">
            <a:avLst/>
          </a:prstGeom>
        </p:spPr>
        <p:txBody>
          <a:bodyPr>
            <a:spAutoFit/>
          </a:bodyPr>
          <a:lstStyle/>
          <a:p>
            <a:pPr marL="285737" lvl="0" indent="-285737" defTabSz="914358">
              <a:lnSpc>
                <a:spcPct val="100000"/>
              </a:lnSpc>
              <a:spcBef>
                <a:spcPts val="0"/>
              </a:spcBef>
              <a:buClrTx/>
              <a:defRPr/>
            </a:pPr>
            <a:r>
              <a:rPr lang="en-US" sz="1400" dirty="0">
                <a:solidFill>
                  <a:srgbClr val="595959"/>
                </a:solidFill>
                <a:latin typeface="Ubuntu" panose="020B0504030602030204" pitchFamily="34" charset="0"/>
              </a:rPr>
              <a:t>Our products at a glance</a:t>
            </a:r>
          </a:p>
        </p:txBody>
      </p:sp>
    </p:spTree>
    <p:extLst>
      <p:ext uri="{BB962C8B-B14F-4D97-AF65-F5344CB8AC3E}">
        <p14:creationId xmlns:p14="http://schemas.microsoft.com/office/powerpoint/2010/main" val="105317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86968"/>
          </a:xfrm>
        </p:spPr>
        <p:txBody>
          <a:bodyPr/>
          <a:lstStyle/>
          <a:p>
            <a:r>
              <a:rPr lang="en-US" dirty="0"/>
              <a:t>Example Model</a:t>
            </a:r>
          </a:p>
        </p:txBody>
      </p:sp>
      <p:sp>
        <p:nvSpPr>
          <p:cNvPr id="8" name="Content Placeholder 7"/>
          <p:cNvSpPr>
            <a:spLocks noGrp="1"/>
          </p:cNvSpPr>
          <p:nvPr>
            <p:ph idx="1"/>
          </p:nvPr>
        </p:nvSpPr>
        <p:spPr>
          <a:xfrm>
            <a:off x="1063752" y="1646624"/>
            <a:ext cx="10058400" cy="4050792"/>
          </a:xfrm>
        </p:spPr>
        <p:txBody>
          <a:bodyPr/>
          <a:lstStyle/>
          <a:p>
            <a:pPr lvl="1"/>
            <a:r>
              <a:rPr lang="en-US" dirty="0"/>
              <a:t>Messaging system for conference attendees</a:t>
            </a:r>
          </a:p>
          <a:p>
            <a:pPr lvl="1"/>
            <a:r>
              <a:rPr lang="en-US" dirty="0"/>
              <a:t>Can send message to everyone or one person</a:t>
            </a:r>
          </a:p>
          <a:p>
            <a:pPr lvl="1"/>
            <a:r>
              <a:rPr lang="en-US" i="1" dirty="0"/>
              <a:t>Messages can have multiple </a:t>
            </a:r>
            <a:r>
              <a:rPr lang="en-US" u="sng" dirty="0"/>
              <a:t>topics</a:t>
            </a:r>
            <a:r>
              <a:rPr lang="en-US" dirty="0"/>
              <a:t> chosen from a fixed set of topics (</a:t>
            </a:r>
            <a:r>
              <a:rPr lang="en-US" i="1" dirty="0"/>
              <a:t>but you can create a</a:t>
            </a:r>
            <a:r>
              <a:rPr lang="en-US" dirty="0"/>
              <a:t> </a:t>
            </a:r>
            <a:r>
              <a:rPr lang="en-US" u="sng" dirty="0"/>
              <a:t>custom topic </a:t>
            </a:r>
            <a:r>
              <a:rPr lang="en-US" dirty="0"/>
              <a:t>as well)</a:t>
            </a:r>
          </a:p>
          <a:p>
            <a:endParaRPr lang="en-US" dirty="0"/>
          </a:p>
          <a:p>
            <a:endParaRPr lang="en-US" dirty="0"/>
          </a:p>
        </p:txBody>
      </p:sp>
      <p:pic>
        <p:nvPicPr>
          <p:cNvPr id="5" name="Picture 4">
            <a:extLst>
              <a:ext uri="{FF2B5EF4-FFF2-40B4-BE49-F238E27FC236}">
                <a16:creationId xmlns:a16="http://schemas.microsoft.com/office/drawing/2014/main" id="{84233294-48C6-4485-A4E1-D3C2C7C4D3C1}"/>
              </a:ext>
            </a:extLst>
          </p:cNvPr>
          <p:cNvPicPr>
            <a:picLocks noChangeAspect="1"/>
          </p:cNvPicPr>
          <p:nvPr/>
        </p:nvPicPr>
        <p:blipFill>
          <a:blip r:embed="rId2"/>
          <a:stretch>
            <a:fillRect/>
          </a:stretch>
        </p:blipFill>
        <p:spPr>
          <a:xfrm>
            <a:off x="2362200" y="3702500"/>
            <a:ext cx="7032568" cy="2761517"/>
          </a:xfrm>
          <a:prstGeom prst="rect">
            <a:avLst/>
          </a:prstGeom>
        </p:spPr>
      </p:pic>
    </p:spTree>
    <p:extLst>
      <p:ext uri="{BB962C8B-B14F-4D97-AF65-F5344CB8AC3E}">
        <p14:creationId xmlns:p14="http://schemas.microsoft.com/office/powerpoint/2010/main" val="147821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668000" cy="2228850"/>
          </a:xfrm>
        </p:spPr>
        <p:txBody>
          <a:bodyPr>
            <a:normAutofit fontScale="85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a:t>
            </a:r>
            <a:r>
              <a:rPr lang="en-US" i="1" dirty="0"/>
              <a:t>can be connected to other </a:t>
            </a:r>
            <a:r>
              <a:rPr lang="en-US" dirty="0"/>
              <a:t>attendees</a:t>
            </a:r>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a:blip r:embed="rId2"/>
          <a:stretch>
            <a:fillRect/>
          </a:stretch>
        </p:blipFill>
        <p:spPr>
          <a:xfrm>
            <a:off x="2286000" y="3489235"/>
            <a:ext cx="7007469" cy="3192919"/>
          </a:xfrm>
          <a:prstGeom prst="rect">
            <a:avLst/>
          </a:prstGeom>
        </p:spPr>
      </p:pic>
    </p:spTree>
    <p:extLst>
      <p:ext uri="{BB962C8B-B14F-4D97-AF65-F5344CB8AC3E}">
        <p14:creationId xmlns:p14="http://schemas.microsoft.com/office/powerpoint/2010/main" val="38246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058400" cy="5225560"/>
          </a:xfrm>
        </p:spPr>
        <p:txBody>
          <a:bodyPr>
            <a:normAutofit fontScale="70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Messages must not include bad language or “hate” speech</a:t>
            </a:r>
          </a:p>
          <a:p>
            <a:pPr lvl="1"/>
            <a:endParaRPr lang="en-US" dirty="0"/>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rotWithShape="1">
          <a:blip r:embed="rId2"/>
          <a:srcRect b="11520"/>
          <a:stretch/>
        </p:blipFill>
        <p:spPr>
          <a:xfrm>
            <a:off x="2294793" y="3074531"/>
            <a:ext cx="7007469" cy="2825108"/>
          </a:xfrm>
          <a:prstGeom prst="rect">
            <a:avLst/>
          </a:prstGeom>
        </p:spPr>
      </p:pic>
    </p:spTree>
    <p:extLst>
      <p:ext uri="{BB962C8B-B14F-4D97-AF65-F5344CB8AC3E}">
        <p14:creationId xmlns:p14="http://schemas.microsoft.com/office/powerpoint/2010/main" val="276819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15" end="15"/>
                                            </p:txEl>
                                          </p:spTgt>
                                        </p:tgtEl>
                                        <p:attrNameLst>
                                          <p:attrName>style.visibility</p:attrName>
                                        </p:attrNameLst>
                                      </p:cBhvr>
                                      <p:to>
                                        <p:strVal val="visible"/>
                                      </p:to>
                                    </p:set>
                                    <p:animEffect transition="in" filter="fade">
                                      <p:cBhvr>
                                        <p:cTn id="19"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484632"/>
            <a:ext cx="10058400" cy="730255"/>
          </a:xfrm>
        </p:spPr>
        <p:txBody>
          <a:bodyPr>
            <a:normAutofit fontScale="90000"/>
          </a:bodyPr>
          <a:lstStyle/>
          <a:p>
            <a:r>
              <a:rPr lang="en-US" dirty="0"/>
              <a:t>Final Conceptual Model</a:t>
            </a:r>
          </a:p>
        </p:txBody>
      </p:sp>
      <p:sp>
        <p:nvSpPr>
          <p:cNvPr id="3" name="Slide Number Placeholder 2"/>
          <p:cNvSpPr>
            <a:spLocks noGrp="1"/>
          </p:cNvSpPr>
          <p:nvPr>
            <p:ph type="sldNum" sz="quarter" idx="10"/>
          </p:nvPr>
        </p:nvSpPr>
        <p:spPr/>
        <p:txBody>
          <a:bodyPr/>
          <a:lstStyle/>
          <a:p>
            <a:fld id="{2754ED01-E2A0-4C1E-8E21-014B99041579}" type="slidenum">
              <a:rPr lang="en-US" smtClean="0"/>
              <a:pPr/>
              <a:t>23</a:t>
            </a:fld>
            <a:endParaRPr lang="en-US" dirty="0"/>
          </a:p>
        </p:txBody>
      </p:sp>
      <p:sp>
        <p:nvSpPr>
          <p:cNvPr id="11" name="Content Placeholder 2"/>
          <p:cNvSpPr txBox="1">
            <a:spLocks/>
          </p:cNvSpPr>
          <p:nvPr/>
        </p:nvSpPr>
        <p:spPr>
          <a:xfrm>
            <a:off x="1752600" y="5280382"/>
            <a:ext cx="9436100" cy="1258531"/>
          </a:xfrm>
          <a:prstGeom prst="rect">
            <a:avLst/>
          </a:prstGeom>
        </p:spPr>
        <p:txBody>
          <a:bodyPr>
            <a:normAutofit lnSpcReduction="10000"/>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 (Looks like the process we just went through, with edits)</a:t>
            </a:r>
          </a:p>
        </p:txBody>
      </p:sp>
      <p:pic>
        <p:nvPicPr>
          <p:cNvPr id="2" name="Picture 1"/>
          <p:cNvPicPr>
            <a:picLocks noChangeAspect="1"/>
          </p:cNvPicPr>
          <p:nvPr/>
        </p:nvPicPr>
        <p:blipFill>
          <a:blip r:embed="rId2"/>
          <a:stretch>
            <a:fillRect/>
          </a:stretch>
        </p:blipFill>
        <p:spPr>
          <a:xfrm>
            <a:off x="901700" y="1214887"/>
            <a:ext cx="9448800" cy="3871643"/>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Basically: Understand what is good data, and what is NOT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00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r>
              <a:rPr lang="en-US" b="1" dirty="0" err="1"/>
              <a:t>MailIsHereFlag</a:t>
            </a:r>
            <a:r>
              <a:rPr lang="en-US" dirty="0"/>
              <a:t> – the mail delivery person has put the flag up, and your mail is here (your IOT device has discovered and told you)</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2686411-A1F0-3447-BE47-EFAD9D91094D}"/>
              </a:ext>
            </a:extLst>
          </p:cNvPr>
          <p:cNvSpPr>
            <a:spLocks noGrp="1"/>
          </p:cNvSpPr>
          <p:nvPr>
            <p:ph type="ftr" sz="quarter" idx="4294967295"/>
          </p:nvPr>
        </p:nvSpPr>
        <p:spPr>
          <a:xfrm>
            <a:off x="838200" y="6356351"/>
            <a:ext cx="4114800" cy="2530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66E9232-2C42-7B4A-BD7B-50ADC4E700DF}"/>
              </a:ext>
            </a:extLst>
          </p:cNvPr>
          <p:cNvSpPr>
            <a:spLocks noGrp="1"/>
          </p:cNvSpPr>
          <p:nvPr>
            <p:ph type="sldNum" sz="quarter" idx="4294967295"/>
          </p:nvPr>
        </p:nvSpPr>
        <p:spPr>
          <a:xfrm>
            <a:off x="8610600" y="185868"/>
            <a:ext cx="2743200" cy="159262"/>
          </a:xfrm>
          <a:prstGeom prst="rect">
            <a:avLst/>
          </a:prstGeom>
        </p:spPr>
        <p:txBody>
          <a:bodyPr/>
          <a:lstStyle/>
          <a:p>
            <a:fld id="{12ED3DA1-D97E-4287-8A00-13344A96E3FE}" type="slidenum">
              <a:rPr lang="en-US" smtClean="0"/>
              <a:t>3</a:t>
            </a:fld>
            <a:endParaRPr lang="en-US"/>
          </a:p>
        </p:txBody>
      </p:sp>
      <p:sp>
        <p:nvSpPr>
          <p:cNvPr id="14" name="Rectangle 13">
            <a:extLst>
              <a:ext uri="{FF2B5EF4-FFF2-40B4-BE49-F238E27FC236}">
                <a16:creationId xmlns:a16="http://schemas.microsoft.com/office/drawing/2014/main" id="{F959F876-8DCD-C948-822E-B1F1931E4DA8}"/>
              </a:ext>
            </a:extLst>
          </p:cNvPr>
          <p:cNvSpPr/>
          <p:nvPr/>
        </p:nvSpPr>
        <p:spPr>
          <a:xfrm>
            <a:off x="886968" y="789903"/>
            <a:ext cx="3785136" cy="307777"/>
          </a:xfrm>
          <a:prstGeom prst="rect">
            <a:avLst/>
          </a:prstGeom>
        </p:spPr>
        <p:txBody>
          <a:bodyPr>
            <a:spAutoFit/>
          </a:bodyPr>
          <a:lstStyle/>
          <a:p>
            <a:pPr marL="285737" lvl="0" indent="-285737" defTabSz="914358">
              <a:lnSpc>
                <a:spcPct val="100000"/>
              </a:lnSpc>
              <a:spcBef>
                <a:spcPts val="0"/>
              </a:spcBef>
              <a:buClrTx/>
              <a:defRPr/>
            </a:pPr>
            <a:r>
              <a:rPr lang="en-US" sz="1400" dirty="0">
                <a:solidFill>
                  <a:srgbClr val="595959"/>
                </a:solidFill>
                <a:latin typeface="Ubuntu" panose="020B0504030602030204" pitchFamily="34" charset="0"/>
              </a:rPr>
              <a:t>More training and education</a:t>
            </a:r>
          </a:p>
        </p:txBody>
      </p:sp>
      <p:pic>
        <p:nvPicPr>
          <p:cNvPr id="19" name="Picture 18">
            <a:extLst>
              <a:ext uri="{FF2B5EF4-FFF2-40B4-BE49-F238E27FC236}">
                <a16:creationId xmlns:a16="http://schemas.microsoft.com/office/drawing/2014/main" id="{86BEC1D4-DB4F-6941-92FF-D2EDFAC82E4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735" t="12758" r="15118"/>
          <a:stretch/>
        </p:blipFill>
        <p:spPr>
          <a:xfrm>
            <a:off x="6601968" y="0"/>
            <a:ext cx="5590032" cy="6181344"/>
          </a:xfrm>
          <a:prstGeom prst="rect">
            <a:avLst/>
          </a:prstGeom>
        </p:spPr>
      </p:pic>
      <p:sp>
        <p:nvSpPr>
          <p:cNvPr id="23" name="Rectangle 22">
            <a:extLst>
              <a:ext uri="{FF2B5EF4-FFF2-40B4-BE49-F238E27FC236}">
                <a16:creationId xmlns:a16="http://schemas.microsoft.com/office/drawing/2014/main" id="{272B9124-032D-3E46-8537-0607E2C43DF7}"/>
              </a:ext>
            </a:extLst>
          </p:cNvPr>
          <p:cNvSpPr/>
          <p:nvPr/>
        </p:nvSpPr>
        <p:spPr>
          <a:xfrm>
            <a:off x="3048000" y="951399"/>
            <a:ext cx="6096000" cy="369332"/>
          </a:xfrm>
          <a:prstGeom prst="rect">
            <a:avLst/>
          </a:prstGeom>
        </p:spPr>
        <p:txBody>
          <a:bodyPr>
            <a:spAutoFit/>
          </a:bodyPr>
          <a:lstStyle/>
          <a:p>
            <a:pPr algn="ctr" fontAlgn="base"/>
            <a:endParaRPr lang="en-US" dirty="0"/>
          </a:p>
        </p:txBody>
      </p:sp>
      <p:sp>
        <p:nvSpPr>
          <p:cNvPr id="24" name="Rectangle 23">
            <a:extLst>
              <a:ext uri="{FF2B5EF4-FFF2-40B4-BE49-F238E27FC236}">
                <a16:creationId xmlns:a16="http://schemas.microsoft.com/office/drawing/2014/main" id="{D0D7531E-4F60-1D48-B540-848584816B46}"/>
              </a:ext>
            </a:extLst>
          </p:cNvPr>
          <p:cNvSpPr/>
          <p:nvPr/>
        </p:nvSpPr>
        <p:spPr>
          <a:xfrm>
            <a:off x="926592" y="1285866"/>
            <a:ext cx="4870704" cy="4585871"/>
          </a:xfrm>
          <a:prstGeom prst="rect">
            <a:avLst/>
          </a:prstGeom>
        </p:spPr>
        <p:txBody>
          <a:bodyPr wrap="square">
            <a:spAutoFit/>
          </a:bodyPr>
          <a:lstStyle/>
          <a:p>
            <a:pPr marL="285750" indent="-285750" fontAlgn="base">
              <a:spcBef>
                <a:spcPts val="600"/>
              </a:spcBef>
              <a:buClr>
                <a:srgbClr val="C41230"/>
              </a:buClr>
              <a:buFont typeface="Arial" panose="020B0604020202020204" pitchFamily="34" charset="0"/>
              <a:buChar char="•"/>
            </a:pPr>
            <a:r>
              <a:rPr lang="en-US" sz="1600" u="sng" dirty="0">
                <a:latin typeface="Ubuntu" panose="020B0504030602030204" pitchFamily="34" charset="0"/>
                <a:ea typeface="Ubuntu Light"/>
                <a:cs typeface="Ubuntu Light"/>
                <a:sym typeface="Ubuntu Light"/>
                <a:hlinkClick r:id="rId3">
                  <a:extLst>
                    <a:ext uri="{A12FA001-AC4F-418D-AE19-62706E023703}">
                      <ahyp:hlinkClr xmlns:ahyp="http://schemas.microsoft.com/office/drawing/2018/hyperlinkcolor" val="tx"/>
                    </a:ext>
                  </a:extLst>
                </a:hlinkClick>
              </a:rPr>
              <a:t>Courses.SentryOne.com</a:t>
            </a:r>
            <a:r>
              <a:rPr lang="en-US" sz="1600" dirty="0">
                <a:latin typeface="Ubuntu" panose="020B0504030602030204" pitchFamily="34" charset="0"/>
                <a:ea typeface="Ubuntu Light"/>
                <a:cs typeface="Ubuntu Light"/>
                <a:sym typeface="Ubuntu Light"/>
              </a:rPr>
              <a:t> </a:t>
            </a:r>
            <a:r>
              <a:rPr lang="en-US" sz="1600" dirty="0">
                <a:solidFill>
                  <a:srgbClr val="595959"/>
                </a:solidFill>
                <a:latin typeface="Ubuntu" panose="020B0504030602030204" pitchFamily="34" charset="0"/>
                <a:ea typeface="Ubuntu Light"/>
                <a:cs typeface="Ubuntu Light"/>
                <a:sym typeface="Ubuntu Light"/>
              </a:rPr>
              <a:t>expansive CBT program to learn all the ins and outs of the S1 product line. </a:t>
            </a:r>
          </a:p>
          <a:p>
            <a:pPr marL="285750" indent="-285750" fontAlgn="base">
              <a:spcBef>
                <a:spcPts val="600"/>
              </a:spcBef>
              <a:buClr>
                <a:srgbClr val="C41230"/>
              </a:buClr>
              <a:buFont typeface="Arial" panose="020B0604020202020204" pitchFamily="34" charset="0"/>
              <a:buChar char="•"/>
            </a:pPr>
            <a:r>
              <a:rPr lang="en-US" sz="1600" dirty="0">
                <a:latin typeface="Ubuntu" panose="020B0504030602030204" pitchFamily="34" charset="0"/>
                <a:hlinkClick r:id="rId4">
                  <a:extLst>
                    <a:ext uri="{A12FA001-AC4F-418D-AE19-62706E023703}">
                      <ahyp:hlinkClr xmlns:ahyp="http://schemas.microsoft.com/office/drawing/2018/hyperlinkcolor" val="tx"/>
                    </a:ext>
                  </a:extLst>
                </a:hlinkClick>
              </a:rPr>
              <a:t>Docs.SentryOne.com </a:t>
            </a:r>
            <a:r>
              <a:rPr lang="en-US" sz="1600" dirty="0">
                <a:solidFill>
                  <a:srgbClr val="595959"/>
                </a:solidFill>
                <a:latin typeface="Ubuntu" panose="020B0504030602030204" pitchFamily="34" charset="0"/>
              </a:rPr>
              <a:t>full product documentation.</a:t>
            </a:r>
          </a:p>
          <a:p>
            <a:pPr marL="285750" indent="-285750" fontAlgn="base">
              <a:spcBef>
                <a:spcPts val="600"/>
              </a:spcBef>
              <a:buClr>
                <a:srgbClr val="C41230"/>
              </a:buClr>
              <a:buFont typeface="Arial" panose="020B0604020202020204" pitchFamily="34" charset="0"/>
              <a:buChar char="•"/>
            </a:pPr>
            <a:r>
              <a:rPr lang="en-US" sz="1600" dirty="0">
                <a:latin typeface="Ubuntu" panose="020B0504030602030204" pitchFamily="34" charset="0"/>
                <a:hlinkClick r:id="rId5">
                  <a:extLst>
                    <a:ext uri="{A12FA001-AC4F-418D-AE19-62706E023703}">
                      <ahyp:hlinkClr xmlns:ahyp="http://schemas.microsoft.com/office/drawing/2018/hyperlinkcolor" val="tx"/>
                    </a:ext>
                  </a:extLst>
                </a:hlinkClick>
              </a:rPr>
              <a:t>SQLPerformance.com</a:t>
            </a:r>
            <a:r>
              <a:rPr lang="en-US" sz="1600" dirty="0">
                <a:solidFill>
                  <a:srgbClr val="595959"/>
                </a:solidFill>
                <a:latin typeface="Ubuntu" panose="020B0504030602030204" pitchFamily="34" charset="0"/>
              </a:rPr>
              <a:t> provides innovative and practical solutions for improving SQL Server performance.</a:t>
            </a:r>
          </a:p>
          <a:p>
            <a:pPr marL="285750" indent="-285750" fontAlgn="base">
              <a:spcBef>
                <a:spcPts val="600"/>
              </a:spcBef>
              <a:buClr>
                <a:srgbClr val="C41230"/>
              </a:buClr>
              <a:buFont typeface="Arial" panose="020B0604020202020204" pitchFamily="34" charset="0"/>
              <a:buChar char="•"/>
            </a:pPr>
            <a:r>
              <a:rPr lang="en-US" sz="1600" dirty="0">
                <a:latin typeface="Ubuntu" panose="020B0504030602030204" pitchFamily="34" charset="0"/>
                <a:hlinkClick r:id="rId6">
                  <a:extLst>
                    <a:ext uri="{A12FA001-AC4F-418D-AE19-62706E023703}">
                      <ahyp:hlinkClr xmlns:ahyp="http://schemas.microsoft.com/office/drawing/2018/hyperlinkcolor" val="tx"/>
                    </a:ext>
                  </a:extLst>
                </a:hlinkClick>
              </a:rPr>
              <a:t>SentryOne.com/Resources</a:t>
            </a:r>
            <a:r>
              <a:rPr lang="en-US" sz="1600" dirty="0">
                <a:solidFill>
                  <a:srgbClr val="595959"/>
                </a:solidFill>
                <a:latin typeface="Ubuntu" panose="020B0504030602030204" pitchFamily="34" charset="0"/>
              </a:rPr>
              <a:t> offers an inside look into the world of </a:t>
            </a:r>
            <a:r>
              <a:rPr lang="en-US" sz="1600" dirty="0" err="1">
                <a:solidFill>
                  <a:srgbClr val="595959"/>
                </a:solidFill>
                <a:latin typeface="Ubuntu" panose="020B0504030602030204" pitchFamily="34" charset="0"/>
              </a:rPr>
              <a:t>SentryOne</a:t>
            </a:r>
            <a:r>
              <a:rPr lang="en-US" sz="1600" dirty="0">
                <a:solidFill>
                  <a:srgbClr val="595959"/>
                </a:solidFill>
                <a:latin typeface="Ubuntu" panose="020B0504030602030204" pitchFamily="34" charset="0"/>
              </a:rPr>
              <a:t> with videos on query tuning and product demos, white papers, </a:t>
            </a:r>
            <a:r>
              <a:rPr lang="en-US" sz="1600" dirty="0" err="1">
                <a:solidFill>
                  <a:srgbClr val="595959"/>
                </a:solidFill>
                <a:latin typeface="Ubuntu" panose="020B0504030602030204" pitchFamily="34" charset="0"/>
              </a:rPr>
              <a:t>ebooks</a:t>
            </a:r>
            <a:r>
              <a:rPr lang="en-US" sz="1600" dirty="0">
                <a:solidFill>
                  <a:srgbClr val="595959"/>
                </a:solidFill>
                <a:latin typeface="Ubuntu" panose="020B0504030602030204" pitchFamily="34" charset="0"/>
              </a:rPr>
              <a:t>, case studies and tech briefs.</a:t>
            </a:r>
          </a:p>
          <a:p>
            <a:pPr marL="285750" indent="-285750" fontAlgn="base">
              <a:spcBef>
                <a:spcPts val="600"/>
              </a:spcBef>
              <a:buClr>
                <a:srgbClr val="C41230"/>
              </a:buClr>
              <a:buFont typeface="Arial" panose="020B0604020202020204" pitchFamily="34" charset="0"/>
              <a:buChar char="•"/>
            </a:pPr>
            <a:r>
              <a:rPr lang="en-US" sz="1600" dirty="0">
                <a:latin typeface="Ubuntu" panose="020B0504030602030204" pitchFamily="34" charset="0"/>
                <a:hlinkClick r:id="rId7">
                  <a:extLst>
                    <a:ext uri="{A12FA001-AC4F-418D-AE19-62706E023703}">
                      <ahyp:hlinkClr xmlns:ahyp="http://schemas.microsoft.com/office/drawing/2018/hyperlinkcolor" val="tx"/>
                    </a:ext>
                  </a:extLst>
                </a:hlinkClick>
              </a:rPr>
              <a:t>Blogs.SentryOne.com</a:t>
            </a:r>
            <a:r>
              <a:rPr lang="en-US" sz="1600" dirty="0">
                <a:solidFill>
                  <a:srgbClr val="595959"/>
                </a:solidFill>
                <a:latin typeface="Ubuntu" panose="020B0504030602030204" pitchFamily="34" charset="0"/>
              </a:rPr>
              <a:t> is where you can find all of our team members’ blogs as well as important information about the latest updates to </a:t>
            </a:r>
            <a:r>
              <a:rPr lang="en-US" sz="1600" dirty="0" err="1">
                <a:solidFill>
                  <a:srgbClr val="595959"/>
                </a:solidFill>
                <a:latin typeface="Ubuntu" panose="020B0504030602030204" pitchFamily="34" charset="0"/>
              </a:rPr>
              <a:t>SentryOne</a:t>
            </a:r>
            <a:r>
              <a:rPr lang="en-US" sz="1600" dirty="0">
                <a:solidFill>
                  <a:srgbClr val="595959"/>
                </a:solidFill>
                <a:latin typeface="Ubuntu" panose="020B0504030602030204" pitchFamily="34" charset="0"/>
              </a:rPr>
              <a:t> software, SQL Server and server performance issues.</a:t>
            </a:r>
          </a:p>
        </p:txBody>
      </p:sp>
      <p:sp>
        <p:nvSpPr>
          <p:cNvPr id="3" name="Title 2">
            <a:extLst>
              <a:ext uri="{FF2B5EF4-FFF2-40B4-BE49-F238E27FC236}">
                <a16:creationId xmlns:a16="http://schemas.microsoft.com/office/drawing/2014/main" id="{65205B96-E2B9-F048-90B7-72A0371D5D2F}"/>
              </a:ext>
            </a:extLst>
          </p:cNvPr>
          <p:cNvSpPr>
            <a:spLocks noGrp="1"/>
          </p:cNvSpPr>
          <p:nvPr>
            <p:ph type="title"/>
          </p:nvPr>
        </p:nvSpPr>
        <p:spPr>
          <a:xfrm>
            <a:off x="838200" y="239191"/>
            <a:ext cx="10515600" cy="601902"/>
          </a:xfrm>
        </p:spPr>
        <p:txBody>
          <a:bodyPr>
            <a:noAutofit/>
          </a:bodyPr>
          <a:lstStyle/>
          <a:p>
            <a:pPr algn="l"/>
            <a:r>
              <a:rPr lang="en-US" sz="3200" dirty="0"/>
              <a:t>Free Resources</a:t>
            </a:r>
          </a:p>
        </p:txBody>
      </p:sp>
    </p:spTree>
    <p:extLst>
      <p:ext uri="{BB962C8B-B14F-4D97-AF65-F5344CB8AC3E}">
        <p14:creationId xmlns:p14="http://schemas.microsoft.com/office/powerpoint/2010/main" val="256967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fontScale="92500" lnSpcReduction="10000"/>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1200150" lvl="2" indent="-342900"/>
            <a:r>
              <a:rPr lang="en-US" sz="1600" dirty="0"/>
              <a:t>Keeps personal information out of keys (that might end up on a web page call!)</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we done yet?</a:t>
            </a:r>
            <a:endParaRPr lang="en-US" dirty="0"/>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‘19 Design Assistance Warning Message</a:t>
            </a:r>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Press Ctrl-Y, Ctrl-R</a:t>
            </a:r>
          </a:p>
        </p:txBody>
      </p:sp>
      <p:sp>
        <p:nvSpPr>
          <p:cNvPr id="6" name="TextBox 5">
            <a:extLst>
              <a:ext uri="{FF2B5EF4-FFF2-40B4-BE49-F238E27FC236}">
                <a16:creationId xmlns:a16="http://schemas.microsoft.com/office/drawing/2014/main" id="{A7653A51-9653-4E2E-BD88-FBBE75303A00}"/>
              </a:ext>
            </a:extLst>
          </p:cNvPr>
          <p:cNvSpPr txBox="1"/>
          <p:nvPr/>
        </p:nvSpPr>
        <p:spPr>
          <a:xfrm>
            <a:off x="1308100" y="6423353"/>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Oh, wait, I think this is SQL Server 3019… Until then, we have to do this work on our own.</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p:txBody>
          <a:bodyPr>
            <a:normAutofit lnSpcReduction="10000"/>
          </a:bodyPr>
          <a:lstStyle/>
          <a:p>
            <a:r>
              <a:rPr lang="en-US" sz="3600" dirty="0"/>
              <a:t>A process to shape and constrain your design to work with a relational engine</a:t>
            </a:r>
          </a:p>
          <a:p>
            <a:r>
              <a:rPr lang="en-US" sz="3600" dirty="0"/>
              <a:t>Specified as a series of forms that signify compliance </a:t>
            </a:r>
          </a:p>
          <a:p>
            <a:r>
              <a:rPr lang="en-US" sz="3600" dirty="0"/>
              <a:t>A definitely non-linear process. </a:t>
            </a:r>
          </a:p>
          <a:p>
            <a:pPr lvl="1"/>
            <a:r>
              <a:rPr lang="en-US" sz="3200" dirty="0"/>
              <a:t>Used as a set of standards to think of compare to along the way</a:t>
            </a:r>
          </a:p>
          <a:p>
            <a:pPr lvl="1"/>
            <a:r>
              <a:rPr lang="en-US" sz="3200" dirty="0"/>
              <a:t>After practice, normalization is mostly done instinctively</a:t>
            </a:r>
          </a:p>
          <a:p>
            <a:pPr marL="0" indent="0">
              <a:buNone/>
            </a:pPr>
            <a:r>
              <a:rPr lang="en-US" sz="3600" dirty="0"/>
              <a:t> </a:t>
            </a:r>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Main Purpose</a:t>
            </a:r>
          </a:p>
        </p:txBody>
      </p:sp>
      <p:sp>
        <p:nvSpPr>
          <p:cNvPr id="3" name="Content Placeholder 2"/>
          <p:cNvSpPr>
            <a:spLocks noGrp="1"/>
          </p:cNvSpPr>
          <p:nvPr>
            <p:ph idx="1"/>
          </p:nvPr>
        </p:nvSpPr>
        <p:spPr>
          <a:xfrm>
            <a:off x="609600" y="1600201"/>
            <a:ext cx="10363200" cy="4876799"/>
          </a:xfrm>
        </p:spPr>
        <p:txBody>
          <a:bodyPr>
            <a:normAutofit fontScale="85000" lnSpcReduction="20000"/>
          </a:bodyPr>
          <a:lstStyle/>
          <a:p>
            <a:r>
              <a:rPr lang="en-US" sz="4100" dirty="0"/>
              <a:t>Eliminate DML modification anomalies</a:t>
            </a:r>
          </a:p>
          <a:p>
            <a:r>
              <a:rPr lang="en-US" sz="3800" dirty="0"/>
              <a:t>Meaning, you update one value:</a:t>
            </a:r>
          </a:p>
          <a:p>
            <a:pPr lvl="1"/>
            <a:r>
              <a:rPr lang="en-US" sz="3800" dirty="0"/>
              <a:t>One piece of data is changed</a:t>
            </a:r>
          </a:p>
          <a:p>
            <a:pPr lvl="1"/>
            <a:r>
              <a:rPr lang="en-US" sz="3800" dirty="0"/>
              <a:t>No other piece of data </a:t>
            </a:r>
            <a:r>
              <a:rPr lang="en-US" sz="3800" i="1" dirty="0"/>
              <a:t>needs </a:t>
            </a:r>
            <a:r>
              <a:rPr lang="en-US" sz="3800" dirty="0"/>
              <a:t>changing</a:t>
            </a:r>
          </a:p>
          <a:p>
            <a:r>
              <a:rPr lang="en-US" sz="3800" dirty="0"/>
              <a:t>Normalization is focused around protecting the integrity of your data by </a:t>
            </a:r>
          </a:p>
          <a:p>
            <a:pPr lvl="1"/>
            <a:r>
              <a:rPr lang="en-US" sz="3800" dirty="0"/>
              <a:t>Making every column and table an </a:t>
            </a:r>
            <a:r>
              <a:rPr lang="en-US" sz="3800" i="1" dirty="0"/>
              <a:t>atomic </a:t>
            </a:r>
            <a:r>
              <a:rPr lang="en-US" sz="3800" dirty="0"/>
              <a:t>unit</a:t>
            </a:r>
          </a:p>
          <a:p>
            <a:pPr lvl="1"/>
            <a:r>
              <a:rPr lang="en-US" sz="3800" dirty="0"/>
              <a:t>Making modifications </a:t>
            </a:r>
            <a:r>
              <a:rPr lang="en-US" sz="3800" i="1" dirty="0"/>
              <a:t>atomic </a:t>
            </a:r>
            <a:r>
              <a:rPr lang="en-US" sz="3800" dirty="0"/>
              <a:t>operations</a:t>
            </a:r>
          </a:p>
          <a:p>
            <a:r>
              <a:rPr lang="en-US" sz="3800" dirty="0"/>
              <a:t>Guaranteed atomicity of operations is a big part of the what makes relaxational databases important</a:t>
            </a:r>
          </a:p>
          <a:p>
            <a:pPr marL="0" indent="0">
              <a:buNone/>
            </a:pPr>
            <a:endParaRPr lang="en-US" sz="3800" dirty="0"/>
          </a:p>
        </p:txBody>
      </p:sp>
    </p:spTree>
    <p:extLst>
      <p:ext uri="{BB962C8B-B14F-4D97-AF65-F5344CB8AC3E}">
        <p14:creationId xmlns:p14="http://schemas.microsoft.com/office/powerpoint/2010/main" val="403691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a:prstGeom prst="rect">
            <a:avLst/>
          </a:prstGeom>
        </p:spPr>
        <p:txBody>
          <a:bodyPr anchor="ctr">
            <a:normAutofit/>
          </a:bodyPr>
          <a:lstStyle/>
          <a:p>
            <a:r>
              <a:rPr lang="en-US" sz="4400">
                <a:solidFill>
                  <a:schemeClr val="tx1"/>
                </a:solidFill>
              </a:rPr>
              <a:t>Atomicity</a:t>
            </a:r>
          </a:p>
        </p:txBody>
      </p:sp>
      <p:sp>
        <p:nvSpPr>
          <p:cNvPr id="3" name="Content Placeholder 2"/>
          <p:cNvSpPr>
            <a:spLocks noGrp="1"/>
          </p:cNvSpPr>
          <p:nvPr>
            <p:ph sz="half" idx="1"/>
          </p:nvPr>
        </p:nvSpPr>
        <p:spPr>
          <a:xfrm>
            <a:off x="609600" y="1600201"/>
            <a:ext cx="5562600" cy="4800599"/>
          </a:xfrm>
          <a:prstGeom prst="rect">
            <a:avLst/>
          </a:prstGeom>
        </p:spPr>
        <p:txBody>
          <a:bodyPr>
            <a:noAutofit/>
          </a:bodyPr>
          <a:lstStyle/>
          <a:p>
            <a:pPr>
              <a:lnSpc>
                <a:spcPct val="90000"/>
              </a:lnSpc>
            </a:pPr>
            <a:r>
              <a:rPr lang="en-US" dirty="0">
                <a:solidFill>
                  <a:schemeClr val="tx1"/>
                </a:solidFill>
              </a:rPr>
              <a:t>At the lowest level possible without losing the original characteristics</a:t>
            </a:r>
          </a:p>
          <a:p>
            <a:pPr lvl="1">
              <a:lnSpc>
                <a:spcPct val="90000"/>
              </a:lnSpc>
            </a:pPr>
            <a:r>
              <a:rPr lang="en-US" sz="2800" dirty="0">
                <a:solidFill>
                  <a:schemeClr val="tx1"/>
                </a:solidFill>
              </a:rPr>
              <a:t>Similar to context of physics as we know it in the 21st century</a:t>
            </a:r>
          </a:p>
          <a:p>
            <a:pPr lvl="1">
              <a:lnSpc>
                <a:spcPct val="90000"/>
              </a:lnSpc>
            </a:pPr>
            <a:r>
              <a:rPr lang="en-US" sz="2800" dirty="0">
                <a:solidFill>
                  <a:schemeClr val="tx1"/>
                </a:solidFill>
              </a:rPr>
              <a:t>Break down H</a:t>
            </a:r>
            <a:r>
              <a:rPr lang="en-US" sz="2800" baseline="30000" dirty="0">
                <a:solidFill>
                  <a:schemeClr val="tx1"/>
                </a:solidFill>
              </a:rPr>
              <a:t>2</a:t>
            </a:r>
            <a:r>
              <a:rPr lang="en-US" sz="2800" dirty="0">
                <a:solidFill>
                  <a:schemeClr val="tx1"/>
                </a:solidFill>
              </a:rPr>
              <a:t>0 into Hydrogen and Oxygen, no big deal</a:t>
            </a:r>
          </a:p>
          <a:p>
            <a:pPr lvl="1">
              <a:lnSpc>
                <a:spcPct val="90000"/>
              </a:lnSpc>
            </a:pPr>
            <a:r>
              <a:rPr lang="en-US" sz="2800" dirty="0">
                <a:solidFill>
                  <a:schemeClr val="tx1"/>
                </a:solidFill>
              </a:rPr>
              <a:t>Break down Hydrogen it becomes a different sort of matter and you are going to need a new laboratory</a:t>
            </a:r>
          </a:p>
        </p:txBody>
      </p:sp>
      <p:pic>
        <p:nvPicPr>
          <p:cNvPr id="5" name="Content Placeholder 4" descr="A picture containing drawing&#10;&#10;Description automatically generated">
            <a:extLst>
              <a:ext uri="{FF2B5EF4-FFF2-40B4-BE49-F238E27FC236}">
                <a16:creationId xmlns:a16="http://schemas.microsoft.com/office/drawing/2014/main" id="{FB436402-F1D3-4CA6-B298-DA615E9B45C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78832" y="1600201"/>
            <a:ext cx="4378869" cy="4525963"/>
          </a:xfrm>
          <a:prstGeom prst="rect">
            <a:avLst/>
          </a:prstGeom>
          <a:noFill/>
        </p:spPr>
      </p:pic>
      <p:sp>
        <p:nvSpPr>
          <p:cNvPr id="6" name="TextBox 5">
            <a:extLst>
              <a:ext uri="{FF2B5EF4-FFF2-40B4-BE49-F238E27FC236}">
                <a16:creationId xmlns:a16="http://schemas.microsoft.com/office/drawing/2014/main" id="{E0A051AC-2801-4485-A957-AC252086312B}"/>
              </a:ext>
            </a:extLst>
          </p:cNvPr>
          <p:cNvSpPr txBox="1"/>
          <p:nvPr/>
        </p:nvSpPr>
        <p:spPr>
          <a:xfrm>
            <a:off x="8450659" y="5926109"/>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latin typeface="+mn-lt"/>
                <a:cs typeface="+mn-cs"/>
                <a:hlinkClick r:id="rId3" tooltip="http://chemistry.stackexchange.com/questions/6281/how-do-we-represent-a-molecule-in-text-form">
                  <a:extLst>
                    <a:ext uri="{A12FA001-AC4F-418D-AE19-62706E023703}">
                      <ahyp:hlinkClr xmlns:ahyp="http://schemas.microsoft.com/office/drawing/2018/hyperlinkcolor" val="tx"/>
                    </a:ext>
                  </a:extLst>
                </a:hlinkClick>
              </a:rPr>
              <a:t>This Photo</a:t>
            </a:r>
            <a:r>
              <a:rPr lang="en-US" sz="700">
                <a:solidFill>
                  <a:srgbClr val="FFFFFF"/>
                </a:solidFill>
                <a:latin typeface="+mn-lt"/>
                <a:cs typeface="+mn-cs"/>
              </a:rPr>
              <a:t> by Unknown Author is licensed under </a:t>
            </a:r>
            <a:r>
              <a:rPr lang="en-US" sz="700">
                <a:solidFill>
                  <a:srgbClr val="FFFFFF"/>
                </a:solidFill>
                <a:latin typeface="+mn-lt"/>
                <a:cs typeface="+mn-cs"/>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latin typeface="+mn-lt"/>
              <a:cs typeface="+mn-cs"/>
            </a:endParaRP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4969-9FEC-4702-A615-04351B32C3FC}"/>
              </a:ext>
            </a:extLst>
          </p:cNvPr>
          <p:cNvSpPr>
            <a:spLocks noGrp="1"/>
          </p:cNvSpPr>
          <p:nvPr>
            <p:ph type="title"/>
          </p:nvPr>
        </p:nvSpPr>
        <p:spPr/>
        <p:txBody>
          <a:bodyPr/>
          <a:lstStyle/>
          <a:p>
            <a:r>
              <a:rPr lang="en-US" dirty="0"/>
              <a:t>Keep Your Design Simple</a:t>
            </a:r>
          </a:p>
        </p:txBody>
      </p:sp>
      <p:sp>
        <p:nvSpPr>
          <p:cNvPr id="3" name="Content Placeholder 2">
            <a:extLst>
              <a:ext uri="{FF2B5EF4-FFF2-40B4-BE49-F238E27FC236}">
                <a16:creationId xmlns:a16="http://schemas.microsoft.com/office/drawing/2014/main" id="{A5EE56E1-D1E1-4D56-9F3B-F8EC4DEC2302}"/>
              </a:ext>
            </a:extLst>
          </p:cNvPr>
          <p:cNvSpPr>
            <a:spLocks noGrp="1"/>
          </p:cNvSpPr>
          <p:nvPr>
            <p:ph idx="1"/>
          </p:nvPr>
        </p:nvSpPr>
        <p:spPr>
          <a:xfrm>
            <a:off x="609600" y="1600201"/>
            <a:ext cx="10769600" cy="4724399"/>
          </a:xfrm>
        </p:spPr>
        <p:txBody>
          <a:bodyPr>
            <a:normAutofit lnSpcReduction="10000"/>
          </a:bodyPr>
          <a:lstStyle/>
          <a:p>
            <a:r>
              <a:rPr lang="en-US" dirty="0"/>
              <a:t>Meet the user’s requirements to the Normal Form’s requirements</a:t>
            </a:r>
          </a:p>
          <a:p>
            <a:pPr lvl="1"/>
            <a:r>
              <a:rPr lang="en-US" dirty="0"/>
              <a:t>One table per user’s concept</a:t>
            </a:r>
          </a:p>
          <a:p>
            <a:pPr lvl="1"/>
            <a:r>
              <a:rPr lang="en-US" dirty="0"/>
              <a:t>One column per user’s attributes of that concept</a:t>
            </a:r>
          </a:p>
          <a:p>
            <a:r>
              <a:rPr lang="en-US" dirty="0"/>
              <a:t>Things it is not:</a:t>
            </a:r>
          </a:p>
          <a:p>
            <a:pPr lvl="1"/>
            <a:r>
              <a:rPr lang="en-US" dirty="0"/>
              <a:t>Religion</a:t>
            </a:r>
          </a:p>
          <a:p>
            <a:pPr lvl="1"/>
            <a:r>
              <a:rPr lang="en-US" dirty="0"/>
              <a:t>Complicated</a:t>
            </a:r>
          </a:p>
          <a:p>
            <a:pPr lvl="1"/>
            <a:r>
              <a:rPr lang="en-US" dirty="0"/>
              <a:t>Easy</a:t>
            </a:r>
          </a:p>
          <a:p>
            <a:r>
              <a:rPr lang="en-US" dirty="0"/>
              <a:t>Proper designs answer all user queries in straightforward SQL</a:t>
            </a:r>
          </a:p>
        </p:txBody>
      </p:sp>
    </p:spTree>
    <p:extLst>
      <p:ext uri="{BB962C8B-B14F-4D97-AF65-F5344CB8AC3E}">
        <p14:creationId xmlns:p14="http://schemas.microsoft.com/office/powerpoint/2010/main" val="3741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05B96-E2B9-F048-90B7-72A0371D5D2F}"/>
              </a:ext>
            </a:extLst>
          </p:cNvPr>
          <p:cNvSpPr>
            <a:spLocks noGrp="1"/>
          </p:cNvSpPr>
          <p:nvPr>
            <p:ph type="title"/>
          </p:nvPr>
        </p:nvSpPr>
        <p:spPr>
          <a:xfrm>
            <a:off x="838200" y="230047"/>
            <a:ext cx="10515600" cy="601902"/>
          </a:xfrm>
        </p:spPr>
        <p:txBody>
          <a:bodyPr>
            <a:noAutofit/>
          </a:bodyPr>
          <a:lstStyle/>
          <a:p>
            <a:pPr algn="l"/>
            <a:r>
              <a:rPr lang="en-US" sz="3200" dirty="0"/>
              <a:t>Presenters</a:t>
            </a:r>
          </a:p>
        </p:txBody>
      </p:sp>
      <p:sp>
        <p:nvSpPr>
          <p:cNvPr id="14" name="Rectangle 13">
            <a:extLst>
              <a:ext uri="{FF2B5EF4-FFF2-40B4-BE49-F238E27FC236}">
                <a16:creationId xmlns:a16="http://schemas.microsoft.com/office/drawing/2014/main" id="{F959F876-8DCD-C948-822E-B1F1931E4DA8}"/>
              </a:ext>
            </a:extLst>
          </p:cNvPr>
          <p:cNvSpPr/>
          <p:nvPr/>
        </p:nvSpPr>
        <p:spPr>
          <a:xfrm>
            <a:off x="890337" y="732944"/>
            <a:ext cx="3785136" cy="307777"/>
          </a:xfrm>
          <a:prstGeom prst="rect">
            <a:avLst/>
          </a:prstGeom>
        </p:spPr>
        <p:txBody>
          <a:bodyPr>
            <a:spAutoFit/>
          </a:bodyPr>
          <a:lstStyle/>
          <a:p>
            <a:pPr marL="285737" lvl="0" indent="-285737" defTabSz="914358">
              <a:lnSpc>
                <a:spcPct val="100000"/>
              </a:lnSpc>
              <a:spcBef>
                <a:spcPts val="0"/>
              </a:spcBef>
              <a:buClrTx/>
              <a:defRPr/>
            </a:pPr>
            <a:r>
              <a:rPr lang="en-US" sz="1400" dirty="0">
                <a:solidFill>
                  <a:srgbClr val="595959"/>
                </a:solidFill>
              </a:rPr>
              <a:t>Who we are</a:t>
            </a:r>
          </a:p>
        </p:txBody>
      </p:sp>
      <p:sp>
        <p:nvSpPr>
          <p:cNvPr id="23" name="Rectangle 22">
            <a:extLst>
              <a:ext uri="{FF2B5EF4-FFF2-40B4-BE49-F238E27FC236}">
                <a16:creationId xmlns:a16="http://schemas.microsoft.com/office/drawing/2014/main" id="{272B9124-032D-3E46-8537-0607E2C43DF7}"/>
              </a:ext>
            </a:extLst>
          </p:cNvPr>
          <p:cNvSpPr/>
          <p:nvPr/>
        </p:nvSpPr>
        <p:spPr>
          <a:xfrm>
            <a:off x="3048000" y="951399"/>
            <a:ext cx="6096000" cy="369332"/>
          </a:xfrm>
          <a:prstGeom prst="rect">
            <a:avLst/>
          </a:prstGeom>
        </p:spPr>
        <p:txBody>
          <a:bodyPr>
            <a:spAutoFit/>
          </a:bodyPr>
          <a:lstStyle/>
          <a:p>
            <a:pPr algn="ctr" fontAlgn="base"/>
            <a:endParaRPr lang="en-US" dirty="0"/>
          </a:p>
        </p:txBody>
      </p:sp>
      <p:sp>
        <p:nvSpPr>
          <p:cNvPr id="10" name="Rectangle 9">
            <a:extLst>
              <a:ext uri="{FF2B5EF4-FFF2-40B4-BE49-F238E27FC236}">
                <a16:creationId xmlns:a16="http://schemas.microsoft.com/office/drawing/2014/main" id="{47F612EF-A13F-BA4C-807F-F32FE74225F0}"/>
              </a:ext>
            </a:extLst>
          </p:cNvPr>
          <p:cNvSpPr/>
          <p:nvPr/>
        </p:nvSpPr>
        <p:spPr>
          <a:xfrm>
            <a:off x="1591107" y="4205576"/>
            <a:ext cx="4249125" cy="1538883"/>
          </a:xfrm>
          <a:prstGeom prst="rect">
            <a:avLst/>
          </a:prstGeom>
        </p:spPr>
        <p:txBody>
          <a:bodyPr wrap="square">
            <a:spAutoFit/>
          </a:bodyPr>
          <a:lstStyle/>
          <a:p>
            <a:pPr marL="285737" lvl="0" indent="-285737" defTabSz="914358">
              <a:lnSpc>
                <a:spcPct val="100000"/>
              </a:lnSpc>
              <a:spcBef>
                <a:spcPts val="0"/>
              </a:spcBef>
              <a:buClrTx/>
              <a:defRPr/>
            </a:pPr>
            <a:r>
              <a:rPr lang="en-US" dirty="0">
                <a:latin typeface="Ubuntu" panose="020B0504030602030204" pitchFamily="34" charset="0"/>
              </a:rPr>
              <a:t>Kevin Kline</a:t>
            </a:r>
          </a:p>
          <a:p>
            <a:pPr marL="285737" lvl="0" indent="-285737" defTabSz="914358">
              <a:lnSpc>
                <a:spcPct val="100000"/>
              </a:lnSpc>
              <a:spcBef>
                <a:spcPts val="0"/>
              </a:spcBef>
              <a:buClrTx/>
              <a:defRPr/>
            </a:pPr>
            <a:r>
              <a:rPr lang="en-US" sz="1400" dirty="0">
                <a:solidFill>
                  <a:srgbClr val="000000"/>
                </a:solidFill>
                <a:latin typeface="Ubuntu" panose="020B0504030602030204" pitchFamily="34" charset="0"/>
              </a:rPr>
              <a:t>Principal Program Manager, SentryOne </a:t>
            </a:r>
          </a:p>
          <a:p>
            <a:pPr marL="285737" lvl="0" indent="-285737" defTabSz="914358">
              <a:lnSpc>
                <a:spcPct val="100000"/>
              </a:lnSpc>
              <a:spcBef>
                <a:spcPts val="0"/>
              </a:spcBef>
              <a:buClrTx/>
              <a:defRPr/>
            </a:pPr>
            <a:r>
              <a:rPr lang="en-US" sz="1200" dirty="0">
                <a:solidFill>
                  <a:srgbClr val="595959"/>
                </a:solidFill>
                <a:latin typeface="Ubuntu" panose="020B0504030602030204" pitchFamily="34" charset="0"/>
                <a:hlinkClick r:id="rId3"/>
              </a:rPr>
              <a:t>https://www.sentryone.com/blog/author/kevin-kline</a:t>
            </a:r>
            <a:endParaRPr lang="en-US" sz="1200" dirty="0">
              <a:solidFill>
                <a:srgbClr val="595959"/>
              </a:solidFill>
              <a:latin typeface="Ubuntu" panose="020B0504030602030204" pitchFamily="34" charset="0"/>
            </a:endParaRPr>
          </a:p>
          <a:p>
            <a:pPr marL="285737" lvl="0" indent="-285737" defTabSz="914358">
              <a:lnSpc>
                <a:spcPct val="100000"/>
              </a:lnSpc>
              <a:spcBef>
                <a:spcPts val="0"/>
              </a:spcBef>
              <a:buClrTx/>
              <a:defRPr/>
            </a:pPr>
            <a:r>
              <a:rPr lang="en-US" sz="1200" dirty="0">
                <a:solidFill>
                  <a:srgbClr val="595959"/>
                </a:solidFill>
                <a:latin typeface="Ubuntu" panose="020B0504030602030204" pitchFamily="34" charset="0"/>
                <a:hlinkClick r:id="rId4"/>
              </a:rPr>
              <a:t>https://twitter.com/kekline</a:t>
            </a:r>
            <a:endParaRPr lang="en-US" sz="1200" dirty="0">
              <a:solidFill>
                <a:srgbClr val="595959"/>
              </a:solidFill>
              <a:latin typeface="Ubuntu" panose="020B0504030602030204" pitchFamily="34" charset="0"/>
            </a:endParaRPr>
          </a:p>
          <a:p>
            <a:pPr marL="285737" lvl="0" indent="-285737" defTabSz="914358">
              <a:lnSpc>
                <a:spcPct val="100000"/>
              </a:lnSpc>
              <a:spcBef>
                <a:spcPts val="0"/>
              </a:spcBef>
              <a:buClrTx/>
              <a:defRPr/>
            </a:pPr>
            <a:r>
              <a:rPr lang="en-US" sz="1200" dirty="0">
                <a:solidFill>
                  <a:srgbClr val="595959"/>
                </a:solidFill>
                <a:latin typeface="Ubuntu" panose="020B0504030602030204" pitchFamily="34" charset="0"/>
                <a:hlinkClick r:id="rId5"/>
              </a:rPr>
              <a:t>kkline@SentryOne.com</a:t>
            </a:r>
            <a:endParaRPr lang="en-US" sz="1200" dirty="0">
              <a:solidFill>
                <a:srgbClr val="595959"/>
              </a:solidFill>
              <a:latin typeface="Ubuntu" panose="020B0504030602030204" pitchFamily="34" charset="0"/>
            </a:endParaRPr>
          </a:p>
          <a:p>
            <a:pPr marL="285737" lvl="0" indent="-285737" defTabSz="914358">
              <a:lnSpc>
                <a:spcPct val="100000"/>
              </a:lnSpc>
              <a:spcBef>
                <a:spcPts val="0"/>
              </a:spcBef>
              <a:buClrTx/>
              <a:defRPr/>
            </a:pPr>
            <a:r>
              <a:rPr lang="en-US" sz="1200" dirty="0">
                <a:solidFill>
                  <a:srgbClr val="595959"/>
                </a:solidFill>
                <a:latin typeface="Ubuntu" panose="020B0504030602030204" pitchFamily="34" charset="0"/>
                <a:hlinkClick r:id="rId6"/>
              </a:rPr>
              <a:t>https://LinkedIn.com/in/kekline</a:t>
            </a:r>
            <a:endParaRPr lang="en-US" sz="1200" dirty="0">
              <a:solidFill>
                <a:srgbClr val="595959"/>
              </a:solidFill>
              <a:latin typeface="Ubuntu" panose="020B0504030602030204" pitchFamily="34" charset="0"/>
            </a:endParaRPr>
          </a:p>
          <a:p>
            <a:pPr marL="285737" lvl="0" indent="-285737" defTabSz="914358">
              <a:lnSpc>
                <a:spcPct val="100000"/>
              </a:lnSpc>
              <a:spcBef>
                <a:spcPts val="0"/>
              </a:spcBef>
              <a:buClrTx/>
              <a:defRPr/>
            </a:pPr>
            <a:endParaRPr lang="en-US" sz="1400" dirty="0">
              <a:solidFill>
                <a:prstClr val="black">
                  <a:lumMod val="65000"/>
                  <a:lumOff val="35000"/>
                </a:prstClr>
              </a:solidFill>
              <a:latin typeface="Ubuntu" panose="020B0504030602030204" pitchFamily="34" charset="0"/>
            </a:endParaRPr>
          </a:p>
        </p:txBody>
      </p:sp>
      <p:pic>
        <p:nvPicPr>
          <p:cNvPr id="13" name="Picture 12" descr="A person standing in front of a window&#10;&#10;Description generated with very high confidence">
            <a:extLst>
              <a:ext uri="{FF2B5EF4-FFF2-40B4-BE49-F238E27FC236}">
                <a16:creationId xmlns:a16="http://schemas.microsoft.com/office/drawing/2014/main" id="{624FBC72-B44B-8C4E-9E9E-89DCB8B0BFD0}"/>
              </a:ext>
            </a:extLst>
          </p:cNvPr>
          <p:cNvPicPr>
            <a:picLocks noChangeAspect="1"/>
          </p:cNvPicPr>
          <p:nvPr/>
        </p:nvPicPr>
        <p:blipFill rotWithShape="1">
          <a:blip r:embed="rId7">
            <a:extLst>
              <a:ext uri="{28A0092B-C50C-407E-A947-70E740481C1C}">
                <a14:useLocalDpi xmlns:a14="http://schemas.microsoft.com/office/drawing/2010/main" val="0"/>
              </a:ext>
            </a:extLst>
          </a:blip>
          <a:srcRect l="4612" r="25501"/>
          <a:stretch/>
        </p:blipFill>
        <p:spPr>
          <a:xfrm flipH="1">
            <a:off x="1591108" y="1210012"/>
            <a:ext cx="3018559" cy="2879437"/>
          </a:xfrm>
          <a:prstGeom prst="rect">
            <a:avLst/>
          </a:prstGeom>
        </p:spPr>
      </p:pic>
      <p:sp>
        <p:nvSpPr>
          <p:cNvPr id="9" name="Rectangle 8">
            <a:extLst>
              <a:ext uri="{FF2B5EF4-FFF2-40B4-BE49-F238E27FC236}">
                <a16:creationId xmlns:a16="http://schemas.microsoft.com/office/drawing/2014/main" id="{6F20A619-4FD3-4172-8A6D-98FD8503C657}"/>
              </a:ext>
            </a:extLst>
          </p:cNvPr>
          <p:cNvSpPr/>
          <p:nvPr/>
        </p:nvSpPr>
        <p:spPr>
          <a:xfrm>
            <a:off x="6679442" y="4205576"/>
            <a:ext cx="4445757" cy="1323439"/>
          </a:xfrm>
          <a:prstGeom prst="rect">
            <a:avLst/>
          </a:prstGeom>
        </p:spPr>
        <p:txBody>
          <a:bodyPr wrap="square">
            <a:spAutoFit/>
          </a:bodyPr>
          <a:lstStyle/>
          <a:p>
            <a:pPr marL="285737" lvl="0" indent="-285737" defTabSz="914358">
              <a:lnSpc>
                <a:spcPct val="100000"/>
              </a:lnSpc>
              <a:spcBef>
                <a:spcPts val="0"/>
              </a:spcBef>
              <a:buClrTx/>
              <a:defRPr/>
            </a:pPr>
            <a:r>
              <a:rPr lang="en-US" dirty="0">
                <a:latin typeface="Ubuntu" panose="020B0504030602030204" pitchFamily="34" charset="0"/>
              </a:rPr>
              <a:t>Louis Davidson</a:t>
            </a:r>
          </a:p>
          <a:p>
            <a:pPr marL="285737" lvl="0" indent="-285737" defTabSz="914358">
              <a:lnSpc>
                <a:spcPct val="100000"/>
              </a:lnSpc>
              <a:spcBef>
                <a:spcPts val="0"/>
              </a:spcBef>
              <a:buClrTx/>
              <a:defRPr/>
            </a:pPr>
            <a:r>
              <a:rPr lang="en-US" sz="1400" dirty="0">
                <a:latin typeface="Ubuntu" panose="020B0504030602030204"/>
              </a:rPr>
              <a:t>Data Architect for CBN</a:t>
            </a:r>
          </a:p>
          <a:p>
            <a:r>
              <a:rPr lang="en-US" sz="1200" u="sng" dirty="0">
                <a:latin typeface="Ubuntu" panose="020B0504030602030204"/>
                <a:hlinkClick r:id="rId8"/>
              </a:rPr>
              <a:t>louis@drsql.org</a:t>
            </a:r>
            <a:endParaRPr lang="en-US" sz="1200" dirty="0">
              <a:latin typeface="Ubuntu" panose="020B0504030602030204"/>
            </a:endParaRPr>
          </a:p>
          <a:p>
            <a:r>
              <a:rPr lang="en-US" sz="1200" u="sng" dirty="0">
                <a:latin typeface="Ubuntu" panose="020B0504030602030204"/>
                <a:hlinkClick r:id="rId9"/>
              </a:rPr>
              <a:t>http://drsql.org</a:t>
            </a:r>
            <a:endParaRPr lang="en-US" sz="1200" dirty="0">
              <a:latin typeface="Ubuntu" panose="020B0504030602030204"/>
            </a:endParaRPr>
          </a:p>
          <a:p>
            <a:r>
              <a:rPr lang="en-US" sz="1200" u="sng" dirty="0">
                <a:latin typeface="Ubuntu" panose="020B0504030602030204"/>
                <a:hlinkClick r:id="rId10"/>
              </a:rPr>
              <a:t>http://twitter.com/drsql</a:t>
            </a:r>
            <a:endParaRPr lang="en-US" sz="1200" dirty="0">
              <a:latin typeface="Ubuntu" panose="020B0504030602030204"/>
            </a:endParaRPr>
          </a:p>
          <a:p>
            <a:pPr marL="285737" lvl="0" indent="-285737" algn="ctr" defTabSz="914358">
              <a:lnSpc>
                <a:spcPct val="100000"/>
              </a:lnSpc>
              <a:spcBef>
                <a:spcPts val="0"/>
              </a:spcBef>
              <a:buClrTx/>
              <a:defRPr/>
            </a:pPr>
            <a:endParaRPr lang="en-US" sz="1400" dirty="0">
              <a:solidFill>
                <a:prstClr val="black">
                  <a:lumMod val="65000"/>
                  <a:lumOff val="35000"/>
                </a:prstClr>
              </a:solidFill>
              <a:latin typeface="Ubuntu" panose="020B0504030602030204" pitchFamily="34" charset="0"/>
            </a:endParaRPr>
          </a:p>
        </p:txBody>
      </p:sp>
      <p:pic>
        <p:nvPicPr>
          <p:cNvPr id="2" name="Picture 1">
            <a:extLst>
              <a:ext uri="{FF2B5EF4-FFF2-40B4-BE49-F238E27FC236}">
                <a16:creationId xmlns:a16="http://schemas.microsoft.com/office/drawing/2014/main" id="{3A0528F8-F5B9-4242-A3AB-4B1BBCF061DB}"/>
              </a:ext>
            </a:extLst>
          </p:cNvPr>
          <p:cNvPicPr>
            <a:picLocks noChangeAspect="1"/>
          </p:cNvPicPr>
          <p:nvPr/>
        </p:nvPicPr>
        <p:blipFill>
          <a:blip r:embed="rId11"/>
          <a:stretch>
            <a:fillRect/>
          </a:stretch>
        </p:blipFill>
        <p:spPr>
          <a:xfrm>
            <a:off x="6679443" y="1210011"/>
            <a:ext cx="2879437" cy="2879437"/>
          </a:xfrm>
          <a:prstGeom prst="rect">
            <a:avLst/>
          </a:prstGeom>
        </p:spPr>
      </p:pic>
    </p:spTree>
    <p:extLst>
      <p:ext uri="{BB962C8B-B14F-4D97-AF65-F5344CB8AC3E}">
        <p14:creationId xmlns:p14="http://schemas.microsoft.com/office/powerpoint/2010/main" val="4120968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a:t>Basic shaping of data for the engine </a:t>
            </a:r>
          </a:p>
          <a:p>
            <a:r>
              <a:rPr lang="en-US"/>
              <a:t>Data broken down to it’s lowest form</a:t>
            </a:r>
          </a:p>
          <a:p>
            <a:pPr lvl="1"/>
            <a:r>
              <a:rPr lang="en-US"/>
              <a:t>Column Values are atomic</a:t>
            </a:r>
          </a:p>
          <a:p>
            <a:pPr lvl="1"/>
            <a:r>
              <a:rPr lang="en-US"/>
              <a:t>No duplicate rows</a:t>
            </a:r>
          </a:p>
          <a:p>
            <a:pPr lvl="1"/>
            <a:r>
              <a:rPr lang="en-US"/>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pic>
        <p:nvPicPr>
          <p:cNvPr id="12" name="Picture 11">
            <a:extLst>
              <a:ext uri="{FF2B5EF4-FFF2-40B4-BE49-F238E27FC236}">
                <a16:creationId xmlns:a16="http://schemas.microsoft.com/office/drawing/2014/main" id="{FB3C7256-73AA-49D2-B1D0-B1CF79D49F83}"/>
              </a:ext>
            </a:extLst>
          </p:cNvPr>
          <p:cNvPicPr>
            <a:picLocks noChangeAspect="1"/>
          </p:cNvPicPr>
          <p:nvPr/>
        </p:nvPicPr>
        <p:blipFill>
          <a:blip r:embed="rId2"/>
          <a:stretch>
            <a:fillRect/>
          </a:stretch>
        </p:blipFill>
        <p:spPr>
          <a:xfrm>
            <a:off x="271462" y="1677987"/>
            <a:ext cx="11649075" cy="4905375"/>
          </a:xfrm>
          <a:prstGeom prst="rect">
            <a:avLst/>
          </a:prstGeom>
        </p:spPr>
      </p:pic>
      <p:sp>
        <p:nvSpPr>
          <p:cNvPr id="13" name="Rectangle 12">
            <a:extLst>
              <a:ext uri="{FF2B5EF4-FFF2-40B4-BE49-F238E27FC236}">
                <a16:creationId xmlns:a16="http://schemas.microsoft.com/office/drawing/2014/main" id="{8435B905-0C24-427F-97B9-050399016569}"/>
              </a:ext>
            </a:extLst>
          </p:cNvPr>
          <p:cNvSpPr/>
          <p:nvPr/>
        </p:nvSpPr>
        <p:spPr>
          <a:xfrm>
            <a:off x="1143000" y="4648200"/>
            <a:ext cx="37338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309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ill…that </a:t>
            </a:r>
            <a:r>
              <a:rPr lang="en-US" dirty="0" err="1"/>
              <a:t>db</a:t>
            </a:r>
            <a:r>
              <a:rPr lang="en-US" dirty="0"/>
              <a:t> has more columns than this!):</a:t>
            </a:r>
          </a:p>
        </p:txBody>
      </p:sp>
      <p:sp>
        <p:nvSpPr>
          <p:cNvPr id="2" name="Slide Number Placeholder 1"/>
          <p:cNvSpPr>
            <a:spLocks noGrp="1"/>
          </p:cNvSpPr>
          <p:nvPr>
            <p:ph type="sldNum" sz="quarter" idx="12"/>
          </p:nvPr>
        </p:nvSpPr>
        <p:spPr/>
        <p:txBody>
          <a:bodyPr/>
          <a:lstStyle/>
          <a:p>
            <a:fld id="{176CB6AC-BF38-44BA-9F3D-C07CB945D84A}" type="slidenum">
              <a:rPr lang="en-US" smtClean="0"/>
              <a:t>48</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ED5510-E5B2-6849-9378-5BF54DC36725}"/>
              </a:ext>
            </a:extLst>
          </p:cNvPr>
          <p:cNvSpPr>
            <a:spLocks noGrp="1"/>
          </p:cNvSpPr>
          <p:nvPr>
            <p:ph type="title"/>
          </p:nvPr>
        </p:nvSpPr>
        <p:spPr/>
        <p:txBody>
          <a:bodyPr/>
          <a:lstStyle/>
          <a:p>
            <a:r>
              <a:rPr lang="en-US" dirty="0"/>
              <a:t>Agenda</a:t>
            </a:r>
          </a:p>
        </p:txBody>
      </p:sp>
      <p:sp>
        <p:nvSpPr>
          <p:cNvPr id="2" name="Content Placeholder 1">
            <a:extLst>
              <a:ext uri="{FF2B5EF4-FFF2-40B4-BE49-F238E27FC236}">
                <a16:creationId xmlns:a16="http://schemas.microsoft.com/office/drawing/2014/main" id="{AF8E93EE-95B5-284D-AC74-689671755378}"/>
              </a:ext>
            </a:extLst>
          </p:cNvPr>
          <p:cNvSpPr>
            <a:spLocks noGrp="1"/>
          </p:cNvSpPr>
          <p:nvPr>
            <p:ph idx="1"/>
          </p:nvPr>
        </p:nvSpPr>
        <p:spPr/>
        <p:txBody>
          <a:bodyPr>
            <a:normAutofit/>
          </a:bodyPr>
          <a:lstStyle/>
          <a:p>
            <a:r>
              <a:rPr lang="en-US" dirty="0"/>
              <a:t>Introductions</a:t>
            </a:r>
          </a:p>
          <a:p>
            <a:r>
              <a:rPr lang="en-US" dirty="0"/>
              <a:t>Pre-Design Tasks  </a:t>
            </a:r>
          </a:p>
          <a:p>
            <a:r>
              <a:rPr lang="en-US" dirty="0"/>
              <a:t>Design Process Tasks</a:t>
            </a:r>
          </a:p>
          <a:p>
            <a:pPr lvl="1"/>
            <a:r>
              <a:rPr lang="en-US" sz="2400" dirty="0"/>
              <a:t>Modeling: Conceptual </a:t>
            </a:r>
            <a:r>
              <a:rPr lang="en-US" sz="2400" dirty="0">
                <a:sym typeface="Wingdings" panose="05000000000000000000" pitchFamily="2" charset="2"/>
              </a:rPr>
              <a:t>Logical Physical</a:t>
            </a:r>
            <a:endParaRPr lang="en-US" sz="2400" dirty="0"/>
          </a:p>
          <a:p>
            <a:r>
              <a:rPr lang="en-US" dirty="0"/>
              <a:t>Validation Process Tasks   </a:t>
            </a:r>
          </a:p>
          <a:p>
            <a:r>
              <a:rPr lang="en-US" dirty="0"/>
              <a:t>Wrap-up and Q&amp;A</a:t>
            </a:r>
          </a:p>
        </p:txBody>
      </p:sp>
      <p:grpSp>
        <p:nvGrpSpPr>
          <p:cNvPr id="4" name="Group 3">
            <a:extLst>
              <a:ext uri="{FF2B5EF4-FFF2-40B4-BE49-F238E27FC236}">
                <a16:creationId xmlns:a16="http://schemas.microsoft.com/office/drawing/2014/main" id="{518EB1E4-EE0C-4014-8666-B9CBB91E2A42}"/>
              </a:ext>
            </a:extLst>
          </p:cNvPr>
          <p:cNvGrpSpPr/>
          <p:nvPr/>
        </p:nvGrpSpPr>
        <p:grpSpPr>
          <a:xfrm>
            <a:off x="8054922" y="1541946"/>
            <a:ext cx="1955916" cy="2633275"/>
            <a:chOff x="6724886" y="1708201"/>
            <a:chExt cx="1955916" cy="2633275"/>
          </a:xfrm>
        </p:grpSpPr>
        <p:sp>
          <p:nvSpPr>
            <p:cNvPr id="5" name="Rectangle: Rounded Corners 4">
              <a:extLst>
                <a:ext uri="{FF2B5EF4-FFF2-40B4-BE49-F238E27FC236}">
                  <a16:creationId xmlns:a16="http://schemas.microsoft.com/office/drawing/2014/main" id="{66BCF2FC-74A8-448D-8A2E-6ED8FE02C006}"/>
                </a:ext>
              </a:extLst>
            </p:cNvPr>
            <p:cNvSpPr/>
            <p:nvPr/>
          </p:nvSpPr>
          <p:spPr>
            <a:xfrm>
              <a:off x="6724886" y="1944245"/>
              <a:ext cx="1955916" cy="2397231"/>
            </a:xfrm>
            <a:prstGeom prst="roundRect">
              <a:avLst/>
            </a:prstGeom>
            <a:solidFill>
              <a:srgbClr val="002060"/>
            </a:solidFill>
          </p:spPr>
          <p:txBody>
            <a:bodyPr lIns="0" tIns="0" rIns="0" bIns="0" rtlCol="0" anchor="ctr">
              <a:spAutoFit/>
            </a:bodyPr>
            <a:lstStyle/>
            <a:p>
              <a:pPr algn="l"/>
              <a:endParaRPr lang="en-AU" sz="2400" dirty="0">
                <a:solidFill>
                  <a:schemeClr val="accent1"/>
                </a:solidFill>
              </a:endParaRPr>
            </a:p>
          </p:txBody>
        </p:sp>
        <p:sp>
          <p:nvSpPr>
            <p:cNvPr id="7" name="Rectangle: Rounded Corners 6">
              <a:extLst>
                <a:ext uri="{FF2B5EF4-FFF2-40B4-BE49-F238E27FC236}">
                  <a16:creationId xmlns:a16="http://schemas.microsoft.com/office/drawing/2014/main" id="{8C499B03-CE7E-4640-9B9B-72BB00FE05D0}"/>
                </a:ext>
              </a:extLst>
            </p:cNvPr>
            <p:cNvSpPr/>
            <p:nvPr/>
          </p:nvSpPr>
          <p:spPr>
            <a:xfrm>
              <a:off x="6991003" y="2089376"/>
              <a:ext cx="1442881" cy="2017111"/>
            </a:xfrm>
            <a:prstGeom prst="roundRect">
              <a:avLst/>
            </a:prstGeom>
            <a:solidFill>
              <a:schemeClr val="bg1"/>
            </a:solidFill>
            <a:ln>
              <a:solidFill>
                <a:schemeClr val="bg1"/>
              </a:solidFill>
            </a:ln>
          </p:spPr>
          <p:txBody>
            <a:bodyPr lIns="0" tIns="0" rIns="0" bIns="0" rtlCol="0" anchor="ctr">
              <a:spAutoFit/>
            </a:bodyPr>
            <a:lstStyle/>
            <a:p>
              <a:pPr algn="l"/>
              <a:endParaRPr lang="en-AU" sz="2400" dirty="0">
                <a:solidFill>
                  <a:schemeClr val="accent1"/>
                </a:solidFill>
              </a:endParaRPr>
            </a:p>
          </p:txBody>
        </p:sp>
        <p:sp>
          <p:nvSpPr>
            <p:cNvPr id="8" name="Rectangle 7">
              <a:extLst>
                <a:ext uri="{FF2B5EF4-FFF2-40B4-BE49-F238E27FC236}">
                  <a16:creationId xmlns:a16="http://schemas.microsoft.com/office/drawing/2014/main" id="{CC6CD348-A7A1-4E16-8051-F28A39441238}"/>
                </a:ext>
              </a:extLst>
            </p:cNvPr>
            <p:cNvSpPr/>
            <p:nvPr/>
          </p:nvSpPr>
          <p:spPr>
            <a:xfrm>
              <a:off x="7286944" y="1972146"/>
              <a:ext cx="831798" cy="320178"/>
            </a:xfrm>
            <a:prstGeom prst="rect">
              <a:avLst/>
            </a:prstGeom>
            <a:solidFill>
              <a:srgbClr val="002060"/>
            </a:solidFill>
          </p:spPr>
          <p:txBody>
            <a:bodyPr lIns="0" tIns="0" rIns="0" bIns="0" rtlCol="0" anchor="ctr">
              <a:spAutoFit/>
            </a:bodyPr>
            <a:lstStyle/>
            <a:p>
              <a:pPr algn="l"/>
              <a:endParaRPr lang="en-AU" sz="2400" dirty="0">
                <a:solidFill>
                  <a:schemeClr val="accent1"/>
                </a:solidFill>
              </a:endParaRPr>
            </a:p>
          </p:txBody>
        </p:sp>
        <p:sp>
          <p:nvSpPr>
            <p:cNvPr id="9" name="Rectangle 8">
              <a:extLst>
                <a:ext uri="{FF2B5EF4-FFF2-40B4-BE49-F238E27FC236}">
                  <a16:creationId xmlns:a16="http://schemas.microsoft.com/office/drawing/2014/main" id="{AC093700-5CC8-40EC-AE9F-A90FA1F807FA}"/>
                </a:ext>
              </a:extLst>
            </p:cNvPr>
            <p:cNvSpPr/>
            <p:nvPr/>
          </p:nvSpPr>
          <p:spPr>
            <a:xfrm>
              <a:off x="7286944" y="1708201"/>
              <a:ext cx="85030" cy="806651"/>
            </a:xfrm>
            <a:prstGeom prst="rect">
              <a:avLst/>
            </a:prstGeom>
            <a:solidFill>
              <a:schemeClr val="bg1"/>
            </a:solidFill>
          </p:spPr>
          <p:txBody>
            <a:bodyPr lIns="0" tIns="0" rIns="0" bIns="0" rtlCol="0" anchor="ctr">
              <a:spAutoFit/>
            </a:bodyPr>
            <a:lstStyle/>
            <a:p>
              <a:pPr algn="l"/>
              <a:endParaRPr lang="en-AU" sz="2400" dirty="0">
                <a:solidFill>
                  <a:schemeClr val="accent1"/>
                </a:solidFill>
              </a:endParaRPr>
            </a:p>
          </p:txBody>
        </p:sp>
        <p:sp>
          <p:nvSpPr>
            <p:cNvPr id="10" name="Rectangle 9">
              <a:extLst>
                <a:ext uri="{FF2B5EF4-FFF2-40B4-BE49-F238E27FC236}">
                  <a16:creationId xmlns:a16="http://schemas.microsoft.com/office/drawing/2014/main" id="{725A62F1-9F83-405D-A132-8F51A5DB2EBC}"/>
                </a:ext>
              </a:extLst>
            </p:cNvPr>
            <p:cNvSpPr/>
            <p:nvPr/>
          </p:nvSpPr>
          <p:spPr>
            <a:xfrm>
              <a:off x="8033712" y="1708201"/>
              <a:ext cx="85030" cy="806651"/>
            </a:xfrm>
            <a:prstGeom prst="rect">
              <a:avLst/>
            </a:prstGeom>
            <a:solidFill>
              <a:schemeClr val="bg1"/>
            </a:solidFill>
          </p:spPr>
          <p:txBody>
            <a:bodyPr lIns="0" tIns="0" rIns="0" bIns="0" rtlCol="0" anchor="ctr">
              <a:spAutoFit/>
            </a:bodyPr>
            <a:lstStyle/>
            <a:p>
              <a:pPr algn="l"/>
              <a:endParaRPr lang="en-AU" sz="2400" dirty="0">
                <a:solidFill>
                  <a:schemeClr val="accent1"/>
                </a:solidFill>
              </a:endParaRPr>
            </a:p>
          </p:txBody>
        </p:sp>
        <p:sp>
          <p:nvSpPr>
            <p:cNvPr id="11" name="TextBox 10">
              <a:extLst>
                <a:ext uri="{FF2B5EF4-FFF2-40B4-BE49-F238E27FC236}">
                  <a16:creationId xmlns:a16="http://schemas.microsoft.com/office/drawing/2014/main" id="{56B336CC-EB73-4E5A-AD08-1183B26C67B1}"/>
                </a:ext>
              </a:extLst>
            </p:cNvPr>
            <p:cNvSpPr txBox="1"/>
            <p:nvPr/>
          </p:nvSpPr>
          <p:spPr>
            <a:xfrm>
              <a:off x="7060382" y="2542753"/>
              <a:ext cx="480559" cy="504778"/>
            </a:xfrm>
            <a:prstGeom prst="rect">
              <a:avLst/>
            </a:prstGeom>
            <a:noFill/>
          </p:spPr>
          <p:txBody>
            <a:bodyPr wrap="square" rtlCol="0">
              <a:spAutoFit/>
            </a:bodyPr>
            <a:lstStyle/>
            <a:p>
              <a:r>
                <a:rPr lang="en-AU" dirty="0">
                  <a:sym typeface="Wingdings" panose="05000000000000000000" pitchFamily="2" charset="2"/>
                </a:rPr>
                <a:t></a:t>
              </a:r>
              <a:endParaRPr lang="en-AU" dirty="0"/>
            </a:p>
          </p:txBody>
        </p:sp>
        <p:sp>
          <p:nvSpPr>
            <p:cNvPr id="12" name="Rectangle: Rounded Corners 11">
              <a:extLst>
                <a:ext uri="{FF2B5EF4-FFF2-40B4-BE49-F238E27FC236}">
                  <a16:creationId xmlns:a16="http://schemas.microsoft.com/office/drawing/2014/main" id="{762A7459-5111-4DA8-BA58-6607EA9FE901}"/>
                </a:ext>
              </a:extLst>
            </p:cNvPr>
            <p:cNvSpPr/>
            <p:nvPr/>
          </p:nvSpPr>
          <p:spPr>
            <a:xfrm>
              <a:off x="7657750" y="2715244"/>
              <a:ext cx="731042" cy="113612"/>
            </a:xfrm>
            <a:prstGeom prst="roundRect">
              <a:avLst/>
            </a:prstGeom>
            <a:solidFill>
              <a:srgbClr val="002060"/>
            </a:solidFill>
          </p:spPr>
          <p:txBody>
            <a:bodyPr lIns="0" tIns="0" rIns="0" bIns="0" rtlCol="0" anchor="ctr">
              <a:spAutoFit/>
            </a:bodyPr>
            <a:lstStyle/>
            <a:p>
              <a:pPr algn="l"/>
              <a:endParaRPr lang="en-AU" sz="2400" dirty="0">
                <a:solidFill>
                  <a:schemeClr val="accent1"/>
                </a:solidFill>
              </a:endParaRPr>
            </a:p>
          </p:txBody>
        </p:sp>
        <p:sp>
          <p:nvSpPr>
            <p:cNvPr id="13" name="Rectangle: Rounded Corners 12">
              <a:extLst>
                <a:ext uri="{FF2B5EF4-FFF2-40B4-BE49-F238E27FC236}">
                  <a16:creationId xmlns:a16="http://schemas.microsoft.com/office/drawing/2014/main" id="{2108CC61-649B-4933-A0C2-14A538882955}"/>
                </a:ext>
              </a:extLst>
            </p:cNvPr>
            <p:cNvSpPr/>
            <p:nvPr/>
          </p:nvSpPr>
          <p:spPr>
            <a:xfrm>
              <a:off x="7660907" y="3029248"/>
              <a:ext cx="731042" cy="113612"/>
            </a:xfrm>
            <a:prstGeom prst="roundRect">
              <a:avLst/>
            </a:prstGeom>
            <a:solidFill>
              <a:srgbClr val="002060"/>
            </a:solidFill>
          </p:spPr>
          <p:txBody>
            <a:bodyPr lIns="0" tIns="0" rIns="0" bIns="0" rtlCol="0" anchor="ctr">
              <a:spAutoFit/>
            </a:bodyPr>
            <a:lstStyle/>
            <a:p>
              <a:pPr algn="l"/>
              <a:endParaRPr lang="en-AU" sz="2400" dirty="0">
                <a:solidFill>
                  <a:schemeClr val="accent1"/>
                </a:solidFill>
              </a:endParaRPr>
            </a:p>
          </p:txBody>
        </p:sp>
        <p:sp>
          <p:nvSpPr>
            <p:cNvPr id="14" name="Rectangle: Rounded Corners 13">
              <a:extLst>
                <a:ext uri="{FF2B5EF4-FFF2-40B4-BE49-F238E27FC236}">
                  <a16:creationId xmlns:a16="http://schemas.microsoft.com/office/drawing/2014/main" id="{C0FB2368-648D-4F2E-8C59-781E8FE95436}"/>
                </a:ext>
              </a:extLst>
            </p:cNvPr>
            <p:cNvSpPr/>
            <p:nvPr/>
          </p:nvSpPr>
          <p:spPr>
            <a:xfrm>
              <a:off x="7669590" y="3333622"/>
              <a:ext cx="731042" cy="113612"/>
            </a:xfrm>
            <a:prstGeom prst="roundRect">
              <a:avLst/>
            </a:prstGeom>
            <a:solidFill>
              <a:srgbClr val="002060"/>
            </a:solidFill>
          </p:spPr>
          <p:txBody>
            <a:bodyPr lIns="0" tIns="0" rIns="0" bIns="0" rtlCol="0" anchor="ctr">
              <a:spAutoFit/>
            </a:bodyPr>
            <a:lstStyle/>
            <a:p>
              <a:pPr algn="l"/>
              <a:endParaRPr lang="en-AU" sz="2400" dirty="0">
                <a:solidFill>
                  <a:schemeClr val="accent1"/>
                </a:solidFill>
              </a:endParaRPr>
            </a:p>
          </p:txBody>
        </p:sp>
        <p:sp>
          <p:nvSpPr>
            <p:cNvPr id="15" name="Rectangle: Rounded Corners 14">
              <a:extLst>
                <a:ext uri="{FF2B5EF4-FFF2-40B4-BE49-F238E27FC236}">
                  <a16:creationId xmlns:a16="http://schemas.microsoft.com/office/drawing/2014/main" id="{0DF3AEB8-39BE-418E-A1AC-0510880596FA}"/>
                </a:ext>
              </a:extLst>
            </p:cNvPr>
            <p:cNvSpPr/>
            <p:nvPr/>
          </p:nvSpPr>
          <p:spPr>
            <a:xfrm>
              <a:off x="7682691" y="3645486"/>
              <a:ext cx="731042" cy="113612"/>
            </a:xfrm>
            <a:prstGeom prst="roundRect">
              <a:avLst/>
            </a:prstGeom>
            <a:solidFill>
              <a:srgbClr val="002060"/>
            </a:solidFill>
          </p:spPr>
          <p:txBody>
            <a:bodyPr lIns="0" tIns="0" rIns="0" bIns="0" rtlCol="0" anchor="ctr">
              <a:spAutoFit/>
            </a:bodyPr>
            <a:lstStyle/>
            <a:p>
              <a:pPr algn="l"/>
              <a:endParaRPr lang="en-AU" sz="2400" dirty="0">
                <a:solidFill>
                  <a:schemeClr val="accent1"/>
                </a:solidFill>
              </a:endParaRPr>
            </a:p>
          </p:txBody>
        </p:sp>
        <p:sp>
          <p:nvSpPr>
            <p:cNvPr id="16" name="TextBox 15">
              <a:extLst>
                <a:ext uri="{FF2B5EF4-FFF2-40B4-BE49-F238E27FC236}">
                  <a16:creationId xmlns:a16="http://schemas.microsoft.com/office/drawing/2014/main" id="{55B51654-C843-4CD8-B3AA-2C92D62821A7}"/>
                </a:ext>
              </a:extLst>
            </p:cNvPr>
            <p:cNvSpPr txBox="1"/>
            <p:nvPr/>
          </p:nvSpPr>
          <p:spPr>
            <a:xfrm>
              <a:off x="7076496" y="2833665"/>
              <a:ext cx="480559" cy="504778"/>
            </a:xfrm>
            <a:prstGeom prst="rect">
              <a:avLst/>
            </a:prstGeom>
            <a:noFill/>
          </p:spPr>
          <p:txBody>
            <a:bodyPr wrap="square" rtlCol="0">
              <a:spAutoFit/>
            </a:bodyPr>
            <a:lstStyle/>
            <a:p>
              <a:r>
                <a:rPr lang="en-AU" dirty="0">
                  <a:sym typeface="Wingdings" panose="05000000000000000000" pitchFamily="2" charset="2"/>
                </a:rPr>
                <a:t></a:t>
              </a:r>
              <a:endParaRPr lang="en-AU" dirty="0"/>
            </a:p>
          </p:txBody>
        </p:sp>
        <p:sp>
          <p:nvSpPr>
            <p:cNvPr id="17" name="TextBox 16">
              <a:extLst>
                <a:ext uri="{FF2B5EF4-FFF2-40B4-BE49-F238E27FC236}">
                  <a16:creationId xmlns:a16="http://schemas.microsoft.com/office/drawing/2014/main" id="{E5C7C34B-AF7F-4227-941E-43A146EE097C}"/>
                </a:ext>
              </a:extLst>
            </p:cNvPr>
            <p:cNvSpPr txBox="1"/>
            <p:nvPr/>
          </p:nvSpPr>
          <p:spPr>
            <a:xfrm>
              <a:off x="7079777" y="3138039"/>
              <a:ext cx="480559" cy="504778"/>
            </a:xfrm>
            <a:prstGeom prst="rect">
              <a:avLst/>
            </a:prstGeom>
            <a:noFill/>
          </p:spPr>
          <p:txBody>
            <a:bodyPr wrap="square" rtlCol="0">
              <a:spAutoFit/>
            </a:bodyPr>
            <a:lstStyle/>
            <a:p>
              <a:r>
                <a:rPr lang="en-AU" dirty="0">
                  <a:sym typeface="Wingdings" panose="05000000000000000000" pitchFamily="2" charset="2"/>
                </a:rPr>
                <a:t></a:t>
              </a:r>
              <a:endParaRPr lang="en-AU" dirty="0"/>
            </a:p>
          </p:txBody>
        </p:sp>
        <p:sp>
          <p:nvSpPr>
            <p:cNvPr id="18" name="TextBox 17">
              <a:extLst>
                <a:ext uri="{FF2B5EF4-FFF2-40B4-BE49-F238E27FC236}">
                  <a16:creationId xmlns:a16="http://schemas.microsoft.com/office/drawing/2014/main" id="{382396B1-9970-4DCB-B392-388AF31FA267}"/>
                </a:ext>
              </a:extLst>
            </p:cNvPr>
            <p:cNvSpPr txBox="1"/>
            <p:nvPr/>
          </p:nvSpPr>
          <p:spPr>
            <a:xfrm>
              <a:off x="7103679" y="3414802"/>
              <a:ext cx="480559" cy="504778"/>
            </a:xfrm>
            <a:prstGeom prst="rect">
              <a:avLst/>
            </a:prstGeom>
            <a:noFill/>
          </p:spPr>
          <p:txBody>
            <a:bodyPr wrap="square" rtlCol="0">
              <a:spAutoFit/>
            </a:bodyPr>
            <a:lstStyle/>
            <a:p>
              <a:r>
                <a:rPr lang="en-AU" dirty="0">
                  <a:sym typeface="Wingdings" panose="05000000000000000000" pitchFamily="2" charset="2"/>
                </a:rPr>
                <a:t></a:t>
              </a:r>
              <a:endParaRPr lang="en-AU" dirty="0"/>
            </a:p>
          </p:txBody>
        </p:sp>
      </p:grpSp>
    </p:spTree>
    <p:extLst>
      <p:ext uri="{BB962C8B-B14F-4D97-AF65-F5344CB8AC3E}">
        <p14:creationId xmlns:p14="http://schemas.microsoft.com/office/powerpoint/2010/main" val="190133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commonly need the full name available,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600206"/>
            <a:ext cx="5874327" cy="4952994"/>
          </a:xfrm>
        </p:spPr>
        <p:txBody>
          <a:bodyPr>
            <a:normAutofit fontScale="85000" lnSpcReduction="20000"/>
          </a:bodyPr>
          <a:lstStyle/>
          <a:p>
            <a:r>
              <a:rPr lang="en-US" dirty="0"/>
              <a:t>Been in IT for 20-some years</a:t>
            </a:r>
          </a:p>
          <a:p>
            <a:r>
              <a:rPr lang="en-US" dirty="0"/>
              <a:t>Microsoft MVP 14 Times</a:t>
            </a:r>
          </a:p>
          <a:p>
            <a:r>
              <a:rPr lang="en-US" dirty="0"/>
              <a:t>Corporate Data Architect</a:t>
            </a:r>
          </a:p>
          <a:p>
            <a:r>
              <a:rPr lang="en-US" dirty="0"/>
              <a:t>Written 6 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endParaRPr lang="en-US" dirty="0"/>
          </a:p>
          <a:p>
            <a:r>
              <a:rPr lang="en-US" dirty="0"/>
              <a:t>Super Brief Contact Info: DRSQL</a:t>
            </a:r>
          </a:p>
          <a:p>
            <a:pPr lvl="1"/>
            <a:r>
              <a:rPr lang="en-US" dirty="0"/>
              <a:t>Twitter, Website (.org), Email (@hotmail.com)</a:t>
            </a:r>
          </a:p>
          <a:p>
            <a:endParaRPr lang="en-US" dirty="0"/>
          </a:p>
          <a:p>
            <a:endParaRPr lang="en-US" dirty="0"/>
          </a:p>
        </p:txBody>
      </p:sp>
      <p:pic>
        <p:nvPicPr>
          <p:cNvPr id="1026" name="Picture 2" descr="http://i.ebayimg.com/00/s/NzE0WDUwMA==/z/mCcAAOSwDiBZGwjA/$_57.JPG?set_id=88000050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95400"/>
            <a:ext cx="3789767"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or more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a:p>
            <a:r>
              <a:rPr lang="en-US" i="1" dirty="0"/>
              <a:t>Examples in hidden slides</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table, indoor&#10;&#10;Description generated with high confidence">
            <a:extLst>
              <a:ext uri="{FF2B5EF4-FFF2-40B4-BE49-F238E27FC236}">
                <a16:creationId xmlns:a16="http://schemas.microsoft.com/office/drawing/2014/main" id="{BB6EA863-C43A-486A-99BC-72347E1D5A7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79499" y="1623564"/>
            <a:ext cx="4525963" cy="4525963"/>
          </a:xfrm>
        </p:spPr>
      </p:pic>
      <p:sp>
        <p:nvSpPr>
          <p:cNvPr id="4" name="Title 3">
            <a:extLst>
              <a:ext uri="{FF2B5EF4-FFF2-40B4-BE49-F238E27FC236}">
                <a16:creationId xmlns:a16="http://schemas.microsoft.com/office/drawing/2014/main" id="{B892DB53-DC66-4177-B11A-04BDC9EE6C47}"/>
              </a:ext>
            </a:extLst>
          </p:cNvPr>
          <p:cNvSpPr>
            <a:spLocks noGrp="1"/>
          </p:cNvSpPr>
          <p:nvPr>
            <p:ph type="title"/>
          </p:nvPr>
        </p:nvSpPr>
        <p:spPr/>
        <p:txBody>
          <a:bodyPr/>
          <a:lstStyle/>
          <a:p>
            <a:r>
              <a:rPr lang="en-US" dirty="0"/>
              <a:t>The two reasons we build databases</a:t>
            </a:r>
          </a:p>
        </p:txBody>
      </p:sp>
      <p:pic>
        <p:nvPicPr>
          <p:cNvPr id="8" name="Content Placeholder 7">
            <a:extLst>
              <a:ext uri="{FF2B5EF4-FFF2-40B4-BE49-F238E27FC236}">
                <a16:creationId xmlns:a16="http://schemas.microsoft.com/office/drawing/2014/main" id="{C133E569-6042-4789-88CA-01BDA8C6F56D}"/>
              </a:ext>
            </a:extLst>
          </p:cNvPr>
          <p:cNvPicPr>
            <a:picLocks noGrp="1" noChangeAspect="1"/>
          </p:cNvPicPr>
          <p:nvPr>
            <p:ph sz="half" idx="1"/>
          </p:nvPr>
        </p:nvPicPr>
        <p:blipFill>
          <a:blip r:embed="rId4" cstate="print">
            <a:extLst>
              <a:ext uri="{28A0092B-C50C-407E-A947-70E740481C1C}">
                <a14:useLocalDpi xmlns:a14="http://schemas.microsoft.com/office/drawing/2010/main" val="0"/>
              </a:ext>
            </a:extLst>
          </a:blip>
          <a:stretch>
            <a:fillRect/>
          </a:stretch>
        </p:blipFill>
        <p:spPr>
          <a:xfrm rot="5400000">
            <a:off x="1617953" y="2420645"/>
            <a:ext cx="2439093" cy="2931799"/>
          </a:xfrm>
        </p:spPr>
      </p:pic>
      <p:sp>
        <p:nvSpPr>
          <p:cNvPr id="11" name="TextBox 10">
            <a:extLst>
              <a:ext uri="{FF2B5EF4-FFF2-40B4-BE49-F238E27FC236}">
                <a16:creationId xmlns:a16="http://schemas.microsoft.com/office/drawing/2014/main" id="{ECCE2624-DB42-4EA1-BB29-348D61359AC6}"/>
              </a:ext>
            </a:extLst>
          </p:cNvPr>
          <p:cNvSpPr txBox="1"/>
          <p:nvPr/>
        </p:nvSpPr>
        <p:spPr>
          <a:xfrm>
            <a:off x="6304756" y="6126163"/>
            <a:ext cx="4525963" cy="230832"/>
          </a:xfrm>
          <a:prstGeom prst="rect">
            <a:avLst/>
          </a:prstGeom>
          <a:noFill/>
        </p:spPr>
        <p:txBody>
          <a:bodyPr wrap="square" rtlCol="0">
            <a:spAutoFit/>
          </a:bodyPr>
          <a:lstStyle/>
          <a:p>
            <a:r>
              <a:rPr lang="en-US" sz="900">
                <a:hlinkClick r:id="rId3" tooltip="http://barrymieny.deviantart.com/art/layered-database-source-documents-348798124"/>
              </a:rPr>
              <a:t>This Photo</a:t>
            </a:r>
            <a:r>
              <a:rPr lang="en-US" sz="900"/>
              <a:t> by Unknown Author is licensed under </a:t>
            </a:r>
            <a:r>
              <a:rPr lang="en-US" sz="900">
                <a:hlinkClick r:id="rId5" tooltip="https://creativecommons.org/licenses/by/3.0/"/>
              </a:rPr>
              <a:t>CC BY</a:t>
            </a:r>
            <a:endParaRPr lang="en-US" sz="900"/>
          </a:p>
        </p:txBody>
      </p:sp>
      <p:pic>
        <p:nvPicPr>
          <p:cNvPr id="12" name="Content Placeholder 7">
            <a:extLst>
              <a:ext uri="{FF2B5EF4-FFF2-40B4-BE49-F238E27FC236}">
                <a16:creationId xmlns:a16="http://schemas.microsoft.com/office/drawing/2014/main" id="{D5F126E8-4200-4E18-96F7-58029E495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420644"/>
            <a:ext cx="2439093" cy="2931799"/>
          </a:xfrm>
          <a:prstGeom prst="rect">
            <a:avLst/>
          </a:prstGeom>
        </p:spPr>
      </p:pic>
      <p:pic>
        <p:nvPicPr>
          <p:cNvPr id="7" name="Content Placeholder 7">
            <a:extLst>
              <a:ext uri="{FF2B5EF4-FFF2-40B4-BE49-F238E27FC236}">
                <a16:creationId xmlns:a16="http://schemas.microsoft.com/office/drawing/2014/main" id="{52BEC75F-09A6-43F3-A277-E6E5FCBA32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348190" y="3337754"/>
            <a:ext cx="2439093" cy="2931799"/>
          </a:xfrm>
          <a:prstGeom prst="rect">
            <a:avLst/>
          </a:prstGeom>
        </p:spPr>
      </p:pic>
      <p:pic>
        <p:nvPicPr>
          <p:cNvPr id="9" name="Content Placeholder 7">
            <a:extLst>
              <a:ext uri="{FF2B5EF4-FFF2-40B4-BE49-F238E27FC236}">
                <a16:creationId xmlns:a16="http://schemas.microsoft.com/office/drawing/2014/main" id="{2C18A736-0F40-4B5D-BFE1-B5705184D7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500593" y="1473054"/>
            <a:ext cx="2439093" cy="2931799"/>
          </a:xfrm>
          <a:prstGeom prst="rect">
            <a:avLst/>
          </a:prstGeom>
        </p:spPr>
      </p:pic>
      <p:pic>
        <p:nvPicPr>
          <p:cNvPr id="13" name="Content Placeholder 7">
            <a:extLst>
              <a:ext uri="{FF2B5EF4-FFF2-40B4-BE49-F238E27FC236}">
                <a16:creationId xmlns:a16="http://schemas.microsoft.com/office/drawing/2014/main" id="{50982837-DB74-41F0-8FD5-5B3C3DBB1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879199"/>
            <a:ext cx="2439093" cy="2931799"/>
          </a:xfrm>
          <a:prstGeom prst="rect">
            <a:avLst/>
          </a:prstGeom>
        </p:spPr>
      </p:pic>
      <p:pic>
        <p:nvPicPr>
          <p:cNvPr id="14" name="Content Placeholder 7">
            <a:extLst>
              <a:ext uri="{FF2B5EF4-FFF2-40B4-BE49-F238E27FC236}">
                <a16:creationId xmlns:a16="http://schemas.microsoft.com/office/drawing/2014/main" id="{3F1CE414-1B92-42F5-AAE3-338FA7E5C8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70113" y="1919401"/>
            <a:ext cx="2439093" cy="2931799"/>
          </a:xfrm>
          <a:prstGeom prst="rect">
            <a:avLst/>
          </a:prstGeom>
        </p:spPr>
      </p:pic>
    </p:spTree>
    <p:extLst>
      <p:ext uri="{BB962C8B-B14F-4D97-AF65-F5344CB8AC3E}">
        <p14:creationId xmlns:p14="http://schemas.microsoft.com/office/powerpoint/2010/main" val="16261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dirty="0"/>
              <a:t>Short answer: sort of</a:t>
            </a:r>
          </a:p>
          <a:p>
            <a:r>
              <a:rPr lang="en-US" dirty="0"/>
              <a:t>Long answer: no</a:t>
            </a:r>
          </a:p>
          <a:p>
            <a:pPr lvl="1"/>
            <a:r>
              <a:rPr lang="en-US" dirty="0"/>
              <a:t>Not matching the design to the user’s needs is not normalization</a:t>
            </a:r>
          </a:p>
          <a:p>
            <a:pPr lvl="1"/>
            <a:r>
              <a:rPr lang="en-US" dirty="0"/>
              <a:t>Breaking objects down beyond user needs is not productive</a:t>
            </a:r>
          </a:p>
          <a:p>
            <a:pPr lvl="1"/>
            <a:r>
              <a:rPr lang="en-US" dirty="0"/>
              <a:t>Lots of joins are not always that costly</a:t>
            </a:r>
          </a:p>
          <a:p>
            <a:pPr lvl="1"/>
            <a:endParaRPr lang="en-US" dirty="0"/>
          </a:p>
          <a:p>
            <a:pPr lvl="1"/>
            <a:r>
              <a:rPr lang="en-US" dirty="0"/>
              <a:t>Over-normalization is usually over-engineering, ignoring what the user needs</a:t>
            </a:r>
          </a:p>
          <a:p>
            <a:endParaRPr lang="en-US" dirty="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a:t>Columns </a:t>
            </a:r>
            <a:r>
              <a:rPr lang="en-US" dirty="0"/>
              <a:t>- One column, one value</a:t>
            </a:r>
          </a:p>
          <a:p>
            <a:pPr lvl="0"/>
            <a:r>
              <a:rPr lang="en-US" dirty="0"/>
              <a:t>Table/row uniqueness – Tables have independent  meaning, rows are distinct from one another.</a:t>
            </a:r>
          </a:p>
          <a:p>
            <a:pPr lvl="0"/>
            <a:r>
              <a:rPr lang="en-US" dirty="0"/>
              <a:t>Proper relationships between columns – Columns either are a key or describe something about the row identified by the key.</a:t>
            </a:r>
          </a:p>
          <a:p>
            <a:pPr lvl="0"/>
            <a:r>
              <a:rPr lang="en-US" dirty="0"/>
              <a:t>Data dependent directly on data in the same table, or a foreign key</a:t>
            </a:r>
          </a:p>
          <a:p>
            <a:pPr lvl="0"/>
            <a:r>
              <a:rPr lang="en-US" dirty="0"/>
              <a:t> Scrutinize intra-key dependencies - Make sure relationships between three values in a key.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D284-E5FC-4F8B-A74D-114CFE045A2A}"/>
              </a:ext>
            </a:extLst>
          </p:cNvPr>
          <p:cNvSpPr>
            <a:spLocks noGrp="1"/>
          </p:cNvSpPr>
          <p:nvPr>
            <p:ph type="title"/>
          </p:nvPr>
        </p:nvSpPr>
        <p:spPr/>
        <p:txBody>
          <a:bodyPr/>
          <a:lstStyle/>
          <a:p>
            <a:r>
              <a:rPr lang="en-US" dirty="0"/>
              <a:t>Denormalization</a:t>
            </a:r>
          </a:p>
        </p:txBody>
      </p:sp>
      <p:sp>
        <p:nvSpPr>
          <p:cNvPr id="3" name="Content Placeholder 2">
            <a:extLst>
              <a:ext uri="{FF2B5EF4-FFF2-40B4-BE49-F238E27FC236}">
                <a16:creationId xmlns:a16="http://schemas.microsoft.com/office/drawing/2014/main" id="{1F65A4F0-B9A6-4E74-B9A3-BAF9EFCCBF41}"/>
              </a:ext>
            </a:extLst>
          </p:cNvPr>
          <p:cNvSpPr>
            <a:spLocks noGrp="1"/>
          </p:cNvSpPr>
          <p:nvPr>
            <p:ph idx="1"/>
          </p:nvPr>
        </p:nvSpPr>
        <p:spPr/>
        <p:txBody>
          <a:bodyPr/>
          <a:lstStyle/>
          <a:p>
            <a:r>
              <a:rPr lang="en-US" dirty="0"/>
              <a:t>Stepping back from strict normalization for a good reason</a:t>
            </a:r>
          </a:p>
          <a:p>
            <a:r>
              <a:rPr lang="en-US" dirty="0"/>
              <a:t>Common reasons</a:t>
            </a:r>
          </a:p>
          <a:p>
            <a:pPr lvl="1"/>
            <a:r>
              <a:rPr lang="en-US" dirty="0"/>
              <a:t>Performance</a:t>
            </a:r>
          </a:p>
          <a:p>
            <a:pPr lvl="1"/>
            <a:r>
              <a:rPr lang="en-US" dirty="0"/>
              <a:t>Usability</a:t>
            </a:r>
          </a:p>
          <a:p>
            <a:pPr lvl="1"/>
            <a:r>
              <a:rPr lang="en-US" dirty="0"/>
              <a:t>But mostly</a:t>
            </a:r>
          </a:p>
          <a:p>
            <a:pPr lvl="2"/>
            <a:r>
              <a:rPr lang="en-US" dirty="0"/>
              <a:t>FUD  (Fear, uncertainty, doubt)</a:t>
            </a:r>
          </a:p>
          <a:p>
            <a:r>
              <a:rPr lang="en-US" dirty="0"/>
              <a:t>Not knowing what normalization is: not denormalization</a:t>
            </a:r>
          </a:p>
        </p:txBody>
      </p:sp>
    </p:spTree>
    <p:extLst>
      <p:ext uri="{BB962C8B-B14F-4D97-AF65-F5344CB8AC3E}">
        <p14:creationId xmlns:p14="http://schemas.microsoft.com/office/powerpoint/2010/main" val="17777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a:t>
            </a:r>
          </a:p>
          <a:p>
            <a:r>
              <a:rPr lang="en-US" dirty="0"/>
              <a:t>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Q&amp;A</a:t>
            </a:r>
            <a:endParaRPr lang="en-US" dirty="0"/>
          </a:p>
        </p:txBody>
      </p:sp>
      <p:pic>
        <p:nvPicPr>
          <p:cNvPr id="6" name="Picture 5" descr="A person standing in front of a window&#10;&#10;Description generated with very high confidence">
            <a:extLst>
              <a:ext uri="{FF2B5EF4-FFF2-40B4-BE49-F238E27FC236}">
                <a16:creationId xmlns:a16="http://schemas.microsoft.com/office/drawing/2014/main" id="{C813F4C8-729F-4EDF-BFAE-7C9006F073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612" r="25501"/>
          <a:stretch/>
        </p:blipFill>
        <p:spPr>
          <a:xfrm flipH="1">
            <a:off x="914400" y="1219200"/>
            <a:ext cx="1605992" cy="1531974"/>
          </a:xfrm>
          <a:prstGeom prst="rect">
            <a:avLst/>
          </a:prstGeom>
        </p:spPr>
      </p:pic>
      <p:sp>
        <p:nvSpPr>
          <p:cNvPr id="7" name="Rectangle 6">
            <a:extLst>
              <a:ext uri="{FF2B5EF4-FFF2-40B4-BE49-F238E27FC236}">
                <a16:creationId xmlns:a16="http://schemas.microsoft.com/office/drawing/2014/main" id="{A68B495A-7DB7-48B6-B32F-A60499F118C9}"/>
              </a:ext>
            </a:extLst>
          </p:cNvPr>
          <p:cNvSpPr/>
          <p:nvPr/>
        </p:nvSpPr>
        <p:spPr>
          <a:xfrm>
            <a:off x="2781990" y="4480613"/>
            <a:ext cx="2936339" cy="707886"/>
          </a:xfrm>
          <a:prstGeom prst="rect">
            <a:avLst/>
          </a:prstGeom>
        </p:spPr>
        <p:txBody>
          <a:bodyPr wrap="square">
            <a:spAutoFit/>
          </a:bodyPr>
          <a:lstStyle/>
          <a:p>
            <a:pPr marL="285737" lvl="0" indent="-285737" defTabSz="914358">
              <a:lnSpc>
                <a:spcPct val="100000"/>
              </a:lnSpc>
              <a:spcBef>
                <a:spcPts val="0"/>
              </a:spcBef>
              <a:buClrTx/>
              <a:defRPr/>
            </a:pPr>
            <a:r>
              <a:rPr lang="en-US" dirty="0">
                <a:solidFill>
                  <a:srgbClr val="595959"/>
                </a:solidFill>
                <a:latin typeface="Ubuntu" panose="020B0504030602030204" pitchFamily="34" charset="0"/>
              </a:rPr>
              <a:t>Louis Davidson</a:t>
            </a:r>
          </a:p>
          <a:p>
            <a:r>
              <a:rPr lang="en-US" sz="1200" u="sng" dirty="0">
                <a:latin typeface="Ubuntu" panose="020B0504030602030204"/>
                <a:hlinkClick r:id="rId3"/>
              </a:rPr>
              <a:t>louis@drsql.org</a:t>
            </a:r>
            <a:endParaRPr lang="en-US" sz="1200" dirty="0">
              <a:latin typeface="Ubuntu" panose="020B0504030602030204"/>
            </a:endParaRPr>
          </a:p>
          <a:p>
            <a:r>
              <a:rPr lang="en-US" sz="1200" u="sng" dirty="0">
                <a:latin typeface="Ubuntu" panose="020B0504030602030204"/>
                <a:hlinkClick r:id="rId4"/>
              </a:rPr>
              <a:t>http://twitter.com/drsql</a:t>
            </a:r>
            <a:endParaRPr lang="en-US" sz="1200" dirty="0">
              <a:latin typeface="Ubuntu" panose="020B0504030602030204"/>
            </a:endParaRPr>
          </a:p>
        </p:txBody>
      </p:sp>
      <p:sp>
        <p:nvSpPr>
          <p:cNvPr id="3" name="Rectangle 2">
            <a:extLst>
              <a:ext uri="{FF2B5EF4-FFF2-40B4-BE49-F238E27FC236}">
                <a16:creationId xmlns:a16="http://schemas.microsoft.com/office/drawing/2014/main" id="{B30F7C1C-EF24-494A-A6DB-60F86030C800}"/>
              </a:ext>
            </a:extLst>
          </p:cNvPr>
          <p:cNvSpPr/>
          <p:nvPr/>
        </p:nvSpPr>
        <p:spPr>
          <a:xfrm>
            <a:off x="5715282" y="1638723"/>
            <a:ext cx="4850160" cy="2970044"/>
          </a:xfrm>
          <a:prstGeom prst="rect">
            <a:avLst/>
          </a:prstGeom>
          <a:ln>
            <a:noFill/>
          </a:ln>
        </p:spPr>
        <p:txBody>
          <a:bodyPr wrap="square">
            <a:spAutoFit/>
          </a:bodyPr>
          <a:lstStyle/>
          <a:p>
            <a:pPr marL="228600" lvl="0" indent="-228600">
              <a:lnSpc>
                <a:spcPct val="90000"/>
              </a:lnSpc>
              <a:spcBef>
                <a:spcPts val="1000"/>
              </a:spcBef>
              <a:buClr>
                <a:srgbClr val="C41230"/>
              </a:buClr>
              <a:buFont typeface="Arial" panose="020B0604020202020204" pitchFamily="34" charset="0"/>
              <a:buChar char="•"/>
              <a:defRPr/>
            </a:pPr>
            <a:r>
              <a:rPr lang="en-US" dirty="0">
                <a:solidFill>
                  <a:schemeClr val="bg2">
                    <a:lumMod val="25000"/>
                  </a:schemeClr>
                </a:solidFill>
                <a:latin typeface="Ubuntu" panose="020B0504030602030204" pitchFamily="34" charset="0"/>
              </a:rPr>
              <a:t>Don’t forget to download Plan Explorer </a:t>
            </a:r>
            <a:r>
              <a:rPr lang="en-US" dirty="0">
                <a:solidFill>
                  <a:schemeClr val="bg2">
                    <a:lumMod val="25000"/>
                  </a:schemeClr>
                </a:solidFill>
                <a:latin typeface="Ubuntu" panose="020B0504030602030204" pitchFamily="34" charset="0"/>
                <a:hlinkClick r:id="rId5">
                  <a:extLst>
                    <a:ext uri="{A12FA001-AC4F-418D-AE19-62706E023703}">
                      <ahyp:hlinkClr xmlns:ahyp="http://schemas.microsoft.com/office/drawing/2018/hyperlinkcolor" val="tx"/>
                    </a:ext>
                  </a:extLst>
                </a:hlinkClick>
              </a:rPr>
              <a:t>https://sentryone.com/plan-explorer</a:t>
            </a:r>
            <a:r>
              <a:rPr lang="en-US" dirty="0">
                <a:solidFill>
                  <a:schemeClr val="bg2">
                    <a:lumMod val="25000"/>
                  </a:schemeClr>
                </a:solidFill>
                <a:latin typeface="Ubuntu" panose="020B0504030602030204" pitchFamily="34" charset="0"/>
              </a:rPr>
              <a:t>, plus the Plan Explorer plug-in for ADS</a:t>
            </a:r>
          </a:p>
          <a:p>
            <a:pPr marL="228600" indent="-228600">
              <a:lnSpc>
                <a:spcPct val="90000"/>
              </a:lnSpc>
              <a:spcBef>
                <a:spcPts val="1000"/>
              </a:spcBef>
              <a:buClr>
                <a:srgbClr val="C41230"/>
              </a:buClr>
              <a:buFont typeface="Arial" panose="020B0604020202020204" pitchFamily="34" charset="0"/>
              <a:buChar char="•"/>
              <a:defRPr/>
            </a:pPr>
            <a:r>
              <a:rPr lang="en-US" dirty="0">
                <a:solidFill>
                  <a:schemeClr val="bg2">
                    <a:lumMod val="25000"/>
                  </a:schemeClr>
                </a:solidFill>
                <a:latin typeface="Ubuntu" panose="020B0504030602030204" pitchFamily="34" charset="0"/>
              </a:rPr>
              <a:t>Connect with us on social media.</a:t>
            </a:r>
          </a:p>
          <a:p>
            <a:pPr marL="228600" lvl="0" indent="-228600">
              <a:lnSpc>
                <a:spcPct val="90000"/>
              </a:lnSpc>
              <a:spcBef>
                <a:spcPts val="1000"/>
              </a:spcBef>
              <a:buClr>
                <a:srgbClr val="C41230"/>
              </a:buClr>
              <a:buFont typeface="Arial" panose="020B0604020202020204" pitchFamily="34" charset="0"/>
              <a:buChar char="•"/>
              <a:defRPr/>
            </a:pPr>
            <a:r>
              <a:rPr lang="en-US" dirty="0">
                <a:solidFill>
                  <a:schemeClr val="bg2">
                    <a:lumMod val="25000"/>
                  </a:schemeClr>
                </a:solidFill>
                <a:latin typeface="Ubuntu" panose="020B0504030602030204" pitchFamily="34" charset="0"/>
              </a:rPr>
              <a:t>Cloud migration projects, SSIS and </a:t>
            </a:r>
            <a:r>
              <a:rPr lang="en-US" dirty="0" err="1">
                <a:solidFill>
                  <a:schemeClr val="bg2">
                    <a:lumMod val="25000"/>
                  </a:schemeClr>
                </a:solidFill>
                <a:latin typeface="Ubuntu" panose="020B0504030602030204" pitchFamily="34" charset="0"/>
              </a:rPr>
              <a:t>PowerBI</a:t>
            </a:r>
            <a:r>
              <a:rPr lang="en-US" dirty="0">
                <a:solidFill>
                  <a:schemeClr val="bg2">
                    <a:lumMod val="25000"/>
                  </a:schemeClr>
                </a:solidFill>
                <a:latin typeface="Ubuntu" panose="020B0504030602030204" pitchFamily="34" charset="0"/>
              </a:rPr>
              <a:t> consulting, and much more from </a:t>
            </a:r>
            <a:r>
              <a:rPr lang="en-US" dirty="0" err="1">
                <a:solidFill>
                  <a:schemeClr val="bg2">
                    <a:lumMod val="25000"/>
                  </a:schemeClr>
                </a:solidFill>
                <a:latin typeface="Ubuntu" panose="020B0504030602030204" pitchFamily="34" charset="0"/>
              </a:rPr>
              <a:t>PragmaticWorks</a:t>
            </a:r>
            <a:r>
              <a:rPr lang="en-US" dirty="0">
                <a:solidFill>
                  <a:schemeClr val="bg2">
                    <a:lumMod val="25000"/>
                  </a:schemeClr>
                </a:solidFill>
                <a:latin typeface="Ubuntu" panose="020B0504030602030204" pitchFamily="34" charset="0"/>
              </a:rPr>
              <a:t>!</a:t>
            </a:r>
          </a:p>
          <a:p>
            <a:pPr marL="228600" lvl="0" indent="-228600">
              <a:lnSpc>
                <a:spcPct val="90000"/>
              </a:lnSpc>
              <a:spcBef>
                <a:spcPts val="1000"/>
              </a:spcBef>
              <a:buClr>
                <a:srgbClr val="C41230"/>
              </a:buClr>
              <a:buFont typeface="Arial" panose="020B0604020202020204" pitchFamily="34" charset="0"/>
              <a:buChar char="•"/>
              <a:defRPr/>
            </a:pPr>
            <a:r>
              <a:rPr lang="en-US" dirty="0">
                <a:solidFill>
                  <a:schemeClr val="bg2">
                    <a:lumMod val="25000"/>
                  </a:schemeClr>
                </a:solidFill>
                <a:latin typeface="Ubuntu" panose="020B0504030602030204" pitchFamily="34" charset="0"/>
              </a:rPr>
              <a:t>Talk to a SentryOne expert. Use our 3-Step process </a:t>
            </a:r>
            <a:r>
              <a:rPr lang="en-US">
                <a:solidFill>
                  <a:schemeClr val="bg2">
                    <a:lumMod val="25000"/>
                  </a:schemeClr>
                </a:solidFill>
                <a:latin typeface="Ubuntu" panose="020B0504030602030204" pitchFamily="34" charset="0"/>
              </a:rPr>
              <a:t>to solve your </a:t>
            </a:r>
            <a:r>
              <a:rPr lang="en-US" dirty="0">
                <a:solidFill>
                  <a:schemeClr val="bg2">
                    <a:lumMod val="25000"/>
                  </a:schemeClr>
                </a:solidFill>
                <a:latin typeface="Ubuntu" panose="020B0504030602030204" pitchFamily="34" charset="0"/>
              </a:rPr>
              <a:t>most difficult SQL Server performance issues!</a:t>
            </a:r>
          </a:p>
        </p:txBody>
      </p:sp>
      <p:sp>
        <p:nvSpPr>
          <p:cNvPr id="9" name="Rectangle 8">
            <a:extLst>
              <a:ext uri="{FF2B5EF4-FFF2-40B4-BE49-F238E27FC236}">
                <a16:creationId xmlns:a16="http://schemas.microsoft.com/office/drawing/2014/main" id="{554D7845-C757-4801-9D50-5ACF396BDF8D}"/>
              </a:ext>
            </a:extLst>
          </p:cNvPr>
          <p:cNvSpPr/>
          <p:nvPr/>
        </p:nvSpPr>
        <p:spPr>
          <a:xfrm>
            <a:off x="2781991" y="1508133"/>
            <a:ext cx="2936339" cy="954107"/>
          </a:xfrm>
          <a:prstGeom prst="rect">
            <a:avLst/>
          </a:prstGeom>
        </p:spPr>
        <p:txBody>
          <a:bodyPr wrap="square">
            <a:spAutoFit/>
          </a:bodyPr>
          <a:lstStyle/>
          <a:p>
            <a:pPr marL="285737" lvl="0" indent="-285737" defTabSz="914358">
              <a:lnSpc>
                <a:spcPct val="100000"/>
              </a:lnSpc>
              <a:spcBef>
                <a:spcPts val="0"/>
              </a:spcBef>
              <a:buClrTx/>
              <a:defRPr/>
            </a:pPr>
            <a:r>
              <a:rPr lang="en-US" dirty="0">
                <a:solidFill>
                  <a:srgbClr val="595959"/>
                </a:solidFill>
                <a:latin typeface="Ubuntu" panose="020B0504030602030204" pitchFamily="34" charset="0"/>
              </a:rPr>
              <a:t>Kevin Kline</a:t>
            </a:r>
          </a:p>
          <a:p>
            <a:pPr marL="285737" indent="-285737" defTabSz="914358">
              <a:defRPr/>
            </a:pPr>
            <a:r>
              <a:rPr lang="en-US" sz="1200" dirty="0">
                <a:solidFill>
                  <a:srgbClr val="595959"/>
                </a:solidFill>
                <a:latin typeface="Ubuntu" panose="020B0504030602030204" pitchFamily="34" charset="0"/>
                <a:hlinkClick r:id="rId6"/>
              </a:rPr>
              <a:t>kkline@sentryone.com</a:t>
            </a:r>
            <a:endParaRPr lang="en-US" sz="1200" dirty="0">
              <a:solidFill>
                <a:srgbClr val="595959"/>
              </a:solidFill>
              <a:latin typeface="Ubuntu" panose="020B0504030602030204" pitchFamily="34" charset="0"/>
            </a:endParaRPr>
          </a:p>
          <a:p>
            <a:pPr marL="285737" lvl="0" indent="-285737" defTabSz="914358">
              <a:lnSpc>
                <a:spcPct val="100000"/>
              </a:lnSpc>
              <a:spcBef>
                <a:spcPts val="0"/>
              </a:spcBef>
              <a:buClrTx/>
              <a:defRPr/>
            </a:pPr>
            <a:r>
              <a:rPr lang="en-US" sz="1200" dirty="0">
                <a:solidFill>
                  <a:srgbClr val="595959"/>
                </a:solidFill>
                <a:latin typeface="Ubuntu" panose="020B0504030602030204" pitchFamily="34" charset="0"/>
                <a:hlinkClick r:id="rId7"/>
              </a:rPr>
              <a:t>https://twitter.com/kekline</a:t>
            </a:r>
            <a:endParaRPr lang="en-US" sz="1200" dirty="0">
              <a:solidFill>
                <a:srgbClr val="595959"/>
              </a:solidFill>
              <a:latin typeface="Ubuntu" panose="020B0504030602030204" pitchFamily="34" charset="0"/>
            </a:endParaRPr>
          </a:p>
          <a:p>
            <a:pPr marL="285737" lvl="0" indent="-285737" defTabSz="914358">
              <a:lnSpc>
                <a:spcPct val="100000"/>
              </a:lnSpc>
              <a:spcBef>
                <a:spcPts val="0"/>
              </a:spcBef>
              <a:buClrTx/>
              <a:defRPr/>
            </a:pPr>
            <a:endParaRPr lang="en-US" sz="1400" dirty="0">
              <a:solidFill>
                <a:srgbClr val="595959"/>
              </a:solidFill>
              <a:latin typeface="Ubuntu" panose="020B0504030602030204" pitchFamily="34" charset="0"/>
            </a:endParaRPr>
          </a:p>
        </p:txBody>
      </p:sp>
      <p:pic>
        <p:nvPicPr>
          <p:cNvPr id="8" name="Picture 7">
            <a:extLst>
              <a:ext uri="{FF2B5EF4-FFF2-40B4-BE49-F238E27FC236}">
                <a16:creationId xmlns:a16="http://schemas.microsoft.com/office/drawing/2014/main" id="{3DBD3D63-D690-4584-9FB1-710F523718FA}"/>
              </a:ext>
            </a:extLst>
          </p:cNvPr>
          <p:cNvPicPr>
            <a:picLocks noChangeAspect="1"/>
          </p:cNvPicPr>
          <p:nvPr/>
        </p:nvPicPr>
        <p:blipFill>
          <a:blip r:embed="rId8"/>
          <a:stretch>
            <a:fillRect/>
          </a:stretch>
        </p:blipFill>
        <p:spPr>
          <a:xfrm>
            <a:off x="924303" y="3674400"/>
            <a:ext cx="1615895" cy="1615895"/>
          </a:xfrm>
          <a:prstGeom prst="rect">
            <a:avLst/>
          </a:prstGeom>
        </p:spPr>
      </p:pic>
    </p:spTree>
    <p:extLst>
      <p:ext uri="{BB962C8B-B14F-4D97-AF65-F5344CB8AC3E}">
        <p14:creationId xmlns:p14="http://schemas.microsoft.com/office/powerpoint/2010/main" val="335741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78F881-4F78-484A-887C-9BDCF65A0564}">
  <ds:schemaRef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http://purl.org/dc/terms/"/>
  </ds:schemaRefs>
</ds:datastoreItem>
</file>

<file path=customXml/itemProps2.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2479</TotalTime>
  <Words>5511</Words>
  <Application>Microsoft Office PowerPoint</Application>
  <PresentationFormat>Widescreen</PresentationFormat>
  <Paragraphs>902</Paragraphs>
  <Slides>86</Slides>
  <Notes>16</Notes>
  <HiddenSlides>22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Courier New</vt:lpstr>
      <vt:lpstr>Times</vt:lpstr>
      <vt:lpstr>Ubuntu</vt:lpstr>
      <vt:lpstr>drsql_org</vt:lpstr>
      <vt:lpstr>Database Design Fundamentals</vt:lpstr>
      <vt:lpstr>Visibility Across the Microsoft Data Platform</vt:lpstr>
      <vt:lpstr>Free Resources</vt:lpstr>
      <vt:lpstr>Presenters</vt:lpstr>
      <vt:lpstr>Agenda</vt:lpstr>
      <vt:lpstr>Who am I?</vt:lpstr>
      <vt:lpstr>The two reasons we build databases</vt:lpstr>
      <vt:lpstr>Pre-Design Tasks</vt:lpstr>
      <vt:lpstr>Requirements are like Family Vacation Plans</vt:lpstr>
      <vt:lpstr>WRITE REQUIREMENTS DOWN</vt:lpstr>
      <vt:lpstr>Design goal</vt:lpstr>
      <vt:lpstr>Prerequisites</vt:lpstr>
      <vt:lpstr>Prerequisites Relational History/Theory</vt:lpstr>
      <vt:lpstr>Database Design Process</vt:lpstr>
      <vt:lpstr>What does it mean to data model?</vt:lpstr>
      <vt:lpstr>Start with the Conceptual Model</vt:lpstr>
      <vt:lpstr>Example Model</vt:lpstr>
      <vt:lpstr>Example Model</vt:lpstr>
      <vt:lpstr>Example Model</vt:lpstr>
      <vt:lpstr>Example Model</vt:lpstr>
      <vt:lpstr>Example Model</vt:lpstr>
      <vt:lpstr>Example Model</vt:lpstr>
      <vt:lpstr>Final Conceptual Model</vt:lpstr>
      <vt:lpstr>Continue to the Logical Model</vt:lpstr>
      <vt:lpstr>Tip – Start Out Naming Consistently</vt:lpstr>
      <vt:lpstr>Column Naming</vt:lpstr>
      <vt:lpstr>Column Naming Examples</vt:lpstr>
      <vt:lpstr>Logical Model</vt:lpstr>
      <vt:lpstr>Logical Model Basics - Domains</vt:lpstr>
      <vt:lpstr>Logical Model Basics - Relationships</vt:lpstr>
      <vt:lpstr>Surrogate Keys on all Tables?</vt:lpstr>
      <vt:lpstr>Physical Model</vt:lpstr>
      <vt:lpstr>Document</vt:lpstr>
      <vt:lpstr>Are we done yet?</vt:lpstr>
      <vt:lpstr>New SQL Server ‘19 Design Assistance Warning Message</vt:lpstr>
      <vt:lpstr>Normal Forms/Normalization</vt:lpstr>
      <vt:lpstr>Normalization Main Purpose</vt:lpstr>
      <vt:lpstr>Atomicity</vt:lpstr>
      <vt:lpstr>Keep Your Design Simple</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2</vt:lpstr>
      <vt:lpstr>First Normal Form Example 2.1</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Denormalization</vt:lpstr>
      <vt:lpstr>Typically acceptable denormalization</vt:lpstr>
      <vt:lpstr>Final Exam: Data Model For a House</vt:lpstr>
      <vt:lpstr>“Daydream” Practice </vt:lpstr>
      <vt:lpstr>So you have a design…build!</vt:lpstr>
      <vt:lpstr>Test…test…test</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Fundamentals</dc:title>
  <dc:creator>Louis Davidson</dc:creator>
  <cp:lastModifiedBy>Louis Davidson</cp:lastModifiedBy>
  <cp:revision>10</cp:revision>
  <dcterms:created xsi:type="dcterms:W3CDTF">2019-10-16T00:37:15Z</dcterms:created>
  <dcterms:modified xsi:type="dcterms:W3CDTF">2019-10-23T12:57:58Z</dcterms:modified>
</cp:coreProperties>
</file>