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646" r:id="rId3"/>
    <p:sldId id="647" r:id="rId4"/>
    <p:sldId id="420" r:id="rId5"/>
    <p:sldId id="631" r:id="rId6"/>
    <p:sldId id="632" r:id="rId7"/>
    <p:sldId id="257" r:id="rId8"/>
    <p:sldId id="614" r:id="rId9"/>
    <p:sldId id="258" r:id="rId10"/>
    <p:sldId id="259" r:id="rId11"/>
    <p:sldId id="608" r:id="rId12"/>
    <p:sldId id="610" r:id="rId13"/>
    <p:sldId id="609" r:id="rId14"/>
    <p:sldId id="611" r:id="rId15"/>
    <p:sldId id="613" r:id="rId16"/>
    <p:sldId id="612" r:id="rId17"/>
    <p:sldId id="615" r:id="rId18"/>
    <p:sldId id="260" r:id="rId19"/>
    <p:sldId id="616" r:id="rId20"/>
    <p:sldId id="263" r:id="rId21"/>
    <p:sldId id="497" r:id="rId22"/>
    <p:sldId id="264" r:id="rId23"/>
    <p:sldId id="627" r:id="rId24"/>
    <p:sldId id="266" r:id="rId25"/>
    <p:sldId id="620" r:id="rId26"/>
    <p:sldId id="628" r:id="rId27"/>
    <p:sldId id="633" r:id="rId28"/>
    <p:sldId id="396" r:id="rId29"/>
    <p:sldId id="617" r:id="rId30"/>
    <p:sldId id="397" r:id="rId31"/>
    <p:sldId id="629" r:id="rId32"/>
    <p:sldId id="619" r:id="rId33"/>
    <p:sldId id="634" r:id="rId34"/>
    <p:sldId id="398" r:id="rId35"/>
    <p:sldId id="635" r:id="rId36"/>
    <p:sldId id="399" r:id="rId37"/>
    <p:sldId id="400" r:id="rId38"/>
    <p:sldId id="549" r:id="rId39"/>
    <p:sldId id="485" r:id="rId40"/>
    <p:sldId id="492" r:id="rId41"/>
    <p:sldId id="636" r:id="rId42"/>
    <p:sldId id="603" r:id="rId43"/>
    <p:sldId id="605" r:id="rId44"/>
    <p:sldId id="606" r:id="rId45"/>
    <p:sldId id="641" r:id="rId46"/>
    <p:sldId id="630" r:id="rId47"/>
    <p:sldId id="622" r:id="rId48"/>
    <p:sldId id="623" r:id="rId49"/>
    <p:sldId id="639" r:id="rId50"/>
    <p:sldId id="624" r:id="rId51"/>
    <p:sldId id="625" r:id="rId52"/>
    <p:sldId id="626" r:id="rId53"/>
    <p:sldId id="640" r:id="rId54"/>
    <p:sldId id="637" r:id="rId55"/>
    <p:sldId id="638" r:id="rId56"/>
    <p:sldId id="51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 Davidson" initials="LD" lastIdx="1" clrIdx="0">
    <p:extLst>
      <p:ext uri="{19B8F6BF-5375-455C-9EA6-DF929625EA0E}">
        <p15:presenceInfo xmlns:p15="http://schemas.microsoft.com/office/powerpoint/2012/main" userId="80677fb08b3162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38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avidson" userId="80677fb08b3162e4" providerId="LiveId" clId="{2AF60C48-8B7C-4A45-93C3-6A03A881588F}"/>
    <pc:docChg chg="modSld">
      <pc:chgData name="Louis Davidson" userId="80677fb08b3162e4" providerId="LiveId" clId="{2AF60C48-8B7C-4A45-93C3-6A03A881588F}" dt="2019-10-11T00:55:23.383" v="0" actId="20577"/>
      <pc:docMkLst>
        <pc:docMk/>
      </pc:docMkLst>
      <pc:sldChg chg="modSp">
        <pc:chgData name="Louis Davidson" userId="80677fb08b3162e4" providerId="LiveId" clId="{2AF60C48-8B7C-4A45-93C3-6A03A881588F}" dt="2019-10-11T00:55:23.383" v="0" actId="20577"/>
        <pc:sldMkLst>
          <pc:docMk/>
          <pc:sldMk cId="1544219915" sldId="256"/>
        </pc:sldMkLst>
        <pc:spChg chg="mod">
          <ac:chgData name="Louis Davidson" userId="80677fb08b3162e4" providerId="LiveId" clId="{2AF60C48-8B7C-4A45-93C3-6A03A881588F}" dt="2019-10-11T00:55:23.383" v="0" actId="20577"/>
          <ac:spMkLst>
            <pc:docMk/>
            <pc:sldMk cId="1544219915" sldId="256"/>
            <ac:spMk id="2" creationId="{83290BDB-7EF7-41B5-B902-7A54B7B031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C045E-70DB-4132-A9EA-66708DA11A0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61E93-01F3-49BE-8385-B245E975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5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[twitter] Slides will be on drsql.org in the presentations area for this and the keynote as soon as I can get them out there. @</a:t>
            </a:r>
            <a:r>
              <a:rPr lang="en-US" i="1" dirty="0" err="1"/>
              <a:t>rm</a:t>
            </a:r>
            <a:r>
              <a:rPr lang="en-US" b="1" i="1" dirty="0" err="1"/>
              <a:t>techtrifecta</a:t>
            </a:r>
            <a:r>
              <a:rPr lang="en-US" b="1" i="1" dirty="0"/>
              <a:t> </a:t>
            </a:r>
            <a:r>
              <a:rPr lang="en-US" dirty="0"/>
              <a:t>[/twitter]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4A860-8E55-4793-B9FA-53BB072A21A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4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F1CA-7CEF-4118-B646-491DD41A6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D0E47-AD91-4D4E-9954-DFC5E0A83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F1B75-57E7-4A04-945A-3ADFC047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95268-CAD9-419D-9B4C-BD0484BE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94BE-3963-44F1-BC31-84E47EAC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7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CA66-59A7-4DBC-B28D-FA9B1638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E7D9C-5476-46BE-A00F-1A6F96781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1BA5-BEDF-4B3E-BD1B-E731F895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D4693-D6B5-4A09-B336-781D2F34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B722-ED28-43BB-BFB4-481E753B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7FD8E-341C-4A28-BF44-81A45B96E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7EFDC-7766-403C-9DC7-C09685FAD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7EFDA-EFA5-48FA-A259-0DF7953A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AC90-C956-4F97-84C8-2D75E34B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D0F7-6875-4776-BE5F-05EB33EC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8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41D-FA0D-4417-ACDC-DE5A87DC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10D4-6229-4897-8650-4144E5D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AE2A-0A47-49F8-9075-5C405C4A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4B5C-CEFB-4CAC-9B6F-6FF0DFC1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442E-7D9D-4694-87EC-03EA5691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3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CA27-DCD1-425C-BB1B-4F2E7B83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193FD-D099-4D1F-B6A7-B6358438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5D6A-DE0C-43E9-B76A-A17CE3F2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BCCBA-7ACD-4329-BE3C-0B67F6C8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0A7A-09C9-42F2-B4D8-84916A11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2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12C1-37EE-4379-A7A9-E00049F8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A001-5A33-41C3-8874-3F46A77B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E3286-318C-4972-8311-02B7317B8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71D04-1C8F-497C-A554-2E52E54A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73DE3-CA65-4CE7-ADD8-0AF8868A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1F10D-69F3-4A80-9EC9-4DF22367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5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55C9-C2C3-4493-8631-AD2C71A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AA7EC-BEDA-4AEF-A636-DC3872E48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74942-9D6F-4EFD-8C46-7ED899EF5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902D2-E4CC-40CF-96E5-303A5AE4A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5E378-5730-4EE3-9B0D-ECE1F240B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A4552-26F6-4515-B38F-9BE4D3CD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C84F6-3DD9-4EB2-8F9A-F7D72C0E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3D46A-FFAA-46FF-BCA0-717AEA95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8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B8CF-C61B-4D08-9A0C-E6EED9E3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3AA34-B87E-4135-9F3A-FEBC8A78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240C1-843E-4716-9AF4-F5B0C4A1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81433-FD04-412E-804F-D88A3D6A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6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BF7FC-B2DD-46EA-92B4-D8A59937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439AA-7BF6-40FE-BD23-70151EE4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EED57-A27E-416F-B62D-28F4FBDA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0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9885-E457-4F1E-919C-9042AE89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47C0-D71C-4BEC-85D0-8778FF65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B063C-7856-4078-9AFD-1437D256D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9F6AC-F8C1-496F-955E-51B4CA88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089B6-C240-47C1-B34E-41FD1F2B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CF1AA-C2AB-472E-A83C-6DEE63B2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1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1914-4015-46E3-B5C7-A25CE6D6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4C003-2008-4C9D-B7BD-BC74CB9BB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67BAB-1252-4351-A33C-A370EF786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3B0B7-EDFE-42D3-BB8A-4B604CF4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A3561-9FD5-45A0-9308-613D9D68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AA622-2A86-4C67-969D-EF32980B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338D8-EF0F-40DA-964A-0E27C805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DBAC3-E364-4B69-A0C3-0CE28B43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CEF2-55D7-41C6-8FE2-3A4F2367E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AF95A-85E3-4A29-A7FA-A09CBBAFFBB6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151E-F71C-4E13-854A-789D89A3C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8C7F4-E430-4738-87CD-644CFB546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goodvt.org/about-us/get-involved/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-gate.com/simple-talk/author/louis-davidson/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://twitter.com/drsq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rsql.org/" TargetMode="External"/><Relationship Id="rId5" Type="http://schemas.openxmlformats.org/officeDocument/2006/relationships/hyperlink" Target="mailto:louis@drsql.org" TargetMode="External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90BDB-7EF7-41B5-B902-7A54B7B03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Relational Design Critique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D5F42-EEF5-4FFD-BDC4-CF5AEB101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Louis Davidson – drsql.org</a:t>
            </a:r>
          </a:p>
        </p:txBody>
      </p:sp>
    </p:spTree>
    <p:extLst>
      <p:ext uri="{BB962C8B-B14F-4D97-AF65-F5344CB8AC3E}">
        <p14:creationId xmlns:p14="http://schemas.microsoft.com/office/powerpoint/2010/main" val="154421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066DD22F-6DFB-4966-90C1-395416FE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#2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Store information about a books and authors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88636B-9153-4D9A-A2B6-DA952425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10" y="2098675"/>
            <a:ext cx="89535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5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E0F2F8-25E0-47C2-9D60-83AEF66E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95" y="1937857"/>
            <a:ext cx="8976454" cy="3837433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B649608-42F6-458C-BC09-1AC6EBFCFCAC}"/>
              </a:ext>
            </a:extLst>
          </p:cNvPr>
          <p:cNvSpPr/>
          <p:nvPr/>
        </p:nvSpPr>
        <p:spPr>
          <a:xfrm>
            <a:off x="6484690" y="365125"/>
            <a:ext cx="3439486" cy="1237682"/>
          </a:xfrm>
          <a:prstGeom prst="wedgeRectCallout">
            <a:avLst>
              <a:gd name="adj1" fmla="val -121679"/>
              <a:gd name="adj2" fmla="val 1544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2017 and earlier: Use </a:t>
            </a:r>
            <a:r>
              <a:rPr lang="en-US" dirty="0" err="1"/>
              <a:t>nvarchar</a:t>
            </a:r>
            <a:endParaRPr lang="en-US" dirty="0"/>
          </a:p>
          <a:p>
            <a:pPr algn="ctr"/>
            <a:r>
              <a:rPr lang="en-US" dirty="0"/>
              <a:t>In 2019 on: Use </a:t>
            </a:r>
            <a:r>
              <a:rPr lang="en-US" dirty="0" err="1"/>
              <a:t>nvarchar</a:t>
            </a:r>
            <a:r>
              <a:rPr lang="en-US" dirty="0"/>
              <a:t> or varchar with UTF-8 Collation</a:t>
            </a:r>
          </a:p>
        </p:txBody>
      </p:sp>
    </p:spTree>
    <p:extLst>
      <p:ext uri="{BB962C8B-B14F-4D97-AF65-F5344CB8AC3E}">
        <p14:creationId xmlns:p14="http://schemas.microsoft.com/office/powerpoint/2010/main" val="297902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2F3308-B162-4091-9818-9B4305E6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95" y="1937857"/>
            <a:ext cx="8976454" cy="3837433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B649608-42F6-458C-BC09-1AC6EBFCFCAC}"/>
              </a:ext>
            </a:extLst>
          </p:cNvPr>
          <p:cNvSpPr/>
          <p:nvPr/>
        </p:nvSpPr>
        <p:spPr>
          <a:xfrm>
            <a:off x="6484690" y="365125"/>
            <a:ext cx="4572000" cy="1237682"/>
          </a:xfrm>
          <a:prstGeom prst="wedgeRectCallout">
            <a:avLst>
              <a:gd name="adj1" fmla="val -105959"/>
              <a:gd name="adj2" fmla="val 156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Needs an alternate key, since the </a:t>
            </a:r>
            <a:r>
              <a:rPr lang="en-US" dirty="0" err="1"/>
              <a:t>AuthorId</a:t>
            </a:r>
            <a:r>
              <a:rPr lang="en-US" dirty="0"/>
              <a:t> is an identity value. What if we have three authors with same first and last name?</a:t>
            </a:r>
          </a:p>
        </p:txBody>
      </p:sp>
    </p:spTree>
    <p:extLst>
      <p:ext uri="{BB962C8B-B14F-4D97-AF65-F5344CB8AC3E}">
        <p14:creationId xmlns:p14="http://schemas.microsoft.com/office/powerpoint/2010/main" val="397570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B7C6F5-44A2-4D3A-955C-24F67FEB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95" y="1937857"/>
            <a:ext cx="8976454" cy="3837433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B649608-42F6-458C-BC09-1AC6EBFCFCAC}"/>
              </a:ext>
            </a:extLst>
          </p:cNvPr>
          <p:cNvSpPr/>
          <p:nvPr/>
        </p:nvSpPr>
        <p:spPr>
          <a:xfrm>
            <a:off x="4144162" y="323180"/>
            <a:ext cx="3439486" cy="1237682"/>
          </a:xfrm>
          <a:prstGeom prst="wedgeRectCallout">
            <a:avLst>
              <a:gd name="adj1" fmla="val 55752"/>
              <a:gd name="adj2" fmla="val 186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Books may have more than one Author. 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5EE347A-4E44-4AF7-99BE-51F54EBDB2F5}"/>
              </a:ext>
            </a:extLst>
          </p:cNvPr>
          <p:cNvSpPr/>
          <p:nvPr/>
        </p:nvSpPr>
        <p:spPr>
          <a:xfrm>
            <a:off x="328570" y="5564800"/>
            <a:ext cx="5271081" cy="1237682"/>
          </a:xfrm>
          <a:prstGeom prst="wedgeRectCallout">
            <a:avLst>
              <a:gd name="adj1" fmla="val 24718"/>
              <a:gd name="adj2" fmla="val -256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Also, first name should likely be nullable</a:t>
            </a:r>
          </a:p>
        </p:txBody>
      </p:sp>
    </p:spTree>
    <p:extLst>
      <p:ext uri="{BB962C8B-B14F-4D97-AF65-F5344CB8AC3E}">
        <p14:creationId xmlns:p14="http://schemas.microsoft.com/office/powerpoint/2010/main" val="266923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80E9D3C-8C71-4803-A93F-163C515E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#2.1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Requirement: Store information about a book and the author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F1436-0210-4384-9770-246E5491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40" y="2004377"/>
            <a:ext cx="8763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7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A72D84-9D2C-4B8D-97B3-1EA90EAAC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40" y="2004377"/>
            <a:ext cx="8763000" cy="374332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38C0304-49ED-4368-9D08-DE7D86080450}"/>
              </a:ext>
            </a:extLst>
          </p:cNvPr>
          <p:cNvSpPr/>
          <p:nvPr/>
        </p:nvSpPr>
        <p:spPr>
          <a:xfrm>
            <a:off x="148204" y="314791"/>
            <a:ext cx="7242495" cy="1237682"/>
          </a:xfrm>
          <a:prstGeom prst="wedgeRectCallout">
            <a:avLst>
              <a:gd name="adj1" fmla="val 45576"/>
              <a:gd name="adj2" fmla="val 222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Books may have more than three Authors. (I worked on a book with 50)</a:t>
            </a:r>
          </a:p>
          <a:p>
            <a:pPr algn="ctr"/>
            <a:r>
              <a:rPr lang="en-US" dirty="0"/>
              <a:t>This also makes a very rigid implementation.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7BD1FBC-5999-4C9B-A383-47C582340991}"/>
              </a:ext>
            </a:extLst>
          </p:cNvPr>
          <p:cNvSpPr/>
          <p:nvPr/>
        </p:nvSpPr>
        <p:spPr>
          <a:xfrm>
            <a:off x="6719582" y="5441863"/>
            <a:ext cx="5271081" cy="1237682"/>
          </a:xfrm>
          <a:prstGeom prst="wedgeRectCallout">
            <a:avLst>
              <a:gd name="adj1" fmla="val -8386"/>
              <a:gd name="adj2" fmla="val -190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Another issue… These are not nullable columns, so we must have 3 authors</a:t>
            </a:r>
          </a:p>
        </p:txBody>
      </p:sp>
    </p:spTree>
    <p:extLst>
      <p:ext uri="{BB962C8B-B14F-4D97-AF65-F5344CB8AC3E}">
        <p14:creationId xmlns:p14="http://schemas.microsoft.com/office/powerpoint/2010/main" val="336182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F4F9B-6968-4779-88E7-082A950EE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43" y="1263897"/>
            <a:ext cx="109156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54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9BD56B-2855-463A-A80B-89B707B4B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019175"/>
            <a:ext cx="9391650" cy="481965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C6CA4BA-D824-4A24-9565-26E9DE0D25DF}"/>
              </a:ext>
            </a:extLst>
          </p:cNvPr>
          <p:cNvSpPr/>
          <p:nvPr/>
        </p:nvSpPr>
        <p:spPr>
          <a:xfrm>
            <a:off x="4446165" y="436228"/>
            <a:ext cx="2944534" cy="738232"/>
          </a:xfrm>
          <a:prstGeom prst="wedgeRectCallout">
            <a:avLst>
              <a:gd name="adj1" fmla="val 20527"/>
              <a:gd name="adj2" fmla="val 409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Lets us add details where they are needed too </a:t>
            </a:r>
          </a:p>
        </p:txBody>
      </p:sp>
    </p:spTree>
    <p:extLst>
      <p:ext uri="{BB962C8B-B14F-4D97-AF65-F5344CB8AC3E}">
        <p14:creationId xmlns:p14="http://schemas.microsoft.com/office/powerpoint/2010/main" val="2862621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EDD600-ECC0-4FAE-B352-BCCA7E1E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162289"/>
            <a:ext cx="4977976" cy="919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Attribute Cardinality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29555CE8-E616-4F89-A3EF-FF7AA09C3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07AD-E506-40C9-BDEE-B224C36A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275127"/>
            <a:ext cx="5544956" cy="5301842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When building your databases, make sure to consider the cardinality of each attribute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Will the user need to store more than one value?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Work to make sure that the design won’t bend past the limits you expect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Test with the most wild examples possible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about a book with 100 authors?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Establish a “this is the max cardinality” rule if necessary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 is easier to deal with these problems at design time than once you have 3.5 million rows in your book table.</a:t>
            </a:r>
          </a:p>
        </p:txBody>
      </p:sp>
    </p:spTree>
    <p:extLst>
      <p:ext uri="{BB962C8B-B14F-4D97-AF65-F5344CB8AC3E}">
        <p14:creationId xmlns:p14="http://schemas.microsoft.com/office/powerpoint/2010/main" val="292272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BDFC1-22EB-4661-9CE8-47311AB8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16" y="2171700"/>
            <a:ext cx="4791075" cy="2514600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0AE72DE-AE14-420F-8E83-218D25FA8A8D}"/>
              </a:ext>
            </a:extLst>
          </p:cNvPr>
          <p:cNvSpPr/>
          <p:nvPr/>
        </p:nvSpPr>
        <p:spPr>
          <a:xfrm>
            <a:off x="915451" y="5578326"/>
            <a:ext cx="2944534" cy="738232"/>
          </a:xfrm>
          <a:prstGeom prst="wedgeRectCallout">
            <a:avLst>
              <a:gd name="adj1" fmla="val 1439"/>
              <a:gd name="adj2" fmla="val 12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Bonus Point Time:</a:t>
            </a:r>
          </a:p>
          <a:p>
            <a:pPr algn="ctr"/>
            <a:r>
              <a:rPr lang="en-US" dirty="0"/>
              <a:t>Any other problems you see?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B6FD2-5C8E-4FD1-BF49-920D873A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339043"/>
            <a:ext cx="10515600" cy="1325563"/>
          </a:xfrm>
        </p:spPr>
        <p:txBody>
          <a:bodyPr/>
          <a:lstStyle/>
          <a:p>
            <a:r>
              <a:rPr lang="en-US" dirty="0"/>
              <a:t>Real, But Sad Example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7A2C6B-FE53-4D42-8CDD-30E7A402494B}"/>
              </a:ext>
            </a:extLst>
          </p:cNvPr>
          <p:cNvSpPr/>
          <p:nvPr/>
        </p:nvSpPr>
        <p:spPr>
          <a:xfrm>
            <a:off x="4874003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95852C2-6FAF-465A-B30C-672DD2D34CC7}"/>
              </a:ext>
            </a:extLst>
          </p:cNvPr>
          <p:cNvSpPr/>
          <p:nvPr/>
        </p:nvSpPr>
        <p:spPr>
          <a:xfrm>
            <a:off x="915451" y="5357786"/>
            <a:ext cx="2944534" cy="1161171"/>
          </a:xfrm>
          <a:prstGeom prst="wedgeRectCallout">
            <a:avLst>
              <a:gd name="adj1" fmla="val 126795"/>
              <a:gd name="adj2" fmla="val -177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Louis doesn’t spell very well. But this is critique fodder!</a:t>
            </a:r>
          </a:p>
          <a:p>
            <a:pPr algn="ctr"/>
            <a:r>
              <a:rPr lang="en-US" dirty="0"/>
              <a:t>(The poor spelling is not from a real DB!)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1EB42D-58EE-4A59-AA22-54C2D5FE0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397" y="1057275"/>
            <a:ext cx="59531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5566-5B89-4600-B2B6-F60A74BC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Viewing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3B6C-2D82-41E7-BF8E-D185885A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2E56F-0FB4-4254-842A-CD38684C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2115"/>
            <a:ext cx="100774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66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B3C9A7-D42B-434D-A896-BE0A90EC9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714588"/>
            <a:ext cx="10782300" cy="4095750"/>
          </a:xfrm>
          <a:prstGeom prst="rect">
            <a:avLst/>
          </a:prstGeom>
        </p:spPr>
      </p:pic>
      <p:sp>
        <p:nvSpPr>
          <p:cNvPr id="16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#3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Requirements: Define the authors and editors of a book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BF105-AEBB-4FCE-91BA-0CD115B94AE2}"/>
              </a:ext>
            </a:extLst>
          </p:cNvPr>
          <p:cNvSpPr/>
          <p:nvPr/>
        </p:nvSpPr>
        <p:spPr>
          <a:xfrm>
            <a:off x="3084352" y="2441197"/>
            <a:ext cx="2785146" cy="1321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3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Book, editor, author</a:t>
            </a:r>
            <a:br>
              <a:rPr lang="en-US"/>
            </a:br>
            <a:r>
              <a:rPr lang="en-US" sz="2800"/>
              <a:t>Note: consider the values keys to other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Table IS in definitely 3NF, since it only has key attributes</a:t>
            </a:r>
          </a:p>
          <a:p>
            <a:r>
              <a:rPr lang="en-US"/>
              <a:t>Table is in not in 4NF if this represents:</a:t>
            </a:r>
          </a:p>
          <a:p>
            <a:pPr lvl="1"/>
            <a:r>
              <a:rPr lang="en-US"/>
              <a:t>Book “Design” has authors Louis and Jeff and Editor Tony</a:t>
            </a:r>
          </a:p>
          <a:p>
            <a:pPr lvl="1"/>
            <a:r>
              <a:rPr lang="en-US"/>
              <a:t>Book  “Golf” has authors Louis and Fred and Editors Steve and Tony</a:t>
            </a:r>
          </a:p>
          <a:p>
            <a:r>
              <a:rPr lang="en-US"/>
              <a:t>Table is in 5NF if this represents</a:t>
            </a:r>
          </a:p>
          <a:p>
            <a:pPr lvl="1"/>
            <a:r>
              <a:rPr lang="en-US"/>
              <a:t>For book “Design”, Editor Tony edits Louis’ work and Leroy edits Jeff’s work</a:t>
            </a:r>
          </a:p>
          <a:p>
            <a:pPr lvl="1"/>
            <a:r>
              <a:rPr lang="en-US"/>
              <a:t>For book “Golf”, Editor Steve edits Louis’ work, and Tony edits Fred’s work.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0378" y="1825625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Book                Author              Editor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=================== =================== ===============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Design              Louis               Tony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Design              Jeff                Leroy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Golf                Louis               Steve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Golf                Fred                Tony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B006EA-C8C2-464F-A511-FF3D44F9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Document Complex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C5B1-F6DB-4C97-ACAE-48C206E3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When you have &gt; 2 independent attributes in a key, consider the actual meaning</a:t>
            </a:r>
          </a:p>
          <a:p>
            <a:r>
              <a:rPr lang="en-US" dirty="0">
                <a:solidFill>
                  <a:srgbClr val="000000"/>
                </a:solidFill>
              </a:rPr>
              <a:t>Make sure that all of the non-key columns actually refer to the entire key</a:t>
            </a:r>
          </a:p>
          <a:p>
            <a:r>
              <a:rPr lang="en-US" dirty="0">
                <a:solidFill>
                  <a:srgbClr val="000000"/>
                </a:solidFill>
              </a:rPr>
              <a:t>If all attributes are not dependent on each other, then you may have issues</a:t>
            </a:r>
          </a:p>
        </p:txBody>
      </p:sp>
    </p:spTree>
    <p:extLst>
      <p:ext uri="{BB962C8B-B14F-4D97-AF65-F5344CB8AC3E}">
        <p14:creationId xmlns:p14="http://schemas.microsoft.com/office/powerpoint/2010/main" val="1434191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#4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Requirement: Determine When A Publisher Started Working With Your Company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7846567-09D7-4739-ACEA-5ECB751526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95602"/>
            <a:ext cx="5181600" cy="3011384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4B72230-FFB4-481A-B50E-A59F18BA1C6A}"/>
              </a:ext>
            </a:extLst>
          </p:cNvPr>
          <p:cNvSpPr txBox="1">
            <a:spLocks/>
          </p:cNvSpPr>
          <p:nvPr/>
        </p:nvSpPr>
        <p:spPr>
          <a:xfrm>
            <a:off x="6096000" y="3355595"/>
            <a:ext cx="5181600" cy="18901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ALTER TABLE Publisher</a:t>
            </a:r>
            <a:br>
              <a:rPr lang="en-US" dirty="0"/>
            </a:br>
            <a:r>
              <a:rPr lang="en-US" dirty="0"/>
              <a:t>   ADD </a:t>
            </a:r>
            <a:r>
              <a:rPr lang="en-US" dirty="0" err="1"/>
              <a:t>CreatedDate</a:t>
            </a:r>
            <a:r>
              <a:rPr lang="en-US" dirty="0"/>
              <a:t> datetime2(0)</a:t>
            </a:r>
            <a:br>
              <a:rPr lang="en-US" dirty="0"/>
            </a:br>
            <a:r>
              <a:rPr lang="en-US" dirty="0"/>
              <a:t>        DEFAULT (SYSDATETIME());</a:t>
            </a:r>
          </a:p>
        </p:txBody>
      </p:sp>
    </p:spTree>
    <p:extLst>
      <p:ext uri="{BB962C8B-B14F-4D97-AF65-F5344CB8AC3E}">
        <p14:creationId xmlns:p14="http://schemas.microsoft.com/office/powerpoint/2010/main" val="3222737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A0A67-A72C-41C1-9772-241F3B93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Rarely Rely on Defaulted System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27091-A581-4B06-9006-43E19D17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386497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time when a row is created is rarely the time you care about</a:t>
            </a:r>
          </a:p>
          <a:p>
            <a:r>
              <a:rPr lang="en-US" sz="1800" dirty="0">
                <a:solidFill>
                  <a:srgbClr val="000000"/>
                </a:solidFill>
              </a:rPr>
              <a:t>Anytime a customer really cares about a time value to seconds, or partial seconds, the time it takes to save the data matters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Real-</a:t>
            </a:r>
            <a:r>
              <a:rPr lang="en-US" sz="2000" dirty="0" err="1">
                <a:solidFill>
                  <a:srgbClr val="000000"/>
                </a:solidFill>
              </a:rPr>
              <a:t>ish</a:t>
            </a:r>
            <a:r>
              <a:rPr lang="en-US" sz="2000" dirty="0">
                <a:solidFill>
                  <a:srgbClr val="000000"/>
                </a:solidFill>
              </a:rPr>
              <a:t> example:   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User watches TV program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Calls in take 30 seconds to dial, 22 to get an answer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Then talks to a person on the phone for 10 minutes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Decides to make a purchase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It takes 2.1 minutes to take the order and then 10.4 minutes to work through the verification system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 order is created over 22 minutes after they watched the program</a:t>
            </a:r>
          </a:p>
          <a:p>
            <a:pPr lvl="1"/>
            <a:r>
              <a:rPr lang="en-US" sz="2000" i="1" dirty="0">
                <a:solidFill>
                  <a:srgbClr val="000000"/>
                </a:solidFill>
              </a:rPr>
              <a:t>Which point in time matters? Which time can you actually capture?</a:t>
            </a:r>
          </a:p>
          <a:p>
            <a:endParaRPr lang="en-US" sz="20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8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DA3396-603D-4E90-8F99-55F89D09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1738312"/>
            <a:ext cx="5343525" cy="338137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838985D-A66E-4AAA-8BBF-F21A71D89F7D}"/>
              </a:ext>
            </a:extLst>
          </p:cNvPr>
          <p:cNvSpPr/>
          <p:nvPr/>
        </p:nvSpPr>
        <p:spPr>
          <a:xfrm>
            <a:off x="8372213" y="838899"/>
            <a:ext cx="2944534" cy="738232"/>
          </a:xfrm>
          <a:prstGeom prst="wedgeRectCallout">
            <a:avLst>
              <a:gd name="adj1" fmla="val -94858"/>
              <a:gd name="adj2" fmla="val 365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Tells you when the row itself was added to the database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692C108-F58A-489B-8218-7BAD42B84CD8}"/>
              </a:ext>
            </a:extLst>
          </p:cNvPr>
          <p:cNvSpPr/>
          <p:nvPr/>
        </p:nvSpPr>
        <p:spPr>
          <a:xfrm>
            <a:off x="302002" y="268448"/>
            <a:ext cx="3640823" cy="1838980"/>
          </a:xfrm>
          <a:prstGeom prst="wedgeRectCallout">
            <a:avLst>
              <a:gd name="adj1" fmla="val 62448"/>
              <a:gd name="adj2" fmla="val 138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default, make the user pick the time (defaulting the value in the UI to the current time DOES make sense, but data could go through layers of objects/async processes to get to the database)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5582E2E-D186-4B64-92EB-9834C5566F2A}"/>
              </a:ext>
            </a:extLst>
          </p:cNvPr>
          <p:cNvSpPr/>
          <p:nvPr/>
        </p:nvSpPr>
        <p:spPr>
          <a:xfrm>
            <a:off x="8976221" y="4429387"/>
            <a:ext cx="2944534" cy="2283904"/>
          </a:xfrm>
          <a:prstGeom prst="wedgeRectCallout">
            <a:avLst>
              <a:gd name="adj1" fmla="val -139302"/>
              <a:gd name="adj2" fmla="val -80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datatype with the most realistic granularity.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don’t want to say the Publisher started at ‘10:00:32.1213423’ unless it is actually important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2519A13-FBE2-41D7-9AE6-2CA87076C16B}"/>
              </a:ext>
            </a:extLst>
          </p:cNvPr>
          <p:cNvSpPr/>
          <p:nvPr/>
        </p:nvSpPr>
        <p:spPr>
          <a:xfrm>
            <a:off x="375474" y="4345915"/>
            <a:ext cx="2944534" cy="2283904"/>
          </a:xfrm>
          <a:prstGeom prst="wedgeRectCallout">
            <a:avLst>
              <a:gd name="adj1" fmla="val 84288"/>
              <a:gd name="adj2" fmla="val -63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Consider using </a:t>
            </a:r>
            <a:r>
              <a:rPr lang="en-US" dirty="0" err="1"/>
              <a:t>TimeZone</a:t>
            </a:r>
            <a:r>
              <a:rPr lang="en-US" dirty="0"/>
              <a:t> Offset Aware Datatype if you have any likelihood of having servers in multiple time zones (we have all time in Eastern Time) </a:t>
            </a:r>
          </a:p>
        </p:txBody>
      </p:sp>
    </p:spTree>
    <p:extLst>
      <p:ext uri="{BB962C8B-B14F-4D97-AF65-F5344CB8AC3E}">
        <p14:creationId xmlns:p14="http://schemas.microsoft.com/office/powerpoint/2010/main" val="391551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486AF4-AACC-43D9-AEEB-E44109C7E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5" y="1853967"/>
            <a:ext cx="5784987" cy="3858935"/>
          </a:xfrm>
          <a:prstGeom prst="rect">
            <a:avLst/>
          </a:prstGeom>
        </p:spPr>
      </p:pic>
      <p:sp>
        <p:nvSpPr>
          <p:cNvPr id="16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#5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Requirement: Capture the address of a customer for an order.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95A51-445B-4899-A4D3-26A8F9EC3665}"/>
              </a:ext>
            </a:extLst>
          </p:cNvPr>
          <p:cNvSpPr/>
          <p:nvPr/>
        </p:nvSpPr>
        <p:spPr>
          <a:xfrm>
            <a:off x="5066525" y="5712902"/>
            <a:ext cx="2046913" cy="74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This or This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2FD48-6E58-4D3C-B989-73E98AAC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984521"/>
            <a:ext cx="5953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79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#5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Requirement: Capture the address of a customer for an order.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0C64F-43ED-4E2B-A2B1-47864863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558"/>
          </a:xfrm>
        </p:spPr>
        <p:txBody>
          <a:bodyPr/>
          <a:lstStyle/>
          <a:p>
            <a:r>
              <a:rPr lang="en-US" dirty="0"/>
              <a:t>Do each of these have the same meaning?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253A2E-7FD8-4329-8C36-14374E16F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5" y="1853967"/>
            <a:ext cx="5784987" cy="385893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95464D-B746-4473-9BA7-7EA7008A03EB}"/>
              </a:ext>
            </a:extLst>
          </p:cNvPr>
          <p:cNvSpPr/>
          <p:nvPr/>
        </p:nvSpPr>
        <p:spPr>
          <a:xfrm>
            <a:off x="5066525" y="5712902"/>
            <a:ext cx="2046913" cy="74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This or This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3F6E33-1041-4E1B-9370-25003E1E2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984521"/>
            <a:ext cx="5953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55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2BE190-4130-4D31-86F4-70864BEFB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91" y="1356046"/>
            <a:ext cx="8115300" cy="5219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839" y="151003"/>
            <a:ext cx="8086987" cy="106819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2400" dirty="0"/>
              <a:t>I lied. Another “trick” questions. </a:t>
            </a:r>
            <a:br>
              <a:rPr lang="en-US" sz="2400" dirty="0"/>
            </a:br>
            <a:r>
              <a:rPr lang="en-US" sz="2400" dirty="0"/>
              <a:t>Answer: “At least the copies</a:t>
            </a:r>
            <a:br>
              <a:rPr lang="en-US" sz="2400" dirty="0"/>
            </a:br>
            <a:r>
              <a:rPr lang="en-US" sz="2400" dirty="0"/>
              <a:t>It depends…perhaps both”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E23283FD-6388-4E2C-9AF7-A350512BF507}"/>
              </a:ext>
            </a:extLst>
          </p:cNvPr>
          <p:cNvSpPr/>
          <p:nvPr/>
        </p:nvSpPr>
        <p:spPr>
          <a:xfrm>
            <a:off x="8893728" y="217741"/>
            <a:ext cx="2944534" cy="1632228"/>
          </a:xfrm>
          <a:prstGeom prst="wedgeRectCallout">
            <a:avLst>
              <a:gd name="adj1" fmla="val -224202"/>
              <a:gd name="adj2" fmla="val 116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Maybe adding type would allow us to not have the key values on the address?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8589E9E-2660-404B-BDF6-7C9565925D0C}"/>
              </a:ext>
            </a:extLst>
          </p:cNvPr>
          <p:cNvSpPr/>
          <p:nvPr/>
        </p:nvSpPr>
        <p:spPr>
          <a:xfrm>
            <a:off x="8979191" y="2087372"/>
            <a:ext cx="2944534" cy="991388"/>
          </a:xfrm>
          <a:prstGeom prst="wedgeRectCallout">
            <a:avLst>
              <a:gd name="adj1" fmla="val -133889"/>
              <a:gd name="adj2" fmla="val 212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Copied version corresponds to “as of shipping” address. Never changes.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D8C7AB0-6DCA-454D-BCFC-EF0EFB02D77B}"/>
              </a:ext>
            </a:extLst>
          </p:cNvPr>
          <p:cNvSpPr/>
          <p:nvPr/>
        </p:nvSpPr>
        <p:spPr>
          <a:xfrm>
            <a:off x="9053120" y="5185794"/>
            <a:ext cx="2944534" cy="1632228"/>
          </a:xfrm>
          <a:prstGeom prst="wedgeRectCallout">
            <a:avLst>
              <a:gd name="adj1" fmla="val -126481"/>
              <a:gd name="adj2" fmla="val -34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version corresponds to “current” address. Meaning changes as customer changes their address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F197952-0211-41DE-BD4F-DC1329DEACD3}"/>
              </a:ext>
            </a:extLst>
          </p:cNvPr>
          <p:cNvSpPr/>
          <p:nvPr/>
        </p:nvSpPr>
        <p:spPr>
          <a:xfrm>
            <a:off x="2081707" y="5074769"/>
            <a:ext cx="2944534" cy="1632228"/>
          </a:xfrm>
          <a:prstGeom prst="wedgeRectCallout">
            <a:avLst>
              <a:gd name="adj1" fmla="val 150117"/>
              <a:gd name="adj2" fmla="val -87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actual ship to columns allow NULL values</a:t>
            </a:r>
          </a:p>
          <a:p>
            <a:pPr algn="ctr"/>
            <a:r>
              <a:rPr lang="en-US" dirty="0"/>
              <a:t>(Or be in its own table?)</a:t>
            </a:r>
          </a:p>
        </p:txBody>
      </p:sp>
    </p:spTree>
    <p:extLst>
      <p:ext uri="{BB962C8B-B14F-4D97-AF65-F5344CB8AC3E}">
        <p14:creationId xmlns:p14="http://schemas.microsoft.com/office/powerpoint/2010/main" val="12160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324A-3634-4B90-854F-2FD8B822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reading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99EC1-F050-49D0-B84B-A90300847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structures read like books</a:t>
            </a:r>
          </a:p>
          <a:p>
            <a:r>
              <a:rPr lang="en-US" dirty="0"/>
              <a:t>The better the database, the easier to follow the story</a:t>
            </a:r>
          </a:p>
          <a:p>
            <a:r>
              <a:rPr lang="en-US" dirty="0"/>
              <a:t>Subtle differences come from differences large and small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8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2E52-4D69-4580-987C-10F43091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View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206C-52E4-44D6-940D-B319B7E7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92ED5-9DC9-49CA-BA24-239D69D7A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5" y="1853967"/>
            <a:ext cx="5784987" cy="3858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00DEBA-9901-4A02-A72C-BFAE82C8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984521"/>
            <a:ext cx="5953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91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2D8EB12B-E76D-4D09-85AF-4BDA7724F89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#6</a:t>
            </a:r>
          </a:p>
          <a:p>
            <a:pPr algn="ctr">
              <a:spcAft>
                <a:spcPts val="600"/>
              </a:spcAft>
            </a:pP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Need to store a customer and their nicknames. 99.9999% of our customers have only 1 nickname.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7F256-2055-48D0-BE84-DE983D246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44" y="1870710"/>
            <a:ext cx="7734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78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D8E87F-4697-453A-A463-A150FF74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44" y="1870710"/>
            <a:ext cx="7734300" cy="4152900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2D8EB12B-E76D-4D09-85AF-4BDA7724F89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dirty="0">
                <a:solidFill>
                  <a:schemeClr val="bg1"/>
                </a:solidFill>
              </a:rPr>
              <a:t>#6</a:t>
            </a:r>
          </a:p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Requirement: Need to store a customer and their nicknames. 99.9999% of our customers have only 1 nickname.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C0F3E2-488B-4B56-A4BF-9B3206FB8B6C}"/>
              </a:ext>
            </a:extLst>
          </p:cNvPr>
          <p:cNvGrpSpPr/>
          <p:nvPr/>
        </p:nvGrpSpPr>
        <p:grpSpPr>
          <a:xfrm>
            <a:off x="8409266" y="1669409"/>
            <a:ext cx="2944752" cy="1283516"/>
            <a:chOff x="8409266" y="1669409"/>
            <a:chExt cx="2944752" cy="1283516"/>
          </a:xfrm>
        </p:grpSpPr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FAA771FF-B22A-49B9-9F42-339833FFEFFA}"/>
                </a:ext>
              </a:extLst>
            </p:cNvPr>
            <p:cNvSpPr/>
            <p:nvPr/>
          </p:nvSpPr>
          <p:spPr>
            <a:xfrm>
              <a:off x="8409484" y="1847034"/>
              <a:ext cx="2944534" cy="738232"/>
            </a:xfrm>
            <a:prstGeom prst="wedgeRectCallout">
              <a:avLst>
                <a:gd name="adj1" fmla="val -153832"/>
                <a:gd name="adj2" fmla="val 16051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Lets us add details where they are needed too </a:t>
              </a:r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73ADEBC5-116D-4414-B2BE-53B00F7CB673}"/>
                </a:ext>
              </a:extLst>
            </p:cNvPr>
            <p:cNvSpPr/>
            <p:nvPr/>
          </p:nvSpPr>
          <p:spPr>
            <a:xfrm>
              <a:off x="8409266" y="1669409"/>
              <a:ext cx="2944534" cy="1283516"/>
            </a:xfrm>
            <a:prstGeom prst="wedgeRectCallout">
              <a:avLst>
                <a:gd name="adj1" fmla="val -46139"/>
                <a:gd name="adj2" fmla="val 2212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Now… Search for a customer with the </a:t>
              </a:r>
              <a:r>
                <a:rPr lang="en-US" dirty="0" err="1"/>
                <a:t>NickName</a:t>
              </a:r>
              <a:r>
                <a:rPr lang="en-US" dirty="0"/>
                <a:t> of ‘Fred’</a:t>
              </a:r>
              <a:br>
                <a:rPr lang="en-US" dirty="0"/>
              </a:br>
              <a:endParaRPr lang="en-US" dirty="0"/>
            </a:p>
            <a:p>
              <a:pPr algn="ctr"/>
              <a:r>
                <a:rPr lang="en-US" dirty="0"/>
                <a:t>You have to query two tables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7D51780-72FA-482C-801B-FAE5C7F1217D}"/>
              </a:ext>
            </a:extLst>
          </p:cNvPr>
          <p:cNvGrpSpPr/>
          <p:nvPr/>
        </p:nvGrpSpPr>
        <p:grpSpPr>
          <a:xfrm>
            <a:off x="211304" y="5372261"/>
            <a:ext cx="2944534" cy="1302698"/>
            <a:chOff x="147508" y="4347594"/>
            <a:chExt cx="2944534" cy="1302698"/>
          </a:xfrm>
        </p:grpSpPr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743E743E-410E-4679-8C85-84B1B3490FBD}"/>
                </a:ext>
              </a:extLst>
            </p:cNvPr>
            <p:cNvSpPr/>
            <p:nvPr/>
          </p:nvSpPr>
          <p:spPr>
            <a:xfrm>
              <a:off x="147508" y="4347594"/>
              <a:ext cx="2944534" cy="1283516"/>
            </a:xfrm>
            <a:prstGeom prst="wedgeRectCallout">
              <a:avLst>
                <a:gd name="adj1" fmla="val 103453"/>
                <a:gd name="adj2" fmla="val -192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26B81741-FF6F-4552-A7A4-AB1562BE78B3}"/>
                </a:ext>
              </a:extLst>
            </p:cNvPr>
            <p:cNvSpPr/>
            <p:nvPr/>
          </p:nvSpPr>
          <p:spPr>
            <a:xfrm>
              <a:off x="147508" y="4347594"/>
              <a:ext cx="2944534" cy="1302698"/>
            </a:xfrm>
            <a:prstGeom prst="wedgeRectCallout">
              <a:avLst>
                <a:gd name="adj1" fmla="val 196539"/>
                <a:gd name="adj2" fmla="val -501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Another Common Issue:</a:t>
              </a:r>
            </a:p>
            <a:p>
              <a:pPr algn="ctr"/>
              <a:r>
                <a:rPr lang="en-US" dirty="0"/>
                <a:t>Different datatypes on columns that hold the same 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33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FBEEA9-0DFE-485A-91E5-10AED67F0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504950"/>
            <a:ext cx="7315200" cy="3848100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0957074-8CF9-42AE-8FCE-09C73E178D84}"/>
              </a:ext>
            </a:extLst>
          </p:cNvPr>
          <p:cNvSpPr/>
          <p:nvPr/>
        </p:nvSpPr>
        <p:spPr>
          <a:xfrm>
            <a:off x="8828715" y="1065402"/>
            <a:ext cx="2944534" cy="1426128"/>
          </a:xfrm>
          <a:prstGeom prst="wedgeRectCallout">
            <a:avLst>
              <a:gd name="adj1" fmla="val -110527"/>
              <a:gd name="adj2" fmla="val 143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Now… Search for a customer with the </a:t>
            </a:r>
            <a:r>
              <a:rPr lang="en-US" dirty="0" err="1"/>
              <a:t>NickName</a:t>
            </a:r>
            <a:r>
              <a:rPr lang="en-US" dirty="0"/>
              <a:t> of ‘Fred’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You have to query just one table</a:t>
            </a:r>
          </a:p>
        </p:txBody>
      </p:sp>
    </p:spTree>
    <p:extLst>
      <p:ext uri="{BB962C8B-B14F-4D97-AF65-F5344CB8AC3E}">
        <p14:creationId xmlns:p14="http://schemas.microsoft.com/office/powerpoint/2010/main" val="3211485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2D8EB12B-E76D-4D09-85AF-4BDA7724F89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#6.1</a:t>
            </a:r>
          </a:p>
          <a:p>
            <a:pPr algn="ctr">
              <a:spcAft>
                <a:spcPts val="600"/>
              </a:spcAft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Build a UI to work with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NickNames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Would this work?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F95F2C-9DE9-4ACF-A0CA-5D7BD5A2F0FE}"/>
              </a:ext>
            </a:extLst>
          </p:cNvPr>
          <p:cNvGrpSpPr/>
          <p:nvPr/>
        </p:nvGrpSpPr>
        <p:grpSpPr>
          <a:xfrm>
            <a:off x="4891260" y="1790281"/>
            <a:ext cx="6876197" cy="2430073"/>
            <a:chOff x="743803" y="2751527"/>
            <a:chExt cx="6876197" cy="24300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28F3A7-0657-4B60-8F06-BDC0C5E9CEA8}"/>
                </a:ext>
              </a:extLst>
            </p:cNvPr>
            <p:cNvSpPr/>
            <p:nvPr/>
          </p:nvSpPr>
          <p:spPr>
            <a:xfrm>
              <a:off x="838199" y="3090081"/>
              <a:ext cx="1886803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4D1DAA-1105-47CC-A04F-F9F2D2D3DAA8}"/>
                </a:ext>
              </a:extLst>
            </p:cNvPr>
            <p:cNvSpPr/>
            <p:nvPr/>
          </p:nvSpPr>
          <p:spPr>
            <a:xfrm>
              <a:off x="2895600" y="3091787"/>
              <a:ext cx="19812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E1F854-A5DB-428C-9392-B3EBFCE30B3A}"/>
                </a:ext>
              </a:extLst>
            </p:cNvPr>
            <p:cNvSpPr txBox="1"/>
            <p:nvPr/>
          </p:nvSpPr>
          <p:spPr>
            <a:xfrm>
              <a:off x="743803" y="2751527"/>
              <a:ext cx="449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First Name                   Last 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FD38D9-FF29-41EF-B873-90E5F3A714EB}"/>
                </a:ext>
              </a:extLst>
            </p:cNvPr>
            <p:cNvSpPr/>
            <p:nvPr/>
          </p:nvSpPr>
          <p:spPr>
            <a:xfrm>
              <a:off x="838199" y="3919954"/>
              <a:ext cx="6781801" cy="1261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CD00FA-E405-47EA-A011-236C1562691D}"/>
                </a:ext>
              </a:extLst>
            </p:cNvPr>
            <p:cNvSpPr txBox="1"/>
            <p:nvPr/>
          </p:nvSpPr>
          <p:spPr>
            <a:xfrm>
              <a:off x="743803" y="3581400"/>
              <a:ext cx="449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NickNames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055761-5255-480A-9C10-43DF9F0FD8B8}"/>
              </a:ext>
            </a:extLst>
          </p:cNvPr>
          <p:cNvGrpSpPr/>
          <p:nvPr/>
        </p:nvGrpSpPr>
        <p:grpSpPr>
          <a:xfrm>
            <a:off x="5043660" y="2145701"/>
            <a:ext cx="6096000" cy="1184171"/>
            <a:chOff x="2514600" y="3039297"/>
            <a:chExt cx="6096000" cy="118417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697E06-E04C-415B-A501-A55421109E17}"/>
                </a:ext>
              </a:extLst>
            </p:cNvPr>
            <p:cNvSpPr txBox="1"/>
            <p:nvPr/>
          </p:nvSpPr>
          <p:spPr>
            <a:xfrm>
              <a:off x="2514600" y="3884914"/>
              <a:ext cx="609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Lewis; </a:t>
              </a:r>
              <a:r>
                <a:rPr lang="en-US" dirty="0" err="1"/>
                <a:t>Dr</a:t>
              </a:r>
              <a:r>
                <a:rPr lang="en-US" dirty="0"/>
                <a:t> SQL; </a:t>
              </a:r>
              <a:r>
                <a:rPr lang="en-US" dirty="0" err="1"/>
                <a:t>Dr</a:t>
              </a:r>
              <a:r>
                <a:rPr lang="en-US" dirty="0"/>
                <a:t> Squirrel; </a:t>
              </a:r>
              <a:r>
                <a:rPr lang="en-US" dirty="0" err="1"/>
                <a:t>Louman</a:t>
              </a:r>
              <a:r>
                <a:rPr lang="en-US" dirty="0"/>
                <a:t>; SQL Guy; Hey You!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C112B6-7633-4515-BD45-B083567F2794}"/>
                </a:ext>
              </a:extLst>
            </p:cNvPr>
            <p:cNvSpPr txBox="1"/>
            <p:nvPr/>
          </p:nvSpPr>
          <p:spPr>
            <a:xfrm>
              <a:off x="2514600" y="3049071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Louis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135E17-0588-4FEE-8FDF-7907A790D905}"/>
                </a:ext>
              </a:extLst>
            </p:cNvPr>
            <p:cNvSpPr txBox="1"/>
            <p:nvPr/>
          </p:nvSpPr>
          <p:spPr>
            <a:xfrm>
              <a:off x="4610100" y="3039297"/>
              <a:ext cx="148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Davidson</a:t>
              </a: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354AD0C-0F01-4CA7-833A-6C4EE901C4D1}"/>
              </a:ext>
            </a:extLst>
          </p:cNvPr>
          <p:cNvSpPr txBox="1">
            <a:spLocks/>
          </p:cNvSpPr>
          <p:nvPr/>
        </p:nvSpPr>
        <p:spPr>
          <a:xfrm>
            <a:off x="746620" y="4597167"/>
            <a:ext cx="11020836" cy="1732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long as:</a:t>
            </a:r>
          </a:p>
          <a:p>
            <a:pPr lvl="1"/>
            <a:r>
              <a:rPr lang="en-US" dirty="0"/>
              <a:t>the UI takes the normalized data and displays it in this manner, </a:t>
            </a:r>
          </a:p>
          <a:p>
            <a:pPr lvl="1"/>
            <a:r>
              <a:rPr lang="en-US" dirty="0"/>
              <a:t>Saves it back to the DB correctly when saved</a:t>
            </a:r>
          </a:p>
          <a:p>
            <a:pPr lvl="1"/>
            <a:r>
              <a:rPr lang="en-US" dirty="0"/>
              <a:t>Why not?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0A63D93-0357-4E78-8FB2-DD1D87A5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92" y="1699520"/>
            <a:ext cx="4490676" cy="26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7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3861E1-F9D7-4A9F-AC92-A35DC8A1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Database Designs must cater to the 100% case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ED1A08-5EC9-4FAB-97EF-F13519C85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85226"/>
            <a:ext cx="5570123" cy="623302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Otherwise, you end up with the atypical data not being able to be stored.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For this nickname case: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Tailor the UI to the user’s needs, put one nickname on the UI or an indicator that they have more than one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Or make it clear that the first in the text list is primary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database should have the extra table for the nickname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When you search for a value, it should be able to be done in a single query without parsing data</a:t>
            </a:r>
          </a:p>
        </p:txBody>
      </p:sp>
    </p:spTree>
    <p:extLst>
      <p:ext uri="{BB962C8B-B14F-4D97-AF65-F5344CB8AC3E}">
        <p14:creationId xmlns:p14="http://schemas.microsoft.com/office/powerpoint/2010/main" val="279980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744200" cy="859668"/>
          </a:xfrm>
        </p:spPr>
        <p:txBody>
          <a:bodyPr/>
          <a:lstStyle/>
          <a:p>
            <a:r>
              <a:rPr lang="en-US" dirty="0"/>
              <a:t>This is what we are trying to avoid…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10972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Dear </a:t>
            </a:r>
            <a:r>
              <a:rPr lang="en-US" b="1" dirty="0">
                <a:latin typeface="Lucida Sans Typewriter" panose="020B0509030504030204" pitchFamily="49" charset="0"/>
              </a:rPr>
              <a:t>Lewis;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SQL;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Squirrel; </a:t>
            </a:r>
            <a:r>
              <a:rPr lang="en-US" b="1" dirty="0" err="1">
                <a:latin typeface="Lucida Sans Typewriter" panose="020B0509030504030204" pitchFamily="49" charset="0"/>
              </a:rPr>
              <a:t>Louman</a:t>
            </a:r>
            <a:r>
              <a:rPr lang="en-US" b="1" dirty="0">
                <a:latin typeface="Lucida Sans Typewriter" panose="020B0509030504030204" pitchFamily="49" charset="0"/>
              </a:rPr>
              <a:t>; SQL Guy; Hey You! 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We hope this letter finds you well, I hope that you, </a:t>
            </a:r>
            <a:r>
              <a:rPr lang="en-US" b="1" dirty="0">
                <a:latin typeface="Lucida Sans Typewriter" panose="020B0509030504030204" pitchFamily="49" charset="0"/>
              </a:rPr>
              <a:t>Lewis;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SQL;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Squirrel; </a:t>
            </a:r>
            <a:r>
              <a:rPr lang="en-US" b="1" dirty="0" err="1">
                <a:latin typeface="Lucida Sans Typewriter" panose="020B0509030504030204" pitchFamily="49" charset="0"/>
              </a:rPr>
              <a:t>Louman</a:t>
            </a:r>
            <a:r>
              <a:rPr lang="en-US" b="1" dirty="0">
                <a:latin typeface="Lucida Sans Typewriter" panose="020B0509030504030204" pitchFamily="49" charset="0"/>
              </a:rPr>
              <a:t>; SQL Guy; Hey You! </a:t>
            </a:r>
            <a:r>
              <a:rPr lang="en-US" dirty="0">
                <a:latin typeface="Lucida Sans Typewriter" panose="020B0509030504030204" pitchFamily="49" charset="0"/>
              </a:rPr>
              <a:t>will be able to attend our conference.</a:t>
            </a:r>
          </a:p>
          <a:p>
            <a:pPr marL="0" indent="0">
              <a:buNone/>
            </a:pP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Sincerely,</a:t>
            </a:r>
          </a:p>
          <a:p>
            <a:pPr marL="0" indent="0">
              <a:buNone/>
            </a:pP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Clearly Not A Person Who Pays Attention</a:t>
            </a:r>
          </a:p>
        </p:txBody>
      </p:sp>
    </p:spTree>
    <p:extLst>
      <p:ext uri="{BB962C8B-B14F-4D97-AF65-F5344CB8AC3E}">
        <p14:creationId xmlns:p14="http://schemas.microsoft.com/office/powerpoint/2010/main" val="1891232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5BB81B-332A-4F18-9741-6F190DF7D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08" y="1220419"/>
            <a:ext cx="10869171" cy="54889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588BA253-BF51-4FA6-ACBE-D27F604A64B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#7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Requirement: Model the classroom we are in</a:t>
            </a:r>
          </a:p>
        </p:txBody>
      </p:sp>
    </p:spTree>
    <p:extLst>
      <p:ext uri="{BB962C8B-B14F-4D97-AF65-F5344CB8AC3E}">
        <p14:creationId xmlns:p14="http://schemas.microsoft.com/office/powerpoint/2010/main" val="63881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F7BB25-C58F-4899-A044-E372E065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Well Designed, Normalized Design Should Match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83F4E-BF76-45A6-A170-1B25ACC0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Academically, it feels like you should break down every value into constituent parts.</a:t>
            </a:r>
          </a:p>
          <a:p>
            <a:r>
              <a:rPr lang="en-US" sz="2400" dirty="0"/>
              <a:t>Yet, if the customer doesn’t care, won’t use the details, it is not a good design</a:t>
            </a:r>
          </a:p>
          <a:p>
            <a:r>
              <a:rPr lang="en-US" sz="2400" dirty="0"/>
              <a:t>Your job is to meet the customer’s requirements and cover their typical usage of data</a:t>
            </a:r>
          </a:p>
        </p:txBody>
      </p:sp>
    </p:spTree>
    <p:extLst>
      <p:ext uri="{BB962C8B-B14F-4D97-AF65-F5344CB8AC3E}">
        <p14:creationId xmlns:p14="http://schemas.microsoft.com/office/powerpoint/2010/main" val="2471936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4A8ABF8A-F647-40F7-8213-3E7D3BBC888B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#8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Capture the count of people in a session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C333FE-F538-45F7-A3DE-930CEB37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90870"/>
            <a:ext cx="10905066" cy="19629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E32539-DF25-4357-AD96-FF0F53D964AB}"/>
              </a:ext>
            </a:extLst>
          </p:cNvPr>
          <p:cNvSpPr/>
          <p:nvPr/>
        </p:nvSpPr>
        <p:spPr>
          <a:xfrm>
            <a:off x="4194495" y="4127383"/>
            <a:ext cx="3699545" cy="486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4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97" y="250060"/>
            <a:ext cx="9542758" cy="1325563"/>
          </a:xfrm>
        </p:spPr>
        <p:txBody>
          <a:bodyPr>
            <a:normAutofit/>
          </a:bodyPr>
          <a:lstStyle/>
          <a:p>
            <a:r>
              <a:rPr lang="en-US" dirty="0"/>
              <a:t>Naming Standards Make A Big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397" y="1325461"/>
            <a:ext cx="7998204" cy="5343788"/>
          </a:xfrm>
        </p:spPr>
        <p:txBody>
          <a:bodyPr anchor="ctr">
            <a:noAutofit/>
          </a:bodyPr>
          <a:lstStyle/>
          <a:p>
            <a:r>
              <a:rPr lang="en-US" sz="1800" dirty="0"/>
              <a:t>Avoid overly specific prefixes/suffixes </a:t>
            </a:r>
          </a:p>
          <a:p>
            <a:r>
              <a:rPr lang="en-US" sz="1800" dirty="0"/>
              <a:t>Follow a standard format for names</a:t>
            </a:r>
          </a:p>
          <a:p>
            <a:r>
              <a:rPr lang="en-US" sz="1800" dirty="0"/>
              <a:t>An example that I have seen documented in various places (often attributed to ISO 11179) is to have names that include something along the following:</a:t>
            </a:r>
          </a:p>
          <a:p>
            <a:pPr lvl="1"/>
            <a:r>
              <a:rPr lang="en-US" sz="1800" dirty="0" err="1"/>
              <a:t>RoleName</a:t>
            </a:r>
            <a:r>
              <a:rPr lang="en-US" sz="1800" dirty="0"/>
              <a:t> – Optional for when you need to explain the purpose of the attribute</a:t>
            </a:r>
          </a:p>
          <a:p>
            <a:pPr lvl="1"/>
            <a:r>
              <a:rPr lang="en-US" sz="1800" dirty="0"/>
              <a:t>Attribute – The primary purpose of the column being named. Optionally can be omitted, meaning it refers to the entity</a:t>
            </a:r>
          </a:p>
          <a:p>
            <a:pPr lvl="1"/>
            <a:r>
              <a:rPr lang="en-US" sz="1800" dirty="0" err="1"/>
              <a:t>Classword</a:t>
            </a:r>
            <a:r>
              <a:rPr lang="en-US" sz="1800" dirty="0"/>
              <a:t> – a suffix that identifies the usage of the column, in non-implementation specific terms</a:t>
            </a:r>
          </a:p>
          <a:p>
            <a:pPr lvl="1"/>
            <a:r>
              <a:rPr lang="en-US" sz="1800" dirty="0"/>
              <a:t>Scale – Optional to tell the user what the scale of the data is, like minutes, seconds, dollars, euros,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 err="1"/>
              <a:t>RoleName_Attribute_Classword_Scale</a:t>
            </a: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4F0EFEB5-A297-421D-AA3D-BD67CF2A0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4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334297"/>
            <a:ext cx="4977976" cy="9144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Who am I?</a:t>
            </a:r>
          </a:p>
        </p:txBody>
      </p:sp>
      <p:sp>
        <p:nvSpPr>
          <p:cNvPr id="34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44C06-C2D3-477C-8A9C-E738FC4B2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04" y="-3728"/>
            <a:ext cx="1934128" cy="1934128"/>
          </a:xfrm>
          <a:prstGeom prst="rect">
            <a:avLst/>
          </a:prstGeom>
        </p:spPr>
      </p:pic>
      <p:sp>
        <p:nvSpPr>
          <p:cNvPr id="36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2" descr="http://i.ebayimg.com/00/s/NzE0WDUwMA==/z/mCcAAOSwDiBZGwjA/$_57.JPG?set_id=880000500F">
            <a:extLst>
              <a:ext uri="{FF2B5EF4-FFF2-40B4-BE49-F238E27FC236}">
                <a16:creationId xmlns:a16="http://schemas.microsoft.com/office/drawing/2014/main" id="{1CA53558-040E-4D5B-AA0B-E16D41FEF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r="1936"/>
          <a:stretch/>
        </p:blipFill>
        <p:spPr bwMode="auto">
          <a:xfrm>
            <a:off x="1298768" y="3875314"/>
            <a:ext cx="1805033" cy="267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0573" y="1248698"/>
            <a:ext cx="5590149" cy="52750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Been in IT for over 20 years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Microsoft SQL MVP For 15 Cycles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Corporate Data Architect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Written five books on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database design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Ok, so they were all versions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of the same book.  They at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least had slightly different titles each time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They cover some of the same material…in a bit more depth than I can manage today!</a:t>
            </a:r>
          </a:p>
        </p:txBody>
      </p:sp>
    </p:spTree>
    <p:extLst>
      <p:ext uri="{BB962C8B-B14F-4D97-AF65-F5344CB8AC3E}">
        <p14:creationId xmlns:p14="http://schemas.microsoft.com/office/powerpoint/2010/main" val="289922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Column Naming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0" y="266701"/>
            <a:ext cx="6281928" cy="6343824"/>
          </a:xfrm>
        </p:spPr>
        <p:txBody>
          <a:bodyPr anchor="ctr">
            <a:normAutofit lnSpcReduction="10000"/>
          </a:bodyPr>
          <a:lstStyle/>
          <a:p>
            <a:r>
              <a:rPr lang="en-US" sz="2000" b="1" dirty="0"/>
              <a:t>Name</a:t>
            </a:r>
            <a:r>
              <a:rPr lang="en-US" sz="2000" dirty="0"/>
              <a:t> - a textual string that names the row value, but whether or not it is a varchar(30) or </a:t>
            </a:r>
            <a:r>
              <a:rPr lang="en-US" sz="2000" dirty="0" err="1"/>
              <a:t>nvarchar</a:t>
            </a:r>
            <a:r>
              <a:rPr lang="en-US" sz="2000" dirty="0"/>
              <a:t>(128) is immaterial (prefix is implied. Example </a:t>
            </a:r>
            <a:r>
              <a:rPr lang="en-US" sz="2000" dirty="0" err="1"/>
              <a:t>Company.Name</a:t>
            </a:r>
            <a:r>
              <a:rPr lang="en-US" sz="2000" dirty="0"/>
              <a:t>)</a:t>
            </a:r>
          </a:p>
          <a:p>
            <a:r>
              <a:rPr lang="en-US" sz="2000" b="1" dirty="0" err="1"/>
              <a:t>UserName</a:t>
            </a:r>
            <a:r>
              <a:rPr lang="en-US" sz="2000" dirty="0"/>
              <a:t> - a more specific use of the name </a:t>
            </a:r>
            <a:r>
              <a:rPr lang="en-US" sz="2000" dirty="0" err="1"/>
              <a:t>classword</a:t>
            </a:r>
            <a:r>
              <a:rPr lang="en-US" sz="2000" dirty="0"/>
              <a:t> that indicates it isn’t a generic usage</a:t>
            </a:r>
          </a:p>
          <a:p>
            <a:r>
              <a:rPr lang="en-US" sz="2000" b="1" dirty="0" err="1"/>
              <a:t>AdminstratorUserName</a:t>
            </a:r>
            <a:r>
              <a:rPr lang="en-US" sz="2000" dirty="0"/>
              <a:t> – A user name, but specifically for the admin user.  </a:t>
            </a:r>
          </a:p>
          <a:p>
            <a:r>
              <a:rPr lang="en-US" sz="2000" b="1" dirty="0" err="1"/>
              <a:t>PledgeAmount</a:t>
            </a:r>
            <a:r>
              <a:rPr lang="en-US" sz="2000" dirty="0"/>
              <a:t>  - an amount of money (using a numeric(12,2), or money, or any sort of types)</a:t>
            </a:r>
          </a:p>
          <a:p>
            <a:r>
              <a:rPr lang="en-US" sz="2000" b="1" dirty="0" err="1"/>
              <a:t>PledgeAmountEuros</a:t>
            </a:r>
            <a:r>
              <a:rPr lang="en-US" sz="2000" dirty="0"/>
              <a:t>  - an amount of money (using a numeric(12,2), or money, or any sort of types), but with an atypical scale</a:t>
            </a:r>
          </a:p>
          <a:p>
            <a:r>
              <a:rPr lang="en-US" sz="2000" b="1" dirty="0" err="1"/>
              <a:t>TickerCode</a:t>
            </a:r>
            <a:r>
              <a:rPr lang="en-US" sz="2000" dirty="0"/>
              <a:t> - a short textual string used to identify a ticker row</a:t>
            </a:r>
          </a:p>
          <a:p>
            <a:r>
              <a:rPr lang="en-US" sz="2000" b="1" dirty="0" err="1"/>
              <a:t>EndDate</a:t>
            </a:r>
            <a:r>
              <a:rPr lang="en-US" sz="2000" dirty="0"/>
              <a:t> - the date when something ends. Does not include a time part</a:t>
            </a:r>
          </a:p>
          <a:p>
            <a:r>
              <a:rPr lang="en-US" sz="2000" b="1" dirty="0" err="1"/>
              <a:t>SaveTime</a:t>
            </a:r>
            <a:r>
              <a:rPr lang="en-US" sz="2000" dirty="0"/>
              <a:t> - is the point in time when the row was saved</a:t>
            </a:r>
          </a:p>
          <a:p>
            <a:r>
              <a:rPr lang="en-US" sz="2000" b="1" dirty="0" err="1"/>
              <a:t>MailIsHereFlag</a:t>
            </a:r>
            <a:r>
              <a:rPr lang="en-US" sz="2000" b="1" dirty="0"/>
              <a:t> </a:t>
            </a:r>
            <a:r>
              <a:rPr lang="en-US" sz="2000" dirty="0"/>
              <a:t>– indicates that the mail is here. Could be a bit, ‘yes’ or ‘no’, and could be null, because we aren’t sure if the mail is here or not.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961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CE6DBC-3E26-45CE-9841-D3AD5C1ED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90870"/>
            <a:ext cx="10905066" cy="1962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C29D83-74B8-4322-B6F6-CCDECBF6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10" y="2905054"/>
            <a:ext cx="10718023" cy="20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1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of intentions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087" y="1568908"/>
            <a:ext cx="14573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687" y="2659954"/>
            <a:ext cx="41052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78" y="1339443"/>
            <a:ext cx="23622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07" y="2369008"/>
            <a:ext cx="17811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AF0E6C-81FD-4A44-9A88-47A74249C114}"/>
              </a:ext>
            </a:extLst>
          </p:cNvPr>
          <p:cNvSpPr txBox="1">
            <a:spLocks/>
          </p:cNvSpPr>
          <p:nvPr/>
        </p:nvSpPr>
        <p:spPr>
          <a:xfrm>
            <a:off x="1173760" y="6218645"/>
            <a:ext cx="10515600" cy="5484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Naming Standard: Even if it stinks</a:t>
            </a:r>
          </a:p>
        </p:txBody>
      </p:sp>
    </p:spTree>
    <p:extLst>
      <p:ext uri="{BB962C8B-B14F-4D97-AF65-F5344CB8AC3E}">
        <p14:creationId xmlns:p14="http://schemas.microsoft.com/office/powerpoint/2010/main" val="369700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2F0C945C-1793-4D60-B9AF-0FCA72E4550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#9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Capture Personally Identifiable Data About A Customer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4A1B0-4AEC-42CF-9249-C07A530B5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43" y="1675227"/>
            <a:ext cx="711611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31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64BE10-F90D-401E-892A-21FE21A1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Oh so many things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7A6E1-9AB2-4000-9122-20072778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411061"/>
            <a:ext cx="5620457" cy="5621439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First: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Only store Personally Identifiable data when you must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For credit card numbers, try to use a bank that will keep the data safe and give you a token that only you can reference</a:t>
            </a:r>
          </a:p>
          <a:p>
            <a:r>
              <a:rPr lang="en-US" sz="2200" dirty="0">
                <a:solidFill>
                  <a:srgbClr val="000000"/>
                </a:solidFill>
              </a:rPr>
              <a:t>Second: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Anything you must store: encrypt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Make sure the encryption is strong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Make sure the key to decrypt isn’t available too easily</a:t>
            </a:r>
          </a:p>
          <a:p>
            <a:pPr lvl="1"/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And a 3 character password limit is horrible enough even if you encrypted it</a:t>
            </a:r>
          </a:p>
        </p:txBody>
      </p:sp>
    </p:spTree>
    <p:extLst>
      <p:ext uri="{BB962C8B-B14F-4D97-AF65-F5344CB8AC3E}">
        <p14:creationId xmlns:p14="http://schemas.microsoft.com/office/powerpoint/2010/main" val="383600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271B6-341B-42A2-A3F8-171F96EA8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533525"/>
            <a:ext cx="5600700" cy="3790950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2F0C945C-1793-4D60-B9AF-0FCA72E4550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#9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Capture Personally Identifiable Data About A Customer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97DD530-46AC-47BC-BC00-8F6F9ED4AC0C}"/>
              </a:ext>
            </a:extLst>
          </p:cNvPr>
          <p:cNvSpPr/>
          <p:nvPr/>
        </p:nvSpPr>
        <p:spPr>
          <a:xfrm>
            <a:off x="9524905" y="643467"/>
            <a:ext cx="2110563" cy="1892595"/>
          </a:xfrm>
          <a:prstGeom prst="wedgeRoundRectCallout">
            <a:avLst>
              <a:gd name="adj1" fmla="val -101816"/>
              <a:gd name="adj2" fmla="val 1415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these allow NULL values?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107A981-47D4-474A-8F49-795AA317A581}"/>
              </a:ext>
            </a:extLst>
          </p:cNvPr>
          <p:cNvSpPr/>
          <p:nvPr/>
        </p:nvSpPr>
        <p:spPr>
          <a:xfrm>
            <a:off x="623918" y="306248"/>
            <a:ext cx="2944534" cy="2141984"/>
          </a:xfrm>
          <a:prstGeom prst="wedgeRectCallout">
            <a:avLst>
              <a:gd name="adj1" fmla="val 55372"/>
              <a:gd name="adj2" fmla="val 90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just how much to encrypt. </a:t>
            </a:r>
          </a:p>
          <a:p>
            <a:pPr algn="ctr"/>
            <a:r>
              <a:rPr lang="en-US" dirty="0"/>
              <a:t>First and Last Name?</a:t>
            </a:r>
          </a:p>
          <a:p>
            <a:pPr algn="ctr"/>
            <a:r>
              <a:rPr lang="en-US" dirty="0" err="1"/>
              <a:t>CustomerNumber</a:t>
            </a:r>
            <a:r>
              <a:rPr lang="en-US" dirty="0"/>
              <a:t>?’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You have to query two tables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69B51BA-1ACC-4CAD-9820-00D7F3CC4886}"/>
              </a:ext>
            </a:extLst>
          </p:cNvPr>
          <p:cNvSpPr/>
          <p:nvPr/>
        </p:nvSpPr>
        <p:spPr>
          <a:xfrm>
            <a:off x="117556" y="3982065"/>
            <a:ext cx="2944534" cy="1342410"/>
          </a:xfrm>
          <a:prstGeom prst="wedgeRectCallout">
            <a:avLst>
              <a:gd name="adj1" fmla="val 67727"/>
              <a:gd name="adj2" fmla="val -18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Never store values you should not ever store.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9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2F0C945C-1793-4D60-B9AF-0FCA72E4550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sz="2400" dirty="0">
                <a:solidFill>
                  <a:schemeClr val="bg1"/>
                </a:solidFill>
              </a:rPr>
              <a:t>10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dirty="0">
                <a:solidFill>
                  <a:srgbClr val="FFFFFF"/>
                </a:solidFill>
              </a:rPr>
              <a:t>Question: What is this? 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E984328A-0BB0-4E1A-8B45-A6DFF4C78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134" y="1912689"/>
            <a:ext cx="9467190" cy="40107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CREATE TABLE Blob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BlobValue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nvarchar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(max),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MakeUniqueValue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int NOT NULL 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         UNIQUE DEFAULT (1),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CHECK (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MakeUniqueValue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= 1)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  <a:p>
            <a:pPr marL="0"/>
            <a:endParaRPr lang="en-US" sz="2400" dirty="0">
              <a:solidFill>
                <a:srgbClr val="000000"/>
              </a:solidFill>
            </a:endParaRPr>
          </a:p>
          <a:p>
            <a:pPr marL="0"/>
            <a:r>
              <a:rPr lang="en-US" sz="2400" dirty="0">
                <a:solidFill>
                  <a:srgbClr val="000000"/>
                </a:solidFill>
              </a:rPr>
              <a:t>Answer: The most ______________ database possible</a:t>
            </a:r>
            <a:r>
              <a:rPr lang="en-US" sz="2000" dirty="0">
                <a:solidFill>
                  <a:srgbClr val="000000"/>
                </a:solidFill>
              </a:rPr>
              <a:t>                                             </a:t>
            </a:r>
            <a:r>
              <a:rPr lang="en-US" sz="2400" dirty="0">
                <a:solidFill>
                  <a:srgbClr val="000000"/>
                </a:solidFill>
              </a:rPr>
              <a:t>                     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1984FB-7CD5-4846-B095-DC566BD3B9EA}"/>
              </a:ext>
            </a:extLst>
          </p:cNvPr>
          <p:cNvSpPr txBox="1"/>
          <p:nvPr/>
        </p:nvSpPr>
        <p:spPr>
          <a:xfrm>
            <a:off x="4614529" y="5142991"/>
            <a:ext cx="3476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denormalized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62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9E9FB435-AD0B-45BD-A6B6-3E44B78D1B12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Store domain data about one or more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05A71-4D54-47CC-8F82-AB1411405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4" y="1809750"/>
            <a:ext cx="7845127" cy="439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322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69DE9-3A59-456B-A9E6-42E9DEFA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Generic Structures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(not a favorite)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0225-504D-4DD9-A87A-4884B97D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205" y="2116742"/>
            <a:ext cx="6848715" cy="436227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Consider this snippet. </a:t>
            </a:r>
          </a:p>
          <a:p>
            <a:r>
              <a:rPr lang="en-US" sz="2400" dirty="0"/>
              <a:t>You would need groups and values for different usages:</a:t>
            </a:r>
          </a:p>
          <a:p>
            <a:pPr lvl="1"/>
            <a:r>
              <a:rPr lang="en-US" dirty="0" err="1"/>
              <a:t>DomainGroup</a:t>
            </a:r>
            <a:r>
              <a:rPr lang="en-US" dirty="0"/>
              <a:t>=</a:t>
            </a:r>
            <a:r>
              <a:rPr lang="en-US" dirty="0" err="1"/>
              <a:t>CustomerType</a:t>
            </a:r>
            <a:r>
              <a:rPr lang="en-US" dirty="0"/>
              <a:t>; Value=Individual; Description=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err="1"/>
              <a:t>DomainGroup</a:t>
            </a:r>
            <a:r>
              <a:rPr lang="en-US" dirty="0"/>
              <a:t>=</a:t>
            </a:r>
            <a:r>
              <a:rPr lang="en-US" dirty="0" err="1"/>
              <a:t>CustomerType</a:t>
            </a:r>
            <a:r>
              <a:rPr lang="en-US" dirty="0"/>
              <a:t>; Value=Organization; Description=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sz="2400" dirty="0"/>
              <a:t>Now… How do you validate that </a:t>
            </a:r>
            <a:r>
              <a:rPr lang="en-US" sz="2400" dirty="0" err="1"/>
              <a:t>Customer.CustomerId</a:t>
            </a:r>
            <a:r>
              <a:rPr lang="en-US" sz="2400" dirty="0"/>
              <a:t> has only </a:t>
            </a:r>
            <a:r>
              <a:rPr lang="en-US" sz="2400" dirty="0" err="1"/>
              <a:t>CustomerType</a:t>
            </a:r>
            <a:r>
              <a:rPr lang="en-US" sz="2400" dirty="0"/>
              <a:t> values, since you will also have Color, </a:t>
            </a:r>
            <a:r>
              <a:rPr lang="en-US" sz="2400" dirty="0" err="1"/>
              <a:t>InvoiceStatus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10DB0-D3B2-4220-BF6A-0ABACFCF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164465"/>
            <a:ext cx="77628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69DE9-3A59-456B-A9E6-42E9DEFA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Generic Structures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(not a favorite)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0225-504D-4DD9-A87A-4884B97D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315" y="1759721"/>
            <a:ext cx="6848715" cy="542484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Now… How do you validate that </a:t>
            </a:r>
            <a:r>
              <a:rPr lang="en-US" sz="2400" dirty="0" err="1"/>
              <a:t>Customer.CustomerId</a:t>
            </a:r>
            <a:r>
              <a:rPr lang="en-US" sz="2400" dirty="0"/>
              <a:t> has only </a:t>
            </a:r>
            <a:r>
              <a:rPr lang="en-US" sz="2400" dirty="0" err="1"/>
              <a:t>CustomerType</a:t>
            </a:r>
            <a:r>
              <a:rPr lang="en-US" sz="2400" dirty="0"/>
              <a:t> values, since you will also have Color, </a:t>
            </a:r>
            <a:r>
              <a:rPr lang="en-US" sz="2400" dirty="0" err="1"/>
              <a:t>InvoiceStatus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A variant would make the type a part of the key, and hence FK</a:t>
            </a:r>
          </a:p>
          <a:p>
            <a:pPr lvl="1"/>
            <a:r>
              <a:rPr lang="en-US" sz="2000" dirty="0"/>
              <a:t>Then you </a:t>
            </a:r>
            <a:r>
              <a:rPr lang="en-US" sz="2000" b="1" i="1" dirty="0"/>
              <a:t>can</a:t>
            </a:r>
            <a:r>
              <a:rPr lang="en-US" sz="2000" dirty="0"/>
              <a:t> validate with a check constraint…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Still… </a:t>
            </a:r>
            <a:r>
              <a:rPr lang="en-US" sz="2000" dirty="0" err="1"/>
              <a:t>Uck</a:t>
            </a:r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68B92-6C1A-4D22-8D39-65052AB99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173355"/>
            <a:ext cx="7762875" cy="173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2FE643-A936-4790-AD38-7742112D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315" y="4567391"/>
            <a:ext cx="73152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2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A5C53-EB07-4BD7-B6E8-DFF49C58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Warning: This session is very 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2706-002B-4C4F-AC62-8B0B0C2BF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884248"/>
            <a:ext cx="3363974" cy="31694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no one participates, it will last about 15 minutes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everyone participates, it should be a lot of fun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D75A04-59E6-4858-ADDA-3EFB23E4F6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97763" y="1189210"/>
            <a:ext cx="6250769" cy="43187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BBC303-7D6F-4FBF-BEC3-A67071AA0603}"/>
              </a:ext>
            </a:extLst>
          </p:cNvPr>
          <p:cNvSpPr txBox="1"/>
          <p:nvPr/>
        </p:nvSpPr>
        <p:spPr>
          <a:xfrm>
            <a:off x="9108441" y="5307868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mmongoodvt.org/about-us/get-involve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3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F40261-B944-4CE1-B0F7-6BBBB618A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900112"/>
            <a:ext cx="104775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109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601738E0-441D-41F5-9AE8-7F5D1AF8484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#12</a:t>
            </a:r>
          </a:p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Requirement: Store information about a person, efficiently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C8B5B9-4F60-4A73-B35C-1CA9B39F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6" y="2355646"/>
            <a:ext cx="110394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00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5BCAD-D1D2-46BE-BB7B-68822DD0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Avoiding NULL values is a good goal… but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730B-0ACB-4F0C-9532-105781CFD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235" y="318782"/>
            <a:ext cx="6165908" cy="61155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Don’t do it by making your design </a:t>
            </a:r>
            <a:r>
              <a:rPr lang="en-US" dirty="0" err="1">
                <a:solidFill>
                  <a:srgbClr val="000000"/>
                </a:solidFill>
              </a:rPr>
              <a:t>bizzaroland</a:t>
            </a:r>
            <a:r>
              <a:rPr lang="en-US" dirty="0">
                <a:solidFill>
                  <a:srgbClr val="000000"/>
                </a:solidFill>
              </a:rPr>
              <a:t> complicated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To use the data, you would just have to do outer joins, and missing data would be ….. NULL</a:t>
            </a:r>
          </a:p>
          <a:p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Note: this was taken from a friend of mine’s actual experiences</a:t>
            </a:r>
          </a:p>
        </p:txBody>
      </p:sp>
    </p:spTree>
    <p:extLst>
      <p:ext uri="{BB962C8B-B14F-4D97-AF65-F5344CB8AC3E}">
        <p14:creationId xmlns:p14="http://schemas.microsoft.com/office/powerpoint/2010/main" val="239374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5E9691-060D-4CC6-A48A-3ED6EEE2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2" y="2807831"/>
            <a:ext cx="11039475" cy="37909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5865-9C69-450C-A2F7-40C486C44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79" y="259219"/>
            <a:ext cx="11269909" cy="2552003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What about very structured values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Example: phone numbers, address, credit card number, social security number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Should only be broken down to the way the user will use it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Just a blob of text may be adequate for your usage if: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You rarely search by area code, or exchange (particularly to update an area code)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You need to store many country’s phone number format (breaking the table into 1 table per format would make it very unusable)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E714CC-2C0C-4890-9F9D-41D7356CEC13}"/>
              </a:ext>
            </a:extLst>
          </p:cNvPr>
          <p:cNvSpPr/>
          <p:nvPr/>
        </p:nvSpPr>
        <p:spPr>
          <a:xfrm>
            <a:off x="425353" y="4370664"/>
            <a:ext cx="3081245" cy="119962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718B1-24C1-4B75-A56D-39CC91E5747D}"/>
              </a:ext>
            </a:extLst>
          </p:cNvPr>
          <p:cNvSpPr/>
          <p:nvPr/>
        </p:nvSpPr>
        <p:spPr>
          <a:xfrm>
            <a:off x="8400176" y="4186106"/>
            <a:ext cx="3081245" cy="119962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76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601738E0-441D-41F5-9AE8-7F5D1AF8484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#13</a:t>
            </a:r>
          </a:p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Requirement: Store various multi-valued attributes about a customer.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ACEA1-7F54-454D-B0FF-73CAE07FA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31" y="2081923"/>
            <a:ext cx="11896725" cy="41243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6136A2-353C-4E4E-B61C-5C068CE6B05B}"/>
              </a:ext>
            </a:extLst>
          </p:cNvPr>
          <p:cNvSpPr/>
          <p:nvPr/>
        </p:nvSpPr>
        <p:spPr>
          <a:xfrm>
            <a:off x="3892492" y="2273417"/>
            <a:ext cx="3506598" cy="1417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600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277A-39C9-42F4-83C9-0127A4F7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04"/>
            <a:ext cx="10515600" cy="859668"/>
          </a:xfrm>
        </p:spPr>
        <p:txBody>
          <a:bodyPr/>
          <a:lstStyle/>
          <a:p>
            <a:r>
              <a:rPr lang="en-US" dirty="0"/>
              <a:t>This is a Simulated Graph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CC09-3B7A-42A0-8A3D-C0DEAC02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00" y="2739753"/>
            <a:ext cx="10515600" cy="3754539"/>
          </a:xfrm>
        </p:spPr>
        <p:txBody>
          <a:bodyPr>
            <a:normAutofit fontScale="92500"/>
          </a:bodyPr>
          <a:lstStyle/>
          <a:p>
            <a:r>
              <a:rPr lang="en-US" dirty="0"/>
              <a:t>SQL Server 2017 and later have Graph objects (Node and Edge) as first class tables. </a:t>
            </a:r>
          </a:p>
          <a:p>
            <a:r>
              <a:rPr lang="en-US" dirty="0"/>
              <a:t>The model will look very similar, but internally they are managing the relationships</a:t>
            </a:r>
          </a:p>
          <a:p>
            <a:r>
              <a:rPr lang="en-US" dirty="0"/>
              <a:t>Special syntax is available for working with graphs</a:t>
            </a:r>
          </a:p>
          <a:p>
            <a:r>
              <a:rPr lang="en-US" dirty="0"/>
              <a:t>Building like this will make you crazy</a:t>
            </a:r>
          </a:p>
          <a:p>
            <a:pPr lvl="1"/>
            <a:r>
              <a:rPr lang="en-US" dirty="0"/>
              <a:t>It is hard to tell where the relationship comes from without more data</a:t>
            </a:r>
          </a:p>
          <a:p>
            <a:pPr lvl="1"/>
            <a:r>
              <a:rPr lang="en-US" dirty="0"/>
              <a:t>Make a table per many-to-many relationship with a table if building relationally</a:t>
            </a:r>
          </a:p>
          <a:p>
            <a:pPr lvl="1"/>
            <a:r>
              <a:rPr lang="en-US" dirty="0"/>
              <a:t>You still have to join each table individually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F9FDA-8AA7-4549-BDE6-05EDD4CD9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" t="-8776" r="31008" b="35881"/>
          <a:stretch/>
        </p:blipFill>
        <p:spPr>
          <a:xfrm>
            <a:off x="838200" y="827337"/>
            <a:ext cx="5096600" cy="18956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6BD961-A66C-449F-A722-26F2D3DCB00A}"/>
              </a:ext>
            </a:extLst>
          </p:cNvPr>
          <p:cNvSpPr/>
          <p:nvPr/>
        </p:nvSpPr>
        <p:spPr>
          <a:xfrm>
            <a:off x="3036815" y="1208055"/>
            <a:ext cx="2281805" cy="859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Questions? Contact info.. Thank you!</a:t>
            </a:r>
          </a:p>
        </p:txBody>
      </p:sp>
      <p:sp>
        <p:nvSpPr>
          <p:cNvPr id="7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23796" r="7403" b="25788"/>
          <a:stretch/>
        </p:blipFill>
        <p:spPr>
          <a:xfrm>
            <a:off x="429349" y="2849449"/>
            <a:ext cx="3661831" cy="1179300"/>
          </a:xfrm>
          <a:prstGeom prst="rect">
            <a:avLst/>
          </a:prstGeom>
        </p:spPr>
      </p:pic>
      <p:sp>
        <p:nvSpPr>
          <p:cNvPr id="115715" name="Rectangle 3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Louis Davidson - </a:t>
            </a:r>
            <a:r>
              <a:rPr lang="en-US" sz="2000" dirty="0">
                <a:solidFill>
                  <a:srgbClr val="000000"/>
                </a:solidFill>
                <a:hlinkClick r:id="rId5"/>
              </a:rPr>
              <a:t>louis@drsql.org</a:t>
            </a:r>
            <a:r>
              <a:rPr lang="en-US" sz="2000" dirty="0">
                <a:solidFill>
                  <a:srgbClr val="000000"/>
                </a:solidFill>
              </a:rPr>
              <a:t>	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Website – </a:t>
            </a:r>
            <a:r>
              <a:rPr lang="en-US" sz="2000" dirty="0">
                <a:solidFill>
                  <a:srgbClr val="000000"/>
                </a:solidFill>
                <a:hlinkClick r:id="rId6"/>
              </a:rPr>
              <a:t>http://drsql.org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 Get slides here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Twitter – </a:t>
            </a:r>
            <a:r>
              <a:rPr lang="en-US" sz="2000" dirty="0">
                <a:solidFill>
                  <a:srgbClr val="000000"/>
                </a:solidFill>
                <a:hlinkClick r:id="rId7"/>
              </a:rPr>
              <a:t>http://twitter.com/drsql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Blog on Simple-Talk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  <a:hlinkClick r:id="rId8"/>
              </a:rPr>
              <a:t>https://www.red-gate.com/simple-talk/author/louis-davidson/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82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E4352B-97CA-4126-85DB-2AA8AD609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00" y="1605339"/>
            <a:ext cx="10391775" cy="5076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C5ADBA-4CEF-4998-BE67-FC91C4E4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Graphical Language Basics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23606F1-6FDA-4AD4-8D34-F4D70121ACAD}"/>
              </a:ext>
            </a:extLst>
          </p:cNvPr>
          <p:cNvSpPr/>
          <p:nvPr/>
        </p:nvSpPr>
        <p:spPr>
          <a:xfrm>
            <a:off x="7620522" y="214112"/>
            <a:ext cx="3439486" cy="1237682"/>
          </a:xfrm>
          <a:prstGeom prst="wedgeRectCallout">
            <a:avLst>
              <a:gd name="adj1" fmla="val -83441"/>
              <a:gd name="adj2" fmla="val 113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Key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1D412E4-602F-474E-A98E-A92F115E8F47}"/>
              </a:ext>
            </a:extLst>
          </p:cNvPr>
          <p:cNvSpPr/>
          <p:nvPr/>
        </p:nvSpPr>
        <p:spPr>
          <a:xfrm>
            <a:off x="847575" y="1513541"/>
            <a:ext cx="3439486" cy="1237682"/>
          </a:xfrm>
          <a:prstGeom prst="wedgeRectCallout">
            <a:avLst>
              <a:gd name="adj1" fmla="val 113589"/>
              <a:gd name="adj2" fmla="val 113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Solid Line Means FK is Identifying (Means PK of Parent in PK of Child)</a:t>
            </a:r>
          </a:p>
          <a:p>
            <a:pPr algn="ctr"/>
            <a:r>
              <a:rPr lang="en-US" dirty="0"/>
              <a:t>Dashed line is non-identifying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7C8BF22-9181-4E0B-8927-1175C82ED748}"/>
              </a:ext>
            </a:extLst>
          </p:cNvPr>
          <p:cNvSpPr/>
          <p:nvPr/>
        </p:nvSpPr>
        <p:spPr>
          <a:xfrm>
            <a:off x="8670231" y="1602115"/>
            <a:ext cx="3439486" cy="1237682"/>
          </a:xfrm>
          <a:prstGeom prst="wedgeRectCallout">
            <a:avLst>
              <a:gd name="adj1" fmla="val -16853"/>
              <a:gd name="adj2" fmla="val 273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 is an UNIQUE CONSTRAINT.</a:t>
            </a:r>
            <a:br>
              <a:rPr lang="en-US" dirty="0"/>
            </a:br>
            <a:r>
              <a:rPr lang="en-US" dirty="0"/>
              <a:t>Cannot tell from diagram if there are more than one AK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E9921F1-D466-44FF-902A-D86FF3E849C1}"/>
              </a:ext>
            </a:extLst>
          </p:cNvPr>
          <p:cNvSpPr/>
          <p:nvPr/>
        </p:nvSpPr>
        <p:spPr>
          <a:xfrm>
            <a:off x="4890663" y="4143752"/>
            <a:ext cx="2729859" cy="812808"/>
          </a:xfrm>
          <a:prstGeom prst="wedgeRectCallout">
            <a:avLst>
              <a:gd name="adj1" fmla="val -67475"/>
              <a:gd name="adj2" fmla="val -59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NOT NULL unless specified. 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759BC8A-5B8E-4AB6-80C3-DE86E2489237}"/>
              </a:ext>
            </a:extLst>
          </p:cNvPr>
          <p:cNvSpPr/>
          <p:nvPr/>
        </p:nvSpPr>
        <p:spPr>
          <a:xfrm>
            <a:off x="3925463" y="5932807"/>
            <a:ext cx="2729859" cy="812808"/>
          </a:xfrm>
          <a:prstGeom prst="wedgeRectCallout">
            <a:avLst>
              <a:gd name="adj1" fmla="val 129249"/>
              <a:gd name="adj2" fmla="val -245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Diamond indicates this is an optional relationship (the FK value can be NULL)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DE944C4-7C32-4E42-84CF-D16826312B1D}"/>
              </a:ext>
            </a:extLst>
          </p:cNvPr>
          <p:cNvSpPr/>
          <p:nvPr/>
        </p:nvSpPr>
        <p:spPr>
          <a:xfrm>
            <a:off x="208986" y="5313966"/>
            <a:ext cx="3439486" cy="1237682"/>
          </a:xfrm>
          <a:prstGeom prst="wedgeRectCallout">
            <a:avLst>
              <a:gd name="adj1" fmla="val 35834"/>
              <a:gd name="adj2" fmla="val -87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Dot on end represents child table in relationship (Foreign Key is in Child table)</a:t>
            </a:r>
          </a:p>
        </p:txBody>
      </p:sp>
    </p:spTree>
    <p:extLst>
      <p:ext uri="{BB962C8B-B14F-4D97-AF65-F5344CB8AC3E}">
        <p14:creationId xmlns:p14="http://schemas.microsoft.com/office/powerpoint/2010/main" val="116842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021A415-7F5C-4E82-913A-0E781F22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DA9B0-20AD-4586-BB28-5EA255A9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2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416B1D-1A59-4AA4-8D5D-05B7732CE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C66492C-28E8-4F77-BB13-7905848AFCE0}"/>
              </a:ext>
            </a:extLst>
          </p:cNvPr>
          <p:cNvSpPr/>
          <p:nvPr/>
        </p:nvSpPr>
        <p:spPr>
          <a:xfrm>
            <a:off x="276838" y="4907245"/>
            <a:ext cx="3439486" cy="1237682"/>
          </a:xfrm>
          <a:prstGeom prst="wedgeRectCallout">
            <a:avLst>
              <a:gd name="adj1" fmla="val 111850"/>
              <a:gd name="adj2" fmla="val -64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 Table Needs A Primary Key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D6F6AA-9FD7-4A88-9D4D-35159492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61" y="254741"/>
            <a:ext cx="9704675" cy="1454051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000000"/>
                </a:solidFill>
              </a:rPr>
              <a:t>Only one thing is for certain wrong…</a:t>
            </a:r>
          </a:p>
        </p:txBody>
      </p:sp>
    </p:spTree>
    <p:extLst>
      <p:ext uri="{BB962C8B-B14F-4D97-AF65-F5344CB8AC3E}">
        <p14:creationId xmlns:p14="http://schemas.microsoft.com/office/powerpoint/2010/main" val="324092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AD154-2412-403B-A2FB-B764E17A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 fontScale="90000"/>
          </a:bodyPr>
          <a:lstStyle/>
          <a:p>
            <a:r>
              <a:rPr lang="en-US" sz="4100" dirty="0">
                <a:solidFill>
                  <a:srgbClr val="000000"/>
                </a:solidFill>
              </a:rPr>
              <a:t>Don’t Judge A Database </a:t>
            </a:r>
            <a:r>
              <a:rPr lang="en-US" sz="4100" b="1" dirty="0">
                <a:solidFill>
                  <a:srgbClr val="000000"/>
                </a:solidFill>
              </a:rPr>
              <a:t>Only </a:t>
            </a:r>
            <a:r>
              <a:rPr lang="en-US" sz="4100" dirty="0">
                <a:solidFill>
                  <a:srgbClr val="000000"/>
                </a:solidFill>
              </a:rPr>
              <a:t>By Its Model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D78CE8A-A20C-42B7-BC5E-117D8D991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489C-F9B5-4732-A51A-7C63035D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Judge it by how its model compares to the requirements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Every data model could be for a real database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Companies do really weird stuff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Realistically though, this is USUALLY wrong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Note: last “trick” requirements question. In the future, model problems will be based on </a:t>
            </a:r>
            <a:r>
              <a:rPr lang="en-US" sz="2000" b="1" i="1" dirty="0">
                <a:solidFill>
                  <a:srgbClr val="000000"/>
                </a:solidFill>
              </a:rPr>
              <a:t>normal </a:t>
            </a:r>
            <a:r>
              <a:rPr lang="en-US" sz="2000" dirty="0">
                <a:solidFill>
                  <a:srgbClr val="000000"/>
                </a:solidFill>
              </a:rPr>
              <a:t>issues. </a:t>
            </a:r>
          </a:p>
        </p:txBody>
      </p:sp>
    </p:spTree>
    <p:extLst>
      <p:ext uri="{BB962C8B-B14F-4D97-AF65-F5344CB8AC3E}">
        <p14:creationId xmlns:p14="http://schemas.microsoft.com/office/powerpoint/2010/main" val="391512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2238</Words>
  <Application>Microsoft Office PowerPoint</Application>
  <PresentationFormat>Widescreen</PresentationFormat>
  <Paragraphs>247</Paragraphs>
  <Slides>56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Lucida Console</vt:lpstr>
      <vt:lpstr>Lucida Sans Typewriter</vt:lpstr>
      <vt:lpstr>Office Theme</vt:lpstr>
      <vt:lpstr>Relational Design Critique</vt:lpstr>
      <vt:lpstr>Test Viewing</vt:lpstr>
      <vt:lpstr>Test View 2</vt:lpstr>
      <vt:lpstr>Who am I?</vt:lpstr>
      <vt:lpstr>Warning: This session is very interactive</vt:lpstr>
      <vt:lpstr>Data Model Graphical Language Basics</vt:lpstr>
      <vt:lpstr>#1</vt:lpstr>
      <vt:lpstr>Only one thing is for certain wrong…</vt:lpstr>
      <vt:lpstr>Don’t Judge A Database Only By Its Model</vt:lpstr>
      <vt:lpstr>#2 Requirement: Store information about a books and authors</vt:lpstr>
      <vt:lpstr>PowerPoint Presentation</vt:lpstr>
      <vt:lpstr>PowerPoint Presentation</vt:lpstr>
      <vt:lpstr>PowerPoint Presentation</vt:lpstr>
      <vt:lpstr>#2.1 Requirement: Store information about a book and the author</vt:lpstr>
      <vt:lpstr>PowerPoint Presentation</vt:lpstr>
      <vt:lpstr>PowerPoint Presentation</vt:lpstr>
      <vt:lpstr>PowerPoint Presentation</vt:lpstr>
      <vt:lpstr>Attribute Cardinality</vt:lpstr>
      <vt:lpstr>Real, But Sad Example</vt:lpstr>
      <vt:lpstr>PowerPoint Presentation</vt:lpstr>
      <vt:lpstr>Book, editor, author Note: consider the values keys to other tables</vt:lpstr>
      <vt:lpstr>Document Complex Keys</vt:lpstr>
      <vt:lpstr>PowerPoint Presentation</vt:lpstr>
      <vt:lpstr>Rarely Rely on Defaulted System Values</vt:lpstr>
      <vt:lpstr>PowerPoint Presentation</vt:lpstr>
      <vt:lpstr>PowerPoint Presentation</vt:lpstr>
      <vt:lpstr>Do each of these have the same meaning?</vt:lpstr>
      <vt:lpstr>I lied. Another “trick” questions.  Answer: “At least the copies It depends…perhaps both”</vt:lpstr>
      <vt:lpstr>Practice reading databases</vt:lpstr>
      <vt:lpstr>PowerPoint Presentation</vt:lpstr>
      <vt:lpstr>PowerPoint Presentation</vt:lpstr>
      <vt:lpstr>PowerPoint Presentation</vt:lpstr>
      <vt:lpstr>PowerPoint Presentation</vt:lpstr>
      <vt:lpstr>Database Designs must cater to the 100% case</vt:lpstr>
      <vt:lpstr>This is what we are trying to avoid…</vt:lpstr>
      <vt:lpstr>PowerPoint Presentation</vt:lpstr>
      <vt:lpstr>Well Designed, Normalized Design Should Match Requirements</vt:lpstr>
      <vt:lpstr>PowerPoint Presentation</vt:lpstr>
      <vt:lpstr>Naming Standards Make A Big Difference</vt:lpstr>
      <vt:lpstr>Column Naming Examples</vt:lpstr>
      <vt:lpstr>PowerPoint Presentation</vt:lpstr>
      <vt:lpstr>The best of intentions</vt:lpstr>
      <vt:lpstr>PowerPoint Presentation</vt:lpstr>
      <vt:lpstr>Oh so many things wrong</vt:lpstr>
      <vt:lpstr>PowerPoint Presentation</vt:lpstr>
      <vt:lpstr>PowerPoint Presentation</vt:lpstr>
      <vt:lpstr>PowerPoint Presentation</vt:lpstr>
      <vt:lpstr>Generic Structures (not a favorite)</vt:lpstr>
      <vt:lpstr>Generic Structures (not a favorite)</vt:lpstr>
      <vt:lpstr>PowerPoint Presentation</vt:lpstr>
      <vt:lpstr>PowerPoint Presentation</vt:lpstr>
      <vt:lpstr>Avoiding NULL values is a good goal… but</vt:lpstr>
      <vt:lpstr>PowerPoint Presentation</vt:lpstr>
      <vt:lpstr>PowerPoint Presentation</vt:lpstr>
      <vt:lpstr>This is a Simulated Graph Structure</vt:lpstr>
      <vt:lpstr>Questions? Contact info..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Critque</dc:title>
  <dc:creator>Louis Davidson</dc:creator>
  <cp:lastModifiedBy>Louis Davidson</cp:lastModifiedBy>
  <cp:revision>1</cp:revision>
  <dcterms:created xsi:type="dcterms:W3CDTF">2019-04-11T19:25:22Z</dcterms:created>
  <dcterms:modified xsi:type="dcterms:W3CDTF">2019-10-11T00:55:25Z</dcterms:modified>
</cp:coreProperties>
</file>