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552" r:id="rId3"/>
    <p:sldId id="568" r:id="rId4"/>
    <p:sldId id="572" r:id="rId5"/>
    <p:sldId id="577" r:id="rId6"/>
    <p:sldId id="576" r:id="rId7"/>
    <p:sldId id="582" r:id="rId8"/>
    <p:sldId id="578" r:id="rId9"/>
    <p:sldId id="580" r:id="rId10"/>
    <p:sldId id="579" r:id="rId11"/>
    <p:sldId id="574" r:id="rId12"/>
    <p:sldId id="581" r:id="rId13"/>
    <p:sldId id="575" r:id="rId14"/>
    <p:sldId id="262" r:id="rId15"/>
    <p:sldId id="55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inktr.ee/drsql" TargetMode="External"/><Relationship Id="rId2" Type="http://schemas.openxmlformats.org/officeDocument/2006/relationships/hyperlink" Target="mailto:drsql@hot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linktr.ee/drsq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E071-EED7-449E-8A85-BA7D2B8A8F1F}"/>
              </a:ext>
            </a:extLst>
          </p:cNvPr>
          <p:cNvSpPr>
            <a:spLocks noGrp="1"/>
          </p:cNvSpPr>
          <p:nvPr>
            <p:ph type="ctrTitle"/>
          </p:nvPr>
        </p:nvSpPr>
        <p:spPr/>
        <p:txBody>
          <a:bodyPr/>
          <a:lstStyle/>
          <a:p>
            <a:r>
              <a:rPr lang="en-US" sz="4800" dirty="0"/>
              <a:t>Database Design Chat 015</a:t>
            </a:r>
          </a:p>
        </p:txBody>
      </p:sp>
      <p:sp>
        <p:nvSpPr>
          <p:cNvPr id="3" name="Subtitle 2">
            <a:extLst>
              <a:ext uri="{FF2B5EF4-FFF2-40B4-BE49-F238E27FC236}">
                <a16:creationId xmlns:a16="http://schemas.microsoft.com/office/drawing/2014/main" id="{9D45FBF4-E6D9-4C00-AFDF-AC080690B66C}"/>
              </a:ext>
            </a:extLst>
          </p:cNvPr>
          <p:cNvSpPr>
            <a:spLocks noGrp="1"/>
          </p:cNvSpPr>
          <p:nvPr>
            <p:ph type="subTitle" idx="1"/>
          </p:nvPr>
        </p:nvSpPr>
        <p:spPr/>
        <p:txBody>
          <a:bodyPr/>
          <a:lstStyle/>
          <a:p>
            <a:r>
              <a:rPr lang="en-US" dirty="0"/>
              <a:t>Into the UNKNOWN</a:t>
            </a:r>
          </a:p>
        </p:txBody>
      </p:sp>
    </p:spTree>
    <p:extLst>
      <p:ext uri="{BB962C8B-B14F-4D97-AF65-F5344CB8AC3E}">
        <p14:creationId xmlns:p14="http://schemas.microsoft.com/office/powerpoint/2010/main" val="236845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If NULL is so bad, why not stop using it?</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r>
              <a:rPr lang="en-US" sz="2000" dirty="0"/>
              <a:t>Because the alternative suck.</a:t>
            </a:r>
          </a:p>
          <a:p>
            <a:r>
              <a:rPr lang="en-US" sz="2000" dirty="0"/>
              <a:t>Any standard value you replace for NULL could be in the domain of correct answers. </a:t>
            </a:r>
          </a:p>
          <a:p>
            <a:pPr lvl="1"/>
            <a:r>
              <a:rPr lang="en-US" sz="1800" dirty="0"/>
              <a:t>Using a value instead of null is referred to as a surrogate NULL value</a:t>
            </a:r>
          </a:p>
          <a:p>
            <a:pPr lvl="2"/>
            <a:r>
              <a:rPr lang="en-US" sz="1600" dirty="0"/>
              <a:t>Like -1 for a domain of positive integers for example.</a:t>
            </a:r>
          </a:p>
          <a:p>
            <a:r>
              <a:rPr lang="en-US" sz="2000" dirty="0"/>
              <a:t>Making a new table so that not known values are in their own row is messy</a:t>
            </a:r>
          </a:p>
          <a:p>
            <a:pPr lvl="1"/>
            <a:endParaRPr lang="en-US" sz="1800" dirty="0"/>
          </a:p>
          <a:p>
            <a:pPr lvl="1"/>
            <a:endParaRPr lang="en-US" sz="1800" dirty="0"/>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393732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032D-A61B-E346-9B9E-D017B56A4D07}"/>
              </a:ext>
            </a:extLst>
          </p:cNvPr>
          <p:cNvSpPr>
            <a:spLocks noGrp="1"/>
          </p:cNvSpPr>
          <p:nvPr>
            <p:ph type="title"/>
          </p:nvPr>
        </p:nvSpPr>
        <p:spPr/>
        <p:txBody>
          <a:bodyPr/>
          <a:lstStyle/>
          <a:p>
            <a:r>
              <a:rPr lang="en-US" dirty="0"/>
              <a:t>For example:</a:t>
            </a:r>
          </a:p>
        </p:txBody>
      </p:sp>
      <p:sp>
        <p:nvSpPr>
          <p:cNvPr id="3" name="Content Placeholder 2">
            <a:extLst>
              <a:ext uri="{FF2B5EF4-FFF2-40B4-BE49-F238E27FC236}">
                <a16:creationId xmlns:a16="http://schemas.microsoft.com/office/drawing/2014/main" id="{CEA46FF5-A178-4648-9E43-558C17AA1C6C}"/>
              </a:ext>
            </a:extLst>
          </p:cNvPr>
          <p:cNvSpPr>
            <a:spLocks noGrp="1"/>
          </p:cNvSpPr>
          <p:nvPr>
            <p:ph idx="1"/>
          </p:nvPr>
        </p:nvSpPr>
        <p:spPr/>
        <p:txBody>
          <a:bodyPr>
            <a:normAutofit fontScale="92500" lnSpcReduction="10000"/>
          </a:bodyPr>
          <a:lstStyle/>
          <a:p>
            <a:r>
              <a:rPr lang="en-US" dirty="0"/>
              <a:t>CREATE TABLE Person</a:t>
            </a:r>
            <a:br>
              <a:rPr lang="en-US" dirty="0"/>
            </a:br>
            <a:r>
              <a:rPr lang="en-US" dirty="0"/>
              <a:t>(</a:t>
            </a:r>
            <a:br>
              <a:rPr lang="en-US" dirty="0"/>
            </a:br>
            <a:r>
              <a:rPr lang="en-US" dirty="0"/>
              <a:t>    </a:t>
            </a:r>
            <a:r>
              <a:rPr lang="en-US" dirty="0" err="1"/>
              <a:t>PersonId</a:t>
            </a:r>
            <a:r>
              <a:rPr lang="en-US" dirty="0"/>
              <a:t> int NOT NULL,	</a:t>
            </a:r>
            <a:br>
              <a:rPr lang="en-US" dirty="0"/>
            </a:br>
            <a:r>
              <a:rPr lang="en-US" dirty="0"/>
              <a:t>    </a:t>
            </a:r>
            <a:r>
              <a:rPr lang="en-US" dirty="0" err="1"/>
              <a:t>LastName</a:t>
            </a:r>
            <a:r>
              <a:rPr lang="en-US" dirty="0"/>
              <a:t> </a:t>
            </a:r>
            <a:r>
              <a:rPr lang="en-US" dirty="0" err="1"/>
              <a:t>nvarchar</a:t>
            </a:r>
            <a:r>
              <a:rPr lang="en-US" dirty="0"/>
              <a:t>(100) NOT NULL</a:t>
            </a:r>
            <a:br>
              <a:rPr lang="en-US" dirty="0"/>
            </a:br>
            <a:r>
              <a:rPr lang="en-US" dirty="0"/>
              <a:t>)</a:t>
            </a:r>
          </a:p>
          <a:p>
            <a:r>
              <a:rPr lang="en-US" dirty="0"/>
              <a:t>CREATE TABLE </a:t>
            </a:r>
            <a:r>
              <a:rPr lang="en-US" dirty="0" err="1"/>
              <a:t>PersonFirstName</a:t>
            </a:r>
            <a:br>
              <a:rPr lang="en-US" dirty="0"/>
            </a:br>
            <a:r>
              <a:rPr lang="en-US" dirty="0"/>
              <a:t>(</a:t>
            </a:r>
            <a:br>
              <a:rPr lang="en-US" dirty="0"/>
            </a:br>
            <a:r>
              <a:rPr lang="en-US" dirty="0"/>
              <a:t>	</a:t>
            </a:r>
            <a:r>
              <a:rPr lang="en-US" dirty="0" err="1"/>
              <a:t>PersonId</a:t>
            </a:r>
            <a:r>
              <a:rPr lang="en-US" dirty="0"/>
              <a:t> int NOT NULL, --FK to Person</a:t>
            </a:r>
            <a:br>
              <a:rPr lang="en-US" dirty="0"/>
            </a:br>
            <a:r>
              <a:rPr lang="en-US" dirty="0"/>
              <a:t>  FirstName </a:t>
            </a:r>
            <a:r>
              <a:rPr lang="en-US" dirty="0" err="1"/>
              <a:t>nvarchar</a:t>
            </a:r>
            <a:r>
              <a:rPr lang="en-US" dirty="0"/>
              <a:t>(100) NOT NULL</a:t>
            </a:r>
            <a:br>
              <a:rPr lang="en-US" dirty="0"/>
            </a:br>
            <a:r>
              <a:rPr lang="en-US" dirty="0"/>
              <a:t>)</a:t>
            </a:r>
          </a:p>
        </p:txBody>
      </p:sp>
    </p:spTree>
    <p:extLst>
      <p:ext uri="{BB962C8B-B14F-4D97-AF65-F5344CB8AC3E}">
        <p14:creationId xmlns:p14="http://schemas.microsoft.com/office/powerpoint/2010/main" val="931064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032D-A61B-E346-9B9E-D017B56A4D07}"/>
              </a:ext>
            </a:extLst>
          </p:cNvPr>
          <p:cNvSpPr>
            <a:spLocks noGrp="1"/>
          </p:cNvSpPr>
          <p:nvPr>
            <p:ph type="title"/>
          </p:nvPr>
        </p:nvSpPr>
        <p:spPr/>
        <p:txBody>
          <a:bodyPr>
            <a:normAutofit fontScale="90000"/>
          </a:bodyPr>
          <a:lstStyle/>
          <a:p>
            <a:r>
              <a:rPr lang="en-US" dirty="0"/>
              <a:t>Sometimes you need to indicate you know you don’t know:</a:t>
            </a:r>
          </a:p>
        </p:txBody>
      </p:sp>
      <p:sp>
        <p:nvSpPr>
          <p:cNvPr id="3" name="Content Placeholder 2">
            <a:extLst>
              <a:ext uri="{FF2B5EF4-FFF2-40B4-BE49-F238E27FC236}">
                <a16:creationId xmlns:a16="http://schemas.microsoft.com/office/drawing/2014/main" id="{CEA46FF5-A178-4648-9E43-558C17AA1C6C}"/>
              </a:ext>
            </a:extLst>
          </p:cNvPr>
          <p:cNvSpPr>
            <a:spLocks noGrp="1"/>
          </p:cNvSpPr>
          <p:nvPr>
            <p:ph idx="1"/>
          </p:nvPr>
        </p:nvSpPr>
        <p:spPr/>
        <p:txBody>
          <a:bodyPr>
            <a:normAutofit/>
          </a:bodyPr>
          <a:lstStyle/>
          <a:p>
            <a:r>
              <a:rPr lang="en-US" dirty="0"/>
              <a:t>CREATE TABLE Person</a:t>
            </a:r>
            <a:br>
              <a:rPr lang="en-US" dirty="0"/>
            </a:br>
            <a:r>
              <a:rPr lang="en-US" dirty="0"/>
              <a:t>(</a:t>
            </a:r>
            <a:br>
              <a:rPr lang="en-US" dirty="0"/>
            </a:br>
            <a:r>
              <a:rPr lang="en-US" dirty="0"/>
              <a:t>    </a:t>
            </a:r>
            <a:r>
              <a:rPr lang="en-US" dirty="0" err="1"/>
              <a:t>PersonId</a:t>
            </a:r>
            <a:r>
              <a:rPr lang="en-US" dirty="0"/>
              <a:t> int NOT NULL,	</a:t>
            </a:r>
            <a:br>
              <a:rPr lang="en-US" dirty="0"/>
            </a:br>
            <a:r>
              <a:rPr lang="en-US" dirty="0"/>
              <a:t>    </a:t>
            </a:r>
            <a:r>
              <a:rPr lang="en-US" dirty="0" err="1"/>
              <a:t>LastName</a:t>
            </a:r>
            <a:r>
              <a:rPr lang="en-US" dirty="0"/>
              <a:t> </a:t>
            </a:r>
            <a:r>
              <a:rPr lang="en-US" dirty="0" err="1"/>
              <a:t>nvarchar</a:t>
            </a:r>
            <a:r>
              <a:rPr lang="en-US" dirty="0"/>
              <a:t>(100) NOT NULL,</a:t>
            </a:r>
            <a:br>
              <a:rPr lang="en-US" dirty="0"/>
            </a:br>
            <a:r>
              <a:rPr lang="en-US" dirty="0"/>
              <a:t>	  FirstName </a:t>
            </a:r>
            <a:r>
              <a:rPr lang="en-US" dirty="0" err="1"/>
              <a:t>nvarchar</a:t>
            </a:r>
            <a:r>
              <a:rPr lang="en-US" dirty="0"/>
              <a:t>(100) NULL, </a:t>
            </a:r>
            <a:br>
              <a:rPr lang="en-US" dirty="0"/>
            </a:br>
            <a:r>
              <a:rPr lang="en-US" dirty="0"/>
              <a:t>    </a:t>
            </a:r>
            <a:r>
              <a:rPr lang="en-US" dirty="0" err="1"/>
              <a:t>HasNoFirstNameFlag</a:t>
            </a:r>
            <a:r>
              <a:rPr lang="en-US" dirty="0"/>
              <a:t> bit NOT NULL </a:t>
            </a:r>
            <a:br>
              <a:rPr lang="en-US" dirty="0"/>
            </a:br>
            <a:r>
              <a:rPr lang="en-US" dirty="0"/>
              <a:t>)</a:t>
            </a:r>
          </a:p>
        </p:txBody>
      </p:sp>
    </p:spTree>
    <p:extLst>
      <p:ext uri="{BB962C8B-B14F-4D97-AF65-F5344CB8AC3E}">
        <p14:creationId xmlns:p14="http://schemas.microsoft.com/office/powerpoint/2010/main" val="3769211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If NULL is so bad, why not stop using it?</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fontScale="85000" lnSpcReduction="10000"/>
          </a:bodyPr>
          <a:lstStyle/>
          <a:p>
            <a:r>
              <a:rPr lang="en-US" dirty="0"/>
              <a:t>Because the alternative suck.</a:t>
            </a:r>
          </a:p>
          <a:p>
            <a:r>
              <a:rPr lang="en-US" dirty="0"/>
              <a:t>Any standard value you replace for NULL could be in the domain of correct answers. </a:t>
            </a:r>
          </a:p>
          <a:p>
            <a:pPr lvl="1"/>
            <a:r>
              <a:rPr lang="en-US" dirty="0"/>
              <a:t>Using a value instead of null is referred to as a surrogate NULL value</a:t>
            </a:r>
          </a:p>
          <a:p>
            <a:pPr lvl="2"/>
            <a:r>
              <a:rPr lang="en-US" dirty="0"/>
              <a:t>Like -1 for a domain of positive integers for example.</a:t>
            </a:r>
          </a:p>
          <a:p>
            <a:r>
              <a:rPr lang="en-US" dirty="0"/>
              <a:t>Making a new table so that not known values are in their own row is messy</a:t>
            </a:r>
          </a:p>
          <a:p>
            <a:pPr lvl="1"/>
            <a:r>
              <a:rPr lang="en-US" dirty="0"/>
              <a:t>When you join these rows back together you use an OUTER JOIN, which puts NULL values where rows don’t exist (NULL only has one meaning, so those values are the same</a:t>
            </a:r>
          </a:p>
          <a:p>
            <a:r>
              <a:rPr lang="en-US" b="1" dirty="0"/>
              <a:t>When NULL means an unknown value that could be anything, it is great </a:t>
            </a:r>
          </a:p>
          <a:p>
            <a:pPr lvl="1"/>
            <a:r>
              <a:rPr lang="en-US" b="1" dirty="0"/>
              <a:t>Handling missing values in a standard way works.. It is just a complication</a:t>
            </a:r>
          </a:p>
        </p:txBody>
      </p:sp>
    </p:spTree>
    <p:extLst>
      <p:ext uri="{BB962C8B-B14F-4D97-AF65-F5344CB8AC3E}">
        <p14:creationId xmlns:p14="http://schemas.microsoft.com/office/powerpoint/2010/main" val="263831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B1BE-62F6-46F2-903C-534F6F3A031D}"/>
              </a:ext>
            </a:extLst>
          </p:cNvPr>
          <p:cNvSpPr>
            <a:spLocks noGrp="1"/>
          </p:cNvSpPr>
          <p:nvPr>
            <p:ph type="title"/>
          </p:nvPr>
        </p:nvSpPr>
        <p:spPr/>
        <p:txBody>
          <a:bodyPr/>
          <a:lstStyle/>
          <a:p>
            <a:r>
              <a:rPr lang="en-US" dirty="0"/>
              <a:t>Until next time…</a:t>
            </a:r>
          </a:p>
        </p:txBody>
      </p:sp>
      <p:sp>
        <p:nvSpPr>
          <p:cNvPr id="3" name="Content Placeholder 2">
            <a:extLst>
              <a:ext uri="{FF2B5EF4-FFF2-40B4-BE49-F238E27FC236}">
                <a16:creationId xmlns:a16="http://schemas.microsoft.com/office/drawing/2014/main" id="{571C0AE9-AD30-4EF0-9E4F-869974FDDF00}"/>
              </a:ext>
            </a:extLst>
          </p:cNvPr>
          <p:cNvSpPr>
            <a:spLocks noGrp="1"/>
          </p:cNvSpPr>
          <p:nvPr>
            <p:ph idx="1"/>
          </p:nvPr>
        </p:nvSpPr>
        <p:spPr/>
        <p:txBody>
          <a:bodyPr>
            <a:normAutofit/>
          </a:bodyPr>
          <a:lstStyle/>
          <a:p>
            <a:r>
              <a:rPr lang="en-US" dirty="0"/>
              <a:t>Correctness starts with proper structure (still)</a:t>
            </a:r>
          </a:p>
          <a:p>
            <a:r>
              <a:rPr lang="en-US" dirty="0"/>
              <a:t>We have discussed normalizing (so far) to Third Normal Form</a:t>
            </a:r>
          </a:p>
          <a:p>
            <a:r>
              <a:rPr lang="en-US" dirty="0"/>
              <a:t>NULL values are a part of every database I have encountered, either through column values or joins</a:t>
            </a:r>
          </a:p>
          <a:p>
            <a:r>
              <a:rPr lang="en-US" dirty="0"/>
              <a:t>Understanding and respecting what NULL means when doing comparisons is essential to not just designing a proper database, but coding with it too.</a:t>
            </a:r>
          </a:p>
        </p:txBody>
      </p:sp>
    </p:spTree>
    <p:extLst>
      <p:ext uri="{BB962C8B-B14F-4D97-AF65-F5344CB8AC3E}">
        <p14:creationId xmlns:p14="http://schemas.microsoft.com/office/powerpoint/2010/main" val="409603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535D-1646-46A3-9AE3-4C52D52A139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28679A9-C747-4BC1-AB0D-6072FF3BA69A}"/>
              </a:ext>
            </a:extLst>
          </p:cNvPr>
          <p:cNvSpPr>
            <a:spLocks noGrp="1"/>
          </p:cNvSpPr>
          <p:nvPr>
            <p:ph idx="1"/>
          </p:nvPr>
        </p:nvSpPr>
        <p:spPr/>
        <p:txBody>
          <a:bodyPr/>
          <a:lstStyle/>
          <a:p>
            <a:r>
              <a:rPr lang="en-US" dirty="0"/>
              <a:t>If you have questions, you can:</a:t>
            </a:r>
          </a:p>
          <a:p>
            <a:pPr lvl="1"/>
            <a:r>
              <a:rPr lang="en-US" dirty="0"/>
              <a:t>Comment on YouTube</a:t>
            </a:r>
          </a:p>
          <a:p>
            <a:pPr lvl="1"/>
            <a:r>
              <a:rPr lang="en-US" dirty="0"/>
              <a:t>Email </a:t>
            </a:r>
            <a:r>
              <a:rPr lang="en-US" dirty="0">
                <a:hlinkClick r:id="rId2"/>
              </a:rPr>
              <a:t>drsql@hotmail.com</a:t>
            </a:r>
            <a:endParaRPr lang="en-US" dirty="0"/>
          </a:p>
          <a:p>
            <a:pPr lvl="1"/>
            <a:r>
              <a:rPr lang="en-US" dirty="0"/>
              <a:t>Message me on Twitter at drsql</a:t>
            </a:r>
          </a:p>
          <a:p>
            <a:pPr lvl="1"/>
            <a:r>
              <a:rPr lang="en-US" dirty="0"/>
              <a:t>Contact me anywhere on </a:t>
            </a:r>
            <a:r>
              <a:rPr lang="en-US" dirty="0">
                <a:hlinkClick r:id="rId3"/>
              </a:rPr>
              <a:t>https://linktr.ee/drsql</a:t>
            </a:r>
            <a:endParaRPr lang="en-US" dirty="0"/>
          </a:p>
          <a:p>
            <a:r>
              <a:rPr lang="en-US" dirty="0"/>
              <a:t>I may add an episode to discuss or reply directly</a:t>
            </a:r>
          </a:p>
        </p:txBody>
      </p:sp>
    </p:spTree>
    <p:extLst>
      <p:ext uri="{BB962C8B-B14F-4D97-AF65-F5344CB8AC3E}">
        <p14:creationId xmlns:p14="http://schemas.microsoft.com/office/powerpoint/2010/main" val="144003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36F4-6BC4-4334-AB3A-387DF80E9883}"/>
              </a:ext>
            </a:extLst>
          </p:cNvPr>
          <p:cNvSpPr>
            <a:spLocks noGrp="1"/>
          </p:cNvSpPr>
          <p:nvPr>
            <p:ph type="title"/>
          </p:nvPr>
        </p:nvSpPr>
        <p:spPr>
          <a:xfrm>
            <a:off x="1295402" y="982132"/>
            <a:ext cx="7024509" cy="1303867"/>
          </a:xfrm>
        </p:spPr>
        <p:txBody>
          <a:bodyPr/>
          <a:lstStyle/>
          <a:p>
            <a:r>
              <a:rPr lang="en-US" dirty="0"/>
              <a:t>Louis Davidson (drsql)               </a:t>
            </a:r>
          </a:p>
        </p:txBody>
      </p:sp>
      <p:sp>
        <p:nvSpPr>
          <p:cNvPr id="3" name="Content Placeholder 2">
            <a:extLst>
              <a:ext uri="{FF2B5EF4-FFF2-40B4-BE49-F238E27FC236}">
                <a16:creationId xmlns:a16="http://schemas.microsoft.com/office/drawing/2014/main" id="{965566FE-169A-44C1-9B2B-0ED0C8A21FFE}"/>
              </a:ext>
            </a:extLst>
          </p:cNvPr>
          <p:cNvSpPr>
            <a:spLocks noGrp="1"/>
          </p:cNvSpPr>
          <p:nvPr>
            <p:ph idx="1"/>
          </p:nvPr>
        </p:nvSpPr>
        <p:spPr/>
        <p:txBody>
          <a:bodyPr>
            <a:normAutofit/>
          </a:bodyPr>
          <a:lstStyle/>
          <a:p>
            <a:r>
              <a:rPr lang="en-US" b="1" dirty="0">
                <a:solidFill>
                  <a:schemeClr val="tx1"/>
                </a:solidFill>
                <a:hlinkClick r:id="rId2">
                  <a:extLst>
                    <a:ext uri="{A12FA001-AC4F-418D-AE19-62706E023703}">
                      <ahyp:hlinkClr xmlns:ahyp="http://schemas.microsoft.com/office/drawing/2018/hyperlinkcolor" val="tx"/>
                    </a:ext>
                  </a:extLst>
                </a:hlinkClick>
              </a:rPr>
              <a:t>https://linktr.ee/drsql</a:t>
            </a:r>
            <a:r>
              <a:rPr lang="en-US" b="1" dirty="0">
                <a:solidFill>
                  <a:schemeClr val="tx1"/>
                </a:solidFill>
              </a:rPr>
              <a:t> </a:t>
            </a:r>
          </a:p>
          <a:p>
            <a:pPr marL="0" indent="0">
              <a:buNone/>
            </a:pPr>
            <a:endParaRPr lang="en-US" dirty="0"/>
          </a:p>
        </p:txBody>
      </p:sp>
      <p:pic>
        <p:nvPicPr>
          <p:cNvPr id="5" name="Picture 4" descr="A person's face with a black background&#10;&#10;Description automatically generated with low confidence">
            <a:extLst>
              <a:ext uri="{FF2B5EF4-FFF2-40B4-BE49-F238E27FC236}">
                <a16:creationId xmlns:a16="http://schemas.microsoft.com/office/drawing/2014/main" id="{D85D5E3E-FCAA-4E3C-9C42-8DA0DC37E247}"/>
              </a:ext>
            </a:extLst>
          </p:cNvPr>
          <p:cNvPicPr>
            <a:picLocks noChangeAspect="1"/>
          </p:cNvPicPr>
          <p:nvPr/>
        </p:nvPicPr>
        <p:blipFill>
          <a:blip r:embed="rId3"/>
          <a:stretch>
            <a:fillRect/>
          </a:stretch>
        </p:blipFill>
        <p:spPr>
          <a:xfrm>
            <a:off x="7302842" y="684654"/>
            <a:ext cx="4700907" cy="3523960"/>
          </a:xfrm>
          <a:prstGeom prst="rect">
            <a:avLst/>
          </a:prstGeom>
        </p:spPr>
      </p:pic>
    </p:spTree>
    <p:extLst>
      <p:ext uri="{BB962C8B-B14F-4D97-AF65-F5344CB8AC3E}">
        <p14:creationId xmlns:p14="http://schemas.microsoft.com/office/powerpoint/2010/main" val="344195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NULL</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r>
              <a:rPr lang="en-US" dirty="0"/>
              <a:t>NULL</a:t>
            </a:r>
          </a:p>
          <a:p>
            <a:r>
              <a:rPr lang="en-US" dirty="0"/>
              <a:t>NULL</a:t>
            </a:r>
          </a:p>
          <a:p>
            <a:pPr lvl="1"/>
            <a:r>
              <a:rPr lang="en-US" dirty="0"/>
              <a:t>NULL</a:t>
            </a:r>
          </a:p>
          <a:p>
            <a:pPr lvl="1"/>
            <a:r>
              <a:rPr lang="en-US" dirty="0"/>
              <a:t>NULL</a:t>
            </a:r>
          </a:p>
          <a:p>
            <a:r>
              <a:rPr lang="en-US" dirty="0"/>
              <a:t>NULL</a:t>
            </a:r>
          </a:p>
        </p:txBody>
      </p:sp>
    </p:spTree>
    <p:extLst>
      <p:ext uri="{BB962C8B-B14F-4D97-AF65-F5344CB8AC3E}">
        <p14:creationId xmlns:p14="http://schemas.microsoft.com/office/powerpoint/2010/main" val="423588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NULL is the root of (most) Evil</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r>
              <a:rPr lang="en-US" dirty="0"/>
              <a:t>In my informal poll of over 0 SQL programmers</a:t>
            </a:r>
          </a:p>
          <a:p>
            <a:pPr lvl="1"/>
            <a:r>
              <a:rPr lang="en-US" dirty="0"/>
              <a:t>NULL value errors are at least 33.3-50% of all programming errors</a:t>
            </a:r>
          </a:p>
          <a:p>
            <a:pPr lvl="1"/>
            <a:r>
              <a:rPr lang="en-US" dirty="0"/>
              <a:t>(Second only to not understanding the requirements!)</a:t>
            </a:r>
          </a:p>
          <a:p>
            <a:r>
              <a:rPr lang="en-US" dirty="0"/>
              <a:t>The lack of understanding what NULL actually means is at the root of this evil</a:t>
            </a:r>
          </a:p>
          <a:p>
            <a:endParaRPr lang="en-US" dirty="0"/>
          </a:p>
        </p:txBody>
      </p:sp>
    </p:spTree>
    <p:extLst>
      <p:ext uri="{BB962C8B-B14F-4D97-AF65-F5344CB8AC3E}">
        <p14:creationId xmlns:p14="http://schemas.microsoft.com/office/powerpoint/2010/main" val="189477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What does NULL mean?</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fontScale="77500" lnSpcReduction="20000"/>
          </a:bodyPr>
          <a:lstStyle/>
          <a:p>
            <a:r>
              <a:rPr lang="en-US" dirty="0"/>
              <a:t>UNKNOWN</a:t>
            </a:r>
          </a:p>
          <a:p>
            <a:pPr lvl="1"/>
            <a:r>
              <a:rPr lang="en-US" dirty="0"/>
              <a:t>You can also think of it as “Maybe”, ”Perhaps”, “Undetermined”</a:t>
            </a:r>
          </a:p>
          <a:p>
            <a:pPr lvl="1"/>
            <a:r>
              <a:rPr lang="en-US" dirty="0"/>
              <a:t>Note that this is unknown as a thing, not as a condition. </a:t>
            </a:r>
          </a:p>
          <a:p>
            <a:pPr lvl="1"/>
            <a:r>
              <a:rPr lang="en-US" dirty="0"/>
              <a:t>It helps to visualize it one value that is simultaneously each value in the finite set of values of all datatypes, lengths, including no value. </a:t>
            </a:r>
          </a:p>
          <a:p>
            <a:pPr lvl="1"/>
            <a:r>
              <a:rPr lang="en-US" dirty="0"/>
              <a:t>You do not not which of these values it is including any value compared to another value</a:t>
            </a:r>
          </a:p>
          <a:p>
            <a:pPr lvl="2"/>
            <a:r>
              <a:rPr lang="en-US" dirty="0"/>
              <a:t>Hence it is unknown if the values match.</a:t>
            </a:r>
          </a:p>
          <a:p>
            <a:r>
              <a:rPr lang="en-US" dirty="0"/>
              <a:t>It does not strictly mean: Nothing</a:t>
            </a:r>
          </a:p>
          <a:p>
            <a:pPr lvl="1"/>
            <a:r>
              <a:rPr lang="en-US" dirty="0"/>
              <a:t>Even if it is used that way very often by everyone (including me)</a:t>
            </a:r>
          </a:p>
          <a:p>
            <a:r>
              <a:rPr lang="en-US" dirty="0"/>
              <a:t>Every datatype in a relational database supports NULL</a:t>
            </a:r>
          </a:p>
          <a:p>
            <a:pPr marL="0" indent="0">
              <a:buNone/>
            </a:pPr>
            <a:endParaRPr lang="en-US" dirty="0"/>
          </a:p>
          <a:p>
            <a:pPr lvl="1"/>
            <a:endParaRPr lang="en-US" dirty="0"/>
          </a:p>
        </p:txBody>
      </p:sp>
    </p:spTree>
    <p:extLst>
      <p:ext uri="{BB962C8B-B14F-4D97-AF65-F5344CB8AC3E}">
        <p14:creationId xmlns:p14="http://schemas.microsoft.com/office/powerpoint/2010/main" val="382017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normAutofit fontScale="90000"/>
          </a:bodyPr>
          <a:lstStyle/>
          <a:p>
            <a:r>
              <a:rPr lang="en-US" dirty="0"/>
              <a:t>How do you compare something to unknown?</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lnSpcReduction="10000"/>
          </a:bodyPr>
          <a:lstStyle/>
          <a:p>
            <a:r>
              <a:rPr lang="en-US" dirty="0"/>
              <a:t>Very carefully…</a:t>
            </a:r>
          </a:p>
          <a:p>
            <a:r>
              <a:rPr lang="en-US" dirty="0"/>
              <a:t>Comparing any value to NULL returns a Boolean NULL </a:t>
            </a:r>
          </a:p>
          <a:p>
            <a:r>
              <a:rPr lang="en-US" dirty="0"/>
              <a:t>So: IF (NULL = NULL) or IF (‘Bob’ = NULL) turns into IF (NULL) </a:t>
            </a:r>
          </a:p>
          <a:p>
            <a:pPr lvl="1"/>
            <a:r>
              <a:rPr lang="en-US" dirty="0"/>
              <a:t>IF (Not sure if value is true or false) means you don’t know</a:t>
            </a:r>
          </a:p>
          <a:p>
            <a:r>
              <a:rPr lang="en-US" dirty="0"/>
              <a:t>Hence, it is important to know if an expression is looking for:</a:t>
            </a:r>
          </a:p>
          <a:p>
            <a:pPr lvl="1"/>
            <a:r>
              <a:rPr lang="en-US" dirty="0"/>
              <a:t>An answer of Truth – for example, JOIN and WHERE clauses IF expressions</a:t>
            </a:r>
          </a:p>
          <a:p>
            <a:pPr lvl="1"/>
            <a:r>
              <a:rPr lang="en-US" dirty="0"/>
              <a:t>Any Non-False answer – constraints work this way</a:t>
            </a:r>
          </a:p>
          <a:p>
            <a:pPr lvl="1"/>
            <a:endParaRPr lang="en-US" dirty="0"/>
          </a:p>
        </p:txBody>
      </p:sp>
    </p:spTree>
    <p:extLst>
      <p:ext uri="{BB962C8B-B14F-4D97-AF65-F5344CB8AC3E}">
        <p14:creationId xmlns:p14="http://schemas.microsoft.com/office/powerpoint/2010/main" val="43908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14B9-08F6-C17E-ED6E-3D6D404257F5}"/>
              </a:ext>
            </a:extLst>
          </p:cNvPr>
          <p:cNvSpPr>
            <a:spLocks noGrp="1"/>
          </p:cNvSpPr>
          <p:nvPr>
            <p:ph type="title"/>
          </p:nvPr>
        </p:nvSpPr>
        <p:spPr/>
        <p:txBody>
          <a:bodyPr/>
          <a:lstStyle/>
          <a:p>
            <a:r>
              <a:rPr lang="en-US" dirty="0"/>
              <a:t>Math, Concatenation, Etc.</a:t>
            </a:r>
          </a:p>
        </p:txBody>
      </p:sp>
      <p:sp>
        <p:nvSpPr>
          <p:cNvPr id="3" name="Content Placeholder 2">
            <a:extLst>
              <a:ext uri="{FF2B5EF4-FFF2-40B4-BE49-F238E27FC236}">
                <a16:creationId xmlns:a16="http://schemas.microsoft.com/office/drawing/2014/main" id="{469B255F-9A54-6267-2D10-A25AD09D4B6B}"/>
              </a:ext>
            </a:extLst>
          </p:cNvPr>
          <p:cNvSpPr>
            <a:spLocks noGrp="1"/>
          </p:cNvSpPr>
          <p:nvPr>
            <p:ph idx="1"/>
          </p:nvPr>
        </p:nvSpPr>
        <p:spPr/>
        <p:txBody>
          <a:bodyPr/>
          <a:lstStyle/>
          <a:p>
            <a:r>
              <a:rPr lang="en-US" dirty="0"/>
              <a:t>Since the value is unknown (but still very much a value)</a:t>
            </a:r>
          </a:p>
          <a:p>
            <a:r>
              <a:rPr lang="en-US" dirty="0"/>
              <a:t>$50 + NULL = NULL </a:t>
            </a:r>
          </a:p>
          <a:p>
            <a:pPr lvl="1"/>
            <a:r>
              <a:rPr lang="en-US" dirty="0"/>
              <a:t>(I started out with an unknown amount and added 50. I still have no idea how much money I have)</a:t>
            </a:r>
          </a:p>
          <a:p>
            <a:r>
              <a:rPr lang="en-US" dirty="0"/>
              <a:t>SELECT ’Value’ + NULL + ‘ is NULL’</a:t>
            </a:r>
          </a:p>
          <a:p>
            <a:pPr lvl="1"/>
            <a:r>
              <a:rPr lang="en-US" dirty="0"/>
              <a:t>Just outputs a NULL value. Still don’t know what NULL </a:t>
            </a:r>
            <a:r>
              <a:rPr lang="en-US"/>
              <a:t>is.</a:t>
            </a:r>
            <a:endParaRPr lang="en-US" dirty="0"/>
          </a:p>
        </p:txBody>
      </p:sp>
    </p:spTree>
    <p:extLst>
      <p:ext uri="{BB962C8B-B14F-4D97-AF65-F5344CB8AC3E}">
        <p14:creationId xmlns:p14="http://schemas.microsoft.com/office/powerpoint/2010/main" val="2357573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C5AD-21B0-5440-A735-12C990E871AC}"/>
              </a:ext>
            </a:extLst>
          </p:cNvPr>
          <p:cNvSpPr>
            <a:spLocks noGrp="1"/>
          </p:cNvSpPr>
          <p:nvPr>
            <p:ph type="title"/>
          </p:nvPr>
        </p:nvSpPr>
        <p:spPr/>
        <p:txBody>
          <a:bodyPr/>
          <a:lstStyle/>
          <a:p>
            <a:r>
              <a:rPr lang="en-US" dirty="0"/>
              <a:t>Negation is the most confusing</a:t>
            </a:r>
          </a:p>
        </p:txBody>
      </p:sp>
      <p:sp>
        <p:nvSpPr>
          <p:cNvPr id="3" name="Content Placeholder 2">
            <a:extLst>
              <a:ext uri="{FF2B5EF4-FFF2-40B4-BE49-F238E27FC236}">
                <a16:creationId xmlns:a16="http://schemas.microsoft.com/office/drawing/2014/main" id="{15EA3807-EB44-EB4E-A602-2811EEFB1306}"/>
              </a:ext>
            </a:extLst>
          </p:cNvPr>
          <p:cNvSpPr>
            <a:spLocks noGrp="1"/>
          </p:cNvSpPr>
          <p:nvPr>
            <p:ph idx="1"/>
          </p:nvPr>
        </p:nvSpPr>
        <p:spPr/>
        <p:txBody>
          <a:bodyPr>
            <a:normAutofit fontScale="85000" lnSpcReduction="20000"/>
          </a:bodyPr>
          <a:lstStyle/>
          <a:p>
            <a:r>
              <a:rPr lang="en-US" dirty="0"/>
              <a:t>NOT(1=NULL)</a:t>
            </a:r>
          </a:p>
          <a:p>
            <a:pPr lvl="1"/>
            <a:r>
              <a:rPr lang="en-US" dirty="0"/>
              <a:t>NOT(NULL) = …</a:t>
            </a:r>
          </a:p>
          <a:p>
            <a:pPr lvl="1"/>
            <a:r>
              <a:rPr lang="en-US" dirty="0"/>
              <a:t>NULL</a:t>
            </a:r>
          </a:p>
          <a:p>
            <a:r>
              <a:rPr lang="en-US" dirty="0"/>
              <a:t>NOT(NOT(NOT(NOT(NULL)))) </a:t>
            </a:r>
          </a:p>
          <a:p>
            <a:pPr lvl="1"/>
            <a:r>
              <a:rPr lang="en-US" dirty="0"/>
              <a:t>Still NULL</a:t>
            </a:r>
          </a:p>
          <a:p>
            <a:r>
              <a:rPr lang="en-US" dirty="0"/>
              <a:t>This is really the number one reason as a programmer to understand:</a:t>
            </a:r>
          </a:p>
          <a:p>
            <a:pPr lvl="1"/>
            <a:r>
              <a:rPr lang="en-US" dirty="0"/>
              <a:t>NULL means a value that you do not know. </a:t>
            </a:r>
          </a:p>
          <a:p>
            <a:pPr lvl="1"/>
            <a:r>
              <a:rPr lang="en-US" dirty="0"/>
              <a:t>As a Boolean, it means TRUE OR FALSE</a:t>
            </a:r>
          </a:p>
          <a:p>
            <a:pPr lvl="1"/>
            <a:r>
              <a:rPr lang="en-US" dirty="0"/>
              <a:t>The opposite of TRUE OR FALSE is TRUE OR FALSE</a:t>
            </a:r>
          </a:p>
        </p:txBody>
      </p:sp>
    </p:spTree>
    <p:extLst>
      <p:ext uri="{BB962C8B-B14F-4D97-AF65-F5344CB8AC3E}">
        <p14:creationId xmlns:p14="http://schemas.microsoft.com/office/powerpoint/2010/main" val="3548865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EDD5-D905-8843-BB42-BCD6C914FA8E}"/>
              </a:ext>
            </a:extLst>
          </p:cNvPr>
          <p:cNvSpPr>
            <a:spLocks noGrp="1"/>
          </p:cNvSpPr>
          <p:nvPr>
            <p:ph type="title"/>
          </p:nvPr>
        </p:nvSpPr>
        <p:spPr/>
        <p:txBody>
          <a:bodyPr/>
          <a:lstStyle/>
          <a:p>
            <a:r>
              <a:rPr lang="en-US" dirty="0"/>
              <a:t>Truth Tables With NULL</a:t>
            </a:r>
          </a:p>
        </p:txBody>
      </p:sp>
      <p:graphicFrame>
        <p:nvGraphicFramePr>
          <p:cNvPr id="4" name="Table 3">
            <a:extLst>
              <a:ext uri="{FF2B5EF4-FFF2-40B4-BE49-F238E27FC236}">
                <a16:creationId xmlns:a16="http://schemas.microsoft.com/office/drawing/2014/main" id="{3CFCEA71-6FB3-7543-B3A0-DC9874C6C907}"/>
              </a:ext>
            </a:extLst>
          </p:cNvPr>
          <p:cNvGraphicFramePr>
            <a:graphicFrameLocks noGrp="1"/>
          </p:cNvGraphicFramePr>
          <p:nvPr>
            <p:extLst>
              <p:ext uri="{D42A27DB-BD31-4B8C-83A1-F6EECF244321}">
                <p14:modId xmlns:p14="http://schemas.microsoft.com/office/powerpoint/2010/main" val="3717294265"/>
              </p:ext>
            </p:extLst>
          </p:nvPr>
        </p:nvGraphicFramePr>
        <p:xfrm>
          <a:off x="1295402" y="3176409"/>
          <a:ext cx="2689499" cy="1415796"/>
        </p:xfrm>
        <a:graphic>
          <a:graphicData uri="http://schemas.openxmlformats.org/drawingml/2006/table">
            <a:tbl>
              <a:tblPr>
                <a:tableStyleId>{5C22544A-7EE6-4342-B048-85BDC9FD1C3A}</a:tableStyleId>
              </a:tblPr>
              <a:tblGrid>
                <a:gridCol w="1233234">
                  <a:extLst>
                    <a:ext uri="{9D8B030D-6E8A-4147-A177-3AD203B41FA5}">
                      <a16:colId xmlns:a16="http://schemas.microsoft.com/office/drawing/2014/main" val="2867142274"/>
                    </a:ext>
                  </a:extLst>
                </a:gridCol>
                <a:gridCol w="1456265">
                  <a:extLst>
                    <a:ext uri="{9D8B030D-6E8A-4147-A177-3AD203B41FA5}">
                      <a16:colId xmlns:a16="http://schemas.microsoft.com/office/drawing/2014/main" val="1997621582"/>
                    </a:ext>
                  </a:extLst>
                </a:gridCol>
              </a:tblGrid>
              <a:tr h="0">
                <a:tc>
                  <a:txBody>
                    <a:bodyPr/>
                    <a:lstStyle/>
                    <a:p>
                      <a:pPr marL="0" marR="0">
                        <a:spcBef>
                          <a:spcPts val="300"/>
                        </a:spcBef>
                        <a:spcAft>
                          <a:spcPts val="300"/>
                        </a:spcAft>
                      </a:pPr>
                      <a:r>
                        <a:rPr lang="en-US" sz="1400" b="1" dirty="0">
                          <a:effectLst/>
                        </a:rPr>
                        <a:t>Operand</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dirty="0">
                          <a:effectLst/>
                        </a:rPr>
                        <a:t>NOT(Operand)</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extLst>
                  <a:ext uri="{0D108BD9-81ED-4DB2-BD59-A6C34878D82A}">
                    <a16:rowId xmlns:a16="http://schemas.microsoft.com/office/drawing/2014/main" val="2217123413"/>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800"/>
                        </a:spcAft>
                      </a:pPr>
                      <a:r>
                        <a:rPr lang="en-US" sz="1400" dirty="0">
                          <a:effectLst/>
                        </a:rPr>
                        <a:t>FALSE</a:t>
                      </a:r>
                      <a:endParaRPr lang="en-US" sz="1400" dirty="0">
                        <a:effectLst/>
                        <a:latin typeface="HelvetivaNeue Condensed"/>
                        <a:ea typeface="Times New Roman" panose="02020603050405020304" pitchFamily="18" charset="0"/>
                        <a:cs typeface="Times New Roman" panose="02020603050405020304" pitchFamily="18" charset="0"/>
                      </a:endParaRPr>
                    </a:p>
                  </a:txBody>
                  <a:tcPr marL="0" marR="76200" marT="76200" marB="12700"/>
                </a:tc>
                <a:extLst>
                  <a:ext uri="{0D108BD9-81ED-4DB2-BD59-A6C34878D82A}">
                    <a16:rowId xmlns:a16="http://schemas.microsoft.com/office/drawing/2014/main" val="1064017670"/>
                  </a:ext>
                </a:extLst>
              </a:tr>
              <a:tr h="0">
                <a:tc>
                  <a:txBody>
                    <a:bodyPr/>
                    <a:lstStyle/>
                    <a:p>
                      <a:pPr marL="0" marR="0">
                        <a:lnSpc>
                          <a:spcPct val="150000"/>
                        </a:lnSpc>
                        <a:spcBef>
                          <a:spcPts val="80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239924456"/>
                  </a:ext>
                </a:extLst>
              </a:tr>
              <a:tr h="0">
                <a:tc>
                  <a:txBody>
                    <a:bodyPr/>
                    <a:lstStyle/>
                    <a:p>
                      <a:pPr marL="0" marR="0">
                        <a:lnSpc>
                          <a:spcPct val="150000"/>
                        </a:lnSpc>
                        <a:spcBef>
                          <a:spcPts val="80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800"/>
                        </a:spcAft>
                      </a:pPr>
                      <a:r>
                        <a:rPr lang="en-US" sz="1400" dirty="0">
                          <a:effectLst/>
                        </a:rPr>
                        <a:t>TRUE</a:t>
                      </a:r>
                      <a:endParaRPr lang="en-US" sz="1400" dirty="0">
                        <a:effectLst/>
                        <a:latin typeface="HelvetivaNeue Condensed"/>
                        <a:ea typeface="Times New Roman" panose="02020603050405020304" pitchFamily="18" charset="0"/>
                        <a:cs typeface="Times New Roman" panose="02020603050405020304" pitchFamily="18" charset="0"/>
                      </a:endParaRPr>
                    </a:p>
                  </a:txBody>
                  <a:tcPr marL="0" marR="76200" marT="50800" marB="76200"/>
                </a:tc>
                <a:extLst>
                  <a:ext uri="{0D108BD9-81ED-4DB2-BD59-A6C34878D82A}">
                    <a16:rowId xmlns:a16="http://schemas.microsoft.com/office/drawing/2014/main" val="2878884896"/>
                  </a:ext>
                </a:extLst>
              </a:tr>
            </a:tbl>
          </a:graphicData>
        </a:graphic>
      </p:graphicFrame>
      <p:graphicFrame>
        <p:nvGraphicFramePr>
          <p:cNvPr id="6" name="Table 5">
            <a:extLst>
              <a:ext uri="{FF2B5EF4-FFF2-40B4-BE49-F238E27FC236}">
                <a16:creationId xmlns:a16="http://schemas.microsoft.com/office/drawing/2014/main" id="{49471CD6-1395-0145-A214-3A9D05DE73EE}"/>
              </a:ext>
            </a:extLst>
          </p:cNvPr>
          <p:cNvGraphicFramePr>
            <a:graphicFrameLocks noGrp="1"/>
          </p:cNvGraphicFramePr>
          <p:nvPr>
            <p:extLst>
              <p:ext uri="{D42A27DB-BD31-4B8C-83A1-F6EECF244321}">
                <p14:modId xmlns:p14="http://schemas.microsoft.com/office/powerpoint/2010/main" val="127513888"/>
              </p:ext>
            </p:extLst>
          </p:nvPr>
        </p:nvGraphicFramePr>
        <p:xfrm>
          <a:off x="4676556" y="2852940"/>
          <a:ext cx="5602561" cy="2306320"/>
        </p:xfrm>
        <a:graphic>
          <a:graphicData uri="http://schemas.openxmlformats.org/drawingml/2006/table">
            <a:tbl>
              <a:tblPr>
                <a:tableStyleId>{5C22544A-7EE6-4342-B048-85BDC9FD1C3A}</a:tableStyleId>
              </a:tblPr>
              <a:tblGrid>
                <a:gridCol w="962587">
                  <a:extLst>
                    <a:ext uri="{9D8B030D-6E8A-4147-A177-3AD203B41FA5}">
                      <a16:colId xmlns:a16="http://schemas.microsoft.com/office/drawing/2014/main" val="3227535116"/>
                    </a:ext>
                  </a:extLst>
                </a:gridCol>
                <a:gridCol w="1297685">
                  <a:extLst>
                    <a:ext uri="{9D8B030D-6E8A-4147-A177-3AD203B41FA5}">
                      <a16:colId xmlns:a16="http://schemas.microsoft.com/office/drawing/2014/main" val="119240016"/>
                    </a:ext>
                  </a:extLst>
                </a:gridCol>
                <a:gridCol w="1642720">
                  <a:extLst>
                    <a:ext uri="{9D8B030D-6E8A-4147-A177-3AD203B41FA5}">
                      <a16:colId xmlns:a16="http://schemas.microsoft.com/office/drawing/2014/main" val="3500790635"/>
                    </a:ext>
                  </a:extLst>
                </a:gridCol>
                <a:gridCol w="1699569">
                  <a:extLst>
                    <a:ext uri="{9D8B030D-6E8A-4147-A177-3AD203B41FA5}">
                      <a16:colId xmlns:a16="http://schemas.microsoft.com/office/drawing/2014/main" val="717076279"/>
                    </a:ext>
                  </a:extLst>
                </a:gridCol>
              </a:tblGrid>
              <a:tr h="0">
                <a:tc>
                  <a:txBody>
                    <a:bodyPr/>
                    <a:lstStyle/>
                    <a:p>
                      <a:pPr marL="0" marR="0">
                        <a:spcBef>
                          <a:spcPts val="300"/>
                        </a:spcBef>
                        <a:spcAft>
                          <a:spcPts val="300"/>
                        </a:spcAft>
                      </a:pPr>
                      <a:r>
                        <a:rPr lang="en-US" sz="1400" b="1" dirty="0">
                          <a:effectLst/>
                        </a:rPr>
                        <a:t>Operand1</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a:effectLst/>
                        </a:rPr>
                        <a:t>Operand2</a:t>
                      </a:r>
                      <a:endParaRPr lang="en-US" sz="1400" b="1">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a:effectLst/>
                        </a:rPr>
                        <a:t>Operand1 AND Operand2</a:t>
                      </a:r>
                      <a:endParaRPr lang="en-US" sz="1400" b="1">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dirty="0">
                          <a:effectLst/>
                        </a:rPr>
                        <a:t>Operand1 OR Operand2</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extLst>
                  <a:ext uri="{0D108BD9-81ED-4DB2-BD59-A6C34878D82A}">
                    <a16:rowId xmlns:a16="http://schemas.microsoft.com/office/drawing/2014/main" val="3393268456"/>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80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extLst>
                  <a:ext uri="{0D108BD9-81ED-4DB2-BD59-A6C34878D82A}">
                    <a16:rowId xmlns:a16="http://schemas.microsoft.com/office/drawing/2014/main" val="977242990"/>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4084452548"/>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3795877233"/>
                  </a:ext>
                </a:extLst>
              </a:tr>
              <a:tr h="0">
                <a:tc>
                  <a:txBody>
                    <a:bodyPr/>
                    <a:lstStyle/>
                    <a:p>
                      <a:pPr marL="0" marR="0">
                        <a:lnSpc>
                          <a:spcPct val="150000"/>
                        </a:lnSpc>
                        <a:spcBef>
                          <a:spcPts val="80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3969151526"/>
                  </a:ext>
                </a:extLst>
              </a:tr>
              <a:tr h="0">
                <a:tc>
                  <a:txBody>
                    <a:bodyPr/>
                    <a:lstStyle/>
                    <a:p>
                      <a:pPr marL="0" marR="0">
                        <a:lnSpc>
                          <a:spcPct val="150000"/>
                        </a:lnSpc>
                        <a:spcBef>
                          <a:spcPts val="80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800"/>
                        </a:spcAft>
                      </a:pPr>
                      <a:r>
                        <a:rPr lang="en-US" sz="1400" dirty="0">
                          <a:effectLst/>
                        </a:rPr>
                        <a:t>UNKNOWN</a:t>
                      </a:r>
                      <a:endParaRPr lang="en-US" sz="1400" dirty="0">
                        <a:effectLst/>
                        <a:latin typeface="HelvetivaNeue Condensed"/>
                        <a:ea typeface="Times New Roman" panose="02020603050405020304" pitchFamily="18" charset="0"/>
                        <a:cs typeface="Times New Roman" panose="02020603050405020304" pitchFamily="18" charset="0"/>
                      </a:endParaRPr>
                    </a:p>
                  </a:txBody>
                  <a:tcPr marL="0" marR="76200" marT="50800" marB="76200"/>
                </a:tc>
                <a:extLst>
                  <a:ext uri="{0D108BD9-81ED-4DB2-BD59-A6C34878D82A}">
                    <a16:rowId xmlns:a16="http://schemas.microsoft.com/office/drawing/2014/main" val="44001341"/>
                  </a:ext>
                </a:extLst>
              </a:tr>
            </a:tbl>
          </a:graphicData>
        </a:graphic>
      </p:graphicFrame>
    </p:spTree>
    <p:extLst>
      <p:ext uri="{BB962C8B-B14F-4D97-AF65-F5344CB8AC3E}">
        <p14:creationId xmlns:p14="http://schemas.microsoft.com/office/powerpoint/2010/main" val="15092604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820</TotalTime>
  <Words>909</Words>
  <Application>Microsoft Macintosh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Garamond</vt:lpstr>
      <vt:lpstr>HelveticaNeue Condensed</vt:lpstr>
      <vt:lpstr>HelvetivaNeue Condensed</vt:lpstr>
      <vt:lpstr>Organic</vt:lpstr>
      <vt:lpstr>Database Design Chat 015</vt:lpstr>
      <vt:lpstr>Louis Davidson (drsql)               </vt:lpstr>
      <vt:lpstr>NULL</vt:lpstr>
      <vt:lpstr>NULL is the root of (most) Evil</vt:lpstr>
      <vt:lpstr>What does NULL mean?</vt:lpstr>
      <vt:lpstr>How do you compare something to unknown?</vt:lpstr>
      <vt:lpstr>Math, Concatenation, Etc.</vt:lpstr>
      <vt:lpstr>Negation is the most confusing</vt:lpstr>
      <vt:lpstr>Truth Tables With NULL</vt:lpstr>
      <vt:lpstr>If NULL is so bad, why not stop using it?</vt:lpstr>
      <vt:lpstr>For example:</vt:lpstr>
      <vt:lpstr>Sometimes you need to indicate you know you don’t know:</vt:lpstr>
      <vt:lpstr>If NULL is so bad, why not stop using it?</vt:lpstr>
      <vt:lpstr>Until next time…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Louis Davidson</dc:creator>
  <cp:lastModifiedBy>Davidson, Louis</cp:lastModifiedBy>
  <cp:revision>15</cp:revision>
  <dcterms:created xsi:type="dcterms:W3CDTF">2021-09-21T14:14:24Z</dcterms:created>
  <dcterms:modified xsi:type="dcterms:W3CDTF">2022-05-01T23:52:08Z</dcterms:modified>
</cp:coreProperties>
</file>