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8" r:id="rId1"/>
  </p:sldMasterIdLst>
  <p:sldIdLst>
    <p:sldId id="256" r:id="rId2"/>
    <p:sldId id="302" r:id="rId3"/>
    <p:sldId id="257" r:id="rId4"/>
    <p:sldId id="258" r:id="rId5"/>
    <p:sldId id="259" r:id="rId6"/>
    <p:sldId id="260" r:id="rId7"/>
    <p:sldId id="261" r:id="rId8"/>
    <p:sldId id="262" r:id="rId9"/>
    <p:sldId id="263" r:id="rId10"/>
    <p:sldId id="264" r:id="rId11"/>
    <p:sldId id="266" r:id="rId12"/>
    <p:sldId id="265" r:id="rId13"/>
    <p:sldId id="303"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81" r:id="rId27"/>
    <p:sldId id="282" r:id="rId28"/>
    <p:sldId id="284" r:id="rId29"/>
    <p:sldId id="286" r:id="rId30"/>
    <p:sldId id="287" r:id="rId31"/>
    <p:sldId id="288" r:id="rId32"/>
    <p:sldId id="289" r:id="rId33"/>
    <p:sldId id="290" r:id="rId34"/>
    <p:sldId id="291" r:id="rId35"/>
    <p:sldId id="292" r:id="rId36"/>
    <p:sldId id="294" r:id="rId37"/>
    <p:sldId id="295" r:id="rId38"/>
    <p:sldId id="296" r:id="rId39"/>
    <p:sldId id="297" r:id="rId40"/>
    <p:sldId id="298" r:id="rId41"/>
    <p:sldId id="299" r:id="rId42"/>
    <p:sldId id="300"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8" d="100"/>
          <a:sy n="68" d="100"/>
        </p:scale>
        <p:origin x="-144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3878D702-5AAC-4FE3-BFBF-FC97C737404D}" type="datetimeFigureOut">
              <a:rPr lang="en-US" smtClean="0"/>
              <a:t>1/28/2019</a:t>
            </a:fld>
            <a:endParaRPr lang="en-US"/>
          </a:p>
        </p:txBody>
      </p:sp>
      <p:sp>
        <p:nvSpPr>
          <p:cNvPr id="16" name="Slide Number Placeholder 15"/>
          <p:cNvSpPr>
            <a:spLocks noGrp="1"/>
          </p:cNvSpPr>
          <p:nvPr>
            <p:ph type="sldNum" sz="quarter" idx="11"/>
          </p:nvPr>
        </p:nvSpPr>
        <p:spPr/>
        <p:txBody>
          <a:bodyPr/>
          <a:lstStyle/>
          <a:p>
            <a:fld id="{AF94A530-3DEE-4E6D-875D-2A4018169376}"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shred/>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78D702-5AAC-4FE3-BFBF-FC97C737404D}"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4A530-3DEE-4E6D-875D-2A401816937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shred/>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78D702-5AAC-4FE3-BFBF-FC97C737404D}"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4A530-3DEE-4E6D-875D-2A401816937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shred/>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3878D702-5AAC-4FE3-BFBF-FC97C737404D}" type="datetimeFigureOut">
              <a:rPr lang="en-US" smtClean="0"/>
              <a:t>1/28/2019</a:t>
            </a:fld>
            <a:endParaRPr lang="en-US"/>
          </a:p>
        </p:txBody>
      </p:sp>
      <p:sp>
        <p:nvSpPr>
          <p:cNvPr id="15" name="Slide Number Placeholder 14"/>
          <p:cNvSpPr>
            <a:spLocks noGrp="1"/>
          </p:cNvSpPr>
          <p:nvPr>
            <p:ph type="sldNum" sz="quarter" idx="15"/>
          </p:nvPr>
        </p:nvSpPr>
        <p:spPr/>
        <p:txBody>
          <a:bodyPr/>
          <a:lstStyle>
            <a:lvl1pPr algn="ctr">
              <a:defRPr/>
            </a:lvl1pPr>
          </a:lstStyle>
          <a:p>
            <a:fld id="{AF94A530-3DEE-4E6D-875D-2A4018169376}" type="slidenum">
              <a:rPr lang="en-US" smtClean="0"/>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shred/>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878D702-5AAC-4FE3-BFBF-FC97C737404D}"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4A530-3DEE-4E6D-875D-2A4018169376}" type="slidenum">
              <a:rPr lang="en-US" smtClean="0"/>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shred/>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878D702-5AAC-4FE3-BFBF-FC97C737404D}"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4A530-3DEE-4E6D-875D-2A4018169376}"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shred/>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AF94A530-3DEE-4E6D-875D-2A4018169376}" type="slidenum">
              <a:rPr lang="en-US" smtClean="0"/>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878D702-5AAC-4FE3-BFBF-FC97C737404D}" type="datetimeFigureOut">
              <a:rPr lang="en-US" smtClean="0"/>
              <a:t>1/28/2019</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shred/>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878D702-5AAC-4FE3-BFBF-FC97C737404D}" type="datetimeFigureOut">
              <a:rPr lang="en-US" smtClean="0"/>
              <a:t>1/28/2019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94A530-3DEE-4E6D-875D-2A4018169376}"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shred/>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78D702-5AAC-4FE3-BFBF-FC97C737404D}" type="datetimeFigureOut">
              <a:rPr lang="en-US" smtClean="0"/>
              <a:t>1/28/2019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94A530-3DEE-4E6D-875D-2A401816937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shred/>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3878D702-5AAC-4FE3-BFBF-FC97C737404D}" type="datetimeFigureOut">
              <a:rPr lang="en-US" smtClean="0"/>
              <a:t>1/28/2019</a:t>
            </a:fld>
            <a:endParaRPr lang="en-US"/>
          </a:p>
        </p:txBody>
      </p:sp>
      <p:sp>
        <p:nvSpPr>
          <p:cNvPr id="9" name="Slide Number Placeholder 8"/>
          <p:cNvSpPr>
            <a:spLocks noGrp="1"/>
          </p:cNvSpPr>
          <p:nvPr>
            <p:ph type="sldNum" sz="quarter" idx="15"/>
          </p:nvPr>
        </p:nvSpPr>
        <p:spPr/>
        <p:txBody>
          <a:bodyPr/>
          <a:lstStyle/>
          <a:p>
            <a:fld id="{AF94A530-3DEE-4E6D-875D-2A4018169376}" type="slidenum">
              <a:rPr lang="en-US" smtClean="0"/>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shred/>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3878D702-5AAC-4FE3-BFBF-FC97C737404D}" type="datetimeFigureOut">
              <a:rPr lang="en-US" smtClean="0"/>
              <a:t>1/28/2019</a:t>
            </a:fld>
            <a:endParaRPr lang="en-US"/>
          </a:p>
        </p:txBody>
      </p:sp>
      <p:sp>
        <p:nvSpPr>
          <p:cNvPr id="9" name="Slide Number Placeholder 8"/>
          <p:cNvSpPr>
            <a:spLocks noGrp="1"/>
          </p:cNvSpPr>
          <p:nvPr>
            <p:ph type="sldNum" sz="quarter" idx="11"/>
          </p:nvPr>
        </p:nvSpPr>
        <p:spPr/>
        <p:txBody>
          <a:bodyPr/>
          <a:lstStyle/>
          <a:p>
            <a:fld id="{AF94A530-3DEE-4E6D-875D-2A4018169376}"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shred/>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000"/>
            <a:lum/>
          </a:blip>
          <a:srcRect/>
          <a:stretch>
            <a:fillRect l="-10000" r="-10000"/>
          </a:stretch>
        </a:blipFill>
        <a:effectLst/>
      </p:bgPr>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3878D702-5AAC-4FE3-BFBF-FC97C737404D}" type="datetimeFigureOut">
              <a:rPr lang="en-US" smtClean="0"/>
              <a:t>1/28/2019</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AF94A530-3DEE-4E6D-875D-2A4018169376}" type="slidenum">
              <a:rPr lang="en-US" smtClean="0"/>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Lst>
  <mc:AlternateContent xmlns:mc="http://schemas.openxmlformats.org/markup-compatibility/2006" xmlns:p14="http://schemas.microsoft.com/office/powerpoint/2010/main">
    <mc:Choice Requires="p14">
      <p:transition spd="slow">
        <p14:shred/>
      </p:transition>
    </mc:Choice>
    <mc:Fallback xmlns="">
      <p:transition spd="slow">
        <p:fade/>
      </p:transition>
    </mc:Fallback>
  </mc:AlternateConten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3000"/>
            <a:lum/>
          </a:blip>
          <a:srcRect/>
          <a:stretch>
            <a:fillRect l="-27000" r="-7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00400" y="3657600"/>
            <a:ext cx="5486400" cy="2895600"/>
          </a:xfrm>
        </p:spPr>
        <p:txBody>
          <a:bodyPr>
            <a:normAutofit fontScale="62500" lnSpcReduction="20000"/>
          </a:bodyPr>
          <a:lstStyle/>
          <a:p>
            <a:pPr algn="l"/>
            <a:r>
              <a:rPr lang="en-US" sz="3600" dirty="0" smtClean="0">
                <a:solidFill>
                  <a:schemeClr val="bg1">
                    <a:lumMod val="50000"/>
                  </a:schemeClr>
                </a:solidFill>
              </a:rPr>
              <a:t>           Presented by</a:t>
            </a:r>
          </a:p>
          <a:p>
            <a:pPr algn="l"/>
            <a:r>
              <a:rPr lang="en-US" sz="3600" dirty="0" smtClean="0">
                <a:solidFill>
                  <a:schemeClr val="bg1">
                    <a:lumMod val="50000"/>
                  </a:schemeClr>
                </a:solidFill>
              </a:rPr>
              <a:t>                              J Harsha </a:t>
            </a:r>
            <a:r>
              <a:rPr lang="en-US" sz="3600" dirty="0" err="1" smtClean="0">
                <a:solidFill>
                  <a:schemeClr val="bg1">
                    <a:lumMod val="50000"/>
                  </a:schemeClr>
                </a:solidFill>
              </a:rPr>
              <a:t>Chandana</a:t>
            </a:r>
            <a:endParaRPr lang="en-US" sz="3600" dirty="0" smtClean="0">
              <a:solidFill>
                <a:schemeClr val="bg1">
                  <a:lumMod val="50000"/>
                </a:schemeClr>
              </a:solidFill>
            </a:endParaRPr>
          </a:p>
          <a:p>
            <a:pPr algn="l"/>
            <a:r>
              <a:rPr lang="en-US" sz="3600" dirty="0" smtClean="0">
                <a:solidFill>
                  <a:schemeClr val="bg1">
                    <a:lumMod val="50000"/>
                  </a:schemeClr>
                </a:solidFill>
              </a:rPr>
              <a:t>                             N Sandhya Rani</a:t>
            </a:r>
          </a:p>
          <a:p>
            <a:pPr algn="l"/>
            <a:r>
              <a:rPr lang="en-US" sz="3600" dirty="0" smtClean="0">
                <a:solidFill>
                  <a:schemeClr val="bg1">
                    <a:lumMod val="50000"/>
                  </a:schemeClr>
                </a:solidFill>
              </a:rPr>
              <a:t>                             Samreen</a:t>
            </a:r>
          </a:p>
          <a:p>
            <a:pPr algn="l"/>
            <a:r>
              <a:rPr lang="en-US" sz="3600" dirty="0" smtClean="0">
                <a:solidFill>
                  <a:schemeClr val="bg1">
                    <a:lumMod val="50000"/>
                  </a:schemeClr>
                </a:solidFill>
              </a:rPr>
              <a:t>                             P </a:t>
            </a:r>
            <a:r>
              <a:rPr lang="en-US" sz="3600" dirty="0" err="1" smtClean="0">
                <a:solidFill>
                  <a:schemeClr val="bg1">
                    <a:lumMod val="50000"/>
                  </a:schemeClr>
                </a:solidFill>
              </a:rPr>
              <a:t>Nagaraju</a:t>
            </a:r>
            <a:endParaRPr lang="en-US" sz="3600" dirty="0" smtClean="0">
              <a:solidFill>
                <a:schemeClr val="bg1">
                  <a:lumMod val="50000"/>
                </a:schemeClr>
              </a:solidFill>
            </a:endParaRPr>
          </a:p>
          <a:p>
            <a:pPr algn="l"/>
            <a:r>
              <a:rPr lang="en-US" sz="3600" dirty="0" smtClean="0">
                <a:solidFill>
                  <a:schemeClr val="bg1">
                    <a:lumMod val="50000"/>
                  </a:schemeClr>
                </a:solidFill>
              </a:rPr>
              <a:t>                             S Sai Priyanka</a:t>
            </a:r>
          </a:p>
          <a:p>
            <a:pPr algn="l"/>
            <a:r>
              <a:rPr lang="en-US" sz="3600" dirty="0" smtClean="0">
                <a:solidFill>
                  <a:schemeClr val="bg1">
                    <a:lumMod val="50000"/>
                  </a:schemeClr>
                </a:solidFill>
              </a:rPr>
              <a:t>                             K James Alexander </a:t>
            </a:r>
          </a:p>
          <a:p>
            <a:pPr algn="l"/>
            <a:r>
              <a:rPr lang="en-US" sz="3600" dirty="0" smtClean="0">
                <a:solidFill>
                  <a:schemeClr val="bg1">
                    <a:lumMod val="50000"/>
                  </a:schemeClr>
                </a:solidFill>
              </a:rPr>
              <a:t>                             B </a:t>
            </a:r>
            <a:r>
              <a:rPr lang="en-US" sz="3600" dirty="0" err="1" smtClean="0">
                <a:solidFill>
                  <a:schemeClr val="bg1">
                    <a:lumMod val="50000"/>
                  </a:schemeClr>
                </a:solidFill>
              </a:rPr>
              <a:t>Jyothi</a:t>
            </a:r>
            <a:endParaRPr lang="en-US" sz="3600" dirty="0" smtClean="0">
              <a:solidFill>
                <a:schemeClr val="bg1">
                  <a:lumMod val="50000"/>
                </a:schemeClr>
              </a:solidFill>
            </a:endParaRPr>
          </a:p>
          <a:p>
            <a:pPr algn="l"/>
            <a:endParaRPr lang="en-US" sz="3600" dirty="0">
              <a:solidFill>
                <a:schemeClr val="bg1">
                  <a:lumMod val="50000"/>
                </a:schemeClr>
              </a:solidFill>
            </a:endParaRPr>
          </a:p>
        </p:txBody>
      </p:sp>
      <p:sp>
        <p:nvSpPr>
          <p:cNvPr id="2" name="Title 1"/>
          <p:cNvSpPr>
            <a:spLocks noGrp="1"/>
          </p:cNvSpPr>
          <p:nvPr>
            <p:ph type="ctrTitle"/>
          </p:nvPr>
        </p:nvSpPr>
        <p:spPr>
          <a:xfrm>
            <a:off x="609600" y="457200"/>
            <a:ext cx="7406640" cy="2133600"/>
          </a:xfrm>
        </p:spPr>
        <p:txBody>
          <a:bodyPr>
            <a:normAutofit/>
          </a:bodyPr>
          <a:lstStyle/>
          <a:p>
            <a:pPr algn="ctr"/>
            <a:r>
              <a:rPr lang="en-US" dirty="0" smtClean="0">
                <a:solidFill>
                  <a:schemeClr val="bg1">
                    <a:lumMod val="50000"/>
                  </a:schemeClr>
                </a:solidFill>
              </a:rPr>
              <a:t>     </a:t>
            </a:r>
            <a:r>
              <a:rPr lang="en-US" sz="4000" dirty="0" smtClean="0">
                <a:solidFill>
                  <a:schemeClr val="bg1">
                    <a:lumMod val="50000"/>
                  </a:schemeClr>
                </a:solidFill>
              </a:rPr>
              <a:t>DATA  MODELLING  USING          MACHINE LEARNING TECHNIQUES</a:t>
            </a:r>
            <a:endParaRPr lang="en-US" dirty="0">
              <a:solidFill>
                <a:schemeClr val="bg1">
                  <a:lumMod val="50000"/>
                </a:schemeClr>
              </a:solidFill>
            </a:endParaRPr>
          </a:p>
        </p:txBody>
      </p:sp>
    </p:spTree>
    <p:extLst>
      <p:ext uri="{BB962C8B-B14F-4D97-AF65-F5344CB8AC3E}">
        <p14:creationId xmlns:p14="http://schemas.microsoft.com/office/powerpoint/2010/main" val="99722636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609600"/>
            <a:ext cx="7467600" cy="5864352"/>
          </a:xfrm>
        </p:spPr>
        <p:txBody>
          <a:bodyPr/>
          <a:lstStyle/>
          <a:p>
            <a:pPr marL="0" indent="0">
              <a:buNone/>
            </a:pPr>
            <a:endParaRPr lang="en-US" dirty="0" smtClean="0"/>
          </a:p>
          <a:p>
            <a:pPr>
              <a:buFont typeface="Wingdings" panose="05000000000000000000" pitchFamily="2" charset="2"/>
              <a:buChar char="Ø"/>
            </a:pPr>
            <a:r>
              <a:rPr lang="en-US" sz="2800" dirty="0" smtClean="0"/>
              <a:t>Total </a:t>
            </a:r>
            <a:r>
              <a:rPr lang="en-US" sz="2800" dirty="0"/>
              <a:t>Proteins</a:t>
            </a:r>
          </a:p>
          <a:p>
            <a:pPr>
              <a:buFont typeface="Wingdings" panose="05000000000000000000" pitchFamily="2" charset="2"/>
              <a:buChar char="Ø"/>
            </a:pPr>
            <a:r>
              <a:rPr lang="en-US" sz="2800" dirty="0"/>
              <a:t>Albumin</a:t>
            </a:r>
          </a:p>
          <a:p>
            <a:pPr>
              <a:buFont typeface="Wingdings" panose="05000000000000000000" pitchFamily="2" charset="2"/>
              <a:buChar char="Ø"/>
            </a:pPr>
            <a:r>
              <a:rPr lang="en-US" sz="2800" dirty="0"/>
              <a:t>Albumin to Globulin </a:t>
            </a:r>
            <a:r>
              <a:rPr lang="en-US" sz="2800" dirty="0" smtClean="0"/>
              <a:t>Ratio</a:t>
            </a:r>
          </a:p>
          <a:p>
            <a:pPr>
              <a:buFont typeface="Wingdings" panose="05000000000000000000" pitchFamily="2" charset="2"/>
              <a:buChar char="Ø"/>
            </a:pPr>
            <a:endParaRPr lang="en-US" sz="2800" dirty="0"/>
          </a:p>
          <a:p>
            <a:r>
              <a:rPr lang="en-US" sz="2800" dirty="0" smtClean="0"/>
              <a:t>Label in our data: Liver Disease (</a:t>
            </a:r>
            <a:r>
              <a:rPr lang="en-US" sz="2800" dirty="0" err="1" smtClean="0"/>
              <a:t>ldisease</a:t>
            </a:r>
            <a:r>
              <a:rPr lang="en-US" sz="2800" dirty="0" smtClean="0"/>
              <a:t>)</a:t>
            </a:r>
          </a:p>
          <a:p>
            <a:pPr>
              <a:buFont typeface="Wingdings" panose="05000000000000000000" pitchFamily="2" charset="2"/>
              <a:buChar char="Ø"/>
            </a:pPr>
            <a:r>
              <a:rPr lang="en-US" sz="2800" dirty="0" smtClean="0"/>
              <a:t>1 - represents presence of liver disease</a:t>
            </a:r>
          </a:p>
          <a:p>
            <a:pPr>
              <a:buFont typeface="Wingdings" panose="05000000000000000000" pitchFamily="2" charset="2"/>
              <a:buChar char="Ø"/>
            </a:pPr>
            <a:r>
              <a:rPr lang="en-US" sz="2800" dirty="0" smtClean="0"/>
              <a:t>2 - represents absence of liver disease</a:t>
            </a:r>
          </a:p>
          <a:p>
            <a:pPr>
              <a:buFont typeface="Wingdings" panose="05000000000000000000" pitchFamily="2" charset="2"/>
              <a:buChar char="Ø"/>
            </a:pPr>
            <a:endParaRPr lang="en-US" sz="2800" dirty="0" smtClean="0"/>
          </a:p>
          <a:p>
            <a:endParaRPr lang="en-US" sz="2800" dirty="0" smtClean="0"/>
          </a:p>
        </p:txBody>
      </p:sp>
      <p:pic>
        <p:nvPicPr>
          <p:cNvPr id="6" name="Picture 5"/>
          <p:cNvPicPr/>
          <p:nvPr/>
        </p:nvPicPr>
        <p:blipFill>
          <a:blip r:embed="rId2"/>
          <a:srcRect/>
          <a:stretch>
            <a:fillRect/>
          </a:stretch>
        </p:blipFill>
        <p:spPr bwMode="auto">
          <a:xfrm>
            <a:off x="762000" y="4953000"/>
            <a:ext cx="7162800" cy="1524000"/>
          </a:xfrm>
          <a:prstGeom prst="rect">
            <a:avLst/>
          </a:prstGeom>
          <a:noFill/>
          <a:ln w="9525">
            <a:noFill/>
            <a:miter lim="800000"/>
            <a:headEnd/>
            <a:tailEnd/>
          </a:ln>
        </p:spPr>
      </p:pic>
    </p:spTree>
    <p:extLst>
      <p:ext uri="{BB962C8B-B14F-4D97-AF65-F5344CB8AC3E}">
        <p14:creationId xmlns:p14="http://schemas.microsoft.com/office/powerpoint/2010/main" val="296836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US" dirty="0" smtClean="0"/>
              <a:t>    </a:t>
            </a:r>
            <a:r>
              <a:rPr lang="en-US" b="1" dirty="0" smtClean="0"/>
              <a:t>In this stage we clean and format the data</a:t>
            </a:r>
          </a:p>
          <a:p>
            <a:r>
              <a:rPr lang="en-IN" dirty="0"/>
              <a:t>Correcting data types:</a:t>
            </a:r>
            <a:endParaRPr lang="en-US" dirty="0"/>
          </a:p>
          <a:p>
            <a:pPr>
              <a:buFont typeface="Wingdings" panose="05000000000000000000" pitchFamily="2" charset="2"/>
              <a:buChar char="Ø"/>
            </a:pPr>
            <a:r>
              <a:rPr lang="en-IN" dirty="0"/>
              <a:t>Scales-Nominal, ordinal , interval, </a:t>
            </a:r>
            <a:r>
              <a:rPr lang="en-IN" dirty="0" smtClean="0"/>
              <a:t>ratio</a:t>
            </a:r>
          </a:p>
          <a:p>
            <a:pPr>
              <a:buFont typeface="Wingdings" panose="05000000000000000000" pitchFamily="2" charset="2"/>
              <a:buChar char="Ø"/>
            </a:pPr>
            <a:endParaRPr lang="en-IN" dirty="0"/>
          </a:p>
          <a:p>
            <a:pPr>
              <a:buFont typeface="Wingdings" panose="05000000000000000000" pitchFamily="2" charset="2"/>
              <a:buChar char="Ø"/>
            </a:pPr>
            <a:endParaRPr lang="en-IN" dirty="0" smtClean="0"/>
          </a:p>
          <a:p>
            <a:pPr>
              <a:buFont typeface="Wingdings" panose="05000000000000000000" pitchFamily="2" charset="2"/>
              <a:buChar char="Ø"/>
            </a:pPr>
            <a:endParaRPr lang="en-IN" dirty="0"/>
          </a:p>
          <a:p>
            <a:pPr>
              <a:buFont typeface="Wingdings" panose="05000000000000000000" pitchFamily="2" charset="2"/>
              <a:buChar char="Ø"/>
            </a:pPr>
            <a:endParaRPr lang="en-IN" dirty="0" smtClean="0"/>
          </a:p>
          <a:p>
            <a:pPr>
              <a:buFont typeface="Wingdings" panose="05000000000000000000" pitchFamily="2" charset="2"/>
              <a:buChar char="Ø"/>
            </a:pPr>
            <a:endParaRPr lang="en-IN" dirty="0"/>
          </a:p>
          <a:p>
            <a:pPr>
              <a:buFont typeface="Wingdings" panose="05000000000000000000" pitchFamily="2" charset="2"/>
              <a:buChar char="Ø"/>
            </a:pPr>
            <a:r>
              <a:rPr lang="en-IN" dirty="0"/>
              <a:t>As we can see from the above table, </a:t>
            </a:r>
            <a:r>
              <a:rPr lang="en-IN" dirty="0" err="1"/>
              <a:t>ldisease</a:t>
            </a:r>
            <a:r>
              <a:rPr lang="en-IN" dirty="0"/>
              <a:t> and gender which are categorical in nature are read as integer. So, we converted these attributes </a:t>
            </a:r>
            <a:r>
              <a:rPr lang="en-IN" dirty="0" err="1"/>
              <a:t>ldisease</a:t>
            </a:r>
            <a:r>
              <a:rPr lang="en-IN" dirty="0"/>
              <a:t> and gender from integer to factor (categorical).</a:t>
            </a:r>
            <a:endParaRPr lang="en-US" dirty="0"/>
          </a:p>
          <a:p>
            <a:pPr>
              <a:buFont typeface="Wingdings" panose="05000000000000000000" pitchFamily="2" charset="2"/>
              <a:buChar char="Ø"/>
            </a:pPr>
            <a:endParaRPr lang="en-US" dirty="0"/>
          </a:p>
          <a:p>
            <a:endParaRPr lang="en-US" dirty="0"/>
          </a:p>
        </p:txBody>
      </p:sp>
      <p:sp>
        <p:nvSpPr>
          <p:cNvPr id="2" name="Title 1"/>
          <p:cNvSpPr>
            <a:spLocks noGrp="1"/>
          </p:cNvSpPr>
          <p:nvPr>
            <p:ph type="title"/>
          </p:nvPr>
        </p:nvSpPr>
        <p:spPr/>
        <p:txBody>
          <a:bodyPr/>
          <a:lstStyle/>
          <a:p>
            <a:pPr algn="ctr"/>
            <a:r>
              <a:rPr lang="en-US" dirty="0" smtClean="0">
                <a:solidFill>
                  <a:schemeClr val="accent4">
                    <a:lumMod val="75000"/>
                  </a:schemeClr>
                </a:solidFill>
              </a:rPr>
              <a:t>Data</a:t>
            </a:r>
            <a:r>
              <a:rPr lang="en-US" dirty="0" smtClean="0"/>
              <a:t> </a:t>
            </a:r>
            <a:r>
              <a:rPr lang="en-US" dirty="0">
                <a:solidFill>
                  <a:schemeClr val="accent4">
                    <a:lumMod val="75000"/>
                  </a:schemeClr>
                </a:solidFill>
              </a:rPr>
              <a:t>P</a:t>
            </a:r>
            <a:r>
              <a:rPr lang="en-US" dirty="0" smtClean="0">
                <a:solidFill>
                  <a:schemeClr val="accent4">
                    <a:lumMod val="75000"/>
                  </a:schemeClr>
                </a:solidFill>
              </a:rPr>
              <a:t>reparation</a:t>
            </a:r>
            <a:endParaRPr lang="en-US" dirty="0">
              <a:solidFill>
                <a:schemeClr val="accent4">
                  <a:lumMod val="75000"/>
                </a:schemeClr>
              </a:solidFill>
            </a:endParaRPr>
          </a:p>
        </p:txBody>
      </p:sp>
      <p:pic>
        <p:nvPicPr>
          <p:cNvPr id="4" name="Picture 3"/>
          <p:cNvPicPr/>
          <p:nvPr/>
        </p:nvPicPr>
        <p:blipFill>
          <a:blip r:embed="rId2"/>
          <a:srcRect/>
          <a:stretch>
            <a:fillRect/>
          </a:stretch>
        </p:blipFill>
        <p:spPr bwMode="auto">
          <a:xfrm>
            <a:off x="839445" y="2743200"/>
            <a:ext cx="6932955" cy="1781175"/>
          </a:xfrm>
          <a:prstGeom prst="rect">
            <a:avLst/>
          </a:prstGeom>
          <a:noFill/>
          <a:ln w="9525">
            <a:noFill/>
            <a:miter lim="800000"/>
            <a:headEnd/>
            <a:tailEnd/>
          </a:ln>
        </p:spPr>
      </p:pic>
    </p:spTree>
    <p:extLst>
      <p:ext uri="{BB962C8B-B14F-4D97-AF65-F5344CB8AC3E}">
        <p14:creationId xmlns:p14="http://schemas.microsoft.com/office/powerpoint/2010/main" val="1217482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467600" cy="6169152"/>
          </a:xfrm>
        </p:spPr>
        <p:txBody>
          <a:bodyPr/>
          <a:lstStyle/>
          <a:p>
            <a:pPr marL="0" indent="0">
              <a:buNone/>
            </a:pPr>
            <a:r>
              <a:rPr lang="en-IN" b="1" dirty="0"/>
              <a:t> </a:t>
            </a:r>
            <a:endParaRPr lang="en-IN" b="1" dirty="0" smtClean="0"/>
          </a:p>
          <a:p>
            <a:pPr marL="0" indent="0">
              <a:buNone/>
            </a:pPr>
            <a:endParaRPr lang="en-IN" b="1" dirty="0"/>
          </a:p>
          <a:p>
            <a:pPr marL="0" indent="0">
              <a:buNone/>
            </a:pPr>
            <a:endParaRPr lang="en-IN" b="1" dirty="0" smtClean="0"/>
          </a:p>
          <a:p>
            <a:pPr marL="0" indent="0">
              <a:buNone/>
            </a:pPr>
            <a:endParaRPr lang="en-IN" b="1" dirty="0"/>
          </a:p>
          <a:p>
            <a:pPr marL="0" indent="0">
              <a:buNone/>
            </a:pPr>
            <a:endParaRPr lang="en-IN" b="1" dirty="0" smtClean="0"/>
          </a:p>
          <a:p>
            <a:pPr marL="0" indent="0">
              <a:buNone/>
            </a:pPr>
            <a:endParaRPr lang="en-IN" b="1" dirty="0"/>
          </a:p>
          <a:p>
            <a:pPr marL="0" indent="0">
              <a:buNone/>
            </a:pPr>
            <a:endParaRPr lang="en-IN" b="1" dirty="0" smtClean="0"/>
          </a:p>
          <a:p>
            <a:r>
              <a:rPr lang="en-IN" b="1" dirty="0" smtClean="0"/>
              <a:t>Understanding </a:t>
            </a:r>
            <a:r>
              <a:rPr lang="en-IN" b="1" dirty="0"/>
              <a:t>data using Descriptive  Statistics: </a:t>
            </a:r>
            <a:endParaRPr lang="en-US" dirty="0"/>
          </a:p>
          <a:p>
            <a:pPr>
              <a:buFont typeface="Wingdings" panose="05000000000000000000" pitchFamily="2" charset="2"/>
              <a:buChar char="Ø"/>
            </a:pPr>
            <a:r>
              <a:rPr lang="en-IN" dirty="0"/>
              <a:t>Measures of </a:t>
            </a:r>
            <a:r>
              <a:rPr lang="en-IN" dirty="0" smtClean="0"/>
              <a:t>Central Tendency</a:t>
            </a:r>
            <a:endParaRPr lang="en-US" dirty="0"/>
          </a:p>
          <a:p>
            <a:pPr>
              <a:buFont typeface="Wingdings" panose="05000000000000000000" pitchFamily="2" charset="2"/>
              <a:buChar char="Ø"/>
            </a:pPr>
            <a:r>
              <a:rPr lang="en-IN" dirty="0"/>
              <a:t>Measures of </a:t>
            </a:r>
            <a:r>
              <a:rPr lang="en-IN" dirty="0" smtClean="0"/>
              <a:t>Dispersion</a:t>
            </a:r>
            <a:endParaRPr lang="en-US" dirty="0"/>
          </a:p>
          <a:p>
            <a:pPr>
              <a:buFont typeface="Wingdings" panose="05000000000000000000" pitchFamily="2" charset="2"/>
              <a:buChar char="Ø"/>
            </a:pPr>
            <a:r>
              <a:rPr lang="en-IN" dirty="0"/>
              <a:t>Visual </a:t>
            </a:r>
            <a:r>
              <a:rPr lang="en-IN" dirty="0" smtClean="0"/>
              <a:t>description</a:t>
            </a:r>
            <a:endParaRPr lang="en-US" dirty="0"/>
          </a:p>
          <a:p>
            <a:endParaRPr lang="en-US" dirty="0"/>
          </a:p>
        </p:txBody>
      </p:sp>
      <p:pic>
        <p:nvPicPr>
          <p:cNvPr id="6" name="Picture 5"/>
          <p:cNvPicPr/>
          <p:nvPr/>
        </p:nvPicPr>
        <p:blipFill>
          <a:blip r:embed="rId2"/>
          <a:srcRect/>
          <a:stretch>
            <a:fillRect/>
          </a:stretch>
        </p:blipFill>
        <p:spPr bwMode="auto">
          <a:xfrm>
            <a:off x="762000" y="685800"/>
            <a:ext cx="6781800" cy="2514600"/>
          </a:xfrm>
          <a:prstGeom prst="rect">
            <a:avLst/>
          </a:prstGeom>
          <a:noFill/>
          <a:ln w="9525">
            <a:noFill/>
            <a:miter lim="800000"/>
            <a:headEnd/>
            <a:tailEnd/>
          </a:ln>
        </p:spPr>
      </p:pic>
    </p:spTree>
    <p:extLst>
      <p:ext uri="{BB962C8B-B14F-4D97-AF65-F5344CB8AC3E}">
        <p14:creationId xmlns:p14="http://schemas.microsoft.com/office/powerpoint/2010/main" val="2461040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Understanding data visually</a:t>
            </a:r>
            <a:endParaRPr lang="en-US" dirty="0"/>
          </a:p>
        </p:txBody>
      </p:sp>
      <p:pic>
        <p:nvPicPr>
          <p:cNvPr id="4" name="Picture 3"/>
          <p:cNvPicPr/>
          <p:nvPr/>
        </p:nvPicPr>
        <p:blipFill>
          <a:blip r:embed="rId2"/>
          <a:srcRect/>
          <a:stretch>
            <a:fillRect/>
          </a:stretch>
        </p:blipFill>
        <p:spPr bwMode="auto">
          <a:xfrm>
            <a:off x="1143000" y="3657600"/>
            <a:ext cx="5943600" cy="304800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1143000" y="228600"/>
            <a:ext cx="5943600" cy="2880360"/>
          </a:xfrm>
          <a:prstGeom prst="rect">
            <a:avLst/>
          </a:prstGeom>
          <a:noFill/>
          <a:ln w="9525">
            <a:noFill/>
            <a:miter lim="800000"/>
            <a:headEnd/>
            <a:tailEnd/>
          </a:ln>
        </p:spPr>
      </p:pic>
    </p:spTree>
    <p:extLst>
      <p:ext uri="{BB962C8B-B14F-4D97-AF65-F5344CB8AC3E}">
        <p14:creationId xmlns:p14="http://schemas.microsoft.com/office/powerpoint/2010/main" val="3855389120"/>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7467600" cy="6553200"/>
          </a:xfrm>
        </p:spPr>
        <p:txBody>
          <a:bodyPr/>
          <a:lstStyle/>
          <a:p>
            <a:r>
              <a:rPr lang="en-IN" b="1" dirty="0" smtClean="0"/>
              <a:t>Checking </a:t>
            </a:r>
            <a:r>
              <a:rPr lang="en-IN" b="1" dirty="0"/>
              <a:t>for missing Values:</a:t>
            </a:r>
            <a:endParaRPr lang="en-US" dirty="0"/>
          </a:p>
          <a:p>
            <a:pPr>
              <a:buFont typeface="Wingdings" panose="05000000000000000000" pitchFamily="2" charset="2"/>
              <a:buChar char="Ø"/>
            </a:pPr>
            <a:r>
              <a:rPr lang="en-IN" dirty="0"/>
              <a:t>Impact</a:t>
            </a:r>
            <a:endParaRPr lang="en-US" dirty="0"/>
          </a:p>
          <a:p>
            <a:pPr>
              <a:buFont typeface="Wingdings" panose="05000000000000000000" pitchFamily="2" charset="2"/>
              <a:buChar char="Ø"/>
            </a:pPr>
            <a:r>
              <a:rPr lang="en-IN" dirty="0"/>
              <a:t>causes</a:t>
            </a:r>
            <a:endParaRPr lang="en-US" dirty="0"/>
          </a:p>
          <a:p>
            <a:pPr>
              <a:buFont typeface="Wingdings" panose="05000000000000000000" pitchFamily="2" charset="2"/>
              <a:buChar char="Ø"/>
            </a:pPr>
            <a:r>
              <a:rPr lang="en-IN" dirty="0"/>
              <a:t>Treatment</a:t>
            </a:r>
            <a:endParaRPr lang="en-US" dirty="0"/>
          </a:p>
          <a:p>
            <a:pPr>
              <a:buFont typeface="Wingdings" panose="05000000000000000000" pitchFamily="2" charset="2"/>
              <a:buChar char="Ø"/>
            </a:pPr>
            <a:r>
              <a:rPr lang="en-IN" dirty="0"/>
              <a:t>Deletion, Imputation, prediction</a:t>
            </a:r>
            <a:endParaRPr lang="en-US" dirty="0"/>
          </a:p>
          <a:p>
            <a:pPr marL="0" indent="0">
              <a:buNone/>
            </a:pPr>
            <a:r>
              <a:rPr lang="en-IN" dirty="0" smtClean="0"/>
              <a:t>We </a:t>
            </a:r>
            <a:r>
              <a:rPr lang="en-IN" dirty="0"/>
              <a:t>also need to check if the data contains any </a:t>
            </a:r>
            <a:r>
              <a:rPr lang="en-IN" dirty="0" smtClean="0"/>
              <a:t>     missing </a:t>
            </a:r>
            <a:r>
              <a:rPr lang="en-IN" dirty="0"/>
              <a:t>values, which can be done as </a:t>
            </a:r>
            <a:r>
              <a:rPr lang="en-IN" dirty="0" smtClean="0"/>
              <a:t>below</a:t>
            </a:r>
          </a:p>
          <a:p>
            <a:pPr marL="0" indent="0">
              <a:buNone/>
            </a:pPr>
            <a:endParaRPr lang="en-IN" dirty="0"/>
          </a:p>
          <a:p>
            <a:pPr marL="0" indent="0">
              <a:buNone/>
            </a:pPr>
            <a:endParaRPr lang="en-IN" dirty="0" smtClean="0"/>
          </a:p>
          <a:p>
            <a:pPr marL="0" indent="0">
              <a:buNone/>
            </a:pPr>
            <a:endParaRPr lang="en-IN" dirty="0"/>
          </a:p>
          <a:p>
            <a:pPr marL="0" indent="0">
              <a:buNone/>
            </a:pPr>
            <a:r>
              <a:rPr lang="en-IN" dirty="0"/>
              <a:t>T</a:t>
            </a:r>
            <a:r>
              <a:rPr lang="en-IN" dirty="0" smtClean="0"/>
              <a:t>here </a:t>
            </a:r>
            <a:r>
              <a:rPr lang="en-IN" dirty="0"/>
              <a:t>are 0.7698888%   i.e., 9 missing values in alb_glob_ratio.</a:t>
            </a:r>
            <a:endParaRPr lang="en-US" dirty="0"/>
          </a:p>
          <a:p>
            <a:pPr marL="0" indent="0">
              <a:buNone/>
            </a:pPr>
            <a:endParaRPr lang="en-US" dirty="0"/>
          </a:p>
          <a:p>
            <a:endParaRPr lang="en-US" dirty="0"/>
          </a:p>
        </p:txBody>
      </p:sp>
      <p:pic>
        <p:nvPicPr>
          <p:cNvPr id="4" name="Picture 3"/>
          <p:cNvPicPr/>
          <p:nvPr/>
        </p:nvPicPr>
        <p:blipFill>
          <a:blip r:embed="rId2"/>
          <a:srcRect/>
          <a:stretch>
            <a:fillRect/>
          </a:stretch>
        </p:blipFill>
        <p:spPr bwMode="auto">
          <a:xfrm>
            <a:off x="950204" y="3465218"/>
            <a:ext cx="6288796" cy="1259182"/>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925682" y="5686425"/>
            <a:ext cx="6237117" cy="1171575"/>
          </a:xfrm>
          <a:prstGeom prst="rect">
            <a:avLst/>
          </a:prstGeom>
          <a:noFill/>
          <a:ln w="9525">
            <a:noFill/>
            <a:miter lim="800000"/>
            <a:headEnd/>
            <a:tailEnd/>
          </a:ln>
        </p:spPr>
      </p:pic>
    </p:spTree>
    <p:extLst>
      <p:ext uri="{BB962C8B-B14F-4D97-AF65-F5344CB8AC3E}">
        <p14:creationId xmlns:p14="http://schemas.microsoft.com/office/powerpoint/2010/main" val="2928628740"/>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467600" cy="6245352"/>
          </a:xfrm>
        </p:spPr>
        <p:txBody>
          <a:bodyPr/>
          <a:lstStyle/>
          <a:p>
            <a:r>
              <a:rPr lang="en-US" b="1" dirty="0" smtClean="0"/>
              <a:t>Outliers</a:t>
            </a:r>
          </a:p>
          <a:p>
            <a:pPr>
              <a:buFont typeface="Wingdings" panose="05000000000000000000" pitchFamily="2" charset="2"/>
              <a:buChar char="Ø"/>
            </a:pPr>
            <a:r>
              <a:rPr lang="en-IN" dirty="0" smtClean="0"/>
              <a:t>Checking </a:t>
            </a:r>
            <a:r>
              <a:rPr lang="en-IN" dirty="0"/>
              <a:t>for Outliers:</a:t>
            </a:r>
            <a:endParaRPr lang="en-US" dirty="0"/>
          </a:p>
          <a:p>
            <a:pPr marL="0" indent="0">
              <a:buNone/>
            </a:pPr>
            <a:r>
              <a:rPr lang="en-IN" dirty="0" smtClean="0"/>
              <a:t>   We </a:t>
            </a:r>
            <a:r>
              <a:rPr lang="en-IN" dirty="0"/>
              <a:t>used Box-plots to check for Outliers in each </a:t>
            </a:r>
            <a:endParaRPr lang="en-IN" dirty="0" smtClean="0"/>
          </a:p>
          <a:p>
            <a:pPr marL="0" indent="0">
              <a:buNone/>
            </a:pPr>
            <a:r>
              <a:rPr lang="en-IN" dirty="0" smtClean="0"/>
              <a:t>   of the </a:t>
            </a:r>
            <a:r>
              <a:rPr lang="en-IN" dirty="0"/>
              <a:t>continuous </a:t>
            </a:r>
            <a:r>
              <a:rPr lang="en-IN" dirty="0" smtClean="0"/>
              <a:t>variables</a:t>
            </a:r>
            <a:endParaRPr lang="en-IN" dirty="0"/>
          </a:p>
          <a:p>
            <a:pPr>
              <a:buFont typeface="Wingdings" panose="05000000000000000000" pitchFamily="2" charset="2"/>
              <a:buChar char="Ø"/>
            </a:pPr>
            <a:r>
              <a:rPr lang="en-IN" dirty="0" smtClean="0"/>
              <a:t>Boxplot </a:t>
            </a:r>
            <a:r>
              <a:rPr lang="en-IN" dirty="0"/>
              <a:t>for </a:t>
            </a:r>
            <a:r>
              <a:rPr lang="en-IN" dirty="0" smtClean="0"/>
              <a:t>alb_glob_ratio</a:t>
            </a:r>
            <a:endParaRPr lang="en-US" dirty="0"/>
          </a:p>
          <a:p>
            <a:pPr>
              <a:buFont typeface="Wingdings" panose="05000000000000000000" pitchFamily="2" charset="2"/>
              <a:buChar char="Ø"/>
            </a:pPr>
            <a:r>
              <a:rPr lang="en-IN" dirty="0" smtClean="0"/>
              <a:t>Treatment:</a:t>
            </a:r>
          </a:p>
          <a:p>
            <a:pPr marL="0" indent="0">
              <a:buNone/>
            </a:pPr>
            <a:r>
              <a:rPr lang="en-IN" dirty="0"/>
              <a:t> </a:t>
            </a:r>
            <a:r>
              <a:rPr lang="en-IN" dirty="0" smtClean="0"/>
              <a:t>  Deleting, </a:t>
            </a:r>
          </a:p>
          <a:p>
            <a:pPr marL="0" indent="0">
              <a:buNone/>
            </a:pPr>
            <a:r>
              <a:rPr lang="en-IN" dirty="0"/>
              <a:t> </a:t>
            </a:r>
            <a:r>
              <a:rPr lang="en-IN" dirty="0" smtClean="0"/>
              <a:t>  imputing,</a:t>
            </a:r>
          </a:p>
          <a:p>
            <a:pPr marL="0" indent="0">
              <a:buNone/>
            </a:pPr>
            <a:r>
              <a:rPr lang="en-IN" dirty="0" smtClean="0"/>
              <a:t>   binning,</a:t>
            </a:r>
          </a:p>
          <a:p>
            <a:pPr marL="0" indent="0">
              <a:buNone/>
            </a:pPr>
            <a:r>
              <a:rPr lang="en-IN" dirty="0" smtClean="0"/>
              <a:t>   transformation</a:t>
            </a:r>
            <a:r>
              <a:rPr lang="en-IN" dirty="0"/>
              <a:t>, </a:t>
            </a:r>
            <a:endParaRPr lang="en-IN" dirty="0" smtClean="0"/>
          </a:p>
          <a:p>
            <a:pPr marL="0" indent="0">
              <a:buNone/>
            </a:pPr>
            <a:r>
              <a:rPr lang="en-IN" dirty="0" smtClean="0"/>
              <a:t>   capping.</a:t>
            </a:r>
            <a:endParaRPr lang="en-US" dirty="0"/>
          </a:p>
          <a:p>
            <a:pPr marL="0" indent="0">
              <a:buNone/>
            </a:pPr>
            <a:endParaRPr lang="en-US" dirty="0"/>
          </a:p>
          <a:p>
            <a:pPr marL="0" indent="0">
              <a:buNone/>
            </a:pPr>
            <a:endParaRPr lang="en-US" dirty="0"/>
          </a:p>
          <a:p>
            <a:endParaRPr lang="en-US" dirty="0"/>
          </a:p>
        </p:txBody>
      </p:sp>
      <p:pic>
        <p:nvPicPr>
          <p:cNvPr id="6" name="Picture 5"/>
          <p:cNvPicPr/>
          <p:nvPr/>
        </p:nvPicPr>
        <p:blipFill>
          <a:blip r:embed="rId2" cstate="print"/>
          <a:srcRect/>
          <a:stretch>
            <a:fillRect/>
          </a:stretch>
        </p:blipFill>
        <p:spPr bwMode="auto">
          <a:xfrm>
            <a:off x="5257800" y="1981200"/>
            <a:ext cx="3733800" cy="4495800"/>
          </a:xfrm>
          <a:prstGeom prst="rect">
            <a:avLst/>
          </a:prstGeom>
          <a:noFill/>
          <a:ln w="9525">
            <a:noFill/>
            <a:miter lim="800000"/>
            <a:headEnd/>
            <a:tailEnd/>
          </a:ln>
        </p:spPr>
      </p:pic>
    </p:spTree>
    <p:extLst>
      <p:ext uri="{BB962C8B-B14F-4D97-AF65-F5344CB8AC3E}">
        <p14:creationId xmlns:p14="http://schemas.microsoft.com/office/powerpoint/2010/main" val="266076736"/>
      </p:ext>
    </p:extLst>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467600" cy="6169152"/>
          </a:xfrm>
        </p:spPr>
        <p:txBody>
          <a:bodyPr/>
          <a:lstStyle/>
          <a:p>
            <a:pPr>
              <a:buFont typeface="Wingdings" panose="05000000000000000000" pitchFamily="2" charset="2"/>
              <a:buChar char="Ø"/>
            </a:pPr>
            <a:r>
              <a:rPr lang="en-US" dirty="0" smtClean="0"/>
              <a:t>After capping the boxplot is</a:t>
            </a:r>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t>For all the attributes we plot boxplots and treat by capping</a:t>
            </a:r>
          </a:p>
          <a:p>
            <a:pPr>
              <a:buFont typeface="Wingdings" panose="05000000000000000000" pitchFamily="2" charset="2"/>
              <a:buChar char="Ø"/>
            </a:pPr>
            <a:endParaRPr lang="en-US" dirty="0" smtClean="0"/>
          </a:p>
          <a:p>
            <a:endParaRPr lang="en-US" dirty="0"/>
          </a:p>
        </p:txBody>
      </p:sp>
      <p:pic>
        <p:nvPicPr>
          <p:cNvPr id="5" name="Picture 4"/>
          <p:cNvPicPr/>
          <p:nvPr/>
        </p:nvPicPr>
        <p:blipFill>
          <a:blip r:embed="rId2" cstate="print"/>
          <a:srcRect/>
          <a:stretch>
            <a:fillRect/>
          </a:stretch>
        </p:blipFill>
        <p:spPr bwMode="auto">
          <a:xfrm>
            <a:off x="2819400" y="1207477"/>
            <a:ext cx="3962400" cy="4126523"/>
          </a:xfrm>
          <a:prstGeom prst="rect">
            <a:avLst/>
          </a:prstGeom>
          <a:noFill/>
          <a:ln w="9525">
            <a:noFill/>
            <a:miter lim="800000"/>
            <a:headEnd/>
            <a:tailEnd/>
          </a:ln>
        </p:spPr>
      </p:pic>
    </p:spTree>
    <p:extLst>
      <p:ext uri="{BB962C8B-B14F-4D97-AF65-F5344CB8AC3E}">
        <p14:creationId xmlns:p14="http://schemas.microsoft.com/office/powerpoint/2010/main" val="2330092758"/>
      </p:ext>
    </p:extLst>
  </p:cSld>
  <p:clrMapOvr>
    <a:masterClrMapping/>
  </p:clrMapOvr>
  <p:transition spd="slow">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7696200" cy="5029200"/>
          </a:xfrm>
        </p:spPr>
        <p:txBody>
          <a:bodyPr/>
          <a:lstStyle/>
          <a:p>
            <a:r>
              <a:rPr lang="en-IN" b="1" dirty="0"/>
              <a:t>Format or transformation of </a:t>
            </a:r>
            <a:r>
              <a:rPr lang="en-IN" b="1" dirty="0" smtClean="0"/>
              <a:t>data</a:t>
            </a:r>
          </a:p>
          <a:p>
            <a:pPr>
              <a:buFont typeface="Wingdings" panose="05000000000000000000" pitchFamily="2" charset="2"/>
              <a:buChar char="Ø"/>
            </a:pPr>
            <a:r>
              <a:rPr lang="en-IN" dirty="0" smtClean="0"/>
              <a:t>Normalising </a:t>
            </a:r>
            <a:r>
              <a:rPr lang="en-IN" dirty="0"/>
              <a:t>the Continuous variables:</a:t>
            </a:r>
            <a:endParaRPr lang="en-US" dirty="0"/>
          </a:p>
          <a:p>
            <a:pPr marL="0" indent="0">
              <a:buNone/>
            </a:pPr>
            <a:r>
              <a:rPr lang="en-IN" dirty="0" smtClean="0"/>
              <a:t>As </a:t>
            </a:r>
            <a:r>
              <a:rPr lang="en-IN" dirty="0"/>
              <a:t>our input data is in different units, we </a:t>
            </a:r>
            <a:r>
              <a:rPr lang="en-IN" dirty="0" smtClean="0"/>
              <a:t>have to, ideally </a:t>
            </a:r>
            <a:r>
              <a:rPr lang="en-IN" dirty="0"/>
              <a:t>do </a:t>
            </a:r>
            <a:r>
              <a:rPr lang="en-IN" dirty="0" smtClean="0"/>
              <a:t>normalisation. Hence</a:t>
            </a:r>
            <a:r>
              <a:rPr lang="en-IN" dirty="0"/>
              <a:t>, we normalized all the continuous variables with mean 0 and </a:t>
            </a:r>
            <a:r>
              <a:rPr lang="en-IN" dirty="0" smtClean="0"/>
              <a:t>variance 1. </a:t>
            </a:r>
            <a:endParaRPr lang="en-US" dirty="0"/>
          </a:p>
          <a:p>
            <a:pPr>
              <a:buFont typeface="Wingdings" panose="05000000000000000000" pitchFamily="2" charset="2"/>
              <a:buChar char="Ø"/>
            </a:pPr>
            <a:endParaRPr lang="en-US" dirty="0"/>
          </a:p>
          <a:p>
            <a:endParaRPr lang="en-US" dirty="0"/>
          </a:p>
        </p:txBody>
      </p:sp>
      <p:sp>
        <p:nvSpPr>
          <p:cNvPr id="2" name="Title 1"/>
          <p:cNvSpPr>
            <a:spLocks noGrp="1"/>
          </p:cNvSpPr>
          <p:nvPr>
            <p:ph type="title"/>
          </p:nvPr>
        </p:nvSpPr>
        <p:spPr/>
        <p:txBody>
          <a:bodyPr/>
          <a:lstStyle/>
          <a:p>
            <a:pPr algn="ctr"/>
            <a:r>
              <a:rPr lang="en-US" dirty="0" smtClean="0">
                <a:solidFill>
                  <a:schemeClr val="accent4">
                    <a:lumMod val="75000"/>
                  </a:schemeClr>
                </a:solidFill>
              </a:rPr>
              <a:t>Data</a:t>
            </a:r>
            <a:r>
              <a:rPr lang="en-US" dirty="0" smtClean="0"/>
              <a:t> </a:t>
            </a:r>
            <a:r>
              <a:rPr lang="en-US" dirty="0">
                <a:solidFill>
                  <a:schemeClr val="accent4">
                    <a:lumMod val="75000"/>
                  </a:schemeClr>
                </a:solidFill>
              </a:rPr>
              <a:t>P</a:t>
            </a:r>
            <a:r>
              <a:rPr lang="en-US" dirty="0" smtClean="0">
                <a:solidFill>
                  <a:schemeClr val="accent4">
                    <a:lumMod val="75000"/>
                  </a:schemeClr>
                </a:solidFill>
              </a:rPr>
              <a:t>reparation</a:t>
            </a:r>
            <a:endParaRPr lang="en-US" dirty="0">
              <a:solidFill>
                <a:schemeClr val="accent4">
                  <a:lumMod val="75000"/>
                </a:schemeClr>
              </a:solidFill>
            </a:endParaRPr>
          </a:p>
        </p:txBody>
      </p:sp>
      <p:pic>
        <p:nvPicPr>
          <p:cNvPr id="4" name="Picture 3"/>
          <p:cNvPicPr/>
          <p:nvPr/>
        </p:nvPicPr>
        <p:blipFill>
          <a:blip r:embed="rId2"/>
          <a:srcRect/>
          <a:stretch>
            <a:fillRect/>
          </a:stretch>
        </p:blipFill>
        <p:spPr bwMode="auto">
          <a:xfrm>
            <a:off x="1137138" y="3962400"/>
            <a:ext cx="6477000" cy="2209800"/>
          </a:xfrm>
          <a:prstGeom prst="rect">
            <a:avLst/>
          </a:prstGeom>
          <a:noFill/>
          <a:ln w="9525">
            <a:noFill/>
            <a:miter lim="800000"/>
            <a:headEnd/>
            <a:tailEnd/>
          </a:ln>
        </p:spPr>
      </p:pic>
    </p:spTree>
    <p:extLst>
      <p:ext uri="{BB962C8B-B14F-4D97-AF65-F5344CB8AC3E}">
        <p14:creationId xmlns:p14="http://schemas.microsoft.com/office/powerpoint/2010/main" val="1363224228"/>
      </p:ext>
    </p:extLst>
  </p:cSld>
  <p:clrMapOvr>
    <a:masterClrMapping/>
  </p:clrMapOvr>
  <p:transition spd="slow">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467600" cy="6016752"/>
          </a:xfrm>
        </p:spPr>
        <p:txBody>
          <a:bodyPr>
            <a:normAutofit/>
          </a:bodyPr>
          <a:lstStyle/>
          <a:p>
            <a:r>
              <a:rPr lang="en-IN" b="1" dirty="0" smtClean="0"/>
              <a:t>Understanding relationship b/w  variables</a:t>
            </a:r>
          </a:p>
          <a:p>
            <a:pPr>
              <a:buFont typeface="Wingdings" panose="05000000000000000000" pitchFamily="2" charset="2"/>
              <a:buChar char="Ø"/>
            </a:pPr>
            <a:r>
              <a:rPr lang="en-IN" dirty="0"/>
              <a:t>For the continuous variables, we will look at the Correlation plots to understand the relationships between variables</a:t>
            </a:r>
            <a:r>
              <a:rPr lang="en-IN" dirty="0" smtClean="0"/>
              <a:t>.</a:t>
            </a:r>
          </a:p>
          <a:p>
            <a:pPr>
              <a:buFont typeface="Wingdings" panose="05000000000000000000" pitchFamily="2" charset="2"/>
              <a:buChar char="Ø"/>
            </a:pPr>
            <a:endParaRPr lang="en-IN" dirty="0"/>
          </a:p>
          <a:p>
            <a:pPr>
              <a:buFont typeface="Wingdings" panose="05000000000000000000" pitchFamily="2" charset="2"/>
              <a:buChar char="Ø"/>
            </a:pPr>
            <a:endParaRPr lang="en-IN" dirty="0" smtClean="0"/>
          </a:p>
          <a:p>
            <a:pPr>
              <a:buFont typeface="Wingdings" panose="05000000000000000000" pitchFamily="2" charset="2"/>
              <a:buChar char="Ø"/>
            </a:pPr>
            <a:endParaRPr lang="en-IN" dirty="0"/>
          </a:p>
          <a:p>
            <a:pPr>
              <a:buFont typeface="Wingdings" panose="05000000000000000000" pitchFamily="2" charset="2"/>
              <a:buChar char="Ø"/>
            </a:pPr>
            <a:endParaRPr lang="en-IN" dirty="0" smtClean="0"/>
          </a:p>
          <a:p>
            <a:pPr>
              <a:buFont typeface="Wingdings" panose="05000000000000000000" pitchFamily="2" charset="2"/>
              <a:buChar char="Ø"/>
            </a:pPr>
            <a:endParaRPr lang="en-IN" dirty="0"/>
          </a:p>
          <a:p>
            <a:pPr>
              <a:buFont typeface="Wingdings" panose="05000000000000000000" pitchFamily="2" charset="2"/>
              <a:buChar char="Ø"/>
            </a:pPr>
            <a:endParaRPr lang="en-IN" dirty="0" smtClean="0"/>
          </a:p>
          <a:p>
            <a:pPr>
              <a:buFont typeface="Wingdings" panose="05000000000000000000" pitchFamily="2" charset="2"/>
              <a:buChar char="Ø"/>
            </a:pPr>
            <a:endParaRPr lang="en-IN" dirty="0"/>
          </a:p>
          <a:p>
            <a:pPr marL="0" indent="0">
              <a:buNone/>
            </a:pPr>
            <a:endParaRPr lang="en-IN" dirty="0" smtClean="0"/>
          </a:p>
          <a:p>
            <a:pPr marL="0" indent="0">
              <a:buNone/>
            </a:pPr>
            <a:r>
              <a:rPr lang="en-IN" dirty="0" smtClean="0"/>
              <a:t>    </a:t>
            </a:r>
            <a:endParaRPr lang="en-US" dirty="0"/>
          </a:p>
        </p:txBody>
      </p:sp>
      <p:pic>
        <p:nvPicPr>
          <p:cNvPr id="4" name="Picture 3"/>
          <p:cNvPicPr/>
          <p:nvPr/>
        </p:nvPicPr>
        <p:blipFill>
          <a:blip r:embed="rId2"/>
          <a:srcRect/>
          <a:stretch>
            <a:fillRect/>
          </a:stretch>
        </p:blipFill>
        <p:spPr bwMode="auto">
          <a:xfrm>
            <a:off x="1569720" y="2514600"/>
            <a:ext cx="5274310" cy="2895600"/>
          </a:xfrm>
          <a:prstGeom prst="rect">
            <a:avLst/>
          </a:prstGeom>
          <a:noFill/>
          <a:ln w="9525">
            <a:noFill/>
            <a:miter lim="800000"/>
            <a:headEnd/>
            <a:tailEnd/>
          </a:ln>
        </p:spPr>
      </p:pic>
    </p:spTree>
    <p:extLst>
      <p:ext uri="{BB962C8B-B14F-4D97-AF65-F5344CB8AC3E}">
        <p14:creationId xmlns:p14="http://schemas.microsoft.com/office/powerpoint/2010/main" val="77071904"/>
      </p:ext>
    </p:extLst>
  </p:cSld>
  <p:clrMapOvr>
    <a:masterClrMapping/>
  </p:clrMapOvr>
  <p:transition spd="slow">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467600" cy="6169152"/>
          </a:xfrm>
        </p:spPr>
        <p:txBody>
          <a:bodyPr>
            <a:normAutofit fontScale="92500" lnSpcReduction="10000"/>
          </a:bodyPr>
          <a:lstStyle/>
          <a:p>
            <a:pPr>
              <a:buFont typeface="Wingdings" panose="05000000000000000000" pitchFamily="2" charset="2"/>
              <a:buChar char="Ø"/>
            </a:pPr>
            <a:r>
              <a:rPr lang="en-IN" b="1" dirty="0"/>
              <a:t>F</a:t>
            </a:r>
            <a:r>
              <a:rPr lang="en-IN" b="1" dirty="0" smtClean="0"/>
              <a:t>eature plots:</a:t>
            </a:r>
            <a:endParaRPr lang="en-US" dirty="0" smtClean="0"/>
          </a:p>
          <a:p>
            <a:pPr>
              <a:buFont typeface="Wingdings" panose="05000000000000000000" pitchFamily="2" charset="2"/>
              <a:buChar char="Ø"/>
            </a:pPr>
            <a:r>
              <a:rPr lang="en-IN" dirty="0" smtClean="0"/>
              <a:t>For </a:t>
            </a:r>
            <a:r>
              <a:rPr lang="en-IN" dirty="0"/>
              <a:t>the continuous Vs categorical variable, we will look at Feature plots to understand the relationships between variables</a:t>
            </a:r>
            <a:r>
              <a:rPr lang="en-IN" dirty="0" smtClean="0"/>
              <a:t>.</a:t>
            </a:r>
            <a:endParaRPr lang="en-US" dirty="0"/>
          </a:p>
          <a:p>
            <a:pPr marL="0" indent="0">
              <a:buNone/>
            </a:pPr>
            <a:r>
              <a:rPr lang="en-IN" b="1" dirty="0" smtClean="0"/>
              <a:t>           alb_glob_ratio vs </a:t>
            </a:r>
            <a:r>
              <a:rPr lang="en-IN" b="1" dirty="0" err="1" smtClean="0"/>
              <a:t>ldisease</a:t>
            </a:r>
            <a:endParaRPr lang="en-IN" b="1"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a:buFont typeface="Wingdings" panose="05000000000000000000" pitchFamily="2" charset="2"/>
              <a:buChar char="Ø"/>
            </a:pPr>
            <a:endParaRPr lang="en-IN" dirty="0" smtClean="0"/>
          </a:p>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t>Slight differences in distributions of disease and non disease patients is observed in total proteins, </a:t>
            </a:r>
            <a:r>
              <a:rPr lang="en-US" dirty="0" err="1" smtClean="0"/>
              <a:t>asp_amin</a:t>
            </a:r>
            <a:r>
              <a:rPr lang="en-US" dirty="0" smtClean="0"/>
              <a:t>, albumin</a:t>
            </a:r>
            <a:endParaRPr lang="en-US" dirty="0"/>
          </a:p>
          <a:p>
            <a:pPr marL="0" indent="0">
              <a:buNone/>
            </a:pPr>
            <a:endParaRPr lang="en-US" dirty="0"/>
          </a:p>
          <a:p>
            <a:endParaRPr lang="en-US" dirty="0"/>
          </a:p>
        </p:txBody>
      </p:sp>
      <p:pic>
        <p:nvPicPr>
          <p:cNvPr id="4" name="Picture 3"/>
          <p:cNvPicPr/>
          <p:nvPr/>
        </p:nvPicPr>
        <p:blipFill>
          <a:blip r:embed="rId2"/>
          <a:srcRect/>
          <a:stretch>
            <a:fillRect/>
          </a:stretch>
        </p:blipFill>
        <p:spPr bwMode="auto">
          <a:xfrm>
            <a:off x="1439594" y="2246142"/>
            <a:ext cx="4505325" cy="2362200"/>
          </a:xfrm>
          <a:prstGeom prst="rect">
            <a:avLst/>
          </a:prstGeom>
          <a:noFill/>
          <a:ln w="9525">
            <a:noFill/>
            <a:miter lim="800000"/>
            <a:headEnd/>
            <a:tailEnd/>
          </a:ln>
        </p:spPr>
      </p:pic>
    </p:spTree>
    <p:extLst>
      <p:ext uri="{BB962C8B-B14F-4D97-AF65-F5344CB8AC3E}">
        <p14:creationId xmlns:p14="http://schemas.microsoft.com/office/powerpoint/2010/main" val="1710012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8000"/>
            <a:lum/>
          </a:blip>
          <a:srcRect/>
          <a:stretch>
            <a:fillRect l="-16000" t="-1000" b="-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2590800"/>
            <a:ext cx="7242048" cy="1981200"/>
          </a:xfrm>
        </p:spPr>
        <p:txBody>
          <a:bodyPr>
            <a:noAutofit/>
          </a:bodyPr>
          <a:lstStyle/>
          <a:p>
            <a:pPr algn="ctr"/>
            <a:r>
              <a:rPr lang="en-US" sz="4800" dirty="0" smtClean="0">
                <a:solidFill>
                  <a:schemeClr val="bg1">
                    <a:lumMod val="50000"/>
                  </a:schemeClr>
                </a:solidFill>
              </a:rPr>
              <a:t>A CASE STUDY ON LIVER DISEASE PREDICTION </a:t>
            </a:r>
            <a:br>
              <a:rPr lang="en-US" sz="4800" dirty="0" smtClean="0">
                <a:solidFill>
                  <a:schemeClr val="bg1">
                    <a:lumMod val="50000"/>
                  </a:schemeClr>
                </a:solidFill>
              </a:rPr>
            </a:br>
            <a:r>
              <a:rPr lang="en-US" sz="4800" dirty="0" smtClean="0">
                <a:solidFill>
                  <a:schemeClr val="bg1">
                    <a:lumMod val="50000"/>
                  </a:schemeClr>
                </a:solidFill>
              </a:rPr>
              <a:t>USING R</a:t>
            </a:r>
            <a:endParaRPr lang="en-US" sz="4800" dirty="0">
              <a:solidFill>
                <a:schemeClr val="bg1">
                  <a:lumMod val="50000"/>
                </a:schemeClr>
              </a:solidFill>
            </a:endParaRPr>
          </a:p>
        </p:txBody>
      </p:sp>
    </p:spTree>
    <p:extLst>
      <p:ext uri="{BB962C8B-B14F-4D97-AF65-F5344CB8AC3E}">
        <p14:creationId xmlns:p14="http://schemas.microsoft.com/office/powerpoint/2010/main" val="3684401029"/>
      </p:ext>
    </p:extLst>
  </p:cSld>
  <p:clrMapOvr>
    <a:masterClrMapping/>
  </p:clrMapOvr>
  <p:transition spd="slow">
    <p:split orient="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467600" cy="6169152"/>
          </a:xfrm>
        </p:spPr>
        <p:txBody>
          <a:bodyPr>
            <a:normAutofit/>
          </a:bodyPr>
          <a:lstStyle/>
          <a:p>
            <a:endParaRPr lang="en-IN" sz="3200" b="1" dirty="0" smtClean="0"/>
          </a:p>
          <a:p>
            <a:endParaRPr lang="en-IN" sz="3600" b="1" dirty="0"/>
          </a:p>
          <a:p>
            <a:r>
              <a:rPr lang="en-IN" sz="3600" b="1" dirty="0" smtClean="0"/>
              <a:t>Feature selection</a:t>
            </a:r>
          </a:p>
          <a:p>
            <a:pPr>
              <a:buFont typeface="Wingdings" panose="05000000000000000000" pitchFamily="2" charset="2"/>
              <a:buChar char="Ø"/>
            </a:pPr>
            <a:r>
              <a:rPr lang="en-IN" sz="3600" dirty="0"/>
              <a:t>F</a:t>
            </a:r>
            <a:r>
              <a:rPr lang="en-IN" sz="3600" dirty="0" smtClean="0"/>
              <a:t>ilter method </a:t>
            </a:r>
            <a:endParaRPr lang="en-US" sz="3600" dirty="0" smtClean="0"/>
          </a:p>
          <a:p>
            <a:pPr>
              <a:buFont typeface="Wingdings" panose="05000000000000000000" pitchFamily="2" charset="2"/>
              <a:buChar char="Ø"/>
            </a:pPr>
            <a:r>
              <a:rPr lang="en-IN" sz="3600" dirty="0"/>
              <a:t>W</a:t>
            </a:r>
            <a:r>
              <a:rPr lang="en-IN" sz="3600" dirty="0" smtClean="0"/>
              <a:t>rapper</a:t>
            </a:r>
            <a:endParaRPr lang="en-US" sz="3600" dirty="0" smtClean="0"/>
          </a:p>
          <a:p>
            <a:pPr>
              <a:buFont typeface="Wingdings" panose="05000000000000000000" pitchFamily="2" charset="2"/>
              <a:buChar char="Ø"/>
            </a:pPr>
            <a:r>
              <a:rPr lang="en-IN" sz="3600" dirty="0" smtClean="0"/>
              <a:t>Embedded</a:t>
            </a:r>
            <a:endParaRPr lang="en-US" sz="3600" dirty="0" smtClean="0"/>
          </a:p>
          <a:p>
            <a:pPr>
              <a:buFont typeface="Wingdings" panose="05000000000000000000" pitchFamily="2" charset="2"/>
              <a:buChar char="Ø"/>
            </a:pPr>
            <a:r>
              <a:rPr lang="en-IN" sz="3600" dirty="0" smtClean="0"/>
              <a:t>dimensionality reduction</a:t>
            </a:r>
            <a:endParaRPr lang="en-US" sz="3600" dirty="0" smtClean="0"/>
          </a:p>
        </p:txBody>
      </p:sp>
    </p:spTree>
    <p:extLst>
      <p:ext uri="{BB962C8B-B14F-4D97-AF65-F5344CB8AC3E}">
        <p14:creationId xmlns:p14="http://schemas.microsoft.com/office/powerpoint/2010/main" val="7399078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7467600" cy="5410200"/>
          </a:xfrm>
        </p:spPr>
        <p:txBody>
          <a:bodyPr/>
          <a:lstStyle/>
          <a:p>
            <a:r>
              <a:rPr lang="en-IN" b="1" dirty="0" smtClean="0"/>
              <a:t>Need of validation</a:t>
            </a:r>
          </a:p>
          <a:p>
            <a:r>
              <a:rPr lang="en-IN" b="1" dirty="0" smtClean="0"/>
              <a:t>Cross Validation:</a:t>
            </a:r>
            <a:endParaRPr lang="en-US" b="1" dirty="0"/>
          </a:p>
          <a:p>
            <a:pPr>
              <a:buFont typeface="Wingdings" panose="05000000000000000000" pitchFamily="2" charset="2"/>
              <a:buChar char="Ø"/>
            </a:pPr>
            <a:r>
              <a:rPr lang="en-IN" dirty="0"/>
              <a:t>It is a technique used to split the </a:t>
            </a:r>
            <a:endParaRPr lang="en-IN" dirty="0" smtClean="0"/>
          </a:p>
          <a:p>
            <a:pPr marL="0" indent="0">
              <a:buNone/>
            </a:pPr>
            <a:r>
              <a:rPr lang="en-IN" dirty="0"/>
              <a:t> </a:t>
            </a:r>
            <a:r>
              <a:rPr lang="en-IN" dirty="0" smtClean="0"/>
              <a:t>  data</a:t>
            </a:r>
            <a:endParaRPr lang="en-US" dirty="0"/>
          </a:p>
          <a:p>
            <a:r>
              <a:rPr lang="en-IN" b="1" dirty="0"/>
              <a:t>M</a:t>
            </a:r>
            <a:r>
              <a:rPr lang="en-IN" b="1" dirty="0" smtClean="0"/>
              <a:t>ethods of cross validation:</a:t>
            </a:r>
            <a:endParaRPr lang="en-US" b="1" dirty="0" smtClean="0"/>
          </a:p>
          <a:p>
            <a:pPr>
              <a:buFont typeface="Wingdings" panose="05000000000000000000" pitchFamily="2" charset="2"/>
              <a:buChar char="Ø"/>
            </a:pPr>
            <a:r>
              <a:rPr lang="en-IN" dirty="0" smtClean="0"/>
              <a:t>validation </a:t>
            </a:r>
            <a:r>
              <a:rPr lang="en-IN" dirty="0"/>
              <a:t>set approach</a:t>
            </a:r>
            <a:endParaRPr lang="en-US" dirty="0"/>
          </a:p>
          <a:p>
            <a:endParaRPr lang="en-IN" dirty="0" smtClean="0"/>
          </a:p>
          <a:p>
            <a:endParaRPr lang="en-US" dirty="0"/>
          </a:p>
        </p:txBody>
      </p:sp>
      <p:sp>
        <p:nvSpPr>
          <p:cNvPr id="2" name="Title 1"/>
          <p:cNvSpPr>
            <a:spLocks noGrp="1"/>
          </p:cNvSpPr>
          <p:nvPr>
            <p:ph type="title"/>
          </p:nvPr>
        </p:nvSpPr>
        <p:spPr>
          <a:xfrm>
            <a:off x="457200" y="274638"/>
            <a:ext cx="7467600" cy="944562"/>
          </a:xfrm>
        </p:spPr>
        <p:txBody>
          <a:bodyPr/>
          <a:lstStyle/>
          <a:p>
            <a:pPr algn="ctr"/>
            <a:r>
              <a:rPr lang="en-US" dirty="0" smtClean="0">
                <a:solidFill>
                  <a:schemeClr val="accent4">
                    <a:lumMod val="75000"/>
                  </a:schemeClr>
                </a:solidFill>
              </a:rPr>
              <a:t>Modelling</a:t>
            </a:r>
            <a:endParaRPr lang="en-US" dirty="0">
              <a:solidFill>
                <a:schemeClr val="accent4">
                  <a:lumMod val="75000"/>
                </a:scheme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1634197"/>
            <a:ext cx="2688492"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p:nvPr/>
        </p:nvPicPr>
        <p:blipFill>
          <a:blip r:embed="rId3">
            <a:extLst/>
          </a:blip>
          <a:srcRect/>
          <a:stretch>
            <a:fillRect/>
          </a:stretch>
        </p:blipFill>
        <p:spPr bwMode="auto">
          <a:xfrm>
            <a:off x="1037492" y="4759568"/>
            <a:ext cx="3352801" cy="1717431"/>
          </a:xfrm>
          <a:prstGeom prst="rect">
            <a:avLst/>
          </a:prstGeom>
          <a:noFill/>
        </p:spPr>
      </p:pic>
    </p:spTree>
    <p:extLst>
      <p:ext uri="{BB962C8B-B14F-4D97-AF65-F5344CB8AC3E}">
        <p14:creationId xmlns:p14="http://schemas.microsoft.com/office/powerpoint/2010/main" val="36987121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467600" cy="6245352"/>
          </a:xfrm>
        </p:spPr>
        <p:txBody>
          <a:bodyPr>
            <a:normAutofit/>
          </a:bodyPr>
          <a:lstStyle/>
          <a:p>
            <a:pPr>
              <a:buFont typeface="Wingdings" panose="05000000000000000000" pitchFamily="2" charset="2"/>
              <a:buChar char="Ø"/>
            </a:pPr>
            <a:r>
              <a:rPr lang="en-IN" b="1" dirty="0"/>
              <a:t> </a:t>
            </a:r>
            <a:r>
              <a:rPr lang="en-IN" dirty="0"/>
              <a:t>K-fold cross </a:t>
            </a:r>
            <a:r>
              <a:rPr lang="en-IN" dirty="0" smtClean="0"/>
              <a:t>validations</a:t>
            </a:r>
          </a:p>
          <a:p>
            <a:pPr>
              <a:buFont typeface="Wingdings" panose="05000000000000000000" pitchFamily="2" charset="2"/>
              <a:buChar char="Ø"/>
            </a:pPr>
            <a:endParaRPr lang="en-IN" dirty="0"/>
          </a:p>
          <a:p>
            <a:pPr>
              <a:buFont typeface="Wingdings" panose="05000000000000000000" pitchFamily="2" charset="2"/>
              <a:buChar char="Ø"/>
            </a:pPr>
            <a:endParaRPr lang="en-IN" dirty="0" smtClean="0"/>
          </a:p>
          <a:p>
            <a:pPr>
              <a:buFont typeface="Wingdings" panose="05000000000000000000" pitchFamily="2" charset="2"/>
              <a:buChar char="Ø"/>
            </a:pPr>
            <a:endParaRPr lang="en-IN" dirty="0"/>
          </a:p>
          <a:p>
            <a:pPr>
              <a:buFont typeface="Wingdings" panose="05000000000000000000" pitchFamily="2" charset="2"/>
              <a:buChar char="Ø"/>
            </a:pPr>
            <a:endParaRPr lang="en-IN" dirty="0" smtClean="0"/>
          </a:p>
          <a:p>
            <a:pPr>
              <a:buFont typeface="Wingdings" panose="05000000000000000000" pitchFamily="2" charset="2"/>
              <a:buChar char="Ø"/>
            </a:pPr>
            <a:endParaRPr lang="en-IN" dirty="0"/>
          </a:p>
          <a:p>
            <a:pPr>
              <a:buFont typeface="Wingdings" panose="05000000000000000000" pitchFamily="2" charset="2"/>
              <a:buChar char="Ø"/>
            </a:pPr>
            <a:endParaRPr lang="en-IN" dirty="0" smtClean="0"/>
          </a:p>
          <a:p>
            <a:pPr>
              <a:buFont typeface="Wingdings" panose="05000000000000000000" pitchFamily="2" charset="2"/>
              <a:buChar char="Ø"/>
            </a:pPr>
            <a:endParaRPr lang="en-IN" dirty="0"/>
          </a:p>
          <a:p>
            <a:pPr>
              <a:buFont typeface="Wingdings" panose="05000000000000000000" pitchFamily="2" charset="2"/>
              <a:buChar char="Ø"/>
            </a:pPr>
            <a:r>
              <a:rPr lang="en-IN" dirty="0"/>
              <a:t>Stratified k fold cross </a:t>
            </a:r>
            <a:r>
              <a:rPr lang="en-IN" dirty="0" smtClean="0"/>
              <a:t>validation</a:t>
            </a:r>
            <a:endParaRPr lang="en-US" dirty="0"/>
          </a:p>
          <a:p>
            <a:pPr>
              <a:buFont typeface="Wingdings" panose="05000000000000000000" pitchFamily="2" charset="2"/>
              <a:buChar char="Ø"/>
            </a:pPr>
            <a:r>
              <a:rPr lang="en-IN" dirty="0"/>
              <a:t>Leave- P- out cross </a:t>
            </a:r>
            <a:r>
              <a:rPr lang="en-IN" dirty="0" smtClean="0"/>
              <a:t>validation</a:t>
            </a:r>
            <a:endParaRPr lang="en-US" dirty="0"/>
          </a:p>
          <a:p>
            <a:pPr>
              <a:buFont typeface="Wingdings" panose="05000000000000000000" pitchFamily="2" charset="2"/>
              <a:buChar char="Ø"/>
            </a:pPr>
            <a:r>
              <a:rPr lang="en-IN" dirty="0"/>
              <a:t>Leave one out cross </a:t>
            </a:r>
            <a:r>
              <a:rPr lang="en-IN" dirty="0" smtClean="0"/>
              <a:t>validation</a:t>
            </a:r>
          </a:p>
          <a:p>
            <a:pPr marL="0" indent="0">
              <a:buNone/>
            </a:pPr>
            <a:endParaRPr lang="en-US" dirty="0"/>
          </a:p>
          <a:p>
            <a:pPr>
              <a:buFont typeface="Wingdings" panose="05000000000000000000" pitchFamily="2" charset="2"/>
              <a:buChar char="Ø"/>
            </a:pPr>
            <a:endParaRPr lang="en-IN" dirty="0" smtClean="0"/>
          </a:p>
          <a:p>
            <a:pPr>
              <a:buFont typeface="Wingdings" panose="05000000000000000000" pitchFamily="2" charset="2"/>
              <a:buChar char="Ø"/>
            </a:pPr>
            <a:endParaRPr lang="en-US" dirty="0"/>
          </a:p>
        </p:txBody>
      </p:sp>
      <p:pic>
        <p:nvPicPr>
          <p:cNvPr id="4" name="Picture 3"/>
          <p:cNvPicPr/>
          <p:nvPr/>
        </p:nvPicPr>
        <p:blipFill>
          <a:blip r:embed="rId2">
            <a:extLst/>
          </a:blip>
          <a:srcRect/>
          <a:stretch>
            <a:fillRect/>
          </a:stretch>
        </p:blipFill>
        <p:spPr bwMode="auto">
          <a:xfrm>
            <a:off x="1295399" y="762000"/>
            <a:ext cx="5743575" cy="2667000"/>
          </a:xfrm>
          <a:prstGeom prst="rect">
            <a:avLst/>
          </a:prstGeom>
          <a:noFill/>
        </p:spPr>
      </p:pic>
    </p:spTree>
    <p:extLst>
      <p:ext uri="{BB962C8B-B14F-4D97-AF65-F5344CB8AC3E}">
        <p14:creationId xmlns:p14="http://schemas.microsoft.com/office/powerpoint/2010/main" val="18037976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467600" cy="6169152"/>
          </a:xfrm>
        </p:spPr>
        <p:txBody>
          <a:bodyPr/>
          <a:lstStyle/>
          <a:p>
            <a:r>
              <a:rPr lang="en-IN" dirty="0"/>
              <a:t>OUR DATA:</a:t>
            </a:r>
            <a:endParaRPr lang="en-US" dirty="0"/>
          </a:p>
          <a:p>
            <a:pPr>
              <a:buFont typeface="Wingdings" panose="05000000000000000000" pitchFamily="2" charset="2"/>
              <a:buChar char="Ø"/>
            </a:pPr>
            <a:r>
              <a:rPr lang="en-IN" dirty="0" smtClean="0"/>
              <a:t>Here we use 10 fold classification</a:t>
            </a:r>
          </a:p>
          <a:p>
            <a:pPr>
              <a:buFont typeface="Wingdings" panose="05000000000000000000" pitchFamily="2" charset="2"/>
              <a:buChar char="Ø"/>
            </a:pPr>
            <a:r>
              <a:rPr lang="en-IN" dirty="0" smtClean="0"/>
              <a:t>And</a:t>
            </a:r>
            <a:r>
              <a:rPr lang="en-IN" dirty="0"/>
              <a:t>, the dimensions of the train and test data are</a:t>
            </a:r>
            <a:r>
              <a:rPr lang="en-IN" dirty="0" smtClean="0"/>
              <a:t>:</a:t>
            </a:r>
            <a:endParaRPr lang="en-IN" b="1" dirty="0" smtClean="0"/>
          </a:p>
          <a:p>
            <a:endParaRPr lang="en-IN" b="1" dirty="0"/>
          </a:p>
          <a:p>
            <a:endParaRPr lang="en-IN" b="1" dirty="0" smtClean="0"/>
          </a:p>
          <a:p>
            <a:endParaRPr lang="en-IN" b="1" dirty="0"/>
          </a:p>
          <a:p>
            <a:r>
              <a:rPr lang="en-IN" b="1" dirty="0" smtClean="0"/>
              <a:t>Modelling </a:t>
            </a:r>
            <a:r>
              <a:rPr lang="en-IN" b="1" dirty="0"/>
              <a:t>using ML</a:t>
            </a:r>
            <a:r>
              <a:rPr lang="en-IN" dirty="0"/>
              <a:t> </a:t>
            </a:r>
            <a:r>
              <a:rPr lang="en-IN" b="1" dirty="0"/>
              <a:t>techniques</a:t>
            </a:r>
            <a:r>
              <a:rPr lang="en-IN" dirty="0" smtClean="0"/>
              <a:t>:</a:t>
            </a:r>
          </a:p>
          <a:p>
            <a:endParaRPr lang="en-US" dirty="0"/>
          </a:p>
          <a:p>
            <a:endParaRPr lang="en-US" dirty="0"/>
          </a:p>
        </p:txBody>
      </p:sp>
      <p:pic>
        <p:nvPicPr>
          <p:cNvPr id="4" name="Picture 3"/>
          <p:cNvPicPr/>
          <p:nvPr/>
        </p:nvPicPr>
        <p:blipFill>
          <a:blip r:embed="rId2"/>
          <a:srcRect/>
          <a:stretch>
            <a:fillRect/>
          </a:stretch>
        </p:blipFill>
        <p:spPr bwMode="auto">
          <a:xfrm>
            <a:off x="2667000" y="2057400"/>
            <a:ext cx="1905000" cy="1066800"/>
          </a:xfrm>
          <a:prstGeom prst="rect">
            <a:avLst/>
          </a:prstGeom>
          <a:noFill/>
          <a:ln w="9525">
            <a:noFill/>
            <a:miter lim="800000"/>
            <a:headEnd/>
            <a:tailEnd/>
          </a:ln>
        </p:spPr>
      </p:pic>
      <p:pic>
        <p:nvPicPr>
          <p:cNvPr id="5" name="Picture 4"/>
          <p:cNvPicPr/>
          <p:nvPr/>
        </p:nvPicPr>
        <p:blipFill>
          <a:blip r:embed="rId3">
            <a:extLst/>
          </a:blip>
          <a:srcRect/>
          <a:stretch>
            <a:fillRect/>
          </a:stretch>
        </p:blipFill>
        <p:spPr bwMode="auto">
          <a:xfrm>
            <a:off x="1066800" y="4343400"/>
            <a:ext cx="5819775" cy="2057400"/>
          </a:xfrm>
          <a:prstGeom prst="rect">
            <a:avLst/>
          </a:prstGeom>
          <a:noFill/>
        </p:spPr>
      </p:pic>
    </p:spTree>
    <p:extLst>
      <p:ext uri="{BB962C8B-B14F-4D97-AF65-F5344CB8AC3E}">
        <p14:creationId xmlns:p14="http://schemas.microsoft.com/office/powerpoint/2010/main" val="30390649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467600" cy="6016752"/>
          </a:xfrm>
        </p:spPr>
        <p:txBody>
          <a:bodyPr/>
          <a:lstStyle/>
          <a:p>
            <a:r>
              <a:rPr lang="en-IN" b="1" dirty="0"/>
              <a:t>Supervised </a:t>
            </a:r>
            <a:r>
              <a:rPr lang="en-IN" b="1" dirty="0" smtClean="0"/>
              <a:t>Learning</a:t>
            </a:r>
          </a:p>
          <a:p>
            <a:endParaRPr lang="en-IN" b="1" dirty="0"/>
          </a:p>
          <a:p>
            <a:endParaRPr lang="en-IN" b="1" dirty="0" smtClean="0"/>
          </a:p>
          <a:p>
            <a:endParaRPr lang="en-IN" b="1" dirty="0"/>
          </a:p>
          <a:p>
            <a:endParaRPr lang="en-IN" b="1" dirty="0" smtClean="0"/>
          </a:p>
          <a:p>
            <a:endParaRPr lang="en-IN" b="1" dirty="0"/>
          </a:p>
          <a:p>
            <a:r>
              <a:rPr lang="en-IN" dirty="0" smtClean="0"/>
              <a:t>2 types of supervised learning</a:t>
            </a:r>
          </a:p>
          <a:p>
            <a:pPr marL="0" indent="0">
              <a:buNone/>
            </a:pPr>
            <a:r>
              <a:rPr lang="en-IN" dirty="0"/>
              <a:t> </a:t>
            </a:r>
            <a:r>
              <a:rPr lang="en-IN" dirty="0" smtClean="0"/>
              <a:t>          classification             Regression</a:t>
            </a:r>
            <a:endParaRPr lang="en-US" dirty="0"/>
          </a:p>
          <a:p>
            <a:pPr marL="0" indent="0">
              <a:buNone/>
            </a:pPr>
            <a:endParaRPr lang="en-US" dirty="0"/>
          </a:p>
        </p:txBody>
      </p:sp>
      <p:pic>
        <p:nvPicPr>
          <p:cNvPr id="4" name="Picture 3"/>
          <p:cNvPicPr/>
          <p:nvPr/>
        </p:nvPicPr>
        <p:blipFill>
          <a:blip r:embed="rId2">
            <a:extLst/>
          </a:blip>
          <a:srcRect/>
          <a:stretch>
            <a:fillRect/>
          </a:stretch>
        </p:blipFill>
        <p:spPr bwMode="auto">
          <a:xfrm>
            <a:off x="1538068" y="960121"/>
            <a:ext cx="4667250" cy="2240280"/>
          </a:xfrm>
          <a:prstGeom prst="rect">
            <a:avLst/>
          </a:prstGeom>
          <a:noFill/>
        </p:spPr>
      </p:pic>
      <p:pic>
        <p:nvPicPr>
          <p:cNvPr id="5" name="Picture 4"/>
          <p:cNvPicPr/>
          <p:nvPr/>
        </p:nvPicPr>
        <p:blipFill>
          <a:blip r:embed="rId3">
            <a:extLst/>
          </a:blip>
          <a:srcRect/>
          <a:stretch>
            <a:fillRect/>
          </a:stretch>
        </p:blipFill>
        <p:spPr bwMode="auto">
          <a:xfrm>
            <a:off x="990600" y="4267200"/>
            <a:ext cx="5514975" cy="2227385"/>
          </a:xfrm>
          <a:prstGeom prst="rect">
            <a:avLst/>
          </a:prstGeom>
          <a:noFill/>
        </p:spPr>
      </p:pic>
    </p:spTree>
    <p:extLst>
      <p:ext uri="{BB962C8B-B14F-4D97-AF65-F5344CB8AC3E}">
        <p14:creationId xmlns:p14="http://schemas.microsoft.com/office/powerpoint/2010/main" val="4532595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467600" cy="6245352"/>
          </a:xfrm>
        </p:spPr>
        <p:txBody>
          <a:bodyPr>
            <a:normAutofit/>
          </a:bodyPr>
          <a:lstStyle/>
          <a:p>
            <a:r>
              <a:rPr lang="en-IN" sz="2400" b="1" dirty="0" smtClean="0"/>
              <a:t>Unsupervised Learning-No Labels</a:t>
            </a:r>
          </a:p>
          <a:p>
            <a:pPr marL="0" indent="0">
              <a:buNone/>
            </a:pPr>
            <a:r>
              <a:rPr lang="en-IN" sz="2400" b="1" dirty="0" smtClean="0"/>
              <a:t>clustering             </a:t>
            </a:r>
            <a:r>
              <a:rPr lang="en-IN" sz="2400" b="1" dirty="0"/>
              <a:t>Dimensionality Reduction</a:t>
            </a:r>
            <a:endParaRPr lang="en-IN" sz="2400" b="1" dirty="0" smtClean="0"/>
          </a:p>
          <a:p>
            <a:endParaRPr lang="en-IN" sz="2400" b="1" dirty="0"/>
          </a:p>
          <a:p>
            <a:endParaRPr lang="en-IN" sz="2400" b="1" dirty="0" smtClean="0"/>
          </a:p>
          <a:p>
            <a:endParaRPr lang="en-IN" sz="2400" b="1" dirty="0"/>
          </a:p>
          <a:p>
            <a:endParaRPr lang="en-IN" sz="2400" b="1" dirty="0" smtClean="0"/>
          </a:p>
          <a:p>
            <a:endParaRPr lang="en-IN" sz="2400" b="1" dirty="0"/>
          </a:p>
          <a:p>
            <a:endParaRPr lang="en-IN" sz="2400" b="1" dirty="0" smtClean="0"/>
          </a:p>
          <a:p>
            <a:r>
              <a:rPr lang="en-IN" sz="2400" b="1" dirty="0" smtClean="0"/>
              <a:t>Reinforcement Learning</a:t>
            </a:r>
          </a:p>
          <a:p>
            <a:endParaRPr lang="en-IN" sz="2400" b="1" dirty="0" smtClean="0"/>
          </a:p>
          <a:p>
            <a:pPr marL="0" indent="0">
              <a:buNone/>
            </a:pPr>
            <a:r>
              <a:rPr lang="en-IN" sz="2400" b="1" dirty="0" smtClean="0"/>
              <a:t>     </a:t>
            </a:r>
          </a:p>
          <a:p>
            <a:pPr marL="0" indent="0">
              <a:buNone/>
            </a:pPr>
            <a:endParaRPr lang="en-IN" sz="2400" b="1" dirty="0"/>
          </a:p>
          <a:p>
            <a:pPr marL="0" indent="0">
              <a:buNone/>
            </a:pPr>
            <a:endParaRPr lang="en-IN" sz="2400" b="1" dirty="0" smtClean="0"/>
          </a:p>
          <a:p>
            <a:pPr marL="0" indent="0">
              <a:buNone/>
            </a:pPr>
            <a:endParaRPr lang="en-IN" sz="2400" b="1" dirty="0"/>
          </a:p>
          <a:p>
            <a:pPr marL="0" indent="0">
              <a:buNone/>
            </a:pPr>
            <a:endParaRPr lang="en-IN" sz="2400" b="1" dirty="0" smtClean="0"/>
          </a:p>
          <a:p>
            <a:pPr marL="0" indent="0">
              <a:buNone/>
            </a:pPr>
            <a:endParaRPr lang="en-IN" sz="2400" b="1" dirty="0"/>
          </a:p>
          <a:p>
            <a:pPr marL="0" indent="0">
              <a:buNone/>
            </a:pPr>
            <a:endParaRPr lang="en-IN" sz="2400" b="1" dirty="0" smtClean="0"/>
          </a:p>
          <a:p>
            <a:pPr marL="0" indent="0">
              <a:buNone/>
            </a:pPr>
            <a:endParaRPr lang="en-IN" sz="2400" dirty="0" smtClean="0"/>
          </a:p>
          <a:p>
            <a:endParaRPr lang="en-US" sz="2400" dirty="0"/>
          </a:p>
        </p:txBody>
      </p:sp>
      <p:pic>
        <p:nvPicPr>
          <p:cNvPr id="6" name="Picture 5"/>
          <p:cNvPicPr/>
          <p:nvPr/>
        </p:nvPicPr>
        <p:blipFill>
          <a:blip r:embed="rId2">
            <a:extLst/>
          </a:blip>
          <a:srcRect/>
          <a:stretch>
            <a:fillRect/>
          </a:stretch>
        </p:blipFill>
        <p:spPr bwMode="auto">
          <a:xfrm>
            <a:off x="609600" y="1143000"/>
            <a:ext cx="5505450" cy="2276475"/>
          </a:xfrm>
          <a:prstGeom prst="rect">
            <a:avLst/>
          </a:prstGeom>
          <a:noFill/>
        </p:spPr>
      </p:pic>
      <p:pic>
        <p:nvPicPr>
          <p:cNvPr id="5" name="Picture 4"/>
          <p:cNvPicPr/>
          <p:nvPr/>
        </p:nvPicPr>
        <p:blipFill>
          <a:blip r:embed="rId3">
            <a:extLst/>
          </a:blip>
          <a:srcRect/>
          <a:stretch>
            <a:fillRect/>
          </a:stretch>
        </p:blipFill>
        <p:spPr bwMode="auto">
          <a:xfrm>
            <a:off x="1451610" y="4419600"/>
            <a:ext cx="4663440" cy="2239010"/>
          </a:xfrm>
          <a:prstGeom prst="rect">
            <a:avLst/>
          </a:prstGeom>
          <a:noFill/>
        </p:spPr>
      </p:pic>
    </p:spTree>
    <p:extLst>
      <p:ext uri="{BB962C8B-B14F-4D97-AF65-F5344CB8AC3E}">
        <p14:creationId xmlns:p14="http://schemas.microsoft.com/office/powerpoint/2010/main" val="1670351513"/>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7467600" cy="5788152"/>
          </a:xfrm>
        </p:spPr>
        <p:txBody>
          <a:bodyPr>
            <a:normAutofit/>
          </a:bodyPr>
          <a:lstStyle/>
          <a:p>
            <a:pPr marL="0" indent="0">
              <a:buNone/>
            </a:pPr>
            <a:r>
              <a:rPr lang="en-IN" sz="2200" dirty="0"/>
              <a:t>Since our data has both dependent(label) and independent variables we </a:t>
            </a:r>
            <a:r>
              <a:rPr lang="en-IN" sz="2200" dirty="0" smtClean="0"/>
              <a:t>use supervised </a:t>
            </a:r>
            <a:r>
              <a:rPr lang="en-IN" sz="2200" dirty="0"/>
              <a:t>technique</a:t>
            </a:r>
            <a:endParaRPr lang="en-US" sz="2200" dirty="0"/>
          </a:p>
          <a:p>
            <a:pPr marL="0" indent="0">
              <a:buNone/>
            </a:pPr>
            <a:r>
              <a:rPr lang="en-IN" sz="2200" dirty="0"/>
              <a:t>Our label is categorical so we use classification algorithm</a:t>
            </a:r>
            <a:r>
              <a:rPr lang="en-IN" sz="2200" dirty="0" smtClean="0"/>
              <a:t>.</a:t>
            </a:r>
          </a:p>
          <a:p>
            <a:pPr marL="0" indent="0">
              <a:buNone/>
            </a:pPr>
            <a:endParaRPr lang="en-IN" sz="2200" dirty="0" smtClean="0"/>
          </a:p>
          <a:p>
            <a:r>
              <a:rPr lang="en-IN" sz="2200" b="1" dirty="0"/>
              <a:t>Running Pipeline using k-fold validation:</a:t>
            </a:r>
            <a:endParaRPr lang="en-US" sz="2200" dirty="0"/>
          </a:p>
          <a:p>
            <a:pPr lvl="0">
              <a:buFont typeface="Wingdings" panose="05000000000000000000" pitchFamily="2" charset="2"/>
              <a:buChar char="Ø"/>
            </a:pPr>
            <a:r>
              <a:rPr lang="en-IN" sz="2200" b="1" dirty="0"/>
              <a:t>Logistic Regression/Classification</a:t>
            </a:r>
            <a:r>
              <a:rPr lang="en-IN" sz="2200" dirty="0" smtClean="0"/>
              <a:t>:-</a:t>
            </a:r>
            <a:endParaRPr lang="en-US" sz="2200" dirty="0"/>
          </a:p>
        </p:txBody>
      </p:sp>
      <p:pic>
        <p:nvPicPr>
          <p:cNvPr id="4" name="Picture 3"/>
          <p:cNvPicPr/>
          <p:nvPr/>
        </p:nvPicPr>
        <p:blipFill>
          <a:blip r:embed="rId2"/>
          <a:srcRect/>
          <a:stretch>
            <a:fillRect/>
          </a:stretch>
        </p:blipFill>
        <p:spPr bwMode="auto">
          <a:xfrm>
            <a:off x="1143000" y="3581400"/>
            <a:ext cx="6248400" cy="2667000"/>
          </a:xfrm>
          <a:prstGeom prst="rect">
            <a:avLst/>
          </a:prstGeom>
          <a:noFill/>
          <a:ln w="9525">
            <a:noFill/>
            <a:miter lim="800000"/>
            <a:headEnd/>
            <a:tailEnd/>
          </a:ln>
        </p:spPr>
      </p:pic>
    </p:spTree>
    <p:extLst>
      <p:ext uri="{BB962C8B-B14F-4D97-AF65-F5344CB8AC3E}">
        <p14:creationId xmlns:p14="http://schemas.microsoft.com/office/powerpoint/2010/main" val="3080760684"/>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467600" cy="6245352"/>
          </a:xfrm>
        </p:spPr>
        <p:txBody>
          <a:bodyPr/>
          <a:lstStyle/>
          <a:p>
            <a:pPr>
              <a:buFont typeface="Wingdings" panose="05000000000000000000" pitchFamily="2" charset="2"/>
              <a:buChar char="Ø"/>
            </a:pPr>
            <a:r>
              <a:rPr lang="en-IN" b="1" dirty="0"/>
              <a:t>K-Nearest </a:t>
            </a:r>
            <a:r>
              <a:rPr lang="en-IN" b="1" dirty="0" smtClean="0"/>
              <a:t>Neighbours</a:t>
            </a:r>
          </a:p>
          <a:p>
            <a:pPr>
              <a:buFont typeface="Wingdings" panose="05000000000000000000" pitchFamily="2" charset="2"/>
              <a:buChar char="Ø"/>
            </a:pPr>
            <a:endParaRPr lang="en-IN" b="1" dirty="0"/>
          </a:p>
          <a:p>
            <a:pPr>
              <a:buFont typeface="Wingdings" panose="05000000000000000000" pitchFamily="2" charset="2"/>
              <a:buChar char="Ø"/>
            </a:pPr>
            <a:endParaRPr lang="en-IN" b="1" dirty="0" smtClean="0"/>
          </a:p>
          <a:p>
            <a:pPr>
              <a:buFont typeface="Wingdings" panose="05000000000000000000" pitchFamily="2" charset="2"/>
              <a:buChar char="Ø"/>
            </a:pPr>
            <a:endParaRPr lang="en-IN" b="1" dirty="0"/>
          </a:p>
          <a:p>
            <a:pPr>
              <a:buFont typeface="Wingdings" panose="05000000000000000000" pitchFamily="2" charset="2"/>
              <a:buChar char="Ø"/>
            </a:pPr>
            <a:endParaRPr lang="en-IN" b="1" dirty="0" smtClean="0"/>
          </a:p>
          <a:p>
            <a:pPr>
              <a:buFont typeface="Wingdings" panose="05000000000000000000" pitchFamily="2" charset="2"/>
              <a:buChar char="Ø"/>
            </a:pPr>
            <a:endParaRPr lang="en-IN" b="1" dirty="0"/>
          </a:p>
          <a:p>
            <a:pPr>
              <a:buFont typeface="Wingdings" panose="05000000000000000000" pitchFamily="2" charset="2"/>
              <a:buChar char="Ø"/>
            </a:pPr>
            <a:endParaRPr lang="en-IN" b="1" dirty="0" smtClean="0"/>
          </a:p>
          <a:p>
            <a:pPr>
              <a:buFont typeface="Wingdings" panose="05000000000000000000" pitchFamily="2" charset="2"/>
              <a:buChar char="Ø"/>
            </a:pPr>
            <a:r>
              <a:rPr lang="en-IN" b="1" dirty="0" smtClean="0"/>
              <a:t>Decision Tree</a:t>
            </a:r>
          </a:p>
          <a:p>
            <a:pPr>
              <a:buFont typeface="Wingdings" panose="05000000000000000000" pitchFamily="2" charset="2"/>
              <a:buChar char="Ø"/>
            </a:pPr>
            <a:endParaRPr lang="en-IN" b="1" dirty="0"/>
          </a:p>
          <a:p>
            <a:pPr>
              <a:buFont typeface="Wingdings" panose="05000000000000000000" pitchFamily="2" charset="2"/>
              <a:buChar char="Ø"/>
            </a:pPr>
            <a:endParaRPr lang="en-IN" dirty="0" smtClean="0"/>
          </a:p>
          <a:p>
            <a:endParaRPr lang="en-US" dirty="0"/>
          </a:p>
        </p:txBody>
      </p:sp>
      <p:pic>
        <p:nvPicPr>
          <p:cNvPr id="4" name="Picture 3"/>
          <p:cNvPicPr/>
          <p:nvPr/>
        </p:nvPicPr>
        <p:blipFill>
          <a:blip r:embed="rId2"/>
          <a:srcRect/>
          <a:stretch>
            <a:fillRect/>
          </a:stretch>
        </p:blipFill>
        <p:spPr bwMode="auto">
          <a:xfrm>
            <a:off x="829994" y="762000"/>
            <a:ext cx="6858000" cy="2514600"/>
          </a:xfrm>
          <a:prstGeom prst="rect">
            <a:avLst/>
          </a:prstGeom>
          <a:noFill/>
          <a:ln w="9525">
            <a:noFill/>
            <a:miter lim="800000"/>
            <a:headEnd/>
            <a:tailEnd/>
          </a:ln>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993" y="4114800"/>
            <a:ext cx="7202365" cy="231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5244609"/>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467600" cy="6169152"/>
          </a:xfrm>
        </p:spPr>
        <p:txBody>
          <a:bodyPr/>
          <a:lstStyle/>
          <a:p>
            <a:pPr>
              <a:buFont typeface="Wingdings" panose="05000000000000000000" pitchFamily="2" charset="2"/>
              <a:buChar char="Ø"/>
            </a:pPr>
            <a:r>
              <a:rPr lang="en-IN" b="1" dirty="0"/>
              <a:t>Naive </a:t>
            </a:r>
            <a:r>
              <a:rPr lang="en-IN" b="1" dirty="0" smtClean="0"/>
              <a:t>Bayes</a:t>
            </a:r>
            <a:endParaRPr lang="en-IN" b="1" dirty="0"/>
          </a:p>
          <a:p>
            <a:pPr>
              <a:buFont typeface="Wingdings" panose="05000000000000000000" pitchFamily="2" charset="2"/>
              <a:buChar char="Ø"/>
            </a:pPr>
            <a:endParaRPr lang="en-IN" b="1" dirty="0" smtClean="0"/>
          </a:p>
          <a:p>
            <a:pPr>
              <a:buFont typeface="Wingdings" panose="05000000000000000000" pitchFamily="2" charset="2"/>
              <a:buChar char="Ø"/>
            </a:pPr>
            <a:endParaRPr lang="en-IN" b="1" dirty="0"/>
          </a:p>
          <a:p>
            <a:pPr>
              <a:buFont typeface="Wingdings" panose="05000000000000000000" pitchFamily="2" charset="2"/>
              <a:buChar char="Ø"/>
            </a:pPr>
            <a:endParaRPr lang="en-IN" b="1" dirty="0" smtClean="0"/>
          </a:p>
          <a:p>
            <a:pPr>
              <a:buFont typeface="Wingdings" panose="05000000000000000000" pitchFamily="2" charset="2"/>
              <a:buChar char="Ø"/>
            </a:pPr>
            <a:endParaRPr lang="en-IN" b="1" dirty="0"/>
          </a:p>
          <a:p>
            <a:pPr>
              <a:buFont typeface="Wingdings" panose="05000000000000000000" pitchFamily="2" charset="2"/>
              <a:buChar char="Ø"/>
            </a:pPr>
            <a:endParaRPr lang="en-IN" b="1" dirty="0" smtClean="0"/>
          </a:p>
          <a:p>
            <a:pPr>
              <a:buFont typeface="Wingdings" panose="05000000000000000000" pitchFamily="2" charset="2"/>
              <a:buChar char="Ø"/>
            </a:pPr>
            <a:r>
              <a:rPr lang="en-IN" sz="2800" b="1" dirty="0" smtClean="0"/>
              <a:t>Support </a:t>
            </a:r>
            <a:r>
              <a:rPr lang="en-IN" sz="2800" b="1" dirty="0"/>
              <a:t>Vector </a:t>
            </a:r>
            <a:r>
              <a:rPr lang="en-IN" sz="2800" b="1" dirty="0" smtClean="0"/>
              <a:t>Machines</a:t>
            </a:r>
          </a:p>
          <a:p>
            <a:pPr>
              <a:buFont typeface="Wingdings" panose="05000000000000000000" pitchFamily="2" charset="2"/>
              <a:buChar char="Ø"/>
            </a:pPr>
            <a:endParaRPr lang="en-US" dirty="0"/>
          </a:p>
          <a:p>
            <a:endParaRPr lang="en-US" dirty="0"/>
          </a:p>
        </p:txBody>
      </p:sp>
      <p:pic>
        <p:nvPicPr>
          <p:cNvPr id="4" name="Picture 3"/>
          <p:cNvPicPr/>
          <p:nvPr/>
        </p:nvPicPr>
        <p:blipFill>
          <a:blip r:embed="rId2"/>
          <a:srcRect/>
          <a:stretch>
            <a:fillRect/>
          </a:stretch>
        </p:blipFill>
        <p:spPr bwMode="auto">
          <a:xfrm>
            <a:off x="1524000" y="990600"/>
            <a:ext cx="6019800" cy="205740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1524000" y="3810000"/>
            <a:ext cx="5486400" cy="2895600"/>
          </a:xfrm>
          <a:prstGeom prst="rect">
            <a:avLst/>
          </a:prstGeom>
          <a:noFill/>
          <a:ln w="9525">
            <a:noFill/>
            <a:miter lim="800000"/>
            <a:headEnd/>
            <a:tailEnd/>
          </a:ln>
        </p:spPr>
      </p:pic>
    </p:spTree>
    <p:extLst>
      <p:ext uri="{BB962C8B-B14F-4D97-AF65-F5344CB8AC3E}">
        <p14:creationId xmlns:p14="http://schemas.microsoft.com/office/powerpoint/2010/main" val="2579692770"/>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467600" cy="6092952"/>
          </a:xfrm>
        </p:spPr>
        <p:txBody>
          <a:bodyPr>
            <a:normAutofit/>
          </a:bodyPr>
          <a:lstStyle/>
          <a:p>
            <a:pPr>
              <a:buFont typeface="Wingdings" panose="05000000000000000000" pitchFamily="2" charset="2"/>
              <a:buChar char="Ø"/>
            </a:pPr>
            <a:r>
              <a:rPr lang="en-IN" sz="2200" b="1" dirty="0"/>
              <a:t>Random Forest </a:t>
            </a:r>
            <a:r>
              <a:rPr lang="en-IN" sz="2200" b="1" dirty="0" smtClean="0"/>
              <a:t>Classification: </a:t>
            </a:r>
            <a:r>
              <a:rPr lang="en-IN" sz="2200" dirty="0" smtClean="0"/>
              <a:t>It also deals with ensembling, feature selection.</a:t>
            </a:r>
          </a:p>
          <a:p>
            <a:pPr>
              <a:buFont typeface="Wingdings" panose="05000000000000000000" pitchFamily="2" charset="2"/>
              <a:buChar char="Ø"/>
            </a:pPr>
            <a:endParaRPr lang="en-IN" sz="2200" dirty="0"/>
          </a:p>
          <a:p>
            <a:pPr>
              <a:buFont typeface="Wingdings" panose="05000000000000000000" pitchFamily="2" charset="2"/>
              <a:buChar char="Ø"/>
            </a:pPr>
            <a:endParaRPr lang="en-IN" sz="2200" dirty="0" smtClean="0"/>
          </a:p>
          <a:p>
            <a:pPr>
              <a:buFont typeface="Wingdings" panose="05000000000000000000" pitchFamily="2" charset="2"/>
              <a:buChar char="Ø"/>
            </a:pPr>
            <a:endParaRPr lang="en-IN" sz="2200" dirty="0"/>
          </a:p>
          <a:p>
            <a:pPr>
              <a:buFont typeface="Wingdings" panose="05000000000000000000" pitchFamily="2" charset="2"/>
              <a:buChar char="Ø"/>
            </a:pPr>
            <a:endParaRPr lang="en-IN" sz="2200" dirty="0" smtClean="0"/>
          </a:p>
          <a:p>
            <a:pPr>
              <a:buFont typeface="Wingdings" panose="05000000000000000000" pitchFamily="2" charset="2"/>
              <a:buChar char="Ø"/>
            </a:pPr>
            <a:endParaRPr lang="en-IN" sz="2200" dirty="0"/>
          </a:p>
          <a:p>
            <a:pPr>
              <a:buFont typeface="Wingdings" panose="05000000000000000000" pitchFamily="2" charset="2"/>
              <a:buChar char="Ø"/>
            </a:pPr>
            <a:endParaRPr lang="en-IN" sz="2200" dirty="0" smtClean="0"/>
          </a:p>
          <a:p>
            <a:pPr>
              <a:buFont typeface="Wingdings" panose="05000000000000000000" pitchFamily="2" charset="2"/>
              <a:buChar char="Ø"/>
            </a:pPr>
            <a:endParaRPr lang="en-IN" sz="2200" dirty="0"/>
          </a:p>
          <a:p>
            <a:pPr>
              <a:buFont typeface="Wingdings" panose="05000000000000000000" pitchFamily="2" charset="2"/>
              <a:buChar char="Ø"/>
            </a:pPr>
            <a:endParaRPr lang="en-IN" sz="2200" dirty="0" smtClean="0"/>
          </a:p>
          <a:p>
            <a:r>
              <a:rPr lang="en-IN" sz="2200" dirty="0"/>
              <a:t>Ensembling  techniques-Predictions by learning from all models predictions</a:t>
            </a:r>
            <a:endParaRPr lang="en-US" sz="2200" dirty="0"/>
          </a:p>
          <a:p>
            <a:pPr>
              <a:buFont typeface="Wingdings" panose="05000000000000000000" pitchFamily="2" charset="2"/>
              <a:buChar char="Ø"/>
            </a:pPr>
            <a:r>
              <a:rPr lang="en-IN" sz="2200" dirty="0"/>
              <a:t>Averaging, weighted averaging, max voting </a:t>
            </a:r>
            <a:endParaRPr lang="en-US" sz="2200" dirty="0"/>
          </a:p>
          <a:p>
            <a:pPr>
              <a:buFont typeface="Wingdings" panose="05000000000000000000" pitchFamily="2" charset="2"/>
              <a:buChar char="Ø"/>
            </a:pPr>
            <a:r>
              <a:rPr lang="en-IN" sz="2200" dirty="0"/>
              <a:t>Advanced-Bagging, Boosting </a:t>
            </a:r>
            <a:r>
              <a:rPr lang="en-IN" sz="2200" dirty="0" err="1"/>
              <a:t>etc</a:t>
            </a:r>
            <a:r>
              <a:rPr lang="en-IN" sz="2200" dirty="0"/>
              <a:t> .Bagging used in random forest</a:t>
            </a:r>
            <a:r>
              <a:rPr lang="en-IN" sz="2200" dirty="0" smtClean="0"/>
              <a:t>.</a:t>
            </a:r>
            <a:endParaRPr lang="en-IN" sz="2200" dirty="0"/>
          </a:p>
        </p:txBody>
      </p:sp>
      <p:pic>
        <p:nvPicPr>
          <p:cNvPr id="4" name="Picture 3"/>
          <p:cNvPicPr/>
          <p:nvPr/>
        </p:nvPicPr>
        <p:blipFill>
          <a:blip r:embed="rId2"/>
          <a:srcRect/>
          <a:stretch>
            <a:fillRect/>
          </a:stretch>
        </p:blipFill>
        <p:spPr bwMode="auto">
          <a:xfrm>
            <a:off x="609600" y="1219200"/>
            <a:ext cx="7391400" cy="2971800"/>
          </a:xfrm>
          <a:prstGeom prst="rect">
            <a:avLst/>
          </a:prstGeom>
          <a:noFill/>
          <a:ln w="9525">
            <a:noFill/>
            <a:miter lim="800000"/>
            <a:headEnd/>
            <a:tailEnd/>
          </a:ln>
        </p:spPr>
      </p:pic>
    </p:spTree>
    <p:extLst>
      <p:ext uri="{BB962C8B-B14F-4D97-AF65-F5344CB8AC3E}">
        <p14:creationId xmlns:p14="http://schemas.microsoft.com/office/powerpoint/2010/main" val="435835923"/>
      </p:ext>
    </p:extLst>
  </p:cSld>
  <p:clrMapOvr>
    <a:masterClrMapping/>
  </p:clrMapOvr>
  <p:transition spd="slow">
    <p:check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
            <a:lum/>
          </a:blip>
          <a:srcRect/>
          <a:stretch>
            <a:fillRect l="-10000" r="-6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800" dirty="0">
                <a:solidFill>
                  <a:schemeClr val="bg1">
                    <a:lumMod val="50000"/>
                  </a:schemeClr>
                </a:solidFill>
              </a:rPr>
              <a:t>A </a:t>
            </a:r>
            <a:r>
              <a:rPr lang="en-IN" sz="2800" b="1" dirty="0">
                <a:solidFill>
                  <a:schemeClr val="bg1">
                    <a:lumMod val="50000"/>
                  </a:schemeClr>
                </a:solidFill>
              </a:rPr>
              <a:t>data </a:t>
            </a:r>
            <a:r>
              <a:rPr lang="en-IN" sz="2800" b="1" dirty="0" smtClean="0">
                <a:solidFill>
                  <a:schemeClr val="bg1">
                    <a:lumMod val="50000"/>
                  </a:schemeClr>
                </a:solidFill>
              </a:rPr>
              <a:t>model</a:t>
            </a:r>
            <a:r>
              <a:rPr lang="en-IN" sz="2800" dirty="0" smtClean="0">
                <a:solidFill>
                  <a:schemeClr val="bg1">
                    <a:lumMod val="50000"/>
                  </a:schemeClr>
                </a:solidFill>
              </a:rPr>
              <a:t> </a:t>
            </a:r>
            <a:r>
              <a:rPr lang="en-IN" sz="2800" dirty="0">
                <a:solidFill>
                  <a:schemeClr val="bg1">
                    <a:lumMod val="50000"/>
                  </a:schemeClr>
                </a:solidFill>
              </a:rPr>
              <a:t>is an abstract model that organizes elements of </a:t>
            </a:r>
            <a:r>
              <a:rPr lang="en-IN" sz="2800" dirty="0" smtClean="0">
                <a:solidFill>
                  <a:schemeClr val="bg1">
                    <a:lumMod val="50000"/>
                  </a:schemeClr>
                </a:solidFill>
              </a:rPr>
              <a:t>data</a:t>
            </a:r>
            <a:r>
              <a:rPr lang="en-IN" sz="2800" dirty="0">
                <a:solidFill>
                  <a:schemeClr val="bg1">
                    <a:lumMod val="50000"/>
                  </a:schemeClr>
                </a:solidFill>
              </a:rPr>
              <a:t> and standardizes how they relate to one another and to properties of the real world </a:t>
            </a:r>
            <a:r>
              <a:rPr lang="en-IN" sz="2800" dirty="0" smtClean="0">
                <a:solidFill>
                  <a:schemeClr val="bg1">
                    <a:lumMod val="50000"/>
                  </a:schemeClr>
                </a:solidFill>
              </a:rPr>
              <a:t>entities</a:t>
            </a:r>
          </a:p>
          <a:p>
            <a:pPr marL="0" indent="0">
              <a:buNone/>
            </a:pPr>
            <a:endParaRPr lang="en-IN" sz="2800" dirty="0" smtClean="0">
              <a:solidFill>
                <a:schemeClr val="bg1">
                  <a:lumMod val="50000"/>
                </a:schemeClr>
              </a:solidFill>
            </a:endParaRPr>
          </a:p>
          <a:p>
            <a:r>
              <a:rPr lang="en-IN" sz="2800" dirty="0">
                <a:solidFill>
                  <a:schemeClr val="bg1">
                    <a:lumMod val="50000"/>
                  </a:schemeClr>
                </a:solidFill>
              </a:rPr>
              <a:t>Before </a:t>
            </a:r>
            <a:r>
              <a:rPr lang="en-IN" sz="2800" dirty="0" smtClean="0">
                <a:solidFill>
                  <a:schemeClr val="bg1">
                    <a:lumMod val="50000"/>
                  </a:schemeClr>
                </a:solidFill>
              </a:rPr>
              <a:t>Machine Learning </a:t>
            </a:r>
            <a:r>
              <a:rPr lang="en-IN" sz="2800" dirty="0">
                <a:solidFill>
                  <a:schemeClr val="bg1">
                    <a:lumMod val="50000"/>
                  </a:schemeClr>
                </a:solidFill>
              </a:rPr>
              <a:t>came into use  humans  manually derived rules and built models from analyzing large amounts of data.</a:t>
            </a:r>
            <a:endParaRPr lang="en-US" sz="2800" dirty="0">
              <a:solidFill>
                <a:schemeClr val="bg1">
                  <a:lumMod val="50000"/>
                </a:schemeClr>
              </a:solidFill>
            </a:endParaRPr>
          </a:p>
          <a:p>
            <a:pPr marL="0" indent="0">
              <a:buNone/>
            </a:pPr>
            <a:endParaRPr lang="en-US" sz="2800" dirty="0">
              <a:solidFill>
                <a:schemeClr val="bg1">
                  <a:lumMod val="50000"/>
                </a:schemeClr>
              </a:solidFill>
            </a:endParaRPr>
          </a:p>
        </p:txBody>
      </p:sp>
      <p:sp>
        <p:nvSpPr>
          <p:cNvPr id="2" name="Title 1"/>
          <p:cNvSpPr>
            <a:spLocks noGrp="1"/>
          </p:cNvSpPr>
          <p:nvPr>
            <p:ph type="title"/>
          </p:nvPr>
        </p:nvSpPr>
        <p:spPr/>
        <p:txBody>
          <a:bodyPr>
            <a:normAutofit/>
          </a:bodyPr>
          <a:lstStyle/>
          <a:p>
            <a:pPr algn="ctr"/>
            <a:r>
              <a:rPr lang="en-US" sz="4800" dirty="0" smtClean="0">
                <a:solidFill>
                  <a:schemeClr val="accent4">
                    <a:lumMod val="75000"/>
                  </a:schemeClr>
                </a:solidFill>
              </a:rPr>
              <a:t>Data Model</a:t>
            </a:r>
            <a:endParaRPr lang="en-US" sz="4800" dirty="0">
              <a:solidFill>
                <a:schemeClr val="accent4">
                  <a:lumMod val="75000"/>
                </a:schemeClr>
              </a:solidFill>
            </a:endParaRPr>
          </a:p>
        </p:txBody>
      </p:sp>
    </p:spTree>
    <p:extLst>
      <p:ext uri="{BB962C8B-B14F-4D97-AF65-F5344CB8AC3E}">
        <p14:creationId xmlns:p14="http://schemas.microsoft.com/office/powerpoint/2010/main" val="3289250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620000" cy="6092952"/>
          </a:xfrm>
        </p:spPr>
        <p:txBody>
          <a:bodyPr>
            <a:normAutofit/>
          </a:bodyPr>
          <a:lstStyle/>
          <a:p>
            <a:r>
              <a:rPr lang="en-IN" sz="2200" b="1" dirty="0" smtClean="0"/>
              <a:t>Model </a:t>
            </a:r>
            <a:r>
              <a:rPr lang="en-IN" sz="2200" b="1" dirty="0"/>
              <a:t>evaluation</a:t>
            </a:r>
            <a:r>
              <a:rPr lang="en-IN" sz="2200" b="1" dirty="0" smtClean="0"/>
              <a:t>:</a:t>
            </a:r>
          </a:p>
          <a:p>
            <a:pPr>
              <a:buFont typeface="Wingdings" panose="05000000000000000000" pitchFamily="2" charset="2"/>
              <a:buChar char="Ø"/>
            </a:pPr>
            <a:r>
              <a:rPr lang="en-IN" sz="2200" dirty="0" smtClean="0"/>
              <a:t>Classification : Confusion Matrix</a:t>
            </a:r>
          </a:p>
          <a:p>
            <a:pPr>
              <a:buFont typeface="Wingdings" panose="05000000000000000000" pitchFamily="2" charset="2"/>
              <a:buChar char="Ø"/>
            </a:pPr>
            <a:endParaRPr lang="en-IN" sz="2200" dirty="0"/>
          </a:p>
          <a:p>
            <a:pPr>
              <a:buFont typeface="Wingdings" panose="05000000000000000000" pitchFamily="2" charset="2"/>
              <a:buChar char="Ø"/>
            </a:pPr>
            <a:endParaRPr lang="en-IN" sz="2200" dirty="0" smtClean="0"/>
          </a:p>
          <a:p>
            <a:pPr>
              <a:buFont typeface="Wingdings" panose="05000000000000000000" pitchFamily="2" charset="2"/>
              <a:buChar char="Ø"/>
            </a:pPr>
            <a:endParaRPr lang="en-IN" sz="2200" dirty="0"/>
          </a:p>
          <a:p>
            <a:pPr>
              <a:buFont typeface="Wingdings" panose="05000000000000000000" pitchFamily="2" charset="2"/>
              <a:buChar char="Ø"/>
            </a:pPr>
            <a:endParaRPr lang="en-IN" sz="2200" dirty="0" smtClean="0"/>
          </a:p>
          <a:p>
            <a:pPr>
              <a:buFont typeface="Wingdings" panose="05000000000000000000" pitchFamily="2" charset="2"/>
              <a:buChar char="Ø"/>
            </a:pPr>
            <a:endParaRPr lang="en-IN" sz="2200" dirty="0"/>
          </a:p>
          <a:p>
            <a:pPr>
              <a:buFont typeface="Wingdings" panose="05000000000000000000" pitchFamily="2" charset="2"/>
              <a:buChar char="Ø"/>
            </a:pPr>
            <a:endParaRPr lang="en-IN" sz="2200" dirty="0" smtClean="0"/>
          </a:p>
          <a:p>
            <a:pPr>
              <a:buFont typeface="Wingdings" panose="05000000000000000000" pitchFamily="2" charset="2"/>
              <a:buChar char="Ø"/>
            </a:pPr>
            <a:endParaRPr lang="en-IN" sz="2200" dirty="0"/>
          </a:p>
          <a:p>
            <a:pPr>
              <a:buFont typeface="Wingdings" panose="05000000000000000000" pitchFamily="2" charset="2"/>
              <a:buChar char="Ø"/>
            </a:pPr>
            <a:r>
              <a:rPr lang="en-IN" sz="2200" dirty="0" smtClean="0"/>
              <a:t>Regression evaluation</a:t>
            </a:r>
          </a:p>
          <a:p>
            <a:pPr marL="0" indent="0">
              <a:buNone/>
            </a:pPr>
            <a:r>
              <a:rPr lang="en-IN" sz="2200" dirty="0" smtClean="0"/>
              <a:t>       RMSE                                R-square(</a:t>
            </a:r>
            <a:r>
              <a:rPr lang="en-IN" sz="2200" dirty="0" err="1" smtClean="0"/>
              <a:t>coeff</a:t>
            </a:r>
            <a:r>
              <a:rPr lang="en-IN" sz="2200" dirty="0" smtClean="0"/>
              <a:t> of determination)</a:t>
            </a:r>
          </a:p>
          <a:p>
            <a:pPr marL="0" indent="0">
              <a:buNone/>
            </a:pPr>
            <a:endParaRPr lang="en-US" sz="2200" dirty="0" smtClean="0"/>
          </a:p>
          <a:p>
            <a:pPr marL="0" indent="0">
              <a:buNone/>
            </a:pPr>
            <a:r>
              <a:rPr lang="en-US" sz="2200" dirty="0" smtClean="0"/>
              <a:t>                                    </a:t>
            </a: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endParaRPr lang="en-US" sz="22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91" y="1371600"/>
            <a:ext cx="8991600" cy="2693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p:nvPr/>
        </p:nvPicPr>
        <p:blipFill>
          <a:blip r:embed="rId3">
            <a:extLst/>
          </a:blip>
          <a:srcRect/>
          <a:stretch>
            <a:fillRect/>
          </a:stretch>
        </p:blipFill>
        <p:spPr bwMode="auto">
          <a:xfrm>
            <a:off x="304800" y="5069645"/>
            <a:ext cx="3022209" cy="1600200"/>
          </a:xfrm>
          <a:prstGeom prst="rect">
            <a:avLst/>
          </a:prstGeom>
          <a:noFill/>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5069645"/>
            <a:ext cx="3237914"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Connector 6"/>
          <p:cNvCxnSpPr/>
          <p:nvPr/>
        </p:nvCxnSpPr>
        <p:spPr>
          <a:xfrm flipH="1">
            <a:off x="7437120" y="3836231"/>
            <a:ext cx="76200" cy="22860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2029575"/>
      </p:ext>
    </p:extLst>
  </p:cSld>
  <p:clrMapOvr>
    <a:masterClrMapping/>
  </p:clrMapOvr>
  <p:transition spd="slow">
    <p:checke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467600" cy="6245352"/>
          </a:xfrm>
        </p:spPr>
        <p:txBody>
          <a:bodyPr>
            <a:normAutofit/>
          </a:bodyPr>
          <a:lstStyle/>
          <a:p>
            <a:pPr lvl="0"/>
            <a:r>
              <a:rPr lang="en-US" b="1" dirty="0" smtClean="0"/>
              <a:t>Hyperparameter Tuning</a:t>
            </a:r>
          </a:p>
          <a:p>
            <a:pPr lvl="0">
              <a:buFont typeface="Wingdings" panose="05000000000000000000" pitchFamily="2" charset="2"/>
              <a:buChar char="Ø"/>
            </a:pPr>
            <a:r>
              <a:rPr lang="en-IN" dirty="0"/>
              <a:t>Random Search</a:t>
            </a:r>
            <a:endParaRPr lang="en-US" dirty="0"/>
          </a:p>
          <a:p>
            <a:pPr>
              <a:buFont typeface="Wingdings" panose="05000000000000000000" pitchFamily="2" charset="2"/>
              <a:buChar char="Ø"/>
            </a:pPr>
            <a:r>
              <a:rPr lang="en-IN" dirty="0"/>
              <a:t>Grid Search</a:t>
            </a:r>
            <a:endParaRPr lang="en-US" dirty="0"/>
          </a:p>
          <a:p>
            <a:pPr>
              <a:buFont typeface="Wingdings" panose="05000000000000000000" pitchFamily="2" charset="2"/>
              <a:buChar char="Ø"/>
            </a:pPr>
            <a:r>
              <a:rPr lang="en-IN" dirty="0"/>
              <a:t>Manual Tuning</a:t>
            </a:r>
            <a:endParaRPr lang="en-US" dirty="0"/>
          </a:p>
          <a:p>
            <a:pPr lvl="0"/>
            <a:endParaRPr lang="en-US" b="1" dirty="0" smtClean="0"/>
          </a:p>
          <a:p>
            <a:pPr lvl="0"/>
            <a:r>
              <a:rPr lang="en-US" b="1" dirty="0" smtClean="0"/>
              <a:t>Our model evaluation</a:t>
            </a:r>
          </a:p>
          <a:p>
            <a:pPr>
              <a:buFont typeface="Wingdings" panose="05000000000000000000" pitchFamily="2" charset="2"/>
              <a:buChar char="Ø"/>
            </a:pPr>
            <a:r>
              <a:rPr lang="en-IN" dirty="0"/>
              <a:t>Logistic</a:t>
            </a:r>
            <a:endParaRPr lang="en-US" dirty="0"/>
          </a:p>
          <a:p>
            <a:pPr lvl="0"/>
            <a:endParaRPr lang="en-US" b="1" dirty="0" smtClean="0"/>
          </a:p>
          <a:p>
            <a:pPr lvl="0"/>
            <a:endParaRPr lang="en-US" b="1" dirty="0" smtClean="0"/>
          </a:p>
          <a:p>
            <a:pPr marL="0" indent="0">
              <a:buNone/>
            </a:pPr>
            <a:endParaRPr lang="en-US" dirty="0" smtClean="0"/>
          </a:p>
          <a:p>
            <a:endParaRPr lang="en-US" dirty="0"/>
          </a:p>
        </p:txBody>
      </p:sp>
      <p:pic>
        <p:nvPicPr>
          <p:cNvPr id="5" name="Picture 4"/>
          <p:cNvPicPr/>
          <p:nvPr/>
        </p:nvPicPr>
        <p:blipFill>
          <a:blip r:embed="rId2"/>
          <a:srcRect/>
          <a:stretch>
            <a:fillRect/>
          </a:stretch>
        </p:blipFill>
        <p:spPr bwMode="auto">
          <a:xfrm>
            <a:off x="1143000" y="4038600"/>
            <a:ext cx="5572125" cy="1933575"/>
          </a:xfrm>
          <a:prstGeom prst="rect">
            <a:avLst/>
          </a:prstGeom>
          <a:noFill/>
          <a:ln w="9525">
            <a:noFill/>
            <a:miter lim="800000"/>
            <a:headEnd/>
            <a:tailEnd/>
          </a:ln>
        </p:spPr>
      </p:pic>
    </p:spTree>
    <p:extLst>
      <p:ext uri="{BB962C8B-B14F-4D97-AF65-F5344CB8AC3E}">
        <p14:creationId xmlns:p14="http://schemas.microsoft.com/office/powerpoint/2010/main" val="1786520941"/>
      </p:ext>
    </p:extLst>
  </p:cSld>
  <p:clrMapOvr>
    <a:masterClrMapping/>
  </p:clrMapOvr>
  <p:transition spd="slow">
    <p:checke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52400"/>
            <a:ext cx="7467600" cy="6321552"/>
          </a:xfrm>
        </p:spPr>
        <p:txBody>
          <a:bodyPr/>
          <a:lstStyle/>
          <a:p>
            <a:pPr>
              <a:buFont typeface="Wingdings" panose="05000000000000000000" pitchFamily="2" charset="2"/>
              <a:buChar char="Ø"/>
            </a:pPr>
            <a:r>
              <a:rPr lang="en-US" dirty="0" smtClean="0"/>
              <a:t>KNN</a:t>
            </a:r>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t>Decision Tree</a:t>
            </a:r>
          </a:p>
          <a:p>
            <a:pPr>
              <a:buFont typeface="Wingdings" panose="05000000000000000000" pitchFamily="2" charset="2"/>
              <a:buChar char="Ø"/>
            </a:pPr>
            <a:endParaRPr lang="en-US" dirty="0"/>
          </a:p>
        </p:txBody>
      </p:sp>
      <p:pic>
        <p:nvPicPr>
          <p:cNvPr id="7" name="Picture 6"/>
          <p:cNvPicPr/>
          <p:nvPr/>
        </p:nvPicPr>
        <p:blipFill>
          <a:blip r:embed="rId2"/>
          <a:srcRect/>
          <a:stretch>
            <a:fillRect/>
          </a:stretch>
        </p:blipFill>
        <p:spPr bwMode="auto">
          <a:xfrm>
            <a:off x="1066800" y="762000"/>
            <a:ext cx="5727700" cy="2582545"/>
          </a:xfrm>
          <a:prstGeom prst="rect">
            <a:avLst/>
          </a:prstGeom>
          <a:noFill/>
          <a:ln w="9525">
            <a:noFill/>
            <a:miter lim="800000"/>
            <a:headEnd/>
            <a:tailEnd/>
          </a:ln>
        </p:spPr>
      </p:pic>
      <p:pic>
        <p:nvPicPr>
          <p:cNvPr id="8" name="Picture 7"/>
          <p:cNvPicPr/>
          <p:nvPr/>
        </p:nvPicPr>
        <p:blipFill>
          <a:blip r:embed="rId3"/>
          <a:srcRect/>
          <a:stretch>
            <a:fillRect/>
          </a:stretch>
        </p:blipFill>
        <p:spPr bwMode="auto">
          <a:xfrm>
            <a:off x="1030458" y="4267200"/>
            <a:ext cx="6705600" cy="2133600"/>
          </a:xfrm>
          <a:prstGeom prst="rect">
            <a:avLst/>
          </a:prstGeom>
          <a:noFill/>
          <a:ln w="9525">
            <a:noFill/>
            <a:miter lim="800000"/>
            <a:headEnd/>
            <a:tailEnd/>
          </a:ln>
        </p:spPr>
      </p:pic>
    </p:spTree>
    <p:extLst>
      <p:ext uri="{BB962C8B-B14F-4D97-AF65-F5344CB8AC3E}">
        <p14:creationId xmlns:p14="http://schemas.microsoft.com/office/powerpoint/2010/main" val="3337398171"/>
      </p:ext>
    </p:extLst>
  </p:cSld>
  <p:clrMapOvr>
    <a:masterClrMapping/>
  </p:clrMapOvr>
  <p:transition spd="slow">
    <p:checke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467600" cy="6245352"/>
          </a:xfrm>
        </p:spPr>
        <p:txBody>
          <a:bodyPr/>
          <a:lstStyle/>
          <a:p>
            <a:pPr>
              <a:buFont typeface="Wingdings" panose="05000000000000000000" pitchFamily="2" charset="2"/>
              <a:buChar char="Ø"/>
            </a:pPr>
            <a:r>
              <a:rPr lang="en-IN" dirty="0" smtClean="0"/>
              <a:t>SVM:</a:t>
            </a:r>
          </a:p>
          <a:p>
            <a:pPr>
              <a:buFont typeface="Wingdings" panose="05000000000000000000" pitchFamily="2" charset="2"/>
              <a:buChar char="Ø"/>
            </a:pPr>
            <a:endParaRPr lang="en-IN" dirty="0"/>
          </a:p>
          <a:p>
            <a:pPr>
              <a:buFont typeface="Wingdings" panose="05000000000000000000" pitchFamily="2" charset="2"/>
              <a:buChar char="Ø"/>
            </a:pPr>
            <a:endParaRPr lang="en-IN" dirty="0" smtClean="0"/>
          </a:p>
          <a:p>
            <a:pPr>
              <a:buFont typeface="Wingdings" panose="05000000000000000000" pitchFamily="2" charset="2"/>
              <a:buChar char="Ø"/>
            </a:pPr>
            <a:endParaRPr lang="en-IN" dirty="0"/>
          </a:p>
          <a:p>
            <a:pPr>
              <a:buFont typeface="Wingdings" panose="05000000000000000000" pitchFamily="2" charset="2"/>
              <a:buChar char="Ø"/>
            </a:pPr>
            <a:endParaRPr lang="en-IN" dirty="0" smtClean="0"/>
          </a:p>
          <a:p>
            <a:pPr>
              <a:buFont typeface="Wingdings" panose="05000000000000000000" pitchFamily="2" charset="2"/>
              <a:buChar char="Ø"/>
            </a:pPr>
            <a:endParaRPr lang="en-IN" dirty="0"/>
          </a:p>
          <a:p>
            <a:pPr>
              <a:buFont typeface="Wingdings" panose="05000000000000000000" pitchFamily="2" charset="2"/>
              <a:buChar char="Ø"/>
            </a:pPr>
            <a:endParaRPr lang="en-IN" dirty="0" smtClean="0"/>
          </a:p>
          <a:p>
            <a:pPr>
              <a:buFont typeface="Wingdings" panose="05000000000000000000" pitchFamily="2" charset="2"/>
              <a:buChar char="Ø"/>
            </a:pPr>
            <a:r>
              <a:rPr lang="en-US" dirty="0" smtClean="0"/>
              <a:t>Random Forest</a:t>
            </a:r>
            <a:endParaRPr lang="en-US" dirty="0"/>
          </a:p>
          <a:p>
            <a:endParaRPr lang="en-US" dirty="0"/>
          </a:p>
        </p:txBody>
      </p:sp>
      <p:pic>
        <p:nvPicPr>
          <p:cNvPr id="5" name="Picture 4"/>
          <p:cNvPicPr/>
          <p:nvPr/>
        </p:nvPicPr>
        <p:blipFill>
          <a:blip r:embed="rId2"/>
          <a:srcRect/>
          <a:stretch>
            <a:fillRect/>
          </a:stretch>
        </p:blipFill>
        <p:spPr bwMode="auto">
          <a:xfrm>
            <a:off x="838200" y="762000"/>
            <a:ext cx="6553200" cy="2608677"/>
          </a:xfrm>
          <a:prstGeom prst="rect">
            <a:avLst/>
          </a:prstGeom>
          <a:noFill/>
          <a:ln w="9525">
            <a:noFill/>
            <a:miter lim="800000"/>
            <a:headEnd/>
            <a:tailEnd/>
          </a:ln>
        </p:spPr>
      </p:pic>
      <p:pic>
        <p:nvPicPr>
          <p:cNvPr id="6" name="Picture 5"/>
          <p:cNvPicPr/>
          <p:nvPr/>
        </p:nvPicPr>
        <p:blipFill>
          <a:blip r:embed="rId3"/>
          <a:srcRect/>
          <a:stretch>
            <a:fillRect/>
          </a:stretch>
        </p:blipFill>
        <p:spPr bwMode="auto">
          <a:xfrm>
            <a:off x="828822" y="4191000"/>
            <a:ext cx="6781800" cy="2286000"/>
          </a:xfrm>
          <a:prstGeom prst="rect">
            <a:avLst/>
          </a:prstGeom>
          <a:noFill/>
          <a:ln w="9525">
            <a:noFill/>
            <a:miter lim="800000"/>
            <a:headEnd/>
            <a:tailEnd/>
          </a:ln>
        </p:spPr>
      </p:pic>
    </p:spTree>
    <p:extLst>
      <p:ext uri="{BB962C8B-B14F-4D97-AF65-F5344CB8AC3E}">
        <p14:creationId xmlns:p14="http://schemas.microsoft.com/office/powerpoint/2010/main" val="2438351923"/>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467600" cy="6477000"/>
          </a:xfrm>
        </p:spPr>
        <p:txBody>
          <a:bodyPr>
            <a:normAutofit lnSpcReduction="10000"/>
          </a:bodyPr>
          <a:lstStyle/>
          <a:p>
            <a:r>
              <a:rPr lang="en-IN" b="1" dirty="0"/>
              <a:t>Comparing algorithms</a:t>
            </a:r>
            <a:r>
              <a:rPr lang="en-IN" b="1" dirty="0" smtClean="0"/>
              <a:t>:</a:t>
            </a:r>
            <a:endParaRPr lang="en-IN" dirty="0" smtClean="0"/>
          </a:p>
          <a:p>
            <a:endParaRPr lang="en-US" dirty="0" smtClean="0"/>
          </a:p>
          <a:p>
            <a:endParaRPr lang="en-US" dirty="0" smtClean="0"/>
          </a:p>
          <a:p>
            <a:endParaRPr lang="en-US" dirty="0" smtClean="0"/>
          </a:p>
          <a:p>
            <a:endParaRPr lang="en-US" dirty="0" smtClean="0"/>
          </a:p>
          <a:p>
            <a:pPr marL="0" indent="0">
              <a:buNone/>
            </a:pPr>
            <a:endParaRPr lang="en-US" dirty="0" smtClean="0"/>
          </a:p>
          <a:p>
            <a:pPr marL="0" indent="0">
              <a:buNone/>
            </a:pPr>
            <a:endParaRPr lang="en-US" dirty="0" smtClean="0"/>
          </a:p>
          <a:p>
            <a:pPr marL="0" indent="0">
              <a:buNone/>
            </a:pPr>
            <a:r>
              <a:rPr lang="en-IN" dirty="0" smtClean="0"/>
              <a:t>      we </a:t>
            </a:r>
            <a:r>
              <a:rPr lang="en-IN" dirty="0"/>
              <a:t>got best accuracy for Random Forest</a:t>
            </a:r>
            <a:endParaRPr lang="en-IN" b="1" dirty="0"/>
          </a:p>
          <a:p>
            <a:endParaRPr lang="en-IN" b="1" dirty="0" smtClean="0"/>
          </a:p>
          <a:p>
            <a:endParaRPr lang="en-IN" b="1" dirty="0"/>
          </a:p>
          <a:p>
            <a:endParaRPr lang="en-IN" b="1" dirty="0" smtClean="0"/>
          </a:p>
          <a:p>
            <a:endParaRPr lang="en-IN" b="1" dirty="0"/>
          </a:p>
          <a:p>
            <a:endParaRPr lang="en-IN" b="1" dirty="0" smtClean="0"/>
          </a:p>
          <a:p>
            <a:pPr marL="0" indent="0">
              <a:buNone/>
            </a:pPr>
            <a:r>
              <a:rPr lang="en-IN" dirty="0" smtClean="0"/>
              <a:t>      </a:t>
            </a:r>
            <a:endParaRPr lang="en-US" dirty="0"/>
          </a:p>
          <a:p>
            <a:endParaRPr lang="en-US" dirty="0"/>
          </a:p>
        </p:txBody>
      </p:sp>
      <p:pic>
        <p:nvPicPr>
          <p:cNvPr id="5" name="Picture 4"/>
          <p:cNvPicPr/>
          <p:nvPr/>
        </p:nvPicPr>
        <p:blipFill>
          <a:blip r:embed="rId2"/>
          <a:srcRect/>
          <a:stretch>
            <a:fillRect/>
          </a:stretch>
        </p:blipFill>
        <p:spPr bwMode="auto">
          <a:xfrm>
            <a:off x="914400" y="990600"/>
            <a:ext cx="6553200" cy="2286000"/>
          </a:xfrm>
          <a:prstGeom prst="rect">
            <a:avLst/>
          </a:prstGeom>
          <a:noFill/>
          <a:ln w="9525">
            <a:noFill/>
            <a:miter lim="800000"/>
            <a:headEnd/>
            <a:tailEnd/>
          </a:ln>
        </p:spPr>
      </p:pic>
      <p:pic>
        <p:nvPicPr>
          <p:cNvPr id="6" name="Picture 5"/>
          <p:cNvPicPr/>
          <p:nvPr/>
        </p:nvPicPr>
        <p:blipFill>
          <a:blip r:embed="rId3"/>
          <a:srcRect/>
          <a:stretch>
            <a:fillRect/>
          </a:stretch>
        </p:blipFill>
        <p:spPr bwMode="auto">
          <a:xfrm>
            <a:off x="914400" y="3962399"/>
            <a:ext cx="6553200" cy="2625969"/>
          </a:xfrm>
          <a:prstGeom prst="rect">
            <a:avLst/>
          </a:prstGeom>
          <a:noFill/>
          <a:ln w="9525">
            <a:noFill/>
            <a:miter lim="800000"/>
            <a:headEnd/>
            <a:tailEnd/>
          </a:ln>
        </p:spPr>
      </p:pic>
    </p:spTree>
    <p:extLst>
      <p:ext uri="{BB962C8B-B14F-4D97-AF65-F5344CB8AC3E}">
        <p14:creationId xmlns:p14="http://schemas.microsoft.com/office/powerpoint/2010/main" val="2021038122"/>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28600"/>
            <a:ext cx="7467600" cy="6477000"/>
          </a:xfrm>
        </p:spPr>
        <p:txBody>
          <a:bodyPr>
            <a:normAutofit fontScale="92500" lnSpcReduction="10000"/>
          </a:bodyPr>
          <a:lstStyle/>
          <a:p>
            <a:r>
              <a:rPr lang="en-IN" b="1" dirty="0" smtClean="0"/>
              <a:t>Tuning </a:t>
            </a:r>
            <a:r>
              <a:rPr lang="en-IN" b="1" dirty="0"/>
              <a:t>the parameters in </a:t>
            </a:r>
            <a:r>
              <a:rPr lang="en-IN" b="1" dirty="0" err="1"/>
              <a:t>RandomForest</a:t>
            </a:r>
            <a:r>
              <a:rPr lang="en-IN" b="1" dirty="0"/>
              <a:t>:</a:t>
            </a:r>
            <a:endParaRPr lang="en-US" dirty="0"/>
          </a:p>
          <a:p>
            <a:pPr>
              <a:buFont typeface="Wingdings" panose="05000000000000000000" pitchFamily="2" charset="2"/>
              <a:buChar char="Ø"/>
            </a:pPr>
            <a:r>
              <a:rPr lang="en-IN" dirty="0" smtClean="0"/>
              <a:t>Hyper parameters </a:t>
            </a:r>
            <a:r>
              <a:rPr lang="en-IN" dirty="0"/>
              <a:t>in </a:t>
            </a:r>
            <a:r>
              <a:rPr lang="en-IN" dirty="0" smtClean="0"/>
              <a:t>RF </a:t>
            </a:r>
            <a:r>
              <a:rPr lang="en-IN" dirty="0"/>
              <a:t>are tuned to extract the best </a:t>
            </a:r>
            <a:r>
              <a:rPr lang="en-IN" dirty="0" smtClean="0"/>
              <a:t>parameters </a:t>
            </a:r>
            <a:r>
              <a:rPr lang="en-IN" dirty="0"/>
              <a:t>for final model.</a:t>
            </a:r>
            <a:endParaRPr lang="en-US" dirty="0"/>
          </a:p>
          <a:p>
            <a:pPr lvl="0">
              <a:buFont typeface="Wingdings" panose="05000000000000000000" pitchFamily="2" charset="2"/>
              <a:buChar char="Ø"/>
            </a:pPr>
            <a:r>
              <a:rPr lang="en-IN" dirty="0"/>
              <a:t>Number of trees as 100 or 200 or 300.</a:t>
            </a:r>
            <a:endParaRPr lang="en-US" dirty="0"/>
          </a:p>
          <a:p>
            <a:pPr lvl="0">
              <a:buFont typeface="Wingdings" panose="05000000000000000000" pitchFamily="2" charset="2"/>
              <a:buChar char="Ø"/>
            </a:pPr>
            <a:r>
              <a:rPr lang="en-IN" dirty="0" smtClean="0"/>
              <a:t>Number </a:t>
            </a:r>
            <a:r>
              <a:rPr lang="en-IN" dirty="0"/>
              <a:t>of </a:t>
            </a:r>
            <a:r>
              <a:rPr lang="en-IN" dirty="0" smtClean="0"/>
              <a:t>variables in each tree range-1 to 6</a:t>
            </a:r>
          </a:p>
          <a:p>
            <a:pPr lvl="0">
              <a:buFont typeface="Wingdings" panose="05000000000000000000" pitchFamily="2" charset="2"/>
              <a:buChar char="Ø"/>
            </a:pPr>
            <a:endParaRPr lang="en-IN" dirty="0"/>
          </a:p>
          <a:p>
            <a:pPr lvl="0">
              <a:buFont typeface="Wingdings" panose="05000000000000000000" pitchFamily="2" charset="2"/>
              <a:buChar char="Ø"/>
            </a:pPr>
            <a:endParaRPr lang="en-IN" dirty="0" smtClean="0"/>
          </a:p>
          <a:p>
            <a:pPr lvl="0">
              <a:buFont typeface="Wingdings" panose="05000000000000000000" pitchFamily="2" charset="2"/>
              <a:buChar char="Ø"/>
            </a:pPr>
            <a:endParaRPr lang="en-IN" dirty="0"/>
          </a:p>
          <a:p>
            <a:pPr lvl="0">
              <a:buFont typeface="Wingdings" panose="05000000000000000000" pitchFamily="2" charset="2"/>
              <a:buChar char="Ø"/>
            </a:pPr>
            <a:endParaRPr lang="en-IN" dirty="0" smtClean="0"/>
          </a:p>
          <a:p>
            <a:pPr lvl="0">
              <a:buFont typeface="Wingdings" panose="05000000000000000000" pitchFamily="2" charset="2"/>
              <a:buChar char="Ø"/>
            </a:pPr>
            <a:endParaRPr lang="en-IN" dirty="0"/>
          </a:p>
          <a:p>
            <a:pPr lvl="0">
              <a:buFont typeface="Wingdings" panose="05000000000000000000" pitchFamily="2" charset="2"/>
              <a:buChar char="Ø"/>
            </a:pPr>
            <a:endParaRPr lang="en-IN" dirty="0" smtClean="0"/>
          </a:p>
          <a:p>
            <a:pPr lvl="0">
              <a:buFont typeface="Wingdings" panose="05000000000000000000" pitchFamily="2" charset="2"/>
              <a:buChar char="Ø"/>
            </a:pPr>
            <a:endParaRPr lang="en-IN" dirty="0"/>
          </a:p>
          <a:p>
            <a:pPr lvl="0">
              <a:buFont typeface="Wingdings" panose="05000000000000000000" pitchFamily="2" charset="2"/>
              <a:buChar char="Ø"/>
            </a:pPr>
            <a:endParaRPr lang="en-IN" dirty="0" smtClean="0"/>
          </a:p>
          <a:p>
            <a:pPr lvl="0">
              <a:buFont typeface="Wingdings" panose="05000000000000000000" pitchFamily="2" charset="2"/>
              <a:buChar char="Ø"/>
            </a:pPr>
            <a:endParaRPr lang="en-US" dirty="0"/>
          </a:p>
          <a:p>
            <a:pPr lvl="0">
              <a:buFont typeface="Wingdings" panose="05000000000000000000" pitchFamily="2" charset="2"/>
              <a:buChar char="Ø"/>
            </a:pPr>
            <a:r>
              <a:rPr lang="en-US" dirty="0" smtClean="0"/>
              <a:t>Best accuracy at </a:t>
            </a:r>
            <a:r>
              <a:rPr lang="en-US" dirty="0" err="1" smtClean="0"/>
              <a:t>ntree</a:t>
            </a:r>
            <a:r>
              <a:rPr lang="en-US" dirty="0" smtClean="0"/>
              <a:t>=100, </a:t>
            </a:r>
            <a:r>
              <a:rPr lang="en-US" dirty="0" err="1" smtClean="0"/>
              <a:t>mtry</a:t>
            </a:r>
            <a:r>
              <a:rPr lang="en-US" dirty="0" smtClean="0"/>
              <a:t>=2</a:t>
            </a:r>
            <a:endParaRPr lang="en-US" dirty="0"/>
          </a:p>
          <a:p>
            <a:pPr>
              <a:buFont typeface="Wingdings" panose="05000000000000000000" pitchFamily="2" charset="2"/>
              <a:buChar char="Ø"/>
            </a:pPr>
            <a:endParaRPr lang="en-US" dirty="0"/>
          </a:p>
        </p:txBody>
      </p:sp>
      <p:pic>
        <p:nvPicPr>
          <p:cNvPr id="4" name="Picture 3"/>
          <p:cNvPicPr/>
          <p:nvPr/>
        </p:nvPicPr>
        <p:blipFill>
          <a:blip r:embed="rId2"/>
          <a:srcRect/>
          <a:stretch>
            <a:fillRect/>
          </a:stretch>
        </p:blipFill>
        <p:spPr bwMode="auto">
          <a:xfrm>
            <a:off x="533400" y="2590800"/>
            <a:ext cx="7620000" cy="3581400"/>
          </a:xfrm>
          <a:prstGeom prst="rect">
            <a:avLst/>
          </a:prstGeom>
          <a:noFill/>
          <a:ln w="9525">
            <a:noFill/>
            <a:miter lim="800000"/>
            <a:headEnd/>
            <a:tailEnd/>
          </a:ln>
        </p:spPr>
      </p:pic>
    </p:spTree>
    <p:extLst>
      <p:ext uri="{BB962C8B-B14F-4D97-AF65-F5344CB8AC3E}">
        <p14:creationId xmlns:p14="http://schemas.microsoft.com/office/powerpoint/2010/main" val="514753077"/>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7467600" cy="6321552"/>
          </a:xfrm>
        </p:spPr>
        <p:txBody>
          <a:bodyPr>
            <a:normAutofit/>
          </a:bodyPr>
          <a:lstStyle/>
          <a:p>
            <a:r>
              <a:rPr lang="en-IN" b="1" dirty="0"/>
              <a:t> Model Diagnosis with over fitting and under fitting</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a:buFont typeface="Wingdings" panose="05000000000000000000" pitchFamily="2" charset="2"/>
              <a:buChar char="Ø"/>
            </a:pPr>
            <a:r>
              <a:rPr lang="en-IN" dirty="0"/>
              <a:t>When the model performs well on training but  not on  testing it  is called as overfitting</a:t>
            </a:r>
            <a:endParaRPr lang="en-US" dirty="0"/>
          </a:p>
          <a:p>
            <a:pPr>
              <a:buFont typeface="Wingdings" panose="05000000000000000000" pitchFamily="2" charset="2"/>
              <a:buChar char="Ø"/>
            </a:pPr>
            <a:r>
              <a:rPr lang="en-IN" dirty="0"/>
              <a:t>When the model </a:t>
            </a:r>
            <a:r>
              <a:rPr lang="en-IN" dirty="0" smtClean="0"/>
              <a:t>doesn’t </a:t>
            </a:r>
            <a:r>
              <a:rPr lang="en-IN" dirty="0"/>
              <a:t>perform well on </a:t>
            </a:r>
            <a:r>
              <a:rPr lang="en-IN" dirty="0" smtClean="0"/>
              <a:t>training and on testing is </a:t>
            </a:r>
            <a:r>
              <a:rPr lang="en-IN" dirty="0"/>
              <a:t>called under fitting</a:t>
            </a:r>
            <a:endParaRPr lang="en-US" dirty="0"/>
          </a:p>
          <a:p>
            <a:pPr marL="0" indent="0">
              <a:buNone/>
            </a:pPr>
            <a:endParaRPr lang="en-US" dirty="0"/>
          </a:p>
          <a:p>
            <a:endParaRPr lang="en-US" dirty="0"/>
          </a:p>
        </p:txBody>
      </p:sp>
      <p:pic>
        <p:nvPicPr>
          <p:cNvPr id="4" name="Picture 3"/>
          <p:cNvPicPr/>
          <p:nvPr/>
        </p:nvPicPr>
        <p:blipFill>
          <a:blip r:embed="rId2">
            <a:extLst/>
          </a:blip>
          <a:srcRect/>
          <a:stretch>
            <a:fillRect/>
          </a:stretch>
        </p:blipFill>
        <p:spPr bwMode="auto">
          <a:xfrm>
            <a:off x="838200" y="990600"/>
            <a:ext cx="6324600" cy="2819400"/>
          </a:xfrm>
          <a:prstGeom prst="rect">
            <a:avLst/>
          </a:prstGeom>
          <a:noFill/>
        </p:spPr>
      </p:pic>
    </p:spTree>
    <p:extLst>
      <p:ext uri="{BB962C8B-B14F-4D97-AF65-F5344CB8AC3E}">
        <p14:creationId xmlns:p14="http://schemas.microsoft.com/office/powerpoint/2010/main" val="3985950636"/>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7467600" cy="6477000"/>
          </a:xfrm>
        </p:spPr>
        <p:txBody>
          <a:bodyPr>
            <a:normAutofit/>
          </a:bodyPr>
          <a:lstStyle/>
          <a:p>
            <a:r>
              <a:rPr lang="en-IN" b="1" dirty="0"/>
              <a:t>Finding key variables using </a:t>
            </a:r>
            <a:r>
              <a:rPr lang="en-IN" b="1" dirty="0" err="1"/>
              <a:t>RandomForest</a:t>
            </a:r>
            <a:r>
              <a:rPr lang="en-IN" b="1" dirty="0" smtClean="0"/>
              <a:t>:</a:t>
            </a:r>
          </a:p>
          <a:p>
            <a:endParaRPr lang="en-IN" dirty="0" smtClean="0"/>
          </a:p>
          <a:p>
            <a:endParaRPr lang="en-IN" b="1" dirty="0"/>
          </a:p>
          <a:p>
            <a:endParaRPr lang="en-IN" b="1" dirty="0" smtClean="0"/>
          </a:p>
          <a:p>
            <a:endParaRPr lang="en-IN" b="1" dirty="0"/>
          </a:p>
          <a:p>
            <a:endParaRPr lang="en-IN" b="1" dirty="0" smtClean="0"/>
          </a:p>
          <a:p>
            <a:pPr marL="0" indent="0">
              <a:buNone/>
            </a:pPr>
            <a:endParaRPr lang="en-IN" b="1" dirty="0" smtClean="0"/>
          </a:p>
          <a:p>
            <a:r>
              <a:rPr lang="en-IN" b="1" dirty="0"/>
              <a:t>Visualization of key </a:t>
            </a:r>
            <a:r>
              <a:rPr lang="en-IN" b="1" dirty="0" smtClean="0"/>
              <a:t>variables importance:</a:t>
            </a:r>
            <a:endParaRPr lang="en-US" dirty="0"/>
          </a:p>
          <a:p>
            <a:endParaRPr lang="en-IN" b="1" dirty="0" smtClean="0"/>
          </a:p>
          <a:p>
            <a:endParaRPr lang="en-IN" b="1" dirty="0"/>
          </a:p>
          <a:p>
            <a:pPr marL="0" indent="0">
              <a:buNone/>
            </a:pPr>
            <a:endParaRPr lang="en-IN" b="1" dirty="0" smtClean="0"/>
          </a:p>
          <a:p>
            <a:pPr marL="0" indent="0">
              <a:buNone/>
            </a:pPr>
            <a:r>
              <a:rPr lang="en-IN" b="1" dirty="0"/>
              <a:t> </a:t>
            </a:r>
            <a:r>
              <a:rPr lang="en-IN" b="1" dirty="0" smtClean="0"/>
              <a:t>          </a:t>
            </a:r>
            <a:endParaRPr lang="en-US" dirty="0"/>
          </a:p>
          <a:p>
            <a:endParaRPr lang="en-US" dirty="0"/>
          </a:p>
        </p:txBody>
      </p:sp>
      <p:pic>
        <p:nvPicPr>
          <p:cNvPr id="4" name="Picture 3"/>
          <p:cNvPicPr/>
          <p:nvPr/>
        </p:nvPicPr>
        <p:blipFill>
          <a:blip r:embed="rId2"/>
          <a:srcRect/>
          <a:stretch>
            <a:fillRect/>
          </a:stretch>
        </p:blipFill>
        <p:spPr bwMode="auto">
          <a:xfrm>
            <a:off x="1066800" y="762000"/>
            <a:ext cx="7315200" cy="2514600"/>
          </a:xfrm>
          <a:prstGeom prst="rect">
            <a:avLst/>
          </a:prstGeom>
          <a:noFill/>
          <a:ln w="9525">
            <a:noFill/>
            <a:miter lim="800000"/>
            <a:headEnd/>
            <a:tailEnd/>
          </a:ln>
        </p:spPr>
      </p:pic>
      <p:pic>
        <p:nvPicPr>
          <p:cNvPr id="6" name="Picture 5"/>
          <p:cNvPicPr/>
          <p:nvPr/>
        </p:nvPicPr>
        <p:blipFill>
          <a:blip r:embed="rId3"/>
          <a:srcRect/>
          <a:stretch>
            <a:fillRect/>
          </a:stretch>
        </p:blipFill>
        <p:spPr bwMode="auto">
          <a:xfrm>
            <a:off x="829994" y="4267200"/>
            <a:ext cx="7247206" cy="2209800"/>
          </a:xfrm>
          <a:prstGeom prst="rect">
            <a:avLst/>
          </a:prstGeom>
          <a:noFill/>
          <a:ln w="9525">
            <a:noFill/>
            <a:miter lim="800000"/>
            <a:headEnd/>
            <a:tailEnd/>
          </a:ln>
        </p:spPr>
      </p:pic>
      <p:sp>
        <p:nvSpPr>
          <p:cNvPr id="2" name="Rounded Rectangle 1"/>
          <p:cNvSpPr/>
          <p:nvPr/>
        </p:nvSpPr>
        <p:spPr>
          <a:xfrm>
            <a:off x="7315200" y="4724400"/>
            <a:ext cx="152400" cy="15240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5175" y="4791075"/>
            <a:ext cx="200025" cy="17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0993" y="4545806"/>
            <a:ext cx="228600" cy="357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3" name="Straight Connector 12"/>
          <p:cNvCxnSpPr/>
          <p:nvPr/>
        </p:nvCxnSpPr>
        <p:spPr>
          <a:xfrm>
            <a:off x="6918593" y="4661095"/>
            <a:ext cx="533400" cy="0"/>
          </a:xfrm>
          <a:prstGeom prst="line">
            <a:avLst/>
          </a:prstGeom>
          <a:ln>
            <a:solidFill>
              <a:schemeClr val="accent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0" y="4562474"/>
            <a:ext cx="304800" cy="4762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5066605"/>
            <a:ext cx="228600" cy="357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800000">
            <a:off x="6172196" y="5125162"/>
            <a:ext cx="271487" cy="493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Straight Connector 14"/>
          <p:cNvCxnSpPr/>
          <p:nvPr/>
        </p:nvCxnSpPr>
        <p:spPr>
          <a:xfrm>
            <a:off x="7070993" y="4661095"/>
            <a:ext cx="533400" cy="0"/>
          </a:xfrm>
          <a:prstGeom prst="line">
            <a:avLst/>
          </a:prstGeom>
          <a:ln>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04393" y="4661095"/>
            <a:ext cx="0" cy="4055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876731"/>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610600" cy="6629400"/>
          </a:xfrm>
        </p:spPr>
        <p:txBody>
          <a:bodyPr>
            <a:normAutofit/>
          </a:bodyPr>
          <a:lstStyle/>
          <a:p>
            <a:r>
              <a:rPr lang="en-IN" b="1" dirty="0"/>
              <a:t>Fitting the final </a:t>
            </a:r>
            <a:r>
              <a:rPr lang="en-IN" b="1" dirty="0" smtClean="0"/>
              <a:t>model:</a:t>
            </a:r>
          </a:p>
          <a:p>
            <a:pPr marL="0" indent="0">
              <a:buNone/>
            </a:pPr>
            <a:r>
              <a:rPr lang="en-IN" b="1" dirty="0"/>
              <a:t>T</a:t>
            </a:r>
            <a:r>
              <a:rPr lang="en-IN" dirty="0" smtClean="0"/>
              <a:t>op </a:t>
            </a:r>
            <a:r>
              <a:rPr lang="en-IN" dirty="0"/>
              <a:t>6 variables from </a:t>
            </a:r>
            <a:r>
              <a:rPr lang="en-IN" dirty="0" smtClean="0"/>
              <a:t>RF taken to fit Logistic Regression</a:t>
            </a:r>
          </a:p>
          <a:p>
            <a:pPr marL="0" indent="0">
              <a:buNone/>
            </a:pPr>
            <a:endParaRPr lang="en-IN" dirty="0"/>
          </a:p>
          <a:p>
            <a:pPr marL="0" indent="0">
              <a:buNone/>
            </a:pPr>
            <a:endParaRPr lang="en-IN" dirty="0" smtClean="0"/>
          </a:p>
          <a:p>
            <a:pPr marL="0" indent="0">
              <a:buNone/>
            </a:pPr>
            <a:r>
              <a:rPr lang="en-IN" dirty="0" smtClean="0"/>
              <a:t>Summary</a:t>
            </a:r>
            <a:endParaRPr lang="en-IN" dirty="0"/>
          </a:p>
          <a:p>
            <a:pPr marL="0" indent="0">
              <a:buNone/>
            </a:pPr>
            <a:endParaRPr lang="en-IN" dirty="0" smtClean="0"/>
          </a:p>
          <a:p>
            <a:pPr marL="0" indent="0">
              <a:buNone/>
            </a:pPr>
            <a:r>
              <a:rPr lang="en-IN" dirty="0" smtClean="0"/>
              <a:t>          </a:t>
            </a:r>
          </a:p>
          <a:p>
            <a:pPr marL="0" indent="0">
              <a:buNone/>
            </a:pPr>
            <a:r>
              <a:rPr lang="en-IN" dirty="0"/>
              <a:t>	</a:t>
            </a:r>
            <a:r>
              <a:rPr lang="en-IN" dirty="0" smtClean="0"/>
              <a:t> </a:t>
            </a:r>
            <a:endParaRPr lang="en-US" dirty="0"/>
          </a:p>
          <a:p>
            <a:pPr marL="0" indent="0">
              <a:buNone/>
            </a:pPr>
            <a:endParaRPr lang="en-US" dirty="0"/>
          </a:p>
          <a:p>
            <a:endParaRPr lang="en-US" dirty="0" smtClean="0"/>
          </a:p>
          <a:p>
            <a:pPr marL="0" indent="0">
              <a:buNone/>
            </a:pPr>
            <a:r>
              <a:rPr lang="en-US" dirty="0" smtClean="0"/>
              <a:t> Accuracy</a:t>
            </a:r>
            <a:endParaRPr lang="en-US" dirty="0"/>
          </a:p>
          <a:p>
            <a:endParaRPr lang="en-US" dirty="0" smtClean="0"/>
          </a:p>
          <a:p>
            <a:endParaRPr lang="en-US" dirty="0"/>
          </a:p>
          <a:p>
            <a:pPr marL="0" indent="0">
              <a:buNone/>
            </a:pPr>
            <a:r>
              <a:rPr lang="en-IN" b="1" dirty="0" smtClean="0"/>
              <a:t>             </a:t>
            </a:r>
            <a:endParaRPr lang="en-US" dirty="0" smtClean="0"/>
          </a:p>
          <a:p>
            <a:endParaRPr lang="en-US" dirty="0"/>
          </a:p>
        </p:txBody>
      </p:sp>
      <p:pic>
        <p:nvPicPr>
          <p:cNvPr id="5" name="Picture 4"/>
          <p:cNvPicPr/>
          <p:nvPr/>
        </p:nvPicPr>
        <p:blipFill>
          <a:blip r:embed="rId2"/>
          <a:srcRect/>
          <a:stretch>
            <a:fillRect/>
          </a:stretch>
        </p:blipFill>
        <p:spPr bwMode="auto">
          <a:xfrm>
            <a:off x="1981200" y="1219200"/>
            <a:ext cx="6553200" cy="3048000"/>
          </a:xfrm>
          <a:prstGeom prst="rect">
            <a:avLst/>
          </a:prstGeom>
          <a:noFill/>
          <a:ln w="9525">
            <a:noFill/>
            <a:miter lim="800000"/>
            <a:headEnd/>
            <a:tailEnd/>
          </a:ln>
        </p:spPr>
      </p:pic>
      <p:pic>
        <p:nvPicPr>
          <p:cNvPr id="6" name="Picture 5"/>
          <p:cNvPicPr/>
          <p:nvPr/>
        </p:nvPicPr>
        <p:blipFill>
          <a:blip r:embed="rId3"/>
          <a:srcRect/>
          <a:stretch>
            <a:fillRect/>
          </a:stretch>
        </p:blipFill>
        <p:spPr bwMode="auto">
          <a:xfrm>
            <a:off x="1981200" y="4495800"/>
            <a:ext cx="6553200" cy="2133600"/>
          </a:xfrm>
          <a:prstGeom prst="rect">
            <a:avLst/>
          </a:prstGeom>
          <a:noFill/>
          <a:ln w="9525">
            <a:noFill/>
            <a:miter lim="800000"/>
            <a:headEnd/>
            <a:tailEnd/>
          </a:ln>
        </p:spPr>
      </p:pic>
    </p:spTree>
    <p:extLst>
      <p:ext uri="{BB962C8B-B14F-4D97-AF65-F5344CB8AC3E}">
        <p14:creationId xmlns:p14="http://schemas.microsoft.com/office/powerpoint/2010/main" val="421107344"/>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467600" cy="6245352"/>
          </a:xfrm>
        </p:spPr>
        <p:txBody>
          <a:bodyPr/>
          <a:lstStyle/>
          <a:p>
            <a:endParaRPr lang="en-IN" b="1" dirty="0" smtClean="0"/>
          </a:p>
          <a:p>
            <a:r>
              <a:rPr lang="en-IN" b="1" dirty="0" smtClean="0"/>
              <a:t>Confusion </a:t>
            </a:r>
            <a:r>
              <a:rPr lang="en-IN" b="1" dirty="0"/>
              <a:t>matrix for Train data</a:t>
            </a:r>
            <a:r>
              <a:rPr lang="en-IN" b="1" dirty="0" smtClean="0"/>
              <a:t>:</a:t>
            </a:r>
          </a:p>
          <a:p>
            <a:endParaRPr lang="en-IN" b="1" dirty="0"/>
          </a:p>
          <a:p>
            <a:endParaRPr lang="en-IN" b="1" dirty="0" smtClean="0"/>
          </a:p>
          <a:p>
            <a:endParaRPr lang="en-IN" b="1" dirty="0"/>
          </a:p>
          <a:p>
            <a:endParaRPr lang="en-IN" b="1" dirty="0" smtClean="0"/>
          </a:p>
          <a:p>
            <a:endParaRPr lang="en-IN" b="1" dirty="0"/>
          </a:p>
          <a:p>
            <a:endParaRPr lang="en-IN" b="1" dirty="0" smtClean="0"/>
          </a:p>
          <a:p>
            <a:pPr marL="0" indent="0">
              <a:buNone/>
            </a:pPr>
            <a:endParaRPr lang="en-US" dirty="0"/>
          </a:p>
          <a:p>
            <a:pPr marL="0" indent="0">
              <a:buNone/>
            </a:pPr>
            <a:r>
              <a:rPr lang="en-IN" dirty="0"/>
              <a:t> </a:t>
            </a:r>
            <a:endParaRPr lang="en-US" dirty="0"/>
          </a:p>
          <a:p>
            <a:endParaRPr lang="en-US" dirty="0"/>
          </a:p>
        </p:txBody>
      </p:sp>
      <p:pic>
        <p:nvPicPr>
          <p:cNvPr id="4" name="Picture 3"/>
          <p:cNvPicPr/>
          <p:nvPr/>
        </p:nvPicPr>
        <p:blipFill>
          <a:blip r:embed="rId2"/>
          <a:srcRect/>
          <a:stretch>
            <a:fillRect/>
          </a:stretch>
        </p:blipFill>
        <p:spPr bwMode="auto">
          <a:xfrm>
            <a:off x="685800" y="1600200"/>
            <a:ext cx="6629400" cy="3657600"/>
          </a:xfrm>
          <a:prstGeom prst="rect">
            <a:avLst/>
          </a:prstGeom>
          <a:noFill/>
          <a:ln w="9525">
            <a:noFill/>
            <a:miter lim="800000"/>
            <a:headEnd/>
            <a:tailEnd/>
          </a:ln>
        </p:spPr>
      </p:pic>
    </p:spTree>
    <p:extLst>
      <p:ext uri="{BB962C8B-B14F-4D97-AF65-F5344CB8AC3E}">
        <p14:creationId xmlns:p14="http://schemas.microsoft.com/office/powerpoint/2010/main" val="1999252948"/>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IN" dirty="0"/>
              <a:t>Artificial intelligence (AI) is an area of computer science that emphasizes the creation of intelligence system that work and react like humans. Some of the activities computers with artificial intelligence are designed for include</a:t>
            </a:r>
            <a:r>
              <a:rPr lang="en-IN" dirty="0" smtClean="0"/>
              <a:t>:</a:t>
            </a:r>
            <a:endParaRPr lang="en-US" dirty="0"/>
          </a:p>
          <a:p>
            <a:pPr lvl="0">
              <a:buFont typeface="Wingdings" panose="05000000000000000000" pitchFamily="2" charset="2"/>
              <a:buChar char="Ø"/>
            </a:pPr>
            <a:r>
              <a:rPr lang="en-IN" dirty="0" smtClean="0"/>
              <a:t>Learning</a:t>
            </a:r>
          </a:p>
          <a:p>
            <a:pPr lvl="0">
              <a:buFont typeface="Wingdings" panose="05000000000000000000" pitchFamily="2" charset="2"/>
              <a:buChar char="Ø"/>
            </a:pPr>
            <a:r>
              <a:rPr lang="en-IN" dirty="0"/>
              <a:t>Speech </a:t>
            </a:r>
            <a:r>
              <a:rPr lang="en-IN" dirty="0" smtClean="0"/>
              <a:t>recognition</a:t>
            </a:r>
          </a:p>
          <a:p>
            <a:r>
              <a:rPr lang="en-IN" dirty="0"/>
              <a:t>In the second half of the twentieth century, machine learning evolved as a subset of artificial intelligence that involved the development of self-learning algorithms to gain knowledge from that data in order to make predictions</a:t>
            </a:r>
            <a:r>
              <a:rPr lang="en-IN" dirty="0" smtClean="0"/>
              <a:t>.</a:t>
            </a:r>
          </a:p>
          <a:p>
            <a:pPr marL="0" lvl="0" indent="0">
              <a:buNone/>
            </a:pPr>
            <a:endParaRPr lang="en-IN" dirty="0" smtClean="0"/>
          </a:p>
          <a:p>
            <a:pPr marL="0" lvl="0" indent="0">
              <a:buNone/>
            </a:pPr>
            <a:endParaRPr lang="en-US" dirty="0"/>
          </a:p>
          <a:p>
            <a:pPr marL="0" lvl="0" indent="0">
              <a:buNone/>
            </a:pPr>
            <a:endParaRPr lang="en-US" dirty="0"/>
          </a:p>
          <a:p>
            <a:pPr marL="0" indent="0">
              <a:buNone/>
            </a:pPr>
            <a:endParaRPr lang="en-US" dirty="0"/>
          </a:p>
        </p:txBody>
      </p:sp>
      <p:sp>
        <p:nvSpPr>
          <p:cNvPr id="2" name="Title 1"/>
          <p:cNvSpPr>
            <a:spLocks noGrp="1"/>
          </p:cNvSpPr>
          <p:nvPr>
            <p:ph type="title"/>
          </p:nvPr>
        </p:nvSpPr>
        <p:spPr/>
        <p:txBody>
          <a:bodyPr>
            <a:normAutofit/>
          </a:bodyPr>
          <a:lstStyle/>
          <a:p>
            <a:pPr algn="ctr"/>
            <a:r>
              <a:rPr lang="en-US" dirty="0" smtClean="0">
                <a:solidFill>
                  <a:schemeClr val="accent4">
                    <a:lumMod val="75000"/>
                  </a:schemeClr>
                </a:solidFill>
              </a:rPr>
              <a:t>  Artificial Intelligence</a:t>
            </a:r>
            <a:endParaRPr lang="en-US" dirty="0">
              <a:solidFill>
                <a:schemeClr val="accent4">
                  <a:lumMod val="75000"/>
                </a:schemeClr>
              </a:solidFill>
            </a:endParaRPr>
          </a:p>
        </p:txBody>
      </p:sp>
    </p:spTree>
    <p:extLst>
      <p:ext uri="{BB962C8B-B14F-4D97-AF65-F5344CB8AC3E}">
        <p14:creationId xmlns:p14="http://schemas.microsoft.com/office/powerpoint/2010/main" val="127749411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7467600" cy="6705600"/>
          </a:xfrm>
        </p:spPr>
        <p:txBody>
          <a:bodyPr>
            <a:noAutofit/>
          </a:bodyPr>
          <a:lstStyle/>
          <a:p>
            <a:r>
              <a:rPr lang="en-IN" sz="2200" b="1" dirty="0"/>
              <a:t>Confusion matrix on Test data</a:t>
            </a:r>
            <a:r>
              <a:rPr lang="en-IN" sz="2200" b="1" dirty="0" smtClean="0"/>
              <a:t>:</a:t>
            </a:r>
          </a:p>
          <a:p>
            <a:endParaRPr lang="en-IN" sz="2200" b="1" dirty="0"/>
          </a:p>
          <a:p>
            <a:endParaRPr lang="en-IN" sz="2200" b="1" dirty="0" smtClean="0"/>
          </a:p>
          <a:p>
            <a:endParaRPr lang="en-IN" sz="2200" b="1" dirty="0"/>
          </a:p>
          <a:p>
            <a:endParaRPr lang="en-IN" sz="2200" b="1" dirty="0" smtClean="0"/>
          </a:p>
          <a:p>
            <a:endParaRPr lang="en-IN" sz="2200" b="1" dirty="0"/>
          </a:p>
          <a:p>
            <a:endParaRPr lang="en-IN" sz="2200" b="1" dirty="0" smtClean="0"/>
          </a:p>
          <a:p>
            <a:endParaRPr lang="en-IN" sz="2200" b="1" dirty="0"/>
          </a:p>
          <a:p>
            <a:pPr marL="0" indent="0">
              <a:buNone/>
            </a:pPr>
            <a:endParaRPr lang="en-IN" sz="2200" b="1" dirty="0"/>
          </a:p>
          <a:p>
            <a:pPr marL="0" indent="0">
              <a:buNone/>
            </a:pPr>
            <a:endParaRPr lang="en-IN" sz="2200" dirty="0" smtClean="0"/>
          </a:p>
          <a:p>
            <a:endParaRPr lang="en-IN" sz="2200" dirty="0" smtClean="0"/>
          </a:p>
          <a:p>
            <a:r>
              <a:rPr lang="en-IN" sz="2200" dirty="0" smtClean="0"/>
              <a:t>As </a:t>
            </a:r>
            <a:r>
              <a:rPr lang="en-IN" sz="2200" dirty="0"/>
              <a:t>the accuracy obtained from train and test data </a:t>
            </a:r>
            <a:r>
              <a:rPr lang="en-IN" sz="2200" dirty="0" smtClean="0"/>
              <a:t>do not </a:t>
            </a:r>
            <a:r>
              <a:rPr lang="en-IN" sz="2200" dirty="0"/>
              <a:t>differ significantly, the obtained Logistic model is considered as a Generalised model with six important variables – </a:t>
            </a:r>
            <a:r>
              <a:rPr lang="en-IN" sz="2200" dirty="0" err="1"/>
              <a:t>alk_phos</a:t>
            </a:r>
            <a:r>
              <a:rPr lang="en-IN" sz="2200" dirty="0"/>
              <a:t>, </a:t>
            </a:r>
            <a:r>
              <a:rPr lang="en-IN" sz="2200" dirty="0" err="1"/>
              <a:t>asp_amin</a:t>
            </a:r>
            <a:r>
              <a:rPr lang="en-IN" sz="2200" dirty="0"/>
              <a:t>, </a:t>
            </a:r>
            <a:r>
              <a:rPr lang="en-IN" sz="2200" dirty="0" err="1"/>
              <a:t>direct_brubin</a:t>
            </a:r>
            <a:r>
              <a:rPr lang="en-IN" sz="2200" dirty="0"/>
              <a:t>, age, </a:t>
            </a:r>
            <a:r>
              <a:rPr lang="en-IN" sz="2200" dirty="0" err="1"/>
              <a:t>total_brubin</a:t>
            </a:r>
            <a:r>
              <a:rPr lang="en-IN" sz="2200" dirty="0"/>
              <a:t>, </a:t>
            </a:r>
            <a:r>
              <a:rPr lang="en-IN" sz="2200" dirty="0" err="1"/>
              <a:t>alam_amin</a:t>
            </a:r>
            <a:r>
              <a:rPr lang="en-IN" sz="2200" dirty="0" smtClean="0"/>
              <a:t>.</a:t>
            </a:r>
          </a:p>
        </p:txBody>
      </p:sp>
      <p:pic>
        <p:nvPicPr>
          <p:cNvPr id="4" name="Picture 3"/>
          <p:cNvPicPr/>
          <p:nvPr/>
        </p:nvPicPr>
        <p:blipFill>
          <a:blip r:embed="rId2"/>
          <a:srcRect/>
          <a:stretch>
            <a:fillRect/>
          </a:stretch>
        </p:blipFill>
        <p:spPr bwMode="auto">
          <a:xfrm>
            <a:off x="609600" y="685800"/>
            <a:ext cx="7315200" cy="3810000"/>
          </a:xfrm>
          <a:prstGeom prst="rect">
            <a:avLst/>
          </a:prstGeom>
          <a:noFill/>
          <a:ln w="9525">
            <a:noFill/>
            <a:miter lim="800000"/>
            <a:headEnd/>
            <a:tailEnd/>
          </a:ln>
        </p:spPr>
      </p:pic>
    </p:spTree>
    <p:extLst>
      <p:ext uri="{BB962C8B-B14F-4D97-AF65-F5344CB8AC3E}">
        <p14:creationId xmlns:p14="http://schemas.microsoft.com/office/powerpoint/2010/main" val="387856007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Deploy the plan</a:t>
            </a:r>
          </a:p>
          <a:p>
            <a:pPr marL="0" indent="0">
              <a:buNone/>
            </a:pPr>
            <a:endParaRPr lang="en-US" dirty="0"/>
          </a:p>
          <a:p>
            <a:endParaRPr lang="en-US" dirty="0" smtClean="0"/>
          </a:p>
          <a:p>
            <a:endParaRPr lang="en-US" dirty="0"/>
          </a:p>
          <a:p>
            <a:endParaRPr lang="en-US" dirty="0" smtClean="0"/>
          </a:p>
          <a:p>
            <a:r>
              <a:rPr lang="en-US" dirty="0" smtClean="0"/>
              <a:t>Output for label for new data is</a:t>
            </a:r>
          </a:p>
          <a:p>
            <a:endParaRPr lang="en-US" dirty="0"/>
          </a:p>
          <a:p>
            <a:endParaRPr lang="en-US" dirty="0" smtClean="0"/>
          </a:p>
          <a:p>
            <a:endParaRPr lang="en-US" dirty="0"/>
          </a:p>
          <a:p>
            <a:r>
              <a:rPr lang="en-US" dirty="0"/>
              <a:t>Monitor the plan and Refine it.</a:t>
            </a:r>
          </a:p>
          <a:p>
            <a:endParaRPr lang="en-US" dirty="0" smtClean="0"/>
          </a:p>
          <a:p>
            <a:endParaRPr lang="en-US" dirty="0" smtClean="0"/>
          </a:p>
        </p:txBody>
      </p:sp>
      <p:sp>
        <p:nvSpPr>
          <p:cNvPr id="2" name="Title 1"/>
          <p:cNvSpPr>
            <a:spLocks noGrp="1"/>
          </p:cNvSpPr>
          <p:nvPr>
            <p:ph type="title"/>
          </p:nvPr>
        </p:nvSpPr>
        <p:spPr/>
        <p:txBody>
          <a:bodyPr/>
          <a:lstStyle/>
          <a:p>
            <a:pPr algn="ctr"/>
            <a:r>
              <a:rPr lang="en-US" dirty="0">
                <a:solidFill>
                  <a:schemeClr val="accent4">
                    <a:lumMod val="75000"/>
                  </a:schemeClr>
                </a:solidFill>
              </a:rPr>
              <a:t>D</a:t>
            </a:r>
            <a:r>
              <a:rPr lang="en-US" dirty="0" smtClean="0">
                <a:solidFill>
                  <a:schemeClr val="accent4">
                    <a:lumMod val="75000"/>
                  </a:schemeClr>
                </a:solidFill>
              </a:rPr>
              <a:t>eployment</a:t>
            </a:r>
            <a:endParaRPr lang="en-US" dirty="0">
              <a:solidFill>
                <a:schemeClr val="accent4">
                  <a:lumMod val="75000"/>
                </a:schemeClr>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362200"/>
            <a:ext cx="670560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267200"/>
            <a:ext cx="2286000" cy="115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046059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7000"/>
            <a:lum/>
          </a:blip>
          <a:srcRect/>
          <a:stretch>
            <a:fillRect t="-7000" b="-3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4724400"/>
            <a:ext cx="7467600" cy="1143000"/>
          </a:xfrm>
        </p:spPr>
        <p:txBody>
          <a:bodyPr>
            <a:normAutofit/>
          </a:bodyPr>
          <a:lstStyle/>
          <a:p>
            <a:pPr algn="ctr"/>
            <a:r>
              <a:rPr lang="en-US" sz="6000" b="1" dirty="0" smtClean="0">
                <a:solidFill>
                  <a:schemeClr val="accent4">
                    <a:lumMod val="75000"/>
                  </a:schemeClr>
                </a:solidFill>
              </a:rPr>
              <a:t>Thank</a:t>
            </a:r>
            <a:r>
              <a:rPr lang="en-US" sz="6000" b="1" dirty="0" smtClean="0"/>
              <a:t> </a:t>
            </a:r>
            <a:r>
              <a:rPr lang="en-US" sz="6000" b="1" dirty="0" smtClean="0">
                <a:solidFill>
                  <a:schemeClr val="accent4">
                    <a:lumMod val="75000"/>
                  </a:schemeClr>
                </a:solidFill>
              </a:rPr>
              <a:t>you</a:t>
            </a:r>
            <a:endParaRPr lang="en-US" sz="6000" b="1" dirty="0">
              <a:solidFill>
                <a:schemeClr val="accent4">
                  <a:lumMod val="75000"/>
                </a:schemeClr>
              </a:solidFill>
            </a:endParaRPr>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95401978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7239000" cy="4846320"/>
          </a:xfrm>
        </p:spPr>
        <p:txBody>
          <a:bodyPr/>
          <a:lstStyle/>
          <a:p>
            <a:r>
              <a:rPr lang="en-IN" dirty="0"/>
              <a:t>Machine learning is an application of artificial intelligence (AI) that provides systems the ability to automatically learn and improve from experience without being explicitly programmed.</a:t>
            </a:r>
            <a:endParaRPr lang="en-US" dirty="0"/>
          </a:p>
          <a:p>
            <a:r>
              <a:rPr lang="en-IN" b="1" dirty="0"/>
              <a:t>The primary aim is to allow the computers learn automatically</a:t>
            </a:r>
            <a:r>
              <a:rPr lang="en-IN" dirty="0"/>
              <a:t> without human intervention or assistance and adjust actions accordingly</a:t>
            </a:r>
            <a:r>
              <a:rPr lang="en-IN" dirty="0" smtClean="0"/>
              <a:t>.</a:t>
            </a:r>
          </a:p>
          <a:p>
            <a:endParaRPr lang="en-US" dirty="0" smtClean="0"/>
          </a:p>
          <a:p>
            <a:endParaRPr lang="en-US" dirty="0"/>
          </a:p>
        </p:txBody>
      </p:sp>
      <p:sp>
        <p:nvSpPr>
          <p:cNvPr id="2" name="Title 1"/>
          <p:cNvSpPr>
            <a:spLocks noGrp="1"/>
          </p:cNvSpPr>
          <p:nvPr>
            <p:ph type="title"/>
          </p:nvPr>
        </p:nvSpPr>
        <p:spPr>
          <a:xfrm>
            <a:off x="457200" y="320040"/>
            <a:ext cx="7239000" cy="822960"/>
          </a:xfrm>
        </p:spPr>
        <p:txBody>
          <a:bodyPr>
            <a:normAutofit/>
          </a:bodyPr>
          <a:lstStyle/>
          <a:p>
            <a:pPr algn="ctr"/>
            <a:r>
              <a:rPr lang="en-US" dirty="0" smtClean="0">
                <a:solidFill>
                  <a:schemeClr val="accent4">
                    <a:lumMod val="75000"/>
                  </a:schemeClr>
                </a:solidFill>
              </a:rPr>
              <a:t>Machine Learning</a:t>
            </a:r>
            <a:endParaRPr lang="en-US" dirty="0">
              <a:solidFill>
                <a:schemeClr val="accent4">
                  <a:lumMod val="75000"/>
                </a:schemeClr>
              </a:solidFill>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4800600"/>
            <a:ext cx="49530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247820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dirty="0" smtClean="0"/>
              <a:t>                                    </a:t>
            </a:r>
            <a:r>
              <a:rPr lang="en-IN" b="1" dirty="0" smtClean="0">
                <a:solidFill>
                  <a:schemeClr val="tx2">
                    <a:lumMod val="75000"/>
                  </a:schemeClr>
                </a:solidFill>
              </a:rPr>
              <a:t>Stages</a:t>
            </a:r>
            <a:endParaRPr lang="en-US" b="1" dirty="0">
              <a:solidFill>
                <a:schemeClr val="tx2">
                  <a:lumMod val="75000"/>
                </a:schemeClr>
              </a:solidFill>
            </a:endParaRPr>
          </a:p>
          <a:p>
            <a:pPr lvl="0"/>
            <a:r>
              <a:rPr lang="en-IN" dirty="0"/>
              <a:t>Business Understanding</a:t>
            </a:r>
            <a:endParaRPr lang="en-US" dirty="0"/>
          </a:p>
          <a:p>
            <a:pPr lvl="0"/>
            <a:r>
              <a:rPr lang="en-IN" dirty="0"/>
              <a:t>Data Understanding</a:t>
            </a:r>
            <a:endParaRPr lang="en-US" dirty="0"/>
          </a:p>
          <a:p>
            <a:pPr lvl="0"/>
            <a:r>
              <a:rPr lang="en-IN" dirty="0"/>
              <a:t>Data preparation</a:t>
            </a:r>
            <a:endParaRPr lang="en-US" dirty="0"/>
          </a:p>
          <a:p>
            <a:pPr lvl="0"/>
            <a:r>
              <a:rPr lang="en-IN" dirty="0"/>
              <a:t>Data </a:t>
            </a:r>
            <a:r>
              <a:rPr lang="en-IN" dirty="0" smtClean="0"/>
              <a:t>Modelling</a:t>
            </a:r>
            <a:endParaRPr lang="en-US" dirty="0"/>
          </a:p>
          <a:p>
            <a:pPr lvl="0"/>
            <a:r>
              <a:rPr lang="en-IN" dirty="0"/>
              <a:t>Evaluation</a:t>
            </a:r>
            <a:endParaRPr lang="en-US" dirty="0"/>
          </a:p>
          <a:p>
            <a:pPr lvl="0"/>
            <a:r>
              <a:rPr lang="en-IN" dirty="0" smtClean="0"/>
              <a:t>Deployment</a:t>
            </a:r>
          </a:p>
          <a:p>
            <a:pPr lvl="0"/>
            <a:endParaRPr lang="en-US" dirty="0"/>
          </a:p>
          <a:p>
            <a:pPr marL="0" indent="0">
              <a:buNone/>
            </a:pPr>
            <a:endParaRPr lang="en-US" dirty="0"/>
          </a:p>
        </p:txBody>
      </p:sp>
      <p:sp>
        <p:nvSpPr>
          <p:cNvPr id="2" name="Title 1"/>
          <p:cNvSpPr>
            <a:spLocks noGrp="1"/>
          </p:cNvSpPr>
          <p:nvPr>
            <p:ph type="title"/>
          </p:nvPr>
        </p:nvSpPr>
        <p:spPr/>
        <p:txBody>
          <a:bodyPr>
            <a:normAutofit fontScale="90000"/>
          </a:bodyPr>
          <a:lstStyle/>
          <a:p>
            <a:pPr algn="ctr"/>
            <a:r>
              <a:rPr lang="en-IN" dirty="0">
                <a:solidFill>
                  <a:schemeClr val="accent4">
                    <a:lumMod val="75000"/>
                  </a:schemeClr>
                </a:solidFill>
              </a:rPr>
              <a:t>Data Modelling Technique </a:t>
            </a:r>
            <a:r>
              <a:rPr lang="en-US" dirty="0">
                <a:solidFill>
                  <a:schemeClr val="accent4">
                    <a:lumMod val="75000"/>
                  </a:schemeClr>
                </a:solidFill>
              </a:rPr>
              <a:t/>
            </a:r>
            <a:br>
              <a:rPr lang="en-US" dirty="0">
                <a:solidFill>
                  <a:schemeClr val="accent4">
                    <a:lumMod val="75000"/>
                  </a:schemeClr>
                </a:solidFill>
              </a:rPr>
            </a:br>
            <a:r>
              <a:rPr lang="en-IN" dirty="0" smtClean="0">
                <a:solidFill>
                  <a:schemeClr val="accent4">
                    <a:lumMod val="75000"/>
                  </a:schemeClr>
                </a:solidFill>
              </a:rPr>
              <a:t>Crisp-</a:t>
            </a:r>
            <a:r>
              <a:rPr lang="en-IN" dirty="0" err="1" smtClean="0">
                <a:solidFill>
                  <a:schemeClr val="accent4">
                    <a:lumMod val="75000"/>
                  </a:schemeClr>
                </a:solidFill>
              </a:rPr>
              <a:t>Dm</a:t>
            </a:r>
            <a:endParaRPr lang="en-US" dirty="0">
              <a:solidFill>
                <a:schemeClr val="accent4">
                  <a:lumMod val="75000"/>
                </a:scheme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6411" y="2514600"/>
            <a:ext cx="4114189"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34012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Identifying the requirements of a business and translating it into an Analytical Project.</a:t>
            </a:r>
          </a:p>
          <a:p>
            <a:endParaRPr lang="en-US" dirty="0" smtClean="0"/>
          </a:p>
          <a:p>
            <a:pPr marL="0" indent="0">
              <a:buNone/>
            </a:pPr>
            <a:r>
              <a:rPr lang="en-US" dirty="0"/>
              <a:t> </a:t>
            </a:r>
            <a:r>
              <a:rPr lang="en-US" dirty="0" smtClean="0"/>
              <a:t>                             Our      Data</a:t>
            </a:r>
            <a:endParaRPr lang="en-US" dirty="0"/>
          </a:p>
          <a:p>
            <a:pPr marL="0" indent="0">
              <a:buNone/>
            </a:pPr>
            <a:endParaRPr lang="en-US" dirty="0"/>
          </a:p>
          <a:p>
            <a:endParaRPr lang="en-US" dirty="0" smtClean="0"/>
          </a:p>
          <a:p>
            <a:endParaRPr lang="en-US" dirty="0" smtClean="0"/>
          </a:p>
          <a:p>
            <a:r>
              <a:rPr lang="en-IN" dirty="0"/>
              <a:t>The problem is related to classifying a person whether he has liver disease or not, using the various diagnostic values of liver functional components in blood</a:t>
            </a:r>
            <a:r>
              <a:rPr lang="en-IN" dirty="0" smtClean="0"/>
              <a:t>.</a:t>
            </a:r>
            <a:endParaRPr lang="en-US" dirty="0"/>
          </a:p>
        </p:txBody>
      </p:sp>
      <p:sp>
        <p:nvSpPr>
          <p:cNvPr id="2" name="Title 1"/>
          <p:cNvSpPr>
            <a:spLocks noGrp="1"/>
          </p:cNvSpPr>
          <p:nvPr>
            <p:ph type="title"/>
          </p:nvPr>
        </p:nvSpPr>
        <p:spPr/>
        <p:txBody>
          <a:bodyPr>
            <a:normAutofit/>
          </a:bodyPr>
          <a:lstStyle/>
          <a:p>
            <a:pPr algn="ctr"/>
            <a:r>
              <a:rPr lang="en-US" dirty="0" smtClean="0">
                <a:solidFill>
                  <a:schemeClr val="accent4">
                    <a:lumMod val="75000"/>
                  </a:schemeClr>
                </a:solidFill>
              </a:rPr>
              <a:t>Business</a:t>
            </a:r>
            <a:r>
              <a:rPr lang="en-US" dirty="0" smtClean="0"/>
              <a:t> </a:t>
            </a:r>
            <a:r>
              <a:rPr lang="en-US" dirty="0">
                <a:solidFill>
                  <a:schemeClr val="accent4">
                    <a:lumMod val="75000"/>
                  </a:schemeClr>
                </a:solidFill>
              </a:rPr>
              <a:t>U</a:t>
            </a:r>
            <a:r>
              <a:rPr lang="en-US" dirty="0" smtClean="0">
                <a:solidFill>
                  <a:schemeClr val="accent4">
                    <a:lumMod val="75000"/>
                  </a:schemeClr>
                </a:solidFill>
              </a:rPr>
              <a:t>nderstanding</a:t>
            </a:r>
            <a:endParaRPr lang="en-US" dirty="0">
              <a:solidFill>
                <a:schemeClr val="accent4">
                  <a:lumMod val="75000"/>
                </a:schemeClr>
              </a:solidFill>
            </a:endParaRPr>
          </a:p>
        </p:txBody>
      </p:sp>
      <p:sp>
        <p:nvSpPr>
          <p:cNvPr id="5" name="Down Arrow 4"/>
          <p:cNvSpPr/>
          <p:nvPr/>
        </p:nvSpPr>
        <p:spPr>
          <a:xfrm>
            <a:off x="3505200" y="2615418"/>
            <a:ext cx="685800" cy="1371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49780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467600" cy="6169152"/>
          </a:xfrm>
        </p:spPr>
        <p:txBody>
          <a:bodyPr>
            <a:normAutofit/>
          </a:bodyPr>
          <a:lstStyle/>
          <a:p>
            <a:r>
              <a:rPr lang="en-US" sz="3200" dirty="0" smtClean="0"/>
              <a:t>The attributes like proteins and enzymes control the condition of the liver</a:t>
            </a:r>
          </a:p>
          <a:p>
            <a:pPr lvl="0"/>
            <a:r>
              <a:rPr lang="en-US" sz="3200" dirty="0"/>
              <a:t>Based on the attributes we need </a:t>
            </a:r>
            <a:r>
              <a:rPr lang="en-US" sz="3200" dirty="0" smtClean="0"/>
              <a:t>to come </a:t>
            </a:r>
            <a:r>
              <a:rPr lang="en-US" sz="3200" dirty="0"/>
              <a:t>up with an appropriate classification model for classifying whether a patient has liver disease or not</a:t>
            </a:r>
            <a:r>
              <a:rPr lang="en-US" sz="3200" dirty="0" smtClean="0"/>
              <a:t>.</a:t>
            </a:r>
          </a:p>
          <a:p>
            <a:r>
              <a:rPr lang="en-US" sz="3200" dirty="0"/>
              <a:t>When a new </a:t>
            </a:r>
            <a:r>
              <a:rPr lang="en-US" sz="3200" dirty="0" smtClean="0"/>
              <a:t>data(input) </a:t>
            </a:r>
            <a:r>
              <a:rPr lang="en-US" sz="3200" dirty="0"/>
              <a:t>is given, we use the model obtained and predict whether the person needs to be diagnosed or not.</a:t>
            </a:r>
          </a:p>
          <a:p>
            <a:pPr lvl="0"/>
            <a:endParaRPr lang="en-US" dirty="0" smtClean="0"/>
          </a:p>
          <a:p>
            <a:pPr marL="0" lvl="0" indent="0">
              <a:buNone/>
            </a:pPr>
            <a:endParaRPr lang="en-US" dirty="0"/>
          </a:p>
        </p:txBody>
      </p:sp>
    </p:spTree>
    <p:extLst>
      <p:ext uri="{BB962C8B-B14F-4D97-AF65-F5344CB8AC3E}">
        <p14:creationId xmlns:p14="http://schemas.microsoft.com/office/powerpoint/2010/main" val="84004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Data understanding process includes collecting and exploring the data.</a:t>
            </a:r>
          </a:p>
          <a:p>
            <a:r>
              <a:rPr lang="en-IN" dirty="0"/>
              <a:t>T</a:t>
            </a:r>
            <a:r>
              <a:rPr lang="en-IN" dirty="0" smtClean="0"/>
              <a:t>he </a:t>
            </a:r>
            <a:r>
              <a:rPr lang="en-IN" dirty="0"/>
              <a:t>data </a:t>
            </a:r>
            <a:r>
              <a:rPr lang="en-IN" dirty="0" smtClean="0"/>
              <a:t>we have collected consists of 1169 </a:t>
            </a:r>
            <a:r>
              <a:rPr lang="en-IN" dirty="0"/>
              <a:t>observations </a:t>
            </a:r>
            <a:r>
              <a:rPr lang="en-IN" dirty="0" smtClean="0"/>
              <a:t>with </a:t>
            </a:r>
            <a:r>
              <a:rPr lang="en-IN" dirty="0" smtClean="0"/>
              <a:t>10 </a:t>
            </a:r>
            <a:r>
              <a:rPr lang="en-IN" dirty="0"/>
              <a:t>attributes. </a:t>
            </a:r>
            <a:r>
              <a:rPr lang="en-IN" dirty="0" smtClean="0"/>
              <a:t>The attributes are:</a:t>
            </a:r>
          </a:p>
          <a:p>
            <a:pPr>
              <a:buFont typeface="Wingdings" panose="05000000000000000000" pitchFamily="2" charset="2"/>
              <a:buChar char="Ø"/>
            </a:pPr>
            <a:r>
              <a:rPr lang="en-IN" dirty="0" smtClean="0"/>
              <a:t>Age                                                               </a:t>
            </a:r>
          </a:p>
          <a:p>
            <a:pPr>
              <a:buFont typeface="Wingdings" panose="05000000000000000000" pitchFamily="2" charset="2"/>
              <a:buChar char="Ø"/>
            </a:pPr>
            <a:r>
              <a:rPr lang="en-IN" dirty="0" smtClean="0"/>
              <a:t>Gender</a:t>
            </a:r>
          </a:p>
          <a:p>
            <a:pPr>
              <a:buFont typeface="Wingdings" panose="05000000000000000000" pitchFamily="2" charset="2"/>
              <a:buChar char="Ø"/>
            </a:pPr>
            <a:r>
              <a:rPr lang="en-IN" dirty="0" smtClean="0"/>
              <a:t>Total Bilirubin</a:t>
            </a:r>
          </a:p>
          <a:p>
            <a:pPr>
              <a:buFont typeface="Wingdings" panose="05000000000000000000" pitchFamily="2" charset="2"/>
              <a:buChar char="Ø"/>
            </a:pPr>
            <a:r>
              <a:rPr lang="en-IN" dirty="0" smtClean="0"/>
              <a:t>Direct Bilirubin</a:t>
            </a:r>
          </a:p>
          <a:p>
            <a:pPr>
              <a:buFont typeface="Wingdings" panose="05000000000000000000" pitchFamily="2" charset="2"/>
              <a:buChar char="Ø"/>
            </a:pPr>
            <a:r>
              <a:rPr lang="en-IN" dirty="0" smtClean="0"/>
              <a:t>Alkaline Phosphate</a:t>
            </a:r>
          </a:p>
          <a:p>
            <a:pPr>
              <a:buFont typeface="Wingdings" panose="05000000000000000000" pitchFamily="2" charset="2"/>
              <a:buChar char="Ø"/>
            </a:pPr>
            <a:r>
              <a:rPr lang="en-IN" dirty="0" err="1" smtClean="0"/>
              <a:t>Alamine</a:t>
            </a:r>
            <a:r>
              <a:rPr lang="en-IN" dirty="0" smtClean="0"/>
              <a:t> Aminotransferase</a:t>
            </a:r>
          </a:p>
          <a:p>
            <a:pPr>
              <a:buFont typeface="Wingdings" panose="05000000000000000000" pitchFamily="2" charset="2"/>
              <a:buChar char="Ø"/>
            </a:pPr>
            <a:r>
              <a:rPr lang="en-IN" dirty="0" smtClean="0"/>
              <a:t>Aspartate Aminotransferase</a:t>
            </a:r>
          </a:p>
          <a:p>
            <a:pPr>
              <a:buFont typeface="Wingdings" panose="05000000000000000000" pitchFamily="2" charset="2"/>
              <a:buChar char="Ø"/>
            </a:pPr>
            <a:endParaRPr lang="en-US" dirty="0"/>
          </a:p>
          <a:p>
            <a:endParaRPr lang="en-US" dirty="0"/>
          </a:p>
        </p:txBody>
      </p:sp>
      <p:sp>
        <p:nvSpPr>
          <p:cNvPr id="2" name="Title 1"/>
          <p:cNvSpPr>
            <a:spLocks noGrp="1"/>
          </p:cNvSpPr>
          <p:nvPr>
            <p:ph type="title"/>
          </p:nvPr>
        </p:nvSpPr>
        <p:spPr/>
        <p:txBody>
          <a:bodyPr/>
          <a:lstStyle/>
          <a:p>
            <a:pPr algn="ctr"/>
            <a:r>
              <a:rPr lang="en-US" dirty="0" smtClean="0">
                <a:solidFill>
                  <a:schemeClr val="accent4">
                    <a:lumMod val="75000"/>
                  </a:schemeClr>
                </a:solidFill>
              </a:rPr>
              <a:t>Data Understanding</a:t>
            </a:r>
            <a:endParaRPr lang="en-US" dirty="0">
              <a:solidFill>
                <a:schemeClr val="accent4">
                  <a:lumMod val="75000"/>
                </a:schemeClr>
              </a:solidFill>
            </a:endParaRPr>
          </a:p>
        </p:txBody>
      </p:sp>
    </p:spTree>
    <p:extLst>
      <p:ext uri="{BB962C8B-B14F-4D97-AF65-F5344CB8AC3E}">
        <p14:creationId xmlns:p14="http://schemas.microsoft.com/office/powerpoint/2010/main" val="3333963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Custom 1">
      <a:dk1>
        <a:srgbClr val="444D26"/>
      </a:dk1>
      <a:lt1>
        <a:srgbClr val="444D26"/>
      </a:lt1>
      <a:dk2>
        <a:srgbClr val="FAF1D4"/>
      </a:dk2>
      <a:lt2>
        <a:srgbClr val="444D26"/>
      </a:lt2>
      <a:accent1>
        <a:srgbClr val="33391C"/>
      </a:accent1>
      <a:accent2>
        <a:srgbClr val="3F373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1972</TotalTime>
  <Words>1069</Words>
  <Application>Microsoft Office PowerPoint</Application>
  <PresentationFormat>On-screen Show (4:3)</PresentationFormat>
  <Paragraphs>387</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Paper</vt:lpstr>
      <vt:lpstr>     DATA  MODELLING  USING          MACHINE LEARNING TECHNIQUES</vt:lpstr>
      <vt:lpstr>A CASE STUDY ON LIVER DISEASE PREDICTION  USING R</vt:lpstr>
      <vt:lpstr>Data Model</vt:lpstr>
      <vt:lpstr>  Artificial Intelligence</vt:lpstr>
      <vt:lpstr>Machine Learning</vt:lpstr>
      <vt:lpstr>Data Modelling Technique  Crisp-Dm</vt:lpstr>
      <vt:lpstr>Business Understanding</vt:lpstr>
      <vt:lpstr>PowerPoint Presentation</vt:lpstr>
      <vt:lpstr>Data Understanding</vt:lpstr>
      <vt:lpstr>PowerPoint Presentation</vt:lpstr>
      <vt:lpstr>Data Preparation</vt:lpstr>
      <vt:lpstr>PowerPoint Presentation</vt:lpstr>
      <vt:lpstr>PowerPoint Presentation</vt:lpstr>
      <vt:lpstr>PowerPoint Presentation</vt:lpstr>
      <vt:lpstr>PowerPoint Presentation</vt:lpstr>
      <vt:lpstr>PowerPoint Presentation</vt:lpstr>
      <vt:lpstr>Data Preparation</vt:lpstr>
      <vt:lpstr>PowerPoint Presentation</vt:lpstr>
      <vt:lpstr>PowerPoint Presentation</vt:lpstr>
      <vt:lpstr>PowerPoint Presentation</vt:lpstr>
      <vt:lpstr>Modelling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Deployment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dc:creator>
  <cp:lastModifiedBy>alex</cp:lastModifiedBy>
  <cp:revision>85</cp:revision>
  <dcterms:created xsi:type="dcterms:W3CDTF">2019-01-25T06:08:24Z</dcterms:created>
  <dcterms:modified xsi:type="dcterms:W3CDTF">2019-01-28T09:44:07Z</dcterms:modified>
</cp:coreProperties>
</file>