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4" r:id="rId2"/>
    <p:sldId id="344" r:id="rId3"/>
    <p:sldId id="347" r:id="rId4"/>
    <p:sldId id="348" r:id="rId5"/>
    <p:sldId id="349" r:id="rId6"/>
    <p:sldId id="345" r:id="rId7"/>
    <p:sldId id="323" r:id="rId8"/>
    <p:sldId id="325" r:id="rId9"/>
    <p:sldId id="326" r:id="rId10"/>
    <p:sldId id="327" r:id="rId11"/>
    <p:sldId id="328" r:id="rId12"/>
    <p:sldId id="329" r:id="rId13"/>
    <p:sldId id="332" r:id="rId14"/>
    <p:sldId id="333" r:id="rId15"/>
    <p:sldId id="336" r:id="rId16"/>
    <p:sldId id="337" r:id="rId17"/>
    <p:sldId id="334" r:id="rId18"/>
    <p:sldId id="330" r:id="rId19"/>
    <p:sldId id="352" r:id="rId20"/>
    <p:sldId id="353" r:id="rId21"/>
    <p:sldId id="331" r:id="rId22"/>
    <p:sldId id="346" r:id="rId23"/>
    <p:sldId id="275" r:id="rId24"/>
    <p:sldId id="278" r:id="rId25"/>
    <p:sldId id="287" r:id="rId26"/>
    <p:sldId id="279" r:id="rId27"/>
    <p:sldId id="288" r:id="rId28"/>
    <p:sldId id="280" r:id="rId29"/>
    <p:sldId id="290" r:id="rId30"/>
    <p:sldId id="292" r:id="rId31"/>
    <p:sldId id="291" r:id="rId32"/>
    <p:sldId id="350" r:id="rId33"/>
    <p:sldId id="370" r:id="rId34"/>
    <p:sldId id="281" r:id="rId35"/>
    <p:sldId id="294" r:id="rId36"/>
    <p:sldId id="289" r:id="rId37"/>
    <p:sldId id="299" r:id="rId38"/>
    <p:sldId id="300" r:id="rId39"/>
    <p:sldId id="295" r:id="rId40"/>
    <p:sldId id="296" r:id="rId41"/>
    <p:sldId id="301" r:id="rId42"/>
    <p:sldId id="351"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A50021"/>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02" y="-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EBDDEE-2819-43CD-81B0-2038736096B6}" type="datetimeFigureOut">
              <a:rPr lang="en-US" smtClean="0"/>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498F25-A45C-4DE8-A30A-B74FB25096CA}" type="slidenum">
              <a:rPr lang="en-US" smtClean="0"/>
              <a:t>‹#›</a:t>
            </a:fld>
            <a:endParaRPr lang="en-US" dirty="0"/>
          </a:p>
        </p:txBody>
      </p:sp>
    </p:spTree>
    <p:extLst>
      <p:ext uri="{BB962C8B-B14F-4D97-AF65-F5344CB8AC3E}">
        <p14:creationId xmlns:p14="http://schemas.microsoft.com/office/powerpoint/2010/main" val="2282319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BDDEE-2819-43CD-81B0-2038736096B6}" type="datetimeFigureOut">
              <a:rPr lang="en-US" smtClean="0"/>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498F25-A45C-4DE8-A30A-B74FB25096CA}" type="slidenum">
              <a:rPr lang="en-US" smtClean="0"/>
              <a:t>‹#›</a:t>
            </a:fld>
            <a:endParaRPr lang="en-US" dirty="0"/>
          </a:p>
        </p:txBody>
      </p:sp>
    </p:spTree>
    <p:extLst>
      <p:ext uri="{BB962C8B-B14F-4D97-AF65-F5344CB8AC3E}">
        <p14:creationId xmlns:p14="http://schemas.microsoft.com/office/powerpoint/2010/main" val="4087123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BDDEE-2819-43CD-81B0-2038736096B6}" type="datetimeFigureOut">
              <a:rPr lang="en-US" smtClean="0"/>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498F25-A45C-4DE8-A30A-B74FB25096CA}" type="slidenum">
              <a:rPr lang="en-US" smtClean="0"/>
              <a:t>‹#›</a:t>
            </a:fld>
            <a:endParaRPr lang="en-US" dirty="0"/>
          </a:p>
        </p:txBody>
      </p:sp>
    </p:spTree>
    <p:extLst>
      <p:ext uri="{BB962C8B-B14F-4D97-AF65-F5344CB8AC3E}">
        <p14:creationId xmlns:p14="http://schemas.microsoft.com/office/powerpoint/2010/main" val="4064152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BDDEE-2819-43CD-81B0-2038736096B6}" type="datetimeFigureOut">
              <a:rPr lang="en-US" smtClean="0"/>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498F25-A45C-4DE8-A30A-B74FB25096CA}" type="slidenum">
              <a:rPr lang="en-US" smtClean="0"/>
              <a:t>‹#›</a:t>
            </a:fld>
            <a:endParaRPr lang="en-US" dirty="0"/>
          </a:p>
        </p:txBody>
      </p:sp>
    </p:spTree>
    <p:extLst>
      <p:ext uri="{BB962C8B-B14F-4D97-AF65-F5344CB8AC3E}">
        <p14:creationId xmlns:p14="http://schemas.microsoft.com/office/powerpoint/2010/main" val="1586071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EBDDEE-2819-43CD-81B0-2038736096B6}" type="datetimeFigureOut">
              <a:rPr lang="en-US" smtClean="0"/>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498F25-A45C-4DE8-A30A-B74FB25096CA}" type="slidenum">
              <a:rPr lang="en-US" smtClean="0"/>
              <a:t>‹#›</a:t>
            </a:fld>
            <a:endParaRPr lang="en-US" dirty="0"/>
          </a:p>
        </p:txBody>
      </p:sp>
    </p:spTree>
    <p:extLst>
      <p:ext uri="{BB962C8B-B14F-4D97-AF65-F5344CB8AC3E}">
        <p14:creationId xmlns:p14="http://schemas.microsoft.com/office/powerpoint/2010/main" val="1235931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EBDDEE-2819-43CD-81B0-2038736096B6}" type="datetimeFigureOut">
              <a:rPr lang="en-US" smtClean="0"/>
              <a:t>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7498F25-A45C-4DE8-A30A-B74FB25096CA}" type="slidenum">
              <a:rPr lang="en-US" smtClean="0"/>
              <a:t>‹#›</a:t>
            </a:fld>
            <a:endParaRPr lang="en-US" dirty="0"/>
          </a:p>
        </p:txBody>
      </p:sp>
    </p:spTree>
    <p:extLst>
      <p:ext uri="{BB962C8B-B14F-4D97-AF65-F5344CB8AC3E}">
        <p14:creationId xmlns:p14="http://schemas.microsoft.com/office/powerpoint/2010/main" val="3705969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EBDDEE-2819-43CD-81B0-2038736096B6}" type="datetimeFigureOut">
              <a:rPr lang="en-US" smtClean="0"/>
              <a:t>2/25/2019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7498F25-A45C-4DE8-A30A-B74FB25096CA}" type="slidenum">
              <a:rPr lang="en-US" smtClean="0"/>
              <a:t>‹#›</a:t>
            </a:fld>
            <a:endParaRPr lang="en-US" dirty="0"/>
          </a:p>
        </p:txBody>
      </p:sp>
    </p:spTree>
    <p:extLst>
      <p:ext uri="{BB962C8B-B14F-4D97-AF65-F5344CB8AC3E}">
        <p14:creationId xmlns:p14="http://schemas.microsoft.com/office/powerpoint/2010/main" val="3259969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EBDDEE-2819-43CD-81B0-2038736096B6}" type="datetimeFigureOut">
              <a:rPr lang="en-US" smtClean="0"/>
              <a:t>2/25/2019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7498F25-A45C-4DE8-A30A-B74FB25096CA}" type="slidenum">
              <a:rPr lang="en-US" smtClean="0"/>
              <a:t>‹#›</a:t>
            </a:fld>
            <a:endParaRPr lang="en-US" dirty="0"/>
          </a:p>
        </p:txBody>
      </p:sp>
    </p:spTree>
    <p:extLst>
      <p:ext uri="{BB962C8B-B14F-4D97-AF65-F5344CB8AC3E}">
        <p14:creationId xmlns:p14="http://schemas.microsoft.com/office/powerpoint/2010/main" val="233650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BDDEE-2819-43CD-81B0-2038736096B6}" type="datetimeFigureOut">
              <a:rPr lang="en-US" smtClean="0"/>
              <a:t>2/25/2019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7498F25-A45C-4DE8-A30A-B74FB25096CA}" type="slidenum">
              <a:rPr lang="en-US" smtClean="0"/>
              <a:t>‹#›</a:t>
            </a:fld>
            <a:endParaRPr lang="en-US" dirty="0"/>
          </a:p>
        </p:txBody>
      </p:sp>
    </p:spTree>
    <p:extLst>
      <p:ext uri="{BB962C8B-B14F-4D97-AF65-F5344CB8AC3E}">
        <p14:creationId xmlns:p14="http://schemas.microsoft.com/office/powerpoint/2010/main" val="293034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BDDEE-2819-43CD-81B0-2038736096B6}" type="datetimeFigureOut">
              <a:rPr lang="en-US" smtClean="0"/>
              <a:t>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7498F25-A45C-4DE8-A30A-B74FB25096CA}" type="slidenum">
              <a:rPr lang="en-US" smtClean="0"/>
              <a:t>‹#›</a:t>
            </a:fld>
            <a:endParaRPr lang="en-US" dirty="0"/>
          </a:p>
        </p:txBody>
      </p:sp>
    </p:spTree>
    <p:extLst>
      <p:ext uri="{BB962C8B-B14F-4D97-AF65-F5344CB8AC3E}">
        <p14:creationId xmlns:p14="http://schemas.microsoft.com/office/powerpoint/2010/main" val="225972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BDDEE-2819-43CD-81B0-2038736096B6}" type="datetimeFigureOut">
              <a:rPr lang="en-US" smtClean="0"/>
              <a:t>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7498F25-A45C-4DE8-A30A-B74FB25096CA}" type="slidenum">
              <a:rPr lang="en-US" smtClean="0"/>
              <a:t>‹#›</a:t>
            </a:fld>
            <a:endParaRPr lang="en-US" dirty="0"/>
          </a:p>
        </p:txBody>
      </p:sp>
    </p:spTree>
    <p:extLst>
      <p:ext uri="{BB962C8B-B14F-4D97-AF65-F5344CB8AC3E}">
        <p14:creationId xmlns:p14="http://schemas.microsoft.com/office/powerpoint/2010/main" val="323085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EBDDEE-2819-43CD-81B0-2038736096B6}" type="datetimeFigureOut">
              <a:rPr lang="en-US" smtClean="0"/>
              <a:t>2/25/2019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498F25-A45C-4DE8-A30A-B74FB25096CA}" type="slidenum">
              <a:rPr lang="en-US" smtClean="0"/>
              <a:t>‹#›</a:t>
            </a:fld>
            <a:endParaRPr lang="en-US" dirty="0"/>
          </a:p>
        </p:txBody>
      </p:sp>
    </p:spTree>
    <p:extLst>
      <p:ext uri="{BB962C8B-B14F-4D97-AF65-F5344CB8AC3E}">
        <p14:creationId xmlns:p14="http://schemas.microsoft.com/office/powerpoint/2010/main" val="1818539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81000" y="2828836"/>
            <a:ext cx="8610600" cy="1200329"/>
          </a:xfrm>
          <a:prstGeom prst="rect">
            <a:avLst/>
          </a:prstGeom>
          <a:effectLst>
            <a:glow rad="101600">
              <a:schemeClr val="accent1">
                <a:satMod val="175000"/>
                <a:alpha val="40000"/>
              </a:schemeClr>
            </a:glow>
          </a:effectLst>
        </p:spPr>
        <p:txBody>
          <a:bodyPr wrap="square">
            <a:spAutoFit/>
          </a:bodyPr>
          <a:lstStyle/>
          <a:p>
            <a:pPr algn="ctr"/>
            <a:r>
              <a:rPr lang="en-IN" sz="2400" b="1" dirty="0">
                <a:solidFill>
                  <a:srgbClr val="C00000"/>
                </a:solidFill>
                <a:effectLst>
                  <a:outerShdw blurRad="38100" dist="38100" dir="2700000" algn="tl">
                    <a:srgbClr val="000000">
                      <a:alpha val="43137"/>
                    </a:srgbClr>
                  </a:outerShdw>
                </a:effectLst>
                <a:latin typeface="Algerian" pitchFamily="82" charset="0"/>
              </a:rPr>
              <a:t>STATISTICAL MODELING FOR EVALUATING THE        </a:t>
            </a:r>
            <a:r>
              <a:rPr lang="en-IN" sz="2400" b="1" dirty="0" smtClean="0">
                <a:solidFill>
                  <a:srgbClr val="C00000"/>
                </a:solidFill>
                <a:effectLst>
                  <a:outerShdw blurRad="38100" dist="38100" dir="2700000" algn="tl">
                    <a:srgbClr val="000000">
                      <a:alpha val="43137"/>
                    </a:srgbClr>
                  </a:outerShdw>
                </a:effectLst>
                <a:latin typeface="Algerian" pitchFamily="82" charset="0"/>
              </a:rPr>
              <a:t>Business </a:t>
            </a:r>
            <a:r>
              <a:rPr lang="en-IN" sz="2400" b="1" dirty="0">
                <a:solidFill>
                  <a:srgbClr val="C00000"/>
                </a:solidFill>
                <a:effectLst>
                  <a:outerShdw blurRad="38100" dist="38100" dir="2700000" algn="tl">
                    <a:srgbClr val="000000">
                      <a:alpha val="43137"/>
                    </a:srgbClr>
                  </a:outerShdw>
                </a:effectLst>
                <a:latin typeface="Algerian" pitchFamily="82" charset="0"/>
              </a:rPr>
              <a:t>ORGANISATION USING MACHINE LEARNING TECHNIQUES</a:t>
            </a:r>
            <a:endParaRPr lang="en-US" sz="2400" dirty="0">
              <a:solidFill>
                <a:srgbClr val="C00000"/>
              </a:solidFill>
              <a:effectLst>
                <a:outerShdw blurRad="38100" dist="38100" dir="2700000" algn="tl">
                  <a:srgbClr val="000000">
                    <a:alpha val="43137"/>
                  </a:srgbClr>
                </a:outerShdw>
              </a:effectLst>
              <a:latin typeface="Algerian" pitchFamily="82" charset="0"/>
            </a:endParaRPr>
          </a:p>
        </p:txBody>
      </p:sp>
    </p:spTree>
    <p:extLst>
      <p:ext uri="{BB962C8B-B14F-4D97-AF65-F5344CB8AC3E}">
        <p14:creationId xmlns:p14="http://schemas.microsoft.com/office/powerpoint/2010/main" val="18451130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8" y="0"/>
            <a:ext cx="915443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2"/>
          <p:cNvSpPr>
            <a:spLocks noChangeArrowheads="1"/>
          </p:cNvSpPr>
          <p:nvPr/>
        </p:nvSpPr>
        <p:spPr bwMode="auto">
          <a:xfrm>
            <a:off x="868907" y="914400"/>
            <a:ext cx="7696199"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1" i="0" u="none" strike="noStrike" cap="none" normalizeH="0" baseline="0" dirty="0" smtClean="0">
                <a:ln>
                  <a:noFill/>
                </a:ln>
                <a:solidFill>
                  <a:srgbClr val="A50021"/>
                </a:solidFill>
                <a:effectLst/>
                <a:latin typeface="Times New Roman" pitchFamily="18" charset="0"/>
                <a:ea typeface="Calibri" pitchFamily="34" charset="0"/>
                <a:cs typeface="Times New Roman" pitchFamily="18" charset="0"/>
              </a:rPr>
              <a:t> Unsupervised Learning</a:t>
            </a:r>
            <a:r>
              <a:rPr kumimoji="0" lang="en-US" sz="1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In this algorithm, we will not have any target or outcome variable to predict / estimate. It is used for clustering population into different groups, which is widely used for segmenting customers in different groups for specific intervention. (More of Exploratory Analysis)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12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9980" y="2426175"/>
            <a:ext cx="5934075" cy="28860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56780" y="5319074"/>
            <a:ext cx="7620000" cy="646331"/>
          </a:xfrm>
          <a:prstGeom prst="rect">
            <a:avLst/>
          </a:prstGeom>
        </p:spPr>
        <p:txBody>
          <a:bodyPr wrap="square">
            <a:spAutoFit/>
          </a:bodyPr>
          <a:lstStyle/>
          <a:p>
            <a:r>
              <a:rPr lang="en-US" dirty="0"/>
              <a:t>Examples of Unsupervised Learning: Data reduction techniques, Cluster Analysis, Market Basket Analysis etc.,</a:t>
            </a:r>
          </a:p>
        </p:txBody>
      </p:sp>
    </p:spTree>
    <p:extLst>
      <p:ext uri="{BB962C8B-B14F-4D97-AF65-F5344CB8AC3E}">
        <p14:creationId xmlns:p14="http://schemas.microsoft.com/office/powerpoint/2010/main" val="33769248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8" y="0"/>
            <a:ext cx="915443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2"/>
          <p:cNvSpPr>
            <a:spLocks noChangeArrowheads="1"/>
          </p:cNvSpPr>
          <p:nvPr/>
        </p:nvSpPr>
        <p:spPr bwMode="auto">
          <a:xfrm>
            <a:off x="833082" y="957590"/>
            <a:ext cx="75438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Reinforcement Learning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Using this algorithm, the machine is trained to make specific decisions.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It works in this way: the machine is exposed to an environment where it trains itself continually using trial and error. This machine learns from past experience and tries to capture the best possible knowledge to make accurate business decisions.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The process of reinforcement learning is illustrated in the below picture: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Examples of Reinforcement Learning: Markov Decision Process, Self-driving cars etc.,</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14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276600"/>
            <a:ext cx="4267200" cy="19812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2133600" y="5408710"/>
            <a:ext cx="375455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Fig.: Reinforcement Learning</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769248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8" y="0"/>
            <a:ext cx="915443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2"/>
          <p:cNvSpPr>
            <a:spLocks noChangeArrowheads="1"/>
          </p:cNvSpPr>
          <p:nvPr/>
        </p:nvSpPr>
        <p:spPr bwMode="auto">
          <a:xfrm>
            <a:off x="762000" y="637402"/>
            <a:ext cx="7696200"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b="1" dirty="0">
                <a:latin typeface="Times New Roman" pitchFamily="18" charset="0"/>
                <a:ea typeface="Calibri" pitchFamily="34" charset="0"/>
                <a:cs typeface="Times New Roman" pitchFamily="18" charset="0"/>
              </a:rPr>
              <a:t> </a:t>
            </a:r>
            <a:r>
              <a:rPr lang="en-US" b="1" dirty="0" smtClean="0">
                <a:latin typeface="Times New Roman" pitchFamily="18" charset="0"/>
                <a:ea typeface="Calibri" pitchFamily="34" charset="0"/>
                <a:cs typeface="Times New Roman" pitchFamily="18" charset="0"/>
              </a:rPr>
              <a:t>                               </a:t>
            </a:r>
            <a:r>
              <a:rPr kumimoji="0" lang="en-US" sz="1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1" i="0" u="none" strike="noStrike" cap="none" normalizeH="0" baseline="0" dirty="0" smtClean="0">
                <a:ln>
                  <a:noFill/>
                </a:ln>
                <a:solidFill>
                  <a:srgbClr val="A50021"/>
                </a:solidFill>
                <a:effectLst/>
                <a:latin typeface="Times New Roman" pitchFamily="18" charset="0"/>
                <a:ea typeface="Calibri" pitchFamily="34" charset="0"/>
                <a:cs typeface="Times New Roman" pitchFamily="18" charset="0"/>
              </a:rPr>
              <a:t>Choosing the algorithm</a:t>
            </a: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Choosing the right algorithm will depend on the type of the problem we are solving and also depends on the scale of the dependent variable. In case of continuous target variable, we will use regression algorithms and in case of categorical target variable, we will use classification algorithms and for the model which doesn’t have target variable, we will use either cluster analysis / data reduction techniques.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Below picture describes the process of choosing the right algorithm: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169"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819399"/>
            <a:ext cx="6629400" cy="26955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2362200" y="5514974"/>
            <a:ext cx="347582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Fig.: Machine Learning Types</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769248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905000" y="228600"/>
            <a:ext cx="4535601" cy="584775"/>
          </a:xfrm>
          <a:prstGeom prst="rect">
            <a:avLst/>
          </a:prstGeom>
        </p:spPr>
        <p:txBody>
          <a:bodyPr wrap="none">
            <a:spAutoFit/>
          </a:bodyPr>
          <a:lstStyle/>
          <a:p>
            <a:r>
              <a:rPr lang="en-US" sz="3200" b="1" dirty="0" smtClean="0"/>
              <a:t>     </a:t>
            </a:r>
            <a:r>
              <a:rPr lang="en-US" sz="3200" b="1" dirty="0" smtClean="0">
                <a:solidFill>
                  <a:srgbClr val="C00000"/>
                </a:solidFill>
              </a:rPr>
              <a:t>Unsupervised </a:t>
            </a:r>
            <a:r>
              <a:rPr lang="en-US" sz="3200" b="1" dirty="0">
                <a:solidFill>
                  <a:srgbClr val="C00000"/>
                </a:solidFill>
              </a:rPr>
              <a:t>Learning</a:t>
            </a:r>
            <a:endParaRPr lang="en-US" sz="3200" dirty="0">
              <a:solidFill>
                <a:srgbClr val="C00000"/>
              </a:solidFill>
            </a:endParaRPr>
          </a:p>
        </p:txBody>
      </p:sp>
      <p:sp>
        <p:nvSpPr>
          <p:cNvPr id="4" name="Rectangle 3"/>
          <p:cNvSpPr/>
          <p:nvPr/>
        </p:nvSpPr>
        <p:spPr>
          <a:xfrm>
            <a:off x="84161" y="813291"/>
            <a:ext cx="9220200" cy="5632311"/>
          </a:xfrm>
          <a:prstGeom prst="rect">
            <a:avLst/>
          </a:prstGeom>
        </p:spPr>
        <p:txBody>
          <a:bodyPr wrap="square">
            <a:spAutoFit/>
          </a:bodyPr>
          <a:lstStyle/>
          <a:p>
            <a:r>
              <a:rPr lang="en-US" sz="2400" b="1" dirty="0">
                <a:solidFill>
                  <a:srgbClr val="002060"/>
                </a:solidFill>
              </a:rPr>
              <a:t>Dimensionality Reduction Algorithms:-</a:t>
            </a:r>
            <a:endParaRPr lang="en-US" sz="2400" dirty="0">
              <a:solidFill>
                <a:srgbClr val="002060"/>
              </a:solidFill>
            </a:endParaRPr>
          </a:p>
          <a:p>
            <a:r>
              <a:rPr lang="en-US" dirty="0"/>
              <a:t> </a:t>
            </a:r>
          </a:p>
          <a:p>
            <a:r>
              <a:rPr lang="en-US" sz="2000" dirty="0">
                <a:latin typeface="Times New Roman" pitchFamily="18" charset="0"/>
                <a:cs typeface="Times New Roman" pitchFamily="18" charset="0"/>
              </a:rPr>
              <a:t>There are many dimensionality reduction algorithms in machine learning, which are applied for different dimensionality reduction applications. One of the main dimensionality reduction techniques is Principal Component Analysis (PCA) / Factor Analysis. </a:t>
            </a:r>
          </a:p>
          <a:p>
            <a:r>
              <a:rPr lang="en-US" b="1" dirty="0"/>
              <a:t> </a:t>
            </a:r>
            <a:endParaRPr lang="en-US" dirty="0"/>
          </a:p>
          <a:p>
            <a:r>
              <a:rPr lang="en-US" sz="2400" b="1" dirty="0">
                <a:solidFill>
                  <a:srgbClr val="002060"/>
                </a:solidFill>
              </a:rPr>
              <a:t>Principal Component Analysis:-</a:t>
            </a:r>
            <a:endParaRPr lang="en-US" sz="2400" dirty="0">
              <a:solidFill>
                <a:srgbClr val="002060"/>
              </a:solidFill>
            </a:endParaRPr>
          </a:p>
          <a:p>
            <a:r>
              <a:rPr lang="en-US" b="1" dirty="0"/>
              <a:t> </a:t>
            </a:r>
            <a:endParaRPr lang="en-US" dirty="0"/>
          </a:p>
          <a:p>
            <a:r>
              <a:rPr lang="en-US" sz="2000" dirty="0">
                <a:latin typeface="Times New Roman" pitchFamily="18" charset="0"/>
                <a:cs typeface="Times New Roman" pitchFamily="18" charset="0"/>
              </a:rPr>
              <a:t>Principal Component Analysis is one of the algorithms of Dimensionality reduction. In this technique, it transforms data into a new set of variables from input variables, which are the linear combination of real variables. These Specific new set of variables are known as principal components. As a result of the transformation, the first primary component will have the most significant possible variance, and each following component in has the highest possible variance under the constraint that it is orthogonal to the above components. Keeping only the best m &lt; n components, reduces the data dimensionality while retaining most of the data information. </a:t>
            </a:r>
          </a:p>
          <a:p>
            <a:r>
              <a:rPr lang="en-US" dirty="0"/>
              <a:t> </a:t>
            </a:r>
          </a:p>
        </p:txBody>
      </p:sp>
    </p:spTree>
    <p:extLst>
      <p:ext uri="{BB962C8B-B14F-4D97-AF65-F5344CB8AC3E}">
        <p14:creationId xmlns:p14="http://schemas.microsoft.com/office/powerpoint/2010/main" val="7125082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0" y="609600"/>
            <a:ext cx="9144000" cy="5539978"/>
          </a:xfrm>
          <a:prstGeom prst="rect">
            <a:avLst/>
          </a:prstGeom>
        </p:spPr>
        <p:txBody>
          <a:bodyPr wrap="square">
            <a:spAutoFit/>
          </a:bodyPr>
          <a:lstStyle/>
          <a:p>
            <a:r>
              <a:rPr lang="en-US" sz="2400" b="1" dirty="0">
                <a:solidFill>
                  <a:srgbClr val="002060"/>
                </a:solidFill>
              </a:rPr>
              <a:t>Factor Analysis:-</a:t>
            </a:r>
            <a:endParaRPr lang="en-US" sz="2400" dirty="0">
              <a:solidFill>
                <a:srgbClr val="002060"/>
              </a:solidFill>
            </a:endParaRPr>
          </a:p>
          <a:p>
            <a:r>
              <a:rPr lang="en-US" dirty="0"/>
              <a:t> </a:t>
            </a:r>
          </a:p>
          <a:p>
            <a:r>
              <a:rPr lang="en-US" dirty="0"/>
              <a:t>Factor Analysis is an exploratory technique applied for data reduction..</a:t>
            </a:r>
          </a:p>
          <a:p>
            <a:r>
              <a:rPr lang="en-US" dirty="0"/>
              <a:t>The objective of Factor Analysis is to reduce and summarize a large number of</a:t>
            </a:r>
          </a:p>
          <a:p>
            <a:r>
              <a:rPr lang="en-US" dirty="0"/>
              <a:t>Original variables into smaller number of synthetic variables called </a:t>
            </a:r>
            <a:r>
              <a:rPr lang="en-US" b="1" dirty="0"/>
              <a:t>Factors</a:t>
            </a:r>
            <a:r>
              <a:rPr lang="en-US" dirty="0"/>
              <a:t>.</a:t>
            </a:r>
          </a:p>
          <a:p>
            <a:r>
              <a:rPr lang="en-US" dirty="0"/>
              <a:t>And the basic idea of Factor Analysis as a data reduction technique is to</a:t>
            </a:r>
          </a:p>
          <a:p>
            <a:r>
              <a:rPr lang="en-US" dirty="0"/>
              <a:t>Combine two or more correlated variables into one Factor.</a:t>
            </a:r>
          </a:p>
          <a:p>
            <a:r>
              <a:rPr lang="en-US" dirty="0"/>
              <a:t>The following are the different considerations and steps to be taken</a:t>
            </a:r>
          </a:p>
          <a:p>
            <a:r>
              <a:rPr lang="en-US" dirty="0"/>
              <a:t>to perform a Factor Analysis</a:t>
            </a:r>
          </a:p>
          <a:p>
            <a:r>
              <a:rPr lang="en-US" dirty="0"/>
              <a:t>1) Data type and Minimum sample size</a:t>
            </a:r>
          </a:p>
          <a:p>
            <a:r>
              <a:rPr lang="en-US" dirty="0"/>
              <a:t>2) Factor Extraction</a:t>
            </a:r>
          </a:p>
          <a:p>
            <a:r>
              <a:rPr lang="en-US" dirty="0"/>
              <a:t>3) Factor Rotation</a:t>
            </a:r>
          </a:p>
          <a:p>
            <a:r>
              <a:rPr lang="en-US" dirty="0"/>
              <a:t>4) Interpretation</a:t>
            </a:r>
          </a:p>
          <a:p>
            <a:r>
              <a:rPr lang="en-US" dirty="0"/>
              <a:t> </a:t>
            </a:r>
          </a:p>
          <a:p>
            <a:r>
              <a:rPr lang="en-US" sz="2400" b="1" dirty="0">
                <a:solidFill>
                  <a:srgbClr val="002060"/>
                </a:solidFill>
              </a:rPr>
              <a:t>Data Type and Minimum Sample Size</a:t>
            </a:r>
            <a:endParaRPr lang="en-US" sz="2400" dirty="0">
              <a:solidFill>
                <a:srgbClr val="002060"/>
              </a:solidFill>
            </a:endParaRPr>
          </a:p>
          <a:p>
            <a:r>
              <a:rPr lang="en-US" dirty="0"/>
              <a:t> </a:t>
            </a:r>
          </a:p>
          <a:p>
            <a:r>
              <a:rPr lang="en-US" dirty="0"/>
              <a:t>Data should be of Metric (Interval/Ratio Scale) type and the minimum</a:t>
            </a:r>
          </a:p>
          <a:p>
            <a:r>
              <a:rPr lang="en-US" dirty="0"/>
              <a:t>sample size is 5 for each and every variable</a:t>
            </a:r>
          </a:p>
          <a:p>
            <a:r>
              <a:rPr lang="en-US" b="1" dirty="0"/>
              <a:t> </a:t>
            </a:r>
            <a:endParaRPr lang="en-US" dirty="0"/>
          </a:p>
        </p:txBody>
      </p:sp>
    </p:spTree>
    <p:extLst>
      <p:ext uri="{BB962C8B-B14F-4D97-AF65-F5344CB8AC3E}">
        <p14:creationId xmlns:p14="http://schemas.microsoft.com/office/powerpoint/2010/main" val="22712703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2982" y="0"/>
            <a:ext cx="9144000" cy="2369880"/>
          </a:xfrm>
          <a:prstGeom prst="rect">
            <a:avLst/>
          </a:prstGeom>
        </p:spPr>
        <p:txBody>
          <a:bodyPr wrap="square">
            <a:spAutoFit/>
          </a:bodyPr>
          <a:lstStyle/>
          <a:p>
            <a:r>
              <a:rPr lang="en-US" sz="2400" b="1" dirty="0" smtClean="0">
                <a:solidFill>
                  <a:srgbClr val="002060"/>
                </a:solidFill>
              </a:rPr>
              <a:t>  Factor </a:t>
            </a:r>
            <a:r>
              <a:rPr lang="en-US" sz="2400" b="1" dirty="0">
                <a:solidFill>
                  <a:srgbClr val="002060"/>
                </a:solidFill>
              </a:rPr>
              <a:t>Extraction</a:t>
            </a:r>
            <a:endParaRPr lang="en-US" sz="2400" dirty="0">
              <a:solidFill>
                <a:srgbClr val="002060"/>
              </a:solidFill>
            </a:endParaRPr>
          </a:p>
          <a:p>
            <a:r>
              <a:rPr lang="en-US" sz="2400" dirty="0">
                <a:solidFill>
                  <a:srgbClr val="002060"/>
                </a:solidFill>
              </a:rPr>
              <a:t> </a:t>
            </a:r>
          </a:p>
          <a:p>
            <a:r>
              <a:rPr lang="en-US" sz="2000" dirty="0">
                <a:latin typeface="Times New Roman" pitchFamily="18" charset="0"/>
                <a:cs typeface="Times New Roman" pitchFamily="18" charset="0"/>
              </a:rPr>
              <a:t>In the Factor Extraction process, our objective is to identify the</a:t>
            </a:r>
          </a:p>
          <a:p>
            <a:r>
              <a:rPr lang="en-US" sz="2000" dirty="0">
                <a:latin typeface="Times New Roman" pitchFamily="18" charset="0"/>
                <a:cs typeface="Times New Roman" pitchFamily="18" charset="0"/>
              </a:rPr>
              <a:t>number of factors to be extracted from the data. The most popular method</a:t>
            </a:r>
          </a:p>
          <a:p>
            <a:r>
              <a:rPr lang="en-US" sz="2000" dirty="0">
                <a:latin typeface="Times New Roman" pitchFamily="18" charset="0"/>
                <a:cs typeface="Times New Roman" pitchFamily="18" charset="0"/>
              </a:rPr>
              <a:t>used for this is called Principal Components Analysis. There is also a rule-of thumb based on the computation of an Eigen value, to determine how many</a:t>
            </a:r>
          </a:p>
          <a:p>
            <a:r>
              <a:rPr lang="en-US" sz="2000" dirty="0">
                <a:latin typeface="Times New Roman" pitchFamily="18" charset="0"/>
                <a:cs typeface="Times New Roman" pitchFamily="18" charset="0"/>
              </a:rPr>
              <a:t>factors to extract.</a:t>
            </a:r>
          </a:p>
        </p:txBody>
      </p:sp>
      <p:sp>
        <p:nvSpPr>
          <p:cNvPr id="3" name="Rectangle 2"/>
          <p:cNvSpPr/>
          <p:nvPr/>
        </p:nvSpPr>
        <p:spPr>
          <a:xfrm>
            <a:off x="32982" y="2369880"/>
            <a:ext cx="10058400" cy="3785652"/>
          </a:xfrm>
          <a:prstGeom prst="rect">
            <a:avLst/>
          </a:prstGeom>
        </p:spPr>
        <p:txBody>
          <a:bodyPr wrap="square">
            <a:spAutoFit/>
          </a:bodyPr>
          <a:lstStyle/>
          <a:p>
            <a:r>
              <a:rPr lang="en-US" sz="2400" b="1" dirty="0">
                <a:solidFill>
                  <a:srgbClr val="002060"/>
                </a:solidFill>
              </a:rPr>
              <a:t>Selection of the suitable Factor solution</a:t>
            </a:r>
            <a:endParaRPr lang="en-US" sz="2400" dirty="0">
              <a:solidFill>
                <a:srgbClr val="002060"/>
              </a:solidFill>
            </a:endParaRPr>
          </a:p>
          <a:p>
            <a:r>
              <a:rPr lang="en-US" dirty="0"/>
              <a:t> </a:t>
            </a:r>
          </a:p>
          <a:p>
            <a:r>
              <a:rPr lang="en-US" sz="2000" dirty="0">
                <a:latin typeface="Times New Roman" pitchFamily="18" charset="0"/>
                <a:cs typeface="Times New Roman" pitchFamily="18" charset="0"/>
              </a:rPr>
              <a:t>In order to select the suitable factor solution, we will check if the</a:t>
            </a:r>
          </a:p>
          <a:p>
            <a:r>
              <a:rPr lang="en-US" sz="2000" dirty="0">
                <a:latin typeface="Times New Roman" pitchFamily="18" charset="0"/>
                <a:cs typeface="Times New Roman" pitchFamily="18" charset="0"/>
              </a:rPr>
              <a:t>factor variance percentage explained is greater than 5% or if the Eigen value is</a:t>
            </a:r>
          </a:p>
          <a:p>
            <a:r>
              <a:rPr lang="en-US" sz="2000" dirty="0">
                <a:latin typeface="Times New Roman" pitchFamily="18" charset="0"/>
                <a:cs typeface="Times New Roman" pitchFamily="18" charset="0"/>
              </a:rPr>
              <a:t>greater than or equal to 1(Eigen value is the total variance explained by each</a:t>
            </a:r>
          </a:p>
          <a:p>
            <a:r>
              <a:rPr lang="en-US" sz="2000" dirty="0">
                <a:latin typeface="Times New Roman" pitchFamily="18" charset="0"/>
                <a:cs typeface="Times New Roman" pitchFamily="18" charset="0"/>
              </a:rPr>
              <a:t>factor).</a:t>
            </a:r>
          </a:p>
          <a:p>
            <a:r>
              <a:rPr lang="en-US" b="1" dirty="0"/>
              <a:t> </a:t>
            </a:r>
            <a:endParaRPr lang="en-US" dirty="0"/>
          </a:p>
          <a:p>
            <a:r>
              <a:rPr lang="en-US" sz="2400" b="1" dirty="0">
                <a:solidFill>
                  <a:srgbClr val="002060"/>
                </a:solidFill>
              </a:rPr>
              <a:t>Factor Rotation</a:t>
            </a:r>
            <a:endParaRPr lang="en-US" sz="2400" dirty="0">
              <a:solidFill>
                <a:srgbClr val="002060"/>
              </a:solidFill>
            </a:endParaRPr>
          </a:p>
          <a:p>
            <a:r>
              <a:rPr lang="en-US" dirty="0"/>
              <a:t> </a:t>
            </a:r>
          </a:p>
          <a:p>
            <a:r>
              <a:rPr lang="en-US" sz="2000" dirty="0">
                <a:latin typeface="Times New Roman" pitchFamily="18" charset="0"/>
                <a:cs typeface="Times New Roman" pitchFamily="18" charset="0"/>
              </a:rPr>
              <a:t>After factor number is finalized, we will use factor rotation in order to</a:t>
            </a:r>
          </a:p>
          <a:p>
            <a:r>
              <a:rPr lang="en-US" sz="2000" dirty="0">
                <a:latin typeface="Times New Roman" pitchFamily="18" charset="0"/>
                <a:cs typeface="Times New Roman" pitchFamily="18" charset="0"/>
              </a:rPr>
              <a:t>get the meaningful interpretation. We use different rotations like Varimax,</a:t>
            </a:r>
          </a:p>
          <a:p>
            <a:r>
              <a:rPr lang="en-US" sz="2000" dirty="0">
                <a:latin typeface="Times New Roman" pitchFamily="18" charset="0"/>
                <a:cs typeface="Times New Roman" pitchFamily="18" charset="0"/>
              </a:rPr>
              <a:t>Quartimax—escort of these </a:t>
            </a:r>
            <a:r>
              <a:rPr lang="en-US" sz="2000" b="1" i="1" dirty="0">
                <a:latin typeface="Times New Roman" pitchFamily="18" charset="0"/>
                <a:cs typeface="Times New Roman" pitchFamily="18" charset="0"/>
              </a:rPr>
              <a:t>Varimax </a:t>
            </a:r>
            <a:r>
              <a:rPr lang="en-US" sz="2000" dirty="0">
                <a:latin typeface="Times New Roman" pitchFamily="18" charset="0"/>
                <a:cs typeface="Times New Roman" pitchFamily="18" charset="0"/>
              </a:rPr>
              <a:t>is commonly used rotation procedure.</a:t>
            </a:r>
          </a:p>
        </p:txBody>
      </p:sp>
    </p:spTree>
    <p:extLst>
      <p:ext uri="{BB962C8B-B14F-4D97-AF65-F5344CB8AC3E}">
        <p14:creationId xmlns:p14="http://schemas.microsoft.com/office/powerpoint/2010/main" val="42186967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28600" y="76200"/>
            <a:ext cx="8686800" cy="6186309"/>
          </a:xfrm>
          <a:prstGeom prst="rect">
            <a:avLst/>
          </a:prstGeom>
        </p:spPr>
        <p:txBody>
          <a:bodyPr wrap="square">
            <a:spAutoFit/>
          </a:bodyPr>
          <a:lstStyle/>
          <a:p>
            <a:r>
              <a:rPr lang="en-US" sz="2400" b="1" dirty="0">
                <a:solidFill>
                  <a:srgbClr val="002060"/>
                </a:solidFill>
              </a:rPr>
              <a:t>Varimax rotation</a:t>
            </a:r>
            <a:endParaRPr lang="en-US" sz="2400" dirty="0">
              <a:solidFill>
                <a:srgbClr val="002060"/>
              </a:solidFill>
            </a:endParaRPr>
          </a:p>
          <a:p>
            <a:r>
              <a:rPr lang="en-US" dirty="0"/>
              <a:t> </a:t>
            </a:r>
          </a:p>
          <a:p>
            <a:r>
              <a:rPr lang="en-US" dirty="0">
                <a:solidFill>
                  <a:schemeClr val="bg2">
                    <a:lumMod val="10000"/>
                  </a:schemeClr>
                </a:solidFill>
              </a:rPr>
              <a:t>Is an orthogonal rotation of the factor axes to maximize the variance</a:t>
            </a:r>
          </a:p>
          <a:p>
            <a:r>
              <a:rPr lang="en-US" dirty="0">
                <a:solidFill>
                  <a:schemeClr val="bg2">
                    <a:lumMod val="10000"/>
                  </a:schemeClr>
                </a:solidFill>
              </a:rPr>
              <a:t>Of the squared loadings of a factor (column) on all the variables (rows) in a</a:t>
            </a:r>
          </a:p>
          <a:p>
            <a:r>
              <a:rPr lang="en-US" dirty="0">
                <a:solidFill>
                  <a:schemeClr val="bg2">
                    <a:lumMod val="10000"/>
                  </a:schemeClr>
                </a:solidFill>
              </a:rPr>
              <a:t>factor matrix, which has the effect of differentiating the original variables by</a:t>
            </a:r>
          </a:p>
          <a:p>
            <a:r>
              <a:rPr lang="en-US" dirty="0">
                <a:solidFill>
                  <a:schemeClr val="bg2">
                    <a:lumMod val="10000"/>
                  </a:schemeClr>
                </a:solidFill>
              </a:rPr>
              <a:t>extracted factor. Each factor will tend to have either large or small loadings of</a:t>
            </a:r>
          </a:p>
          <a:p>
            <a:r>
              <a:rPr lang="en-US" dirty="0">
                <a:solidFill>
                  <a:schemeClr val="bg2">
                    <a:lumMod val="10000"/>
                  </a:schemeClr>
                </a:solidFill>
              </a:rPr>
              <a:t>any particular variable. A varimax solution yields results which makes it as easy</a:t>
            </a:r>
          </a:p>
          <a:p>
            <a:r>
              <a:rPr lang="en-US" dirty="0">
                <a:solidFill>
                  <a:schemeClr val="bg2">
                    <a:lumMod val="10000"/>
                  </a:schemeClr>
                </a:solidFill>
              </a:rPr>
              <a:t>as possible to identify each variable with a single factor. This is the most</a:t>
            </a:r>
          </a:p>
          <a:p>
            <a:r>
              <a:rPr lang="en-US" dirty="0">
                <a:solidFill>
                  <a:schemeClr val="bg2">
                    <a:lumMod val="10000"/>
                  </a:schemeClr>
                </a:solidFill>
              </a:rPr>
              <a:t>common rotation option.</a:t>
            </a:r>
          </a:p>
          <a:p>
            <a:r>
              <a:rPr lang="en-US" b="1" dirty="0"/>
              <a:t> </a:t>
            </a:r>
            <a:endParaRPr lang="en-US" dirty="0"/>
          </a:p>
          <a:p>
            <a:r>
              <a:rPr lang="en-US" sz="2400" b="1" dirty="0">
                <a:solidFill>
                  <a:srgbClr val="002060"/>
                </a:solidFill>
              </a:rPr>
              <a:t>Rotated Factor loadings</a:t>
            </a:r>
            <a:endParaRPr lang="en-US" sz="2400" dirty="0">
              <a:solidFill>
                <a:srgbClr val="002060"/>
              </a:solidFill>
            </a:endParaRPr>
          </a:p>
          <a:p>
            <a:r>
              <a:rPr lang="en-US" dirty="0"/>
              <a:t> </a:t>
            </a:r>
          </a:p>
          <a:p>
            <a:r>
              <a:rPr lang="en-US" dirty="0"/>
              <a:t>Rotated factor loadings are useful in order to profile the factors. In this we will</a:t>
            </a:r>
          </a:p>
          <a:p>
            <a:r>
              <a:rPr lang="en-US" dirty="0"/>
              <a:t>examine the attribute loadings under each factor based on these we will profile</a:t>
            </a:r>
          </a:p>
          <a:p>
            <a:r>
              <a:rPr lang="en-US" dirty="0"/>
              <a:t>them accordingly.</a:t>
            </a:r>
          </a:p>
          <a:p>
            <a:r>
              <a:rPr lang="en-US" b="1" dirty="0"/>
              <a:t> </a:t>
            </a:r>
            <a:endParaRPr lang="en-US" dirty="0"/>
          </a:p>
          <a:p>
            <a:r>
              <a:rPr lang="en-US" sz="2400" b="1" dirty="0">
                <a:solidFill>
                  <a:srgbClr val="002060"/>
                </a:solidFill>
              </a:rPr>
              <a:t>Factor Scores</a:t>
            </a:r>
            <a:endParaRPr lang="en-US" sz="2400" dirty="0">
              <a:solidFill>
                <a:srgbClr val="002060"/>
              </a:solidFill>
            </a:endParaRPr>
          </a:p>
          <a:p>
            <a:r>
              <a:rPr lang="en-US" dirty="0"/>
              <a:t> </a:t>
            </a:r>
          </a:p>
          <a:p>
            <a:r>
              <a:rPr lang="en-US" dirty="0"/>
              <a:t>Instead of using the original variables, one may use the factor scores</a:t>
            </a:r>
          </a:p>
          <a:p>
            <a:r>
              <a:rPr lang="en-US" dirty="0"/>
              <a:t>as a surrogate for factors. Factor scores maybe used for further analysis like</a:t>
            </a:r>
          </a:p>
          <a:p>
            <a:r>
              <a:rPr lang="en-US" dirty="0"/>
              <a:t>cluster, Discriminant, Regression –etc.,</a:t>
            </a:r>
          </a:p>
        </p:txBody>
      </p:sp>
    </p:spTree>
    <p:extLst>
      <p:ext uri="{BB962C8B-B14F-4D97-AF65-F5344CB8AC3E}">
        <p14:creationId xmlns:p14="http://schemas.microsoft.com/office/powerpoint/2010/main" val="42186967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85800" y="751344"/>
            <a:ext cx="7848600" cy="4124206"/>
          </a:xfrm>
          <a:prstGeom prst="rect">
            <a:avLst/>
          </a:prstGeom>
        </p:spPr>
        <p:txBody>
          <a:bodyPr wrap="square">
            <a:spAutoFit/>
          </a:bodyPr>
          <a:lstStyle/>
          <a:p>
            <a:r>
              <a:rPr lang="en-US" sz="2400" b="1" dirty="0" smtClean="0"/>
              <a:t>                      </a:t>
            </a:r>
            <a:r>
              <a:rPr lang="en-US" sz="2400" b="1" dirty="0" smtClean="0">
                <a:solidFill>
                  <a:srgbClr val="002060"/>
                </a:solidFill>
              </a:rPr>
              <a:t>Assumptions </a:t>
            </a:r>
            <a:r>
              <a:rPr lang="en-US" sz="2400" b="1" dirty="0">
                <a:solidFill>
                  <a:srgbClr val="002060"/>
                </a:solidFill>
              </a:rPr>
              <a:t>in Factor Analysis</a:t>
            </a:r>
            <a:endParaRPr lang="en-US" sz="2400" dirty="0">
              <a:solidFill>
                <a:srgbClr val="002060"/>
              </a:solidFill>
            </a:endParaRPr>
          </a:p>
          <a:p>
            <a:r>
              <a:rPr lang="en-US" dirty="0">
                <a:solidFill>
                  <a:srgbClr val="002060"/>
                </a:solidFill>
              </a:rPr>
              <a:t> </a:t>
            </a: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critical assumption  underlying Factor Analysis are more</a:t>
            </a:r>
          </a:p>
          <a:p>
            <a:r>
              <a:rPr lang="en-US" sz="2000" dirty="0">
                <a:latin typeface="Times New Roman" pitchFamily="18" charset="0"/>
                <a:cs typeface="Times New Roman" pitchFamily="18" charset="0"/>
              </a:rPr>
              <a:t>Conceptual than statistical. Normality is necessary if a statistical test is </a:t>
            </a:r>
            <a:r>
              <a:rPr lang="en-US" sz="2000" dirty="0" smtClean="0">
                <a:latin typeface="Times New Roman" pitchFamily="18" charset="0"/>
                <a:cs typeface="Times New Roman" pitchFamily="18" charset="0"/>
              </a:rPr>
              <a:t>applied to  </a:t>
            </a:r>
            <a:r>
              <a:rPr lang="en-US" sz="2000" dirty="0">
                <a:latin typeface="Times New Roman" pitchFamily="18" charset="0"/>
                <a:cs typeface="Times New Roman" pitchFamily="18" charset="0"/>
              </a:rPr>
              <a:t>test the significance of the factors but, these tests are rarely used. In </a:t>
            </a:r>
            <a:r>
              <a:rPr lang="en-US" sz="2000" dirty="0" smtClean="0">
                <a:latin typeface="Times New Roman" pitchFamily="18" charset="0"/>
                <a:cs typeface="Times New Roman" pitchFamily="18" charset="0"/>
              </a:rPr>
              <a:t>fact, some </a:t>
            </a:r>
            <a:r>
              <a:rPr lang="en-US" sz="2000" dirty="0">
                <a:latin typeface="Times New Roman" pitchFamily="18" charset="0"/>
                <a:cs typeface="Times New Roman" pitchFamily="18" charset="0"/>
              </a:rPr>
              <a:t>degree of multi collinearity is desirable because, the objective is to identify inter related sets of variables. If visual inspection of the correlation is less than 0.30 then, the Factor Analysis would probably be inappropriate. Another mode of determining the appropriateness of Factor Analysis is to examine the entire correlation matrix</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2712703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8" y="0"/>
            <a:ext cx="915443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85800" y="1371600"/>
            <a:ext cx="7696200" cy="3600986"/>
          </a:xfrm>
          <a:prstGeom prst="rect">
            <a:avLst/>
          </a:prstGeom>
        </p:spPr>
        <p:txBody>
          <a:bodyPr wrap="square">
            <a:spAutoFit/>
          </a:bodyPr>
          <a:lstStyle/>
          <a:p>
            <a:r>
              <a:rPr lang="en-US" sz="2400" b="1" dirty="0">
                <a:solidFill>
                  <a:srgbClr val="002060"/>
                </a:solidFill>
              </a:rPr>
              <a:t>Cluster Analysis:-</a:t>
            </a:r>
            <a:endParaRPr lang="en-US" sz="2400" dirty="0">
              <a:solidFill>
                <a:srgbClr val="002060"/>
              </a:solidFill>
            </a:endParaRPr>
          </a:p>
          <a:p>
            <a:r>
              <a:rPr lang="en-US" dirty="0"/>
              <a:t> </a:t>
            </a:r>
          </a:p>
          <a:p>
            <a:r>
              <a:rPr lang="en-US" dirty="0"/>
              <a:t>Cluster Analysis is an exploratory data analysis tool for solving</a:t>
            </a:r>
          </a:p>
          <a:p>
            <a:r>
              <a:rPr lang="en-US" dirty="0"/>
              <a:t>classification problems. Its objective is to sort cases (people, things, events,</a:t>
            </a:r>
          </a:p>
          <a:p>
            <a:r>
              <a:rPr lang="en-US" dirty="0" smtClean="0"/>
              <a:t>etc.) </a:t>
            </a:r>
            <a:r>
              <a:rPr lang="en-US" dirty="0"/>
              <a:t>into groups or clusters, so that the degree of association is strong between</a:t>
            </a:r>
          </a:p>
          <a:p>
            <a:r>
              <a:rPr lang="en-US" dirty="0"/>
              <a:t>members of the same cluster and weak between the members of different</a:t>
            </a:r>
          </a:p>
          <a:p>
            <a:r>
              <a:rPr lang="en-US" dirty="0"/>
              <a:t>clusters or simply Cluster Analysis is used for grouping individuals or brands.</a:t>
            </a:r>
          </a:p>
          <a:p>
            <a:r>
              <a:rPr lang="en-US" b="1" dirty="0"/>
              <a:t> </a:t>
            </a:r>
            <a:endParaRPr lang="en-US" dirty="0"/>
          </a:p>
          <a:p>
            <a:r>
              <a:rPr lang="en-US" sz="2400" b="1" dirty="0">
                <a:solidFill>
                  <a:srgbClr val="002060"/>
                </a:solidFill>
              </a:rPr>
              <a:t>Data Type</a:t>
            </a:r>
            <a:endParaRPr lang="en-US" sz="2400" dirty="0">
              <a:solidFill>
                <a:srgbClr val="002060"/>
              </a:solidFill>
            </a:endParaRPr>
          </a:p>
          <a:p>
            <a:r>
              <a:rPr lang="en-US" dirty="0"/>
              <a:t> </a:t>
            </a:r>
          </a:p>
          <a:p>
            <a:r>
              <a:rPr lang="en-US" dirty="0"/>
              <a:t>Interval scale/Nominal variables are ideally suited for Cluster Analysis. If the variables differ in scaling we should standardize them. </a:t>
            </a:r>
          </a:p>
        </p:txBody>
      </p:sp>
    </p:spTree>
    <p:extLst>
      <p:ext uri="{BB962C8B-B14F-4D97-AF65-F5344CB8AC3E}">
        <p14:creationId xmlns:p14="http://schemas.microsoft.com/office/powerpoint/2010/main" val="33769248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8" y="0"/>
            <a:ext cx="915443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718681" y="1066800"/>
            <a:ext cx="7696200" cy="2769989"/>
          </a:xfrm>
          <a:prstGeom prst="rect">
            <a:avLst/>
          </a:prstGeom>
        </p:spPr>
        <p:txBody>
          <a:bodyPr wrap="square">
            <a:spAutoFit/>
          </a:bodyPr>
          <a:lstStyle/>
          <a:p>
            <a:r>
              <a:rPr lang="en-US" b="1" dirty="0" smtClean="0"/>
              <a:t>                                   </a:t>
            </a:r>
            <a:r>
              <a:rPr lang="en-US" sz="2400" b="1" dirty="0" smtClean="0">
                <a:solidFill>
                  <a:schemeClr val="accent6">
                    <a:lumMod val="50000"/>
                  </a:schemeClr>
                </a:solidFill>
              </a:rPr>
              <a:t>Different </a:t>
            </a:r>
            <a:r>
              <a:rPr lang="en-US" sz="2400" b="1" dirty="0">
                <a:solidFill>
                  <a:schemeClr val="accent6">
                    <a:lumMod val="50000"/>
                  </a:schemeClr>
                </a:solidFill>
              </a:rPr>
              <a:t>Types of Cluster Analysis</a:t>
            </a:r>
            <a:endParaRPr lang="en-US" sz="2400" dirty="0">
              <a:solidFill>
                <a:schemeClr val="accent6">
                  <a:lumMod val="50000"/>
                </a:schemeClr>
              </a:solidFill>
            </a:endParaRPr>
          </a:p>
          <a:p>
            <a:r>
              <a:rPr lang="en-US" sz="2400" dirty="0">
                <a:solidFill>
                  <a:schemeClr val="accent6">
                    <a:lumMod val="50000"/>
                  </a:schemeClr>
                </a:solidFill>
              </a:rPr>
              <a:t> </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basic methods of clustering have been dividing into the following</a:t>
            </a:r>
          </a:p>
          <a:p>
            <a:r>
              <a:rPr lang="en-US" dirty="0">
                <a:latin typeface="Times New Roman" pitchFamily="18" charset="0"/>
                <a:cs typeface="Times New Roman" pitchFamily="18" charset="0"/>
              </a:rPr>
              <a:t>3 groups:</a:t>
            </a: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1</a:t>
            </a:r>
            <a:r>
              <a:rPr lang="en-US" dirty="0">
                <a:latin typeface="Times New Roman" pitchFamily="18" charset="0"/>
                <a:cs typeface="Times New Roman" pitchFamily="18" charset="0"/>
              </a:rPr>
              <a:t>) Hierarchical Clustering</a:t>
            </a:r>
          </a:p>
          <a:p>
            <a:r>
              <a:rPr lang="en-US" dirty="0">
                <a:latin typeface="Times New Roman" pitchFamily="18" charset="0"/>
                <a:cs typeface="Times New Roman" pitchFamily="18" charset="0"/>
              </a:rPr>
              <a:t>2) Non Hierarchical Clustering</a:t>
            </a:r>
          </a:p>
          <a:p>
            <a:r>
              <a:rPr lang="en-US" dirty="0">
                <a:latin typeface="Times New Roman" pitchFamily="18" charset="0"/>
                <a:cs typeface="Times New Roman" pitchFamily="18" charset="0"/>
              </a:rPr>
              <a:t>3) Two-Step Clustering</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1" y="2451794"/>
            <a:ext cx="3962400" cy="2985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001905" y="5455566"/>
            <a:ext cx="2139560" cy="369332"/>
          </a:xfrm>
          <a:prstGeom prst="rect">
            <a:avLst/>
          </a:prstGeom>
        </p:spPr>
        <p:txBody>
          <a:bodyPr wrap="none">
            <a:spAutoFit/>
          </a:bodyPr>
          <a:lstStyle/>
          <a:p>
            <a:r>
              <a:rPr lang="en-US" dirty="0"/>
              <a:t>Fig. :</a:t>
            </a:r>
            <a:r>
              <a:rPr lang="en-US" dirty="0" smtClean="0"/>
              <a:t> </a:t>
            </a:r>
            <a:r>
              <a:rPr lang="en-US" dirty="0"/>
              <a:t>Cluster Analysis</a:t>
            </a:r>
          </a:p>
        </p:txBody>
      </p:sp>
    </p:spTree>
    <p:extLst>
      <p:ext uri="{BB962C8B-B14F-4D97-AF65-F5344CB8AC3E}">
        <p14:creationId xmlns:p14="http://schemas.microsoft.com/office/powerpoint/2010/main" val="2618793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85800" y="762000"/>
            <a:ext cx="7397654" cy="4955203"/>
          </a:xfrm>
          <a:prstGeom prst="rect">
            <a:avLst/>
          </a:prstGeom>
        </p:spPr>
        <p:txBody>
          <a:bodyPr wrap="square">
            <a:spAutoFit/>
          </a:bodyPr>
          <a:lstStyle/>
          <a:p>
            <a:r>
              <a:rPr lang="en-US" b="1" dirty="0"/>
              <a:t> </a:t>
            </a:r>
            <a:r>
              <a:rPr lang="en-US" b="1" dirty="0" smtClean="0"/>
              <a:t>                                     </a:t>
            </a:r>
            <a:r>
              <a:rPr lang="en-US" sz="2800" b="1" dirty="0">
                <a:solidFill>
                  <a:srgbClr val="0070C0"/>
                </a:solidFill>
              </a:rPr>
              <a:t>Scope of the problem	</a:t>
            </a:r>
            <a:endParaRPr lang="en-US" sz="2800" dirty="0">
              <a:solidFill>
                <a:srgbClr val="0070C0"/>
              </a:solidFill>
            </a:endParaRPr>
          </a:p>
          <a:p>
            <a:r>
              <a:rPr lang="en-US" sz="2800" dirty="0">
                <a:solidFill>
                  <a:srgbClr val="0070C0"/>
                </a:solidFill>
              </a:rPr>
              <a:t> </a:t>
            </a:r>
          </a:p>
          <a:p>
            <a:r>
              <a:rPr lang="en-US" sz="2000" dirty="0">
                <a:latin typeface="Times New Roman" pitchFamily="18" charset="0"/>
                <a:cs typeface="Times New Roman" pitchFamily="18" charset="0"/>
              </a:rPr>
              <a:t>This problem is related to the marketing &amp; operations decision area.</a:t>
            </a:r>
          </a:p>
          <a:p>
            <a:r>
              <a:rPr lang="en-US" sz="2000" dirty="0">
                <a:latin typeface="Times New Roman" pitchFamily="18" charset="0"/>
                <a:cs typeface="Times New Roman" pitchFamily="18" charset="0"/>
              </a:rPr>
              <a:t>One of the leading brands of coffee shop chains desired to ascertain</a:t>
            </a:r>
          </a:p>
          <a:p>
            <a:pPr marL="285750" lvl="0" indent="-285750">
              <a:buFont typeface="Wingdings" pitchFamily="2" charset="2"/>
              <a:buChar char="§"/>
            </a:pPr>
            <a:r>
              <a:rPr lang="en-US" sz="2000" dirty="0">
                <a:latin typeface="Times New Roman" pitchFamily="18" charset="0"/>
                <a:cs typeface="Times New Roman" pitchFamily="18" charset="0"/>
              </a:rPr>
              <a:t>What are parameters to evaluate the coffee shop segments</a:t>
            </a:r>
          </a:p>
          <a:p>
            <a:pPr marL="285750" lvl="0" indent="-285750">
              <a:buFont typeface="Wingdings" pitchFamily="2" charset="2"/>
              <a:buChar char="§"/>
            </a:pPr>
            <a:r>
              <a:rPr lang="en-US" sz="2000" dirty="0">
                <a:latin typeface="Times New Roman" pitchFamily="18" charset="0"/>
                <a:cs typeface="Times New Roman" pitchFamily="18" charset="0"/>
              </a:rPr>
              <a:t>Whether any marketing actions need to be taken, given the customer needs and segment sizes</a:t>
            </a:r>
          </a:p>
          <a:p>
            <a:pPr marL="285750" lvl="0" indent="-285750">
              <a:buFont typeface="Wingdings" pitchFamily="2" charset="2"/>
              <a:buChar char="§"/>
            </a:pPr>
            <a:r>
              <a:rPr lang="en-US" sz="2000" dirty="0">
                <a:latin typeface="Times New Roman" pitchFamily="18" charset="0"/>
                <a:cs typeface="Times New Roman" pitchFamily="18" charset="0"/>
              </a:rPr>
              <a:t>An algorithm, by which we can classify new respondents into existing groups</a:t>
            </a:r>
          </a:p>
          <a:p>
            <a:pPr marL="285750" lvl="0" indent="-285750">
              <a:buFont typeface="Wingdings" pitchFamily="2" charset="2"/>
              <a:buChar char="§"/>
            </a:pPr>
            <a:r>
              <a:rPr lang="en-US" sz="2000" dirty="0">
                <a:latin typeface="Times New Roman" pitchFamily="18" charset="0"/>
                <a:cs typeface="Times New Roman" pitchFamily="18" charset="0"/>
              </a:rPr>
              <a:t>What are the attributes that make the respondents visit again</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To achieve the above, we have prepared a Questionnaire </a:t>
            </a:r>
            <a:r>
              <a:rPr lang="en-US" sz="2000" dirty="0" smtClean="0">
                <a:latin typeface="Times New Roman" pitchFamily="18" charset="0"/>
                <a:cs typeface="Times New Roman" pitchFamily="18" charset="0"/>
              </a:rPr>
              <a:t>which </a:t>
            </a:r>
            <a:r>
              <a:rPr lang="en-US" sz="2000" dirty="0">
                <a:latin typeface="Times New Roman" pitchFamily="18" charset="0"/>
                <a:cs typeface="Times New Roman" pitchFamily="18" charset="0"/>
              </a:rPr>
              <a:t>consists of different attributes to be rated on a 1 to 4 point scale. Here, 1 represents not at all satisfied, 2 means not satisfied, 3 means satisfied </a:t>
            </a:r>
            <a:r>
              <a:rPr lang="en-US" sz="2000" dirty="0" smtClean="0">
                <a:latin typeface="Times New Roman" pitchFamily="18" charset="0"/>
                <a:cs typeface="Times New Roman" pitchFamily="18" charset="0"/>
              </a:rPr>
              <a:t>       and </a:t>
            </a:r>
            <a:r>
              <a:rPr lang="en-US" sz="2000" dirty="0">
                <a:latin typeface="Times New Roman" pitchFamily="18" charset="0"/>
                <a:cs typeface="Times New Roman" pitchFamily="18" charset="0"/>
              </a:rPr>
              <a:t>4 means extremely satisfied.</a:t>
            </a:r>
          </a:p>
        </p:txBody>
      </p:sp>
    </p:spTree>
    <p:extLst>
      <p:ext uri="{BB962C8B-B14F-4D97-AF65-F5344CB8AC3E}">
        <p14:creationId xmlns:p14="http://schemas.microsoft.com/office/powerpoint/2010/main" val="42711309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8" y="0"/>
            <a:ext cx="915443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762000" y="1447800"/>
            <a:ext cx="7391400" cy="3508653"/>
          </a:xfrm>
          <a:prstGeom prst="rect">
            <a:avLst/>
          </a:prstGeom>
        </p:spPr>
        <p:txBody>
          <a:bodyPr wrap="square">
            <a:spAutoFit/>
          </a:bodyPr>
          <a:lstStyle/>
          <a:p>
            <a:r>
              <a:rPr lang="en-US" sz="2400" b="1" dirty="0" smtClean="0">
                <a:solidFill>
                  <a:schemeClr val="accent6">
                    <a:lumMod val="50000"/>
                  </a:schemeClr>
                </a:solidFill>
              </a:rPr>
              <a:t>K – means Cluster Method :</a:t>
            </a:r>
            <a:endParaRPr lang="en-US" sz="2400" dirty="0">
              <a:solidFill>
                <a:schemeClr val="accent6">
                  <a:lumMod val="50000"/>
                </a:schemeClr>
              </a:solidFill>
            </a:endParaRPr>
          </a:p>
          <a:p>
            <a:r>
              <a:rPr lang="en-US" b="1" dirty="0"/>
              <a:t> </a:t>
            </a:r>
            <a:endParaRPr lang="en-US" dirty="0"/>
          </a:p>
          <a:p>
            <a:r>
              <a:rPr lang="en-US" dirty="0">
                <a:latin typeface="Times New Roman" pitchFamily="18" charset="0"/>
                <a:cs typeface="Times New Roman" pitchFamily="18" charset="0"/>
              </a:rPr>
              <a:t>The Most popular Non Hierarchical approach is K-mean cluster method. This process does not involve the tree like construction process instead, assigns the objects into clusters once the number of clusters to be formed is specified. This procedure follows as specified below</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first step is to select a cluster seed as an initial solution cluster center and all the objects with the pre specified threshold distance are included in the resulting cluster then, another cluster seed is chosen and assignment continues until all objects are classified. Objects then may be reassigned if they are closer to another cluster than the originally assigned one.</a:t>
            </a:r>
          </a:p>
        </p:txBody>
      </p:sp>
    </p:spTree>
    <p:extLst>
      <p:ext uri="{BB962C8B-B14F-4D97-AF65-F5344CB8AC3E}">
        <p14:creationId xmlns:p14="http://schemas.microsoft.com/office/powerpoint/2010/main" val="28864069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8" y="0"/>
            <a:ext cx="915443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49573" y="1143000"/>
            <a:ext cx="7467600" cy="3231654"/>
          </a:xfrm>
          <a:prstGeom prst="rect">
            <a:avLst/>
          </a:prstGeom>
        </p:spPr>
        <p:txBody>
          <a:bodyPr wrap="square">
            <a:spAutoFit/>
          </a:bodyPr>
          <a:lstStyle/>
          <a:p>
            <a:r>
              <a:rPr lang="en-US" b="1" dirty="0" smtClean="0"/>
              <a:t>                                </a:t>
            </a:r>
            <a:r>
              <a:rPr lang="en-US" sz="2400" b="1" dirty="0" smtClean="0">
                <a:solidFill>
                  <a:srgbClr val="002060"/>
                </a:solidFill>
              </a:rPr>
              <a:t>Assumptions </a:t>
            </a:r>
            <a:r>
              <a:rPr lang="en-US" sz="2400" b="1" dirty="0">
                <a:solidFill>
                  <a:srgbClr val="002060"/>
                </a:solidFill>
              </a:rPr>
              <a:t>in Cluster Analysis</a:t>
            </a:r>
            <a:endParaRPr lang="en-US" sz="2400" dirty="0">
              <a:solidFill>
                <a:srgbClr val="002060"/>
              </a:solidFill>
            </a:endParaRPr>
          </a:p>
          <a:p>
            <a:r>
              <a:rPr lang="en-US" sz="2400" dirty="0">
                <a:solidFill>
                  <a:srgbClr val="002060"/>
                </a:solidFill>
              </a:rPr>
              <a:t> </a:t>
            </a:r>
          </a:p>
          <a:p>
            <a:endParaRPr lang="en-US" dirty="0" smtClean="0"/>
          </a:p>
          <a:p>
            <a:endParaRPr lang="en-US" dirty="0"/>
          </a:p>
          <a:p>
            <a:r>
              <a:rPr lang="en-US" sz="2400" dirty="0" smtClean="0">
                <a:latin typeface="Times New Roman" pitchFamily="18" charset="0"/>
                <a:cs typeface="Times New Roman" pitchFamily="18" charset="0"/>
              </a:rPr>
              <a:t>Cluster </a:t>
            </a:r>
            <a:r>
              <a:rPr lang="en-US" sz="2400" dirty="0">
                <a:latin typeface="Times New Roman" pitchFamily="18" charset="0"/>
                <a:cs typeface="Times New Roman" pitchFamily="18" charset="0"/>
              </a:rPr>
              <a:t>Analysis does not require any special assumptions like Normality, Linearity etc., Whereas, Multi collinearity might affect the results which can be eliminated by using Factors instead of collinear variables. And cluster analysis technique is Subjective.</a:t>
            </a:r>
          </a:p>
        </p:txBody>
      </p:sp>
    </p:spTree>
    <p:extLst>
      <p:ext uri="{BB962C8B-B14F-4D97-AF65-F5344CB8AC3E}">
        <p14:creationId xmlns:p14="http://schemas.microsoft.com/office/powerpoint/2010/main" val="33769248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85800" y="1166843"/>
            <a:ext cx="7086600" cy="4401205"/>
          </a:xfrm>
          <a:prstGeom prst="rect">
            <a:avLst/>
          </a:prstGeom>
        </p:spPr>
        <p:txBody>
          <a:bodyPr wrap="square">
            <a:spAutoFit/>
          </a:bodyPr>
          <a:lstStyle/>
          <a:p>
            <a:r>
              <a:rPr lang="en-US" b="1" dirty="0" smtClean="0"/>
              <a:t>                       </a:t>
            </a:r>
            <a:r>
              <a:rPr lang="en-US" b="1" dirty="0" smtClean="0">
                <a:solidFill>
                  <a:srgbClr val="C00000"/>
                </a:solidFill>
              </a:rPr>
              <a:t> </a:t>
            </a:r>
            <a:r>
              <a:rPr lang="en-US" sz="2400" b="1" dirty="0" smtClean="0">
                <a:solidFill>
                  <a:srgbClr val="C00000"/>
                </a:solidFill>
              </a:rPr>
              <a:t>  3. MACHINE </a:t>
            </a:r>
            <a:r>
              <a:rPr lang="en-US" sz="2400" b="1" dirty="0">
                <a:solidFill>
                  <a:srgbClr val="C00000"/>
                </a:solidFill>
              </a:rPr>
              <a:t>LEARNING - AT WORK</a:t>
            </a:r>
            <a:endParaRPr lang="en-US" dirty="0">
              <a:solidFill>
                <a:srgbClr val="C00000"/>
              </a:solidFill>
            </a:endParaRPr>
          </a:p>
          <a:p>
            <a:endParaRPr lang="en-US" b="1" dirty="0" smtClean="0"/>
          </a:p>
          <a:p>
            <a:r>
              <a:rPr lang="en-US" sz="2000" b="1" dirty="0" smtClean="0">
                <a:solidFill>
                  <a:srgbClr val="002060"/>
                </a:solidFill>
              </a:rPr>
              <a:t> </a:t>
            </a:r>
            <a:r>
              <a:rPr lang="en-US" sz="2000" b="1" dirty="0">
                <a:solidFill>
                  <a:srgbClr val="002060"/>
                </a:solidFill>
              </a:rPr>
              <a:t>An Approach to the Problem:</a:t>
            </a:r>
            <a:endParaRPr lang="en-US" sz="2000" dirty="0">
              <a:solidFill>
                <a:srgbClr val="002060"/>
              </a:solidFill>
            </a:endParaRPr>
          </a:p>
          <a:p>
            <a:endParaRPr lang="en-US" dirty="0" smtClean="0"/>
          </a:p>
          <a:p>
            <a:r>
              <a:rPr lang="en-US" sz="2000" dirty="0" smtClean="0">
                <a:latin typeface="Times New Roman" pitchFamily="18" charset="0"/>
                <a:cs typeface="Times New Roman" pitchFamily="18" charset="0"/>
              </a:rPr>
              <a:t>             In </a:t>
            </a:r>
            <a:r>
              <a:rPr lang="en-US" sz="2000" dirty="0">
                <a:latin typeface="Times New Roman" pitchFamily="18" charset="0"/>
                <a:cs typeface="Times New Roman" pitchFamily="18" charset="0"/>
              </a:rPr>
              <a:t>order to carry out the analysis, we have extracted 180 records from the café coffee day using questionnaire and the information of the same is mentioned in Chapter 1.</a:t>
            </a:r>
          </a:p>
          <a:p>
            <a:r>
              <a:rPr lang="en-US" sz="2000" dirty="0">
                <a:latin typeface="Times New Roman" pitchFamily="18" charset="0"/>
                <a:cs typeface="Times New Roman" pitchFamily="18" charset="0"/>
              </a:rPr>
              <a:t>             In this Chapter, we are going to discuss about the results of different Machine Learning methods used in order to obtain the solution for the problem mentioned in Chapter 1.</a:t>
            </a:r>
          </a:p>
          <a:p>
            <a:r>
              <a:rPr lang="en-US" sz="2000" dirty="0" smtClean="0">
                <a:latin typeface="Times New Roman" pitchFamily="18" charset="0"/>
                <a:cs typeface="Times New Roman" pitchFamily="18" charset="0"/>
              </a:rPr>
              <a:t>             As </a:t>
            </a:r>
            <a:r>
              <a:rPr lang="en-US" sz="2000" dirty="0">
                <a:latin typeface="Times New Roman" pitchFamily="18" charset="0"/>
                <a:cs typeface="Times New Roman" pitchFamily="18" charset="0"/>
              </a:rPr>
              <a:t>mentioned in Chapter 2, the first step of a ML Algorithm is Data cleaning and preparing data for the modeling. As a first step, we have to check whether the data was read properly and all the scale types are as per the data.</a:t>
            </a:r>
          </a:p>
        </p:txBody>
      </p:sp>
    </p:spTree>
    <p:extLst>
      <p:ext uri="{BB962C8B-B14F-4D97-AF65-F5344CB8AC3E}">
        <p14:creationId xmlns:p14="http://schemas.microsoft.com/office/powerpoint/2010/main" val="33770902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8" y="0"/>
            <a:ext cx="915443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5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650087"/>
            <a:ext cx="6482219" cy="33242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6"/>
          <p:cNvSpPr>
            <a:spLocks noChangeArrowheads="1"/>
          </p:cNvSpPr>
          <p:nvPr/>
        </p:nvSpPr>
        <p:spPr bwMode="auto">
          <a:xfrm>
            <a:off x="901655" y="4974312"/>
            <a:ext cx="7162800"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dirty="0" smtClean="0">
                <a:ln>
                  <a:noFill/>
                </a:ln>
                <a:solidFill>
                  <a:schemeClr val="tx1"/>
                </a:solidFill>
                <a:effectLst/>
                <a:latin typeface="Arial" pitchFamily="34" charset="0"/>
                <a:ea typeface="Times New Roman" pitchFamily="18" charset="0"/>
                <a:cs typeface="Arial" pitchFamily="34" charset="0"/>
              </a:rPr>
              <a:t>               </a:t>
            </a:r>
            <a:r>
              <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Output : Description of Data</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b="0"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We are considering all variables as integer type variables so as to obtain the relations between the variables. </a:t>
            </a:r>
            <a:endParaRPr kumimoji="0" lang="en-US" b="0" i="0" u="none" strike="noStrike" cap="none" normalizeH="0" baseline="0" dirty="0" smtClean="0">
              <a:ln>
                <a:noFill/>
              </a:ln>
              <a:solidFill>
                <a:srgbClr val="002060"/>
              </a:solidFill>
              <a:effectLst/>
              <a:latin typeface="Times New Roman" pitchFamily="18" charset="0"/>
              <a:cs typeface="Times New Roman" pitchFamily="18" charset="0"/>
            </a:endParaRPr>
          </a:p>
        </p:txBody>
      </p:sp>
      <p:sp>
        <p:nvSpPr>
          <p:cNvPr id="4" name="Rectangle 3"/>
          <p:cNvSpPr/>
          <p:nvPr/>
        </p:nvSpPr>
        <p:spPr>
          <a:xfrm>
            <a:off x="1291906" y="1094797"/>
            <a:ext cx="985078" cy="369332"/>
          </a:xfrm>
          <a:prstGeom prst="rect">
            <a:avLst/>
          </a:prstGeom>
        </p:spPr>
        <p:txBody>
          <a:bodyPr wrap="none">
            <a:spAutoFit/>
          </a:bodyPr>
          <a:lstStyle/>
          <a:p>
            <a:r>
              <a:rPr lang="en-IN" dirty="0">
                <a:solidFill>
                  <a:srgbClr val="0070C0"/>
                </a:solidFill>
              </a:rPr>
              <a:t>str(data)</a:t>
            </a:r>
          </a:p>
        </p:txBody>
      </p:sp>
    </p:spTree>
    <p:extLst>
      <p:ext uri="{BB962C8B-B14F-4D97-AF65-F5344CB8AC3E}">
        <p14:creationId xmlns:p14="http://schemas.microsoft.com/office/powerpoint/2010/main" val="28173812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7"/>
          <p:cNvSpPr>
            <a:spLocks noChangeArrowheads="1"/>
          </p:cNvSpPr>
          <p:nvPr/>
        </p:nvSpPr>
        <p:spPr bwMode="auto">
          <a:xfrm>
            <a:off x="609600" y="528936"/>
            <a:ext cx="405752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b="1" dirty="0">
                <a:latin typeface="Arial" pitchFamily="34" charset="0"/>
                <a:ea typeface="Times New Roman" pitchFamily="18" charset="0"/>
                <a:cs typeface="Arial" pitchFamily="34" charset="0"/>
              </a:rPr>
              <a:t> </a:t>
            </a:r>
            <a:r>
              <a:rPr lang="en-US" b="1" dirty="0" smtClean="0">
                <a:latin typeface="Arial" pitchFamily="34" charset="0"/>
                <a:ea typeface="Times New Roman" pitchFamily="18" charset="0"/>
                <a:cs typeface="Arial" pitchFamily="34" charset="0"/>
              </a:rPr>
              <a:t>   </a:t>
            </a:r>
            <a:r>
              <a:rPr kumimoji="0" lang="en-US"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Checking for the missing values:</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12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295400"/>
            <a:ext cx="6248400" cy="1295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8"/>
          <p:cNvSpPr>
            <a:spLocks noChangeArrowheads="1"/>
          </p:cNvSpPr>
          <p:nvPr/>
        </p:nvSpPr>
        <p:spPr bwMode="auto">
          <a:xfrm>
            <a:off x="1143000" y="2590800"/>
            <a:ext cx="419377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Output</a:t>
            </a:r>
            <a:r>
              <a:rPr kumimoji="0" lang="en-US" sz="1400" b="0" i="0" u="none" strike="noStrike" cap="none" normalizeH="0" dirty="0" smtClean="0">
                <a:ln>
                  <a:noFill/>
                </a:ln>
                <a:solidFill>
                  <a:schemeClr val="tx1"/>
                </a:solidFill>
                <a:effectLst/>
                <a:latin typeface="Arial" pitchFamily="34" charset="0"/>
                <a:ea typeface="Times New Roman" pitchFamily="18" charset="0"/>
                <a:cs typeface="Arial" pitchFamily="34" charset="0"/>
              </a:rPr>
              <a:t> </a:t>
            </a:r>
            <a:r>
              <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Checking for missing values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685800" y="2886067"/>
            <a:ext cx="7315200" cy="2062103"/>
          </a:xfrm>
          <a:prstGeom prst="rect">
            <a:avLst/>
          </a:prstGeom>
        </p:spPr>
        <p:txBody>
          <a:bodyPr wrap="square">
            <a:spAutoFit/>
          </a:bodyPr>
          <a:lstStyle/>
          <a:p>
            <a:r>
              <a:rPr lang="en-US" dirty="0">
                <a:solidFill>
                  <a:schemeClr val="tx2">
                    <a:lumMod val="50000"/>
                  </a:schemeClr>
                </a:solidFill>
              </a:rPr>
              <a:t>The above output shows that there are no missing values in the data</a:t>
            </a:r>
          </a:p>
          <a:p>
            <a:endParaRPr lang="en-US" b="1" dirty="0" smtClean="0"/>
          </a:p>
          <a:p>
            <a:endParaRPr lang="en-US" b="1" dirty="0"/>
          </a:p>
          <a:p>
            <a:r>
              <a:rPr lang="en-US" sz="2000" b="1" dirty="0" smtClean="0"/>
              <a:t>Checking </a:t>
            </a:r>
            <a:r>
              <a:rPr lang="en-US" sz="2000" b="1" dirty="0"/>
              <a:t>for correlations:</a:t>
            </a:r>
            <a:endParaRPr lang="en-US" sz="2000" dirty="0"/>
          </a:p>
          <a:p>
            <a:r>
              <a:rPr lang="en-US" dirty="0">
                <a:solidFill>
                  <a:schemeClr val="tx2">
                    <a:lumMod val="50000"/>
                  </a:schemeClr>
                </a:solidFill>
              </a:rPr>
              <a:t>By using correlations we are finding whether the variables are related to each other or not. The below picture illustrates the correlation between the variables:</a:t>
            </a:r>
          </a:p>
        </p:txBody>
      </p:sp>
      <p:sp>
        <p:nvSpPr>
          <p:cNvPr id="2" name="Rectangle 1"/>
          <p:cNvSpPr/>
          <p:nvPr/>
        </p:nvSpPr>
        <p:spPr>
          <a:xfrm>
            <a:off x="1037230" y="4948170"/>
            <a:ext cx="4572000" cy="646331"/>
          </a:xfrm>
          <a:prstGeom prst="rect">
            <a:avLst/>
          </a:prstGeom>
        </p:spPr>
        <p:txBody>
          <a:bodyPr>
            <a:spAutoFit/>
          </a:bodyPr>
          <a:lstStyle/>
          <a:p>
            <a:r>
              <a:rPr lang="en-IN" dirty="0" smtClean="0">
                <a:solidFill>
                  <a:srgbClr val="0070C0"/>
                </a:solidFill>
                <a:latin typeface="Times New Roman" pitchFamily="18" charset="0"/>
                <a:cs typeface="Times New Roman" pitchFamily="18" charset="0"/>
              </a:rPr>
              <a:t>library(corrplot)</a:t>
            </a:r>
          </a:p>
          <a:p>
            <a:r>
              <a:rPr lang="en-IN" dirty="0" smtClean="0">
                <a:solidFill>
                  <a:srgbClr val="0070C0"/>
                </a:solidFill>
                <a:latin typeface="Times New Roman" pitchFamily="18" charset="0"/>
                <a:cs typeface="Times New Roman" pitchFamily="18" charset="0"/>
              </a:rPr>
              <a:t>pre1.cor	= cor(data)</a:t>
            </a:r>
            <a:endParaRPr lang="en-IN" dirty="0">
              <a:solidFill>
                <a:srgbClr val="0070C0"/>
              </a:solidFill>
              <a:latin typeface="Times New Roman" pitchFamily="18" charset="0"/>
              <a:cs typeface="Times New Roman" pitchFamily="18" charset="0"/>
            </a:endParaRPr>
          </a:p>
        </p:txBody>
      </p:sp>
      <p:sp>
        <p:nvSpPr>
          <p:cNvPr id="3" name="Rectangle 2"/>
          <p:cNvSpPr/>
          <p:nvPr/>
        </p:nvSpPr>
        <p:spPr>
          <a:xfrm>
            <a:off x="1037230" y="5562260"/>
            <a:ext cx="3637727" cy="369332"/>
          </a:xfrm>
          <a:prstGeom prst="rect">
            <a:avLst/>
          </a:prstGeom>
        </p:spPr>
        <p:txBody>
          <a:bodyPr wrap="none">
            <a:spAutoFit/>
          </a:bodyPr>
          <a:lstStyle/>
          <a:p>
            <a:r>
              <a:rPr lang="en-IN" dirty="0">
                <a:solidFill>
                  <a:srgbClr val="0070C0"/>
                </a:solidFill>
                <a:latin typeface="Times New Roman" pitchFamily="18" charset="0"/>
                <a:cs typeface="Times New Roman" pitchFamily="18" charset="0"/>
              </a:rPr>
              <a:t>corrplot(pre1.cor,	method="circle")</a:t>
            </a:r>
          </a:p>
        </p:txBody>
      </p:sp>
    </p:spTree>
    <p:extLst>
      <p:ext uri="{BB962C8B-B14F-4D97-AF65-F5344CB8AC3E}">
        <p14:creationId xmlns:p14="http://schemas.microsoft.com/office/powerpoint/2010/main" val="34943224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8" y="0"/>
            <a:ext cx="915443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331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143000"/>
            <a:ext cx="7619999" cy="41719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2133600" y="5403062"/>
            <a:ext cx="37048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Fig. </a:t>
            </a:r>
            <a:r>
              <a:rPr lang="en-US" sz="1400" dirty="0">
                <a:latin typeface="Arial" pitchFamily="34" charset="0"/>
                <a:ea typeface="Times New Roman" pitchFamily="18" charset="0"/>
                <a:cs typeface="Arial" pitchFamily="34" charset="0"/>
              </a:rPr>
              <a:t>:</a:t>
            </a:r>
            <a:r>
              <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Correlation Plot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4546780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09600" y="1143000"/>
            <a:ext cx="7086600" cy="1754326"/>
          </a:xfrm>
          <a:prstGeom prst="rect">
            <a:avLst/>
          </a:prstGeom>
        </p:spPr>
        <p:txBody>
          <a:bodyPr wrap="square">
            <a:spAutoFit/>
          </a:bodyPr>
          <a:lstStyle/>
          <a:p>
            <a:r>
              <a:rPr lang="en-US" dirty="0">
                <a:solidFill>
                  <a:schemeClr val="tx2">
                    <a:lumMod val="50000"/>
                  </a:schemeClr>
                </a:solidFill>
                <a:latin typeface="Times New Roman" pitchFamily="18" charset="0"/>
                <a:cs typeface="Times New Roman" pitchFamily="18" charset="0"/>
              </a:rPr>
              <a:t>From the above plot, blue color signifies the positive correlation between the attributes and red color signifies the negative correlation between attributes.  And size of circle measures the quantity of relation between variables.</a:t>
            </a:r>
          </a:p>
          <a:p>
            <a:r>
              <a:rPr lang="en-US" dirty="0">
                <a:solidFill>
                  <a:schemeClr val="tx2">
                    <a:lumMod val="50000"/>
                  </a:schemeClr>
                </a:solidFill>
                <a:latin typeface="Times New Roman" pitchFamily="18" charset="0"/>
                <a:cs typeface="Times New Roman" pitchFamily="18" charset="0"/>
              </a:rPr>
              <a:t>So we can say that correlations are positive and most of variables are correlated.</a:t>
            </a:r>
          </a:p>
        </p:txBody>
      </p:sp>
      <p:sp>
        <p:nvSpPr>
          <p:cNvPr id="3" name="Rectangle 2"/>
          <p:cNvSpPr/>
          <p:nvPr/>
        </p:nvSpPr>
        <p:spPr>
          <a:xfrm>
            <a:off x="762000" y="3200400"/>
            <a:ext cx="7162800" cy="1569660"/>
          </a:xfrm>
          <a:prstGeom prst="rect">
            <a:avLst/>
          </a:prstGeom>
        </p:spPr>
        <p:txBody>
          <a:bodyPr wrap="square">
            <a:spAutoFit/>
          </a:bodyPr>
          <a:lstStyle/>
          <a:p>
            <a:r>
              <a:rPr lang="en-US" sz="2400" b="1" dirty="0" smtClean="0">
                <a:solidFill>
                  <a:srgbClr val="FF0066"/>
                </a:solidFill>
              </a:rPr>
              <a:t>Number </a:t>
            </a:r>
            <a:r>
              <a:rPr lang="en-US" sz="2400" b="1" dirty="0">
                <a:solidFill>
                  <a:srgbClr val="FF0066"/>
                </a:solidFill>
              </a:rPr>
              <a:t>of factors extracted</a:t>
            </a:r>
            <a:endParaRPr lang="en-US" sz="2400" dirty="0">
              <a:solidFill>
                <a:srgbClr val="FF0066"/>
              </a:solidFill>
            </a:endParaRPr>
          </a:p>
          <a:p>
            <a:r>
              <a:rPr lang="en-IN" dirty="0"/>
              <a:t> </a:t>
            </a:r>
            <a:endParaRPr lang="en-US" dirty="0"/>
          </a:p>
          <a:p>
            <a:r>
              <a:rPr lang="en-IN" dirty="0">
                <a:solidFill>
                  <a:schemeClr val="tx2">
                    <a:lumMod val="50000"/>
                  </a:schemeClr>
                </a:solidFill>
                <a:latin typeface="Times New Roman" pitchFamily="18" charset="0"/>
                <a:cs typeface="Times New Roman" pitchFamily="18" charset="0"/>
              </a:rPr>
              <a:t>To extract the number of factors, we have applied the thumb rule</a:t>
            </a:r>
            <a:endParaRPr lang="en-US" dirty="0">
              <a:solidFill>
                <a:schemeClr val="tx2">
                  <a:lumMod val="50000"/>
                </a:schemeClr>
              </a:solidFill>
              <a:latin typeface="Times New Roman" pitchFamily="18" charset="0"/>
              <a:cs typeface="Times New Roman" pitchFamily="18" charset="0"/>
            </a:endParaRPr>
          </a:p>
          <a:p>
            <a:r>
              <a:rPr lang="en-IN" dirty="0">
                <a:solidFill>
                  <a:schemeClr val="tx2">
                    <a:lumMod val="50000"/>
                  </a:schemeClr>
                </a:solidFill>
                <a:latin typeface="Times New Roman" pitchFamily="18" charset="0"/>
                <a:cs typeface="Times New Roman" pitchFamily="18" charset="0"/>
              </a:rPr>
              <a:t>as “Eigen Value greater than or equal 1”.We will get this information from</a:t>
            </a:r>
            <a:endParaRPr lang="en-US" dirty="0">
              <a:solidFill>
                <a:schemeClr val="tx2">
                  <a:lumMod val="50000"/>
                </a:schemeClr>
              </a:solidFill>
              <a:latin typeface="Times New Roman" pitchFamily="18" charset="0"/>
              <a:cs typeface="Times New Roman" pitchFamily="18" charset="0"/>
            </a:endParaRPr>
          </a:p>
          <a:p>
            <a:r>
              <a:rPr lang="en-IN" dirty="0">
                <a:solidFill>
                  <a:schemeClr val="tx2">
                    <a:lumMod val="50000"/>
                  </a:schemeClr>
                </a:solidFill>
                <a:latin typeface="Times New Roman" pitchFamily="18" charset="0"/>
                <a:cs typeface="Times New Roman" pitchFamily="18" charset="0"/>
              </a:rPr>
              <a:t>total variance explained output which is as follows:</a:t>
            </a:r>
            <a:endParaRPr lang="en-US"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8881380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8" y="0"/>
            <a:ext cx="915443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pic>
        <p:nvPicPr>
          <p:cNvPr id="1536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219200"/>
            <a:ext cx="7391400" cy="4114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1722024" y="5377934"/>
            <a:ext cx="42819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lgerian" pitchFamily="82" charset="0"/>
                <a:ea typeface="Times New Roman" pitchFamily="18" charset="0"/>
                <a:cs typeface="Arial" pitchFamily="34" charset="0"/>
              </a:rPr>
              <a:t>                    </a:t>
            </a:r>
            <a:r>
              <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Output : Importance of Components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3827261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819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7086600" cy="31242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1143000" y="3730824"/>
            <a:ext cx="6590266"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819150" algn="l"/>
              </a:tabLst>
            </a:pPr>
            <a:r>
              <a:rPr kumimoji="0" lang="en-US" sz="14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Output : Variance Components Plot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819150" algn="l"/>
              </a:tabLst>
            </a:pPr>
            <a:endParaRPr kumimoji="0" lang="en-US" sz="1400" b="0"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819150" algn="l"/>
              </a:tabLst>
            </a:pPr>
            <a:endParaRPr lang="en-US" sz="1400" dirty="0">
              <a:latin typeface="Arial" pitchFamily="34" charset="0"/>
              <a:ea typeface="Calibri"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819150" algn="l"/>
              </a:tabLst>
            </a:pPr>
            <a:r>
              <a:rPr kumimoji="0" lang="en-US" b="0" i="0" u="none" strike="noStrike" cap="none" normalizeH="0" baseline="0" dirty="0" smtClean="0">
                <a:ln>
                  <a:noFill/>
                </a:ln>
                <a:solidFill>
                  <a:srgbClr val="002060"/>
                </a:solidFill>
                <a:effectLst/>
                <a:latin typeface="Times New Roman" pitchFamily="18" charset="0"/>
                <a:ea typeface="Calibri" pitchFamily="34" charset="0"/>
                <a:cs typeface="Times New Roman" pitchFamily="18" charset="0"/>
              </a:rPr>
              <a:t>From the above outputs, we can observe that we have got 5factor</a:t>
            </a:r>
            <a:endParaRPr kumimoji="0" lang="en-US" b="0" i="0" u="none" strike="noStrike" cap="none" normalizeH="0" baseline="0" dirty="0" smtClean="0">
              <a:ln>
                <a:noFill/>
              </a:ln>
              <a:solidFill>
                <a:srgbClr val="00206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819150" algn="l"/>
              </a:tabLst>
            </a:pPr>
            <a:r>
              <a:rPr kumimoji="0" lang="en-US" b="0" i="0" u="none" strike="noStrike" cap="none" normalizeH="0" baseline="0" dirty="0" smtClean="0">
                <a:ln>
                  <a:noFill/>
                </a:ln>
                <a:solidFill>
                  <a:srgbClr val="002060"/>
                </a:solidFill>
                <a:effectLst/>
                <a:latin typeface="Times New Roman" pitchFamily="18" charset="0"/>
                <a:ea typeface="Calibri" pitchFamily="34" charset="0"/>
                <a:cs typeface="Times New Roman" pitchFamily="18" charset="0"/>
              </a:rPr>
              <a:t>solution which is explaining 60% variance of the data. Here, we have</a:t>
            </a:r>
            <a:endParaRPr kumimoji="0" lang="en-US" b="0" i="0" u="none" strike="noStrike" cap="none" normalizeH="0" baseline="0" dirty="0" smtClean="0">
              <a:ln>
                <a:noFill/>
              </a:ln>
              <a:solidFill>
                <a:srgbClr val="00206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819150" algn="l"/>
              </a:tabLst>
            </a:pPr>
            <a:r>
              <a:rPr kumimoji="0" lang="en-US" b="0" i="0" u="none" strike="noStrike" cap="none" normalizeH="0" baseline="0" dirty="0" smtClean="0">
                <a:ln>
                  <a:noFill/>
                </a:ln>
                <a:solidFill>
                  <a:srgbClr val="002060"/>
                </a:solidFill>
                <a:effectLst/>
                <a:latin typeface="Times New Roman" pitchFamily="18" charset="0"/>
                <a:ea typeface="Calibri" pitchFamily="34" charset="0"/>
                <a:cs typeface="Times New Roman" pitchFamily="18" charset="0"/>
              </a:rPr>
              <a:t>applied Principal Component Analysis.</a:t>
            </a:r>
            <a:endParaRPr kumimoji="0" lang="en-US" b="0" i="0" u="none" strike="noStrike" cap="none" normalizeH="0" baseline="0" dirty="0" smtClean="0">
              <a:ln>
                <a:noFill/>
              </a:ln>
              <a:solidFill>
                <a:srgbClr val="00206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81915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8881380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13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52400" y="0"/>
            <a:ext cx="8839200" cy="1107996"/>
          </a:xfrm>
          <a:prstGeom prst="rect">
            <a:avLst/>
          </a:prstGeom>
        </p:spPr>
        <p:txBody>
          <a:bodyPr wrap="square">
            <a:spAutoFit/>
          </a:bodyPr>
          <a:lstStyle/>
          <a:p>
            <a:r>
              <a:rPr lang="en-US" sz="2400" b="1" dirty="0">
                <a:solidFill>
                  <a:srgbClr val="FF0066"/>
                </a:solidFill>
              </a:rPr>
              <a:t>Factor loadings:</a:t>
            </a:r>
            <a:endParaRPr lang="en-US" sz="2400" dirty="0">
              <a:solidFill>
                <a:srgbClr val="FF0066"/>
              </a:solidFill>
            </a:endParaRPr>
          </a:p>
          <a:p>
            <a:r>
              <a:rPr lang="en-IN" sz="2400" dirty="0">
                <a:solidFill>
                  <a:srgbClr val="FF0066"/>
                </a:solidFill>
              </a:rPr>
              <a:t> </a:t>
            </a:r>
            <a:r>
              <a:rPr lang="en-IN" dirty="0" smtClean="0">
                <a:solidFill>
                  <a:srgbClr val="002060"/>
                </a:solidFill>
              </a:rPr>
              <a:t>In </a:t>
            </a:r>
            <a:r>
              <a:rPr lang="en-IN" dirty="0">
                <a:solidFill>
                  <a:srgbClr val="002060"/>
                </a:solidFill>
              </a:rPr>
              <a:t>order to get the meaningful interpretation, we have applied the</a:t>
            </a:r>
            <a:endParaRPr lang="en-US" dirty="0">
              <a:solidFill>
                <a:srgbClr val="002060"/>
              </a:solidFill>
            </a:endParaRPr>
          </a:p>
          <a:p>
            <a:r>
              <a:rPr lang="en-IN" dirty="0">
                <a:solidFill>
                  <a:srgbClr val="002060"/>
                </a:solidFill>
              </a:rPr>
              <a:t>Varimax Rotation and the resulting rotated factor scores are as follows:</a:t>
            </a:r>
            <a:endParaRPr lang="en-US" dirty="0">
              <a:solidFill>
                <a:srgbClr val="002060"/>
              </a:solidFill>
            </a:endParaRPr>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740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62329"/>
            <a:ext cx="6629400" cy="42969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2438400" y="6259279"/>
            <a:ext cx="319670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Output : Factor Loadings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304800" y="1109723"/>
            <a:ext cx="6858000" cy="923330"/>
          </a:xfrm>
          <a:prstGeom prst="rect">
            <a:avLst/>
          </a:prstGeom>
        </p:spPr>
        <p:txBody>
          <a:bodyPr wrap="square">
            <a:spAutoFit/>
          </a:bodyPr>
          <a:lstStyle/>
          <a:p>
            <a:r>
              <a:rPr lang="en-US" dirty="0">
                <a:solidFill>
                  <a:srgbClr val="0070C0"/>
                </a:solidFill>
                <a:latin typeface="Times New Roman" pitchFamily="18" charset="0"/>
                <a:cs typeface="Times New Roman" pitchFamily="18" charset="0"/>
              </a:rPr>
              <a:t>library(psych)</a:t>
            </a:r>
          </a:p>
          <a:p>
            <a:r>
              <a:rPr lang="en-US" dirty="0">
                <a:solidFill>
                  <a:srgbClr val="0070C0"/>
                </a:solidFill>
                <a:latin typeface="Times New Roman" pitchFamily="18" charset="0"/>
                <a:cs typeface="Times New Roman" pitchFamily="18" charset="0"/>
              </a:rPr>
              <a:t>fact&lt;-factanal(data,factors=5,rotation="varimax")</a:t>
            </a:r>
          </a:p>
          <a:p>
            <a:r>
              <a:rPr lang="en-US" dirty="0">
                <a:solidFill>
                  <a:srgbClr val="0070C0"/>
                </a:solidFill>
                <a:latin typeface="Times New Roman" pitchFamily="18" charset="0"/>
                <a:cs typeface="Times New Roman" pitchFamily="18" charset="0"/>
              </a:rPr>
              <a:t>print(fact$loadings, digits=2, </a:t>
            </a:r>
            <a:r>
              <a:rPr lang="en-US" dirty="0" smtClean="0">
                <a:solidFill>
                  <a:srgbClr val="0070C0"/>
                </a:solidFill>
                <a:latin typeface="Times New Roman" pitchFamily="18" charset="0"/>
                <a:cs typeface="Times New Roman" pitchFamily="18" charset="0"/>
              </a:rPr>
              <a:t>cutoff=0.3</a:t>
            </a:r>
            <a:r>
              <a:rPr lang="en-US" dirty="0">
                <a:solidFill>
                  <a:srgbClr val="0070C0"/>
                </a:solidFill>
                <a:latin typeface="Times New Roman" pitchFamily="18" charset="0"/>
                <a:cs typeface="Times New Roman" pitchFamily="18" charset="0"/>
              </a:rPr>
              <a:t>, sort=TRUE)</a:t>
            </a:r>
          </a:p>
        </p:txBody>
      </p:sp>
    </p:spTree>
    <p:extLst>
      <p:ext uri="{BB962C8B-B14F-4D97-AF65-F5344CB8AC3E}">
        <p14:creationId xmlns:p14="http://schemas.microsoft.com/office/powerpoint/2010/main" val="42941434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52400"/>
            <a:ext cx="8915400" cy="1354217"/>
          </a:xfrm>
          <a:prstGeom prst="rect">
            <a:avLst/>
          </a:prstGeom>
        </p:spPr>
        <p:txBody>
          <a:bodyPr wrap="square">
            <a:spAutoFit/>
          </a:bodyPr>
          <a:lstStyle/>
          <a:p>
            <a:r>
              <a:rPr lang="en-US" b="1" dirty="0" smtClean="0"/>
              <a:t>                                                      </a:t>
            </a:r>
            <a:r>
              <a:rPr lang="en-US" sz="2800" b="1" dirty="0" smtClean="0">
                <a:solidFill>
                  <a:srgbClr val="7030A0"/>
                </a:solidFill>
              </a:rPr>
              <a:t> </a:t>
            </a:r>
            <a:r>
              <a:rPr lang="en-US" sz="2800" b="1" dirty="0">
                <a:solidFill>
                  <a:srgbClr val="7030A0"/>
                </a:solidFill>
              </a:rPr>
              <a:t>Questionnaire</a:t>
            </a:r>
            <a:endParaRPr lang="en-US" sz="2800" dirty="0">
              <a:solidFill>
                <a:srgbClr val="7030A0"/>
              </a:solidFill>
            </a:endParaRPr>
          </a:p>
          <a:p>
            <a:r>
              <a:rPr lang="en-US" dirty="0" smtClean="0"/>
              <a:t>Retail image </a:t>
            </a:r>
            <a:r>
              <a:rPr lang="en-US" dirty="0"/>
              <a:t>Ratings</a:t>
            </a:r>
          </a:p>
          <a:p>
            <a:r>
              <a:rPr lang="en-US" dirty="0"/>
              <a:t>Please rate the different coffee chains from 1 to 4 on the following factors:</a:t>
            </a:r>
          </a:p>
          <a:p>
            <a:r>
              <a:rPr lang="en-US" dirty="0"/>
              <a:t>1=Not at all satisfied, 2=Unsatisfactory, 3=Satisfactory, 4=Extremely Satisfactory</a:t>
            </a:r>
          </a:p>
        </p:txBody>
      </p:sp>
      <p:graphicFrame>
        <p:nvGraphicFramePr>
          <p:cNvPr id="8" name="Table 7"/>
          <p:cNvGraphicFramePr>
            <a:graphicFrameLocks noGrp="1"/>
          </p:cNvGraphicFramePr>
          <p:nvPr>
            <p:extLst>
              <p:ext uri="{D42A27DB-BD31-4B8C-83A1-F6EECF244321}">
                <p14:modId xmlns:p14="http://schemas.microsoft.com/office/powerpoint/2010/main" val="1432084534"/>
              </p:ext>
            </p:extLst>
          </p:nvPr>
        </p:nvGraphicFramePr>
        <p:xfrm>
          <a:off x="152400" y="1531462"/>
          <a:ext cx="8763000" cy="5198540"/>
        </p:xfrm>
        <a:graphic>
          <a:graphicData uri="http://schemas.openxmlformats.org/drawingml/2006/table">
            <a:tbl>
              <a:tblPr firstRow="1" firstCol="1" bandRow="1">
                <a:tableStyleId>{5C22544A-7EE6-4342-B048-85BDC9FD1C3A}</a:tableStyleId>
              </a:tblPr>
              <a:tblGrid>
                <a:gridCol w="2522136"/>
                <a:gridCol w="1478200"/>
                <a:gridCol w="1478200"/>
                <a:gridCol w="1882119"/>
                <a:gridCol w="1402345"/>
              </a:tblGrid>
              <a:tr h="357625">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49919" marR="49919" marT="0" marB="0"/>
                </a:tc>
                <a:tc>
                  <a:txBody>
                    <a:bodyPr/>
                    <a:lstStyle/>
                    <a:p>
                      <a:pPr marL="0" marR="0" algn="just">
                        <a:spcBef>
                          <a:spcPts val="0"/>
                        </a:spcBef>
                        <a:spcAft>
                          <a:spcPts val="0"/>
                        </a:spcAft>
                      </a:pPr>
                      <a:r>
                        <a:rPr lang="en-US" sz="1200" dirty="0">
                          <a:effectLst/>
                        </a:rPr>
                        <a:t>Extremely satisfactory</a:t>
                      </a:r>
                      <a:endParaRPr lang="en-US" sz="1200" dirty="0">
                        <a:effectLst/>
                        <a:latin typeface="Times New Roman"/>
                        <a:ea typeface="Times New Roman"/>
                        <a:cs typeface="Times New Roman"/>
                      </a:endParaRPr>
                    </a:p>
                  </a:txBody>
                  <a:tcPr marL="49919" marR="49919" marT="0" marB="0"/>
                </a:tc>
                <a:tc>
                  <a:txBody>
                    <a:bodyPr/>
                    <a:lstStyle/>
                    <a:p>
                      <a:pPr marL="0" marR="0" algn="just">
                        <a:spcBef>
                          <a:spcPts val="0"/>
                        </a:spcBef>
                        <a:spcAft>
                          <a:spcPts val="0"/>
                        </a:spcAft>
                      </a:pPr>
                      <a:r>
                        <a:rPr lang="en-US" sz="1200" dirty="0">
                          <a:effectLst/>
                        </a:rPr>
                        <a:t>satisfactory</a:t>
                      </a:r>
                      <a:endParaRPr lang="en-US" sz="1200" dirty="0">
                        <a:effectLst/>
                        <a:latin typeface="Times New Roman"/>
                        <a:ea typeface="Times New Roman"/>
                        <a:cs typeface="Times New Roman"/>
                      </a:endParaRPr>
                    </a:p>
                  </a:txBody>
                  <a:tcPr marL="49919" marR="49919" marT="0" marB="0"/>
                </a:tc>
                <a:tc>
                  <a:txBody>
                    <a:bodyPr/>
                    <a:lstStyle/>
                    <a:p>
                      <a:pPr marL="0" marR="0" algn="just">
                        <a:spcBef>
                          <a:spcPts val="0"/>
                        </a:spcBef>
                        <a:spcAft>
                          <a:spcPts val="0"/>
                        </a:spcAft>
                      </a:pPr>
                      <a:r>
                        <a:rPr lang="en-US" sz="1200" dirty="0">
                          <a:effectLst/>
                        </a:rPr>
                        <a:t>Un satisfactory</a:t>
                      </a:r>
                      <a:endParaRPr lang="en-US" sz="1200" dirty="0">
                        <a:effectLst/>
                        <a:latin typeface="Times New Roman"/>
                        <a:ea typeface="Times New Roman"/>
                        <a:cs typeface="Times New Roman"/>
                      </a:endParaRPr>
                    </a:p>
                  </a:txBody>
                  <a:tcPr marL="49919" marR="49919" marT="0" marB="0"/>
                </a:tc>
                <a:tc>
                  <a:txBody>
                    <a:bodyPr/>
                    <a:lstStyle/>
                    <a:p>
                      <a:pPr marL="0" marR="0" algn="just">
                        <a:spcBef>
                          <a:spcPts val="0"/>
                        </a:spcBef>
                        <a:spcAft>
                          <a:spcPts val="0"/>
                        </a:spcAft>
                      </a:pPr>
                      <a:r>
                        <a:rPr lang="en-US" sz="1200" dirty="0">
                          <a:effectLst/>
                        </a:rPr>
                        <a:t>Not at all satisfied</a:t>
                      </a:r>
                      <a:endParaRPr lang="en-US" sz="1200" dirty="0">
                        <a:effectLst/>
                        <a:latin typeface="Times New Roman"/>
                        <a:ea typeface="Times New Roman"/>
                        <a:cs typeface="Times New Roman"/>
                      </a:endParaRPr>
                    </a:p>
                  </a:txBody>
                  <a:tcPr marL="49919" marR="49919" marT="0" marB="0"/>
                </a:tc>
              </a:tr>
              <a:tr h="439421">
                <a:tc>
                  <a:txBody>
                    <a:bodyPr/>
                    <a:lstStyle/>
                    <a:p>
                      <a:pPr marL="0" marR="0" algn="just">
                        <a:spcBef>
                          <a:spcPts val="0"/>
                        </a:spcBef>
                        <a:spcAft>
                          <a:spcPts val="0"/>
                        </a:spcAft>
                      </a:pPr>
                      <a:r>
                        <a:rPr lang="en-US" sz="1200" dirty="0">
                          <a:effectLst/>
                        </a:rPr>
                        <a:t>1) The route to the café is:</a:t>
                      </a:r>
                    </a:p>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49919" marR="49919"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49919" marR="49919"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49919" marR="49919"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49919" marR="49919"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49919" marR="49919" marT="0" marB="0"/>
                </a:tc>
              </a:tr>
              <a:tr h="178812">
                <a:tc>
                  <a:txBody>
                    <a:bodyPr/>
                    <a:lstStyle/>
                    <a:p>
                      <a:pPr marL="0" marR="0" algn="just">
                        <a:spcBef>
                          <a:spcPts val="0"/>
                        </a:spcBef>
                        <a:spcAft>
                          <a:spcPts val="0"/>
                        </a:spcAft>
                      </a:pPr>
                      <a:r>
                        <a:rPr lang="en-US" sz="1200" dirty="0">
                          <a:effectLst/>
                        </a:rPr>
                        <a:t>2) Traffic on the way is:</a:t>
                      </a:r>
                      <a:endParaRPr lang="en-US" sz="1200" dirty="0">
                        <a:effectLst/>
                        <a:latin typeface="Times New Roman"/>
                        <a:ea typeface="Times New Roman"/>
                        <a:cs typeface="Times New Roman"/>
                      </a:endParaRPr>
                    </a:p>
                  </a:txBody>
                  <a:tcPr marL="49919" marR="49919"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49919" marR="49919"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49919" marR="49919"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49919" marR="49919"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49919" marR="49919" marT="0" marB="0"/>
                </a:tc>
              </a:tr>
              <a:tr h="585894">
                <a:tc>
                  <a:txBody>
                    <a:bodyPr/>
                    <a:lstStyle/>
                    <a:p>
                      <a:pPr marL="0" marR="0" algn="just">
                        <a:spcBef>
                          <a:spcPts val="0"/>
                        </a:spcBef>
                        <a:spcAft>
                          <a:spcPts val="0"/>
                        </a:spcAft>
                      </a:pPr>
                      <a:r>
                        <a:rPr lang="en-US" sz="1200" dirty="0">
                          <a:effectLst/>
                        </a:rPr>
                        <a:t>3) Time taken to get to the</a:t>
                      </a:r>
                    </a:p>
                    <a:p>
                      <a:pPr marL="0" marR="0" algn="just">
                        <a:spcBef>
                          <a:spcPts val="0"/>
                        </a:spcBef>
                        <a:spcAft>
                          <a:spcPts val="0"/>
                        </a:spcAft>
                      </a:pPr>
                      <a:r>
                        <a:rPr lang="en-US" sz="1200" dirty="0">
                          <a:effectLst/>
                        </a:rPr>
                        <a:t>café is:</a:t>
                      </a:r>
                    </a:p>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49919" marR="49919"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49919" marR="49919"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49919" marR="49919"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49919" marR="49919"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49919" marR="49919" marT="0" marB="0"/>
                </a:tc>
              </a:tr>
              <a:tr h="585894">
                <a:tc>
                  <a:txBody>
                    <a:bodyPr/>
                    <a:lstStyle/>
                    <a:p>
                      <a:pPr marL="0" marR="0" algn="just">
                        <a:spcBef>
                          <a:spcPts val="0"/>
                        </a:spcBef>
                        <a:spcAft>
                          <a:spcPts val="0"/>
                        </a:spcAft>
                      </a:pPr>
                      <a:r>
                        <a:rPr lang="en-US" sz="1200" dirty="0">
                          <a:effectLst/>
                        </a:rPr>
                        <a:t>4) Variety of categories of food</a:t>
                      </a:r>
                    </a:p>
                    <a:p>
                      <a:pPr marL="0" marR="0" algn="just">
                        <a:spcBef>
                          <a:spcPts val="0"/>
                        </a:spcBef>
                        <a:spcAft>
                          <a:spcPts val="0"/>
                        </a:spcAft>
                      </a:pPr>
                      <a:r>
                        <a:rPr lang="en-US" sz="1200" dirty="0">
                          <a:effectLst/>
                        </a:rPr>
                        <a:t>and beverage products</a:t>
                      </a:r>
                    </a:p>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49919" marR="49919"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49919" marR="49919"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49919" marR="49919"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49919" marR="49919"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49919" marR="49919" marT="0" marB="0"/>
                </a:tc>
              </a:tr>
              <a:tr h="439421">
                <a:tc>
                  <a:txBody>
                    <a:bodyPr/>
                    <a:lstStyle/>
                    <a:p>
                      <a:pPr marL="0" marR="0" algn="just">
                        <a:spcBef>
                          <a:spcPts val="0"/>
                        </a:spcBef>
                        <a:spcAft>
                          <a:spcPts val="0"/>
                        </a:spcAft>
                      </a:pPr>
                      <a:r>
                        <a:rPr lang="en-US" sz="1200" dirty="0">
                          <a:effectLst/>
                        </a:rPr>
                        <a:t>5) Number of  items in each category</a:t>
                      </a:r>
                    </a:p>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49919" marR="49919"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49919" marR="49919"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49919" marR="49919"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49919" marR="49919"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49919" marR="49919" marT="0" marB="0"/>
                </a:tc>
              </a:tr>
              <a:tr h="439421">
                <a:tc>
                  <a:txBody>
                    <a:bodyPr/>
                    <a:lstStyle/>
                    <a:p>
                      <a:pPr marL="0" marR="0" algn="just">
                        <a:spcBef>
                          <a:spcPts val="0"/>
                        </a:spcBef>
                        <a:spcAft>
                          <a:spcPts val="0"/>
                        </a:spcAft>
                      </a:pPr>
                      <a:r>
                        <a:rPr lang="en-US" sz="1200" dirty="0">
                          <a:effectLst/>
                        </a:rPr>
                        <a:t>6) Availability of what you like</a:t>
                      </a:r>
                    </a:p>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49919" marR="49919"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49919" marR="49919"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49919" marR="49919"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49919" marR="49919"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49919" marR="49919" marT="0" marB="0"/>
                </a:tc>
              </a:tr>
              <a:tr h="585894">
                <a:tc>
                  <a:txBody>
                    <a:bodyPr/>
                    <a:lstStyle/>
                    <a:p>
                      <a:pPr marL="0" marR="0" algn="just">
                        <a:spcBef>
                          <a:spcPts val="0"/>
                        </a:spcBef>
                        <a:spcAft>
                          <a:spcPts val="0"/>
                        </a:spcAft>
                      </a:pPr>
                      <a:r>
                        <a:rPr lang="en-US" sz="1200" dirty="0">
                          <a:effectLst/>
                        </a:rPr>
                        <a:t>7) Number of outstanding</a:t>
                      </a:r>
                    </a:p>
                    <a:p>
                      <a:pPr marL="0" marR="0" algn="just">
                        <a:spcBef>
                          <a:spcPts val="0"/>
                        </a:spcBef>
                        <a:spcAft>
                          <a:spcPts val="0"/>
                        </a:spcAft>
                      </a:pPr>
                      <a:r>
                        <a:rPr lang="en-US" sz="1200" dirty="0">
                          <a:effectLst/>
                        </a:rPr>
                        <a:t>products in Menu</a:t>
                      </a:r>
                    </a:p>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49919" marR="49919"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49919" marR="49919"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49919" marR="49919"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49919" marR="49919"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49919" marR="49919" marT="0" marB="0"/>
                </a:tc>
              </a:tr>
              <a:tr h="585894">
                <a:tc>
                  <a:txBody>
                    <a:bodyPr/>
                    <a:lstStyle/>
                    <a:p>
                      <a:pPr marL="0" marR="0" algn="just">
                        <a:spcBef>
                          <a:spcPts val="0"/>
                        </a:spcBef>
                        <a:spcAft>
                          <a:spcPts val="0"/>
                        </a:spcAft>
                      </a:pPr>
                      <a:r>
                        <a:rPr lang="en-US" sz="1200" dirty="0">
                          <a:effectLst/>
                        </a:rPr>
                        <a:t>8) Variety and suitability of</a:t>
                      </a:r>
                    </a:p>
                    <a:p>
                      <a:pPr marL="0" marR="0" algn="just">
                        <a:spcBef>
                          <a:spcPts val="0"/>
                        </a:spcBef>
                        <a:spcAft>
                          <a:spcPts val="0"/>
                        </a:spcAft>
                      </a:pPr>
                      <a:r>
                        <a:rPr lang="en-US" sz="1200" dirty="0">
                          <a:effectLst/>
                        </a:rPr>
                        <a:t>Merchandise products</a:t>
                      </a:r>
                    </a:p>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49919" marR="49919"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49919" marR="49919"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49919" marR="49919"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49919" marR="49919"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49919" marR="49919" marT="0" marB="0"/>
                </a:tc>
              </a:tr>
              <a:tr h="536437">
                <a:tc>
                  <a:txBody>
                    <a:bodyPr/>
                    <a:lstStyle/>
                    <a:p>
                      <a:pPr marL="0" marR="0" algn="just">
                        <a:spcBef>
                          <a:spcPts val="0"/>
                        </a:spcBef>
                        <a:spcAft>
                          <a:spcPts val="0"/>
                        </a:spcAft>
                      </a:pPr>
                      <a:r>
                        <a:rPr lang="en-US" sz="1200" dirty="0">
                          <a:effectLst/>
                        </a:rPr>
                        <a:t>9) Price of my regular order </a:t>
                      </a:r>
                      <a:r>
                        <a:rPr lang="en-US" sz="1200" dirty="0" smtClean="0">
                          <a:effectLst/>
                        </a:rPr>
                        <a:t>in this </a:t>
                      </a:r>
                      <a:r>
                        <a:rPr lang="en-US" sz="1200" dirty="0">
                          <a:effectLst/>
                        </a:rPr>
                        <a:t>café is</a:t>
                      </a:r>
                    </a:p>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49919" marR="49919"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49919" marR="49919"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49919" marR="49919"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49919" marR="49919"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49919" marR="49919" marT="0" marB="0"/>
                </a:tc>
              </a:tr>
              <a:tr h="439421">
                <a:tc>
                  <a:txBody>
                    <a:bodyPr/>
                    <a:lstStyle/>
                    <a:p>
                      <a:pPr marL="0" marR="0" algn="just">
                        <a:spcBef>
                          <a:spcPts val="0"/>
                        </a:spcBef>
                        <a:spcAft>
                          <a:spcPts val="0"/>
                        </a:spcAft>
                      </a:pPr>
                      <a:r>
                        <a:rPr lang="en-US" sz="1200" dirty="0">
                          <a:effectLst/>
                        </a:rPr>
                        <a:t>10) Prices of most menu </a:t>
                      </a:r>
                      <a:r>
                        <a:rPr lang="en-US" sz="1200" dirty="0" smtClean="0">
                          <a:effectLst/>
                        </a:rPr>
                        <a:t>items are</a:t>
                      </a:r>
                      <a:endParaRPr lang="en-US" sz="1200" dirty="0">
                        <a:effectLst/>
                      </a:endParaRPr>
                    </a:p>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49919" marR="49919"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49919" marR="49919"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49919" marR="49919"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49919" marR="49919"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49919" marR="49919" marT="0" marB="0"/>
                </a:tc>
              </a:tr>
            </a:tbl>
          </a:graphicData>
        </a:graphic>
      </p:graphicFrame>
      <p:sp>
        <p:nvSpPr>
          <p:cNvPr id="9" name="Rectangle 3"/>
          <p:cNvSpPr>
            <a:spLocks noChangeArrowheads="1"/>
          </p:cNvSpPr>
          <p:nvPr/>
        </p:nvSpPr>
        <p:spPr bwMode="auto">
          <a:xfrm>
            <a:off x="2436813" y="15319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1421921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852749183"/>
              </p:ext>
            </p:extLst>
          </p:nvPr>
        </p:nvGraphicFramePr>
        <p:xfrm>
          <a:off x="152401" y="609599"/>
          <a:ext cx="8763000" cy="6031250"/>
        </p:xfrm>
        <a:graphic>
          <a:graphicData uri="http://schemas.openxmlformats.org/drawingml/2006/table">
            <a:tbl>
              <a:tblPr firstRow="1" firstCol="1" bandRow="1">
                <a:tableStyleId>{5940675A-B579-460E-94D1-54222C63F5DA}</a:tableStyleId>
              </a:tblPr>
              <a:tblGrid>
                <a:gridCol w="4637186"/>
                <a:gridCol w="862354"/>
                <a:gridCol w="815865"/>
                <a:gridCol w="815865"/>
                <a:gridCol w="815865"/>
                <a:gridCol w="815865"/>
              </a:tblGrid>
              <a:tr h="184988">
                <a:tc>
                  <a:txBody>
                    <a:bodyPr/>
                    <a:lstStyle/>
                    <a:p>
                      <a:pPr marL="0" marR="0" algn="just">
                        <a:lnSpc>
                          <a:spcPct val="115000"/>
                        </a:lnSpc>
                        <a:spcBef>
                          <a:spcPts val="0"/>
                        </a:spcBef>
                        <a:spcAft>
                          <a:spcPts val="0"/>
                        </a:spcAft>
                      </a:pPr>
                      <a:r>
                        <a:rPr lang="en-US" sz="1050" dirty="0">
                          <a:effectLst/>
                        </a:rPr>
                        <a:t> </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smtClean="0">
                          <a:solidFill>
                            <a:srgbClr val="7030A0"/>
                          </a:solidFill>
                          <a:effectLst/>
                          <a:latin typeface="+mn-lt"/>
                          <a:ea typeface="+mn-ea"/>
                          <a:cs typeface="+mn-cs"/>
                        </a:rPr>
                        <a:t>Factor</a:t>
                      </a:r>
                      <a:r>
                        <a:rPr lang="en-US" sz="1050" baseline="0" dirty="0" smtClean="0">
                          <a:solidFill>
                            <a:srgbClr val="7030A0"/>
                          </a:solidFill>
                          <a:effectLst/>
                          <a:latin typeface="+mn-lt"/>
                          <a:ea typeface="+mn-ea"/>
                          <a:cs typeface="+mn-cs"/>
                        </a:rPr>
                        <a:t> 1</a:t>
                      </a:r>
                      <a:endParaRPr lang="en-US" sz="1050" dirty="0">
                        <a:solidFill>
                          <a:srgbClr val="7030A0"/>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smtClean="0">
                          <a:solidFill>
                            <a:srgbClr val="0070C0"/>
                          </a:solidFill>
                          <a:effectLst/>
                          <a:latin typeface="+mn-lt"/>
                          <a:ea typeface="+mn-ea"/>
                          <a:cs typeface="+mn-cs"/>
                        </a:rPr>
                        <a:t>Factor</a:t>
                      </a:r>
                      <a:r>
                        <a:rPr lang="en-US" sz="1050" baseline="0" dirty="0" smtClean="0">
                          <a:solidFill>
                            <a:srgbClr val="0070C0"/>
                          </a:solidFill>
                          <a:effectLst/>
                          <a:latin typeface="+mn-lt"/>
                          <a:ea typeface="+mn-ea"/>
                          <a:cs typeface="+mn-cs"/>
                        </a:rPr>
                        <a:t> 2</a:t>
                      </a:r>
                      <a:endParaRPr lang="en-US" sz="1050" dirty="0">
                        <a:solidFill>
                          <a:srgbClr val="0070C0"/>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smtClean="0">
                          <a:solidFill>
                            <a:schemeClr val="accent6">
                              <a:lumMod val="75000"/>
                            </a:schemeClr>
                          </a:solidFill>
                          <a:effectLst/>
                          <a:latin typeface="+mn-lt"/>
                          <a:ea typeface="+mn-ea"/>
                          <a:cs typeface="+mn-cs"/>
                        </a:rPr>
                        <a:t>Factor</a:t>
                      </a:r>
                      <a:r>
                        <a:rPr lang="en-US" sz="1050" baseline="0" dirty="0" smtClean="0">
                          <a:solidFill>
                            <a:schemeClr val="accent6">
                              <a:lumMod val="75000"/>
                            </a:schemeClr>
                          </a:solidFill>
                          <a:effectLst/>
                          <a:latin typeface="+mn-lt"/>
                          <a:ea typeface="+mn-ea"/>
                          <a:cs typeface="+mn-cs"/>
                        </a:rPr>
                        <a:t> 3</a:t>
                      </a:r>
                      <a:endParaRPr lang="en-US" sz="1050" dirty="0">
                        <a:solidFill>
                          <a:schemeClr val="accent6">
                            <a:lumMod val="75000"/>
                          </a:schemeClr>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smtClean="0">
                          <a:solidFill>
                            <a:srgbClr val="00B050"/>
                          </a:solidFill>
                          <a:effectLst/>
                          <a:latin typeface="+mn-lt"/>
                          <a:ea typeface="+mn-ea"/>
                          <a:cs typeface="+mn-cs"/>
                        </a:rPr>
                        <a:t>Factor</a:t>
                      </a:r>
                      <a:r>
                        <a:rPr lang="en-US" sz="1050" baseline="0" dirty="0" smtClean="0">
                          <a:solidFill>
                            <a:srgbClr val="00B050"/>
                          </a:solidFill>
                          <a:effectLst/>
                          <a:latin typeface="+mn-lt"/>
                          <a:ea typeface="+mn-ea"/>
                          <a:cs typeface="+mn-cs"/>
                        </a:rPr>
                        <a:t> 4</a:t>
                      </a:r>
                      <a:endParaRPr lang="en-US" sz="1050" dirty="0">
                        <a:solidFill>
                          <a:srgbClr val="00B050"/>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smtClean="0">
                          <a:solidFill>
                            <a:srgbClr val="FF0066"/>
                          </a:solidFill>
                          <a:effectLst/>
                          <a:latin typeface="+mn-lt"/>
                          <a:ea typeface="+mn-ea"/>
                          <a:cs typeface="+mn-cs"/>
                        </a:rPr>
                        <a:t>Factor</a:t>
                      </a:r>
                      <a:r>
                        <a:rPr lang="en-US" sz="1050" baseline="0" dirty="0" smtClean="0">
                          <a:solidFill>
                            <a:srgbClr val="FF0066"/>
                          </a:solidFill>
                          <a:effectLst/>
                          <a:latin typeface="+mn-lt"/>
                          <a:ea typeface="+mn-ea"/>
                          <a:cs typeface="+mn-cs"/>
                        </a:rPr>
                        <a:t> 5</a:t>
                      </a:r>
                      <a:endParaRPr lang="en-US" sz="1050" dirty="0">
                        <a:solidFill>
                          <a:srgbClr val="FF0066"/>
                        </a:solidFill>
                        <a:effectLst/>
                        <a:latin typeface="Times New Roman"/>
                        <a:ea typeface="Times New Roman"/>
                        <a:cs typeface="Times New Roman"/>
                      </a:endParaRPr>
                    </a:p>
                  </a:txBody>
                  <a:tcPr marL="26355" marR="26355" marT="0" marB="0" anchor="b"/>
                </a:tc>
              </a:tr>
              <a:tr h="280492">
                <a:tc>
                  <a:txBody>
                    <a:bodyPr/>
                    <a:lstStyle/>
                    <a:p>
                      <a:pPr marL="0" marR="0" algn="just">
                        <a:lnSpc>
                          <a:spcPct val="115000"/>
                        </a:lnSpc>
                        <a:spcBef>
                          <a:spcPts val="0"/>
                        </a:spcBef>
                        <a:spcAft>
                          <a:spcPts val="0"/>
                        </a:spcAft>
                      </a:pPr>
                      <a:r>
                        <a:rPr lang="en-US" sz="1050" dirty="0">
                          <a:solidFill>
                            <a:srgbClr val="7030A0"/>
                          </a:solidFill>
                          <a:effectLst/>
                        </a:rPr>
                        <a:t>Q5g_1.Ambient temperature</a:t>
                      </a:r>
                      <a:endParaRPr lang="en-US" sz="1050" dirty="0">
                        <a:solidFill>
                          <a:srgbClr val="7030A0"/>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solidFill>
                            <a:srgbClr val="7030A0"/>
                          </a:solidFill>
                          <a:effectLst/>
                        </a:rPr>
                        <a:t>0.734651</a:t>
                      </a:r>
                      <a:endParaRPr lang="en-US" sz="1050" dirty="0">
                        <a:solidFill>
                          <a:srgbClr val="7030A0"/>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0.191623</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0.109613</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-0.01199</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0.299715</a:t>
                      </a:r>
                      <a:endParaRPr lang="en-US" sz="1050" dirty="0">
                        <a:effectLst/>
                        <a:latin typeface="Times New Roman"/>
                        <a:ea typeface="Times New Roman"/>
                        <a:cs typeface="Times New Roman"/>
                      </a:endParaRPr>
                    </a:p>
                  </a:txBody>
                  <a:tcPr marL="26355" marR="26355" marT="0" marB="0" anchor="b"/>
                </a:tc>
              </a:tr>
              <a:tr h="184988">
                <a:tc>
                  <a:txBody>
                    <a:bodyPr/>
                    <a:lstStyle/>
                    <a:p>
                      <a:pPr marL="0" marR="0" algn="just">
                        <a:lnSpc>
                          <a:spcPct val="115000"/>
                        </a:lnSpc>
                        <a:spcBef>
                          <a:spcPts val="0"/>
                        </a:spcBef>
                        <a:spcAft>
                          <a:spcPts val="0"/>
                        </a:spcAft>
                      </a:pPr>
                      <a:r>
                        <a:rPr lang="en-US" sz="1050" dirty="0">
                          <a:solidFill>
                            <a:srgbClr val="7030A0"/>
                          </a:solidFill>
                          <a:effectLst/>
                        </a:rPr>
                        <a:t>Q5h_1.Lighting is just right</a:t>
                      </a:r>
                      <a:endParaRPr lang="en-US" sz="1050" dirty="0">
                        <a:solidFill>
                          <a:srgbClr val="7030A0"/>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solidFill>
                            <a:srgbClr val="7030A0"/>
                          </a:solidFill>
                          <a:effectLst/>
                        </a:rPr>
                        <a:t>0.724955</a:t>
                      </a:r>
                      <a:endParaRPr lang="en-US" sz="1050" dirty="0">
                        <a:solidFill>
                          <a:srgbClr val="7030A0"/>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0.310183</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0.066379</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0.028904</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0.099109</a:t>
                      </a:r>
                      <a:endParaRPr lang="en-US" sz="1050" dirty="0">
                        <a:effectLst/>
                        <a:latin typeface="Times New Roman"/>
                        <a:ea typeface="Times New Roman"/>
                        <a:cs typeface="Times New Roman"/>
                      </a:endParaRPr>
                    </a:p>
                  </a:txBody>
                  <a:tcPr marL="26355" marR="26355" marT="0" marB="0" anchor="b"/>
                </a:tc>
              </a:tr>
              <a:tr h="280492">
                <a:tc>
                  <a:txBody>
                    <a:bodyPr/>
                    <a:lstStyle/>
                    <a:p>
                      <a:pPr marL="0" marR="0" algn="just">
                        <a:lnSpc>
                          <a:spcPct val="115000"/>
                        </a:lnSpc>
                        <a:spcBef>
                          <a:spcPts val="0"/>
                        </a:spcBef>
                        <a:spcAft>
                          <a:spcPts val="0"/>
                        </a:spcAft>
                      </a:pPr>
                      <a:r>
                        <a:rPr lang="en-US" sz="1050" dirty="0">
                          <a:solidFill>
                            <a:srgbClr val="7030A0"/>
                          </a:solidFill>
                          <a:effectLst/>
                        </a:rPr>
                        <a:t>Q5d_1.Social class of other customers</a:t>
                      </a:r>
                      <a:endParaRPr lang="en-US" sz="1050" dirty="0">
                        <a:solidFill>
                          <a:srgbClr val="7030A0"/>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solidFill>
                            <a:srgbClr val="7030A0"/>
                          </a:solidFill>
                          <a:effectLst/>
                        </a:rPr>
                        <a:t>0.660002</a:t>
                      </a:r>
                      <a:endParaRPr lang="en-US" sz="1050" dirty="0">
                        <a:solidFill>
                          <a:srgbClr val="7030A0"/>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0.158959</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0.170115</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0.134431</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-0.02696</a:t>
                      </a:r>
                      <a:endParaRPr lang="en-US" sz="1050" dirty="0">
                        <a:effectLst/>
                        <a:latin typeface="Times New Roman"/>
                        <a:ea typeface="Times New Roman"/>
                        <a:cs typeface="Times New Roman"/>
                      </a:endParaRPr>
                    </a:p>
                  </a:txBody>
                  <a:tcPr marL="26355" marR="26355" marT="0" marB="0" anchor="b"/>
                </a:tc>
              </a:tr>
              <a:tr h="184988">
                <a:tc>
                  <a:txBody>
                    <a:bodyPr/>
                    <a:lstStyle/>
                    <a:p>
                      <a:pPr marL="0" marR="0" algn="just">
                        <a:lnSpc>
                          <a:spcPct val="115000"/>
                        </a:lnSpc>
                        <a:spcBef>
                          <a:spcPts val="0"/>
                        </a:spcBef>
                        <a:spcAft>
                          <a:spcPts val="0"/>
                        </a:spcAft>
                      </a:pPr>
                      <a:r>
                        <a:rPr lang="en-US" sz="1050" dirty="0">
                          <a:solidFill>
                            <a:srgbClr val="7030A0"/>
                          </a:solidFill>
                          <a:effectLst/>
                        </a:rPr>
                        <a:t>Q5f_1.Comfortable Seating</a:t>
                      </a:r>
                      <a:endParaRPr lang="en-US" sz="1050" dirty="0">
                        <a:solidFill>
                          <a:srgbClr val="7030A0"/>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solidFill>
                            <a:srgbClr val="7030A0"/>
                          </a:solidFill>
                          <a:effectLst/>
                        </a:rPr>
                        <a:t>0.643482</a:t>
                      </a:r>
                      <a:endParaRPr lang="en-US" sz="1050" dirty="0">
                        <a:solidFill>
                          <a:srgbClr val="7030A0"/>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0.075148</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0.073099</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0.188085</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0.108025</a:t>
                      </a:r>
                      <a:endParaRPr lang="en-US" sz="1050" dirty="0">
                        <a:effectLst/>
                        <a:latin typeface="Times New Roman"/>
                        <a:ea typeface="Times New Roman"/>
                        <a:cs typeface="Times New Roman"/>
                      </a:endParaRPr>
                    </a:p>
                  </a:txBody>
                  <a:tcPr marL="26355" marR="26355" marT="0" marB="0" anchor="b"/>
                </a:tc>
              </a:tr>
              <a:tr h="280492">
                <a:tc>
                  <a:txBody>
                    <a:bodyPr/>
                    <a:lstStyle/>
                    <a:p>
                      <a:pPr marL="0" marR="0" algn="just">
                        <a:lnSpc>
                          <a:spcPct val="115000"/>
                        </a:lnSpc>
                        <a:spcBef>
                          <a:spcPts val="0"/>
                        </a:spcBef>
                        <a:spcAft>
                          <a:spcPts val="0"/>
                        </a:spcAft>
                      </a:pPr>
                      <a:r>
                        <a:rPr lang="en-US" sz="1050" dirty="0">
                          <a:solidFill>
                            <a:srgbClr val="7030A0"/>
                          </a:solidFill>
                          <a:effectLst/>
                        </a:rPr>
                        <a:t>q5c_1.Merchandise and other displays</a:t>
                      </a:r>
                      <a:endParaRPr lang="en-US" sz="1050" dirty="0">
                        <a:solidFill>
                          <a:srgbClr val="7030A0"/>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solidFill>
                            <a:srgbClr val="7030A0"/>
                          </a:solidFill>
                          <a:effectLst/>
                        </a:rPr>
                        <a:t>0.621252</a:t>
                      </a:r>
                      <a:endParaRPr lang="en-US" sz="1050" dirty="0">
                        <a:solidFill>
                          <a:srgbClr val="7030A0"/>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0.2967</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0.036915</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0.157093</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-0.12868</a:t>
                      </a:r>
                      <a:endParaRPr lang="en-US" sz="1050" dirty="0">
                        <a:effectLst/>
                        <a:latin typeface="Times New Roman"/>
                        <a:ea typeface="Times New Roman"/>
                        <a:cs typeface="Times New Roman"/>
                      </a:endParaRPr>
                    </a:p>
                  </a:txBody>
                  <a:tcPr marL="26355" marR="26355" marT="0" marB="0" anchor="b"/>
                </a:tc>
              </a:tr>
              <a:tr h="280492">
                <a:tc>
                  <a:txBody>
                    <a:bodyPr/>
                    <a:lstStyle/>
                    <a:p>
                      <a:pPr marL="0" marR="0" algn="just">
                        <a:lnSpc>
                          <a:spcPct val="115000"/>
                        </a:lnSpc>
                        <a:spcBef>
                          <a:spcPts val="0"/>
                        </a:spcBef>
                        <a:spcAft>
                          <a:spcPts val="0"/>
                        </a:spcAft>
                      </a:pPr>
                      <a:r>
                        <a:rPr lang="en-US" sz="1050" dirty="0">
                          <a:solidFill>
                            <a:srgbClr val="7030A0"/>
                          </a:solidFill>
                          <a:effectLst/>
                        </a:rPr>
                        <a:t>Q5b_1.Interior décor</a:t>
                      </a:r>
                      <a:endParaRPr lang="en-US" sz="1050" dirty="0">
                        <a:solidFill>
                          <a:srgbClr val="7030A0"/>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solidFill>
                            <a:srgbClr val="7030A0"/>
                          </a:solidFill>
                          <a:effectLst/>
                        </a:rPr>
                        <a:t>0.581297</a:t>
                      </a:r>
                      <a:endParaRPr lang="en-US" sz="1050" dirty="0">
                        <a:solidFill>
                          <a:srgbClr val="7030A0"/>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0.241015</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0.177166</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0.111774</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-0.12217</a:t>
                      </a:r>
                      <a:endParaRPr lang="en-US" sz="1050" dirty="0">
                        <a:effectLst/>
                        <a:latin typeface="Times New Roman"/>
                        <a:ea typeface="Times New Roman"/>
                        <a:cs typeface="Times New Roman"/>
                      </a:endParaRPr>
                    </a:p>
                  </a:txBody>
                  <a:tcPr marL="26355" marR="26355" marT="0" marB="0" anchor="b"/>
                </a:tc>
              </a:tr>
              <a:tr h="280492">
                <a:tc>
                  <a:txBody>
                    <a:bodyPr/>
                    <a:lstStyle/>
                    <a:p>
                      <a:pPr marL="0" marR="0" algn="just">
                        <a:lnSpc>
                          <a:spcPct val="115000"/>
                        </a:lnSpc>
                        <a:spcBef>
                          <a:spcPts val="0"/>
                        </a:spcBef>
                        <a:spcAft>
                          <a:spcPts val="0"/>
                        </a:spcAft>
                      </a:pPr>
                      <a:r>
                        <a:rPr lang="en-US" sz="1050" dirty="0">
                          <a:solidFill>
                            <a:srgbClr val="7030A0"/>
                          </a:solidFill>
                          <a:effectLst/>
                        </a:rPr>
                        <a:t>Q5e_1.Music and noise levels in café</a:t>
                      </a:r>
                      <a:endParaRPr lang="en-US" sz="1050" dirty="0">
                        <a:solidFill>
                          <a:srgbClr val="7030A0"/>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solidFill>
                            <a:srgbClr val="7030A0"/>
                          </a:solidFill>
                          <a:effectLst/>
                        </a:rPr>
                        <a:t>0.557259</a:t>
                      </a:r>
                      <a:endParaRPr lang="en-US" sz="1050" dirty="0">
                        <a:solidFill>
                          <a:srgbClr val="7030A0"/>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0.126746</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-0.05366</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0.033215</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0.082097</a:t>
                      </a:r>
                      <a:endParaRPr lang="en-US" sz="1050" dirty="0">
                        <a:effectLst/>
                        <a:latin typeface="Times New Roman"/>
                        <a:ea typeface="Times New Roman"/>
                        <a:cs typeface="Times New Roman"/>
                      </a:endParaRPr>
                    </a:p>
                  </a:txBody>
                  <a:tcPr marL="26355" marR="26355" marT="0" marB="0" anchor="b"/>
                </a:tc>
              </a:tr>
              <a:tr h="184988">
                <a:tc>
                  <a:txBody>
                    <a:bodyPr/>
                    <a:lstStyle/>
                    <a:p>
                      <a:pPr marL="0" marR="0" algn="just">
                        <a:lnSpc>
                          <a:spcPct val="115000"/>
                        </a:lnSpc>
                        <a:spcBef>
                          <a:spcPts val="0"/>
                        </a:spcBef>
                        <a:spcAft>
                          <a:spcPts val="0"/>
                        </a:spcAft>
                      </a:pPr>
                      <a:r>
                        <a:rPr lang="en-US" sz="1050" dirty="0">
                          <a:solidFill>
                            <a:srgbClr val="7030A0"/>
                          </a:solidFill>
                          <a:effectLst/>
                        </a:rPr>
                        <a:t>Q5a_1.Easy to walk about in, layout of the café</a:t>
                      </a:r>
                      <a:endParaRPr lang="en-US" sz="1050" dirty="0">
                        <a:solidFill>
                          <a:srgbClr val="7030A0"/>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solidFill>
                            <a:srgbClr val="7030A0"/>
                          </a:solidFill>
                          <a:effectLst/>
                        </a:rPr>
                        <a:t>0.517822</a:t>
                      </a:r>
                      <a:endParaRPr lang="en-US" sz="1050" dirty="0">
                        <a:solidFill>
                          <a:srgbClr val="7030A0"/>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0.223486</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0.204063</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0.081217</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0.026519</a:t>
                      </a:r>
                      <a:endParaRPr lang="en-US" sz="1050" dirty="0">
                        <a:effectLst/>
                        <a:latin typeface="Times New Roman"/>
                        <a:ea typeface="Times New Roman"/>
                        <a:cs typeface="Times New Roman"/>
                      </a:endParaRPr>
                    </a:p>
                  </a:txBody>
                  <a:tcPr marL="26355" marR="26355" marT="0" marB="0" anchor="b"/>
                </a:tc>
              </a:tr>
              <a:tr h="356597">
                <a:tc>
                  <a:txBody>
                    <a:bodyPr/>
                    <a:lstStyle/>
                    <a:p>
                      <a:pPr marL="0" marR="0" algn="just">
                        <a:lnSpc>
                          <a:spcPct val="115000"/>
                        </a:lnSpc>
                        <a:spcBef>
                          <a:spcPts val="0"/>
                        </a:spcBef>
                        <a:spcAft>
                          <a:spcPts val="0"/>
                        </a:spcAft>
                      </a:pPr>
                      <a:r>
                        <a:rPr lang="en-US" sz="1050" dirty="0">
                          <a:solidFill>
                            <a:srgbClr val="0070C0"/>
                          </a:solidFill>
                          <a:effectLst/>
                        </a:rPr>
                        <a:t>Q4g_1.Food and Beverage is served in the best way possible- Coffee is hot, food is warmed etc.</a:t>
                      </a:r>
                      <a:endParaRPr lang="en-US" sz="1050" dirty="0">
                        <a:solidFill>
                          <a:srgbClr val="0070C0"/>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0.325097</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solidFill>
                            <a:srgbClr val="0070C0"/>
                          </a:solidFill>
                          <a:effectLst/>
                        </a:rPr>
                        <a:t>0.61526</a:t>
                      </a:r>
                      <a:endParaRPr lang="en-US" sz="1050" dirty="0">
                        <a:solidFill>
                          <a:srgbClr val="0070C0"/>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0.251478</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0.223351</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-0.09341</a:t>
                      </a:r>
                      <a:endParaRPr lang="en-US" sz="1050" dirty="0">
                        <a:effectLst/>
                        <a:latin typeface="Times New Roman"/>
                        <a:ea typeface="Times New Roman"/>
                        <a:cs typeface="Times New Roman"/>
                      </a:endParaRPr>
                    </a:p>
                  </a:txBody>
                  <a:tcPr marL="26355" marR="26355" marT="0" marB="0" anchor="b"/>
                </a:tc>
              </a:tr>
              <a:tr h="184988">
                <a:tc>
                  <a:txBody>
                    <a:bodyPr/>
                    <a:lstStyle/>
                    <a:p>
                      <a:pPr marL="0" marR="0" algn="just">
                        <a:lnSpc>
                          <a:spcPct val="115000"/>
                        </a:lnSpc>
                        <a:spcBef>
                          <a:spcPts val="0"/>
                        </a:spcBef>
                        <a:spcAft>
                          <a:spcPts val="0"/>
                        </a:spcAft>
                      </a:pPr>
                      <a:r>
                        <a:rPr lang="en-US" sz="1050" dirty="0">
                          <a:solidFill>
                            <a:srgbClr val="0070C0"/>
                          </a:solidFill>
                          <a:effectLst/>
                        </a:rPr>
                        <a:t>q4b_1.Suggests items only when asked</a:t>
                      </a:r>
                      <a:endParaRPr lang="en-US" sz="1050" dirty="0">
                        <a:solidFill>
                          <a:srgbClr val="0070C0"/>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0.299144</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solidFill>
                            <a:srgbClr val="0070C0"/>
                          </a:solidFill>
                          <a:effectLst/>
                        </a:rPr>
                        <a:t>0.479796</a:t>
                      </a:r>
                      <a:endParaRPr lang="en-US" sz="1050" dirty="0">
                        <a:solidFill>
                          <a:srgbClr val="0070C0"/>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0.137091</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0.157508</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0.035307</a:t>
                      </a:r>
                      <a:endParaRPr lang="en-US" sz="1050" dirty="0">
                        <a:effectLst/>
                        <a:latin typeface="Times New Roman"/>
                        <a:ea typeface="Times New Roman"/>
                        <a:cs typeface="Times New Roman"/>
                      </a:endParaRPr>
                    </a:p>
                  </a:txBody>
                  <a:tcPr marL="26355" marR="26355" marT="0" marB="0" anchor="b"/>
                </a:tc>
              </a:tr>
              <a:tr h="280492">
                <a:tc>
                  <a:txBody>
                    <a:bodyPr/>
                    <a:lstStyle/>
                    <a:p>
                      <a:pPr marL="0" marR="0" algn="just">
                        <a:lnSpc>
                          <a:spcPct val="115000"/>
                        </a:lnSpc>
                        <a:spcBef>
                          <a:spcPts val="0"/>
                        </a:spcBef>
                        <a:spcAft>
                          <a:spcPts val="0"/>
                        </a:spcAft>
                      </a:pPr>
                      <a:r>
                        <a:rPr lang="en-US" sz="1050" dirty="0">
                          <a:solidFill>
                            <a:schemeClr val="accent6">
                              <a:lumMod val="75000"/>
                            </a:schemeClr>
                          </a:solidFill>
                          <a:effectLst/>
                        </a:rPr>
                        <a:t>Q3d_1.The quantity and presentation of items is</a:t>
                      </a:r>
                      <a:endParaRPr lang="en-US" sz="1050" dirty="0">
                        <a:solidFill>
                          <a:schemeClr val="accent6">
                            <a:lumMod val="75000"/>
                          </a:schemeClr>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0.287752</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0.244322</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solidFill>
                            <a:schemeClr val="accent6">
                              <a:lumMod val="75000"/>
                            </a:schemeClr>
                          </a:solidFill>
                          <a:effectLst/>
                        </a:rPr>
                        <a:t>0.503297</a:t>
                      </a:r>
                      <a:endParaRPr lang="en-US" sz="1050" dirty="0">
                        <a:solidFill>
                          <a:schemeClr val="accent6">
                            <a:lumMod val="75000"/>
                          </a:schemeClr>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0.283101</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-0.03134</a:t>
                      </a:r>
                      <a:endParaRPr lang="en-US" sz="1050" dirty="0">
                        <a:effectLst/>
                        <a:latin typeface="Times New Roman"/>
                        <a:ea typeface="Times New Roman"/>
                        <a:cs typeface="Times New Roman"/>
                      </a:endParaRPr>
                    </a:p>
                  </a:txBody>
                  <a:tcPr marL="26355" marR="26355" marT="0" marB="0" anchor="b"/>
                </a:tc>
              </a:tr>
              <a:tr h="184988">
                <a:tc>
                  <a:txBody>
                    <a:bodyPr/>
                    <a:lstStyle/>
                    <a:p>
                      <a:pPr marL="0" marR="0" algn="just">
                        <a:lnSpc>
                          <a:spcPct val="115000"/>
                        </a:lnSpc>
                        <a:spcBef>
                          <a:spcPts val="0"/>
                        </a:spcBef>
                        <a:spcAft>
                          <a:spcPts val="0"/>
                        </a:spcAft>
                      </a:pPr>
                      <a:r>
                        <a:rPr lang="en-US" sz="1050" dirty="0">
                          <a:solidFill>
                            <a:srgbClr val="0070C0"/>
                          </a:solidFill>
                          <a:effectLst/>
                        </a:rPr>
                        <a:t>Q4f_1.I can pay how I want- cash/credit card/coupons</a:t>
                      </a:r>
                      <a:endParaRPr lang="en-US" sz="1050" dirty="0">
                        <a:solidFill>
                          <a:srgbClr val="0070C0"/>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0.280099</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solidFill>
                            <a:srgbClr val="0070C0"/>
                          </a:solidFill>
                          <a:effectLst/>
                        </a:rPr>
                        <a:t>0.518452</a:t>
                      </a:r>
                      <a:endParaRPr lang="en-US" sz="1050" dirty="0">
                        <a:solidFill>
                          <a:srgbClr val="0070C0"/>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0.059779</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0.020714</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0.056835</a:t>
                      </a:r>
                      <a:endParaRPr lang="en-US" sz="1050" dirty="0">
                        <a:effectLst/>
                        <a:latin typeface="Times New Roman"/>
                        <a:ea typeface="Times New Roman"/>
                        <a:cs typeface="Times New Roman"/>
                      </a:endParaRPr>
                    </a:p>
                  </a:txBody>
                  <a:tcPr marL="26355" marR="26355" marT="0" marB="0" anchor="b"/>
                </a:tc>
              </a:tr>
              <a:tr h="280492">
                <a:tc>
                  <a:txBody>
                    <a:bodyPr/>
                    <a:lstStyle/>
                    <a:p>
                      <a:pPr marL="0" marR="0" algn="just">
                        <a:lnSpc>
                          <a:spcPct val="115000"/>
                        </a:lnSpc>
                        <a:spcBef>
                          <a:spcPts val="0"/>
                        </a:spcBef>
                        <a:spcAft>
                          <a:spcPts val="0"/>
                        </a:spcAft>
                      </a:pPr>
                      <a:r>
                        <a:rPr lang="en-US" sz="1050" dirty="0">
                          <a:solidFill>
                            <a:srgbClr val="0070C0"/>
                          </a:solidFill>
                          <a:effectLst/>
                        </a:rPr>
                        <a:t>Q4a_1.Courtesy and general helpfulness of staff</a:t>
                      </a:r>
                      <a:endParaRPr lang="en-US" sz="1050" dirty="0">
                        <a:solidFill>
                          <a:srgbClr val="0070C0"/>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0.277982</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solidFill>
                            <a:srgbClr val="0070C0"/>
                          </a:solidFill>
                          <a:effectLst/>
                        </a:rPr>
                        <a:t>0.507584</a:t>
                      </a:r>
                      <a:endParaRPr lang="en-US" sz="1050" dirty="0">
                        <a:solidFill>
                          <a:srgbClr val="0070C0"/>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0.124807</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0.068272</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-0.06153</a:t>
                      </a:r>
                      <a:endParaRPr lang="en-US" sz="1050" dirty="0">
                        <a:effectLst/>
                        <a:latin typeface="Times New Roman"/>
                        <a:ea typeface="Times New Roman"/>
                        <a:cs typeface="Times New Roman"/>
                      </a:endParaRPr>
                    </a:p>
                  </a:txBody>
                  <a:tcPr marL="26355" marR="26355" marT="0" marB="0" anchor="b"/>
                </a:tc>
              </a:tr>
              <a:tr h="184988">
                <a:tc>
                  <a:txBody>
                    <a:bodyPr/>
                    <a:lstStyle/>
                    <a:p>
                      <a:pPr marL="0" marR="0" algn="just">
                        <a:lnSpc>
                          <a:spcPct val="115000"/>
                        </a:lnSpc>
                        <a:spcBef>
                          <a:spcPts val="0"/>
                        </a:spcBef>
                        <a:spcAft>
                          <a:spcPts val="0"/>
                        </a:spcAft>
                      </a:pPr>
                      <a:r>
                        <a:rPr lang="en-US" sz="1050" dirty="0">
                          <a:solidFill>
                            <a:srgbClr val="0070C0"/>
                          </a:solidFill>
                          <a:effectLst/>
                        </a:rPr>
                        <a:t>Q4c_1.Reliable billing</a:t>
                      </a:r>
                      <a:endParaRPr lang="en-US" sz="1050" dirty="0">
                        <a:solidFill>
                          <a:srgbClr val="0070C0"/>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0.220061</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solidFill>
                            <a:srgbClr val="0070C0"/>
                          </a:solidFill>
                          <a:effectLst/>
                        </a:rPr>
                        <a:t>0.498525</a:t>
                      </a:r>
                      <a:endParaRPr lang="en-US" sz="1050" dirty="0">
                        <a:solidFill>
                          <a:srgbClr val="0070C0"/>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0.129073</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0.11449</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0.085534</a:t>
                      </a:r>
                      <a:endParaRPr lang="en-US" sz="1050" dirty="0">
                        <a:effectLst/>
                        <a:latin typeface="Times New Roman"/>
                        <a:ea typeface="Times New Roman"/>
                        <a:cs typeface="Times New Roman"/>
                      </a:endParaRPr>
                    </a:p>
                  </a:txBody>
                  <a:tcPr marL="26355" marR="26355" marT="0" marB="0" anchor="b"/>
                </a:tc>
              </a:tr>
              <a:tr h="184988">
                <a:tc>
                  <a:txBody>
                    <a:bodyPr/>
                    <a:lstStyle/>
                    <a:p>
                      <a:pPr marL="0" marR="0" algn="just">
                        <a:lnSpc>
                          <a:spcPct val="115000"/>
                        </a:lnSpc>
                        <a:spcBef>
                          <a:spcPts val="0"/>
                        </a:spcBef>
                        <a:spcAft>
                          <a:spcPts val="0"/>
                        </a:spcAft>
                      </a:pPr>
                      <a:r>
                        <a:rPr lang="en-US" sz="1050" dirty="0">
                          <a:solidFill>
                            <a:srgbClr val="00B050"/>
                          </a:solidFill>
                          <a:effectLst/>
                        </a:rPr>
                        <a:t>Q2a_1.Variety of  categories of Food and Beverage  Products</a:t>
                      </a:r>
                      <a:endParaRPr lang="en-US" sz="1050" dirty="0">
                        <a:solidFill>
                          <a:srgbClr val="00B050"/>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0.201344</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0.221378</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0.109454</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solidFill>
                            <a:srgbClr val="00B050"/>
                          </a:solidFill>
                          <a:effectLst/>
                        </a:rPr>
                        <a:t>0.639531</a:t>
                      </a:r>
                      <a:endParaRPr lang="en-US" sz="1050" dirty="0">
                        <a:solidFill>
                          <a:srgbClr val="00B050"/>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0.158465</a:t>
                      </a:r>
                      <a:endParaRPr lang="en-US" sz="1050" dirty="0">
                        <a:effectLst/>
                        <a:latin typeface="Times New Roman"/>
                        <a:ea typeface="Times New Roman"/>
                        <a:cs typeface="Times New Roman"/>
                      </a:endParaRPr>
                    </a:p>
                  </a:txBody>
                  <a:tcPr marL="26355" marR="26355" marT="0" marB="0" anchor="b"/>
                </a:tc>
              </a:tr>
              <a:tr h="184988">
                <a:tc>
                  <a:txBody>
                    <a:bodyPr/>
                    <a:lstStyle/>
                    <a:p>
                      <a:pPr marL="0" marR="0" algn="just">
                        <a:lnSpc>
                          <a:spcPct val="115000"/>
                        </a:lnSpc>
                        <a:spcBef>
                          <a:spcPts val="0"/>
                        </a:spcBef>
                        <a:spcAft>
                          <a:spcPts val="0"/>
                        </a:spcAft>
                      </a:pPr>
                      <a:r>
                        <a:rPr lang="en-US" sz="1050" dirty="0">
                          <a:solidFill>
                            <a:srgbClr val="0070C0"/>
                          </a:solidFill>
                          <a:effectLst/>
                        </a:rPr>
                        <a:t>Q4d_1.Quick</a:t>
                      </a:r>
                      <a:r>
                        <a:rPr lang="en-US" sz="1050" dirty="0">
                          <a:effectLst/>
                        </a:rPr>
                        <a:t> </a:t>
                      </a:r>
                      <a:r>
                        <a:rPr lang="en-US" sz="1050" dirty="0">
                          <a:solidFill>
                            <a:srgbClr val="0070C0"/>
                          </a:solidFill>
                          <a:effectLst/>
                        </a:rPr>
                        <a:t>Service</a:t>
                      </a:r>
                      <a:endParaRPr lang="en-US" sz="1050" dirty="0">
                        <a:solidFill>
                          <a:srgbClr val="0070C0"/>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0.167003</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solidFill>
                            <a:srgbClr val="0070C0"/>
                          </a:solidFill>
                          <a:effectLst/>
                        </a:rPr>
                        <a:t>0.704146</a:t>
                      </a:r>
                      <a:endParaRPr lang="en-US" sz="1050" dirty="0">
                        <a:solidFill>
                          <a:srgbClr val="0070C0"/>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0.094793</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0.199604</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0.016132</a:t>
                      </a:r>
                      <a:endParaRPr lang="en-US" sz="1050" dirty="0">
                        <a:effectLst/>
                        <a:latin typeface="Times New Roman"/>
                        <a:ea typeface="Times New Roman"/>
                        <a:cs typeface="Times New Roman"/>
                      </a:endParaRPr>
                    </a:p>
                  </a:txBody>
                  <a:tcPr marL="26355" marR="26355" marT="0" marB="0" anchor="b"/>
                </a:tc>
              </a:tr>
              <a:tr h="184988">
                <a:tc>
                  <a:txBody>
                    <a:bodyPr/>
                    <a:lstStyle/>
                    <a:p>
                      <a:pPr marL="0" marR="0" algn="just">
                        <a:lnSpc>
                          <a:spcPct val="115000"/>
                        </a:lnSpc>
                        <a:spcBef>
                          <a:spcPts val="0"/>
                        </a:spcBef>
                        <a:spcAft>
                          <a:spcPts val="0"/>
                        </a:spcAft>
                      </a:pPr>
                      <a:r>
                        <a:rPr lang="en-US" sz="1050" dirty="0">
                          <a:effectLst/>
                        </a:rPr>
                        <a:t>Q2d_1.Number of outstanding products in Menu</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0.15461</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0.354878</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0.290042</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0.331818</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0.252941</a:t>
                      </a:r>
                      <a:endParaRPr lang="en-US" sz="1050" dirty="0">
                        <a:effectLst/>
                        <a:latin typeface="Times New Roman"/>
                        <a:ea typeface="Times New Roman"/>
                        <a:cs typeface="Times New Roman"/>
                      </a:endParaRPr>
                    </a:p>
                  </a:txBody>
                  <a:tcPr marL="26355" marR="26355" marT="0" marB="0" anchor="b"/>
                </a:tc>
              </a:tr>
              <a:tr h="184988">
                <a:tc>
                  <a:txBody>
                    <a:bodyPr/>
                    <a:lstStyle/>
                    <a:p>
                      <a:pPr marL="0" marR="0" algn="just">
                        <a:lnSpc>
                          <a:spcPct val="115000"/>
                        </a:lnSpc>
                        <a:spcBef>
                          <a:spcPts val="0"/>
                        </a:spcBef>
                        <a:spcAft>
                          <a:spcPts val="0"/>
                        </a:spcAft>
                      </a:pPr>
                      <a:r>
                        <a:rPr lang="en-US" sz="1050" dirty="0">
                          <a:solidFill>
                            <a:srgbClr val="00B050"/>
                          </a:solidFill>
                          <a:effectLst/>
                        </a:rPr>
                        <a:t>Q2e_1.Variety and suitability of Merchandise products</a:t>
                      </a:r>
                      <a:endParaRPr lang="en-US" sz="1050" dirty="0">
                        <a:solidFill>
                          <a:srgbClr val="00B050"/>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0.152939</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solidFill>
                            <a:srgbClr val="0070C0"/>
                          </a:solidFill>
                          <a:effectLst/>
                        </a:rPr>
                        <a:t>0.408435</a:t>
                      </a:r>
                      <a:endParaRPr lang="en-US" sz="1050" dirty="0">
                        <a:solidFill>
                          <a:srgbClr val="0070C0"/>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0.196606</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solidFill>
                            <a:srgbClr val="00B050"/>
                          </a:solidFill>
                          <a:effectLst/>
                        </a:rPr>
                        <a:t>0.525892</a:t>
                      </a:r>
                      <a:endParaRPr lang="en-US" sz="1050" dirty="0">
                        <a:solidFill>
                          <a:srgbClr val="00B050"/>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0.193794</a:t>
                      </a:r>
                      <a:endParaRPr lang="en-US" sz="1050" dirty="0">
                        <a:effectLst/>
                        <a:latin typeface="Times New Roman"/>
                        <a:ea typeface="Times New Roman"/>
                        <a:cs typeface="Times New Roman"/>
                      </a:endParaRPr>
                    </a:p>
                  </a:txBody>
                  <a:tcPr marL="26355" marR="26355" marT="0" marB="0" anchor="b"/>
                </a:tc>
              </a:tr>
              <a:tr h="184988">
                <a:tc>
                  <a:txBody>
                    <a:bodyPr/>
                    <a:lstStyle/>
                    <a:p>
                      <a:pPr marL="0" marR="0" algn="just">
                        <a:lnSpc>
                          <a:spcPct val="115000"/>
                        </a:lnSpc>
                        <a:spcBef>
                          <a:spcPts val="0"/>
                        </a:spcBef>
                        <a:spcAft>
                          <a:spcPts val="0"/>
                        </a:spcAft>
                      </a:pPr>
                      <a:r>
                        <a:rPr lang="en-US" sz="1050" dirty="0">
                          <a:solidFill>
                            <a:schemeClr val="accent6">
                              <a:lumMod val="75000"/>
                            </a:schemeClr>
                          </a:solidFill>
                          <a:effectLst/>
                        </a:rPr>
                        <a:t>Q3c_1.My opinion of Discount Offers and Combos at this café is</a:t>
                      </a:r>
                      <a:endParaRPr lang="en-US" sz="1050" dirty="0">
                        <a:solidFill>
                          <a:schemeClr val="accent6">
                            <a:lumMod val="75000"/>
                          </a:schemeClr>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0.131036</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0.019145</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solidFill>
                            <a:schemeClr val="accent6">
                              <a:lumMod val="75000"/>
                            </a:schemeClr>
                          </a:solidFill>
                          <a:effectLst/>
                        </a:rPr>
                        <a:t>0.567048</a:t>
                      </a:r>
                      <a:endParaRPr lang="en-US" sz="1050" dirty="0">
                        <a:solidFill>
                          <a:schemeClr val="accent6">
                            <a:lumMod val="75000"/>
                          </a:schemeClr>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0.274303</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0.087655</a:t>
                      </a:r>
                      <a:endParaRPr lang="en-US" sz="1050" dirty="0">
                        <a:effectLst/>
                        <a:latin typeface="Times New Roman"/>
                        <a:ea typeface="Times New Roman"/>
                        <a:cs typeface="Times New Roman"/>
                      </a:endParaRPr>
                    </a:p>
                  </a:txBody>
                  <a:tcPr marL="26355" marR="26355" marT="0" marB="0" anchor="b"/>
                </a:tc>
              </a:tr>
              <a:tr h="184988">
                <a:tc>
                  <a:txBody>
                    <a:bodyPr/>
                    <a:lstStyle/>
                    <a:p>
                      <a:pPr marL="0" marR="0" algn="just">
                        <a:lnSpc>
                          <a:spcPct val="115000"/>
                        </a:lnSpc>
                        <a:spcBef>
                          <a:spcPts val="0"/>
                        </a:spcBef>
                        <a:spcAft>
                          <a:spcPts val="0"/>
                        </a:spcAft>
                      </a:pPr>
                      <a:r>
                        <a:rPr lang="en-US" sz="1050" dirty="0">
                          <a:solidFill>
                            <a:srgbClr val="0070C0"/>
                          </a:solidFill>
                          <a:effectLst/>
                        </a:rPr>
                        <a:t>Q4e_1. I can pay when I want</a:t>
                      </a:r>
                      <a:endParaRPr lang="en-US" sz="1050" dirty="0">
                        <a:solidFill>
                          <a:srgbClr val="0070C0"/>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0.119755</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solidFill>
                            <a:srgbClr val="00B0F0"/>
                          </a:solidFill>
                          <a:effectLst/>
                        </a:rPr>
                        <a:t>0.612348</a:t>
                      </a:r>
                      <a:endParaRPr lang="en-US" sz="1050" dirty="0">
                        <a:solidFill>
                          <a:srgbClr val="00B0F0"/>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0.090613</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0.048464</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0.234128</a:t>
                      </a:r>
                      <a:endParaRPr lang="en-US" sz="1050" dirty="0">
                        <a:effectLst/>
                        <a:latin typeface="Times New Roman"/>
                        <a:ea typeface="Times New Roman"/>
                        <a:cs typeface="Times New Roman"/>
                      </a:endParaRPr>
                    </a:p>
                  </a:txBody>
                  <a:tcPr marL="26355" marR="26355" marT="0" marB="0" anchor="b"/>
                </a:tc>
              </a:tr>
              <a:tr h="184988">
                <a:tc>
                  <a:txBody>
                    <a:bodyPr/>
                    <a:lstStyle/>
                    <a:p>
                      <a:pPr marL="0" marR="0" algn="just">
                        <a:lnSpc>
                          <a:spcPct val="115000"/>
                        </a:lnSpc>
                        <a:spcBef>
                          <a:spcPts val="0"/>
                        </a:spcBef>
                        <a:spcAft>
                          <a:spcPts val="0"/>
                        </a:spcAft>
                      </a:pPr>
                      <a:r>
                        <a:rPr lang="en-US" sz="1050" dirty="0">
                          <a:solidFill>
                            <a:srgbClr val="00B050"/>
                          </a:solidFill>
                          <a:effectLst/>
                        </a:rPr>
                        <a:t>Q2c_1.Availability of what you like</a:t>
                      </a:r>
                      <a:endParaRPr lang="en-US" sz="1050" dirty="0">
                        <a:solidFill>
                          <a:srgbClr val="00B050"/>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0.117462</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0.374644</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0.312252</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solidFill>
                            <a:srgbClr val="00B050"/>
                          </a:solidFill>
                          <a:effectLst/>
                        </a:rPr>
                        <a:t>0.412699</a:t>
                      </a:r>
                      <a:endParaRPr lang="en-US" sz="1050" dirty="0">
                        <a:solidFill>
                          <a:srgbClr val="00B050"/>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0.093562</a:t>
                      </a:r>
                      <a:endParaRPr lang="en-US" sz="1050" dirty="0">
                        <a:effectLst/>
                        <a:latin typeface="Times New Roman"/>
                        <a:ea typeface="Times New Roman"/>
                        <a:cs typeface="Times New Roman"/>
                      </a:endParaRPr>
                    </a:p>
                  </a:txBody>
                  <a:tcPr marL="26355" marR="26355" marT="0" marB="0" anchor="b"/>
                </a:tc>
              </a:tr>
              <a:tr h="184988">
                <a:tc>
                  <a:txBody>
                    <a:bodyPr/>
                    <a:lstStyle/>
                    <a:p>
                      <a:pPr marL="0" marR="0" algn="just">
                        <a:lnSpc>
                          <a:spcPct val="115000"/>
                        </a:lnSpc>
                        <a:spcBef>
                          <a:spcPts val="0"/>
                        </a:spcBef>
                        <a:spcAft>
                          <a:spcPts val="0"/>
                        </a:spcAft>
                      </a:pPr>
                      <a:r>
                        <a:rPr lang="en-US" sz="1050" dirty="0">
                          <a:solidFill>
                            <a:schemeClr val="accent6">
                              <a:lumMod val="75000"/>
                            </a:schemeClr>
                          </a:solidFill>
                          <a:effectLst/>
                        </a:rPr>
                        <a:t>Q3b_1.Prices of most menu items are</a:t>
                      </a:r>
                      <a:endParaRPr lang="en-US" sz="1050" dirty="0">
                        <a:solidFill>
                          <a:schemeClr val="accent6">
                            <a:lumMod val="75000"/>
                          </a:schemeClr>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0.111787</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0.207592</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solidFill>
                            <a:schemeClr val="accent6">
                              <a:lumMod val="75000"/>
                            </a:schemeClr>
                          </a:solidFill>
                          <a:effectLst/>
                        </a:rPr>
                        <a:t>0.820725</a:t>
                      </a:r>
                      <a:endParaRPr lang="en-US" sz="1050" dirty="0">
                        <a:solidFill>
                          <a:schemeClr val="accent6">
                            <a:lumMod val="75000"/>
                          </a:schemeClr>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0.149932</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0.192031</a:t>
                      </a:r>
                      <a:endParaRPr lang="en-US" sz="1050" dirty="0">
                        <a:effectLst/>
                        <a:latin typeface="Times New Roman"/>
                        <a:ea typeface="Times New Roman"/>
                        <a:cs typeface="Times New Roman"/>
                      </a:endParaRPr>
                    </a:p>
                  </a:txBody>
                  <a:tcPr marL="26355" marR="26355" marT="0" marB="0" anchor="b"/>
                </a:tc>
              </a:tr>
              <a:tr h="184988">
                <a:tc>
                  <a:txBody>
                    <a:bodyPr/>
                    <a:lstStyle/>
                    <a:p>
                      <a:pPr marL="0" marR="0" algn="just">
                        <a:lnSpc>
                          <a:spcPct val="115000"/>
                        </a:lnSpc>
                        <a:spcBef>
                          <a:spcPts val="0"/>
                        </a:spcBef>
                        <a:spcAft>
                          <a:spcPts val="0"/>
                        </a:spcAft>
                      </a:pPr>
                      <a:r>
                        <a:rPr lang="en-US" sz="1050" dirty="0">
                          <a:solidFill>
                            <a:srgbClr val="00B050"/>
                          </a:solidFill>
                          <a:effectLst/>
                        </a:rPr>
                        <a:t>Q2b_1.Number of Items in each category</a:t>
                      </a:r>
                      <a:endParaRPr lang="en-US" sz="1050" dirty="0">
                        <a:solidFill>
                          <a:srgbClr val="00B050"/>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0.080713</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0.044826</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0.201276</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solidFill>
                            <a:srgbClr val="00B050"/>
                          </a:solidFill>
                          <a:effectLst/>
                        </a:rPr>
                        <a:t>0.717929</a:t>
                      </a:r>
                      <a:endParaRPr lang="en-US" sz="1050" dirty="0">
                        <a:solidFill>
                          <a:srgbClr val="00B050"/>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0.117425</a:t>
                      </a:r>
                      <a:endParaRPr lang="en-US" sz="1050" dirty="0">
                        <a:effectLst/>
                        <a:latin typeface="Times New Roman"/>
                        <a:ea typeface="Times New Roman"/>
                        <a:cs typeface="Times New Roman"/>
                      </a:endParaRPr>
                    </a:p>
                  </a:txBody>
                  <a:tcPr marL="26355" marR="26355" marT="0" marB="0" anchor="b"/>
                </a:tc>
              </a:tr>
              <a:tr h="184988">
                <a:tc>
                  <a:txBody>
                    <a:bodyPr/>
                    <a:lstStyle/>
                    <a:p>
                      <a:pPr marL="0" marR="0" algn="just">
                        <a:lnSpc>
                          <a:spcPct val="115000"/>
                        </a:lnSpc>
                        <a:spcBef>
                          <a:spcPts val="0"/>
                        </a:spcBef>
                        <a:spcAft>
                          <a:spcPts val="0"/>
                        </a:spcAft>
                      </a:pPr>
                      <a:r>
                        <a:rPr lang="en-US" sz="1050" dirty="0">
                          <a:solidFill>
                            <a:srgbClr val="FF0066"/>
                          </a:solidFill>
                          <a:effectLst/>
                        </a:rPr>
                        <a:t>Q1c_1Time taken to get to the cafe is:</a:t>
                      </a:r>
                      <a:endParaRPr lang="en-US" sz="1050" dirty="0">
                        <a:solidFill>
                          <a:srgbClr val="FF0066"/>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0.065026</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0.091263</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0.175446</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0.17398</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solidFill>
                            <a:srgbClr val="FF0066"/>
                          </a:solidFill>
                          <a:effectLst/>
                        </a:rPr>
                        <a:t>0.639002</a:t>
                      </a:r>
                      <a:endParaRPr lang="en-US" sz="1050" dirty="0">
                        <a:solidFill>
                          <a:srgbClr val="FF0066"/>
                        </a:solidFill>
                        <a:effectLst/>
                        <a:latin typeface="Times New Roman"/>
                        <a:ea typeface="Times New Roman"/>
                        <a:cs typeface="Times New Roman"/>
                      </a:endParaRPr>
                    </a:p>
                  </a:txBody>
                  <a:tcPr marL="26355" marR="26355" marT="0" marB="0" anchor="b"/>
                </a:tc>
              </a:tr>
              <a:tr h="184988">
                <a:tc>
                  <a:txBody>
                    <a:bodyPr/>
                    <a:lstStyle/>
                    <a:p>
                      <a:pPr marL="0" marR="0" algn="just">
                        <a:lnSpc>
                          <a:spcPct val="115000"/>
                        </a:lnSpc>
                        <a:spcBef>
                          <a:spcPts val="0"/>
                        </a:spcBef>
                        <a:spcAft>
                          <a:spcPts val="0"/>
                        </a:spcAft>
                      </a:pPr>
                      <a:r>
                        <a:rPr lang="en-US" sz="1050" dirty="0">
                          <a:solidFill>
                            <a:srgbClr val="FF0066"/>
                          </a:solidFill>
                          <a:effectLst/>
                        </a:rPr>
                        <a:t>Q1b_1.Traffic on the way is:</a:t>
                      </a:r>
                      <a:endParaRPr lang="en-US" sz="1050" dirty="0">
                        <a:solidFill>
                          <a:srgbClr val="FF0066"/>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0.058028</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-0.0797</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0.045696</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0.044153</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solidFill>
                            <a:srgbClr val="FF0066"/>
                          </a:solidFill>
                          <a:effectLst/>
                        </a:rPr>
                        <a:t>0.539144</a:t>
                      </a:r>
                      <a:endParaRPr lang="en-US" sz="1050" dirty="0">
                        <a:solidFill>
                          <a:srgbClr val="FF0066"/>
                        </a:solidFill>
                        <a:effectLst/>
                        <a:latin typeface="Times New Roman"/>
                        <a:ea typeface="Times New Roman"/>
                        <a:cs typeface="Times New Roman"/>
                      </a:endParaRPr>
                    </a:p>
                  </a:txBody>
                  <a:tcPr marL="26355" marR="26355" marT="0" marB="0" anchor="b"/>
                </a:tc>
              </a:tr>
              <a:tr h="184988">
                <a:tc>
                  <a:txBody>
                    <a:bodyPr/>
                    <a:lstStyle/>
                    <a:p>
                      <a:pPr marL="0" marR="0" algn="just">
                        <a:lnSpc>
                          <a:spcPct val="115000"/>
                        </a:lnSpc>
                        <a:spcBef>
                          <a:spcPts val="0"/>
                        </a:spcBef>
                        <a:spcAft>
                          <a:spcPts val="0"/>
                        </a:spcAft>
                      </a:pPr>
                      <a:r>
                        <a:rPr lang="en-US" sz="1050" dirty="0">
                          <a:solidFill>
                            <a:schemeClr val="accent6">
                              <a:lumMod val="75000"/>
                            </a:schemeClr>
                          </a:solidFill>
                          <a:effectLst/>
                        </a:rPr>
                        <a:t>Q3a_1.Price of my regular order in this café is</a:t>
                      </a:r>
                      <a:endParaRPr lang="en-US" sz="1050" dirty="0">
                        <a:solidFill>
                          <a:schemeClr val="accent6">
                            <a:lumMod val="75000"/>
                          </a:schemeClr>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0.04609</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0.248705</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solidFill>
                            <a:schemeClr val="accent6">
                              <a:lumMod val="75000"/>
                            </a:schemeClr>
                          </a:solidFill>
                          <a:effectLst/>
                        </a:rPr>
                        <a:t>0.664321</a:t>
                      </a:r>
                      <a:endParaRPr lang="en-US" sz="1050" dirty="0">
                        <a:solidFill>
                          <a:schemeClr val="accent6">
                            <a:lumMod val="75000"/>
                          </a:schemeClr>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0.034086</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0.230262</a:t>
                      </a:r>
                      <a:endParaRPr lang="en-US" sz="1050" dirty="0">
                        <a:effectLst/>
                        <a:latin typeface="Times New Roman"/>
                        <a:ea typeface="Times New Roman"/>
                        <a:cs typeface="Times New Roman"/>
                      </a:endParaRPr>
                    </a:p>
                  </a:txBody>
                  <a:tcPr marL="26355" marR="26355" marT="0" marB="0" anchor="b"/>
                </a:tc>
              </a:tr>
              <a:tr h="184988">
                <a:tc>
                  <a:txBody>
                    <a:bodyPr/>
                    <a:lstStyle/>
                    <a:p>
                      <a:pPr marL="0" marR="0" algn="just">
                        <a:lnSpc>
                          <a:spcPct val="115000"/>
                        </a:lnSpc>
                        <a:spcBef>
                          <a:spcPts val="0"/>
                        </a:spcBef>
                        <a:spcAft>
                          <a:spcPts val="0"/>
                        </a:spcAft>
                      </a:pPr>
                      <a:r>
                        <a:rPr lang="en-US" sz="1050" dirty="0">
                          <a:solidFill>
                            <a:srgbClr val="FF0066"/>
                          </a:solidFill>
                          <a:effectLst/>
                        </a:rPr>
                        <a:t>Q1a_1.The route to the café is</a:t>
                      </a:r>
                      <a:endParaRPr lang="en-US" sz="1050" dirty="0">
                        <a:solidFill>
                          <a:srgbClr val="FF0066"/>
                        </a:solidFill>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-0.01969</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0.261627</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0.141985</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effectLst/>
                        </a:rPr>
                        <a:t>0.142578</a:t>
                      </a:r>
                      <a:endParaRPr lang="en-US" sz="1050" dirty="0">
                        <a:effectLst/>
                        <a:latin typeface="Times New Roman"/>
                        <a:ea typeface="Times New Roman"/>
                        <a:cs typeface="Times New Roman"/>
                      </a:endParaRPr>
                    </a:p>
                  </a:txBody>
                  <a:tcPr marL="26355" marR="26355" marT="0" marB="0" anchor="b"/>
                </a:tc>
                <a:tc>
                  <a:txBody>
                    <a:bodyPr/>
                    <a:lstStyle/>
                    <a:p>
                      <a:pPr marL="0" marR="0" algn="just">
                        <a:lnSpc>
                          <a:spcPct val="115000"/>
                        </a:lnSpc>
                        <a:spcBef>
                          <a:spcPts val="0"/>
                        </a:spcBef>
                        <a:spcAft>
                          <a:spcPts val="0"/>
                        </a:spcAft>
                      </a:pPr>
                      <a:r>
                        <a:rPr lang="en-US" sz="1050" dirty="0">
                          <a:solidFill>
                            <a:srgbClr val="FF0066"/>
                          </a:solidFill>
                          <a:effectLst/>
                        </a:rPr>
                        <a:t>0.578768</a:t>
                      </a:r>
                      <a:endParaRPr lang="en-US" sz="1050" dirty="0">
                        <a:solidFill>
                          <a:srgbClr val="FF0066"/>
                        </a:solidFill>
                        <a:effectLst/>
                        <a:latin typeface="Times New Roman"/>
                        <a:ea typeface="Times New Roman"/>
                        <a:cs typeface="Times New Roman"/>
                      </a:endParaRPr>
                    </a:p>
                  </a:txBody>
                  <a:tcPr marL="26355" marR="26355" marT="0" marB="0" anchor="b"/>
                </a:tc>
              </a:tr>
            </a:tbl>
          </a:graphicData>
        </a:graphic>
      </p:graphicFrame>
      <p:sp>
        <p:nvSpPr>
          <p:cNvPr id="3" name="Rectangle 1"/>
          <p:cNvSpPr>
            <a:spLocks noChangeArrowheads="1"/>
          </p:cNvSpPr>
          <p:nvPr/>
        </p:nvSpPr>
        <p:spPr bwMode="auto">
          <a:xfrm>
            <a:off x="152400" y="-463897"/>
            <a:ext cx="237520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3CC33"/>
                </a:solidFill>
                <a:effectLst/>
                <a:latin typeface="Times New Roman" pitchFamily="18" charset="0"/>
                <a:ea typeface="Times New Roman" pitchFamily="18" charset="0"/>
                <a:cs typeface="Times New Roman" pitchFamily="18" charset="0"/>
              </a:rPr>
              <a:t>Factor Rotation:</a:t>
            </a:r>
            <a:endParaRPr kumimoji="0" lang="en-US" sz="2400" b="0" i="0" u="none" strike="noStrike" cap="none" normalizeH="0" baseline="0" dirty="0" smtClean="0">
              <a:ln>
                <a:noFill/>
              </a:ln>
              <a:solidFill>
                <a:srgbClr val="33CC33"/>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33CC33"/>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6279473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43999"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713094" y="914400"/>
            <a:ext cx="7924800" cy="3847207"/>
          </a:xfrm>
          <a:prstGeom prst="rect">
            <a:avLst/>
          </a:prstGeom>
        </p:spPr>
        <p:txBody>
          <a:bodyPr wrap="square">
            <a:spAutoFit/>
          </a:bodyPr>
          <a:lstStyle/>
          <a:p>
            <a:r>
              <a:rPr lang="en-IN" b="1" dirty="0" smtClean="0"/>
              <a:t>                                                     </a:t>
            </a:r>
            <a:r>
              <a:rPr lang="en-IN" sz="2800" b="1" dirty="0" smtClean="0"/>
              <a:t>Factor </a:t>
            </a:r>
            <a:r>
              <a:rPr lang="en-IN" sz="2800" b="1" dirty="0"/>
              <a:t>Names</a:t>
            </a:r>
            <a:endParaRPr lang="en-US" sz="2800" dirty="0"/>
          </a:p>
          <a:p>
            <a:r>
              <a:rPr lang="en-IN" dirty="0"/>
              <a:t> </a:t>
            </a:r>
            <a:endParaRPr lang="en-US" dirty="0"/>
          </a:p>
          <a:p>
            <a:endParaRPr lang="en-IN" dirty="0" smtClean="0"/>
          </a:p>
          <a:p>
            <a:r>
              <a:rPr lang="en-IN" dirty="0" smtClean="0">
                <a:solidFill>
                  <a:schemeClr val="accent3">
                    <a:lumMod val="50000"/>
                  </a:schemeClr>
                </a:solidFill>
                <a:latin typeface="Times New Roman" pitchFamily="18" charset="0"/>
                <a:cs typeface="Times New Roman" pitchFamily="18" charset="0"/>
              </a:rPr>
              <a:t>From </a:t>
            </a:r>
            <a:r>
              <a:rPr lang="en-IN" dirty="0">
                <a:solidFill>
                  <a:schemeClr val="accent3">
                    <a:lumMod val="50000"/>
                  </a:schemeClr>
                </a:solidFill>
                <a:latin typeface="Times New Roman" pitchFamily="18" charset="0"/>
                <a:cs typeface="Times New Roman" pitchFamily="18" charset="0"/>
              </a:rPr>
              <a:t>the above output, we can see different loadings for different</a:t>
            </a:r>
            <a:endParaRPr lang="en-US" dirty="0">
              <a:solidFill>
                <a:schemeClr val="accent3">
                  <a:lumMod val="50000"/>
                </a:schemeClr>
              </a:solidFill>
              <a:latin typeface="Times New Roman" pitchFamily="18" charset="0"/>
              <a:cs typeface="Times New Roman" pitchFamily="18" charset="0"/>
            </a:endParaRPr>
          </a:p>
          <a:p>
            <a:r>
              <a:rPr lang="en-IN" dirty="0">
                <a:solidFill>
                  <a:schemeClr val="accent3">
                    <a:lumMod val="50000"/>
                  </a:schemeClr>
                </a:solidFill>
                <a:latin typeface="Times New Roman" pitchFamily="18" charset="0"/>
                <a:cs typeface="Times New Roman" pitchFamily="18" charset="0"/>
              </a:rPr>
              <a:t>factors. In order to name the factors, we will check the attributes that have</a:t>
            </a:r>
            <a:endParaRPr lang="en-US" dirty="0">
              <a:solidFill>
                <a:schemeClr val="accent3">
                  <a:lumMod val="50000"/>
                </a:schemeClr>
              </a:solidFill>
              <a:latin typeface="Times New Roman" pitchFamily="18" charset="0"/>
              <a:cs typeface="Times New Roman" pitchFamily="18" charset="0"/>
            </a:endParaRPr>
          </a:p>
          <a:p>
            <a:r>
              <a:rPr lang="en-IN" dirty="0">
                <a:solidFill>
                  <a:schemeClr val="accent3">
                    <a:lumMod val="50000"/>
                  </a:schemeClr>
                </a:solidFill>
                <a:latin typeface="Times New Roman" pitchFamily="18" charset="0"/>
                <a:cs typeface="Times New Roman" pitchFamily="18" charset="0"/>
              </a:rPr>
              <a:t>highest loading compare to other factors and assign the respective name.</a:t>
            </a:r>
            <a:endParaRPr lang="en-US" dirty="0">
              <a:solidFill>
                <a:schemeClr val="accent3">
                  <a:lumMod val="50000"/>
                </a:schemeClr>
              </a:solidFill>
              <a:latin typeface="Times New Roman" pitchFamily="18" charset="0"/>
              <a:cs typeface="Times New Roman" pitchFamily="18" charset="0"/>
            </a:endParaRPr>
          </a:p>
          <a:p>
            <a:r>
              <a:rPr lang="en-IN" dirty="0">
                <a:solidFill>
                  <a:schemeClr val="accent3">
                    <a:lumMod val="50000"/>
                  </a:schemeClr>
                </a:solidFill>
                <a:latin typeface="Times New Roman" pitchFamily="18" charset="0"/>
                <a:cs typeface="Times New Roman" pitchFamily="18" charset="0"/>
              </a:rPr>
              <a:t>After checking the above factor loadings, we got the following 5 factors</a:t>
            </a:r>
            <a:endParaRPr lang="en-US" dirty="0">
              <a:solidFill>
                <a:schemeClr val="accent3">
                  <a:lumMod val="50000"/>
                </a:schemeClr>
              </a:solidFill>
              <a:latin typeface="Times New Roman" pitchFamily="18" charset="0"/>
              <a:cs typeface="Times New Roman" pitchFamily="18" charset="0"/>
            </a:endParaRPr>
          </a:p>
          <a:p>
            <a:r>
              <a:rPr lang="en-IN" dirty="0"/>
              <a:t> </a:t>
            </a:r>
            <a:endParaRPr lang="en-US" dirty="0"/>
          </a:p>
          <a:p>
            <a:pPr marL="285750" lvl="0" indent="-285750">
              <a:buFont typeface="Arial" pitchFamily="34" charset="0"/>
              <a:buChar char="•"/>
            </a:pPr>
            <a:r>
              <a:rPr lang="en-IN" dirty="0">
                <a:solidFill>
                  <a:srgbClr val="002060"/>
                </a:solidFill>
              </a:rPr>
              <a:t>Ambience</a:t>
            </a:r>
            <a:endParaRPr lang="en-US" dirty="0">
              <a:solidFill>
                <a:srgbClr val="002060"/>
              </a:solidFill>
            </a:endParaRPr>
          </a:p>
          <a:p>
            <a:pPr marL="285750" lvl="0" indent="-285750">
              <a:buFont typeface="Arial" pitchFamily="34" charset="0"/>
              <a:buChar char="•"/>
            </a:pPr>
            <a:r>
              <a:rPr lang="en-IN" dirty="0">
                <a:solidFill>
                  <a:srgbClr val="002060"/>
                </a:solidFill>
              </a:rPr>
              <a:t>Service</a:t>
            </a:r>
            <a:endParaRPr lang="en-US" dirty="0">
              <a:solidFill>
                <a:srgbClr val="002060"/>
              </a:solidFill>
            </a:endParaRPr>
          </a:p>
          <a:p>
            <a:pPr marL="285750" lvl="0" indent="-285750">
              <a:buFont typeface="Arial" pitchFamily="34" charset="0"/>
              <a:buChar char="•"/>
            </a:pPr>
            <a:r>
              <a:rPr lang="en-IN" dirty="0">
                <a:solidFill>
                  <a:srgbClr val="002060"/>
                </a:solidFill>
              </a:rPr>
              <a:t>Price-Value</a:t>
            </a:r>
            <a:endParaRPr lang="en-US" dirty="0">
              <a:solidFill>
                <a:srgbClr val="002060"/>
              </a:solidFill>
            </a:endParaRPr>
          </a:p>
          <a:p>
            <a:pPr marL="285750" lvl="0" indent="-285750">
              <a:buFont typeface="Arial" pitchFamily="34" charset="0"/>
              <a:buChar char="•"/>
            </a:pPr>
            <a:r>
              <a:rPr lang="en-IN" dirty="0">
                <a:solidFill>
                  <a:srgbClr val="002060"/>
                </a:solidFill>
              </a:rPr>
              <a:t>Suitable Menu and Merchandise</a:t>
            </a:r>
            <a:endParaRPr lang="en-US" dirty="0">
              <a:solidFill>
                <a:srgbClr val="002060"/>
              </a:solidFill>
            </a:endParaRPr>
          </a:p>
          <a:p>
            <a:pPr marL="285750" lvl="0" indent="-285750">
              <a:buFont typeface="Arial" pitchFamily="34" charset="0"/>
              <a:buChar char="•"/>
            </a:pPr>
            <a:r>
              <a:rPr lang="en-IN" dirty="0">
                <a:solidFill>
                  <a:srgbClr val="002060"/>
                </a:solidFill>
              </a:rPr>
              <a:t>Convenient Location</a:t>
            </a:r>
            <a:endParaRPr lang="en-US" dirty="0">
              <a:solidFill>
                <a:srgbClr val="002060"/>
              </a:solidFill>
            </a:endParaRPr>
          </a:p>
        </p:txBody>
      </p:sp>
    </p:spTree>
    <p:extLst>
      <p:ext uri="{BB962C8B-B14F-4D97-AF65-F5344CB8AC3E}">
        <p14:creationId xmlns:p14="http://schemas.microsoft.com/office/powerpoint/2010/main" val="40372151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8" y="0"/>
            <a:ext cx="915443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2"/>
          <p:cNvSpPr>
            <a:spLocks noChangeArrowheads="1"/>
          </p:cNvSpPr>
          <p:nvPr/>
        </p:nvSpPr>
        <p:spPr bwMode="auto">
          <a:xfrm>
            <a:off x="3087400" y="23870"/>
            <a:ext cx="216270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819150" algn="l"/>
              </a:tabLst>
            </a:pPr>
            <a:r>
              <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tab pos="819150" algn="l"/>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Table</a:t>
            </a:r>
            <a:r>
              <a:rPr kumimoji="0" lang="en-US"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Factor Names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81915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3"/>
          <p:cNvSpPr>
            <a:spLocks noChangeArrowheads="1"/>
          </p:cNvSpPr>
          <p:nvPr/>
        </p:nvSpPr>
        <p:spPr bwMode="auto">
          <a:xfrm>
            <a:off x="0" y="5324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81915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 name="Picture 5"/>
          <p:cNvPicPr/>
          <p:nvPr/>
        </p:nvPicPr>
        <p:blipFill>
          <a:blip r:embed="rId3"/>
          <a:stretch>
            <a:fillRect/>
          </a:stretch>
        </p:blipFill>
        <p:spPr>
          <a:xfrm>
            <a:off x="762000" y="1295400"/>
            <a:ext cx="7620000" cy="4572000"/>
          </a:xfrm>
          <a:prstGeom prst="rect">
            <a:avLst/>
          </a:prstGeom>
        </p:spPr>
      </p:pic>
    </p:spTree>
    <p:extLst>
      <p:ext uri="{BB962C8B-B14F-4D97-AF65-F5344CB8AC3E}">
        <p14:creationId xmlns:p14="http://schemas.microsoft.com/office/powerpoint/2010/main" val="34250973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13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533400" y="1371600"/>
            <a:ext cx="8458200" cy="646331"/>
          </a:xfrm>
          <a:prstGeom prst="rect">
            <a:avLst/>
          </a:prstGeom>
        </p:spPr>
        <p:txBody>
          <a:bodyPr wrap="square">
            <a:spAutoFit/>
          </a:bodyPr>
          <a:lstStyle/>
          <a:p>
            <a:r>
              <a:rPr lang="en-US" dirty="0">
                <a:solidFill>
                  <a:srgbClr val="0070C0"/>
                </a:solidFill>
                <a:latin typeface="Times New Roman" pitchFamily="18" charset="0"/>
                <a:cs typeface="Times New Roman" pitchFamily="18" charset="0"/>
              </a:rPr>
              <a:t>fact1&lt;-factanal(data,factors=5,rotation="varimax", scores = "regression")</a:t>
            </a:r>
          </a:p>
          <a:p>
            <a:r>
              <a:rPr lang="en-US" dirty="0">
                <a:solidFill>
                  <a:srgbClr val="0070C0"/>
                </a:solidFill>
                <a:latin typeface="Times New Roman" pitchFamily="18" charset="0"/>
                <a:cs typeface="Times New Roman" pitchFamily="18" charset="0"/>
              </a:rPr>
              <a:t>fact1$scores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133600"/>
            <a:ext cx="72390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545910" y="272534"/>
            <a:ext cx="2430474" cy="584775"/>
          </a:xfrm>
          <a:prstGeom prst="rect">
            <a:avLst/>
          </a:prstGeom>
        </p:spPr>
        <p:txBody>
          <a:bodyPr wrap="none">
            <a:spAutoFit/>
          </a:bodyPr>
          <a:lstStyle/>
          <a:p>
            <a:r>
              <a:rPr lang="en-IN" sz="3200" dirty="0">
                <a:solidFill>
                  <a:srgbClr val="FF0066"/>
                </a:solidFill>
                <a:latin typeface="Times New Roman" pitchFamily="18" charset="0"/>
                <a:cs typeface="Times New Roman" pitchFamily="18" charset="0"/>
              </a:rPr>
              <a:t>Factor Scores</a:t>
            </a:r>
          </a:p>
        </p:txBody>
      </p:sp>
    </p:spTree>
    <p:extLst>
      <p:ext uri="{BB962C8B-B14F-4D97-AF65-F5344CB8AC3E}">
        <p14:creationId xmlns:p14="http://schemas.microsoft.com/office/powerpoint/2010/main" val="14665621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51112" y="1305340"/>
            <a:ext cx="7459070" cy="4616648"/>
          </a:xfrm>
          <a:prstGeom prst="rect">
            <a:avLst/>
          </a:prstGeom>
        </p:spPr>
        <p:txBody>
          <a:bodyPr wrap="square">
            <a:spAutoFit/>
          </a:bodyPr>
          <a:lstStyle/>
          <a:p>
            <a:r>
              <a:rPr lang="en-IN" b="1" dirty="0" smtClean="0"/>
              <a:t>                                              </a:t>
            </a:r>
            <a:r>
              <a:rPr lang="en-IN" sz="2400" b="1" dirty="0" smtClean="0">
                <a:solidFill>
                  <a:srgbClr val="FF0066"/>
                </a:solidFill>
                <a:latin typeface="Times New Roman" pitchFamily="18" charset="0"/>
                <a:cs typeface="Times New Roman" pitchFamily="18" charset="0"/>
              </a:rPr>
              <a:t>Cluster </a:t>
            </a:r>
            <a:r>
              <a:rPr lang="en-IN" sz="2400" b="1" dirty="0">
                <a:solidFill>
                  <a:srgbClr val="FF0066"/>
                </a:solidFill>
                <a:latin typeface="Times New Roman" pitchFamily="18" charset="0"/>
                <a:cs typeface="Times New Roman" pitchFamily="18" charset="0"/>
              </a:rPr>
              <a:t>Analysis</a:t>
            </a:r>
            <a:endParaRPr lang="en-US" sz="2400" dirty="0">
              <a:solidFill>
                <a:srgbClr val="FF0066"/>
              </a:solidFill>
              <a:latin typeface="Times New Roman" pitchFamily="18" charset="0"/>
              <a:cs typeface="Times New Roman" pitchFamily="18" charset="0"/>
            </a:endParaRPr>
          </a:p>
          <a:p>
            <a:r>
              <a:rPr lang="en-IN" dirty="0"/>
              <a:t> </a:t>
            </a:r>
            <a:endParaRPr lang="en-US" dirty="0"/>
          </a:p>
          <a:p>
            <a:r>
              <a:rPr lang="en-IN" dirty="0"/>
              <a:t>In order to classify the respondents into groups, we apply the Cluster</a:t>
            </a:r>
            <a:endParaRPr lang="en-US" dirty="0"/>
          </a:p>
          <a:p>
            <a:r>
              <a:rPr lang="en-IN" dirty="0"/>
              <a:t>Analysis technique. Here, we consider the factor scores obtained from the Factor Analysis as attributes instead of the original variables.</a:t>
            </a:r>
            <a:endParaRPr lang="en-US" dirty="0"/>
          </a:p>
          <a:p>
            <a:r>
              <a:rPr lang="en-IN" dirty="0"/>
              <a:t>The output is derived by first doing a Hierarchical Cluster Analysis to</a:t>
            </a:r>
            <a:endParaRPr lang="en-US" dirty="0"/>
          </a:p>
          <a:p>
            <a:r>
              <a:rPr lang="en-IN" dirty="0"/>
              <a:t>find the number of clusters and then running a K-means Cluster Analysis by</a:t>
            </a:r>
            <a:endParaRPr lang="en-US" dirty="0"/>
          </a:p>
          <a:p>
            <a:r>
              <a:rPr lang="en-IN" dirty="0"/>
              <a:t>giving the number of clusters as the one obtained from Hierarchical clustering.</a:t>
            </a:r>
            <a:endParaRPr lang="en-US" dirty="0"/>
          </a:p>
          <a:p>
            <a:r>
              <a:rPr lang="en-IN" dirty="0"/>
              <a:t> </a:t>
            </a:r>
            <a:endParaRPr lang="en-US" dirty="0"/>
          </a:p>
          <a:p>
            <a:r>
              <a:rPr lang="en-IN" sz="2000" b="1" dirty="0" smtClean="0">
                <a:solidFill>
                  <a:srgbClr val="33CC33"/>
                </a:solidFill>
              </a:rPr>
              <a:t>Non </a:t>
            </a:r>
            <a:r>
              <a:rPr lang="en-IN" sz="2000" b="1" dirty="0">
                <a:solidFill>
                  <a:srgbClr val="33CC33"/>
                </a:solidFill>
              </a:rPr>
              <a:t>Hierarchical(k means) Cluster </a:t>
            </a:r>
            <a:r>
              <a:rPr lang="en-IN" sz="2000" b="1" dirty="0" smtClean="0">
                <a:solidFill>
                  <a:srgbClr val="33CC33"/>
                </a:solidFill>
              </a:rPr>
              <a:t>Analysis</a:t>
            </a:r>
          </a:p>
          <a:p>
            <a:endParaRPr lang="en-US" dirty="0"/>
          </a:p>
          <a:p>
            <a:r>
              <a:rPr lang="en-IN" dirty="0"/>
              <a:t>Now, with these cluster centres we interpret the clusters by looking at the</a:t>
            </a:r>
            <a:endParaRPr lang="en-US" dirty="0"/>
          </a:p>
          <a:p>
            <a:r>
              <a:rPr lang="en-IN" dirty="0"/>
              <a:t>attributes that have high positive/negative scores on each of these clusters</a:t>
            </a:r>
            <a:endParaRPr lang="en-US" dirty="0"/>
          </a:p>
          <a:p>
            <a:r>
              <a:rPr lang="en-IN" dirty="0"/>
              <a:t>compared to others. We get the segments as below:</a:t>
            </a:r>
            <a:endParaRPr lang="en-US" dirty="0"/>
          </a:p>
          <a:p>
            <a:r>
              <a:rPr lang="en-IN" dirty="0"/>
              <a:t>We can also get the information about the number of cases in each</a:t>
            </a:r>
            <a:endParaRPr lang="en-US" dirty="0"/>
          </a:p>
          <a:p>
            <a:r>
              <a:rPr lang="en-IN" dirty="0" smtClean="0"/>
              <a:t> cluster </a:t>
            </a:r>
            <a:r>
              <a:rPr lang="en-IN" dirty="0"/>
              <a:t>from the following output:</a:t>
            </a:r>
            <a:endParaRPr lang="en-US" dirty="0"/>
          </a:p>
        </p:txBody>
      </p:sp>
    </p:spTree>
    <p:extLst>
      <p:ext uri="{BB962C8B-B14F-4D97-AF65-F5344CB8AC3E}">
        <p14:creationId xmlns:p14="http://schemas.microsoft.com/office/powerpoint/2010/main" val="28881380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8" y="35257"/>
            <a:ext cx="915443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pic>
        <p:nvPicPr>
          <p:cNvPr id="204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158922"/>
            <a:ext cx="6934200" cy="1371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2438400" y="2589311"/>
            <a:ext cx="326724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Output</a:t>
            </a:r>
            <a:r>
              <a:rPr kumimoji="0" lang="en-US" sz="1400" b="0" i="0" u="none" strike="noStrike" cap="none" normalizeH="0" dirty="0" smtClean="0">
                <a:ln>
                  <a:noFill/>
                </a:ln>
                <a:solidFill>
                  <a:schemeClr val="tx1"/>
                </a:solidFill>
                <a:effectLst/>
                <a:latin typeface="Arial" pitchFamily="34" charset="0"/>
                <a:ea typeface="Times New Roman" pitchFamily="18" charset="0"/>
                <a:cs typeface="Arial" pitchFamily="34" charset="0"/>
              </a:rPr>
              <a:t> :</a:t>
            </a:r>
            <a:r>
              <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Cluster Means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1219200" y="2967335"/>
            <a:ext cx="5638800" cy="738664"/>
          </a:xfrm>
          <a:prstGeom prst="rect">
            <a:avLst/>
          </a:prstGeom>
        </p:spPr>
        <p:txBody>
          <a:bodyPr wrap="square">
            <a:spAutoFit/>
          </a:bodyPr>
          <a:lstStyle/>
          <a:p>
            <a:r>
              <a:rPr lang="en-US" sz="2400" b="1" dirty="0">
                <a:solidFill>
                  <a:srgbClr val="C00000"/>
                </a:solidFill>
                <a:latin typeface="Times New Roman" pitchFamily="18" charset="0"/>
                <a:cs typeface="Times New Roman" pitchFamily="18" charset="0"/>
              </a:rPr>
              <a:t>Final Clusters</a:t>
            </a:r>
            <a:endParaRPr lang="en-US" sz="2400" dirty="0">
              <a:solidFill>
                <a:srgbClr val="C00000"/>
              </a:solidFill>
              <a:latin typeface="Times New Roman" pitchFamily="18" charset="0"/>
              <a:cs typeface="Times New Roman" pitchFamily="18" charset="0"/>
            </a:endParaRPr>
          </a:p>
          <a:p>
            <a:r>
              <a:rPr lang="en-US" dirty="0"/>
              <a:t>                                  </a:t>
            </a:r>
            <a:r>
              <a:rPr lang="en-US" sz="1600" dirty="0"/>
              <a:t>Table :</a:t>
            </a:r>
            <a:r>
              <a:rPr lang="en-US" sz="1600" dirty="0" smtClean="0"/>
              <a:t>Cluster </a:t>
            </a:r>
            <a:r>
              <a:rPr lang="en-US" sz="1600" dirty="0"/>
              <a:t>groups</a:t>
            </a:r>
          </a:p>
        </p:txBody>
      </p:sp>
      <p:graphicFrame>
        <p:nvGraphicFramePr>
          <p:cNvPr id="5" name="Table 4"/>
          <p:cNvGraphicFramePr>
            <a:graphicFrameLocks noGrp="1"/>
          </p:cNvGraphicFramePr>
          <p:nvPr>
            <p:extLst>
              <p:ext uri="{D42A27DB-BD31-4B8C-83A1-F6EECF244321}">
                <p14:modId xmlns:p14="http://schemas.microsoft.com/office/powerpoint/2010/main" val="2873751212"/>
              </p:ext>
            </p:extLst>
          </p:nvPr>
        </p:nvGraphicFramePr>
        <p:xfrm>
          <a:off x="914400" y="3733800"/>
          <a:ext cx="7162800" cy="1402080"/>
        </p:xfrm>
        <a:graphic>
          <a:graphicData uri="http://schemas.openxmlformats.org/drawingml/2006/table">
            <a:tbl>
              <a:tblPr firstRow="1" firstCol="1" bandRow="1">
                <a:tableStyleId>{5940675A-B579-460E-94D1-54222C63F5DA}</a:tableStyleId>
              </a:tblPr>
              <a:tblGrid>
                <a:gridCol w="1790312"/>
                <a:gridCol w="1790312"/>
                <a:gridCol w="1791088"/>
                <a:gridCol w="1791088"/>
              </a:tblGrid>
              <a:tr h="233680">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68580" marR="68580" marT="0" marB="0"/>
                </a:tc>
                <a:tc>
                  <a:txBody>
                    <a:bodyPr/>
                    <a:lstStyle/>
                    <a:p>
                      <a:pPr marL="0" marR="0" algn="just">
                        <a:spcBef>
                          <a:spcPts val="0"/>
                        </a:spcBef>
                        <a:spcAft>
                          <a:spcPts val="0"/>
                        </a:spcAft>
                      </a:pPr>
                      <a:r>
                        <a:rPr lang="en-US" sz="1200" dirty="0">
                          <a:effectLst/>
                        </a:rPr>
                        <a:t>Cluster  1</a:t>
                      </a:r>
                      <a:endParaRPr lang="en-US" sz="1200" dirty="0">
                        <a:effectLst/>
                        <a:latin typeface="Times New Roman"/>
                        <a:ea typeface="Times New Roman"/>
                        <a:cs typeface="Times New Roman"/>
                      </a:endParaRPr>
                    </a:p>
                  </a:txBody>
                  <a:tcPr marL="68580" marR="68580" marT="0" marB="0"/>
                </a:tc>
                <a:tc>
                  <a:txBody>
                    <a:bodyPr/>
                    <a:lstStyle/>
                    <a:p>
                      <a:pPr marL="0" marR="0" algn="just">
                        <a:spcBef>
                          <a:spcPts val="0"/>
                        </a:spcBef>
                        <a:spcAft>
                          <a:spcPts val="0"/>
                        </a:spcAft>
                      </a:pPr>
                      <a:r>
                        <a:rPr lang="en-US" sz="1200" dirty="0">
                          <a:effectLst/>
                        </a:rPr>
                        <a:t>Cluster 2</a:t>
                      </a:r>
                      <a:endParaRPr lang="en-US" sz="1200" dirty="0">
                        <a:effectLst/>
                        <a:latin typeface="Times New Roman"/>
                        <a:ea typeface="Times New Roman"/>
                        <a:cs typeface="Times New Roman"/>
                      </a:endParaRPr>
                    </a:p>
                  </a:txBody>
                  <a:tcPr marL="68580" marR="68580" marT="0" marB="0"/>
                </a:tc>
                <a:tc>
                  <a:txBody>
                    <a:bodyPr/>
                    <a:lstStyle/>
                    <a:p>
                      <a:pPr marL="0" marR="0" algn="just">
                        <a:spcBef>
                          <a:spcPts val="0"/>
                        </a:spcBef>
                        <a:spcAft>
                          <a:spcPts val="0"/>
                        </a:spcAft>
                      </a:pPr>
                      <a:r>
                        <a:rPr lang="en-US" sz="1200" dirty="0">
                          <a:effectLst/>
                        </a:rPr>
                        <a:t>Cluster 3</a:t>
                      </a:r>
                      <a:endParaRPr lang="en-US" sz="1200" dirty="0">
                        <a:effectLst/>
                        <a:latin typeface="Times New Roman"/>
                        <a:ea typeface="Times New Roman"/>
                        <a:cs typeface="Times New Roman"/>
                      </a:endParaRPr>
                    </a:p>
                  </a:txBody>
                  <a:tcPr marL="68580" marR="68580" marT="0" marB="0"/>
                </a:tc>
              </a:tr>
              <a:tr h="233680">
                <a:tc>
                  <a:txBody>
                    <a:bodyPr/>
                    <a:lstStyle/>
                    <a:p>
                      <a:pPr marL="0" marR="0" algn="just">
                        <a:spcBef>
                          <a:spcPts val="0"/>
                        </a:spcBef>
                        <a:spcAft>
                          <a:spcPts val="0"/>
                        </a:spcAft>
                      </a:pPr>
                      <a:r>
                        <a:rPr lang="en-US" sz="1200" dirty="0">
                          <a:effectLst/>
                        </a:rPr>
                        <a:t>Ambience</a:t>
                      </a:r>
                      <a:endParaRPr lang="en-US" sz="1200" dirty="0">
                        <a:effectLst/>
                        <a:latin typeface="Times New Roman"/>
                        <a:ea typeface="Times New Roman"/>
                        <a:cs typeface="Times New Roman"/>
                      </a:endParaRPr>
                    </a:p>
                  </a:txBody>
                  <a:tcPr marL="68580" marR="68580" marT="0" marB="0"/>
                </a:tc>
                <a:tc>
                  <a:txBody>
                    <a:bodyPr/>
                    <a:lstStyle/>
                    <a:p>
                      <a:pPr marL="0" marR="0" algn="just">
                        <a:spcBef>
                          <a:spcPts val="0"/>
                        </a:spcBef>
                        <a:spcAft>
                          <a:spcPts val="0"/>
                        </a:spcAft>
                      </a:pPr>
                      <a:r>
                        <a:rPr lang="en-US" sz="1200" dirty="0">
                          <a:effectLst/>
                        </a:rPr>
                        <a:t>-0.6489397</a:t>
                      </a:r>
                      <a:endParaRPr lang="en-US" sz="1200" dirty="0">
                        <a:effectLst/>
                        <a:latin typeface="Times New Roman"/>
                        <a:ea typeface="Times New Roman"/>
                        <a:cs typeface="Times New Roman"/>
                      </a:endParaRPr>
                    </a:p>
                  </a:txBody>
                  <a:tcPr marL="68580" marR="68580" marT="0" marB="0"/>
                </a:tc>
                <a:tc>
                  <a:txBody>
                    <a:bodyPr/>
                    <a:lstStyle/>
                    <a:p>
                      <a:pPr marL="0" marR="0" algn="just">
                        <a:spcBef>
                          <a:spcPts val="0"/>
                        </a:spcBef>
                        <a:spcAft>
                          <a:spcPts val="0"/>
                        </a:spcAft>
                      </a:pPr>
                      <a:r>
                        <a:rPr lang="en-US" sz="1200" dirty="0">
                          <a:effectLst/>
                        </a:rPr>
                        <a:t>0.8357990</a:t>
                      </a:r>
                      <a:endParaRPr lang="en-US" sz="1200" dirty="0">
                        <a:effectLst/>
                        <a:latin typeface="Times New Roman"/>
                        <a:ea typeface="Times New Roman"/>
                        <a:cs typeface="Times New Roman"/>
                      </a:endParaRPr>
                    </a:p>
                  </a:txBody>
                  <a:tcPr marL="68580" marR="68580" marT="0" marB="0">
                    <a:solidFill>
                      <a:srgbClr val="FFFF00"/>
                    </a:solidFill>
                  </a:tcPr>
                </a:tc>
                <a:tc>
                  <a:txBody>
                    <a:bodyPr/>
                    <a:lstStyle/>
                    <a:p>
                      <a:pPr marL="0" marR="0" algn="just">
                        <a:spcBef>
                          <a:spcPts val="0"/>
                        </a:spcBef>
                        <a:spcAft>
                          <a:spcPts val="0"/>
                        </a:spcAft>
                      </a:pPr>
                      <a:r>
                        <a:rPr lang="en-US" sz="1200" dirty="0">
                          <a:effectLst/>
                        </a:rPr>
                        <a:t>-0.0743140</a:t>
                      </a:r>
                      <a:endParaRPr lang="en-US" sz="1200" dirty="0">
                        <a:effectLst/>
                        <a:latin typeface="Times New Roman"/>
                        <a:ea typeface="Times New Roman"/>
                        <a:cs typeface="Times New Roman"/>
                      </a:endParaRPr>
                    </a:p>
                  </a:txBody>
                  <a:tcPr marL="68580" marR="68580" marT="0" marB="0"/>
                </a:tc>
              </a:tr>
              <a:tr h="233680">
                <a:tc>
                  <a:txBody>
                    <a:bodyPr/>
                    <a:lstStyle/>
                    <a:p>
                      <a:pPr marL="0" marR="0" algn="just">
                        <a:spcBef>
                          <a:spcPts val="0"/>
                        </a:spcBef>
                        <a:spcAft>
                          <a:spcPts val="0"/>
                        </a:spcAft>
                      </a:pPr>
                      <a:r>
                        <a:rPr lang="en-US" sz="1200" dirty="0">
                          <a:effectLst/>
                        </a:rPr>
                        <a:t>Service</a:t>
                      </a:r>
                      <a:endParaRPr lang="en-US" sz="1200" dirty="0">
                        <a:effectLst/>
                        <a:latin typeface="Times New Roman"/>
                        <a:ea typeface="Times New Roman"/>
                        <a:cs typeface="Times New Roman"/>
                      </a:endParaRPr>
                    </a:p>
                  </a:txBody>
                  <a:tcPr marL="68580" marR="68580" marT="0" marB="0"/>
                </a:tc>
                <a:tc>
                  <a:txBody>
                    <a:bodyPr/>
                    <a:lstStyle/>
                    <a:p>
                      <a:pPr marL="0" marR="0" algn="just">
                        <a:spcBef>
                          <a:spcPts val="0"/>
                        </a:spcBef>
                        <a:spcAft>
                          <a:spcPts val="0"/>
                        </a:spcAft>
                      </a:pPr>
                      <a:r>
                        <a:rPr lang="en-US" sz="1200" dirty="0">
                          <a:effectLst/>
                        </a:rPr>
                        <a:t>-0.5839103</a:t>
                      </a:r>
                      <a:endParaRPr lang="en-US" sz="1200" dirty="0">
                        <a:effectLst/>
                        <a:latin typeface="Times New Roman"/>
                        <a:ea typeface="Times New Roman"/>
                        <a:cs typeface="Times New Roman"/>
                      </a:endParaRPr>
                    </a:p>
                  </a:txBody>
                  <a:tcPr marL="68580" marR="68580" marT="0" marB="0"/>
                </a:tc>
                <a:tc>
                  <a:txBody>
                    <a:bodyPr/>
                    <a:lstStyle/>
                    <a:p>
                      <a:pPr marL="0" marR="0" algn="just">
                        <a:spcBef>
                          <a:spcPts val="0"/>
                        </a:spcBef>
                        <a:spcAft>
                          <a:spcPts val="0"/>
                        </a:spcAft>
                      </a:pPr>
                      <a:r>
                        <a:rPr lang="en-US" sz="1200" dirty="0">
                          <a:effectLst/>
                        </a:rPr>
                        <a:t>0.2673934</a:t>
                      </a:r>
                      <a:endParaRPr lang="en-US" sz="1200" dirty="0">
                        <a:effectLst/>
                        <a:latin typeface="Times New Roman"/>
                        <a:ea typeface="Times New Roman"/>
                        <a:cs typeface="Times New Roman"/>
                      </a:endParaRPr>
                    </a:p>
                  </a:txBody>
                  <a:tcPr marL="68580" marR="68580" marT="0" marB="0"/>
                </a:tc>
                <a:tc>
                  <a:txBody>
                    <a:bodyPr/>
                    <a:lstStyle/>
                    <a:p>
                      <a:pPr marL="0" marR="0" algn="just">
                        <a:spcBef>
                          <a:spcPts val="0"/>
                        </a:spcBef>
                        <a:spcAft>
                          <a:spcPts val="0"/>
                        </a:spcAft>
                      </a:pPr>
                      <a:r>
                        <a:rPr lang="en-US" sz="1200" dirty="0">
                          <a:effectLst/>
                        </a:rPr>
                        <a:t>0.4264387</a:t>
                      </a:r>
                      <a:endParaRPr lang="en-US" sz="1200" dirty="0">
                        <a:effectLst/>
                        <a:latin typeface="Times New Roman"/>
                        <a:ea typeface="Times New Roman"/>
                        <a:cs typeface="Times New Roman"/>
                      </a:endParaRPr>
                    </a:p>
                  </a:txBody>
                  <a:tcPr marL="68580" marR="68580" marT="0" marB="0"/>
                </a:tc>
              </a:tr>
              <a:tr h="233680">
                <a:tc>
                  <a:txBody>
                    <a:bodyPr/>
                    <a:lstStyle/>
                    <a:p>
                      <a:pPr marL="0" marR="0" algn="just">
                        <a:spcBef>
                          <a:spcPts val="0"/>
                        </a:spcBef>
                        <a:spcAft>
                          <a:spcPts val="0"/>
                        </a:spcAft>
                      </a:pPr>
                      <a:r>
                        <a:rPr lang="en-US" sz="1200" dirty="0">
                          <a:effectLst/>
                        </a:rPr>
                        <a:t>Price</a:t>
                      </a:r>
                      <a:endParaRPr lang="en-US" sz="1200" dirty="0">
                        <a:effectLst/>
                        <a:latin typeface="Times New Roman"/>
                        <a:ea typeface="Times New Roman"/>
                        <a:cs typeface="Times New Roman"/>
                      </a:endParaRPr>
                    </a:p>
                  </a:txBody>
                  <a:tcPr marL="68580" marR="68580" marT="0" marB="0"/>
                </a:tc>
                <a:tc>
                  <a:txBody>
                    <a:bodyPr/>
                    <a:lstStyle/>
                    <a:p>
                      <a:pPr marL="0" marR="0" algn="just">
                        <a:spcBef>
                          <a:spcPts val="0"/>
                        </a:spcBef>
                        <a:spcAft>
                          <a:spcPts val="0"/>
                        </a:spcAft>
                      </a:pPr>
                      <a:r>
                        <a:rPr lang="en-US" sz="1200" dirty="0">
                          <a:effectLst/>
                        </a:rPr>
                        <a:t>-0.2527682</a:t>
                      </a:r>
                      <a:endParaRPr lang="en-US" sz="1200" dirty="0">
                        <a:effectLst/>
                        <a:latin typeface="Times New Roman"/>
                        <a:ea typeface="Times New Roman"/>
                        <a:cs typeface="Times New Roman"/>
                      </a:endParaRPr>
                    </a:p>
                  </a:txBody>
                  <a:tcPr marL="68580" marR="68580" marT="0" marB="0"/>
                </a:tc>
                <a:tc>
                  <a:txBody>
                    <a:bodyPr/>
                    <a:lstStyle/>
                    <a:p>
                      <a:pPr marL="0" marR="0" algn="just">
                        <a:spcBef>
                          <a:spcPts val="0"/>
                        </a:spcBef>
                        <a:spcAft>
                          <a:spcPts val="0"/>
                        </a:spcAft>
                      </a:pPr>
                      <a:r>
                        <a:rPr lang="en-US" sz="1200" dirty="0">
                          <a:effectLst/>
                        </a:rPr>
                        <a:t>-0.4268541</a:t>
                      </a:r>
                      <a:endParaRPr lang="en-US" sz="1200" dirty="0">
                        <a:effectLst/>
                        <a:latin typeface="Times New Roman"/>
                        <a:ea typeface="Times New Roman"/>
                        <a:cs typeface="Times New Roman"/>
                      </a:endParaRPr>
                    </a:p>
                  </a:txBody>
                  <a:tcPr marL="68580" marR="68580" marT="0" marB="0"/>
                </a:tc>
                <a:tc>
                  <a:txBody>
                    <a:bodyPr/>
                    <a:lstStyle/>
                    <a:p>
                      <a:pPr marL="0" marR="0" algn="just">
                        <a:spcBef>
                          <a:spcPts val="0"/>
                        </a:spcBef>
                        <a:spcAft>
                          <a:spcPts val="0"/>
                        </a:spcAft>
                      </a:pPr>
                      <a:r>
                        <a:rPr lang="en-US" sz="1200" dirty="0">
                          <a:effectLst/>
                        </a:rPr>
                        <a:t>0.7368955</a:t>
                      </a:r>
                      <a:endParaRPr lang="en-US" sz="1200" dirty="0">
                        <a:effectLst/>
                        <a:latin typeface="Times New Roman"/>
                        <a:ea typeface="Times New Roman"/>
                        <a:cs typeface="Times New Roman"/>
                      </a:endParaRPr>
                    </a:p>
                  </a:txBody>
                  <a:tcPr marL="68580" marR="68580" marT="0" marB="0">
                    <a:solidFill>
                      <a:schemeClr val="accent2">
                        <a:lumMod val="60000"/>
                        <a:lumOff val="40000"/>
                      </a:schemeClr>
                    </a:solidFill>
                  </a:tcPr>
                </a:tc>
              </a:tr>
              <a:tr h="233680">
                <a:tc>
                  <a:txBody>
                    <a:bodyPr/>
                    <a:lstStyle/>
                    <a:p>
                      <a:pPr marL="0" marR="0" algn="just">
                        <a:spcBef>
                          <a:spcPts val="0"/>
                        </a:spcBef>
                        <a:spcAft>
                          <a:spcPts val="0"/>
                        </a:spcAft>
                      </a:pPr>
                      <a:r>
                        <a:rPr lang="en-US" sz="1200" dirty="0">
                          <a:effectLst/>
                        </a:rPr>
                        <a:t>Menu</a:t>
                      </a:r>
                      <a:endParaRPr lang="en-US" sz="1200" dirty="0">
                        <a:effectLst/>
                        <a:latin typeface="Times New Roman"/>
                        <a:ea typeface="Times New Roman"/>
                        <a:cs typeface="Times New Roman"/>
                      </a:endParaRPr>
                    </a:p>
                  </a:txBody>
                  <a:tcPr marL="68580" marR="68580" marT="0" marB="0"/>
                </a:tc>
                <a:tc>
                  <a:txBody>
                    <a:bodyPr/>
                    <a:lstStyle/>
                    <a:p>
                      <a:pPr marL="0" marR="0" algn="just">
                        <a:spcBef>
                          <a:spcPts val="0"/>
                        </a:spcBef>
                        <a:spcAft>
                          <a:spcPts val="0"/>
                        </a:spcAft>
                      </a:pPr>
                      <a:r>
                        <a:rPr lang="en-US" sz="1200" dirty="0">
                          <a:effectLst/>
                        </a:rPr>
                        <a:t>-0.3133665</a:t>
                      </a:r>
                      <a:endParaRPr lang="en-US" sz="1200" dirty="0">
                        <a:effectLst/>
                        <a:latin typeface="Times New Roman"/>
                        <a:ea typeface="Times New Roman"/>
                        <a:cs typeface="Times New Roman"/>
                      </a:endParaRPr>
                    </a:p>
                  </a:txBody>
                  <a:tcPr marL="68580" marR="68580" marT="0" marB="0"/>
                </a:tc>
                <a:tc>
                  <a:txBody>
                    <a:bodyPr/>
                    <a:lstStyle/>
                    <a:p>
                      <a:pPr marL="0" marR="0" algn="just">
                        <a:spcBef>
                          <a:spcPts val="0"/>
                        </a:spcBef>
                        <a:spcAft>
                          <a:spcPts val="0"/>
                        </a:spcAft>
                      </a:pPr>
                      <a:r>
                        <a:rPr lang="en-US" sz="1200" dirty="0">
                          <a:effectLst/>
                        </a:rPr>
                        <a:t>-0.3411770</a:t>
                      </a:r>
                      <a:endParaRPr lang="en-US" sz="1200" dirty="0">
                        <a:effectLst/>
                        <a:latin typeface="Times New Roman"/>
                        <a:ea typeface="Times New Roman"/>
                        <a:cs typeface="Times New Roman"/>
                      </a:endParaRPr>
                    </a:p>
                  </a:txBody>
                  <a:tcPr marL="68580" marR="68580" marT="0" marB="0"/>
                </a:tc>
                <a:tc>
                  <a:txBody>
                    <a:bodyPr/>
                    <a:lstStyle/>
                    <a:p>
                      <a:pPr marL="0" marR="0" algn="just">
                        <a:spcBef>
                          <a:spcPts val="0"/>
                        </a:spcBef>
                        <a:spcAft>
                          <a:spcPts val="0"/>
                        </a:spcAft>
                      </a:pPr>
                      <a:r>
                        <a:rPr lang="en-US" sz="1200" dirty="0">
                          <a:effectLst/>
                        </a:rPr>
                        <a:t>0.7221901</a:t>
                      </a:r>
                      <a:endParaRPr lang="en-US" sz="1200" dirty="0">
                        <a:effectLst/>
                        <a:latin typeface="Times New Roman"/>
                        <a:ea typeface="Times New Roman"/>
                        <a:cs typeface="Times New Roman"/>
                      </a:endParaRPr>
                    </a:p>
                  </a:txBody>
                  <a:tcPr marL="68580" marR="68580" marT="0" marB="0"/>
                </a:tc>
              </a:tr>
              <a:tr h="233680">
                <a:tc>
                  <a:txBody>
                    <a:bodyPr/>
                    <a:lstStyle/>
                    <a:p>
                      <a:pPr marL="0" marR="0" algn="just">
                        <a:spcBef>
                          <a:spcPts val="0"/>
                        </a:spcBef>
                        <a:spcAft>
                          <a:spcPts val="0"/>
                        </a:spcAft>
                      </a:pPr>
                      <a:r>
                        <a:rPr lang="en-US" sz="1200" dirty="0">
                          <a:effectLst/>
                        </a:rPr>
                        <a:t>Location</a:t>
                      </a:r>
                      <a:endParaRPr lang="en-US" sz="1200" dirty="0">
                        <a:effectLst/>
                        <a:latin typeface="Times New Roman"/>
                        <a:ea typeface="Times New Roman"/>
                        <a:cs typeface="Times New Roman"/>
                      </a:endParaRPr>
                    </a:p>
                  </a:txBody>
                  <a:tcPr marL="68580" marR="68580" marT="0" marB="0"/>
                </a:tc>
                <a:tc>
                  <a:txBody>
                    <a:bodyPr/>
                    <a:lstStyle/>
                    <a:p>
                      <a:pPr marL="0" marR="0" algn="just">
                        <a:spcBef>
                          <a:spcPts val="0"/>
                        </a:spcBef>
                        <a:spcAft>
                          <a:spcPts val="0"/>
                        </a:spcAft>
                      </a:pPr>
                      <a:r>
                        <a:rPr lang="en-US" sz="1200" dirty="0">
                          <a:effectLst/>
                        </a:rPr>
                        <a:t>-0.009282726</a:t>
                      </a:r>
                      <a:endParaRPr lang="en-US" sz="1200" dirty="0">
                        <a:effectLst/>
                        <a:latin typeface="Times New Roman"/>
                        <a:ea typeface="Times New Roman"/>
                        <a:cs typeface="Times New Roman"/>
                      </a:endParaRPr>
                    </a:p>
                  </a:txBody>
                  <a:tcPr marL="68580" marR="68580" marT="0" marB="0">
                    <a:solidFill>
                      <a:schemeClr val="accent1"/>
                    </a:solidFill>
                  </a:tcPr>
                </a:tc>
                <a:tc>
                  <a:txBody>
                    <a:bodyPr/>
                    <a:lstStyle/>
                    <a:p>
                      <a:pPr marL="0" marR="0" algn="just">
                        <a:spcBef>
                          <a:spcPts val="0"/>
                        </a:spcBef>
                        <a:spcAft>
                          <a:spcPts val="0"/>
                        </a:spcAft>
                      </a:pPr>
                      <a:r>
                        <a:rPr lang="en-US" sz="1200" dirty="0">
                          <a:effectLst/>
                        </a:rPr>
                        <a:t>-0.154463216</a:t>
                      </a:r>
                      <a:endParaRPr lang="en-US" sz="1200" dirty="0">
                        <a:effectLst/>
                        <a:latin typeface="Times New Roman"/>
                        <a:ea typeface="Times New Roman"/>
                        <a:cs typeface="Times New Roman"/>
                      </a:endParaRPr>
                    </a:p>
                  </a:txBody>
                  <a:tcPr marL="68580" marR="68580" marT="0" marB="0"/>
                </a:tc>
                <a:tc>
                  <a:txBody>
                    <a:bodyPr/>
                    <a:lstStyle/>
                    <a:p>
                      <a:pPr marL="0" marR="0" algn="just">
                        <a:spcBef>
                          <a:spcPts val="0"/>
                        </a:spcBef>
                        <a:spcAft>
                          <a:spcPts val="0"/>
                        </a:spcAft>
                      </a:pPr>
                      <a:r>
                        <a:rPr lang="en-US" sz="1200" dirty="0">
                          <a:effectLst/>
                        </a:rPr>
                        <a:t>0.168327607</a:t>
                      </a:r>
                      <a:endParaRPr lang="en-US" sz="12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3157542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257300" y="1600200"/>
            <a:ext cx="6629400" cy="2893100"/>
          </a:xfrm>
          <a:prstGeom prst="rect">
            <a:avLst/>
          </a:prstGeom>
        </p:spPr>
        <p:txBody>
          <a:bodyPr wrap="square">
            <a:spAutoFit/>
          </a:bodyPr>
          <a:lstStyle/>
          <a:p>
            <a:r>
              <a:rPr lang="en-IN" dirty="0">
                <a:solidFill>
                  <a:srgbClr val="A50021"/>
                </a:solidFill>
              </a:rPr>
              <a:t>1. Location /Convenience Seekers</a:t>
            </a:r>
            <a:endParaRPr lang="en-US" dirty="0">
              <a:solidFill>
                <a:srgbClr val="A50021"/>
              </a:solidFill>
            </a:endParaRPr>
          </a:p>
          <a:p>
            <a:r>
              <a:rPr lang="en-IN" dirty="0">
                <a:solidFill>
                  <a:srgbClr val="A50021"/>
                </a:solidFill>
              </a:rPr>
              <a:t>2. Ambience/Service Seekers</a:t>
            </a:r>
            <a:endParaRPr lang="en-US" dirty="0">
              <a:solidFill>
                <a:srgbClr val="A50021"/>
              </a:solidFill>
            </a:endParaRPr>
          </a:p>
          <a:p>
            <a:r>
              <a:rPr lang="en-IN" dirty="0">
                <a:solidFill>
                  <a:srgbClr val="A50021"/>
                </a:solidFill>
              </a:rPr>
              <a:t>3. Price </a:t>
            </a:r>
            <a:r>
              <a:rPr lang="en-IN" dirty="0" smtClean="0">
                <a:solidFill>
                  <a:srgbClr val="A50021"/>
                </a:solidFill>
              </a:rPr>
              <a:t>seekers</a:t>
            </a:r>
          </a:p>
          <a:p>
            <a:endParaRPr lang="en-US" dirty="0"/>
          </a:p>
          <a:p>
            <a:r>
              <a:rPr lang="en-IN" sz="2000" b="1" dirty="0">
                <a:solidFill>
                  <a:srgbClr val="002060"/>
                </a:solidFill>
              </a:rPr>
              <a:t>Number of Cases in each </a:t>
            </a:r>
            <a:r>
              <a:rPr lang="en-IN" sz="2000" b="1" dirty="0" smtClean="0">
                <a:solidFill>
                  <a:srgbClr val="002060"/>
                </a:solidFill>
              </a:rPr>
              <a:t>Cluster</a:t>
            </a:r>
          </a:p>
          <a:p>
            <a:r>
              <a:rPr lang="en-IN" b="1" dirty="0" smtClean="0"/>
              <a:t> </a:t>
            </a:r>
            <a:endParaRPr lang="en-US" dirty="0"/>
          </a:p>
          <a:p>
            <a:r>
              <a:rPr lang="en-IN" dirty="0"/>
              <a:t>     </a:t>
            </a:r>
            <a:r>
              <a:rPr lang="en-IN" dirty="0" smtClean="0"/>
              <a:t>        </a:t>
            </a:r>
            <a:r>
              <a:rPr lang="en-IN" dirty="0"/>
              <a:t>1      67.000</a:t>
            </a:r>
            <a:endParaRPr lang="en-US" dirty="0"/>
          </a:p>
          <a:p>
            <a:r>
              <a:rPr lang="en-IN" dirty="0"/>
              <a:t>             2      57.000</a:t>
            </a:r>
            <a:endParaRPr lang="en-US" dirty="0"/>
          </a:p>
          <a:p>
            <a:r>
              <a:rPr lang="en-IN" dirty="0"/>
              <a:t>             3      56.000</a:t>
            </a:r>
            <a:endParaRPr lang="en-US" dirty="0"/>
          </a:p>
          <a:p>
            <a:r>
              <a:rPr lang="en-IN" dirty="0"/>
              <a:t>Valid            180.000</a:t>
            </a:r>
            <a:endParaRPr lang="en-US" dirty="0"/>
          </a:p>
        </p:txBody>
      </p:sp>
      <p:sp>
        <p:nvSpPr>
          <p:cNvPr id="5"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3068359"/>
            <a:ext cx="3724275" cy="25050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
          <p:cNvSpPr>
            <a:spLocks noChangeArrowheads="1"/>
          </p:cNvSpPr>
          <p:nvPr/>
        </p:nvSpPr>
        <p:spPr bwMode="auto">
          <a:xfrm>
            <a:off x="533401" y="5487888"/>
            <a:ext cx="80772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tab pos="3457575" algn="l"/>
              </a:tabLst>
            </a:pPr>
            <a:r>
              <a:rPr kumimoji="0" lang="en-US" sz="14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a:t>
            </a:r>
            <a:r>
              <a:rPr kumimoji="0" lang="en-US" sz="2000"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above figure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indicates that there are 67 (out of 180) respondents who</a:t>
            </a:r>
            <a:r>
              <a:rPr lang="en-US" sz="2000" dirty="0">
                <a:latin typeface="Times New Roman" pitchFamily="18"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prefer convenience amongst all, 57 respondents who prefer</a:t>
            </a:r>
            <a:r>
              <a:rPr kumimoji="0" lang="en-US" sz="2000"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Ambience/service and 56 respondents prefer Price.</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7686994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28599" y="152400"/>
            <a:ext cx="8915399" cy="1908215"/>
          </a:xfrm>
          <a:prstGeom prst="rect">
            <a:avLst/>
          </a:prstGeom>
        </p:spPr>
        <p:txBody>
          <a:bodyPr wrap="square">
            <a:spAutoFit/>
          </a:bodyPr>
          <a:lstStyle/>
          <a:p>
            <a:r>
              <a:rPr lang="en-IN" b="1" dirty="0" smtClean="0"/>
              <a:t>                                              </a:t>
            </a:r>
            <a:r>
              <a:rPr lang="en-IN" sz="2800" b="1" dirty="0" smtClean="0">
                <a:solidFill>
                  <a:srgbClr val="FF0066"/>
                </a:solidFill>
              </a:rPr>
              <a:t>Discriminant </a:t>
            </a:r>
            <a:r>
              <a:rPr lang="en-IN" sz="2800" b="1" dirty="0">
                <a:solidFill>
                  <a:srgbClr val="FF0066"/>
                </a:solidFill>
              </a:rPr>
              <a:t>Analysis</a:t>
            </a:r>
            <a:endParaRPr lang="en-US" sz="2800" dirty="0">
              <a:solidFill>
                <a:srgbClr val="FF0066"/>
              </a:solidFill>
            </a:endParaRPr>
          </a:p>
          <a:p>
            <a:r>
              <a:rPr lang="en-IN" dirty="0"/>
              <a:t> </a:t>
            </a:r>
            <a:endParaRPr lang="en-IN" dirty="0" smtClean="0"/>
          </a:p>
          <a:p>
            <a:endParaRPr lang="en-US" dirty="0"/>
          </a:p>
          <a:p>
            <a:r>
              <a:rPr lang="en-IN" dirty="0">
                <a:solidFill>
                  <a:schemeClr val="tx2">
                    <a:lumMod val="50000"/>
                  </a:schemeClr>
                </a:solidFill>
              </a:rPr>
              <a:t>Discriminant Analysis is a technique by which we can easily classify the new respondent into existing segments. Here, we will take the cluster membership as a dependent variable and all the attributes as independent variables and run the Discriminant Analysis</a:t>
            </a:r>
            <a:r>
              <a:rPr lang="en-IN" b="1" dirty="0">
                <a:solidFill>
                  <a:schemeClr val="tx2">
                    <a:lumMod val="50000"/>
                  </a:schemeClr>
                </a:solidFill>
              </a:rPr>
              <a:t>.</a:t>
            </a:r>
            <a:endParaRPr lang="en-US" dirty="0">
              <a:solidFill>
                <a:schemeClr val="tx2">
                  <a:lumMod val="50000"/>
                </a:schemeClr>
              </a:solidFill>
            </a:endParaRPr>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121"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042331"/>
            <a:ext cx="8610600" cy="3238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1696552" y="5767148"/>
            <a:ext cx="43861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Output : Cluster group means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391685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30241"/>
            <a:ext cx="6314549" cy="461665"/>
          </a:xfrm>
          <a:prstGeom prst="rect">
            <a:avLst/>
          </a:prstGeom>
        </p:spPr>
        <p:txBody>
          <a:bodyPr wrap="none">
            <a:spAutoFit/>
          </a:bodyPr>
          <a:lstStyle/>
          <a:p>
            <a:r>
              <a:rPr lang="en-IN" sz="2400" b="1" dirty="0">
                <a:solidFill>
                  <a:srgbClr val="A50021"/>
                </a:solidFill>
                <a:latin typeface="Times New Roman" pitchFamily="18" charset="0"/>
                <a:cs typeface="Times New Roman" pitchFamily="18" charset="0"/>
              </a:rPr>
              <a:t>Standardized canonical discriminant functions</a:t>
            </a:r>
            <a:endParaRPr lang="en-US" sz="2400" dirty="0">
              <a:solidFill>
                <a:srgbClr val="A50021"/>
              </a:solidFill>
              <a:latin typeface="Times New Roman" pitchFamily="18" charset="0"/>
              <a:cs typeface="Times New Roman" pitchFamily="18" charset="0"/>
            </a:endParaRPr>
          </a:p>
        </p:txBody>
      </p:sp>
      <p:sp>
        <p:nvSpPr>
          <p:cNvPr id="3" name="Rectangle 2"/>
          <p:cNvSpPr/>
          <p:nvPr/>
        </p:nvSpPr>
        <p:spPr>
          <a:xfrm>
            <a:off x="609600" y="1524000"/>
            <a:ext cx="2667000" cy="2585323"/>
          </a:xfrm>
          <a:prstGeom prst="rect">
            <a:avLst/>
          </a:prstGeom>
        </p:spPr>
        <p:txBody>
          <a:bodyPr wrap="square">
            <a:spAutoFit/>
          </a:bodyPr>
          <a:lstStyle/>
          <a:p>
            <a:pPr algn="ctr"/>
            <a:r>
              <a:rPr lang="en-IN" dirty="0">
                <a:solidFill>
                  <a:srgbClr val="FF0066"/>
                </a:solidFill>
              </a:rPr>
              <a:t>In order to find the relative importance of the independent variables over</a:t>
            </a:r>
            <a:endParaRPr lang="en-US" dirty="0">
              <a:solidFill>
                <a:srgbClr val="FF0066"/>
              </a:solidFill>
            </a:endParaRPr>
          </a:p>
          <a:p>
            <a:pPr algn="ctr"/>
            <a:r>
              <a:rPr lang="en-IN" dirty="0">
                <a:solidFill>
                  <a:srgbClr val="FF0066"/>
                </a:solidFill>
              </a:rPr>
              <a:t>dependant variable, we use the standardized canonical discriminate co-efficient,</a:t>
            </a:r>
            <a:endParaRPr lang="en-US" dirty="0">
              <a:solidFill>
                <a:srgbClr val="FF0066"/>
              </a:solidFill>
            </a:endParaRPr>
          </a:p>
          <a:p>
            <a:pPr algn="ctr"/>
            <a:r>
              <a:rPr lang="en-IN" dirty="0">
                <a:solidFill>
                  <a:srgbClr val="FF0066"/>
                </a:solidFill>
              </a:rPr>
              <a:t>which is as follows:</a:t>
            </a:r>
            <a:endParaRPr lang="en-US" dirty="0">
              <a:solidFill>
                <a:srgbClr val="FF0066"/>
              </a:solidFill>
            </a:endParaRPr>
          </a:p>
        </p:txBody>
      </p:sp>
      <p:sp>
        <p:nvSpPr>
          <p:cNvPr id="4"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147"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8417" y="714659"/>
            <a:ext cx="5562600" cy="5410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p:cNvSpPr>
            <a:spLocks noChangeArrowheads="1"/>
          </p:cNvSpPr>
          <p:nvPr/>
        </p:nvSpPr>
        <p:spPr bwMode="auto">
          <a:xfrm>
            <a:off x="3792012" y="6199570"/>
            <a:ext cx="36935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Output :</a:t>
            </a:r>
            <a:r>
              <a:rPr kumimoji="0" lang="en-US" sz="1400" b="0" i="0" u="none" strike="noStrike" cap="none" normalizeH="0" dirty="0" smtClean="0">
                <a:ln>
                  <a:noFill/>
                </a:ln>
                <a:solidFill>
                  <a:schemeClr val="tx1"/>
                </a:solidFill>
                <a:effectLst/>
                <a:latin typeface="Arial" pitchFamily="34" charset="0"/>
                <a:ea typeface="Times New Roman" pitchFamily="18" charset="0"/>
                <a:cs typeface="Arial" pitchFamily="34" charset="0"/>
              </a:rPr>
              <a:t> </a:t>
            </a:r>
            <a:r>
              <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Coefficients of Linear discriminants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8948286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8" y="0"/>
            <a:ext cx="915443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2"/>
          <p:cNvSpPr>
            <a:spLocks noChangeArrowheads="1"/>
          </p:cNvSpPr>
          <p:nvPr/>
        </p:nvSpPr>
        <p:spPr bwMode="auto">
          <a:xfrm>
            <a:off x="1199581" y="435116"/>
            <a:ext cx="6801419"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0066"/>
                </a:solidFill>
                <a:effectLst/>
                <a:latin typeface="Times New Roman" pitchFamily="18" charset="0"/>
                <a:ea typeface="Times New Roman" pitchFamily="18" charset="0"/>
                <a:cs typeface="Times New Roman" pitchFamily="18" charset="0"/>
              </a:rPr>
              <a:t>                           Cross validation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FF0066"/>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below is the output for the classification of customers into the three clusters using linear discriminant function which are obtained above for the data. </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169"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743200"/>
            <a:ext cx="5029200" cy="10191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839194" y="3658191"/>
            <a:ext cx="654704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Output :</a:t>
            </a:r>
            <a:r>
              <a:rPr kumimoji="0" lang="en-US" sz="1400" b="0" i="0" u="none" strike="noStrike" cap="none" normalizeH="0" dirty="0" smtClean="0">
                <a:ln>
                  <a:noFill/>
                </a:ln>
                <a:solidFill>
                  <a:schemeClr val="tx1"/>
                </a:solidFill>
                <a:effectLst/>
                <a:latin typeface="Arial" pitchFamily="34" charset="0"/>
                <a:ea typeface="Times New Roman" pitchFamily="18" charset="0"/>
                <a:cs typeface="Arial" pitchFamily="34" charset="0"/>
              </a:rPr>
              <a:t> </a:t>
            </a:r>
            <a:r>
              <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Cross Validation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From the confusion matrix accuracy of the LDA is (173/180) = 96%.</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So, this model can be used for future prediction.</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2149646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86066130"/>
              </p:ext>
            </p:extLst>
          </p:nvPr>
        </p:nvGraphicFramePr>
        <p:xfrm>
          <a:off x="76199" y="228600"/>
          <a:ext cx="8915401" cy="6095998"/>
        </p:xfrm>
        <a:graphic>
          <a:graphicData uri="http://schemas.openxmlformats.org/drawingml/2006/table">
            <a:tbl>
              <a:tblPr firstRow="1" firstCol="1" bandRow="1">
                <a:tableStyleId>{5C22544A-7EE6-4342-B048-85BDC9FD1C3A}</a:tableStyleId>
              </a:tblPr>
              <a:tblGrid>
                <a:gridCol w="2565999"/>
                <a:gridCol w="1503907"/>
                <a:gridCol w="1503907"/>
                <a:gridCol w="1914853"/>
                <a:gridCol w="1426735"/>
              </a:tblGrid>
              <a:tr h="846667">
                <a:tc>
                  <a:txBody>
                    <a:bodyPr/>
                    <a:lstStyle/>
                    <a:p>
                      <a:pPr marL="0" marR="0" algn="just">
                        <a:spcBef>
                          <a:spcPts val="0"/>
                        </a:spcBef>
                        <a:spcAft>
                          <a:spcPts val="0"/>
                        </a:spcAft>
                      </a:pPr>
                      <a:r>
                        <a:rPr lang="en-US" sz="900" dirty="0">
                          <a:effectLst/>
                        </a:rPr>
                        <a:t>1</a:t>
                      </a:r>
                      <a:r>
                        <a:rPr lang="en-US" sz="1050" dirty="0">
                          <a:effectLst/>
                        </a:rPr>
                        <a:t>1) My opinion of Discount Offers</a:t>
                      </a:r>
                    </a:p>
                    <a:p>
                      <a:pPr marL="0" marR="0" algn="just">
                        <a:spcBef>
                          <a:spcPts val="0"/>
                        </a:spcBef>
                        <a:spcAft>
                          <a:spcPts val="0"/>
                        </a:spcAft>
                      </a:pPr>
                      <a:r>
                        <a:rPr lang="en-US" sz="1050" dirty="0">
                          <a:effectLst/>
                        </a:rPr>
                        <a:t>and Combos at this café is</a:t>
                      </a:r>
                    </a:p>
                    <a:p>
                      <a:pPr marL="0" marR="0" algn="just">
                        <a:spcBef>
                          <a:spcPts val="0"/>
                        </a:spcBef>
                        <a:spcAft>
                          <a:spcPts val="0"/>
                        </a:spcAft>
                      </a:pPr>
                      <a:r>
                        <a:rPr lang="en-US" sz="1000" dirty="0">
                          <a:effectLst/>
                        </a:rPr>
                        <a:t> </a:t>
                      </a:r>
                      <a:endParaRPr lang="en-US" sz="1000" dirty="0">
                        <a:effectLst/>
                        <a:latin typeface="Times New Roman"/>
                        <a:ea typeface="Times New Roman"/>
                        <a:cs typeface="Times New Roman"/>
                      </a:endParaRPr>
                    </a:p>
                  </a:txBody>
                  <a:tcPr marL="47145" marR="47145" marT="0" marB="0"/>
                </a:tc>
                <a:tc>
                  <a:txBody>
                    <a:bodyPr/>
                    <a:lstStyle/>
                    <a:p>
                      <a:pPr marL="0" marR="0" algn="just">
                        <a:spcBef>
                          <a:spcPts val="0"/>
                        </a:spcBef>
                        <a:spcAft>
                          <a:spcPts val="0"/>
                        </a:spcAft>
                      </a:pPr>
                      <a:r>
                        <a:rPr lang="en-US" sz="800" dirty="0">
                          <a:effectLst/>
                        </a:rPr>
                        <a:t> </a:t>
                      </a:r>
                      <a:endParaRPr lang="en-US" sz="800" dirty="0">
                        <a:effectLst/>
                        <a:latin typeface="Times New Roman"/>
                        <a:ea typeface="Times New Roman"/>
                        <a:cs typeface="Times New Roman"/>
                      </a:endParaRPr>
                    </a:p>
                  </a:txBody>
                  <a:tcPr marL="47145" marR="47145" marT="0" marB="0"/>
                </a:tc>
                <a:tc>
                  <a:txBody>
                    <a:bodyPr/>
                    <a:lstStyle/>
                    <a:p>
                      <a:pPr marL="0" marR="0" algn="just">
                        <a:spcBef>
                          <a:spcPts val="0"/>
                        </a:spcBef>
                        <a:spcAft>
                          <a:spcPts val="0"/>
                        </a:spcAft>
                      </a:pPr>
                      <a:r>
                        <a:rPr lang="en-US" sz="800" dirty="0">
                          <a:effectLst/>
                        </a:rPr>
                        <a:t> </a:t>
                      </a:r>
                      <a:endParaRPr lang="en-US" sz="800" dirty="0">
                        <a:effectLst/>
                        <a:latin typeface="Times New Roman"/>
                        <a:ea typeface="Times New Roman"/>
                        <a:cs typeface="Times New Roman"/>
                      </a:endParaRPr>
                    </a:p>
                  </a:txBody>
                  <a:tcPr marL="47145" marR="47145" marT="0" marB="0"/>
                </a:tc>
                <a:tc>
                  <a:txBody>
                    <a:bodyPr/>
                    <a:lstStyle/>
                    <a:p>
                      <a:pPr marL="0" marR="0" algn="just">
                        <a:spcBef>
                          <a:spcPts val="0"/>
                        </a:spcBef>
                        <a:spcAft>
                          <a:spcPts val="0"/>
                        </a:spcAft>
                      </a:pPr>
                      <a:r>
                        <a:rPr lang="en-US" sz="800" dirty="0">
                          <a:effectLst/>
                        </a:rPr>
                        <a:t> </a:t>
                      </a:r>
                      <a:endParaRPr lang="en-US" sz="800" dirty="0">
                        <a:effectLst/>
                        <a:latin typeface="Times New Roman"/>
                        <a:ea typeface="Times New Roman"/>
                        <a:cs typeface="Times New Roman"/>
                      </a:endParaRPr>
                    </a:p>
                  </a:txBody>
                  <a:tcPr marL="47145" marR="47145" marT="0" marB="0"/>
                </a:tc>
                <a:tc>
                  <a:txBody>
                    <a:bodyPr/>
                    <a:lstStyle/>
                    <a:p>
                      <a:pPr marL="0" marR="0" algn="just">
                        <a:spcBef>
                          <a:spcPts val="0"/>
                        </a:spcBef>
                        <a:spcAft>
                          <a:spcPts val="0"/>
                        </a:spcAft>
                      </a:pPr>
                      <a:r>
                        <a:rPr lang="en-US" sz="800" dirty="0">
                          <a:effectLst/>
                        </a:rPr>
                        <a:t> </a:t>
                      </a:r>
                      <a:endParaRPr lang="en-US" sz="800" dirty="0">
                        <a:effectLst/>
                        <a:latin typeface="Times New Roman"/>
                        <a:ea typeface="Times New Roman"/>
                        <a:cs typeface="Times New Roman"/>
                      </a:endParaRPr>
                    </a:p>
                  </a:txBody>
                  <a:tcPr marL="47145" marR="47145" marT="0" marB="0"/>
                </a:tc>
              </a:tr>
              <a:tr h="508000">
                <a:tc>
                  <a:txBody>
                    <a:bodyPr/>
                    <a:lstStyle/>
                    <a:p>
                      <a:pPr marL="0" marR="0" algn="just">
                        <a:spcBef>
                          <a:spcPts val="0"/>
                        </a:spcBef>
                        <a:spcAft>
                          <a:spcPts val="0"/>
                        </a:spcAft>
                      </a:pPr>
                      <a:r>
                        <a:rPr lang="en-US" sz="1100" dirty="0">
                          <a:effectLst/>
                        </a:rPr>
                        <a:t>12) The quantity and</a:t>
                      </a:r>
                    </a:p>
                    <a:p>
                      <a:pPr marL="0" marR="0" algn="just">
                        <a:spcBef>
                          <a:spcPts val="0"/>
                        </a:spcBef>
                        <a:spcAft>
                          <a:spcPts val="0"/>
                        </a:spcAft>
                      </a:pPr>
                      <a:r>
                        <a:rPr lang="en-US" sz="1100" dirty="0">
                          <a:effectLst/>
                        </a:rPr>
                        <a:t>presentation of items is</a:t>
                      </a:r>
                    </a:p>
                    <a:p>
                      <a:pPr marL="0" marR="0" algn="just">
                        <a:spcBef>
                          <a:spcPts val="0"/>
                        </a:spcBef>
                        <a:spcAft>
                          <a:spcPts val="0"/>
                        </a:spcAft>
                      </a:pPr>
                      <a:r>
                        <a:rPr lang="en-US" sz="1100" dirty="0">
                          <a:effectLst/>
                        </a:rPr>
                        <a:t> </a:t>
                      </a:r>
                      <a:endParaRPr lang="en-US" sz="1100" dirty="0">
                        <a:effectLst/>
                        <a:latin typeface="Times New Roman"/>
                        <a:ea typeface="Times New Roman"/>
                        <a:cs typeface="Times New Roman"/>
                      </a:endParaRPr>
                    </a:p>
                  </a:txBody>
                  <a:tcPr marL="47145" marR="47145" marT="0" marB="0"/>
                </a:tc>
                <a:tc>
                  <a:txBody>
                    <a:bodyPr/>
                    <a:lstStyle/>
                    <a:p>
                      <a:pPr marL="0" marR="0" algn="just">
                        <a:spcBef>
                          <a:spcPts val="0"/>
                        </a:spcBef>
                        <a:spcAft>
                          <a:spcPts val="0"/>
                        </a:spcAft>
                      </a:pPr>
                      <a:r>
                        <a:rPr lang="en-US" sz="800" dirty="0">
                          <a:effectLst/>
                        </a:rPr>
                        <a:t> </a:t>
                      </a:r>
                      <a:endParaRPr lang="en-US" sz="800" dirty="0">
                        <a:effectLst/>
                        <a:latin typeface="Times New Roman"/>
                        <a:ea typeface="Times New Roman"/>
                        <a:cs typeface="Times New Roman"/>
                      </a:endParaRPr>
                    </a:p>
                  </a:txBody>
                  <a:tcPr marL="47145" marR="47145" marT="0" marB="0"/>
                </a:tc>
                <a:tc>
                  <a:txBody>
                    <a:bodyPr/>
                    <a:lstStyle/>
                    <a:p>
                      <a:pPr marL="0" marR="0" algn="just">
                        <a:spcBef>
                          <a:spcPts val="0"/>
                        </a:spcBef>
                        <a:spcAft>
                          <a:spcPts val="0"/>
                        </a:spcAft>
                      </a:pPr>
                      <a:r>
                        <a:rPr lang="en-US" sz="800" dirty="0">
                          <a:effectLst/>
                        </a:rPr>
                        <a:t> </a:t>
                      </a:r>
                      <a:endParaRPr lang="en-US" sz="800" dirty="0">
                        <a:effectLst/>
                        <a:latin typeface="Times New Roman"/>
                        <a:ea typeface="Times New Roman"/>
                        <a:cs typeface="Times New Roman"/>
                      </a:endParaRPr>
                    </a:p>
                  </a:txBody>
                  <a:tcPr marL="47145" marR="47145" marT="0" marB="0"/>
                </a:tc>
                <a:tc>
                  <a:txBody>
                    <a:bodyPr/>
                    <a:lstStyle/>
                    <a:p>
                      <a:pPr marL="0" marR="0" algn="just">
                        <a:spcBef>
                          <a:spcPts val="0"/>
                        </a:spcBef>
                        <a:spcAft>
                          <a:spcPts val="0"/>
                        </a:spcAft>
                      </a:pPr>
                      <a:r>
                        <a:rPr lang="en-US" sz="800" dirty="0">
                          <a:effectLst/>
                        </a:rPr>
                        <a:t> </a:t>
                      </a:r>
                      <a:endParaRPr lang="en-US" sz="800" dirty="0">
                        <a:effectLst/>
                        <a:latin typeface="Times New Roman"/>
                        <a:ea typeface="Times New Roman"/>
                        <a:cs typeface="Times New Roman"/>
                      </a:endParaRPr>
                    </a:p>
                  </a:txBody>
                  <a:tcPr marL="47145" marR="47145" marT="0" marB="0"/>
                </a:tc>
                <a:tc>
                  <a:txBody>
                    <a:bodyPr/>
                    <a:lstStyle/>
                    <a:p>
                      <a:pPr marL="0" marR="0" algn="just">
                        <a:spcBef>
                          <a:spcPts val="0"/>
                        </a:spcBef>
                        <a:spcAft>
                          <a:spcPts val="0"/>
                        </a:spcAft>
                      </a:pPr>
                      <a:r>
                        <a:rPr lang="en-US" sz="800" dirty="0">
                          <a:effectLst/>
                        </a:rPr>
                        <a:t> </a:t>
                      </a:r>
                      <a:endParaRPr lang="en-US" sz="800" dirty="0">
                        <a:effectLst/>
                        <a:latin typeface="Times New Roman"/>
                        <a:ea typeface="Times New Roman"/>
                        <a:cs typeface="Times New Roman"/>
                      </a:endParaRPr>
                    </a:p>
                  </a:txBody>
                  <a:tcPr marL="47145" marR="47145" marT="0" marB="0"/>
                </a:tc>
              </a:tr>
              <a:tr h="508000">
                <a:tc>
                  <a:txBody>
                    <a:bodyPr/>
                    <a:lstStyle/>
                    <a:p>
                      <a:pPr marL="0" marR="0" algn="just">
                        <a:spcBef>
                          <a:spcPts val="0"/>
                        </a:spcBef>
                        <a:spcAft>
                          <a:spcPts val="0"/>
                        </a:spcAft>
                      </a:pPr>
                      <a:r>
                        <a:rPr lang="en-US" sz="1100" dirty="0">
                          <a:effectLst/>
                        </a:rPr>
                        <a:t>13) Courtesy and general</a:t>
                      </a:r>
                    </a:p>
                    <a:p>
                      <a:pPr marL="0" marR="0" algn="just">
                        <a:spcBef>
                          <a:spcPts val="0"/>
                        </a:spcBef>
                        <a:spcAft>
                          <a:spcPts val="0"/>
                        </a:spcAft>
                      </a:pPr>
                      <a:r>
                        <a:rPr lang="en-US" sz="1100" dirty="0">
                          <a:effectLst/>
                        </a:rPr>
                        <a:t>helpfulness of staff</a:t>
                      </a:r>
                    </a:p>
                    <a:p>
                      <a:pPr marL="0" marR="0" algn="just">
                        <a:spcBef>
                          <a:spcPts val="0"/>
                        </a:spcBef>
                        <a:spcAft>
                          <a:spcPts val="0"/>
                        </a:spcAft>
                      </a:pPr>
                      <a:r>
                        <a:rPr lang="en-US" sz="1100" dirty="0">
                          <a:effectLst/>
                        </a:rPr>
                        <a:t> </a:t>
                      </a:r>
                      <a:endParaRPr lang="en-US" sz="1100" dirty="0">
                        <a:effectLst/>
                        <a:latin typeface="Times New Roman"/>
                        <a:ea typeface="Times New Roman"/>
                        <a:cs typeface="Times New Roman"/>
                      </a:endParaRPr>
                    </a:p>
                  </a:txBody>
                  <a:tcPr marL="47145" marR="47145" marT="0" marB="0"/>
                </a:tc>
                <a:tc>
                  <a:txBody>
                    <a:bodyPr/>
                    <a:lstStyle/>
                    <a:p>
                      <a:pPr marL="0" marR="0" algn="just">
                        <a:spcBef>
                          <a:spcPts val="0"/>
                        </a:spcBef>
                        <a:spcAft>
                          <a:spcPts val="0"/>
                        </a:spcAft>
                      </a:pPr>
                      <a:r>
                        <a:rPr lang="en-US" sz="800" dirty="0">
                          <a:effectLst/>
                        </a:rPr>
                        <a:t> </a:t>
                      </a:r>
                      <a:endParaRPr lang="en-US" sz="800" dirty="0">
                        <a:effectLst/>
                        <a:latin typeface="Times New Roman"/>
                        <a:ea typeface="Times New Roman"/>
                        <a:cs typeface="Times New Roman"/>
                      </a:endParaRPr>
                    </a:p>
                  </a:txBody>
                  <a:tcPr marL="47145" marR="47145" marT="0" marB="0"/>
                </a:tc>
                <a:tc>
                  <a:txBody>
                    <a:bodyPr/>
                    <a:lstStyle/>
                    <a:p>
                      <a:pPr marL="0" marR="0" algn="just">
                        <a:spcBef>
                          <a:spcPts val="0"/>
                        </a:spcBef>
                        <a:spcAft>
                          <a:spcPts val="0"/>
                        </a:spcAft>
                      </a:pPr>
                      <a:r>
                        <a:rPr lang="en-US" sz="800" dirty="0">
                          <a:effectLst/>
                        </a:rPr>
                        <a:t> </a:t>
                      </a:r>
                      <a:endParaRPr lang="en-US" sz="800" dirty="0">
                        <a:effectLst/>
                        <a:latin typeface="Times New Roman"/>
                        <a:ea typeface="Times New Roman"/>
                        <a:cs typeface="Times New Roman"/>
                      </a:endParaRPr>
                    </a:p>
                  </a:txBody>
                  <a:tcPr marL="47145" marR="47145" marT="0" marB="0"/>
                </a:tc>
                <a:tc>
                  <a:txBody>
                    <a:bodyPr/>
                    <a:lstStyle/>
                    <a:p>
                      <a:pPr marL="0" marR="0" algn="just">
                        <a:spcBef>
                          <a:spcPts val="0"/>
                        </a:spcBef>
                        <a:spcAft>
                          <a:spcPts val="0"/>
                        </a:spcAft>
                      </a:pPr>
                      <a:r>
                        <a:rPr lang="en-US" sz="800" dirty="0">
                          <a:effectLst/>
                        </a:rPr>
                        <a:t> </a:t>
                      </a:r>
                      <a:endParaRPr lang="en-US" sz="800" dirty="0">
                        <a:effectLst/>
                        <a:latin typeface="Times New Roman"/>
                        <a:ea typeface="Times New Roman"/>
                        <a:cs typeface="Times New Roman"/>
                      </a:endParaRPr>
                    </a:p>
                  </a:txBody>
                  <a:tcPr marL="47145" marR="47145" marT="0" marB="0"/>
                </a:tc>
                <a:tc>
                  <a:txBody>
                    <a:bodyPr/>
                    <a:lstStyle/>
                    <a:p>
                      <a:pPr marL="0" marR="0" algn="just">
                        <a:spcBef>
                          <a:spcPts val="0"/>
                        </a:spcBef>
                        <a:spcAft>
                          <a:spcPts val="0"/>
                        </a:spcAft>
                      </a:pPr>
                      <a:r>
                        <a:rPr lang="en-US" sz="800" dirty="0">
                          <a:effectLst/>
                        </a:rPr>
                        <a:t> </a:t>
                      </a:r>
                      <a:endParaRPr lang="en-US" sz="800" dirty="0">
                        <a:effectLst/>
                        <a:latin typeface="Times New Roman"/>
                        <a:ea typeface="Times New Roman"/>
                        <a:cs typeface="Times New Roman"/>
                      </a:endParaRPr>
                    </a:p>
                  </a:txBody>
                  <a:tcPr marL="47145" marR="47145" marT="0" marB="0"/>
                </a:tc>
              </a:tr>
              <a:tr h="677333">
                <a:tc>
                  <a:txBody>
                    <a:bodyPr/>
                    <a:lstStyle/>
                    <a:p>
                      <a:pPr marL="0" marR="0" algn="just">
                        <a:spcBef>
                          <a:spcPts val="0"/>
                        </a:spcBef>
                        <a:spcAft>
                          <a:spcPts val="0"/>
                        </a:spcAft>
                      </a:pPr>
                      <a:r>
                        <a:rPr lang="en-US" sz="1100" dirty="0">
                          <a:effectLst/>
                        </a:rPr>
                        <a:t>14) Suggests items only when</a:t>
                      </a:r>
                    </a:p>
                    <a:p>
                      <a:pPr marL="0" marR="0" algn="just">
                        <a:spcBef>
                          <a:spcPts val="0"/>
                        </a:spcBef>
                        <a:spcAft>
                          <a:spcPts val="0"/>
                        </a:spcAft>
                      </a:pPr>
                      <a:r>
                        <a:rPr lang="en-US" sz="1100" dirty="0">
                          <a:effectLst/>
                        </a:rPr>
                        <a:t>asked</a:t>
                      </a:r>
                    </a:p>
                    <a:p>
                      <a:pPr marL="0" marR="0" algn="just">
                        <a:spcBef>
                          <a:spcPts val="0"/>
                        </a:spcBef>
                        <a:spcAft>
                          <a:spcPts val="0"/>
                        </a:spcAft>
                      </a:pPr>
                      <a:r>
                        <a:rPr lang="en-US" sz="1100" dirty="0">
                          <a:effectLst/>
                        </a:rPr>
                        <a:t> </a:t>
                      </a:r>
                      <a:endParaRPr lang="en-US" sz="1100" dirty="0">
                        <a:effectLst/>
                        <a:latin typeface="Times New Roman"/>
                        <a:ea typeface="Times New Roman"/>
                        <a:cs typeface="Times New Roman"/>
                      </a:endParaRPr>
                    </a:p>
                  </a:txBody>
                  <a:tcPr marL="47145" marR="47145" marT="0" marB="0"/>
                </a:tc>
                <a:tc>
                  <a:txBody>
                    <a:bodyPr/>
                    <a:lstStyle/>
                    <a:p>
                      <a:pPr marL="0" marR="0" algn="just">
                        <a:spcBef>
                          <a:spcPts val="0"/>
                        </a:spcBef>
                        <a:spcAft>
                          <a:spcPts val="0"/>
                        </a:spcAft>
                      </a:pPr>
                      <a:r>
                        <a:rPr lang="en-US" sz="800" dirty="0">
                          <a:effectLst/>
                        </a:rPr>
                        <a:t> </a:t>
                      </a:r>
                      <a:endParaRPr lang="en-US" sz="800" dirty="0">
                        <a:effectLst/>
                        <a:latin typeface="Times New Roman"/>
                        <a:ea typeface="Times New Roman"/>
                        <a:cs typeface="Times New Roman"/>
                      </a:endParaRPr>
                    </a:p>
                  </a:txBody>
                  <a:tcPr marL="47145" marR="47145" marT="0" marB="0"/>
                </a:tc>
                <a:tc>
                  <a:txBody>
                    <a:bodyPr/>
                    <a:lstStyle/>
                    <a:p>
                      <a:pPr marL="0" marR="0" algn="just">
                        <a:spcBef>
                          <a:spcPts val="0"/>
                        </a:spcBef>
                        <a:spcAft>
                          <a:spcPts val="0"/>
                        </a:spcAft>
                      </a:pPr>
                      <a:r>
                        <a:rPr lang="en-US" sz="800" dirty="0">
                          <a:effectLst/>
                        </a:rPr>
                        <a:t> </a:t>
                      </a:r>
                      <a:endParaRPr lang="en-US" sz="800" dirty="0">
                        <a:effectLst/>
                        <a:latin typeface="Times New Roman"/>
                        <a:ea typeface="Times New Roman"/>
                        <a:cs typeface="Times New Roman"/>
                      </a:endParaRPr>
                    </a:p>
                  </a:txBody>
                  <a:tcPr marL="47145" marR="47145" marT="0" marB="0"/>
                </a:tc>
                <a:tc>
                  <a:txBody>
                    <a:bodyPr/>
                    <a:lstStyle/>
                    <a:p>
                      <a:pPr marL="0" marR="0" algn="just">
                        <a:spcBef>
                          <a:spcPts val="0"/>
                        </a:spcBef>
                        <a:spcAft>
                          <a:spcPts val="0"/>
                        </a:spcAft>
                      </a:pPr>
                      <a:r>
                        <a:rPr lang="en-US" sz="800" dirty="0">
                          <a:effectLst/>
                        </a:rPr>
                        <a:t> </a:t>
                      </a:r>
                      <a:endParaRPr lang="en-US" sz="800" dirty="0">
                        <a:effectLst/>
                        <a:latin typeface="Times New Roman"/>
                        <a:ea typeface="Times New Roman"/>
                        <a:cs typeface="Times New Roman"/>
                      </a:endParaRPr>
                    </a:p>
                  </a:txBody>
                  <a:tcPr marL="47145" marR="47145" marT="0" marB="0"/>
                </a:tc>
                <a:tc>
                  <a:txBody>
                    <a:bodyPr/>
                    <a:lstStyle/>
                    <a:p>
                      <a:pPr marL="0" marR="0" algn="just">
                        <a:spcBef>
                          <a:spcPts val="0"/>
                        </a:spcBef>
                        <a:spcAft>
                          <a:spcPts val="0"/>
                        </a:spcAft>
                      </a:pPr>
                      <a:r>
                        <a:rPr lang="en-US" sz="800" dirty="0">
                          <a:effectLst/>
                        </a:rPr>
                        <a:t> </a:t>
                      </a:r>
                      <a:endParaRPr lang="en-US" sz="800" dirty="0">
                        <a:effectLst/>
                        <a:latin typeface="Times New Roman"/>
                        <a:ea typeface="Times New Roman"/>
                        <a:cs typeface="Times New Roman"/>
                      </a:endParaRPr>
                    </a:p>
                  </a:txBody>
                  <a:tcPr marL="47145" marR="47145" marT="0" marB="0"/>
                </a:tc>
              </a:tr>
              <a:tr h="338666">
                <a:tc>
                  <a:txBody>
                    <a:bodyPr/>
                    <a:lstStyle/>
                    <a:p>
                      <a:pPr marL="0" marR="0" algn="just">
                        <a:spcBef>
                          <a:spcPts val="0"/>
                        </a:spcBef>
                        <a:spcAft>
                          <a:spcPts val="0"/>
                        </a:spcAft>
                      </a:pPr>
                      <a:r>
                        <a:rPr lang="en-US" sz="1100" dirty="0">
                          <a:effectLst/>
                        </a:rPr>
                        <a:t>15) Reliable billing</a:t>
                      </a:r>
                    </a:p>
                    <a:p>
                      <a:pPr marL="0" marR="0" algn="just">
                        <a:spcBef>
                          <a:spcPts val="0"/>
                        </a:spcBef>
                        <a:spcAft>
                          <a:spcPts val="0"/>
                        </a:spcAft>
                      </a:pPr>
                      <a:r>
                        <a:rPr lang="en-US" sz="1100" dirty="0">
                          <a:effectLst/>
                        </a:rPr>
                        <a:t> </a:t>
                      </a:r>
                      <a:endParaRPr lang="en-US" sz="1100" dirty="0">
                        <a:effectLst/>
                        <a:latin typeface="Times New Roman"/>
                        <a:ea typeface="Times New Roman"/>
                        <a:cs typeface="Times New Roman"/>
                      </a:endParaRPr>
                    </a:p>
                  </a:txBody>
                  <a:tcPr marL="47145" marR="47145" marT="0" marB="0"/>
                </a:tc>
                <a:tc>
                  <a:txBody>
                    <a:bodyPr/>
                    <a:lstStyle/>
                    <a:p>
                      <a:pPr marL="0" marR="0" algn="just">
                        <a:spcBef>
                          <a:spcPts val="0"/>
                        </a:spcBef>
                        <a:spcAft>
                          <a:spcPts val="0"/>
                        </a:spcAft>
                      </a:pPr>
                      <a:r>
                        <a:rPr lang="en-US" sz="800" dirty="0">
                          <a:effectLst/>
                        </a:rPr>
                        <a:t> </a:t>
                      </a:r>
                      <a:endParaRPr lang="en-US" sz="800" dirty="0">
                        <a:effectLst/>
                        <a:latin typeface="Times New Roman"/>
                        <a:ea typeface="Times New Roman"/>
                        <a:cs typeface="Times New Roman"/>
                      </a:endParaRPr>
                    </a:p>
                  </a:txBody>
                  <a:tcPr marL="47145" marR="47145" marT="0" marB="0"/>
                </a:tc>
                <a:tc>
                  <a:txBody>
                    <a:bodyPr/>
                    <a:lstStyle/>
                    <a:p>
                      <a:pPr marL="0" marR="0" algn="just">
                        <a:spcBef>
                          <a:spcPts val="0"/>
                        </a:spcBef>
                        <a:spcAft>
                          <a:spcPts val="0"/>
                        </a:spcAft>
                      </a:pPr>
                      <a:r>
                        <a:rPr lang="en-US" sz="800" dirty="0">
                          <a:effectLst/>
                        </a:rPr>
                        <a:t> </a:t>
                      </a:r>
                      <a:endParaRPr lang="en-US" sz="800" dirty="0">
                        <a:effectLst/>
                        <a:latin typeface="Times New Roman"/>
                        <a:ea typeface="Times New Roman"/>
                        <a:cs typeface="Times New Roman"/>
                      </a:endParaRPr>
                    </a:p>
                  </a:txBody>
                  <a:tcPr marL="47145" marR="47145" marT="0" marB="0"/>
                </a:tc>
                <a:tc>
                  <a:txBody>
                    <a:bodyPr/>
                    <a:lstStyle/>
                    <a:p>
                      <a:pPr marL="0" marR="0" algn="just">
                        <a:spcBef>
                          <a:spcPts val="0"/>
                        </a:spcBef>
                        <a:spcAft>
                          <a:spcPts val="0"/>
                        </a:spcAft>
                      </a:pPr>
                      <a:r>
                        <a:rPr lang="en-US" sz="800" dirty="0">
                          <a:effectLst/>
                        </a:rPr>
                        <a:t> </a:t>
                      </a:r>
                      <a:endParaRPr lang="en-US" sz="800" dirty="0">
                        <a:effectLst/>
                        <a:latin typeface="Times New Roman"/>
                        <a:ea typeface="Times New Roman"/>
                        <a:cs typeface="Times New Roman"/>
                      </a:endParaRPr>
                    </a:p>
                  </a:txBody>
                  <a:tcPr marL="47145" marR="47145" marT="0" marB="0"/>
                </a:tc>
                <a:tc>
                  <a:txBody>
                    <a:bodyPr/>
                    <a:lstStyle/>
                    <a:p>
                      <a:pPr marL="0" marR="0" algn="just">
                        <a:spcBef>
                          <a:spcPts val="0"/>
                        </a:spcBef>
                        <a:spcAft>
                          <a:spcPts val="0"/>
                        </a:spcAft>
                      </a:pPr>
                      <a:r>
                        <a:rPr lang="en-US" sz="800" dirty="0">
                          <a:effectLst/>
                        </a:rPr>
                        <a:t> </a:t>
                      </a:r>
                      <a:endParaRPr lang="en-US" sz="800" dirty="0">
                        <a:effectLst/>
                        <a:latin typeface="Times New Roman"/>
                        <a:ea typeface="Times New Roman"/>
                        <a:cs typeface="Times New Roman"/>
                      </a:endParaRPr>
                    </a:p>
                  </a:txBody>
                  <a:tcPr marL="47145" marR="47145" marT="0" marB="0"/>
                </a:tc>
              </a:tr>
              <a:tr h="338666">
                <a:tc>
                  <a:txBody>
                    <a:bodyPr/>
                    <a:lstStyle/>
                    <a:p>
                      <a:pPr marL="0" marR="0" algn="just">
                        <a:spcBef>
                          <a:spcPts val="0"/>
                        </a:spcBef>
                        <a:spcAft>
                          <a:spcPts val="0"/>
                        </a:spcAft>
                      </a:pPr>
                      <a:r>
                        <a:rPr lang="en-US" sz="1100" dirty="0">
                          <a:effectLst/>
                        </a:rPr>
                        <a:t>16) Quick Service</a:t>
                      </a:r>
                    </a:p>
                    <a:p>
                      <a:pPr marL="0" marR="0" algn="just">
                        <a:spcBef>
                          <a:spcPts val="0"/>
                        </a:spcBef>
                        <a:spcAft>
                          <a:spcPts val="0"/>
                        </a:spcAft>
                      </a:pPr>
                      <a:r>
                        <a:rPr lang="en-US" sz="1100" dirty="0">
                          <a:effectLst/>
                        </a:rPr>
                        <a:t> </a:t>
                      </a:r>
                      <a:endParaRPr lang="en-US" sz="1100" dirty="0">
                        <a:effectLst/>
                        <a:latin typeface="Times New Roman"/>
                        <a:ea typeface="Times New Roman"/>
                        <a:cs typeface="Times New Roman"/>
                      </a:endParaRPr>
                    </a:p>
                  </a:txBody>
                  <a:tcPr marL="47145" marR="47145" marT="0" marB="0"/>
                </a:tc>
                <a:tc>
                  <a:txBody>
                    <a:bodyPr/>
                    <a:lstStyle/>
                    <a:p>
                      <a:pPr marL="0" marR="0" algn="just">
                        <a:spcBef>
                          <a:spcPts val="0"/>
                        </a:spcBef>
                        <a:spcAft>
                          <a:spcPts val="0"/>
                        </a:spcAft>
                      </a:pPr>
                      <a:r>
                        <a:rPr lang="en-US" sz="800" dirty="0">
                          <a:effectLst/>
                        </a:rPr>
                        <a:t> </a:t>
                      </a:r>
                      <a:endParaRPr lang="en-US" sz="800" dirty="0">
                        <a:effectLst/>
                        <a:latin typeface="Times New Roman"/>
                        <a:ea typeface="Times New Roman"/>
                        <a:cs typeface="Times New Roman"/>
                      </a:endParaRPr>
                    </a:p>
                  </a:txBody>
                  <a:tcPr marL="47145" marR="47145" marT="0" marB="0"/>
                </a:tc>
                <a:tc>
                  <a:txBody>
                    <a:bodyPr/>
                    <a:lstStyle/>
                    <a:p>
                      <a:pPr marL="0" marR="0" algn="just">
                        <a:spcBef>
                          <a:spcPts val="0"/>
                        </a:spcBef>
                        <a:spcAft>
                          <a:spcPts val="0"/>
                        </a:spcAft>
                      </a:pPr>
                      <a:r>
                        <a:rPr lang="en-US" sz="800" dirty="0">
                          <a:effectLst/>
                        </a:rPr>
                        <a:t> </a:t>
                      </a:r>
                      <a:endParaRPr lang="en-US" sz="800" dirty="0">
                        <a:effectLst/>
                        <a:latin typeface="Times New Roman"/>
                        <a:ea typeface="Times New Roman"/>
                        <a:cs typeface="Times New Roman"/>
                      </a:endParaRPr>
                    </a:p>
                  </a:txBody>
                  <a:tcPr marL="47145" marR="47145" marT="0" marB="0"/>
                </a:tc>
                <a:tc>
                  <a:txBody>
                    <a:bodyPr/>
                    <a:lstStyle/>
                    <a:p>
                      <a:pPr marL="0" marR="0" algn="just">
                        <a:spcBef>
                          <a:spcPts val="0"/>
                        </a:spcBef>
                        <a:spcAft>
                          <a:spcPts val="0"/>
                        </a:spcAft>
                      </a:pPr>
                      <a:r>
                        <a:rPr lang="en-US" sz="800" dirty="0">
                          <a:effectLst/>
                        </a:rPr>
                        <a:t> </a:t>
                      </a:r>
                      <a:endParaRPr lang="en-US" sz="800" dirty="0">
                        <a:effectLst/>
                        <a:latin typeface="Times New Roman"/>
                        <a:ea typeface="Times New Roman"/>
                        <a:cs typeface="Times New Roman"/>
                      </a:endParaRPr>
                    </a:p>
                  </a:txBody>
                  <a:tcPr marL="47145" marR="47145" marT="0" marB="0"/>
                </a:tc>
                <a:tc>
                  <a:txBody>
                    <a:bodyPr/>
                    <a:lstStyle/>
                    <a:p>
                      <a:pPr marL="0" marR="0" algn="just">
                        <a:spcBef>
                          <a:spcPts val="0"/>
                        </a:spcBef>
                        <a:spcAft>
                          <a:spcPts val="0"/>
                        </a:spcAft>
                      </a:pPr>
                      <a:r>
                        <a:rPr lang="en-US" sz="800" dirty="0">
                          <a:effectLst/>
                        </a:rPr>
                        <a:t> </a:t>
                      </a:r>
                      <a:endParaRPr lang="en-US" sz="800" dirty="0">
                        <a:effectLst/>
                        <a:latin typeface="Times New Roman"/>
                        <a:ea typeface="Times New Roman"/>
                        <a:cs typeface="Times New Roman"/>
                      </a:endParaRPr>
                    </a:p>
                  </a:txBody>
                  <a:tcPr marL="47145" marR="47145" marT="0" marB="0"/>
                </a:tc>
              </a:tr>
              <a:tr h="508000">
                <a:tc>
                  <a:txBody>
                    <a:bodyPr/>
                    <a:lstStyle/>
                    <a:p>
                      <a:pPr marL="0" marR="0" algn="just">
                        <a:spcBef>
                          <a:spcPts val="0"/>
                        </a:spcBef>
                        <a:spcAft>
                          <a:spcPts val="0"/>
                        </a:spcAft>
                      </a:pPr>
                      <a:r>
                        <a:rPr lang="en-US" sz="1100" dirty="0">
                          <a:effectLst/>
                        </a:rPr>
                        <a:t>17) I can pay when I want</a:t>
                      </a:r>
                    </a:p>
                    <a:p>
                      <a:pPr marL="0" marR="0" algn="just">
                        <a:spcBef>
                          <a:spcPts val="0"/>
                        </a:spcBef>
                        <a:spcAft>
                          <a:spcPts val="0"/>
                        </a:spcAft>
                      </a:pPr>
                      <a:r>
                        <a:rPr lang="en-US" sz="1100" dirty="0">
                          <a:effectLst/>
                        </a:rPr>
                        <a:t> </a:t>
                      </a:r>
                      <a:endParaRPr lang="en-US" sz="1100" dirty="0">
                        <a:effectLst/>
                        <a:latin typeface="Times New Roman"/>
                        <a:ea typeface="Times New Roman"/>
                        <a:cs typeface="Times New Roman"/>
                      </a:endParaRPr>
                    </a:p>
                  </a:txBody>
                  <a:tcPr marL="47145" marR="47145" marT="0" marB="0"/>
                </a:tc>
                <a:tc>
                  <a:txBody>
                    <a:bodyPr/>
                    <a:lstStyle/>
                    <a:p>
                      <a:pPr marL="0" marR="0" algn="just">
                        <a:spcBef>
                          <a:spcPts val="0"/>
                        </a:spcBef>
                        <a:spcAft>
                          <a:spcPts val="0"/>
                        </a:spcAft>
                      </a:pPr>
                      <a:r>
                        <a:rPr lang="en-US" sz="800" dirty="0">
                          <a:effectLst/>
                        </a:rPr>
                        <a:t> </a:t>
                      </a:r>
                      <a:endParaRPr lang="en-US" sz="800" dirty="0">
                        <a:effectLst/>
                        <a:latin typeface="Times New Roman"/>
                        <a:ea typeface="Times New Roman"/>
                        <a:cs typeface="Times New Roman"/>
                      </a:endParaRPr>
                    </a:p>
                  </a:txBody>
                  <a:tcPr marL="47145" marR="47145" marT="0" marB="0"/>
                </a:tc>
                <a:tc>
                  <a:txBody>
                    <a:bodyPr/>
                    <a:lstStyle/>
                    <a:p>
                      <a:pPr marL="0" marR="0" algn="just">
                        <a:spcBef>
                          <a:spcPts val="0"/>
                        </a:spcBef>
                        <a:spcAft>
                          <a:spcPts val="0"/>
                        </a:spcAft>
                      </a:pPr>
                      <a:r>
                        <a:rPr lang="en-US" sz="800" dirty="0">
                          <a:effectLst/>
                        </a:rPr>
                        <a:t> </a:t>
                      </a:r>
                      <a:endParaRPr lang="en-US" sz="800" dirty="0">
                        <a:effectLst/>
                        <a:latin typeface="Times New Roman"/>
                        <a:ea typeface="Times New Roman"/>
                        <a:cs typeface="Times New Roman"/>
                      </a:endParaRPr>
                    </a:p>
                  </a:txBody>
                  <a:tcPr marL="47145" marR="47145" marT="0" marB="0"/>
                </a:tc>
                <a:tc>
                  <a:txBody>
                    <a:bodyPr/>
                    <a:lstStyle/>
                    <a:p>
                      <a:pPr marL="0" marR="0" algn="just">
                        <a:spcBef>
                          <a:spcPts val="0"/>
                        </a:spcBef>
                        <a:spcAft>
                          <a:spcPts val="0"/>
                        </a:spcAft>
                      </a:pPr>
                      <a:r>
                        <a:rPr lang="en-US" sz="800" dirty="0">
                          <a:effectLst/>
                        </a:rPr>
                        <a:t> </a:t>
                      </a:r>
                      <a:endParaRPr lang="en-US" sz="800" dirty="0">
                        <a:effectLst/>
                        <a:latin typeface="Times New Roman"/>
                        <a:ea typeface="Times New Roman"/>
                        <a:cs typeface="Times New Roman"/>
                      </a:endParaRPr>
                    </a:p>
                  </a:txBody>
                  <a:tcPr marL="47145" marR="47145" marT="0" marB="0"/>
                </a:tc>
                <a:tc>
                  <a:txBody>
                    <a:bodyPr/>
                    <a:lstStyle/>
                    <a:p>
                      <a:pPr marL="0" marR="0" algn="just">
                        <a:spcBef>
                          <a:spcPts val="0"/>
                        </a:spcBef>
                        <a:spcAft>
                          <a:spcPts val="0"/>
                        </a:spcAft>
                      </a:pPr>
                      <a:r>
                        <a:rPr lang="en-US" sz="800" dirty="0">
                          <a:effectLst/>
                        </a:rPr>
                        <a:t> </a:t>
                      </a:r>
                      <a:endParaRPr lang="en-US" sz="800" dirty="0">
                        <a:effectLst/>
                        <a:latin typeface="Times New Roman"/>
                        <a:ea typeface="Times New Roman"/>
                        <a:cs typeface="Times New Roman"/>
                      </a:endParaRPr>
                    </a:p>
                  </a:txBody>
                  <a:tcPr marL="47145" marR="47145" marT="0" marB="0"/>
                </a:tc>
              </a:tr>
              <a:tr h="677333">
                <a:tc>
                  <a:txBody>
                    <a:bodyPr/>
                    <a:lstStyle/>
                    <a:p>
                      <a:pPr marL="0" marR="0" algn="just">
                        <a:spcBef>
                          <a:spcPts val="0"/>
                        </a:spcBef>
                        <a:spcAft>
                          <a:spcPts val="0"/>
                        </a:spcAft>
                      </a:pPr>
                      <a:r>
                        <a:rPr lang="en-US" sz="1100" dirty="0">
                          <a:effectLst/>
                        </a:rPr>
                        <a:t>18) I can pay how I </a:t>
                      </a:r>
                      <a:r>
                        <a:rPr lang="en-US" sz="1100" dirty="0" smtClean="0">
                          <a:effectLst/>
                        </a:rPr>
                        <a:t>want cash</a:t>
                      </a:r>
                      <a:r>
                        <a:rPr lang="en-US" sz="1100" dirty="0">
                          <a:effectLst/>
                        </a:rPr>
                        <a:t>/</a:t>
                      </a:r>
                    </a:p>
                    <a:p>
                      <a:pPr marL="0" marR="0" algn="just">
                        <a:spcBef>
                          <a:spcPts val="0"/>
                        </a:spcBef>
                        <a:spcAft>
                          <a:spcPts val="0"/>
                        </a:spcAft>
                      </a:pPr>
                      <a:r>
                        <a:rPr lang="en-US" sz="1100" dirty="0">
                          <a:effectLst/>
                        </a:rPr>
                        <a:t>credit card/coupons</a:t>
                      </a:r>
                    </a:p>
                    <a:p>
                      <a:pPr marL="0" marR="0" algn="just">
                        <a:spcBef>
                          <a:spcPts val="0"/>
                        </a:spcBef>
                        <a:spcAft>
                          <a:spcPts val="0"/>
                        </a:spcAft>
                      </a:pPr>
                      <a:r>
                        <a:rPr lang="en-US" sz="1100" dirty="0">
                          <a:effectLst/>
                        </a:rPr>
                        <a:t> </a:t>
                      </a:r>
                      <a:endParaRPr lang="en-US" sz="1100" dirty="0">
                        <a:effectLst/>
                        <a:latin typeface="Times New Roman"/>
                        <a:ea typeface="Times New Roman"/>
                        <a:cs typeface="Times New Roman"/>
                      </a:endParaRPr>
                    </a:p>
                  </a:txBody>
                  <a:tcPr marL="47145" marR="47145" marT="0" marB="0"/>
                </a:tc>
                <a:tc>
                  <a:txBody>
                    <a:bodyPr/>
                    <a:lstStyle/>
                    <a:p>
                      <a:pPr marL="0" marR="0" algn="just">
                        <a:spcBef>
                          <a:spcPts val="0"/>
                        </a:spcBef>
                        <a:spcAft>
                          <a:spcPts val="0"/>
                        </a:spcAft>
                      </a:pPr>
                      <a:r>
                        <a:rPr lang="en-US" sz="800" dirty="0">
                          <a:effectLst/>
                        </a:rPr>
                        <a:t> </a:t>
                      </a:r>
                      <a:endParaRPr lang="en-US" sz="800" dirty="0">
                        <a:effectLst/>
                        <a:latin typeface="Times New Roman"/>
                        <a:ea typeface="Times New Roman"/>
                        <a:cs typeface="Times New Roman"/>
                      </a:endParaRPr>
                    </a:p>
                  </a:txBody>
                  <a:tcPr marL="47145" marR="47145" marT="0" marB="0"/>
                </a:tc>
                <a:tc>
                  <a:txBody>
                    <a:bodyPr/>
                    <a:lstStyle/>
                    <a:p>
                      <a:pPr marL="0" marR="0" algn="just">
                        <a:spcBef>
                          <a:spcPts val="0"/>
                        </a:spcBef>
                        <a:spcAft>
                          <a:spcPts val="0"/>
                        </a:spcAft>
                      </a:pPr>
                      <a:r>
                        <a:rPr lang="en-US" sz="800" dirty="0">
                          <a:effectLst/>
                        </a:rPr>
                        <a:t> </a:t>
                      </a:r>
                      <a:endParaRPr lang="en-US" sz="800" dirty="0">
                        <a:effectLst/>
                        <a:latin typeface="Times New Roman"/>
                        <a:ea typeface="Times New Roman"/>
                        <a:cs typeface="Times New Roman"/>
                      </a:endParaRPr>
                    </a:p>
                  </a:txBody>
                  <a:tcPr marL="47145" marR="47145" marT="0" marB="0"/>
                </a:tc>
                <a:tc>
                  <a:txBody>
                    <a:bodyPr/>
                    <a:lstStyle/>
                    <a:p>
                      <a:pPr marL="0" marR="0" algn="just">
                        <a:spcBef>
                          <a:spcPts val="0"/>
                        </a:spcBef>
                        <a:spcAft>
                          <a:spcPts val="0"/>
                        </a:spcAft>
                      </a:pPr>
                      <a:r>
                        <a:rPr lang="en-US" sz="800" dirty="0">
                          <a:effectLst/>
                        </a:rPr>
                        <a:t> </a:t>
                      </a:r>
                      <a:endParaRPr lang="en-US" sz="800" dirty="0">
                        <a:effectLst/>
                        <a:latin typeface="Times New Roman"/>
                        <a:ea typeface="Times New Roman"/>
                        <a:cs typeface="Times New Roman"/>
                      </a:endParaRPr>
                    </a:p>
                  </a:txBody>
                  <a:tcPr marL="47145" marR="47145" marT="0" marB="0"/>
                </a:tc>
                <a:tc>
                  <a:txBody>
                    <a:bodyPr/>
                    <a:lstStyle/>
                    <a:p>
                      <a:pPr marL="0" marR="0" algn="just">
                        <a:spcBef>
                          <a:spcPts val="0"/>
                        </a:spcBef>
                        <a:spcAft>
                          <a:spcPts val="0"/>
                        </a:spcAft>
                      </a:pPr>
                      <a:r>
                        <a:rPr lang="en-US" sz="800" dirty="0">
                          <a:effectLst/>
                        </a:rPr>
                        <a:t> </a:t>
                      </a:r>
                      <a:endParaRPr lang="en-US" sz="800" dirty="0">
                        <a:effectLst/>
                        <a:latin typeface="Times New Roman"/>
                        <a:ea typeface="Times New Roman"/>
                        <a:cs typeface="Times New Roman"/>
                      </a:endParaRPr>
                    </a:p>
                  </a:txBody>
                  <a:tcPr marL="47145" marR="47145" marT="0" marB="0"/>
                </a:tc>
              </a:tr>
              <a:tr h="1016000">
                <a:tc>
                  <a:txBody>
                    <a:bodyPr/>
                    <a:lstStyle/>
                    <a:p>
                      <a:pPr marL="0" marR="0" algn="just">
                        <a:spcBef>
                          <a:spcPts val="0"/>
                        </a:spcBef>
                        <a:spcAft>
                          <a:spcPts val="0"/>
                        </a:spcAft>
                      </a:pPr>
                      <a:r>
                        <a:rPr lang="en-US" sz="1100" dirty="0">
                          <a:effectLst/>
                        </a:rPr>
                        <a:t>19) Food and Beverage is served</a:t>
                      </a:r>
                    </a:p>
                    <a:p>
                      <a:pPr marL="0" marR="0" algn="just">
                        <a:spcBef>
                          <a:spcPts val="0"/>
                        </a:spcBef>
                        <a:spcAft>
                          <a:spcPts val="0"/>
                        </a:spcAft>
                      </a:pPr>
                      <a:r>
                        <a:rPr lang="en-US" sz="1100" dirty="0">
                          <a:effectLst/>
                        </a:rPr>
                        <a:t>in the best way possible- Coffee is</a:t>
                      </a:r>
                    </a:p>
                    <a:p>
                      <a:pPr marL="0" marR="0" algn="just">
                        <a:spcBef>
                          <a:spcPts val="0"/>
                        </a:spcBef>
                        <a:spcAft>
                          <a:spcPts val="0"/>
                        </a:spcAft>
                      </a:pPr>
                      <a:r>
                        <a:rPr lang="en-US" sz="1100" dirty="0">
                          <a:effectLst/>
                        </a:rPr>
                        <a:t>hot, food is warmed etc.</a:t>
                      </a:r>
                    </a:p>
                    <a:p>
                      <a:pPr marL="0" marR="0" algn="just">
                        <a:spcBef>
                          <a:spcPts val="0"/>
                        </a:spcBef>
                        <a:spcAft>
                          <a:spcPts val="0"/>
                        </a:spcAft>
                      </a:pPr>
                      <a:r>
                        <a:rPr lang="en-US" sz="1100" dirty="0">
                          <a:effectLst/>
                        </a:rPr>
                        <a:t> </a:t>
                      </a:r>
                      <a:endParaRPr lang="en-US" sz="1100" dirty="0">
                        <a:effectLst/>
                        <a:latin typeface="Times New Roman"/>
                        <a:ea typeface="Times New Roman"/>
                        <a:cs typeface="Times New Roman"/>
                      </a:endParaRPr>
                    </a:p>
                  </a:txBody>
                  <a:tcPr marL="47145" marR="47145" marT="0" marB="0"/>
                </a:tc>
                <a:tc>
                  <a:txBody>
                    <a:bodyPr/>
                    <a:lstStyle/>
                    <a:p>
                      <a:pPr marL="0" marR="0" algn="just">
                        <a:spcBef>
                          <a:spcPts val="0"/>
                        </a:spcBef>
                        <a:spcAft>
                          <a:spcPts val="0"/>
                        </a:spcAft>
                      </a:pPr>
                      <a:r>
                        <a:rPr lang="en-US" sz="800" dirty="0">
                          <a:effectLst/>
                        </a:rPr>
                        <a:t> </a:t>
                      </a:r>
                      <a:endParaRPr lang="en-US" sz="800" dirty="0">
                        <a:effectLst/>
                        <a:latin typeface="Times New Roman"/>
                        <a:ea typeface="Times New Roman"/>
                        <a:cs typeface="Times New Roman"/>
                      </a:endParaRPr>
                    </a:p>
                  </a:txBody>
                  <a:tcPr marL="47145" marR="47145" marT="0" marB="0"/>
                </a:tc>
                <a:tc>
                  <a:txBody>
                    <a:bodyPr/>
                    <a:lstStyle/>
                    <a:p>
                      <a:pPr marL="0" marR="0" algn="just">
                        <a:spcBef>
                          <a:spcPts val="0"/>
                        </a:spcBef>
                        <a:spcAft>
                          <a:spcPts val="0"/>
                        </a:spcAft>
                      </a:pPr>
                      <a:r>
                        <a:rPr lang="en-US" sz="800" dirty="0">
                          <a:effectLst/>
                        </a:rPr>
                        <a:t> </a:t>
                      </a:r>
                      <a:endParaRPr lang="en-US" sz="800" dirty="0">
                        <a:effectLst/>
                        <a:latin typeface="Times New Roman"/>
                        <a:ea typeface="Times New Roman"/>
                        <a:cs typeface="Times New Roman"/>
                      </a:endParaRPr>
                    </a:p>
                  </a:txBody>
                  <a:tcPr marL="47145" marR="47145" marT="0" marB="0"/>
                </a:tc>
                <a:tc>
                  <a:txBody>
                    <a:bodyPr/>
                    <a:lstStyle/>
                    <a:p>
                      <a:pPr marL="0" marR="0" algn="just">
                        <a:spcBef>
                          <a:spcPts val="0"/>
                        </a:spcBef>
                        <a:spcAft>
                          <a:spcPts val="0"/>
                        </a:spcAft>
                      </a:pPr>
                      <a:r>
                        <a:rPr lang="en-US" sz="800" dirty="0">
                          <a:effectLst/>
                        </a:rPr>
                        <a:t> </a:t>
                      </a:r>
                      <a:endParaRPr lang="en-US" sz="800" dirty="0">
                        <a:effectLst/>
                        <a:latin typeface="Times New Roman"/>
                        <a:ea typeface="Times New Roman"/>
                        <a:cs typeface="Times New Roman"/>
                      </a:endParaRPr>
                    </a:p>
                  </a:txBody>
                  <a:tcPr marL="47145" marR="47145" marT="0" marB="0"/>
                </a:tc>
                <a:tc>
                  <a:txBody>
                    <a:bodyPr/>
                    <a:lstStyle/>
                    <a:p>
                      <a:pPr marL="0" marR="0" algn="just">
                        <a:spcBef>
                          <a:spcPts val="0"/>
                        </a:spcBef>
                        <a:spcAft>
                          <a:spcPts val="0"/>
                        </a:spcAft>
                      </a:pPr>
                      <a:r>
                        <a:rPr lang="en-US" sz="800" dirty="0">
                          <a:effectLst/>
                        </a:rPr>
                        <a:t> </a:t>
                      </a:r>
                      <a:endParaRPr lang="en-US" sz="800" dirty="0">
                        <a:effectLst/>
                        <a:latin typeface="Times New Roman"/>
                        <a:ea typeface="Times New Roman"/>
                        <a:cs typeface="Times New Roman"/>
                      </a:endParaRPr>
                    </a:p>
                  </a:txBody>
                  <a:tcPr marL="47145" marR="47145" marT="0" marB="0"/>
                </a:tc>
              </a:tr>
              <a:tr h="677333">
                <a:tc>
                  <a:txBody>
                    <a:bodyPr/>
                    <a:lstStyle/>
                    <a:p>
                      <a:pPr marL="0" marR="0" algn="just">
                        <a:spcBef>
                          <a:spcPts val="0"/>
                        </a:spcBef>
                        <a:spcAft>
                          <a:spcPts val="0"/>
                        </a:spcAft>
                      </a:pPr>
                      <a:r>
                        <a:rPr lang="en-US" sz="1100" dirty="0">
                          <a:effectLst/>
                        </a:rPr>
                        <a:t>20) Easy to walk about in, layout</a:t>
                      </a:r>
                    </a:p>
                    <a:p>
                      <a:pPr marL="0" marR="0" algn="just">
                        <a:spcBef>
                          <a:spcPts val="0"/>
                        </a:spcBef>
                        <a:spcAft>
                          <a:spcPts val="0"/>
                        </a:spcAft>
                      </a:pPr>
                      <a:r>
                        <a:rPr lang="en-US" sz="1100" dirty="0">
                          <a:effectLst/>
                        </a:rPr>
                        <a:t>of the café</a:t>
                      </a:r>
                    </a:p>
                    <a:p>
                      <a:pPr marL="0" marR="0" algn="just">
                        <a:spcBef>
                          <a:spcPts val="0"/>
                        </a:spcBef>
                        <a:spcAft>
                          <a:spcPts val="0"/>
                        </a:spcAft>
                      </a:pPr>
                      <a:r>
                        <a:rPr lang="en-US" sz="1100" dirty="0">
                          <a:effectLst/>
                        </a:rPr>
                        <a:t> </a:t>
                      </a:r>
                      <a:endParaRPr lang="en-US" sz="1100" dirty="0">
                        <a:effectLst/>
                        <a:latin typeface="Times New Roman"/>
                        <a:ea typeface="Times New Roman"/>
                        <a:cs typeface="Times New Roman"/>
                      </a:endParaRPr>
                    </a:p>
                  </a:txBody>
                  <a:tcPr marL="47145" marR="47145" marT="0" marB="0"/>
                </a:tc>
                <a:tc>
                  <a:txBody>
                    <a:bodyPr/>
                    <a:lstStyle/>
                    <a:p>
                      <a:pPr marL="0" marR="0" algn="just">
                        <a:spcBef>
                          <a:spcPts val="0"/>
                        </a:spcBef>
                        <a:spcAft>
                          <a:spcPts val="0"/>
                        </a:spcAft>
                      </a:pPr>
                      <a:r>
                        <a:rPr lang="en-US" sz="800" dirty="0">
                          <a:effectLst/>
                        </a:rPr>
                        <a:t> </a:t>
                      </a:r>
                      <a:endParaRPr lang="en-US" sz="800" dirty="0">
                        <a:effectLst/>
                        <a:latin typeface="Times New Roman"/>
                        <a:ea typeface="Times New Roman"/>
                        <a:cs typeface="Times New Roman"/>
                      </a:endParaRPr>
                    </a:p>
                  </a:txBody>
                  <a:tcPr marL="47145" marR="47145" marT="0" marB="0"/>
                </a:tc>
                <a:tc>
                  <a:txBody>
                    <a:bodyPr/>
                    <a:lstStyle/>
                    <a:p>
                      <a:pPr marL="0" marR="0" algn="just">
                        <a:spcBef>
                          <a:spcPts val="0"/>
                        </a:spcBef>
                        <a:spcAft>
                          <a:spcPts val="0"/>
                        </a:spcAft>
                      </a:pPr>
                      <a:r>
                        <a:rPr lang="en-US" sz="800" dirty="0">
                          <a:effectLst/>
                        </a:rPr>
                        <a:t> </a:t>
                      </a:r>
                      <a:endParaRPr lang="en-US" sz="800" dirty="0">
                        <a:effectLst/>
                        <a:latin typeface="Times New Roman"/>
                        <a:ea typeface="Times New Roman"/>
                        <a:cs typeface="Times New Roman"/>
                      </a:endParaRPr>
                    </a:p>
                  </a:txBody>
                  <a:tcPr marL="47145" marR="47145" marT="0" marB="0"/>
                </a:tc>
                <a:tc>
                  <a:txBody>
                    <a:bodyPr/>
                    <a:lstStyle/>
                    <a:p>
                      <a:pPr marL="0" marR="0" algn="just">
                        <a:spcBef>
                          <a:spcPts val="0"/>
                        </a:spcBef>
                        <a:spcAft>
                          <a:spcPts val="0"/>
                        </a:spcAft>
                      </a:pPr>
                      <a:r>
                        <a:rPr lang="en-US" sz="800" dirty="0">
                          <a:effectLst/>
                        </a:rPr>
                        <a:t> </a:t>
                      </a:r>
                      <a:endParaRPr lang="en-US" sz="800" dirty="0">
                        <a:effectLst/>
                        <a:latin typeface="Times New Roman"/>
                        <a:ea typeface="Times New Roman"/>
                        <a:cs typeface="Times New Roman"/>
                      </a:endParaRPr>
                    </a:p>
                  </a:txBody>
                  <a:tcPr marL="47145" marR="47145" marT="0" marB="0"/>
                </a:tc>
                <a:tc>
                  <a:txBody>
                    <a:bodyPr/>
                    <a:lstStyle/>
                    <a:p>
                      <a:pPr marL="0" marR="0" algn="just">
                        <a:spcBef>
                          <a:spcPts val="0"/>
                        </a:spcBef>
                        <a:spcAft>
                          <a:spcPts val="0"/>
                        </a:spcAft>
                      </a:pPr>
                      <a:r>
                        <a:rPr lang="en-US" sz="800" dirty="0">
                          <a:effectLst/>
                        </a:rPr>
                        <a:t> </a:t>
                      </a:r>
                      <a:endParaRPr lang="en-US" sz="800" dirty="0">
                        <a:effectLst/>
                        <a:latin typeface="Times New Roman"/>
                        <a:ea typeface="Times New Roman"/>
                        <a:cs typeface="Times New Roman"/>
                      </a:endParaRPr>
                    </a:p>
                  </a:txBody>
                  <a:tcPr marL="47145" marR="47145" marT="0" marB="0"/>
                </a:tc>
              </a:tr>
            </a:tbl>
          </a:graphicData>
        </a:graphic>
      </p:graphicFrame>
    </p:spTree>
    <p:extLst>
      <p:ext uri="{BB962C8B-B14F-4D97-AF65-F5344CB8AC3E}">
        <p14:creationId xmlns:p14="http://schemas.microsoft.com/office/powerpoint/2010/main" val="31252455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8" y="0"/>
            <a:ext cx="915443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a:spLocks noChangeArrowheads="1"/>
          </p:cNvSpPr>
          <p:nvPr/>
        </p:nvSpPr>
        <p:spPr bwMode="auto">
          <a:xfrm>
            <a:off x="3124200" y="1589964"/>
            <a:ext cx="198092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Fig. </a:t>
            </a:r>
            <a:r>
              <a:rPr lang="en-US" sz="1400" dirty="0" smtClean="0">
                <a:latin typeface="Arial" pitchFamily="34" charset="0"/>
                <a:ea typeface="Times New Roman" pitchFamily="18" charset="0"/>
                <a:cs typeface="Arial" pitchFamily="34" charset="0"/>
              </a:rPr>
              <a:t>:</a:t>
            </a:r>
            <a:r>
              <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Test Data</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819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81200"/>
            <a:ext cx="7467599" cy="2286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838200" y="4401235"/>
            <a:ext cx="662129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For the above given test data, using the LDA we classify new customers into the three clusters.</a:t>
            </a:r>
            <a:endParaRPr kumimoji="0" lang="en-US" b="0" i="0" u="none" strike="noStrike" cap="none" normalizeH="0" baseline="0" dirty="0" smtClean="0">
              <a:ln>
                <a:noFill/>
              </a:ln>
              <a:solidFill>
                <a:srgbClr val="002060"/>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2149646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8" y="0"/>
            <a:ext cx="915443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00200"/>
            <a:ext cx="4676775" cy="866091"/>
          </a:xfrm>
          <a:prstGeom prst="rect">
            <a:avLst/>
          </a:prstGeom>
          <a:noFill/>
          <a:extLst>
            <a:ext uri="{909E8E84-426E-40DD-AFC4-6F175D3DCCD1}">
              <a14:hiddenFill xmlns:a14="http://schemas.microsoft.com/office/drawing/2010/main">
                <a:solidFill>
                  <a:srgbClr val="FFFFFF"/>
                </a:solidFill>
              </a14:hiddenFill>
            </a:ext>
          </a:extLst>
        </p:spPr>
      </p:pic>
      <p:pic>
        <p:nvPicPr>
          <p:cNvPr id="921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350" y="3077783"/>
            <a:ext cx="2674250" cy="118941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609600" y="1200835"/>
            <a:ext cx="80122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below is the output for the classification of 10 new customers into the clusters.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4"/>
          <p:cNvSpPr>
            <a:spLocks noChangeArrowheads="1"/>
          </p:cNvSpPr>
          <p:nvPr/>
        </p:nvSpPr>
        <p:spPr bwMode="auto">
          <a:xfrm>
            <a:off x="625522" y="2475985"/>
            <a:ext cx="443422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Output :Classification of new customers into clusters</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5"/>
          <p:cNvSpPr>
            <a:spLocks noChangeArrowheads="1"/>
          </p:cNvSpPr>
          <p:nvPr/>
        </p:nvSpPr>
        <p:spPr bwMode="auto">
          <a:xfrm>
            <a:off x="914400" y="4114800"/>
            <a:ext cx="54102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Output</a:t>
            </a:r>
            <a:r>
              <a:rPr kumimoji="0" lang="en-US" sz="1400" b="0" i="0" u="none" strike="noStrike" cap="none" normalizeH="0" dirty="0" smtClean="0">
                <a:ln>
                  <a:noFill/>
                </a:ln>
                <a:solidFill>
                  <a:schemeClr val="tx1"/>
                </a:solidFill>
                <a:effectLst/>
                <a:latin typeface="Arial" pitchFamily="34" charset="0"/>
                <a:ea typeface="Times New Roman" pitchFamily="18" charset="0"/>
                <a:cs typeface="Arial" pitchFamily="34" charset="0"/>
              </a:rPr>
              <a:t> :</a:t>
            </a:r>
            <a:r>
              <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Prediction of new customers</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From the above table, we can see that 2 customers are classified into cluster 2(ambience</a:t>
            </a:r>
            <a:r>
              <a:rPr kumimoji="0" lang="en-US" b="0" i="0" u="none" strike="noStrike" cap="none" normalizeH="0" dirty="0" smtClean="0">
                <a:ln>
                  <a:noFill/>
                </a:ln>
                <a:solidFill>
                  <a:srgbClr val="00206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seekers) and 8 customers are classified into cluster 3(price seekers)</a:t>
            </a:r>
            <a:endParaRPr kumimoji="0" lang="en-US" b="0" i="0" u="none" strike="noStrike" cap="none" normalizeH="0" baseline="0" dirty="0" smtClean="0">
              <a:ln>
                <a:noFill/>
              </a:ln>
              <a:solidFill>
                <a:srgbClr val="002060"/>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1913739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9144000"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207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1026"/>
                                        </p:tgtEl>
                                      </p:cBhvr>
                                    </p:animEffect>
                                    <p:set>
                                      <p:cBhvr>
                                        <p:cTn id="7" dur="1" fill="hold">
                                          <p:stCondLst>
                                            <p:cond delay="4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97834126"/>
              </p:ext>
            </p:extLst>
          </p:nvPr>
        </p:nvGraphicFramePr>
        <p:xfrm>
          <a:off x="533397" y="838200"/>
          <a:ext cx="8077202" cy="5334001"/>
        </p:xfrm>
        <a:graphic>
          <a:graphicData uri="http://schemas.openxmlformats.org/drawingml/2006/table">
            <a:tbl>
              <a:tblPr firstRow="1" firstCol="1" bandRow="1">
                <a:tableStyleId>{5C22544A-7EE6-4342-B048-85BDC9FD1C3A}</a:tableStyleId>
              </a:tblPr>
              <a:tblGrid>
                <a:gridCol w="2324752"/>
                <a:gridCol w="1362515"/>
                <a:gridCol w="1362515"/>
                <a:gridCol w="1734823"/>
                <a:gridCol w="1292597"/>
              </a:tblGrid>
              <a:tr h="320511">
                <a:tc>
                  <a:txBody>
                    <a:bodyPr/>
                    <a:lstStyle/>
                    <a:p>
                      <a:pPr marL="0" marR="0" algn="just">
                        <a:spcBef>
                          <a:spcPts val="0"/>
                        </a:spcBef>
                        <a:spcAft>
                          <a:spcPts val="0"/>
                        </a:spcAft>
                      </a:pPr>
                      <a:r>
                        <a:rPr lang="en-US" sz="1400" dirty="0">
                          <a:effectLst/>
                        </a:rPr>
                        <a:t>21) Interior décor</a:t>
                      </a:r>
                      <a:endParaRPr lang="en-US" sz="1400" dirty="0">
                        <a:effectLst/>
                        <a:latin typeface="Times New Roman"/>
                        <a:ea typeface="Times New Roman"/>
                        <a:cs typeface="Times New Roman"/>
                      </a:endParaRPr>
                    </a:p>
                  </a:txBody>
                  <a:tcPr marL="68580" marR="68580"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68580" marR="68580"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68580" marR="68580"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68580" marR="68580"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68580" marR="68580" marT="0" marB="0"/>
                </a:tc>
              </a:tr>
              <a:tr h="1179644">
                <a:tc>
                  <a:txBody>
                    <a:bodyPr/>
                    <a:lstStyle/>
                    <a:p>
                      <a:pPr marL="0" marR="0" algn="just">
                        <a:spcBef>
                          <a:spcPts val="0"/>
                        </a:spcBef>
                        <a:spcAft>
                          <a:spcPts val="0"/>
                        </a:spcAft>
                      </a:pPr>
                      <a:r>
                        <a:rPr lang="en-US" sz="1400" dirty="0">
                          <a:effectLst/>
                        </a:rPr>
                        <a:t>22) Merchandise and other</a:t>
                      </a:r>
                    </a:p>
                    <a:p>
                      <a:pPr marL="0" marR="0" algn="just">
                        <a:spcBef>
                          <a:spcPts val="0"/>
                        </a:spcBef>
                        <a:spcAft>
                          <a:spcPts val="0"/>
                        </a:spcAft>
                      </a:pPr>
                      <a:r>
                        <a:rPr lang="en-US" sz="1400" dirty="0">
                          <a:effectLst/>
                        </a:rPr>
                        <a:t>displays</a:t>
                      </a:r>
                    </a:p>
                    <a:p>
                      <a:pPr marL="0" marR="0" algn="just">
                        <a:spcBef>
                          <a:spcPts val="0"/>
                        </a:spcBef>
                        <a:spcAft>
                          <a:spcPts val="0"/>
                        </a:spcAft>
                      </a:pPr>
                      <a:r>
                        <a:rPr lang="en-US" sz="1400" dirty="0">
                          <a:effectLst/>
                        </a:rPr>
                        <a:t> </a:t>
                      </a:r>
                      <a:endParaRPr lang="en-US" sz="1400" dirty="0">
                        <a:effectLst/>
                        <a:latin typeface="Times New Roman"/>
                        <a:ea typeface="Times New Roman"/>
                        <a:cs typeface="Times New Roman"/>
                      </a:endParaRPr>
                    </a:p>
                  </a:txBody>
                  <a:tcPr marL="68580" marR="68580"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68580" marR="68580"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68580" marR="68580"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68580" marR="68580"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68580" marR="68580" marT="0" marB="0"/>
                </a:tc>
              </a:tr>
              <a:tr h="884734">
                <a:tc>
                  <a:txBody>
                    <a:bodyPr/>
                    <a:lstStyle/>
                    <a:p>
                      <a:pPr marL="0" marR="0" algn="just">
                        <a:spcBef>
                          <a:spcPts val="0"/>
                        </a:spcBef>
                        <a:spcAft>
                          <a:spcPts val="0"/>
                        </a:spcAft>
                      </a:pPr>
                      <a:r>
                        <a:rPr lang="en-US" sz="1400" dirty="0">
                          <a:effectLst/>
                        </a:rPr>
                        <a:t>23) Social class of other</a:t>
                      </a:r>
                    </a:p>
                    <a:p>
                      <a:pPr marL="0" marR="0" algn="just">
                        <a:spcBef>
                          <a:spcPts val="0"/>
                        </a:spcBef>
                        <a:spcAft>
                          <a:spcPts val="0"/>
                        </a:spcAft>
                      </a:pPr>
                      <a:r>
                        <a:rPr lang="en-US" sz="1400" dirty="0">
                          <a:effectLst/>
                        </a:rPr>
                        <a:t>customers</a:t>
                      </a:r>
                    </a:p>
                    <a:p>
                      <a:pPr marL="0" marR="0" algn="just">
                        <a:spcBef>
                          <a:spcPts val="0"/>
                        </a:spcBef>
                        <a:spcAft>
                          <a:spcPts val="0"/>
                        </a:spcAft>
                      </a:pPr>
                      <a:r>
                        <a:rPr lang="en-US" sz="1400" dirty="0">
                          <a:effectLst/>
                        </a:rPr>
                        <a:t> </a:t>
                      </a:r>
                      <a:endParaRPr lang="en-US" sz="1400" dirty="0">
                        <a:effectLst/>
                        <a:latin typeface="Times New Roman"/>
                        <a:ea typeface="Times New Roman"/>
                        <a:cs typeface="Times New Roman"/>
                      </a:endParaRPr>
                    </a:p>
                  </a:txBody>
                  <a:tcPr marL="68580" marR="68580"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68580" marR="68580"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68580" marR="68580"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68580" marR="68580"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68580" marR="68580" marT="0" marB="0"/>
                </a:tc>
              </a:tr>
              <a:tr h="884734">
                <a:tc>
                  <a:txBody>
                    <a:bodyPr/>
                    <a:lstStyle/>
                    <a:p>
                      <a:pPr marL="0" marR="0" algn="just">
                        <a:spcBef>
                          <a:spcPts val="0"/>
                        </a:spcBef>
                        <a:spcAft>
                          <a:spcPts val="0"/>
                        </a:spcAft>
                      </a:pPr>
                      <a:r>
                        <a:rPr lang="en-US" sz="1400" dirty="0">
                          <a:effectLst/>
                        </a:rPr>
                        <a:t>24) Music and noise levels in café</a:t>
                      </a:r>
                    </a:p>
                    <a:p>
                      <a:pPr marL="0" marR="0" algn="just">
                        <a:spcBef>
                          <a:spcPts val="0"/>
                        </a:spcBef>
                        <a:spcAft>
                          <a:spcPts val="0"/>
                        </a:spcAft>
                      </a:pPr>
                      <a:r>
                        <a:rPr lang="en-US" sz="1400" dirty="0">
                          <a:effectLst/>
                        </a:rPr>
                        <a:t> </a:t>
                      </a:r>
                      <a:endParaRPr lang="en-US" sz="1400" dirty="0">
                        <a:effectLst/>
                        <a:latin typeface="Times New Roman"/>
                        <a:ea typeface="Times New Roman"/>
                        <a:cs typeface="Times New Roman"/>
                      </a:endParaRPr>
                    </a:p>
                  </a:txBody>
                  <a:tcPr marL="68580" marR="68580"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68580" marR="68580"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68580" marR="68580"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68580" marR="68580"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68580" marR="68580" marT="0" marB="0"/>
                </a:tc>
              </a:tr>
              <a:tr h="589822">
                <a:tc>
                  <a:txBody>
                    <a:bodyPr/>
                    <a:lstStyle/>
                    <a:p>
                      <a:pPr marL="0" marR="0" algn="just">
                        <a:spcBef>
                          <a:spcPts val="0"/>
                        </a:spcBef>
                        <a:spcAft>
                          <a:spcPts val="0"/>
                        </a:spcAft>
                      </a:pPr>
                      <a:r>
                        <a:rPr lang="en-US" sz="1400" dirty="0">
                          <a:effectLst/>
                        </a:rPr>
                        <a:t>25) Comfortable Seating</a:t>
                      </a:r>
                    </a:p>
                    <a:p>
                      <a:pPr marL="0" marR="0" algn="just">
                        <a:spcBef>
                          <a:spcPts val="0"/>
                        </a:spcBef>
                        <a:spcAft>
                          <a:spcPts val="0"/>
                        </a:spcAft>
                      </a:pPr>
                      <a:r>
                        <a:rPr lang="en-US" sz="1400" dirty="0">
                          <a:effectLst/>
                        </a:rPr>
                        <a:t> </a:t>
                      </a:r>
                      <a:endParaRPr lang="en-US" sz="1400" dirty="0">
                        <a:effectLst/>
                        <a:latin typeface="Times New Roman"/>
                        <a:ea typeface="Times New Roman"/>
                        <a:cs typeface="Times New Roman"/>
                      </a:endParaRPr>
                    </a:p>
                  </a:txBody>
                  <a:tcPr marL="68580" marR="68580"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68580" marR="68580"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68580" marR="68580"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68580" marR="68580"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68580" marR="68580" marT="0" marB="0"/>
                </a:tc>
              </a:tr>
              <a:tr h="884734">
                <a:tc>
                  <a:txBody>
                    <a:bodyPr/>
                    <a:lstStyle/>
                    <a:p>
                      <a:pPr marL="0" marR="0" algn="just">
                        <a:spcBef>
                          <a:spcPts val="0"/>
                        </a:spcBef>
                        <a:spcAft>
                          <a:spcPts val="0"/>
                        </a:spcAft>
                      </a:pPr>
                      <a:r>
                        <a:rPr lang="en-US" sz="1400" dirty="0">
                          <a:effectLst/>
                        </a:rPr>
                        <a:t>26) Ambient temperature</a:t>
                      </a:r>
                    </a:p>
                    <a:p>
                      <a:pPr marL="0" marR="0" algn="just">
                        <a:spcBef>
                          <a:spcPts val="0"/>
                        </a:spcBef>
                        <a:spcAft>
                          <a:spcPts val="0"/>
                        </a:spcAft>
                      </a:pPr>
                      <a:r>
                        <a:rPr lang="en-US" sz="1400" dirty="0">
                          <a:effectLst/>
                        </a:rPr>
                        <a:t> </a:t>
                      </a:r>
                      <a:endParaRPr lang="en-US" sz="1400" dirty="0">
                        <a:effectLst/>
                        <a:latin typeface="Times New Roman"/>
                        <a:ea typeface="Times New Roman"/>
                        <a:cs typeface="Times New Roman"/>
                      </a:endParaRPr>
                    </a:p>
                  </a:txBody>
                  <a:tcPr marL="68580" marR="68580"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68580" marR="68580"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68580" marR="68580"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68580" marR="68580"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68580" marR="68580" marT="0" marB="0"/>
                </a:tc>
              </a:tr>
              <a:tr h="589822">
                <a:tc>
                  <a:txBody>
                    <a:bodyPr/>
                    <a:lstStyle/>
                    <a:p>
                      <a:pPr marL="0" marR="0" algn="just">
                        <a:spcBef>
                          <a:spcPts val="0"/>
                        </a:spcBef>
                        <a:spcAft>
                          <a:spcPts val="0"/>
                        </a:spcAft>
                      </a:pPr>
                      <a:r>
                        <a:rPr lang="en-US" sz="1400" dirty="0">
                          <a:effectLst/>
                        </a:rPr>
                        <a:t>27) Lighting is just right</a:t>
                      </a:r>
                    </a:p>
                    <a:p>
                      <a:pPr marL="0" marR="0" algn="just">
                        <a:spcBef>
                          <a:spcPts val="0"/>
                        </a:spcBef>
                        <a:spcAft>
                          <a:spcPts val="0"/>
                        </a:spcAft>
                      </a:pPr>
                      <a:r>
                        <a:rPr lang="en-US" sz="1400" dirty="0">
                          <a:effectLst/>
                        </a:rPr>
                        <a:t> </a:t>
                      </a:r>
                      <a:endParaRPr lang="en-US" sz="1400" dirty="0">
                        <a:effectLst/>
                        <a:latin typeface="Times New Roman"/>
                        <a:ea typeface="Times New Roman"/>
                        <a:cs typeface="Times New Roman"/>
                      </a:endParaRPr>
                    </a:p>
                  </a:txBody>
                  <a:tcPr marL="68580" marR="68580"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68580" marR="68580"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68580" marR="68580"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68580" marR="68580" marT="0" marB="0"/>
                </a:tc>
                <a:tc>
                  <a:txBody>
                    <a:bodyPr/>
                    <a:lstStyle/>
                    <a:p>
                      <a:pPr marL="0" marR="0" algn="just">
                        <a:spcBef>
                          <a:spcPts val="0"/>
                        </a:spcBef>
                        <a:spcAft>
                          <a:spcPts val="0"/>
                        </a:spcAft>
                      </a:pPr>
                      <a:r>
                        <a:rPr lang="en-US" sz="1200" dirty="0">
                          <a:effectLst/>
                        </a:rPr>
                        <a:t> </a:t>
                      </a:r>
                      <a:endParaRPr lang="en-US" sz="12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1252455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09600" y="1166843"/>
            <a:ext cx="7391400" cy="4308872"/>
          </a:xfrm>
          <a:prstGeom prst="rect">
            <a:avLst/>
          </a:prstGeom>
        </p:spPr>
        <p:txBody>
          <a:bodyPr wrap="square">
            <a:spAutoFit/>
          </a:bodyPr>
          <a:lstStyle/>
          <a:p>
            <a:r>
              <a:rPr lang="en-US" b="1" dirty="0" smtClean="0"/>
              <a:t>                                 </a:t>
            </a:r>
            <a:r>
              <a:rPr lang="en-US" sz="2800" b="1" dirty="0" smtClean="0">
                <a:solidFill>
                  <a:srgbClr val="0070C0"/>
                </a:solidFill>
              </a:rPr>
              <a:t>Review </a:t>
            </a:r>
            <a:r>
              <a:rPr lang="en-US" sz="2800" b="1" dirty="0">
                <a:solidFill>
                  <a:srgbClr val="0070C0"/>
                </a:solidFill>
              </a:rPr>
              <a:t>of the Chapters</a:t>
            </a:r>
            <a:endParaRPr lang="en-US" sz="2800" dirty="0">
              <a:solidFill>
                <a:srgbClr val="0070C0"/>
              </a:solidFill>
            </a:endParaRPr>
          </a:p>
          <a:p>
            <a:r>
              <a:rPr lang="en-US" sz="2800" dirty="0">
                <a:solidFill>
                  <a:srgbClr val="0070C0"/>
                </a:solidFill>
              </a:rPr>
              <a:t> </a:t>
            </a:r>
          </a:p>
          <a:p>
            <a:r>
              <a:rPr lang="en-US" dirty="0"/>
              <a:t>     </a:t>
            </a:r>
            <a:r>
              <a:rPr lang="en-US" sz="2000" b="1" dirty="0">
                <a:latin typeface="Times New Roman" pitchFamily="18" charset="0"/>
                <a:cs typeface="Times New Roman" pitchFamily="18" charset="0"/>
              </a:rPr>
              <a:t>Chapter 2</a:t>
            </a:r>
            <a:r>
              <a:rPr lang="en-US" sz="2000" dirty="0">
                <a:latin typeface="Times New Roman" pitchFamily="18" charset="0"/>
                <a:cs typeface="Times New Roman" pitchFamily="18" charset="0"/>
              </a:rPr>
              <a:t> gives the brief introduction about machine learning techniques like need of ML today, types of ML Algorithms and various models in each algorithm and what  technique to use when and how to validate, Tune  the ML algorithms and how to measure the performance of  the ML  model</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Chapter 3</a:t>
            </a:r>
            <a:r>
              <a:rPr lang="en-US" sz="2000" dirty="0">
                <a:latin typeface="Times New Roman" pitchFamily="18" charset="0"/>
                <a:cs typeface="Times New Roman" pitchFamily="18" charset="0"/>
              </a:rPr>
              <a:t> describes the various results obtained for the problem. This section contains all the outputs generated through the ML algorithms applied on the data as well as validation and performance matrices.</a:t>
            </a:r>
          </a:p>
          <a:p>
            <a:r>
              <a:rPr lang="en-US" sz="2000" dirty="0">
                <a:latin typeface="Times New Roman" pitchFamily="18" charset="0"/>
                <a:cs typeface="Times New Roman" pitchFamily="18" charset="0"/>
              </a:rPr>
              <a:t> </a:t>
            </a:r>
          </a:p>
        </p:txBody>
      </p:sp>
    </p:spTree>
    <p:extLst>
      <p:ext uri="{BB962C8B-B14F-4D97-AF65-F5344CB8AC3E}">
        <p14:creationId xmlns:p14="http://schemas.microsoft.com/office/powerpoint/2010/main" val="42711309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8" y="0"/>
            <a:ext cx="915443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47281" y="1219200"/>
            <a:ext cx="7239000" cy="4124206"/>
          </a:xfrm>
          <a:prstGeom prst="rect">
            <a:avLst/>
          </a:prstGeom>
        </p:spPr>
        <p:txBody>
          <a:bodyPr wrap="square">
            <a:spAutoFit/>
          </a:bodyPr>
          <a:lstStyle/>
          <a:p>
            <a:r>
              <a:rPr lang="en-US" sz="2800" b="1" dirty="0" smtClean="0"/>
              <a:t>                 </a:t>
            </a:r>
            <a:r>
              <a:rPr lang="en-US" sz="2800" b="1" dirty="0" smtClean="0">
                <a:solidFill>
                  <a:srgbClr val="C00000"/>
                </a:solidFill>
              </a:rPr>
              <a:t>2.</a:t>
            </a:r>
            <a:r>
              <a:rPr lang="en-US" sz="2800" b="1" dirty="0" smtClean="0"/>
              <a:t>  </a:t>
            </a:r>
            <a:r>
              <a:rPr lang="en-US" sz="2800" b="1" dirty="0" smtClean="0">
                <a:solidFill>
                  <a:srgbClr val="A50021"/>
                </a:solidFill>
              </a:rPr>
              <a:t>Machine </a:t>
            </a:r>
            <a:r>
              <a:rPr lang="en-US" sz="2800" b="1" dirty="0">
                <a:solidFill>
                  <a:srgbClr val="A50021"/>
                </a:solidFill>
              </a:rPr>
              <a:t>Learning Process</a:t>
            </a:r>
            <a:r>
              <a:rPr lang="en-US" b="1" dirty="0"/>
              <a:t> </a:t>
            </a:r>
            <a:endParaRPr lang="en-US" dirty="0"/>
          </a:p>
          <a:p>
            <a:r>
              <a:rPr lang="en-US" dirty="0"/>
              <a:t> </a:t>
            </a:r>
          </a:p>
          <a:p>
            <a:r>
              <a:rPr lang="en-US" dirty="0"/>
              <a:t>The CRISP-DM (Cross-Industry Standard Process for Data Mining) Process was designed specifically for the data mining. However, it is flexible and thorough enough that it can be applied to any analytical project whether it is predictive analytics, data science, or Machine learning. The Process has the following six phases </a:t>
            </a:r>
          </a:p>
          <a:p>
            <a:endParaRPr lang="en-US" dirty="0"/>
          </a:p>
          <a:p>
            <a:pPr marL="285750" lvl="0" indent="-285750">
              <a:buFont typeface="Wingdings" pitchFamily="2" charset="2"/>
              <a:buChar char="§"/>
            </a:pPr>
            <a:r>
              <a:rPr lang="en-US" dirty="0"/>
              <a:t>Business Understanding </a:t>
            </a:r>
          </a:p>
          <a:p>
            <a:pPr marL="285750" lvl="0" indent="-285750">
              <a:buFont typeface="Wingdings" pitchFamily="2" charset="2"/>
              <a:buChar char="§"/>
            </a:pPr>
            <a:r>
              <a:rPr lang="en-US" dirty="0"/>
              <a:t>Data Understanding </a:t>
            </a:r>
          </a:p>
          <a:p>
            <a:pPr marL="285750" lvl="0" indent="-285750">
              <a:buFont typeface="Wingdings" pitchFamily="2" charset="2"/>
              <a:buChar char="§"/>
            </a:pPr>
            <a:r>
              <a:rPr lang="en-US" dirty="0"/>
              <a:t>Data preparation </a:t>
            </a:r>
          </a:p>
          <a:p>
            <a:pPr marL="285750" lvl="0" indent="-285750">
              <a:buFont typeface="Wingdings" pitchFamily="2" charset="2"/>
              <a:buChar char="§"/>
            </a:pPr>
            <a:r>
              <a:rPr lang="en-US" dirty="0"/>
              <a:t>Modeling</a:t>
            </a:r>
          </a:p>
          <a:p>
            <a:pPr marL="285750" lvl="0" indent="-285750">
              <a:buFont typeface="Wingdings" pitchFamily="2" charset="2"/>
              <a:buChar char="§"/>
            </a:pPr>
            <a:r>
              <a:rPr lang="en-US" dirty="0"/>
              <a:t>Evaluation </a:t>
            </a:r>
          </a:p>
          <a:p>
            <a:pPr marL="285750" lvl="0" indent="-285750">
              <a:buFont typeface="Wingdings" pitchFamily="2" charset="2"/>
              <a:buChar char="§"/>
            </a:pPr>
            <a:r>
              <a:rPr lang="en-US" dirty="0"/>
              <a:t>Deployment </a:t>
            </a:r>
          </a:p>
        </p:txBody>
      </p:sp>
      <p:pic>
        <p:nvPicPr>
          <p:cNvPr id="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3124200"/>
            <a:ext cx="4223881" cy="246227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782961" y="5596287"/>
            <a:ext cx="2582758" cy="369332"/>
          </a:xfrm>
          <a:prstGeom prst="rect">
            <a:avLst/>
          </a:prstGeom>
        </p:spPr>
        <p:txBody>
          <a:bodyPr wrap="none">
            <a:spAutoFit/>
          </a:bodyPr>
          <a:lstStyle/>
          <a:p>
            <a:r>
              <a:rPr lang="en-US" dirty="0">
                <a:solidFill>
                  <a:srgbClr val="000000"/>
                </a:solidFill>
                <a:latin typeface="Times New Roman" pitchFamily="18" charset="0"/>
                <a:ea typeface="Calibri" pitchFamily="34" charset="0"/>
                <a:cs typeface="Times New Roman" pitchFamily="18" charset="0"/>
              </a:rPr>
              <a:t>Fig. : CRISP-DM Process</a:t>
            </a:r>
            <a:endParaRPr lang="en-US" dirty="0"/>
          </a:p>
        </p:txBody>
      </p:sp>
    </p:spTree>
    <p:extLst>
      <p:ext uri="{BB962C8B-B14F-4D97-AF65-F5344CB8AC3E}">
        <p14:creationId xmlns:p14="http://schemas.microsoft.com/office/powerpoint/2010/main" val="33769248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8" y="0"/>
            <a:ext cx="915443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2"/>
          <p:cNvSpPr>
            <a:spLocks noChangeArrowheads="1"/>
          </p:cNvSpPr>
          <p:nvPr/>
        </p:nvSpPr>
        <p:spPr bwMode="auto">
          <a:xfrm>
            <a:off x="923079" y="984648"/>
            <a:ext cx="6620721"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Types of Machine Learning</a:t>
            </a:r>
            <a:r>
              <a:rPr kumimoji="0" lang="en-US" sz="1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Broadly, the Machine Learning Algorithms are classified into 3 types.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4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4993" y="2013045"/>
            <a:ext cx="5743575" cy="2895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1524000" y="4917576"/>
            <a:ext cx="496167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Fig. </a:t>
            </a:r>
            <a:r>
              <a:rPr lang="en-US" dirty="0">
                <a:solidFill>
                  <a:srgbClr val="000000"/>
                </a:solidFill>
                <a:latin typeface="Times New Roman" pitchFamily="18" charset="0"/>
                <a:ea typeface="Calibri" pitchFamily="34" charset="0"/>
                <a:cs typeface="Times New Roman" pitchFamily="18" charset="0"/>
              </a:rPr>
              <a:t>:</a:t>
            </a: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Machine Learning Algorithms</a:t>
            </a:r>
            <a:endParaRPr kumimoji="0" lang="en-U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769248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8" y="0"/>
            <a:ext cx="915443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2"/>
          <p:cNvSpPr>
            <a:spLocks noChangeArrowheads="1"/>
          </p:cNvSpPr>
          <p:nvPr/>
        </p:nvSpPr>
        <p:spPr bwMode="auto">
          <a:xfrm>
            <a:off x="838200" y="1076403"/>
            <a:ext cx="7620000"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1" i="0" u="none" strike="noStrike" cap="none" normalizeH="0" baseline="0" dirty="0" smtClean="0">
                <a:ln>
                  <a:noFill/>
                </a:ln>
                <a:solidFill>
                  <a:srgbClr val="A50021"/>
                </a:solidFill>
                <a:effectLst/>
                <a:latin typeface="Times New Roman" pitchFamily="18" charset="0"/>
                <a:ea typeface="Calibri" pitchFamily="34" charset="0"/>
                <a:cs typeface="Times New Roman" pitchFamily="18" charset="0"/>
              </a:rPr>
              <a:t>Supervised Learning</a:t>
            </a:r>
            <a:r>
              <a:rPr kumimoji="0" lang="en-US" sz="1800" b="1" i="0" u="none" strike="noStrike" cap="none" normalizeH="0" baseline="0" dirty="0" smtClean="0">
                <a:ln>
                  <a:noFill/>
                </a:ln>
                <a:solidFill>
                  <a:srgbClr val="A50021"/>
                </a:solidFill>
                <a:effectLst/>
                <a:latin typeface="Times New Roman" pitchFamily="18" charset="0"/>
                <a:ea typeface="Calibri" pitchFamily="34" charset="0"/>
                <a:cs typeface="Times New Roman" pitchFamily="18" charset="0"/>
              </a:rPr>
              <a:t> </a:t>
            </a:r>
            <a:endParaRPr kumimoji="0" lang="en-US" sz="800" b="0" i="0" u="none" strike="noStrike" cap="none" normalizeH="0" baseline="0" dirty="0" smtClean="0">
              <a:ln>
                <a:noFill/>
              </a:ln>
              <a:solidFill>
                <a:srgbClr val="A5002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This algorithm consists of a target / outcome / dependent variable which is to be predicted from a given set of predictors / independent variables. Using these set of variables, we generate a function that maps inputs to desired output. The training process continues until the model achieves a desired level of accuracy on the training data.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The process of Supervised Learning model is illustrated in the below picture: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09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743201"/>
            <a:ext cx="5934075" cy="2209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573175" y="4837093"/>
            <a:ext cx="788502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16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Fig.:</a:t>
            </a:r>
            <a:r>
              <a:rPr kumimoji="0" lang="en-US" sz="1600" b="0" i="0" u="none" strike="noStrike" cap="none" normalizeH="0" dirty="0" smtClean="0">
                <a:ln>
                  <a:noFill/>
                </a:ln>
                <a:solidFill>
                  <a:srgbClr val="000000"/>
                </a:solidFill>
                <a:effectLst/>
                <a:latin typeface="Times New Roman" pitchFamily="18" charset="0"/>
                <a:ea typeface="Calibri" pitchFamily="34" charset="0"/>
                <a:cs typeface="Times New Roman" pitchFamily="18" charset="0"/>
              </a:rPr>
              <a:t> </a:t>
            </a:r>
            <a:r>
              <a:rPr kumimoji="0" lang="en-US" sz="16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Supervised Learning</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Examples of Supervised Learning: Regression, Decision Tree, Random Forest, KNN, Logistic Regression etc.,</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769248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540</TotalTime>
  <Words>1732</Words>
  <Application>Microsoft Office PowerPoint</Application>
  <PresentationFormat>On-screen Show (4:3)</PresentationFormat>
  <Paragraphs>655</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69</cp:revision>
  <dcterms:created xsi:type="dcterms:W3CDTF">2018-11-21T14:49:31Z</dcterms:created>
  <dcterms:modified xsi:type="dcterms:W3CDTF">2019-02-25T16:36:20Z</dcterms:modified>
</cp:coreProperties>
</file>