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 id="2147484176" r:id="rId2"/>
  </p:sldMasterIdLst>
  <p:notesMasterIdLst>
    <p:notesMasterId r:id="rId45"/>
  </p:notesMasterIdLst>
  <p:sldIdLst>
    <p:sldId id="256" r:id="rId3"/>
    <p:sldId id="297" r:id="rId4"/>
    <p:sldId id="257" r:id="rId5"/>
    <p:sldId id="311" r:id="rId6"/>
    <p:sldId id="260" r:id="rId7"/>
    <p:sldId id="261" r:id="rId8"/>
    <p:sldId id="301" r:id="rId9"/>
    <p:sldId id="302" r:id="rId10"/>
    <p:sldId id="303" r:id="rId11"/>
    <p:sldId id="304" r:id="rId12"/>
    <p:sldId id="305" r:id="rId13"/>
    <p:sldId id="306" r:id="rId14"/>
    <p:sldId id="307" r:id="rId15"/>
    <p:sldId id="308" r:id="rId16"/>
    <p:sldId id="309" r:id="rId17"/>
    <p:sldId id="266" r:id="rId18"/>
    <p:sldId id="298" r:id="rId19"/>
    <p:sldId id="268" r:id="rId20"/>
    <p:sldId id="299" r:id="rId21"/>
    <p:sldId id="296" r:id="rId22"/>
    <p:sldId id="270" r:id="rId23"/>
    <p:sldId id="272" r:id="rId24"/>
    <p:sldId id="274" r:id="rId25"/>
    <p:sldId id="276" r:id="rId26"/>
    <p:sldId id="277" r:id="rId27"/>
    <p:sldId id="278" r:id="rId28"/>
    <p:sldId id="279" r:id="rId29"/>
    <p:sldId id="280" r:id="rId30"/>
    <p:sldId id="281" r:id="rId31"/>
    <p:sldId id="293" r:id="rId32"/>
    <p:sldId id="310" r:id="rId33"/>
    <p:sldId id="285" r:id="rId34"/>
    <p:sldId id="292" r:id="rId35"/>
    <p:sldId id="291" r:id="rId36"/>
    <p:sldId id="290" r:id="rId37"/>
    <p:sldId id="289" r:id="rId38"/>
    <p:sldId id="300" r:id="rId39"/>
    <p:sldId id="288" r:id="rId40"/>
    <p:sldId id="287" r:id="rId41"/>
    <p:sldId id="286" r:id="rId42"/>
    <p:sldId id="294"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00"/>
    <a:srgbClr val="FFFFCC"/>
    <a:srgbClr val="FFFF66"/>
    <a:srgbClr val="FF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74" d="100"/>
          <a:sy n="74" d="100"/>
        </p:scale>
        <p:origin x="1260" y="72"/>
      </p:cViewPr>
      <p:guideLst>
        <p:guide orient="horz" pos="2160"/>
        <p:guide pos="2880"/>
      </p:guideLst>
    </p:cSldViewPr>
  </p:slideViewPr>
  <p:notesTextViewPr>
    <p:cViewPr>
      <p:scale>
        <a:sx n="1" d="1"/>
        <a:sy n="1" d="1"/>
      </p:scale>
      <p:origin x="0" y="0"/>
    </p:cViewPr>
  </p:notesTextViewPr>
  <p:sorterViewPr>
    <p:cViewPr>
      <p:scale>
        <a:sx n="100" d="100"/>
        <a:sy n="100" d="100"/>
      </p:scale>
      <p:origin x="0" y="18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E9EBC-E4BB-4721-9F0A-9304F860B5A9}" type="doc">
      <dgm:prSet loTypeId="urn:microsoft.com/office/officeart/2005/8/layout/StepDownProcess" loCatId="process" qsTypeId="urn:microsoft.com/office/officeart/2005/8/quickstyle/3d1" qsCatId="3D" csTypeId="urn:microsoft.com/office/officeart/2005/8/colors/accent4_2" csCatId="accent4" phldr="1"/>
      <dgm:spPr/>
      <dgm:t>
        <a:bodyPr/>
        <a:lstStyle/>
        <a:p>
          <a:endParaRPr lang="en-US"/>
        </a:p>
      </dgm:t>
    </dgm:pt>
    <dgm:pt modelId="{9C323834-96D9-4EEA-95AF-12CD612D56C4}">
      <dgm:prSet phldrT="[Text]" custT="1"/>
      <dgm:spPr/>
      <dgm:t>
        <a:bodyPr/>
        <a:lstStyle/>
        <a:p>
          <a:pPr>
            <a:lnSpc>
              <a:spcPct val="100000"/>
            </a:lnSpc>
            <a:spcBef>
              <a:spcPts val="0"/>
            </a:spcBef>
            <a:spcAft>
              <a:spcPts val="0"/>
            </a:spcAft>
          </a:pPr>
          <a:r>
            <a:rPr lang="en-US" sz="1800" dirty="0" smtClean="0">
              <a:latin typeface="Maiandra GD" panose="020E0502030308020204" pitchFamily="34" charset="0"/>
            </a:rPr>
            <a:t>Data understanding</a:t>
          </a:r>
          <a:endParaRPr lang="en-US" sz="1800" dirty="0">
            <a:latin typeface="Maiandra GD" panose="020E0502030308020204" pitchFamily="34" charset="0"/>
          </a:endParaRPr>
        </a:p>
      </dgm:t>
    </dgm:pt>
    <dgm:pt modelId="{1A62609F-EF3B-43D9-81E6-0E5627E0775D}" type="parTrans" cxnId="{26AF48EF-24CB-4B26-8A48-550977A028CE}">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7E7D5D44-FEE8-4E20-BFFC-F9375737A6C4}" type="sibTrans" cxnId="{26AF48EF-24CB-4B26-8A48-550977A028CE}">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7D17B2B1-9ADF-48FC-BE12-1DE6C128EF3C}">
      <dgm:prSet phldrT="[Text]" custT="1"/>
      <dgm:spPr/>
      <dgm:t>
        <a:bodyPr/>
        <a:lstStyle/>
        <a:p>
          <a:pPr algn="l">
            <a:lnSpc>
              <a:spcPct val="100000"/>
            </a:lnSpc>
            <a:spcBef>
              <a:spcPts val="0"/>
            </a:spcBef>
            <a:spcAft>
              <a:spcPts val="0"/>
            </a:spcAft>
          </a:pPr>
          <a:r>
            <a:rPr lang="en-US" sz="1400" dirty="0" smtClean="0">
              <a:latin typeface="Maiandra GD" panose="020E0502030308020204" pitchFamily="34" charset="0"/>
            </a:rPr>
            <a:t>Data types </a:t>
          </a:r>
          <a:endParaRPr lang="en-US" sz="1400" dirty="0">
            <a:latin typeface="Maiandra GD" panose="020E0502030308020204" pitchFamily="34" charset="0"/>
          </a:endParaRPr>
        </a:p>
      </dgm:t>
    </dgm:pt>
    <dgm:pt modelId="{1509E911-079C-497B-83BB-A14E81A4A64A}" type="parTrans" cxnId="{CC73F137-D812-4FA6-A7A2-35F1CC9E765F}">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3DE0E1D7-4AF1-4828-8322-E8E7BF10A176}" type="sibTrans" cxnId="{CC73F137-D812-4FA6-A7A2-35F1CC9E765F}">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079B3282-BFF1-4033-81E4-CE25437700E7}">
      <dgm:prSet phldrT="[Text]" custT="1"/>
      <dgm:spPr/>
      <dgm:t>
        <a:bodyPr/>
        <a:lstStyle/>
        <a:p>
          <a:pPr algn="l">
            <a:lnSpc>
              <a:spcPct val="100000"/>
            </a:lnSpc>
            <a:spcBef>
              <a:spcPts val="0"/>
            </a:spcBef>
            <a:spcAft>
              <a:spcPts val="0"/>
            </a:spcAft>
          </a:pPr>
          <a:r>
            <a:rPr lang="en-US" sz="1400" dirty="0" smtClean="0">
              <a:latin typeface="Maiandra GD" panose="020E0502030308020204" pitchFamily="34" charset="0"/>
            </a:rPr>
            <a:t>Summary measures </a:t>
          </a:r>
          <a:endParaRPr lang="en-US" sz="1400" dirty="0">
            <a:latin typeface="Maiandra GD" panose="020E0502030308020204" pitchFamily="34" charset="0"/>
          </a:endParaRPr>
        </a:p>
      </dgm:t>
    </dgm:pt>
    <dgm:pt modelId="{DB10D755-1729-47D9-A4FC-1B026E59495A}" type="parTrans" cxnId="{56215405-6B59-4996-BAF3-C21A6707BA20}">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D176E43D-6D2B-4AB6-916C-289188D70892}" type="sibTrans" cxnId="{56215405-6B59-4996-BAF3-C21A6707BA20}">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A1391A4F-8675-4EA3-B687-24CB3121D3C4}">
      <dgm:prSet phldrT="[Text]" custT="1"/>
      <dgm:spPr/>
      <dgm:t>
        <a:bodyPr/>
        <a:lstStyle/>
        <a:p>
          <a:pPr>
            <a:lnSpc>
              <a:spcPct val="100000"/>
            </a:lnSpc>
            <a:spcBef>
              <a:spcPts val="0"/>
            </a:spcBef>
            <a:spcAft>
              <a:spcPts val="0"/>
            </a:spcAft>
          </a:pPr>
          <a:r>
            <a:rPr lang="en-US" sz="1800" dirty="0" smtClean="0">
              <a:latin typeface="Maiandra GD" panose="020E0502030308020204" pitchFamily="34" charset="0"/>
            </a:rPr>
            <a:t>Fitting a Model </a:t>
          </a:r>
          <a:endParaRPr lang="en-US" sz="1800" dirty="0">
            <a:latin typeface="Maiandra GD" panose="020E0502030308020204" pitchFamily="34" charset="0"/>
          </a:endParaRPr>
        </a:p>
      </dgm:t>
    </dgm:pt>
    <dgm:pt modelId="{F9AB53D9-BA73-4E29-991A-861B7FEC09F6}" type="parTrans" cxnId="{2C9044FF-467F-4AF4-9396-A4BD035B5876}">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085662E2-940B-435C-A5AA-C17D244D6909}" type="sibTrans" cxnId="{2C9044FF-467F-4AF4-9396-A4BD035B5876}">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98DB8D70-CC0A-471E-9CE6-8448BC6D5851}">
      <dgm:prSet phldrT="[Text]" custT="1"/>
      <dgm:spPr/>
      <dgm:t>
        <a:bodyPr/>
        <a:lstStyle/>
        <a:p>
          <a:pPr>
            <a:lnSpc>
              <a:spcPct val="100000"/>
            </a:lnSpc>
            <a:spcBef>
              <a:spcPts val="0"/>
            </a:spcBef>
            <a:spcAft>
              <a:spcPts val="0"/>
            </a:spcAft>
          </a:pPr>
          <a:r>
            <a:rPr lang="en-US" sz="1400" dirty="0" smtClean="0">
              <a:latin typeface="Maiandra GD" panose="020E0502030308020204" pitchFamily="34" charset="0"/>
            </a:rPr>
            <a:t>Choosing appropriate model</a:t>
          </a:r>
          <a:endParaRPr lang="en-US" sz="1400" dirty="0">
            <a:latin typeface="Maiandra GD" panose="020E0502030308020204" pitchFamily="34" charset="0"/>
          </a:endParaRPr>
        </a:p>
      </dgm:t>
    </dgm:pt>
    <dgm:pt modelId="{99EABD16-0B69-4C72-8D92-C68294835D59}" type="parTrans" cxnId="{D7546436-1342-42C8-9241-0621B5DB75B9}">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75110398-9C66-4DB1-A139-3929E16C8D87}" type="sibTrans" cxnId="{D7546436-1342-42C8-9241-0621B5DB75B9}">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E8ACE0AB-911E-412C-9F02-7689713DB4F0}">
      <dgm:prSet phldrT="[Text]" custT="1"/>
      <dgm:spPr/>
      <dgm:t>
        <a:bodyPr/>
        <a:lstStyle/>
        <a:p>
          <a:pPr>
            <a:lnSpc>
              <a:spcPct val="100000"/>
            </a:lnSpc>
            <a:spcBef>
              <a:spcPts val="0"/>
            </a:spcBef>
            <a:spcAft>
              <a:spcPts val="0"/>
            </a:spcAft>
          </a:pPr>
          <a:r>
            <a:rPr lang="en-US" sz="1800" dirty="0" smtClean="0">
              <a:latin typeface="Maiandra GD" panose="020E0502030308020204" pitchFamily="34" charset="0"/>
            </a:rPr>
            <a:t>Validating the model </a:t>
          </a:r>
          <a:endParaRPr lang="en-US" sz="1800" dirty="0">
            <a:latin typeface="Maiandra GD" panose="020E0502030308020204" pitchFamily="34" charset="0"/>
          </a:endParaRPr>
        </a:p>
      </dgm:t>
    </dgm:pt>
    <dgm:pt modelId="{FAAB77AD-BFA1-4A54-B2B1-C83933AC4BAB}" type="parTrans" cxnId="{CC2C946B-1BD4-4C01-8495-6C2EE946AEB0}">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7AF2B22B-D019-4618-890E-FB204FA7470A}" type="sibTrans" cxnId="{CC2C946B-1BD4-4C01-8495-6C2EE946AEB0}">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563F0489-01F5-40F4-B843-9F0FE5C0DC00}">
      <dgm:prSet phldrT="[Text]" custT="1"/>
      <dgm:spPr/>
      <dgm:t>
        <a:bodyPr/>
        <a:lstStyle/>
        <a:p>
          <a:pPr>
            <a:lnSpc>
              <a:spcPct val="100000"/>
            </a:lnSpc>
            <a:spcBef>
              <a:spcPts val="0"/>
            </a:spcBef>
            <a:spcAft>
              <a:spcPts val="0"/>
            </a:spcAft>
          </a:pPr>
          <a:r>
            <a:rPr lang="en-US" sz="1400" dirty="0" smtClean="0">
              <a:latin typeface="Maiandra GD" panose="020E0502030308020204" pitchFamily="34" charset="0"/>
            </a:rPr>
            <a:t>Running on test data </a:t>
          </a:r>
          <a:endParaRPr lang="en-US" sz="1400" dirty="0">
            <a:latin typeface="Maiandra GD" panose="020E0502030308020204" pitchFamily="34" charset="0"/>
          </a:endParaRPr>
        </a:p>
      </dgm:t>
    </dgm:pt>
    <dgm:pt modelId="{80EAE6DD-829F-40D9-AA4A-6CC8646F6EC0}" type="parTrans" cxnId="{A0C80801-29AC-4180-8BB1-F32390BC67CB}">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766AAD3E-B116-4170-BEF4-D78C2F320EFB}" type="sibTrans" cxnId="{A0C80801-29AC-4180-8BB1-F32390BC67CB}">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F5BCEE00-8EB9-4935-A531-2235C74CE8F4}">
      <dgm:prSet phldrT="[Text]" custT="1"/>
      <dgm:spPr/>
      <dgm:t>
        <a:bodyPr/>
        <a:lstStyle/>
        <a:p>
          <a:pPr>
            <a:lnSpc>
              <a:spcPct val="100000"/>
            </a:lnSpc>
            <a:spcBef>
              <a:spcPts val="0"/>
            </a:spcBef>
            <a:spcAft>
              <a:spcPts val="0"/>
            </a:spcAft>
          </a:pPr>
          <a:r>
            <a:rPr lang="en-US" sz="1800" dirty="0" smtClean="0">
              <a:latin typeface="Maiandra GD" panose="020E0502030308020204" pitchFamily="34" charset="0"/>
            </a:rPr>
            <a:t>Data preparation </a:t>
          </a:r>
          <a:endParaRPr lang="en-US" sz="1800" dirty="0">
            <a:latin typeface="Maiandra GD" panose="020E0502030308020204" pitchFamily="34" charset="0"/>
          </a:endParaRPr>
        </a:p>
      </dgm:t>
    </dgm:pt>
    <dgm:pt modelId="{39CB3F06-D610-4A26-991F-D98A1E83BABF}" type="parTrans" cxnId="{76358EC1-6E41-4D17-970B-816320E78A91}">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6CDDF10E-8786-4370-83EF-C3ECD3475250}" type="sibTrans" cxnId="{76358EC1-6E41-4D17-970B-816320E78A91}">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1306B988-1C98-48F3-9AA4-6882C855FC0A}">
      <dgm:prSet custT="1"/>
      <dgm:spPr/>
      <dgm:t>
        <a:bodyPr/>
        <a:lstStyle/>
        <a:p>
          <a:pPr>
            <a:lnSpc>
              <a:spcPct val="100000"/>
            </a:lnSpc>
            <a:spcBef>
              <a:spcPts val="0"/>
            </a:spcBef>
            <a:spcAft>
              <a:spcPts val="0"/>
            </a:spcAft>
          </a:pPr>
          <a:r>
            <a:rPr lang="en-US" sz="1400" dirty="0" smtClean="0">
              <a:latin typeface="Maiandra GD" panose="020E0502030308020204" pitchFamily="34" charset="0"/>
            </a:rPr>
            <a:t>Missing values </a:t>
          </a:r>
          <a:endParaRPr lang="en-US" sz="1400" dirty="0">
            <a:latin typeface="Maiandra GD" panose="020E0502030308020204" pitchFamily="34" charset="0"/>
          </a:endParaRPr>
        </a:p>
      </dgm:t>
    </dgm:pt>
    <dgm:pt modelId="{453A2144-E407-45F5-910D-D382984C7215}" type="parTrans" cxnId="{82324924-0335-4FE9-924B-8B8345D399C9}">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E94C772E-3BC7-4EE2-AD58-98B32F1DB414}" type="sibTrans" cxnId="{82324924-0335-4FE9-924B-8B8345D399C9}">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ED32E101-38DC-44F1-B833-A3167DDBA196}">
      <dgm:prSet custT="1"/>
      <dgm:spPr/>
      <dgm:t>
        <a:bodyPr/>
        <a:lstStyle/>
        <a:p>
          <a:pPr>
            <a:lnSpc>
              <a:spcPct val="100000"/>
            </a:lnSpc>
            <a:spcBef>
              <a:spcPts val="0"/>
            </a:spcBef>
            <a:spcAft>
              <a:spcPts val="0"/>
            </a:spcAft>
          </a:pPr>
          <a:r>
            <a:rPr lang="en-US" sz="1400" dirty="0" smtClean="0">
              <a:latin typeface="Maiandra GD" panose="020E0502030308020204" pitchFamily="34" charset="0"/>
            </a:rPr>
            <a:t>Outliers </a:t>
          </a:r>
          <a:endParaRPr lang="en-US" sz="1400" dirty="0">
            <a:latin typeface="Maiandra GD" panose="020E0502030308020204" pitchFamily="34" charset="0"/>
          </a:endParaRPr>
        </a:p>
      </dgm:t>
    </dgm:pt>
    <dgm:pt modelId="{2A6189A9-6225-4225-9C61-CAB2AFBF2166}" type="parTrans" cxnId="{8950D9E5-C6CA-4B68-8373-EA0BE76E4871}">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5163CF8F-E498-4E7B-B42A-F91F5033F0E4}" type="sibTrans" cxnId="{8950D9E5-C6CA-4B68-8373-EA0BE76E4871}">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B8484940-FB3B-4467-90ED-3FA981D81708}">
      <dgm:prSet phldrT="[Text]" custT="1"/>
      <dgm:spPr/>
      <dgm:t>
        <a:bodyPr/>
        <a:lstStyle/>
        <a:p>
          <a:pPr>
            <a:lnSpc>
              <a:spcPct val="100000"/>
            </a:lnSpc>
            <a:spcBef>
              <a:spcPts val="0"/>
            </a:spcBef>
            <a:spcAft>
              <a:spcPts val="0"/>
            </a:spcAft>
          </a:pPr>
          <a:r>
            <a:rPr lang="en-US" sz="1400" dirty="0" smtClean="0">
              <a:latin typeface="Maiandra GD" panose="020E0502030308020204" pitchFamily="34" charset="0"/>
            </a:rPr>
            <a:t>Comparing accuracies</a:t>
          </a:r>
          <a:endParaRPr lang="en-US" sz="1400" dirty="0">
            <a:latin typeface="Maiandra GD" panose="020E0502030308020204" pitchFamily="34" charset="0"/>
          </a:endParaRPr>
        </a:p>
      </dgm:t>
    </dgm:pt>
    <dgm:pt modelId="{E571AF49-A386-4F96-93B9-E1DA0693263D}" type="parTrans" cxnId="{674B822D-76E7-4160-A1B4-3FCD44794586}">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B5C06AA3-13A6-4876-967B-6FC8529E79A3}" type="sibTrans" cxnId="{674B822D-76E7-4160-A1B4-3FCD44794586}">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78274A39-49C2-4681-A0E2-2722B0141C3D}">
      <dgm:prSet phldrT="[Text]" custT="1"/>
      <dgm:spPr/>
      <dgm:t>
        <a:bodyPr/>
        <a:lstStyle/>
        <a:p>
          <a:pPr>
            <a:lnSpc>
              <a:spcPct val="100000"/>
            </a:lnSpc>
            <a:spcBef>
              <a:spcPts val="0"/>
            </a:spcBef>
            <a:spcAft>
              <a:spcPts val="0"/>
            </a:spcAft>
          </a:pPr>
          <a:r>
            <a:rPr lang="en-US" sz="1800" dirty="0" smtClean="0">
              <a:latin typeface="Maiandra GD" panose="020E0502030308020204" pitchFamily="34" charset="0"/>
            </a:rPr>
            <a:t>Maintaining the model</a:t>
          </a:r>
          <a:endParaRPr lang="en-US" sz="1800" dirty="0">
            <a:latin typeface="Maiandra GD" panose="020E0502030308020204" pitchFamily="34" charset="0"/>
          </a:endParaRPr>
        </a:p>
      </dgm:t>
    </dgm:pt>
    <dgm:pt modelId="{C2593909-94A0-4C65-A39C-0D11AEB90889}" type="parTrans" cxnId="{E053DB34-DEC5-4779-BFE0-6C6B07B0E60C}">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BDBF31ED-CD85-4367-B8EF-AA1104CA1405}" type="sibTrans" cxnId="{E053DB34-DEC5-4779-BFE0-6C6B07B0E60C}">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AECC93B6-C983-4A65-8848-88391322789F}">
      <dgm:prSet custT="1"/>
      <dgm:spPr/>
      <dgm:t>
        <a:bodyPr/>
        <a:lstStyle/>
        <a:p>
          <a:pPr>
            <a:lnSpc>
              <a:spcPct val="100000"/>
            </a:lnSpc>
            <a:spcBef>
              <a:spcPts val="0"/>
            </a:spcBef>
            <a:spcAft>
              <a:spcPts val="0"/>
            </a:spcAft>
          </a:pPr>
          <a:r>
            <a:rPr lang="en-US" sz="1400" dirty="0" smtClean="0">
              <a:latin typeface="Maiandra GD" panose="020E0502030308020204" pitchFamily="34" charset="0"/>
            </a:rPr>
            <a:t>Updating </a:t>
          </a:r>
          <a:endParaRPr lang="en-US" sz="1400" dirty="0">
            <a:latin typeface="Maiandra GD" panose="020E0502030308020204" pitchFamily="34" charset="0"/>
          </a:endParaRPr>
        </a:p>
      </dgm:t>
    </dgm:pt>
    <dgm:pt modelId="{F5329133-EB14-4A95-B198-20017AA63A78}" type="parTrans" cxnId="{6E64E316-2A40-4E0A-83BB-1B186B0E32B5}">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FFFA3B5A-7203-4518-894F-737D09888ECE}" type="sibTrans" cxnId="{6E64E316-2A40-4E0A-83BB-1B186B0E32B5}">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1691521D-5AA4-4819-9F5D-55FCF239B118}">
      <dgm:prSet custT="1"/>
      <dgm:spPr/>
      <dgm:t>
        <a:bodyPr/>
        <a:lstStyle/>
        <a:p>
          <a:pPr>
            <a:lnSpc>
              <a:spcPct val="100000"/>
            </a:lnSpc>
            <a:spcBef>
              <a:spcPts val="0"/>
            </a:spcBef>
            <a:spcAft>
              <a:spcPts val="0"/>
            </a:spcAft>
          </a:pPr>
          <a:r>
            <a:rPr lang="en-US" sz="1400" dirty="0" smtClean="0">
              <a:latin typeface="Maiandra GD" panose="020E0502030308020204" pitchFamily="34" charset="0"/>
            </a:rPr>
            <a:t>Performing regular checks</a:t>
          </a:r>
          <a:endParaRPr lang="en-US" sz="1400" dirty="0">
            <a:latin typeface="Maiandra GD" panose="020E0502030308020204" pitchFamily="34" charset="0"/>
          </a:endParaRPr>
        </a:p>
      </dgm:t>
    </dgm:pt>
    <dgm:pt modelId="{EA53662F-3F37-49A0-8E7E-1EFA18D4A2DC}" type="parTrans" cxnId="{6179B5BB-402F-43C2-8D21-14FCD9478459}">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4AE77745-06A7-401A-A26B-599A7A5E0D0F}" type="sibTrans" cxnId="{6179B5BB-402F-43C2-8D21-14FCD9478459}">
      <dgm:prSet/>
      <dgm:spPr/>
      <dgm:t>
        <a:bodyPr/>
        <a:lstStyle/>
        <a:p>
          <a:pPr>
            <a:lnSpc>
              <a:spcPct val="100000"/>
            </a:lnSpc>
            <a:spcBef>
              <a:spcPts val="0"/>
            </a:spcBef>
            <a:spcAft>
              <a:spcPts val="0"/>
            </a:spcAft>
          </a:pPr>
          <a:endParaRPr lang="en-US" sz="1800">
            <a:latin typeface="Maiandra GD" panose="020E0502030308020204" pitchFamily="34" charset="0"/>
          </a:endParaRPr>
        </a:p>
      </dgm:t>
    </dgm:pt>
    <dgm:pt modelId="{7E982D73-4D55-4806-81A7-9128C1B7C373}" type="pres">
      <dgm:prSet presAssocID="{56DE9EBC-E4BB-4721-9F0A-9304F860B5A9}" presName="rootnode" presStyleCnt="0">
        <dgm:presLayoutVars>
          <dgm:chMax/>
          <dgm:chPref/>
          <dgm:dir/>
          <dgm:animLvl val="lvl"/>
        </dgm:presLayoutVars>
      </dgm:prSet>
      <dgm:spPr/>
      <dgm:t>
        <a:bodyPr/>
        <a:lstStyle/>
        <a:p>
          <a:endParaRPr lang="en-US"/>
        </a:p>
      </dgm:t>
    </dgm:pt>
    <dgm:pt modelId="{4904F7F1-6B8E-4235-9545-6AF5AB5230A8}" type="pres">
      <dgm:prSet presAssocID="{9C323834-96D9-4EEA-95AF-12CD612D56C4}" presName="composite" presStyleCnt="0"/>
      <dgm:spPr/>
      <dgm:t>
        <a:bodyPr/>
        <a:lstStyle/>
        <a:p>
          <a:endParaRPr lang="en-US"/>
        </a:p>
      </dgm:t>
    </dgm:pt>
    <dgm:pt modelId="{55ACC841-04C9-4EF7-87F5-F0765C6DB7E3}" type="pres">
      <dgm:prSet presAssocID="{9C323834-96D9-4EEA-95AF-12CD612D56C4}" presName="bentUpArrow1" presStyleLbl="alignImgPlace1" presStyleIdx="0" presStyleCnt="4"/>
      <dgm:spPr/>
      <dgm:t>
        <a:bodyPr/>
        <a:lstStyle/>
        <a:p>
          <a:endParaRPr lang="en-US"/>
        </a:p>
      </dgm:t>
    </dgm:pt>
    <dgm:pt modelId="{EA7B29BE-7583-43EF-8875-AF6462C599AA}" type="pres">
      <dgm:prSet presAssocID="{9C323834-96D9-4EEA-95AF-12CD612D56C4}" presName="ParentText" presStyleLbl="node1" presStyleIdx="0" presStyleCnt="5" custScaleX="125426">
        <dgm:presLayoutVars>
          <dgm:chMax val="1"/>
          <dgm:chPref val="1"/>
          <dgm:bulletEnabled val="1"/>
        </dgm:presLayoutVars>
      </dgm:prSet>
      <dgm:spPr/>
      <dgm:t>
        <a:bodyPr/>
        <a:lstStyle/>
        <a:p>
          <a:endParaRPr lang="en-US"/>
        </a:p>
      </dgm:t>
    </dgm:pt>
    <dgm:pt modelId="{2FA21F46-EA2D-43E7-8F27-50BC99CC5499}" type="pres">
      <dgm:prSet presAssocID="{9C323834-96D9-4EEA-95AF-12CD612D56C4}" presName="ChildText" presStyleLbl="revTx" presStyleIdx="0" presStyleCnt="5" custScaleX="157652" custLinFactNeighborX="68659" custLinFactNeighborY="3892">
        <dgm:presLayoutVars>
          <dgm:chMax val="0"/>
          <dgm:chPref val="0"/>
          <dgm:bulletEnabled val="1"/>
        </dgm:presLayoutVars>
      </dgm:prSet>
      <dgm:spPr/>
      <dgm:t>
        <a:bodyPr/>
        <a:lstStyle/>
        <a:p>
          <a:endParaRPr lang="en-US"/>
        </a:p>
      </dgm:t>
    </dgm:pt>
    <dgm:pt modelId="{A1ED3604-C2F7-412F-9C34-B2D258C5EEBF}" type="pres">
      <dgm:prSet presAssocID="{7E7D5D44-FEE8-4E20-BFFC-F9375737A6C4}" presName="sibTrans" presStyleCnt="0"/>
      <dgm:spPr/>
      <dgm:t>
        <a:bodyPr/>
        <a:lstStyle/>
        <a:p>
          <a:endParaRPr lang="en-US"/>
        </a:p>
      </dgm:t>
    </dgm:pt>
    <dgm:pt modelId="{94A77174-3805-4EAE-8B49-53B8F7ED0198}" type="pres">
      <dgm:prSet presAssocID="{F5BCEE00-8EB9-4935-A531-2235C74CE8F4}" presName="composite" presStyleCnt="0"/>
      <dgm:spPr/>
      <dgm:t>
        <a:bodyPr/>
        <a:lstStyle/>
        <a:p>
          <a:endParaRPr lang="en-US"/>
        </a:p>
      </dgm:t>
    </dgm:pt>
    <dgm:pt modelId="{01A622DA-1377-45A1-87B3-347CBE2D1023}" type="pres">
      <dgm:prSet presAssocID="{F5BCEE00-8EB9-4935-A531-2235C74CE8F4}" presName="bentUpArrow1" presStyleLbl="alignImgPlace1" presStyleIdx="1" presStyleCnt="4"/>
      <dgm:spPr/>
      <dgm:t>
        <a:bodyPr/>
        <a:lstStyle/>
        <a:p>
          <a:endParaRPr lang="en-US"/>
        </a:p>
      </dgm:t>
    </dgm:pt>
    <dgm:pt modelId="{980EFC5D-5F67-4C35-AFDF-0345F0F95459}" type="pres">
      <dgm:prSet presAssocID="{F5BCEE00-8EB9-4935-A531-2235C74CE8F4}" presName="ParentText" presStyleLbl="node1" presStyleIdx="1" presStyleCnt="5" custScaleX="132142">
        <dgm:presLayoutVars>
          <dgm:chMax val="1"/>
          <dgm:chPref val="1"/>
          <dgm:bulletEnabled val="1"/>
        </dgm:presLayoutVars>
      </dgm:prSet>
      <dgm:spPr/>
      <dgm:t>
        <a:bodyPr/>
        <a:lstStyle/>
        <a:p>
          <a:endParaRPr lang="en-US"/>
        </a:p>
      </dgm:t>
    </dgm:pt>
    <dgm:pt modelId="{C97AE110-07B2-45FE-B845-5B90BFD021A9}" type="pres">
      <dgm:prSet presAssocID="{F5BCEE00-8EB9-4935-A531-2235C74CE8F4}" presName="ChildText" presStyleLbl="revTx" presStyleIdx="1" presStyleCnt="5" custScaleX="157652" custLinFactNeighborX="52325" custLinFactNeighborY="-5437">
        <dgm:presLayoutVars>
          <dgm:chMax val="0"/>
          <dgm:chPref val="0"/>
          <dgm:bulletEnabled val="1"/>
        </dgm:presLayoutVars>
      </dgm:prSet>
      <dgm:spPr/>
      <dgm:t>
        <a:bodyPr/>
        <a:lstStyle/>
        <a:p>
          <a:endParaRPr lang="en-US"/>
        </a:p>
      </dgm:t>
    </dgm:pt>
    <dgm:pt modelId="{BC067B3F-738B-4D10-8E6F-0C68A2812DF8}" type="pres">
      <dgm:prSet presAssocID="{6CDDF10E-8786-4370-83EF-C3ECD3475250}" presName="sibTrans" presStyleCnt="0"/>
      <dgm:spPr/>
      <dgm:t>
        <a:bodyPr/>
        <a:lstStyle/>
        <a:p>
          <a:endParaRPr lang="en-US"/>
        </a:p>
      </dgm:t>
    </dgm:pt>
    <dgm:pt modelId="{7FA86494-12D4-4880-BFC9-7673625BEBC6}" type="pres">
      <dgm:prSet presAssocID="{A1391A4F-8675-4EA3-B687-24CB3121D3C4}" presName="composite" presStyleCnt="0"/>
      <dgm:spPr/>
      <dgm:t>
        <a:bodyPr/>
        <a:lstStyle/>
        <a:p>
          <a:endParaRPr lang="en-US"/>
        </a:p>
      </dgm:t>
    </dgm:pt>
    <dgm:pt modelId="{0979EEBB-A2CA-4C43-B354-DFD799E420D3}" type="pres">
      <dgm:prSet presAssocID="{A1391A4F-8675-4EA3-B687-24CB3121D3C4}" presName="bentUpArrow1" presStyleLbl="alignImgPlace1" presStyleIdx="2" presStyleCnt="4"/>
      <dgm:spPr/>
      <dgm:t>
        <a:bodyPr/>
        <a:lstStyle/>
        <a:p>
          <a:endParaRPr lang="en-US"/>
        </a:p>
      </dgm:t>
    </dgm:pt>
    <dgm:pt modelId="{DA153441-AF94-4E39-B522-AFEA1941E417}" type="pres">
      <dgm:prSet presAssocID="{A1391A4F-8675-4EA3-B687-24CB3121D3C4}" presName="ParentText" presStyleLbl="node1" presStyleIdx="2" presStyleCnt="5" custScaleX="116247">
        <dgm:presLayoutVars>
          <dgm:chMax val="1"/>
          <dgm:chPref val="1"/>
          <dgm:bulletEnabled val="1"/>
        </dgm:presLayoutVars>
      </dgm:prSet>
      <dgm:spPr/>
      <dgm:t>
        <a:bodyPr/>
        <a:lstStyle/>
        <a:p>
          <a:endParaRPr lang="en-US"/>
        </a:p>
      </dgm:t>
    </dgm:pt>
    <dgm:pt modelId="{B5D5D0A3-F41E-4BDD-BDA3-30A49E5619D6}" type="pres">
      <dgm:prSet presAssocID="{A1391A4F-8675-4EA3-B687-24CB3121D3C4}" presName="ChildText" presStyleLbl="revTx" presStyleIdx="2" presStyleCnt="5" custScaleX="157652" custLinFactNeighborX="36810" custLinFactNeighborY="-4792">
        <dgm:presLayoutVars>
          <dgm:chMax val="0"/>
          <dgm:chPref val="0"/>
          <dgm:bulletEnabled val="1"/>
        </dgm:presLayoutVars>
      </dgm:prSet>
      <dgm:spPr/>
      <dgm:t>
        <a:bodyPr/>
        <a:lstStyle/>
        <a:p>
          <a:endParaRPr lang="en-US"/>
        </a:p>
      </dgm:t>
    </dgm:pt>
    <dgm:pt modelId="{268995C4-A5C0-4BBF-BC17-9369DA124ABA}" type="pres">
      <dgm:prSet presAssocID="{085662E2-940B-435C-A5AA-C17D244D6909}" presName="sibTrans" presStyleCnt="0"/>
      <dgm:spPr/>
      <dgm:t>
        <a:bodyPr/>
        <a:lstStyle/>
        <a:p>
          <a:endParaRPr lang="en-US"/>
        </a:p>
      </dgm:t>
    </dgm:pt>
    <dgm:pt modelId="{91969D2C-6CD7-4F44-BE4F-7FE6C22D06F0}" type="pres">
      <dgm:prSet presAssocID="{E8ACE0AB-911E-412C-9F02-7689713DB4F0}" presName="composite" presStyleCnt="0"/>
      <dgm:spPr/>
      <dgm:t>
        <a:bodyPr/>
        <a:lstStyle/>
        <a:p>
          <a:endParaRPr lang="en-US"/>
        </a:p>
      </dgm:t>
    </dgm:pt>
    <dgm:pt modelId="{24CC17A1-0123-4D69-B704-01628A74F361}" type="pres">
      <dgm:prSet presAssocID="{E8ACE0AB-911E-412C-9F02-7689713DB4F0}" presName="bentUpArrow1" presStyleLbl="alignImgPlace1" presStyleIdx="3" presStyleCnt="4"/>
      <dgm:spPr/>
      <dgm:t>
        <a:bodyPr/>
        <a:lstStyle/>
        <a:p>
          <a:endParaRPr lang="en-US"/>
        </a:p>
      </dgm:t>
    </dgm:pt>
    <dgm:pt modelId="{EA8734B3-794A-4454-AF42-45F0E6F0E297}" type="pres">
      <dgm:prSet presAssocID="{E8ACE0AB-911E-412C-9F02-7689713DB4F0}" presName="ParentText" presStyleLbl="node1" presStyleIdx="3" presStyleCnt="5" custScaleX="100328">
        <dgm:presLayoutVars>
          <dgm:chMax val="1"/>
          <dgm:chPref val="1"/>
          <dgm:bulletEnabled val="1"/>
        </dgm:presLayoutVars>
      </dgm:prSet>
      <dgm:spPr/>
      <dgm:t>
        <a:bodyPr/>
        <a:lstStyle/>
        <a:p>
          <a:endParaRPr lang="en-US"/>
        </a:p>
      </dgm:t>
    </dgm:pt>
    <dgm:pt modelId="{EE306CFD-DA69-402A-9810-78B11786A360}" type="pres">
      <dgm:prSet presAssocID="{E8ACE0AB-911E-412C-9F02-7689713DB4F0}" presName="ChildText" presStyleLbl="revTx" presStyleIdx="3" presStyleCnt="5" custScaleX="246331" custLinFactNeighborX="75843" custLinFactNeighborY="-4017">
        <dgm:presLayoutVars>
          <dgm:chMax val="0"/>
          <dgm:chPref val="0"/>
          <dgm:bulletEnabled val="1"/>
        </dgm:presLayoutVars>
      </dgm:prSet>
      <dgm:spPr/>
      <dgm:t>
        <a:bodyPr/>
        <a:lstStyle/>
        <a:p>
          <a:endParaRPr lang="en-US"/>
        </a:p>
      </dgm:t>
    </dgm:pt>
    <dgm:pt modelId="{B675E0D8-6472-4DB0-9327-AFBDACF4DA9D}" type="pres">
      <dgm:prSet presAssocID="{7AF2B22B-D019-4618-890E-FB204FA7470A}" presName="sibTrans" presStyleCnt="0"/>
      <dgm:spPr/>
      <dgm:t>
        <a:bodyPr/>
        <a:lstStyle/>
        <a:p>
          <a:endParaRPr lang="en-US"/>
        </a:p>
      </dgm:t>
    </dgm:pt>
    <dgm:pt modelId="{BDCAA195-F1DB-4959-A828-097262615447}" type="pres">
      <dgm:prSet presAssocID="{78274A39-49C2-4681-A0E2-2722B0141C3D}" presName="composite" presStyleCnt="0"/>
      <dgm:spPr/>
      <dgm:t>
        <a:bodyPr/>
        <a:lstStyle/>
        <a:p>
          <a:endParaRPr lang="en-US"/>
        </a:p>
      </dgm:t>
    </dgm:pt>
    <dgm:pt modelId="{2B1B07C4-9F81-4166-AE36-7035773179A4}" type="pres">
      <dgm:prSet presAssocID="{78274A39-49C2-4681-A0E2-2722B0141C3D}" presName="ParentText" presStyleLbl="node1" presStyleIdx="4" presStyleCnt="5" custScaleX="125578">
        <dgm:presLayoutVars>
          <dgm:chMax val="1"/>
          <dgm:chPref val="1"/>
          <dgm:bulletEnabled val="1"/>
        </dgm:presLayoutVars>
      </dgm:prSet>
      <dgm:spPr/>
      <dgm:t>
        <a:bodyPr/>
        <a:lstStyle/>
        <a:p>
          <a:endParaRPr lang="en-US"/>
        </a:p>
      </dgm:t>
    </dgm:pt>
    <dgm:pt modelId="{49D436D8-DBE1-44F6-8AB6-7DD99BCC6C31}" type="pres">
      <dgm:prSet presAssocID="{78274A39-49C2-4681-A0E2-2722B0141C3D}" presName="FinalChildText" presStyleLbl="revTx" presStyleIdx="4" presStyleCnt="5" custScaleX="154367" custLinFactNeighborX="39286" custLinFactNeighborY="-3502">
        <dgm:presLayoutVars>
          <dgm:chMax val="0"/>
          <dgm:chPref val="0"/>
          <dgm:bulletEnabled val="1"/>
        </dgm:presLayoutVars>
      </dgm:prSet>
      <dgm:spPr/>
      <dgm:t>
        <a:bodyPr/>
        <a:lstStyle/>
        <a:p>
          <a:endParaRPr lang="en-US"/>
        </a:p>
      </dgm:t>
    </dgm:pt>
  </dgm:ptLst>
  <dgm:cxnLst>
    <dgm:cxn modelId="{B217E426-74D0-46BE-B4D9-99932E7B475B}" type="presOf" srcId="{98DB8D70-CC0A-471E-9CE6-8448BC6D5851}" destId="{B5D5D0A3-F41E-4BDD-BDA3-30A49E5619D6}" srcOrd="0" destOrd="0" presId="urn:microsoft.com/office/officeart/2005/8/layout/StepDownProcess"/>
    <dgm:cxn modelId="{A0C80801-29AC-4180-8BB1-F32390BC67CB}" srcId="{E8ACE0AB-911E-412C-9F02-7689713DB4F0}" destId="{563F0489-01F5-40F4-B843-9F0FE5C0DC00}" srcOrd="0" destOrd="0" parTransId="{80EAE6DD-829F-40D9-AA4A-6CC8646F6EC0}" sibTransId="{766AAD3E-B116-4170-BEF4-D78C2F320EFB}"/>
    <dgm:cxn modelId="{82324924-0335-4FE9-924B-8B8345D399C9}" srcId="{F5BCEE00-8EB9-4935-A531-2235C74CE8F4}" destId="{1306B988-1C98-48F3-9AA4-6882C855FC0A}" srcOrd="0" destOrd="0" parTransId="{453A2144-E407-45F5-910D-D382984C7215}" sibTransId="{E94C772E-3BC7-4EE2-AD58-98B32F1DB414}"/>
    <dgm:cxn modelId="{4117D240-AEB8-4D21-AA8C-B78BF112DF22}" type="presOf" srcId="{1306B988-1C98-48F3-9AA4-6882C855FC0A}" destId="{C97AE110-07B2-45FE-B845-5B90BFD021A9}" srcOrd="0" destOrd="0" presId="urn:microsoft.com/office/officeart/2005/8/layout/StepDownProcess"/>
    <dgm:cxn modelId="{CC73F137-D812-4FA6-A7A2-35F1CC9E765F}" srcId="{9C323834-96D9-4EEA-95AF-12CD612D56C4}" destId="{7D17B2B1-9ADF-48FC-BE12-1DE6C128EF3C}" srcOrd="0" destOrd="0" parTransId="{1509E911-079C-497B-83BB-A14E81A4A64A}" sibTransId="{3DE0E1D7-4AF1-4828-8322-E8E7BF10A176}"/>
    <dgm:cxn modelId="{6A4C90A2-AABA-4652-B563-604136EF3869}" type="presOf" srcId="{9C323834-96D9-4EEA-95AF-12CD612D56C4}" destId="{EA7B29BE-7583-43EF-8875-AF6462C599AA}" srcOrd="0" destOrd="0" presId="urn:microsoft.com/office/officeart/2005/8/layout/StepDownProcess"/>
    <dgm:cxn modelId="{76358EC1-6E41-4D17-970B-816320E78A91}" srcId="{56DE9EBC-E4BB-4721-9F0A-9304F860B5A9}" destId="{F5BCEE00-8EB9-4935-A531-2235C74CE8F4}" srcOrd="1" destOrd="0" parTransId="{39CB3F06-D610-4A26-991F-D98A1E83BABF}" sibTransId="{6CDDF10E-8786-4370-83EF-C3ECD3475250}"/>
    <dgm:cxn modelId="{DF5B2BA4-4596-4F3A-8369-86C7FC432313}" type="presOf" srcId="{1691521D-5AA4-4819-9F5D-55FCF239B118}" destId="{49D436D8-DBE1-44F6-8AB6-7DD99BCC6C31}" srcOrd="0" destOrd="1" presId="urn:microsoft.com/office/officeart/2005/8/layout/StepDownProcess"/>
    <dgm:cxn modelId="{26AF48EF-24CB-4B26-8A48-550977A028CE}" srcId="{56DE9EBC-E4BB-4721-9F0A-9304F860B5A9}" destId="{9C323834-96D9-4EEA-95AF-12CD612D56C4}" srcOrd="0" destOrd="0" parTransId="{1A62609F-EF3B-43D9-81E6-0E5627E0775D}" sibTransId="{7E7D5D44-FEE8-4E20-BFFC-F9375737A6C4}"/>
    <dgm:cxn modelId="{53A6FA58-EF66-47E0-93E1-D912B4B33A88}" type="presOf" srcId="{079B3282-BFF1-4033-81E4-CE25437700E7}" destId="{2FA21F46-EA2D-43E7-8F27-50BC99CC5499}" srcOrd="0" destOrd="1" presId="urn:microsoft.com/office/officeart/2005/8/layout/StepDownProcess"/>
    <dgm:cxn modelId="{1ABF5389-8A69-49FE-8101-5F54BB9909F0}" type="presOf" srcId="{563F0489-01F5-40F4-B843-9F0FE5C0DC00}" destId="{EE306CFD-DA69-402A-9810-78B11786A360}" srcOrd="0" destOrd="0" presId="urn:microsoft.com/office/officeart/2005/8/layout/StepDownProcess"/>
    <dgm:cxn modelId="{D7546436-1342-42C8-9241-0621B5DB75B9}" srcId="{A1391A4F-8675-4EA3-B687-24CB3121D3C4}" destId="{98DB8D70-CC0A-471E-9CE6-8448BC6D5851}" srcOrd="0" destOrd="0" parTransId="{99EABD16-0B69-4C72-8D92-C68294835D59}" sibTransId="{75110398-9C66-4DB1-A139-3929E16C8D87}"/>
    <dgm:cxn modelId="{8C8C91AC-5CD5-4111-8F53-7659D96A8C21}" type="presOf" srcId="{AECC93B6-C983-4A65-8848-88391322789F}" destId="{49D436D8-DBE1-44F6-8AB6-7DD99BCC6C31}" srcOrd="0" destOrd="0" presId="urn:microsoft.com/office/officeart/2005/8/layout/StepDownProcess"/>
    <dgm:cxn modelId="{56215405-6B59-4996-BAF3-C21A6707BA20}" srcId="{9C323834-96D9-4EEA-95AF-12CD612D56C4}" destId="{079B3282-BFF1-4033-81E4-CE25437700E7}" srcOrd="1" destOrd="0" parTransId="{DB10D755-1729-47D9-A4FC-1B026E59495A}" sibTransId="{D176E43D-6D2B-4AB6-916C-289188D70892}"/>
    <dgm:cxn modelId="{6179B5BB-402F-43C2-8D21-14FCD9478459}" srcId="{78274A39-49C2-4681-A0E2-2722B0141C3D}" destId="{1691521D-5AA4-4819-9F5D-55FCF239B118}" srcOrd="1" destOrd="0" parTransId="{EA53662F-3F37-49A0-8E7E-1EFA18D4A2DC}" sibTransId="{4AE77745-06A7-401A-A26B-599A7A5E0D0F}"/>
    <dgm:cxn modelId="{38E3ABC0-DB3E-4F12-BDA2-27930F7A684C}" type="presOf" srcId="{56DE9EBC-E4BB-4721-9F0A-9304F860B5A9}" destId="{7E982D73-4D55-4806-81A7-9128C1B7C373}" srcOrd="0" destOrd="0" presId="urn:microsoft.com/office/officeart/2005/8/layout/StepDownProcess"/>
    <dgm:cxn modelId="{CC2C946B-1BD4-4C01-8495-6C2EE946AEB0}" srcId="{56DE9EBC-E4BB-4721-9F0A-9304F860B5A9}" destId="{E8ACE0AB-911E-412C-9F02-7689713DB4F0}" srcOrd="3" destOrd="0" parTransId="{FAAB77AD-BFA1-4A54-B2B1-C83933AC4BAB}" sibTransId="{7AF2B22B-D019-4618-890E-FB204FA7470A}"/>
    <dgm:cxn modelId="{3DCBEAFB-306C-4DD2-B60E-9838ECF7EE02}" type="presOf" srcId="{78274A39-49C2-4681-A0E2-2722B0141C3D}" destId="{2B1B07C4-9F81-4166-AE36-7035773179A4}" srcOrd="0" destOrd="0" presId="urn:microsoft.com/office/officeart/2005/8/layout/StepDownProcess"/>
    <dgm:cxn modelId="{674B822D-76E7-4160-A1B4-3FCD44794586}" srcId="{E8ACE0AB-911E-412C-9F02-7689713DB4F0}" destId="{B8484940-FB3B-4467-90ED-3FA981D81708}" srcOrd="1" destOrd="0" parTransId="{E571AF49-A386-4F96-93B9-E1DA0693263D}" sibTransId="{B5C06AA3-13A6-4876-967B-6FC8529E79A3}"/>
    <dgm:cxn modelId="{2FFF7B91-F730-4062-A266-5FF13B6EAF6B}" type="presOf" srcId="{E8ACE0AB-911E-412C-9F02-7689713DB4F0}" destId="{EA8734B3-794A-4454-AF42-45F0E6F0E297}" srcOrd="0" destOrd="0" presId="urn:microsoft.com/office/officeart/2005/8/layout/StepDownProcess"/>
    <dgm:cxn modelId="{EC889CC1-2369-4568-A25D-52F8CD874BD9}" type="presOf" srcId="{ED32E101-38DC-44F1-B833-A3167DDBA196}" destId="{C97AE110-07B2-45FE-B845-5B90BFD021A9}" srcOrd="0" destOrd="1" presId="urn:microsoft.com/office/officeart/2005/8/layout/StepDownProcess"/>
    <dgm:cxn modelId="{131002A5-E48A-426C-A6A3-AB0C1EB40822}" type="presOf" srcId="{B8484940-FB3B-4467-90ED-3FA981D81708}" destId="{EE306CFD-DA69-402A-9810-78B11786A360}" srcOrd="0" destOrd="1" presId="urn:microsoft.com/office/officeart/2005/8/layout/StepDownProcess"/>
    <dgm:cxn modelId="{380674FB-1DB0-4307-A6D9-0B68B8EA66C1}" type="presOf" srcId="{7D17B2B1-9ADF-48FC-BE12-1DE6C128EF3C}" destId="{2FA21F46-EA2D-43E7-8F27-50BC99CC5499}" srcOrd="0" destOrd="0" presId="urn:microsoft.com/office/officeart/2005/8/layout/StepDownProcess"/>
    <dgm:cxn modelId="{2C9044FF-467F-4AF4-9396-A4BD035B5876}" srcId="{56DE9EBC-E4BB-4721-9F0A-9304F860B5A9}" destId="{A1391A4F-8675-4EA3-B687-24CB3121D3C4}" srcOrd="2" destOrd="0" parTransId="{F9AB53D9-BA73-4E29-991A-861B7FEC09F6}" sibTransId="{085662E2-940B-435C-A5AA-C17D244D6909}"/>
    <dgm:cxn modelId="{E053DB34-DEC5-4779-BFE0-6C6B07B0E60C}" srcId="{56DE9EBC-E4BB-4721-9F0A-9304F860B5A9}" destId="{78274A39-49C2-4681-A0E2-2722B0141C3D}" srcOrd="4" destOrd="0" parTransId="{C2593909-94A0-4C65-A39C-0D11AEB90889}" sibTransId="{BDBF31ED-CD85-4367-B8EF-AA1104CA1405}"/>
    <dgm:cxn modelId="{6E64E316-2A40-4E0A-83BB-1B186B0E32B5}" srcId="{78274A39-49C2-4681-A0E2-2722B0141C3D}" destId="{AECC93B6-C983-4A65-8848-88391322789F}" srcOrd="0" destOrd="0" parTransId="{F5329133-EB14-4A95-B198-20017AA63A78}" sibTransId="{FFFA3B5A-7203-4518-894F-737D09888ECE}"/>
    <dgm:cxn modelId="{A75172D7-66D5-452A-AD51-4F36A4D3C973}" type="presOf" srcId="{F5BCEE00-8EB9-4935-A531-2235C74CE8F4}" destId="{980EFC5D-5F67-4C35-AFDF-0345F0F95459}" srcOrd="0" destOrd="0" presId="urn:microsoft.com/office/officeart/2005/8/layout/StepDownProcess"/>
    <dgm:cxn modelId="{A8F2E9A7-5A0C-42B3-BE99-AF10A65D9C46}" type="presOf" srcId="{A1391A4F-8675-4EA3-B687-24CB3121D3C4}" destId="{DA153441-AF94-4E39-B522-AFEA1941E417}" srcOrd="0" destOrd="0" presId="urn:microsoft.com/office/officeart/2005/8/layout/StepDownProcess"/>
    <dgm:cxn modelId="{8950D9E5-C6CA-4B68-8373-EA0BE76E4871}" srcId="{F5BCEE00-8EB9-4935-A531-2235C74CE8F4}" destId="{ED32E101-38DC-44F1-B833-A3167DDBA196}" srcOrd="1" destOrd="0" parTransId="{2A6189A9-6225-4225-9C61-CAB2AFBF2166}" sibTransId="{5163CF8F-E498-4E7B-B42A-F91F5033F0E4}"/>
    <dgm:cxn modelId="{03FBE627-3791-4D54-9B30-6D752A59A2A8}" type="presParOf" srcId="{7E982D73-4D55-4806-81A7-9128C1B7C373}" destId="{4904F7F1-6B8E-4235-9545-6AF5AB5230A8}" srcOrd="0" destOrd="0" presId="urn:microsoft.com/office/officeart/2005/8/layout/StepDownProcess"/>
    <dgm:cxn modelId="{CE6C328B-593C-4AF6-AEBC-BEDCD35D5233}" type="presParOf" srcId="{4904F7F1-6B8E-4235-9545-6AF5AB5230A8}" destId="{55ACC841-04C9-4EF7-87F5-F0765C6DB7E3}" srcOrd="0" destOrd="0" presId="urn:microsoft.com/office/officeart/2005/8/layout/StepDownProcess"/>
    <dgm:cxn modelId="{471AC179-E85E-454A-9D09-01EE211396CF}" type="presParOf" srcId="{4904F7F1-6B8E-4235-9545-6AF5AB5230A8}" destId="{EA7B29BE-7583-43EF-8875-AF6462C599AA}" srcOrd="1" destOrd="0" presId="urn:microsoft.com/office/officeart/2005/8/layout/StepDownProcess"/>
    <dgm:cxn modelId="{2C8F82E6-9EF0-479B-B2C1-B82C7651E231}" type="presParOf" srcId="{4904F7F1-6B8E-4235-9545-6AF5AB5230A8}" destId="{2FA21F46-EA2D-43E7-8F27-50BC99CC5499}" srcOrd="2" destOrd="0" presId="urn:microsoft.com/office/officeart/2005/8/layout/StepDownProcess"/>
    <dgm:cxn modelId="{396CB40C-9686-42D0-9513-D6F8964E419C}" type="presParOf" srcId="{7E982D73-4D55-4806-81A7-9128C1B7C373}" destId="{A1ED3604-C2F7-412F-9C34-B2D258C5EEBF}" srcOrd="1" destOrd="0" presId="urn:microsoft.com/office/officeart/2005/8/layout/StepDownProcess"/>
    <dgm:cxn modelId="{D80A2271-3831-453C-B4C7-C92FEF60ACB6}" type="presParOf" srcId="{7E982D73-4D55-4806-81A7-9128C1B7C373}" destId="{94A77174-3805-4EAE-8B49-53B8F7ED0198}" srcOrd="2" destOrd="0" presId="urn:microsoft.com/office/officeart/2005/8/layout/StepDownProcess"/>
    <dgm:cxn modelId="{3174E923-EDEE-42F0-BADD-2169B388A1C8}" type="presParOf" srcId="{94A77174-3805-4EAE-8B49-53B8F7ED0198}" destId="{01A622DA-1377-45A1-87B3-347CBE2D1023}" srcOrd="0" destOrd="0" presId="urn:microsoft.com/office/officeart/2005/8/layout/StepDownProcess"/>
    <dgm:cxn modelId="{9B9C16EB-F938-4ED3-BFEA-9D4CB319F938}" type="presParOf" srcId="{94A77174-3805-4EAE-8B49-53B8F7ED0198}" destId="{980EFC5D-5F67-4C35-AFDF-0345F0F95459}" srcOrd="1" destOrd="0" presId="urn:microsoft.com/office/officeart/2005/8/layout/StepDownProcess"/>
    <dgm:cxn modelId="{C3C10A2E-A6AE-4F60-B254-988E04BFDFB2}" type="presParOf" srcId="{94A77174-3805-4EAE-8B49-53B8F7ED0198}" destId="{C97AE110-07B2-45FE-B845-5B90BFD021A9}" srcOrd="2" destOrd="0" presId="urn:microsoft.com/office/officeart/2005/8/layout/StepDownProcess"/>
    <dgm:cxn modelId="{66485172-F7F9-48B3-9DB3-D691841FC446}" type="presParOf" srcId="{7E982D73-4D55-4806-81A7-9128C1B7C373}" destId="{BC067B3F-738B-4D10-8E6F-0C68A2812DF8}" srcOrd="3" destOrd="0" presId="urn:microsoft.com/office/officeart/2005/8/layout/StepDownProcess"/>
    <dgm:cxn modelId="{876CD814-A55B-4C6F-821A-A099F19C8518}" type="presParOf" srcId="{7E982D73-4D55-4806-81A7-9128C1B7C373}" destId="{7FA86494-12D4-4880-BFC9-7673625BEBC6}" srcOrd="4" destOrd="0" presId="urn:microsoft.com/office/officeart/2005/8/layout/StepDownProcess"/>
    <dgm:cxn modelId="{B9DF2188-B240-450E-BC87-DCC25AEAA8CD}" type="presParOf" srcId="{7FA86494-12D4-4880-BFC9-7673625BEBC6}" destId="{0979EEBB-A2CA-4C43-B354-DFD799E420D3}" srcOrd="0" destOrd="0" presId="urn:microsoft.com/office/officeart/2005/8/layout/StepDownProcess"/>
    <dgm:cxn modelId="{88297189-65D3-4156-837F-DDBE55B42304}" type="presParOf" srcId="{7FA86494-12D4-4880-BFC9-7673625BEBC6}" destId="{DA153441-AF94-4E39-B522-AFEA1941E417}" srcOrd="1" destOrd="0" presId="urn:microsoft.com/office/officeart/2005/8/layout/StepDownProcess"/>
    <dgm:cxn modelId="{3A70C55D-8C87-455F-B02D-FA3E8B7987C1}" type="presParOf" srcId="{7FA86494-12D4-4880-BFC9-7673625BEBC6}" destId="{B5D5D0A3-F41E-4BDD-BDA3-30A49E5619D6}" srcOrd="2" destOrd="0" presId="urn:microsoft.com/office/officeart/2005/8/layout/StepDownProcess"/>
    <dgm:cxn modelId="{5F5811B9-C8E3-429A-A948-321BFA59D9C9}" type="presParOf" srcId="{7E982D73-4D55-4806-81A7-9128C1B7C373}" destId="{268995C4-A5C0-4BBF-BC17-9369DA124ABA}" srcOrd="5" destOrd="0" presId="urn:microsoft.com/office/officeart/2005/8/layout/StepDownProcess"/>
    <dgm:cxn modelId="{8881F40E-F4E3-4A7D-981F-EDC187CABF4D}" type="presParOf" srcId="{7E982D73-4D55-4806-81A7-9128C1B7C373}" destId="{91969D2C-6CD7-4F44-BE4F-7FE6C22D06F0}" srcOrd="6" destOrd="0" presId="urn:microsoft.com/office/officeart/2005/8/layout/StepDownProcess"/>
    <dgm:cxn modelId="{2B9FA3AE-BC85-4982-8F68-7563241B97F9}" type="presParOf" srcId="{91969D2C-6CD7-4F44-BE4F-7FE6C22D06F0}" destId="{24CC17A1-0123-4D69-B704-01628A74F361}" srcOrd="0" destOrd="0" presId="urn:microsoft.com/office/officeart/2005/8/layout/StepDownProcess"/>
    <dgm:cxn modelId="{6C39DBCA-46DB-4429-856A-74255CDF580F}" type="presParOf" srcId="{91969D2C-6CD7-4F44-BE4F-7FE6C22D06F0}" destId="{EA8734B3-794A-4454-AF42-45F0E6F0E297}" srcOrd="1" destOrd="0" presId="urn:microsoft.com/office/officeart/2005/8/layout/StepDownProcess"/>
    <dgm:cxn modelId="{C2937D75-7094-45D0-9E86-9C202B9C557F}" type="presParOf" srcId="{91969D2C-6CD7-4F44-BE4F-7FE6C22D06F0}" destId="{EE306CFD-DA69-402A-9810-78B11786A360}" srcOrd="2" destOrd="0" presId="urn:microsoft.com/office/officeart/2005/8/layout/StepDownProcess"/>
    <dgm:cxn modelId="{BBFF6898-4995-4900-BAEB-689900F97288}" type="presParOf" srcId="{7E982D73-4D55-4806-81A7-9128C1B7C373}" destId="{B675E0D8-6472-4DB0-9327-AFBDACF4DA9D}" srcOrd="7" destOrd="0" presId="urn:microsoft.com/office/officeart/2005/8/layout/StepDownProcess"/>
    <dgm:cxn modelId="{E85631B5-B48F-4479-AF56-A296B4E20F76}" type="presParOf" srcId="{7E982D73-4D55-4806-81A7-9128C1B7C373}" destId="{BDCAA195-F1DB-4959-A828-097262615447}" srcOrd="8" destOrd="0" presId="urn:microsoft.com/office/officeart/2005/8/layout/StepDownProcess"/>
    <dgm:cxn modelId="{AA20AAD5-2C3E-4D7B-8D7E-0ECE9989629D}" type="presParOf" srcId="{BDCAA195-F1DB-4959-A828-097262615447}" destId="{2B1B07C4-9F81-4166-AE36-7035773179A4}" srcOrd="0" destOrd="0" presId="urn:microsoft.com/office/officeart/2005/8/layout/StepDownProcess"/>
    <dgm:cxn modelId="{F3F58AC9-3BE4-4B92-B89F-6C41D9010E99}" type="presParOf" srcId="{BDCAA195-F1DB-4959-A828-097262615447}" destId="{49D436D8-DBE1-44F6-8AB6-7DD99BCC6C31}"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D68799-1CEC-4A17-ADE1-02EBB42A9CE6}" type="doc">
      <dgm:prSet loTypeId="urn:microsoft.com/office/officeart/2005/8/layout/process2" loCatId="process" qsTypeId="urn:microsoft.com/office/officeart/2005/8/quickstyle/simple1" qsCatId="simple" csTypeId="urn:microsoft.com/office/officeart/2005/8/colors/accent4_1" csCatId="accent4" phldr="1"/>
      <dgm:spPr/>
    </dgm:pt>
    <dgm:pt modelId="{088DB725-1665-4C10-A537-98F23AA7A20F}">
      <dgm:prSet phldrT="[Text]" custT="1"/>
      <dgm:spPr/>
      <dgm:t>
        <a:bodyPr/>
        <a:lstStyle/>
        <a:p>
          <a:r>
            <a:rPr lang="en-US" sz="2000" dirty="0" smtClean="0">
              <a:latin typeface="Maiandra GD" panose="020E0502030308020204" pitchFamily="34" charset="0"/>
            </a:rPr>
            <a:t>Dividing data set as training set &amp; validation/hold-out set</a:t>
          </a:r>
          <a:endParaRPr lang="en-US" sz="2000" dirty="0">
            <a:latin typeface="Maiandra GD" panose="020E0502030308020204" pitchFamily="34" charset="0"/>
          </a:endParaRPr>
        </a:p>
      </dgm:t>
    </dgm:pt>
    <dgm:pt modelId="{A5ED92FB-8814-4976-B0EC-CFA034BDE2D0}" type="parTrans" cxnId="{85C76587-D74F-4292-B3BF-246783DADBE4}">
      <dgm:prSet/>
      <dgm:spPr/>
      <dgm:t>
        <a:bodyPr/>
        <a:lstStyle/>
        <a:p>
          <a:endParaRPr lang="en-US" sz="2000">
            <a:solidFill>
              <a:srgbClr val="00B0F0"/>
            </a:solidFill>
            <a:latin typeface="Maiandra GD" panose="020E0502030308020204" pitchFamily="34" charset="0"/>
          </a:endParaRPr>
        </a:p>
      </dgm:t>
    </dgm:pt>
    <dgm:pt modelId="{DDCAD2DB-72A6-44CF-82D5-D273E28255C6}" type="sibTrans" cxnId="{85C76587-D74F-4292-B3BF-246783DADBE4}">
      <dgm:prSet custT="1"/>
      <dgm:spPr/>
      <dgm:t>
        <a:bodyPr/>
        <a:lstStyle/>
        <a:p>
          <a:endParaRPr lang="en-US" sz="2000">
            <a:solidFill>
              <a:srgbClr val="00B0F0"/>
            </a:solidFill>
            <a:latin typeface="Maiandra GD" panose="020E0502030308020204" pitchFamily="34" charset="0"/>
          </a:endParaRPr>
        </a:p>
      </dgm:t>
    </dgm:pt>
    <dgm:pt modelId="{DE0F3467-1067-4A72-A86D-0DC91D20B804}">
      <dgm:prSet phldrT="[Text]" custT="1"/>
      <dgm:spPr/>
      <dgm:t>
        <a:bodyPr/>
        <a:lstStyle/>
        <a:p>
          <a:r>
            <a:rPr lang="en-US" sz="2000" smtClean="0">
              <a:latin typeface="Maiandra GD" panose="020E0502030308020204" pitchFamily="34" charset="0"/>
            </a:rPr>
            <a:t>Validation set error rate gives estimate of test error rate</a:t>
          </a:r>
        </a:p>
        <a:p>
          <a:r>
            <a:rPr lang="en-US" sz="2000" smtClean="0">
              <a:latin typeface="Maiandra GD" panose="020E0502030308020204" pitchFamily="34" charset="0"/>
            </a:rPr>
            <a:t>MSE – Quantitative data</a:t>
          </a:r>
        </a:p>
        <a:p>
          <a:r>
            <a:rPr lang="en-US" sz="2000" smtClean="0">
              <a:latin typeface="Maiandra GD" panose="020E0502030308020204" pitchFamily="34" charset="0"/>
            </a:rPr>
            <a:t>Confusion Matrix – Qualitative</a:t>
          </a:r>
          <a:endParaRPr lang="en-US" sz="2000" dirty="0" smtClean="0">
            <a:latin typeface="Maiandra GD" panose="020E0502030308020204" pitchFamily="34" charset="0"/>
          </a:endParaRPr>
        </a:p>
      </dgm:t>
    </dgm:pt>
    <dgm:pt modelId="{87FE587D-299C-4746-A1F6-E42C8025B40E}" type="parTrans" cxnId="{59BE7512-7F43-45F5-B175-C55AECB63583}">
      <dgm:prSet/>
      <dgm:spPr/>
      <dgm:t>
        <a:bodyPr/>
        <a:lstStyle/>
        <a:p>
          <a:endParaRPr lang="en-US" sz="2000">
            <a:solidFill>
              <a:srgbClr val="00B0F0"/>
            </a:solidFill>
            <a:latin typeface="Maiandra GD" panose="020E0502030308020204" pitchFamily="34" charset="0"/>
          </a:endParaRPr>
        </a:p>
      </dgm:t>
    </dgm:pt>
    <dgm:pt modelId="{F725110D-A8BE-474F-AD1E-24B283543162}" type="sibTrans" cxnId="{59BE7512-7F43-45F5-B175-C55AECB63583}">
      <dgm:prSet/>
      <dgm:spPr/>
      <dgm:t>
        <a:bodyPr/>
        <a:lstStyle/>
        <a:p>
          <a:endParaRPr lang="en-US" sz="2000">
            <a:solidFill>
              <a:srgbClr val="00B0F0"/>
            </a:solidFill>
            <a:latin typeface="Maiandra GD" panose="020E0502030308020204" pitchFamily="34" charset="0"/>
          </a:endParaRPr>
        </a:p>
      </dgm:t>
    </dgm:pt>
    <dgm:pt modelId="{C13471C0-304D-4065-89E1-FB89751EDC39}">
      <dgm:prSet phldrT="[Text]" custT="1"/>
      <dgm:spPr/>
      <dgm:t>
        <a:bodyPr/>
        <a:lstStyle/>
        <a:p>
          <a:r>
            <a:rPr lang="en-US" sz="2000" dirty="0" smtClean="0">
              <a:latin typeface="Maiandra GD" panose="020E0502030308020204" pitchFamily="34" charset="0"/>
            </a:rPr>
            <a:t>Fitting model on training set and run on validation set </a:t>
          </a:r>
          <a:endParaRPr lang="en-US" sz="2000" dirty="0">
            <a:latin typeface="Maiandra GD" panose="020E0502030308020204" pitchFamily="34" charset="0"/>
          </a:endParaRPr>
        </a:p>
      </dgm:t>
    </dgm:pt>
    <dgm:pt modelId="{2B69817C-6B4F-4B3D-B481-673C27AA5914}" type="sibTrans" cxnId="{95153E4C-C473-49AB-9D55-EC9EC37158D6}">
      <dgm:prSet custT="1"/>
      <dgm:spPr/>
      <dgm:t>
        <a:bodyPr/>
        <a:lstStyle/>
        <a:p>
          <a:endParaRPr lang="en-US" sz="2000">
            <a:solidFill>
              <a:srgbClr val="00B0F0"/>
            </a:solidFill>
            <a:latin typeface="Maiandra GD" panose="020E0502030308020204" pitchFamily="34" charset="0"/>
          </a:endParaRPr>
        </a:p>
      </dgm:t>
    </dgm:pt>
    <dgm:pt modelId="{ADE97B55-CCB1-4723-9A00-F045C0F9C38A}" type="parTrans" cxnId="{95153E4C-C473-49AB-9D55-EC9EC37158D6}">
      <dgm:prSet/>
      <dgm:spPr/>
      <dgm:t>
        <a:bodyPr/>
        <a:lstStyle/>
        <a:p>
          <a:endParaRPr lang="en-US" sz="2000">
            <a:solidFill>
              <a:srgbClr val="00B0F0"/>
            </a:solidFill>
            <a:latin typeface="Maiandra GD" panose="020E0502030308020204" pitchFamily="34" charset="0"/>
          </a:endParaRPr>
        </a:p>
      </dgm:t>
    </dgm:pt>
    <dgm:pt modelId="{6ADA7B6A-D777-40AC-9191-3485E7802845}" type="pres">
      <dgm:prSet presAssocID="{65D68799-1CEC-4A17-ADE1-02EBB42A9CE6}" presName="linearFlow" presStyleCnt="0">
        <dgm:presLayoutVars>
          <dgm:resizeHandles val="exact"/>
        </dgm:presLayoutVars>
      </dgm:prSet>
      <dgm:spPr/>
    </dgm:pt>
    <dgm:pt modelId="{D641642A-D2CF-443D-9920-8AFB7C991380}" type="pres">
      <dgm:prSet presAssocID="{088DB725-1665-4C10-A537-98F23AA7A20F}" presName="node" presStyleLbl="node1" presStyleIdx="0" presStyleCnt="3" custScaleY="63055">
        <dgm:presLayoutVars>
          <dgm:bulletEnabled val="1"/>
        </dgm:presLayoutVars>
      </dgm:prSet>
      <dgm:spPr/>
      <dgm:t>
        <a:bodyPr/>
        <a:lstStyle/>
        <a:p>
          <a:endParaRPr lang="en-US"/>
        </a:p>
      </dgm:t>
    </dgm:pt>
    <dgm:pt modelId="{DFF2EF37-C005-47B3-867C-A15E8BAA5E73}" type="pres">
      <dgm:prSet presAssocID="{DDCAD2DB-72A6-44CF-82D5-D273E28255C6}" presName="sibTrans" presStyleLbl="sibTrans2D1" presStyleIdx="0" presStyleCnt="2"/>
      <dgm:spPr/>
      <dgm:t>
        <a:bodyPr/>
        <a:lstStyle/>
        <a:p>
          <a:endParaRPr lang="en-US"/>
        </a:p>
      </dgm:t>
    </dgm:pt>
    <dgm:pt modelId="{C1EE8F97-9014-4513-953A-1A5255881F51}" type="pres">
      <dgm:prSet presAssocID="{DDCAD2DB-72A6-44CF-82D5-D273E28255C6}" presName="connectorText" presStyleLbl="sibTrans2D1" presStyleIdx="0" presStyleCnt="2"/>
      <dgm:spPr/>
      <dgm:t>
        <a:bodyPr/>
        <a:lstStyle/>
        <a:p>
          <a:endParaRPr lang="en-US"/>
        </a:p>
      </dgm:t>
    </dgm:pt>
    <dgm:pt modelId="{BD30A4D7-E72B-477D-88C4-5F303E8E6611}" type="pres">
      <dgm:prSet presAssocID="{C13471C0-304D-4065-89E1-FB89751EDC39}" presName="node" presStyleLbl="node1" presStyleIdx="1" presStyleCnt="3" custScaleY="62570">
        <dgm:presLayoutVars>
          <dgm:bulletEnabled val="1"/>
        </dgm:presLayoutVars>
      </dgm:prSet>
      <dgm:spPr/>
      <dgm:t>
        <a:bodyPr/>
        <a:lstStyle/>
        <a:p>
          <a:endParaRPr lang="en-US"/>
        </a:p>
      </dgm:t>
    </dgm:pt>
    <dgm:pt modelId="{36EEF33B-2F6D-4D58-A447-9F613F8643CA}" type="pres">
      <dgm:prSet presAssocID="{2B69817C-6B4F-4B3D-B481-673C27AA5914}" presName="sibTrans" presStyleLbl="sibTrans2D1" presStyleIdx="1" presStyleCnt="2"/>
      <dgm:spPr/>
      <dgm:t>
        <a:bodyPr/>
        <a:lstStyle/>
        <a:p>
          <a:endParaRPr lang="en-US"/>
        </a:p>
      </dgm:t>
    </dgm:pt>
    <dgm:pt modelId="{4A6656D4-1B8A-4E93-B81C-F3674E0B6AFB}" type="pres">
      <dgm:prSet presAssocID="{2B69817C-6B4F-4B3D-B481-673C27AA5914}" presName="connectorText" presStyleLbl="sibTrans2D1" presStyleIdx="1" presStyleCnt="2"/>
      <dgm:spPr/>
      <dgm:t>
        <a:bodyPr/>
        <a:lstStyle/>
        <a:p>
          <a:endParaRPr lang="en-US"/>
        </a:p>
      </dgm:t>
    </dgm:pt>
    <dgm:pt modelId="{19120118-9FCF-416F-BFEA-3D60EEC0D6DC}" type="pres">
      <dgm:prSet presAssocID="{DE0F3467-1067-4A72-A86D-0DC91D20B804}" presName="node" presStyleLbl="node1" presStyleIdx="2" presStyleCnt="3" custScaleY="101578">
        <dgm:presLayoutVars>
          <dgm:bulletEnabled val="1"/>
        </dgm:presLayoutVars>
      </dgm:prSet>
      <dgm:spPr/>
      <dgm:t>
        <a:bodyPr/>
        <a:lstStyle/>
        <a:p>
          <a:endParaRPr lang="en-US"/>
        </a:p>
      </dgm:t>
    </dgm:pt>
  </dgm:ptLst>
  <dgm:cxnLst>
    <dgm:cxn modelId="{EEC42527-2459-4057-A71C-FC6FD19C70CC}" type="presOf" srcId="{2B69817C-6B4F-4B3D-B481-673C27AA5914}" destId="{4A6656D4-1B8A-4E93-B81C-F3674E0B6AFB}" srcOrd="1" destOrd="0" presId="urn:microsoft.com/office/officeart/2005/8/layout/process2"/>
    <dgm:cxn modelId="{07D02993-17DB-4069-B584-68D12679A5B9}" type="presOf" srcId="{65D68799-1CEC-4A17-ADE1-02EBB42A9CE6}" destId="{6ADA7B6A-D777-40AC-9191-3485E7802845}" srcOrd="0" destOrd="0" presId="urn:microsoft.com/office/officeart/2005/8/layout/process2"/>
    <dgm:cxn modelId="{DFA42A7D-C8B8-431C-A40B-735A11B607F9}" type="presOf" srcId="{DE0F3467-1067-4A72-A86D-0DC91D20B804}" destId="{19120118-9FCF-416F-BFEA-3D60EEC0D6DC}" srcOrd="0" destOrd="0" presId="urn:microsoft.com/office/officeart/2005/8/layout/process2"/>
    <dgm:cxn modelId="{5DC64A98-10EE-4AD5-808A-6B2868CECF98}" type="presOf" srcId="{DDCAD2DB-72A6-44CF-82D5-D273E28255C6}" destId="{DFF2EF37-C005-47B3-867C-A15E8BAA5E73}" srcOrd="0" destOrd="0" presId="urn:microsoft.com/office/officeart/2005/8/layout/process2"/>
    <dgm:cxn modelId="{85C76587-D74F-4292-B3BF-246783DADBE4}" srcId="{65D68799-1CEC-4A17-ADE1-02EBB42A9CE6}" destId="{088DB725-1665-4C10-A537-98F23AA7A20F}" srcOrd="0" destOrd="0" parTransId="{A5ED92FB-8814-4976-B0EC-CFA034BDE2D0}" sibTransId="{DDCAD2DB-72A6-44CF-82D5-D273E28255C6}"/>
    <dgm:cxn modelId="{22C5DF51-FCE9-441D-8D01-C5A845151A77}" type="presOf" srcId="{088DB725-1665-4C10-A537-98F23AA7A20F}" destId="{D641642A-D2CF-443D-9920-8AFB7C991380}" srcOrd="0" destOrd="0" presId="urn:microsoft.com/office/officeart/2005/8/layout/process2"/>
    <dgm:cxn modelId="{59BE7512-7F43-45F5-B175-C55AECB63583}" srcId="{65D68799-1CEC-4A17-ADE1-02EBB42A9CE6}" destId="{DE0F3467-1067-4A72-A86D-0DC91D20B804}" srcOrd="2" destOrd="0" parTransId="{87FE587D-299C-4746-A1F6-E42C8025B40E}" sibTransId="{F725110D-A8BE-474F-AD1E-24B283543162}"/>
    <dgm:cxn modelId="{BE943FCA-3FDF-4267-803D-3CA3A4FE1724}" type="presOf" srcId="{C13471C0-304D-4065-89E1-FB89751EDC39}" destId="{BD30A4D7-E72B-477D-88C4-5F303E8E6611}" srcOrd="0" destOrd="0" presId="urn:microsoft.com/office/officeart/2005/8/layout/process2"/>
    <dgm:cxn modelId="{95153E4C-C473-49AB-9D55-EC9EC37158D6}" srcId="{65D68799-1CEC-4A17-ADE1-02EBB42A9CE6}" destId="{C13471C0-304D-4065-89E1-FB89751EDC39}" srcOrd="1" destOrd="0" parTransId="{ADE97B55-CCB1-4723-9A00-F045C0F9C38A}" sibTransId="{2B69817C-6B4F-4B3D-B481-673C27AA5914}"/>
    <dgm:cxn modelId="{D23FA456-5789-4147-B2DC-71FD7F3EA0B6}" type="presOf" srcId="{DDCAD2DB-72A6-44CF-82D5-D273E28255C6}" destId="{C1EE8F97-9014-4513-953A-1A5255881F51}" srcOrd="1" destOrd="0" presId="urn:microsoft.com/office/officeart/2005/8/layout/process2"/>
    <dgm:cxn modelId="{0A31497C-2B60-4B53-B4FA-74745B212208}" type="presOf" srcId="{2B69817C-6B4F-4B3D-B481-673C27AA5914}" destId="{36EEF33B-2F6D-4D58-A447-9F613F8643CA}" srcOrd="0" destOrd="0" presId="urn:microsoft.com/office/officeart/2005/8/layout/process2"/>
    <dgm:cxn modelId="{8A94C13A-5E48-44CE-A77C-6F131623ED76}" type="presParOf" srcId="{6ADA7B6A-D777-40AC-9191-3485E7802845}" destId="{D641642A-D2CF-443D-9920-8AFB7C991380}" srcOrd="0" destOrd="0" presId="urn:microsoft.com/office/officeart/2005/8/layout/process2"/>
    <dgm:cxn modelId="{4D9C04E4-0678-4F44-9CF3-92919E3AB2BD}" type="presParOf" srcId="{6ADA7B6A-D777-40AC-9191-3485E7802845}" destId="{DFF2EF37-C005-47B3-867C-A15E8BAA5E73}" srcOrd="1" destOrd="0" presId="urn:microsoft.com/office/officeart/2005/8/layout/process2"/>
    <dgm:cxn modelId="{F66A8570-E5AD-472C-849C-4594520B3AE6}" type="presParOf" srcId="{DFF2EF37-C005-47B3-867C-A15E8BAA5E73}" destId="{C1EE8F97-9014-4513-953A-1A5255881F51}" srcOrd="0" destOrd="0" presId="urn:microsoft.com/office/officeart/2005/8/layout/process2"/>
    <dgm:cxn modelId="{2404C19C-2007-4042-8E19-F7B723A490F9}" type="presParOf" srcId="{6ADA7B6A-D777-40AC-9191-3485E7802845}" destId="{BD30A4D7-E72B-477D-88C4-5F303E8E6611}" srcOrd="2" destOrd="0" presId="urn:microsoft.com/office/officeart/2005/8/layout/process2"/>
    <dgm:cxn modelId="{38A1116A-5F6F-481E-A0C3-D409D038EE46}" type="presParOf" srcId="{6ADA7B6A-D777-40AC-9191-3485E7802845}" destId="{36EEF33B-2F6D-4D58-A447-9F613F8643CA}" srcOrd="3" destOrd="0" presId="urn:microsoft.com/office/officeart/2005/8/layout/process2"/>
    <dgm:cxn modelId="{490EF9D7-00B0-480C-8AE9-91CDD8CB87E8}" type="presParOf" srcId="{36EEF33B-2F6D-4D58-A447-9F613F8643CA}" destId="{4A6656D4-1B8A-4E93-B81C-F3674E0B6AFB}" srcOrd="0" destOrd="0" presId="urn:microsoft.com/office/officeart/2005/8/layout/process2"/>
    <dgm:cxn modelId="{59985444-1FDE-4604-9C9D-6843E8C4E4B4}" type="presParOf" srcId="{6ADA7B6A-D777-40AC-9191-3485E7802845}" destId="{19120118-9FCF-416F-BFEA-3D60EEC0D6D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CC841-04C9-4EF7-87F5-F0765C6DB7E3}">
      <dsp:nvSpPr>
        <dsp:cNvPr id="0" name=""/>
        <dsp:cNvSpPr/>
      </dsp:nvSpPr>
      <dsp:spPr>
        <a:xfrm rot="5400000">
          <a:off x="894031" y="921795"/>
          <a:ext cx="802225" cy="913305"/>
        </a:xfrm>
        <a:prstGeom prst="bentUpArrow">
          <a:avLst>
            <a:gd name="adj1" fmla="val 32840"/>
            <a:gd name="adj2" fmla="val 25000"/>
            <a:gd name="adj3" fmla="val 35780"/>
          </a:avLst>
        </a:prstGeom>
        <a:gradFill rotWithShape="0">
          <a:gsLst>
            <a:gs pos="0">
              <a:schemeClr val="accent4">
                <a:tint val="50000"/>
                <a:hueOff val="0"/>
                <a:satOff val="0"/>
                <a:lumOff val="0"/>
                <a:alphaOff val="0"/>
                <a:tint val="98000"/>
                <a:shade val="25000"/>
                <a:satMod val="250000"/>
              </a:schemeClr>
            </a:gs>
            <a:gs pos="68000">
              <a:schemeClr val="accent4">
                <a:tint val="50000"/>
                <a:hueOff val="0"/>
                <a:satOff val="0"/>
                <a:lumOff val="0"/>
                <a:alphaOff val="0"/>
                <a:tint val="86000"/>
                <a:satMod val="115000"/>
              </a:schemeClr>
            </a:gs>
            <a:gs pos="100000">
              <a:schemeClr val="accent4">
                <a:tint val="5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tint val="50000"/>
              <a:hueOff val="0"/>
              <a:satOff val="0"/>
              <a:lumOff val="0"/>
              <a:alphaOff val="0"/>
              <a:shade val="9000"/>
              <a:alpha val="48000"/>
              <a:satMod val="105000"/>
            </a:scheme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EA7B29BE-7583-43EF-8875-AF6462C599AA}">
      <dsp:nvSpPr>
        <dsp:cNvPr id="0" name=""/>
        <dsp:cNvSpPr/>
      </dsp:nvSpPr>
      <dsp:spPr>
        <a:xfrm>
          <a:off x="509804" y="32513"/>
          <a:ext cx="1693846" cy="945288"/>
        </a:xfrm>
        <a:prstGeom prst="roundRect">
          <a:avLst>
            <a:gd name="adj" fmla="val 1667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ts val="0"/>
            </a:spcAft>
          </a:pPr>
          <a:r>
            <a:rPr lang="en-US" sz="1800" kern="1200" dirty="0" smtClean="0">
              <a:latin typeface="Maiandra GD" panose="020E0502030308020204" pitchFamily="34" charset="0"/>
            </a:rPr>
            <a:t>Data understanding</a:t>
          </a:r>
          <a:endParaRPr lang="en-US" sz="1800" kern="1200" dirty="0">
            <a:latin typeface="Maiandra GD" panose="020E0502030308020204" pitchFamily="34" charset="0"/>
          </a:endParaRPr>
        </a:p>
      </dsp:txBody>
      <dsp:txXfrm>
        <a:off x="555957" y="78666"/>
        <a:ext cx="1601540" cy="852982"/>
      </dsp:txXfrm>
    </dsp:sp>
    <dsp:sp modelId="{2FA21F46-EA2D-43E7-8F27-50BC99CC5499}">
      <dsp:nvSpPr>
        <dsp:cNvPr id="0" name=""/>
        <dsp:cNvSpPr/>
      </dsp:nvSpPr>
      <dsp:spPr>
        <a:xfrm>
          <a:off x="2423208" y="152403"/>
          <a:ext cx="1548468" cy="76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Data types </a:t>
          </a:r>
          <a:endParaRPr lang="en-US" sz="1400" kern="1200" dirty="0">
            <a:latin typeface="Maiandra GD" panose="020E0502030308020204" pitchFamily="34" charset="0"/>
          </a:endParaRPr>
        </a:p>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Summary measures </a:t>
          </a:r>
          <a:endParaRPr lang="en-US" sz="1400" kern="1200" dirty="0">
            <a:latin typeface="Maiandra GD" panose="020E0502030308020204" pitchFamily="34" charset="0"/>
          </a:endParaRPr>
        </a:p>
      </dsp:txBody>
      <dsp:txXfrm>
        <a:off x="2423208" y="152403"/>
        <a:ext cx="1548468" cy="764024"/>
      </dsp:txXfrm>
    </dsp:sp>
    <dsp:sp modelId="{01A622DA-1377-45A1-87B3-347CBE2D1023}">
      <dsp:nvSpPr>
        <dsp:cNvPr id="0" name=""/>
        <dsp:cNvSpPr/>
      </dsp:nvSpPr>
      <dsp:spPr>
        <a:xfrm rot="5400000">
          <a:off x="2277380" y="1983667"/>
          <a:ext cx="802225" cy="913305"/>
        </a:xfrm>
        <a:prstGeom prst="bentUpArrow">
          <a:avLst>
            <a:gd name="adj1" fmla="val 32840"/>
            <a:gd name="adj2" fmla="val 25000"/>
            <a:gd name="adj3" fmla="val 35780"/>
          </a:avLst>
        </a:prstGeom>
        <a:gradFill rotWithShape="0">
          <a:gsLst>
            <a:gs pos="0">
              <a:schemeClr val="accent4">
                <a:tint val="50000"/>
                <a:hueOff val="0"/>
                <a:satOff val="0"/>
                <a:lumOff val="0"/>
                <a:alphaOff val="0"/>
                <a:tint val="98000"/>
                <a:shade val="25000"/>
                <a:satMod val="250000"/>
              </a:schemeClr>
            </a:gs>
            <a:gs pos="68000">
              <a:schemeClr val="accent4">
                <a:tint val="50000"/>
                <a:hueOff val="0"/>
                <a:satOff val="0"/>
                <a:lumOff val="0"/>
                <a:alphaOff val="0"/>
                <a:tint val="86000"/>
                <a:satMod val="115000"/>
              </a:schemeClr>
            </a:gs>
            <a:gs pos="100000">
              <a:schemeClr val="accent4">
                <a:tint val="5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tint val="50000"/>
              <a:hueOff val="0"/>
              <a:satOff val="0"/>
              <a:lumOff val="0"/>
              <a:alphaOff val="0"/>
              <a:shade val="9000"/>
              <a:alpha val="48000"/>
              <a:satMod val="105000"/>
            </a:scheme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980EFC5D-5F67-4C35-AFDF-0345F0F95459}">
      <dsp:nvSpPr>
        <dsp:cNvPr id="0" name=""/>
        <dsp:cNvSpPr/>
      </dsp:nvSpPr>
      <dsp:spPr>
        <a:xfrm>
          <a:off x="1847804" y="1094384"/>
          <a:ext cx="1784544" cy="945288"/>
        </a:xfrm>
        <a:prstGeom prst="roundRect">
          <a:avLst>
            <a:gd name="adj" fmla="val 1667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ts val="0"/>
            </a:spcAft>
          </a:pPr>
          <a:r>
            <a:rPr lang="en-US" sz="1800" kern="1200" dirty="0" smtClean="0">
              <a:latin typeface="Maiandra GD" panose="020E0502030308020204" pitchFamily="34" charset="0"/>
            </a:rPr>
            <a:t>Data preparation </a:t>
          </a:r>
          <a:endParaRPr lang="en-US" sz="1800" kern="1200" dirty="0">
            <a:latin typeface="Maiandra GD" panose="020E0502030308020204" pitchFamily="34" charset="0"/>
          </a:endParaRPr>
        </a:p>
      </dsp:txBody>
      <dsp:txXfrm>
        <a:off x="1893957" y="1140537"/>
        <a:ext cx="1692238" cy="852982"/>
      </dsp:txXfrm>
    </dsp:sp>
    <dsp:sp modelId="{C97AE110-07B2-45FE-B845-5B90BFD021A9}">
      <dsp:nvSpPr>
        <dsp:cNvPr id="0" name=""/>
        <dsp:cNvSpPr/>
      </dsp:nvSpPr>
      <dsp:spPr>
        <a:xfrm>
          <a:off x="3646123" y="1142999"/>
          <a:ext cx="1548468" cy="76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Missing values </a:t>
          </a:r>
          <a:endParaRPr lang="en-US" sz="1400" kern="1200" dirty="0">
            <a:latin typeface="Maiandra GD" panose="020E0502030308020204" pitchFamily="34" charset="0"/>
          </a:endParaRPr>
        </a:p>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Outliers </a:t>
          </a:r>
          <a:endParaRPr lang="en-US" sz="1400" kern="1200" dirty="0">
            <a:latin typeface="Maiandra GD" panose="020E0502030308020204" pitchFamily="34" charset="0"/>
          </a:endParaRPr>
        </a:p>
      </dsp:txBody>
      <dsp:txXfrm>
        <a:off x="3646123" y="1142999"/>
        <a:ext cx="1548468" cy="764024"/>
      </dsp:txXfrm>
    </dsp:sp>
    <dsp:sp modelId="{0979EEBB-A2CA-4C43-B354-DFD799E420D3}">
      <dsp:nvSpPr>
        <dsp:cNvPr id="0" name=""/>
        <dsp:cNvSpPr/>
      </dsp:nvSpPr>
      <dsp:spPr>
        <a:xfrm rot="5400000">
          <a:off x="3508050" y="3045538"/>
          <a:ext cx="802225" cy="913305"/>
        </a:xfrm>
        <a:prstGeom prst="bentUpArrow">
          <a:avLst>
            <a:gd name="adj1" fmla="val 32840"/>
            <a:gd name="adj2" fmla="val 25000"/>
            <a:gd name="adj3" fmla="val 35780"/>
          </a:avLst>
        </a:prstGeom>
        <a:gradFill rotWithShape="0">
          <a:gsLst>
            <a:gs pos="0">
              <a:schemeClr val="accent4">
                <a:tint val="50000"/>
                <a:hueOff val="0"/>
                <a:satOff val="0"/>
                <a:lumOff val="0"/>
                <a:alphaOff val="0"/>
                <a:tint val="98000"/>
                <a:shade val="25000"/>
                <a:satMod val="250000"/>
              </a:schemeClr>
            </a:gs>
            <a:gs pos="68000">
              <a:schemeClr val="accent4">
                <a:tint val="50000"/>
                <a:hueOff val="0"/>
                <a:satOff val="0"/>
                <a:lumOff val="0"/>
                <a:alphaOff val="0"/>
                <a:tint val="86000"/>
                <a:satMod val="115000"/>
              </a:schemeClr>
            </a:gs>
            <a:gs pos="100000">
              <a:schemeClr val="accent4">
                <a:tint val="5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tint val="50000"/>
              <a:hueOff val="0"/>
              <a:satOff val="0"/>
              <a:lumOff val="0"/>
              <a:alphaOff val="0"/>
              <a:shade val="9000"/>
              <a:alpha val="48000"/>
              <a:satMod val="105000"/>
            </a:scheme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DA153441-AF94-4E39-B522-AFEA1941E417}">
      <dsp:nvSpPr>
        <dsp:cNvPr id="0" name=""/>
        <dsp:cNvSpPr/>
      </dsp:nvSpPr>
      <dsp:spPr>
        <a:xfrm>
          <a:off x="3185803" y="2156255"/>
          <a:ext cx="1569886" cy="945288"/>
        </a:xfrm>
        <a:prstGeom prst="roundRect">
          <a:avLst>
            <a:gd name="adj" fmla="val 1667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ts val="0"/>
            </a:spcAft>
          </a:pPr>
          <a:r>
            <a:rPr lang="en-US" sz="1800" kern="1200" dirty="0" smtClean="0">
              <a:latin typeface="Maiandra GD" panose="020E0502030308020204" pitchFamily="34" charset="0"/>
            </a:rPr>
            <a:t>Fitting a Model </a:t>
          </a:r>
          <a:endParaRPr lang="en-US" sz="1800" kern="1200" dirty="0">
            <a:latin typeface="Maiandra GD" panose="020E0502030308020204" pitchFamily="34" charset="0"/>
          </a:endParaRPr>
        </a:p>
      </dsp:txBody>
      <dsp:txXfrm>
        <a:off x="3231956" y="2202408"/>
        <a:ext cx="1477580" cy="852982"/>
      </dsp:txXfrm>
    </dsp:sp>
    <dsp:sp modelId="{B5D5D0A3-F41E-4BDD-BDA3-30A49E5619D6}">
      <dsp:nvSpPr>
        <dsp:cNvPr id="0" name=""/>
        <dsp:cNvSpPr/>
      </dsp:nvSpPr>
      <dsp:spPr>
        <a:xfrm>
          <a:off x="4724404" y="2209798"/>
          <a:ext cx="1548468" cy="76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Choosing appropriate model</a:t>
          </a:r>
          <a:endParaRPr lang="en-US" sz="1400" kern="1200" dirty="0">
            <a:latin typeface="Maiandra GD" panose="020E0502030308020204" pitchFamily="34" charset="0"/>
          </a:endParaRPr>
        </a:p>
      </dsp:txBody>
      <dsp:txXfrm>
        <a:off x="4724404" y="2209798"/>
        <a:ext cx="1548468" cy="764024"/>
      </dsp:txXfrm>
    </dsp:sp>
    <dsp:sp modelId="{24CC17A1-0123-4D69-B704-01628A74F361}">
      <dsp:nvSpPr>
        <dsp:cNvPr id="0" name=""/>
        <dsp:cNvSpPr/>
      </dsp:nvSpPr>
      <dsp:spPr>
        <a:xfrm rot="5400000">
          <a:off x="4738558" y="4107409"/>
          <a:ext cx="802225" cy="913305"/>
        </a:xfrm>
        <a:prstGeom prst="bentUpArrow">
          <a:avLst>
            <a:gd name="adj1" fmla="val 32840"/>
            <a:gd name="adj2" fmla="val 25000"/>
            <a:gd name="adj3" fmla="val 35780"/>
          </a:avLst>
        </a:prstGeom>
        <a:gradFill rotWithShape="0">
          <a:gsLst>
            <a:gs pos="0">
              <a:schemeClr val="accent4">
                <a:tint val="50000"/>
                <a:hueOff val="0"/>
                <a:satOff val="0"/>
                <a:lumOff val="0"/>
                <a:alphaOff val="0"/>
                <a:tint val="98000"/>
                <a:shade val="25000"/>
                <a:satMod val="250000"/>
              </a:schemeClr>
            </a:gs>
            <a:gs pos="68000">
              <a:schemeClr val="accent4">
                <a:tint val="50000"/>
                <a:hueOff val="0"/>
                <a:satOff val="0"/>
                <a:lumOff val="0"/>
                <a:alphaOff val="0"/>
                <a:tint val="86000"/>
                <a:satMod val="115000"/>
              </a:schemeClr>
            </a:gs>
            <a:gs pos="100000">
              <a:schemeClr val="accent4">
                <a:tint val="5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tint val="50000"/>
              <a:hueOff val="0"/>
              <a:satOff val="0"/>
              <a:lumOff val="0"/>
              <a:alphaOff val="0"/>
              <a:shade val="9000"/>
              <a:alpha val="48000"/>
              <a:satMod val="105000"/>
            </a:scheme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EA8734B3-794A-4454-AF42-45F0E6F0E297}">
      <dsp:nvSpPr>
        <dsp:cNvPr id="0" name=""/>
        <dsp:cNvSpPr/>
      </dsp:nvSpPr>
      <dsp:spPr>
        <a:xfrm>
          <a:off x="4523803" y="3218126"/>
          <a:ext cx="1354904" cy="945288"/>
        </a:xfrm>
        <a:prstGeom prst="roundRect">
          <a:avLst>
            <a:gd name="adj" fmla="val 1667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ts val="0"/>
            </a:spcAft>
          </a:pPr>
          <a:r>
            <a:rPr lang="en-US" sz="1800" kern="1200" dirty="0" smtClean="0">
              <a:latin typeface="Maiandra GD" panose="020E0502030308020204" pitchFamily="34" charset="0"/>
            </a:rPr>
            <a:t>Validating the model </a:t>
          </a:r>
          <a:endParaRPr lang="en-US" sz="1800" kern="1200" dirty="0">
            <a:latin typeface="Maiandra GD" panose="020E0502030308020204" pitchFamily="34" charset="0"/>
          </a:endParaRPr>
        </a:p>
      </dsp:txBody>
      <dsp:txXfrm>
        <a:off x="4569956" y="3264279"/>
        <a:ext cx="1262598" cy="852982"/>
      </dsp:txXfrm>
    </dsp:sp>
    <dsp:sp modelId="{EE306CFD-DA69-402A-9810-78B11786A360}">
      <dsp:nvSpPr>
        <dsp:cNvPr id="0" name=""/>
        <dsp:cNvSpPr/>
      </dsp:nvSpPr>
      <dsp:spPr>
        <a:xfrm>
          <a:off x="5902791" y="3277590"/>
          <a:ext cx="2419480" cy="76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Running on test data </a:t>
          </a:r>
          <a:endParaRPr lang="en-US" sz="1400" kern="1200" dirty="0">
            <a:latin typeface="Maiandra GD" panose="020E0502030308020204" pitchFamily="34" charset="0"/>
          </a:endParaRPr>
        </a:p>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Comparing accuracies</a:t>
          </a:r>
          <a:endParaRPr lang="en-US" sz="1400" kern="1200" dirty="0">
            <a:latin typeface="Maiandra GD" panose="020E0502030308020204" pitchFamily="34" charset="0"/>
          </a:endParaRPr>
        </a:p>
      </dsp:txBody>
      <dsp:txXfrm>
        <a:off x="5902791" y="3277590"/>
        <a:ext cx="2419480" cy="764024"/>
      </dsp:txXfrm>
    </dsp:sp>
    <dsp:sp modelId="{2B1B07C4-9F81-4166-AE36-7035773179A4}">
      <dsp:nvSpPr>
        <dsp:cNvPr id="0" name=""/>
        <dsp:cNvSpPr/>
      </dsp:nvSpPr>
      <dsp:spPr>
        <a:xfrm>
          <a:off x="5861802" y="4279998"/>
          <a:ext cx="1695899" cy="945288"/>
        </a:xfrm>
        <a:prstGeom prst="roundRect">
          <a:avLst>
            <a:gd name="adj" fmla="val 16670"/>
          </a:avLst>
        </a:prstGeom>
        <a:gradFill rotWithShape="0">
          <a:gsLst>
            <a:gs pos="0">
              <a:schemeClr val="accent4">
                <a:hueOff val="0"/>
                <a:satOff val="0"/>
                <a:lumOff val="0"/>
                <a:alphaOff val="0"/>
                <a:tint val="98000"/>
                <a:shade val="25000"/>
                <a:satMod val="250000"/>
              </a:schemeClr>
            </a:gs>
            <a:gs pos="68000">
              <a:schemeClr val="accent4">
                <a:hueOff val="0"/>
                <a:satOff val="0"/>
                <a:lumOff val="0"/>
                <a:alphaOff val="0"/>
                <a:tint val="86000"/>
                <a:satMod val="115000"/>
              </a:schemeClr>
            </a:gs>
            <a:gs pos="100000">
              <a:schemeClr val="accent4">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4">
              <a:hueOff val="0"/>
              <a:satOff val="0"/>
              <a:lumOff val="0"/>
              <a:alphaOff val="0"/>
              <a:shade val="9000"/>
              <a:alpha val="48000"/>
              <a:satMod val="105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ts val="0"/>
            </a:spcAft>
          </a:pPr>
          <a:r>
            <a:rPr lang="en-US" sz="1800" kern="1200" dirty="0" smtClean="0">
              <a:latin typeface="Maiandra GD" panose="020E0502030308020204" pitchFamily="34" charset="0"/>
            </a:rPr>
            <a:t>Maintaining the model</a:t>
          </a:r>
          <a:endParaRPr lang="en-US" sz="1800" kern="1200" dirty="0">
            <a:latin typeface="Maiandra GD" panose="020E0502030308020204" pitchFamily="34" charset="0"/>
          </a:endParaRPr>
        </a:p>
      </dsp:txBody>
      <dsp:txXfrm>
        <a:off x="5907955" y="4326151"/>
        <a:ext cx="1603593" cy="852982"/>
      </dsp:txXfrm>
    </dsp:sp>
    <dsp:sp modelId="{49D436D8-DBE1-44F6-8AB6-7DD99BCC6C31}">
      <dsp:nvSpPr>
        <dsp:cNvPr id="0" name=""/>
        <dsp:cNvSpPr/>
      </dsp:nvSpPr>
      <dsp:spPr>
        <a:xfrm>
          <a:off x="7503861" y="4343396"/>
          <a:ext cx="1516203" cy="76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Updating </a:t>
          </a:r>
          <a:endParaRPr lang="en-US" sz="1400" kern="1200" dirty="0">
            <a:latin typeface="Maiandra GD" panose="020E0502030308020204" pitchFamily="34" charset="0"/>
          </a:endParaRPr>
        </a:p>
        <a:p>
          <a:pPr marL="114300" lvl="1" indent="-114300" algn="l" defTabSz="622300">
            <a:lnSpc>
              <a:spcPct val="100000"/>
            </a:lnSpc>
            <a:spcBef>
              <a:spcPct val="0"/>
            </a:spcBef>
            <a:spcAft>
              <a:spcPts val="0"/>
            </a:spcAft>
            <a:buChar char="••"/>
          </a:pPr>
          <a:r>
            <a:rPr lang="en-US" sz="1400" kern="1200" dirty="0" smtClean="0">
              <a:latin typeface="Maiandra GD" panose="020E0502030308020204" pitchFamily="34" charset="0"/>
            </a:rPr>
            <a:t>Performing regular checks</a:t>
          </a:r>
          <a:endParaRPr lang="en-US" sz="1400" kern="1200" dirty="0">
            <a:latin typeface="Maiandra GD" panose="020E0502030308020204" pitchFamily="34" charset="0"/>
          </a:endParaRPr>
        </a:p>
      </dsp:txBody>
      <dsp:txXfrm>
        <a:off x="7503861" y="4343396"/>
        <a:ext cx="1516203" cy="764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1642A-D2CF-443D-9920-8AFB7C991380}">
      <dsp:nvSpPr>
        <dsp:cNvPr id="0" name=""/>
        <dsp:cNvSpPr/>
      </dsp:nvSpPr>
      <dsp:spPr>
        <a:xfrm>
          <a:off x="0" y="5294"/>
          <a:ext cx="4572000" cy="837427"/>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aiandra GD" panose="020E0502030308020204" pitchFamily="34" charset="0"/>
            </a:rPr>
            <a:t>Dividing data set as training set &amp; validation/hold-out set</a:t>
          </a:r>
          <a:endParaRPr lang="en-US" sz="2000" kern="1200" dirty="0">
            <a:latin typeface="Maiandra GD" panose="020E0502030308020204" pitchFamily="34" charset="0"/>
          </a:endParaRPr>
        </a:p>
      </dsp:txBody>
      <dsp:txXfrm>
        <a:off x="24527" y="29821"/>
        <a:ext cx="4522946" cy="788373"/>
      </dsp:txXfrm>
    </dsp:sp>
    <dsp:sp modelId="{DFF2EF37-C005-47B3-867C-A15E8BAA5E73}">
      <dsp:nvSpPr>
        <dsp:cNvPr id="0" name=""/>
        <dsp:cNvSpPr/>
      </dsp:nvSpPr>
      <dsp:spPr>
        <a:xfrm rot="5400000">
          <a:off x="2036982" y="875924"/>
          <a:ext cx="498034" cy="59764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solidFill>
              <a:srgbClr val="00B0F0"/>
            </a:solidFill>
            <a:latin typeface="Maiandra GD" panose="020E0502030308020204" pitchFamily="34" charset="0"/>
          </a:endParaRPr>
        </a:p>
      </dsp:txBody>
      <dsp:txXfrm rot="-5400000">
        <a:off x="2106707" y="925727"/>
        <a:ext cx="358584" cy="348624"/>
      </dsp:txXfrm>
    </dsp:sp>
    <dsp:sp modelId="{BD30A4D7-E72B-477D-88C4-5F303E8E6611}">
      <dsp:nvSpPr>
        <dsp:cNvPr id="0" name=""/>
        <dsp:cNvSpPr/>
      </dsp:nvSpPr>
      <dsp:spPr>
        <a:xfrm>
          <a:off x="0" y="1506767"/>
          <a:ext cx="4572000" cy="830986"/>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aiandra GD" panose="020E0502030308020204" pitchFamily="34" charset="0"/>
            </a:rPr>
            <a:t>Fitting model on training set and run on validation set </a:t>
          </a:r>
          <a:endParaRPr lang="en-US" sz="2000" kern="1200" dirty="0">
            <a:latin typeface="Maiandra GD" panose="020E0502030308020204" pitchFamily="34" charset="0"/>
          </a:endParaRPr>
        </a:p>
      </dsp:txBody>
      <dsp:txXfrm>
        <a:off x="24339" y="1531106"/>
        <a:ext cx="4523322" cy="782308"/>
      </dsp:txXfrm>
    </dsp:sp>
    <dsp:sp modelId="{36EEF33B-2F6D-4D58-A447-9F613F8643CA}">
      <dsp:nvSpPr>
        <dsp:cNvPr id="0" name=""/>
        <dsp:cNvSpPr/>
      </dsp:nvSpPr>
      <dsp:spPr>
        <a:xfrm rot="5400000">
          <a:off x="2036982" y="2370956"/>
          <a:ext cx="498034" cy="597640"/>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solidFill>
              <a:srgbClr val="00B0F0"/>
            </a:solidFill>
            <a:latin typeface="Maiandra GD" panose="020E0502030308020204" pitchFamily="34" charset="0"/>
          </a:endParaRPr>
        </a:p>
      </dsp:txBody>
      <dsp:txXfrm rot="-5400000">
        <a:off x="2106707" y="2420759"/>
        <a:ext cx="358584" cy="348624"/>
      </dsp:txXfrm>
    </dsp:sp>
    <dsp:sp modelId="{19120118-9FCF-416F-BFEA-3D60EEC0D6DC}">
      <dsp:nvSpPr>
        <dsp:cNvPr id="0" name=""/>
        <dsp:cNvSpPr/>
      </dsp:nvSpPr>
      <dsp:spPr>
        <a:xfrm>
          <a:off x="0" y="3001799"/>
          <a:ext cx="4572000" cy="1349048"/>
        </a:xfrm>
        <a:prstGeom prst="roundRect">
          <a:avLst>
            <a:gd name="adj" fmla="val 1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latin typeface="Maiandra GD" panose="020E0502030308020204" pitchFamily="34" charset="0"/>
            </a:rPr>
            <a:t>Validation set error rate gives estimate of test error rate</a:t>
          </a:r>
        </a:p>
        <a:p>
          <a:pPr lvl="0" algn="ctr" defTabSz="889000">
            <a:lnSpc>
              <a:spcPct val="90000"/>
            </a:lnSpc>
            <a:spcBef>
              <a:spcPct val="0"/>
            </a:spcBef>
            <a:spcAft>
              <a:spcPct val="35000"/>
            </a:spcAft>
          </a:pPr>
          <a:r>
            <a:rPr lang="en-US" sz="2000" kern="1200" smtClean="0">
              <a:latin typeface="Maiandra GD" panose="020E0502030308020204" pitchFamily="34" charset="0"/>
            </a:rPr>
            <a:t>MSE – Quantitative data</a:t>
          </a:r>
        </a:p>
        <a:p>
          <a:pPr lvl="0" algn="ctr" defTabSz="889000">
            <a:lnSpc>
              <a:spcPct val="90000"/>
            </a:lnSpc>
            <a:spcBef>
              <a:spcPct val="0"/>
            </a:spcBef>
            <a:spcAft>
              <a:spcPct val="35000"/>
            </a:spcAft>
          </a:pPr>
          <a:r>
            <a:rPr lang="en-US" sz="2000" kern="1200" smtClean="0">
              <a:latin typeface="Maiandra GD" panose="020E0502030308020204" pitchFamily="34" charset="0"/>
            </a:rPr>
            <a:t>Confusion Matrix – Qualitative</a:t>
          </a:r>
          <a:endParaRPr lang="en-US" sz="2000" kern="1200" dirty="0" smtClean="0">
            <a:latin typeface="Maiandra GD" panose="020E0502030308020204" pitchFamily="34" charset="0"/>
          </a:endParaRPr>
        </a:p>
      </dsp:txBody>
      <dsp:txXfrm>
        <a:off x="39512" y="3041311"/>
        <a:ext cx="4492976" cy="127002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06826-FFD2-4DAC-AD24-D9EA484188BD}" type="datetimeFigureOut">
              <a:rPr lang="en-US" smtClean="0"/>
              <a:t>1/28/2019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89B49-14FB-4417-B672-B4241B089BDB}" type="slidenum">
              <a:rPr lang="en-US" smtClean="0"/>
              <a:t>‹#›</a:t>
            </a:fld>
            <a:endParaRPr lang="en-US"/>
          </a:p>
        </p:txBody>
      </p:sp>
    </p:spTree>
    <p:extLst>
      <p:ext uri="{BB962C8B-B14F-4D97-AF65-F5344CB8AC3E}">
        <p14:creationId xmlns:p14="http://schemas.microsoft.com/office/powerpoint/2010/main" val="346080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7BD89B49-14FB-4417-B672-B4241B089BDB}" type="slidenum">
              <a:rPr lang="en-US" smtClean="0"/>
              <a:t>1</a:t>
            </a:fld>
            <a:endParaRPr lang="en-US"/>
          </a:p>
        </p:txBody>
      </p:sp>
    </p:spTree>
    <p:extLst>
      <p:ext uri="{BB962C8B-B14F-4D97-AF65-F5344CB8AC3E}">
        <p14:creationId xmlns:p14="http://schemas.microsoft.com/office/powerpoint/2010/main" val="38000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833B31-1FE3-4C6B-9E0F-79F55323B004}" type="slidenum">
              <a:rPr lang="en-IN" smtClean="0"/>
              <a:t>7</a:t>
            </a:fld>
            <a:endParaRPr lang="en-IN"/>
          </a:p>
        </p:txBody>
      </p:sp>
    </p:spTree>
    <p:extLst>
      <p:ext uri="{BB962C8B-B14F-4D97-AF65-F5344CB8AC3E}">
        <p14:creationId xmlns:p14="http://schemas.microsoft.com/office/powerpoint/2010/main" val="38414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833B31-1FE3-4C6B-9E0F-79F55323B004}" type="slidenum">
              <a:rPr lang="en-IN" smtClean="0"/>
              <a:t>12</a:t>
            </a:fld>
            <a:endParaRPr lang="en-IN"/>
          </a:p>
        </p:txBody>
      </p:sp>
    </p:spTree>
    <p:extLst>
      <p:ext uri="{BB962C8B-B14F-4D97-AF65-F5344CB8AC3E}">
        <p14:creationId xmlns:p14="http://schemas.microsoft.com/office/powerpoint/2010/main" val="395559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D7A093-A001-4005-8E85-B57BED7ACB11}" type="slidenum">
              <a:rPr lang="en-IN" smtClean="0"/>
              <a:t>26</a:t>
            </a:fld>
            <a:endParaRPr lang="en-IN" dirty="0"/>
          </a:p>
        </p:txBody>
      </p:sp>
    </p:spTree>
    <p:extLst>
      <p:ext uri="{BB962C8B-B14F-4D97-AF65-F5344CB8AC3E}">
        <p14:creationId xmlns:p14="http://schemas.microsoft.com/office/powerpoint/2010/main" val="228027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116553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90473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859698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73EA3CC-8B99-47B5-AA43-BB8891C021BD}" type="datetimeFigureOut">
              <a:rPr lang="en-US" smtClean="0"/>
              <a:t>1/28/2019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20594CD-E358-4F77-BE8D-6853B51C73E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3EA3CC-8B99-47B5-AA43-BB8891C021B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3EA3CC-8B99-47B5-AA43-BB8891C021BD}"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3EA3CC-8B99-47B5-AA43-BB8891C021BD}"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EA3CC-8B99-47B5-AA43-BB8891C021BD}"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3EA3CC-8B99-47B5-AA43-BB8891C021B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563085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3EA3CC-8B99-47B5-AA43-BB8891C021B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20594CD-E358-4F77-BE8D-6853B51C73E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A3CC-8B99-47B5-AA43-BB8891C021B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91259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3EA3CC-8B99-47B5-AA43-BB8891C021B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361716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3EA3CC-8B99-47B5-AA43-BB8891C021BD}"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335341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3EA3CC-8B99-47B5-AA43-BB8891C021BD}"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238290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EA3CC-8B99-47B5-AA43-BB8891C021BD}"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334243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A3CC-8B99-47B5-AA43-BB8891C021B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396708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A3CC-8B99-47B5-AA43-BB8891C021B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594CD-E358-4F77-BE8D-6853B51C73E9}" type="slidenum">
              <a:rPr lang="en-US" smtClean="0"/>
              <a:t>‹#›</a:t>
            </a:fld>
            <a:endParaRPr lang="en-US"/>
          </a:p>
        </p:txBody>
      </p:sp>
    </p:spTree>
    <p:extLst>
      <p:ext uri="{BB962C8B-B14F-4D97-AF65-F5344CB8AC3E}">
        <p14:creationId xmlns:p14="http://schemas.microsoft.com/office/powerpoint/2010/main" val="118030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EA3CC-8B99-47B5-AA43-BB8891C021BD}" type="datetimeFigureOut">
              <a:rPr lang="en-US" smtClean="0"/>
              <a:t>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594CD-E358-4F77-BE8D-6853B51C73E9}" type="slidenum">
              <a:rPr lang="en-US" smtClean="0"/>
              <a:t>‹#›</a:t>
            </a:fld>
            <a:endParaRPr lang="en-US"/>
          </a:p>
        </p:txBody>
      </p:sp>
    </p:spTree>
    <p:extLst>
      <p:ext uri="{BB962C8B-B14F-4D97-AF65-F5344CB8AC3E}">
        <p14:creationId xmlns:p14="http://schemas.microsoft.com/office/powerpoint/2010/main" val="4047988587"/>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73EA3CC-8B99-47B5-AA43-BB8891C021BD}" type="datetimeFigureOut">
              <a:rPr lang="en-US" smtClean="0"/>
              <a:t>1/28/2019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20594CD-E358-4F77-BE8D-6853B51C73E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20249" y="762000"/>
            <a:ext cx="9372600" cy="1219200"/>
          </a:xfrm>
        </p:spPr>
        <p:txBody>
          <a:bodyPr>
            <a:noAutofit/>
          </a:bodyPr>
          <a:lstStyle/>
          <a:p>
            <a:r>
              <a:rPr lang="en-US" sz="3200" dirty="0" smtClean="0">
                <a:blipFill>
                  <a:blip r:embed="rId5"/>
                  <a:tile tx="0" ty="0" sx="100000" sy="100000" flip="none" algn="tl"/>
                </a:blipFill>
              </a:rPr>
              <a:t>STATISTICAL  MODELLING</a:t>
            </a:r>
            <a:r>
              <a:rPr lang="en-US" sz="2800" dirty="0" smtClean="0">
                <a:blipFill>
                  <a:blip r:embed="rId5"/>
                  <a:tile tx="0" ty="0" sx="100000" sy="100000" flip="none" algn="tl"/>
                </a:blipFill>
              </a:rPr>
              <a:t> </a:t>
            </a:r>
            <a:r>
              <a:rPr lang="en-US" sz="3200" dirty="0" smtClean="0">
                <a:blipFill>
                  <a:blip r:embed="rId5"/>
                  <a:tile tx="0" ty="0" sx="100000" sy="100000" flip="none" algn="tl"/>
                </a:blipFill>
              </a:rPr>
              <a:t>FOR</a:t>
            </a:r>
            <a:r>
              <a:rPr lang="en-US" sz="2800" dirty="0" smtClean="0">
                <a:blipFill>
                  <a:blip r:embed="rId5"/>
                  <a:tile tx="0" ty="0" sx="100000" sy="100000" flip="none" algn="tl"/>
                </a:blipFill>
              </a:rPr>
              <a:t> </a:t>
            </a:r>
            <a:br>
              <a:rPr lang="en-US" sz="2800" dirty="0" smtClean="0">
                <a:blipFill>
                  <a:blip r:embed="rId5"/>
                  <a:tile tx="0" ty="0" sx="100000" sy="100000" flip="none" algn="tl"/>
                </a:blipFill>
              </a:rPr>
            </a:br>
            <a:r>
              <a:rPr lang="en-US" sz="2400" dirty="0" smtClean="0">
                <a:blipFill>
                  <a:blip r:embed="rId5"/>
                  <a:tile tx="0" ty="0" sx="100000" sy="100000" flip="none" algn="tl"/>
                </a:blipFill>
              </a:rPr>
              <a:t>CLASSIFICATION OF </a:t>
            </a:r>
            <a:br>
              <a:rPr lang="en-US" sz="2400" dirty="0" smtClean="0">
                <a:blipFill>
                  <a:blip r:embed="rId5"/>
                  <a:tile tx="0" ty="0" sx="100000" sy="100000" flip="none" algn="tl"/>
                </a:blipFill>
              </a:rPr>
            </a:br>
            <a:r>
              <a:rPr lang="en-US" sz="4800" dirty="0" smtClean="0">
                <a:blipFill>
                  <a:blip r:embed="rId5"/>
                  <a:tile tx="0" ty="0" sx="100000" sy="100000" flip="none" algn="tl"/>
                </a:blipFill>
              </a:rPr>
              <a:t>MUSHROOM</a:t>
            </a:r>
            <a:endParaRPr lang="en-US" sz="3200" dirty="0">
              <a:blipFill>
                <a:blip r:embed="rId5"/>
                <a:tile tx="0" ty="0" sx="100000" sy="100000" flip="none" algn="tl"/>
              </a:blipFill>
            </a:endParaRPr>
          </a:p>
        </p:txBody>
      </p:sp>
    </p:spTree>
    <p:custDataLst>
      <p:tags r:id="rId1"/>
    </p:custDataLst>
    <p:extLst>
      <p:ext uri="{BB962C8B-B14F-4D97-AF65-F5344CB8AC3E}">
        <p14:creationId xmlns:p14="http://schemas.microsoft.com/office/powerpoint/2010/main" val="2117286483"/>
      </p:ext>
    </p:extLst>
  </p:cSld>
  <p:clrMapOvr>
    <a:masterClrMapping/>
  </p:clrMapOvr>
  <mc:AlternateContent xmlns:mc="http://schemas.openxmlformats.org/markup-compatibility/2006" xmlns:p14="http://schemas.microsoft.com/office/powerpoint/2010/main">
    <mc:Choice Requires="p14">
      <p:transition spd="slow" p14:dur="2000" advTm="7481"/>
    </mc:Choice>
    <mc:Fallback xmlns="">
      <p:transition spd="slow" advTm="748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10000"/>
            <a:ext cx="8100000" cy="648000"/>
          </a:xfrm>
        </p:spPr>
        <p:txBody>
          <a:bodyPr>
            <a:noAutofit/>
          </a:bodyPr>
          <a:lstStyle/>
          <a:p>
            <a:pPr algn="ctr"/>
            <a:r>
              <a:rPr lang="en-IN" sz="4400" b="1" dirty="0" smtClean="0">
                <a:ln w="22225">
                  <a:solidFill>
                    <a:srgbClr val="C00000"/>
                  </a:solidFill>
                  <a:prstDash val="solid"/>
                </a:ln>
                <a:solidFill>
                  <a:srgbClr val="FFFFCC"/>
                </a:solidFill>
                <a:latin typeface="Gabriola" panose="04040605051002020D02" pitchFamily="82" charset="0"/>
              </a:rPr>
              <a:t>Validation Set Approach</a:t>
            </a:r>
            <a:endParaRPr lang="en-IN" sz="4400" dirty="0">
              <a:ln w="22225">
                <a:solidFill>
                  <a:srgbClr val="C00000"/>
                </a:solidFill>
                <a:prstDash val="solid"/>
              </a:ln>
              <a:solidFill>
                <a:srgbClr val="FFFFCC"/>
              </a:solidFill>
            </a:endParaRPr>
          </a:p>
        </p:txBody>
      </p:sp>
      <p:sp>
        <p:nvSpPr>
          <p:cNvPr id="3" name="Content Placeholder 2"/>
          <p:cNvSpPr>
            <a:spLocks noGrp="1"/>
          </p:cNvSpPr>
          <p:nvPr>
            <p:ph idx="1"/>
          </p:nvPr>
        </p:nvSpPr>
        <p:spPr>
          <a:xfrm>
            <a:off x="522000" y="1458000"/>
            <a:ext cx="8100000" cy="5400000"/>
          </a:xfrm>
        </p:spPr>
        <p:txBody>
          <a:bodyPr>
            <a:normAutofit/>
          </a:bodyPr>
          <a:lstStyle/>
          <a:p>
            <a:pPr marL="0" indent="0" algn="ctr">
              <a:lnSpc>
                <a:spcPct val="150000"/>
              </a:lnSpc>
              <a:spcBef>
                <a:spcPts val="0"/>
              </a:spcBef>
              <a:buNone/>
            </a:pPr>
            <a:r>
              <a:rPr lang="en-IN" sz="2000" b="1" dirty="0">
                <a:solidFill>
                  <a:srgbClr val="00B050"/>
                </a:solidFill>
                <a:latin typeface="Maiandra GD" panose="020E0502030308020204" pitchFamily="34" charset="0"/>
              </a:rPr>
              <a:t>Division of dataset </a:t>
            </a: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r>
              <a:rPr lang="en-US" sz="2000" dirty="0">
                <a:latin typeface="Maiandra GD" panose="020E0502030308020204" pitchFamily="34" charset="0"/>
              </a:rPr>
              <a:t>Split: 70-30 or 80-20</a:t>
            </a:r>
          </a:p>
          <a:p>
            <a:pPr marL="0" indent="0" algn="just">
              <a:lnSpc>
                <a:spcPct val="150000"/>
              </a:lnSpc>
              <a:spcBef>
                <a:spcPts val="0"/>
              </a:spcBef>
              <a:buNone/>
            </a:pPr>
            <a:r>
              <a:rPr lang="en-US" sz="2000" dirty="0">
                <a:latin typeface="Maiandra GD" panose="020E0502030308020204" pitchFamily="34" charset="0"/>
              </a:rPr>
              <a:t>Demerits : highly variable, overestimates test error rate </a:t>
            </a: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36" y="2505173"/>
            <a:ext cx="6575929" cy="27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90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10000"/>
            <a:ext cx="8100000" cy="648000"/>
          </a:xfrm>
        </p:spPr>
        <p:txBody>
          <a:bodyPr>
            <a:noAutofit/>
          </a:bodyPr>
          <a:lstStyle/>
          <a:p>
            <a:pPr algn="ctr"/>
            <a:r>
              <a:rPr lang="en-IN" sz="4400" b="1" dirty="0" smtClean="0">
                <a:ln w="22225">
                  <a:solidFill>
                    <a:srgbClr val="C00000"/>
                  </a:solidFill>
                  <a:prstDash val="solid"/>
                </a:ln>
                <a:solidFill>
                  <a:srgbClr val="FFFFCC"/>
                </a:solidFill>
                <a:latin typeface="Gabriola" panose="04040605051002020D02" pitchFamily="82" charset="0"/>
              </a:rPr>
              <a:t>Leave-One-Out CV (LOOCV)</a:t>
            </a:r>
            <a:endParaRPr lang="en-IN" sz="4400" b="1" dirty="0">
              <a:ln w="22225">
                <a:solidFill>
                  <a:srgbClr val="C00000"/>
                </a:solidFill>
                <a:prstDash val="solid"/>
              </a:ln>
              <a:solidFill>
                <a:srgbClr val="FFFFCC"/>
              </a:solidFill>
              <a:latin typeface="Gabriola" panose="04040605051002020D02" pitchFamily="82" charset="0"/>
            </a:endParaRPr>
          </a:p>
        </p:txBody>
      </p:sp>
      <p:sp>
        <p:nvSpPr>
          <p:cNvPr id="3" name="Content Placeholder 2"/>
          <p:cNvSpPr>
            <a:spLocks noGrp="1"/>
          </p:cNvSpPr>
          <p:nvPr>
            <p:ph idx="1"/>
          </p:nvPr>
        </p:nvSpPr>
        <p:spPr>
          <a:xfrm>
            <a:off x="522000" y="1458000"/>
            <a:ext cx="8100000" cy="5400000"/>
          </a:xfrm>
        </p:spPr>
        <p:txBody>
          <a:bodyPr>
            <a:noAutofit/>
          </a:bodyPr>
          <a:lstStyle/>
          <a:p>
            <a:pPr algn="just">
              <a:lnSpc>
                <a:spcPct val="145000"/>
              </a:lnSpc>
              <a:spcBef>
                <a:spcPts val="0"/>
              </a:spcBef>
              <a:buFont typeface="Maiandra GD" panose="020E0502030308020204" pitchFamily="34" charset="0"/>
              <a:buChar char="*"/>
            </a:pPr>
            <a:r>
              <a:rPr lang="en-IN" sz="2000" dirty="0">
                <a:latin typeface="Maiandra GD" panose="020E0502030308020204" pitchFamily="34" charset="0"/>
              </a:rPr>
              <a:t>Model is fit on n-1 observations and run on 1 observation held-out</a:t>
            </a:r>
          </a:p>
          <a:p>
            <a:pPr algn="just">
              <a:lnSpc>
                <a:spcPct val="145000"/>
              </a:lnSpc>
              <a:spcBef>
                <a:spcPts val="0"/>
              </a:spcBef>
              <a:buFont typeface="Maiandra GD" panose="020E0502030308020204" pitchFamily="34" charset="0"/>
              <a:buChar char="*"/>
            </a:pPr>
            <a:r>
              <a:rPr lang="en-IN" sz="2000" dirty="0" smtClean="0">
                <a:latin typeface="Maiandra GD" panose="020E0502030308020204" pitchFamily="34" charset="0"/>
              </a:rPr>
              <a:t>n iterations </a:t>
            </a:r>
            <a:endParaRPr lang="en-IN" sz="2000" dirty="0">
              <a:latin typeface="Maiandra GD" panose="020E0502030308020204" pitchFamily="34" charset="0"/>
            </a:endParaRPr>
          </a:p>
          <a:p>
            <a:pPr marL="0" indent="0" algn="just">
              <a:lnSpc>
                <a:spcPct val="145000"/>
              </a:lnSpc>
              <a:spcBef>
                <a:spcPts val="0"/>
              </a:spcBef>
              <a:buNone/>
            </a:pPr>
            <a:endParaRPr lang="en-IN" sz="2000" dirty="0">
              <a:latin typeface="Maiandra GD" panose="020E0502030308020204" pitchFamily="34" charset="0"/>
            </a:endParaRPr>
          </a:p>
          <a:p>
            <a:pPr marL="0" indent="0" algn="just">
              <a:lnSpc>
                <a:spcPct val="145000"/>
              </a:lnSpc>
              <a:spcBef>
                <a:spcPts val="0"/>
              </a:spcBef>
              <a:buNone/>
            </a:pPr>
            <a:endParaRPr lang="en-IN" sz="2000" dirty="0">
              <a:latin typeface="Maiandra GD" panose="020E0502030308020204" pitchFamily="34" charset="0"/>
            </a:endParaRPr>
          </a:p>
          <a:p>
            <a:pPr marL="0" indent="0" algn="just">
              <a:lnSpc>
                <a:spcPct val="145000"/>
              </a:lnSpc>
              <a:spcBef>
                <a:spcPts val="0"/>
              </a:spcBef>
              <a:buNone/>
            </a:pPr>
            <a:endParaRPr lang="en-IN" sz="2000" dirty="0">
              <a:latin typeface="Maiandra GD" panose="020E0502030308020204" pitchFamily="34" charset="0"/>
            </a:endParaRPr>
          </a:p>
          <a:p>
            <a:pPr marL="0" indent="0" algn="just">
              <a:lnSpc>
                <a:spcPct val="145000"/>
              </a:lnSpc>
              <a:spcBef>
                <a:spcPts val="0"/>
              </a:spcBef>
              <a:buNone/>
            </a:pPr>
            <a:endParaRPr lang="en-IN" sz="2000" dirty="0">
              <a:latin typeface="Maiandra GD" panose="020E0502030308020204" pitchFamily="34" charset="0"/>
            </a:endParaRPr>
          </a:p>
          <a:p>
            <a:pPr marL="0" indent="0" algn="just">
              <a:lnSpc>
                <a:spcPct val="145000"/>
              </a:lnSpc>
              <a:spcBef>
                <a:spcPts val="0"/>
              </a:spcBef>
              <a:buNone/>
            </a:pPr>
            <a:endParaRPr lang="en-US" sz="2000" dirty="0" smtClean="0">
              <a:latin typeface="Maiandra GD" panose="020E0502030308020204" pitchFamily="34" charset="0"/>
            </a:endParaRPr>
          </a:p>
          <a:p>
            <a:pPr marL="0" indent="0" algn="just">
              <a:lnSpc>
                <a:spcPct val="145000"/>
              </a:lnSpc>
              <a:spcBef>
                <a:spcPts val="0"/>
              </a:spcBef>
              <a:buNone/>
            </a:pPr>
            <a:endParaRPr lang="en-US" sz="2000" dirty="0" smtClean="0">
              <a:latin typeface="Maiandra GD" panose="020E0502030308020204" pitchFamily="34" charset="0"/>
            </a:endParaRPr>
          </a:p>
          <a:p>
            <a:pPr marL="0" indent="0" algn="just">
              <a:lnSpc>
                <a:spcPct val="145000"/>
              </a:lnSpc>
              <a:spcBef>
                <a:spcPts val="0"/>
              </a:spcBef>
              <a:buNone/>
            </a:pPr>
            <a:endParaRPr lang="en-IN" sz="2000" dirty="0">
              <a:latin typeface="Maiandra GD" panose="020E0502030308020204" pitchFamily="34" charset="0"/>
            </a:endParaRPr>
          </a:p>
          <a:p>
            <a:pPr marL="0" indent="0" algn="just">
              <a:lnSpc>
                <a:spcPct val="145000"/>
              </a:lnSpc>
              <a:spcBef>
                <a:spcPts val="0"/>
              </a:spcBef>
              <a:buNone/>
            </a:pPr>
            <a:r>
              <a:rPr lang="en-IN" sz="2000" dirty="0">
                <a:latin typeface="Maiandra GD" panose="020E0502030308020204" pitchFamily="34" charset="0"/>
              </a:rPr>
              <a:t>Merits: Less biased, yields same result, valid for any kind of predictive modelling </a:t>
            </a:r>
          </a:p>
          <a:p>
            <a:pPr marL="0" indent="0" algn="just">
              <a:lnSpc>
                <a:spcPct val="145000"/>
              </a:lnSpc>
              <a:spcBef>
                <a:spcPts val="0"/>
              </a:spcBef>
              <a:buNone/>
            </a:pPr>
            <a:r>
              <a:rPr lang="en-IN" sz="2000" dirty="0">
                <a:latin typeface="Maiandra GD" panose="020E0502030308020204" pitchFamily="34" charset="0"/>
              </a:rPr>
              <a:t>Demerits: Expensive, Time consuming</a:t>
            </a:r>
          </a:p>
          <a:p>
            <a:pPr marL="0" indent="0" algn="just">
              <a:lnSpc>
                <a:spcPct val="145000"/>
              </a:lnSpc>
              <a:spcBef>
                <a:spcPts val="0"/>
              </a:spcBef>
              <a:buNone/>
            </a:pPr>
            <a:endParaRPr lang="en-IN" sz="2000" dirty="0">
              <a:latin typeface="Maiandra GD" panose="020E0502030308020204" pitchFamily="34" charset="0"/>
            </a:endParaRPr>
          </a:p>
        </p:txBody>
      </p:sp>
      <p:pic>
        <p:nvPicPr>
          <p:cNvPr id="6" name="Picture 2" descr="Image result for loocv"/>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753" t="2" r="13363" b="13971"/>
          <a:stretch/>
        </p:blipFill>
        <p:spPr bwMode="auto">
          <a:xfrm>
            <a:off x="2209800" y="2106884"/>
            <a:ext cx="4572000" cy="3531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05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10000"/>
            <a:ext cx="8100000" cy="648000"/>
          </a:xfrm>
        </p:spPr>
        <p:txBody>
          <a:bodyPr>
            <a:noAutofit/>
          </a:bodyPr>
          <a:lstStyle/>
          <a:p>
            <a:pPr algn="ctr"/>
            <a:r>
              <a:rPr lang="en-IN" sz="4400" b="1" dirty="0" smtClean="0">
                <a:ln w="22225">
                  <a:solidFill>
                    <a:srgbClr val="C00000"/>
                  </a:solidFill>
                  <a:prstDash val="solid"/>
                </a:ln>
                <a:solidFill>
                  <a:srgbClr val="FFFFCC"/>
                </a:solidFill>
                <a:latin typeface="Gabriola" panose="04040605051002020D02" pitchFamily="82" charset="0"/>
              </a:rPr>
              <a:t>k-Fold &amp; Stratified k-Fold CV</a:t>
            </a:r>
            <a:endParaRPr lang="en-IN" sz="4400" b="1" dirty="0">
              <a:ln w="22225">
                <a:solidFill>
                  <a:srgbClr val="C00000"/>
                </a:solidFill>
                <a:prstDash val="solid"/>
              </a:ln>
              <a:solidFill>
                <a:srgbClr val="FFFFCC"/>
              </a:solidFill>
              <a:latin typeface="Gabriola" panose="04040605051002020D02" pitchFamily="82" charset="0"/>
            </a:endParaRPr>
          </a:p>
        </p:txBody>
      </p:sp>
      <p:sp>
        <p:nvSpPr>
          <p:cNvPr id="3" name="Content Placeholder 2"/>
          <p:cNvSpPr>
            <a:spLocks noGrp="1"/>
          </p:cNvSpPr>
          <p:nvPr>
            <p:ph idx="1"/>
          </p:nvPr>
        </p:nvSpPr>
        <p:spPr>
          <a:xfrm>
            <a:off x="522000" y="1458000"/>
            <a:ext cx="8100000" cy="5400000"/>
          </a:xfrm>
        </p:spPr>
        <p:txBody>
          <a:bodyPr>
            <a:normAutofit/>
          </a:bodyPr>
          <a:lstStyle/>
          <a:p>
            <a:pPr marL="0" indent="0" algn="just">
              <a:lnSpc>
                <a:spcPct val="150000"/>
              </a:lnSpc>
              <a:spcBef>
                <a:spcPts val="0"/>
              </a:spcBef>
              <a:buNone/>
            </a:pPr>
            <a:r>
              <a:rPr lang="en-US" sz="2000" b="1" dirty="0">
                <a:latin typeface="Maiandra GD" panose="020E0502030308020204" pitchFamily="34" charset="0"/>
              </a:rPr>
              <a:t>k-Fold CV</a:t>
            </a:r>
          </a:p>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LOOCV is a special case </a:t>
            </a:r>
          </a:p>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Model fit on k-1 sample sets and run on 1 set left out</a:t>
            </a:r>
          </a:p>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k iterations</a:t>
            </a:r>
          </a:p>
          <a:p>
            <a:pPr marL="0" indent="0" algn="just">
              <a:lnSpc>
                <a:spcPct val="150000"/>
              </a:lnSpc>
              <a:spcBef>
                <a:spcPts val="0"/>
              </a:spcBef>
              <a:buNone/>
            </a:pPr>
            <a:endParaRPr lang="en-US" sz="2000" dirty="0" smtClean="0">
              <a:latin typeface="Maiandra GD" panose="020E0502030308020204" pitchFamily="34" charset="0"/>
            </a:endParaRPr>
          </a:p>
          <a:p>
            <a:pPr marL="0" indent="0" algn="just">
              <a:lnSpc>
                <a:spcPct val="150000"/>
              </a:lnSpc>
              <a:spcBef>
                <a:spcPts val="0"/>
              </a:spcBef>
              <a:buNone/>
            </a:pPr>
            <a:endParaRPr lang="en-US" sz="2000" dirty="0">
              <a:latin typeface="Maiandra GD" panose="020E0502030308020204" pitchFamily="34" charset="0"/>
            </a:endParaRPr>
          </a:p>
          <a:p>
            <a:pPr marL="0" indent="0" algn="just">
              <a:lnSpc>
                <a:spcPct val="150000"/>
              </a:lnSpc>
              <a:spcBef>
                <a:spcPts val="0"/>
              </a:spcBef>
              <a:buNone/>
            </a:pPr>
            <a:endParaRPr lang="en-US" sz="2000" dirty="0" smtClean="0">
              <a:latin typeface="Maiandra GD" panose="020E0502030308020204" pitchFamily="34" charset="0"/>
            </a:endParaRPr>
          </a:p>
          <a:p>
            <a:pPr marL="0" indent="0" algn="just">
              <a:lnSpc>
                <a:spcPct val="150000"/>
              </a:lnSpc>
              <a:spcBef>
                <a:spcPts val="0"/>
              </a:spcBef>
              <a:buNone/>
            </a:pPr>
            <a:endParaRPr lang="en-US" sz="2000" dirty="0">
              <a:latin typeface="Maiandra GD" panose="020E0502030308020204" pitchFamily="34" charset="0"/>
            </a:endParaRPr>
          </a:p>
          <a:p>
            <a:pPr marL="0" indent="0" algn="just">
              <a:lnSpc>
                <a:spcPct val="150000"/>
              </a:lnSpc>
              <a:spcBef>
                <a:spcPts val="0"/>
              </a:spcBef>
              <a:buNone/>
            </a:pPr>
            <a:r>
              <a:rPr lang="en-US" sz="2000" b="1" dirty="0">
                <a:latin typeface="Maiandra GD" panose="020E0502030308020204" pitchFamily="34" charset="0"/>
              </a:rPr>
              <a:t>Stratified k-Fold CV</a:t>
            </a:r>
          </a:p>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k-fold is a special case </a:t>
            </a:r>
            <a:endParaRPr lang="en-IN" sz="2000" dirty="0">
              <a:latin typeface="Maiandra GD" panose="020E0502030308020204" pitchFamily="34" charset="0"/>
            </a:endParaRPr>
          </a:p>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Heterogeneous to homogenous </a:t>
            </a:r>
          </a:p>
          <a:p>
            <a:pPr marL="0" indent="0" algn="just">
              <a:lnSpc>
                <a:spcPct val="150000"/>
              </a:lnSpc>
              <a:spcBef>
                <a:spcPts val="0"/>
              </a:spcBef>
              <a:buNone/>
            </a:pPr>
            <a:endParaRPr lang="en-IN" sz="2000" dirty="0">
              <a:latin typeface="Maiandra GD" panose="020E0502030308020204" pitchFamily="34" charset="0"/>
            </a:endParaRPr>
          </a:p>
        </p:txBody>
      </p:sp>
      <p:pic>
        <p:nvPicPr>
          <p:cNvPr id="5" name="Picture 2" descr="Image result for cross validation  gif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895600"/>
            <a:ext cx="5352913"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05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20" y="810000"/>
            <a:ext cx="8100000" cy="648000"/>
          </a:xfrm>
        </p:spPr>
        <p:txBody>
          <a:bodyPr>
            <a:noAutofit/>
          </a:bodyPr>
          <a:lstStyle/>
          <a:p>
            <a:r>
              <a:rPr lang="en-US" sz="4400" b="1" dirty="0">
                <a:ln w="22225">
                  <a:solidFill>
                    <a:srgbClr val="C00000"/>
                  </a:solidFill>
                  <a:prstDash val="solid"/>
                </a:ln>
                <a:solidFill>
                  <a:srgbClr val="FFFFCC"/>
                </a:solidFill>
                <a:latin typeface="Gabriola" panose="04040605051002020D02" pitchFamily="82" charset="0"/>
              </a:rPr>
              <a:t>k-Fold CV continued ………</a:t>
            </a:r>
            <a:endParaRPr lang="en-IN" sz="4400" dirty="0">
              <a:ln w="22225">
                <a:solidFill>
                  <a:srgbClr val="C00000"/>
                </a:solidFill>
                <a:prstDash val="solid"/>
              </a:ln>
              <a:solidFill>
                <a:srgbClr val="FFFFCC"/>
              </a:solidFill>
            </a:endParaRPr>
          </a:p>
        </p:txBody>
      </p:sp>
      <p:sp>
        <p:nvSpPr>
          <p:cNvPr id="3" name="Content Placeholder 2"/>
          <p:cNvSpPr>
            <a:spLocks noGrp="1"/>
          </p:cNvSpPr>
          <p:nvPr>
            <p:ph idx="1"/>
          </p:nvPr>
        </p:nvSpPr>
        <p:spPr>
          <a:xfrm>
            <a:off x="522000" y="1458000"/>
            <a:ext cx="8100000" cy="5400000"/>
          </a:xfrm>
        </p:spPr>
        <p:txBody>
          <a:bodyPr>
            <a:normAutofit/>
          </a:bodyPr>
          <a:lstStyle/>
          <a:p>
            <a:pPr marL="0" indent="0" algn="ctr">
              <a:lnSpc>
                <a:spcPct val="150000"/>
              </a:lnSpc>
              <a:spcBef>
                <a:spcPts val="0"/>
              </a:spcBef>
              <a:buNone/>
            </a:pPr>
            <a:endParaRPr lang="en-US" sz="2000" dirty="0">
              <a:latin typeface="Maiandra GD" panose="020E0502030308020204" pitchFamily="34" charset="0"/>
            </a:endParaRPr>
          </a:p>
          <a:p>
            <a:pPr marL="0" indent="0" algn="ctr">
              <a:lnSpc>
                <a:spcPct val="150000"/>
              </a:lnSpc>
              <a:spcBef>
                <a:spcPts val="0"/>
              </a:spcBef>
              <a:buNone/>
            </a:pPr>
            <a:r>
              <a:rPr lang="en-US" sz="2000" dirty="0">
                <a:latin typeface="Maiandra GD" panose="020E0502030308020204" pitchFamily="34" charset="0"/>
              </a:rPr>
              <a:t>A typical example of a 10-fold CV</a:t>
            </a:r>
          </a:p>
          <a:p>
            <a:pPr marL="0" indent="0" algn="ctr">
              <a:lnSpc>
                <a:spcPct val="150000"/>
              </a:lnSpc>
              <a:spcBef>
                <a:spcPts val="0"/>
              </a:spcBef>
              <a:buNone/>
            </a:pPr>
            <a:endParaRPr lang="en-IN" sz="2000" dirty="0">
              <a:latin typeface="Maiandra GD" panose="020E0502030308020204" pitchFamily="34" charset="0"/>
            </a:endParaRPr>
          </a:p>
        </p:txBody>
      </p:sp>
      <p:pic>
        <p:nvPicPr>
          <p:cNvPr id="4" name="Picture 4" descr="Image result for cross validation  gif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4001" y="2718233"/>
            <a:ext cx="8315999" cy="30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7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471" y="746199"/>
            <a:ext cx="8100000" cy="648000"/>
          </a:xfrm>
        </p:spPr>
        <p:txBody>
          <a:bodyPr>
            <a:noAutofit/>
          </a:bodyPr>
          <a:lstStyle/>
          <a:p>
            <a:r>
              <a:rPr lang="en-US" sz="4400" b="1" dirty="0" smtClean="0">
                <a:ln w="22225">
                  <a:solidFill>
                    <a:srgbClr val="C00000"/>
                  </a:solidFill>
                  <a:prstDash val="solid"/>
                </a:ln>
                <a:solidFill>
                  <a:srgbClr val="FFFFCC"/>
                </a:solidFill>
                <a:latin typeface="Gabriola" panose="04040605051002020D02" pitchFamily="82" charset="0"/>
              </a:rPr>
              <a:t>k-Fold’s Test Error Rate</a:t>
            </a:r>
            <a:endParaRPr lang="en-IN" sz="4400" dirty="0">
              <a:ln w="22225">
                <a:solidFill>
                  <a:srgbClr val="C00000"/>
                </a:solidFill>
                <a:prstDash val="solid"/>
              </a:ln>
              <a:solidFill>
                <a:srgbClr val="FFFFCC"/>
              </a:solidFill>
            </a:endParaRPr>
          </a:p>
        </p:txBody>
      </p:sp>
      <p:sp>
        <p:nvSpPr>
          <p:cNvPr id="3" name="Content Placeholder 2"/>
          <p:cNvSpPr>
            <a:spLocks noGrp="1"/>
          </p:cNvSpPr>
          <p:nvPr>
            <p:ph idx="1"/>
          </p:nvPr>
        </p:nvSpPr>
        <p:spPr>
          <a:xfrm>
            <a:off x="522000" y="1458000"/>
            <a:ext cx="8100000" cy="5400000"/>
          </a:xfrm>
        </p:spPr>
        <p:txBody>
          <a:bodyPr>
            <a:normAutofit/>
          </a:bodyPr>
          <a:lstStyle/>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Error is calculated for every iteration and mean of errors is taken</a:t>
            </a:r>
          </a:p>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Error measured using MSE  </a:t>
            </a:r>
          </a:p>
        </p:txBody>
      </p:sp>
      <p:pic>
        <p:nvPicPr>
          <p:cNvPr id="4" name="Picture 3" descr="Image result for cross validation  gif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65" y="2590800"/>
            <a:ext cx="6814071" cy="38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443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10000"/>
            <a:ext cx="8100000" cy="648000"/>
          </a:xfrm>
        </p:spPr>
        <p:txBody>
          <a:bodyPr>
            <a:noAutofit/>
          </a:bodyPr>
          <a:lstStyle/>
          <a:p>
            <a:pPr algn="ctr"/>
            <a:r>
              <a:rPr lang="en-IN" sz="4400" b="1" dirty="0" smtClean="0">
                <a:ln w="22225">
                  <a:solidFill>
                    <a:srgbClr val="C00000"/>
                  </a:solidFill>
                  <a:prstDash val="solid"/>
                </a:ln>
                <a:solidFill>
                  <a:srgbClr val="FFFFCC"/>
                </a:solidFill>
                <a:latin typeface="Gabriola" panose="04040605051002020D02" pitchFamily="82" charset="0"/>
              </a:rPr>
              <a:t>Confusion Matrix/Error Matrix </a:t>
            </a:r>
            <a:endParaRPr lang="en-IN" sz="4400" b="1" dirty="0">
              <a:ln w="22225">
                <a:solidFill>
                  <a:srgbClr val="C00000"/>
                </a:solidFill>
                <a:prstDash val="solid"/>
              </a:ln>
              <a:solidFill>
                <a:srgbClr val="FFFFCC"/>
              </a:solidFill>
              <a:latin typeface="Gabriola" panose="04040605051002020D02" pitchFamily="82" charset="0"/>
            </a:endParaRPr>
          </a:p>
        </p:txBody>
      </p:sp>
      <p:sp>
        <p:nvSpPr>
          <p:cNvPr id="3" name="Content Placeholder 2"/>
          <p:cNvSpPr>
            <a:spLocks noGrp="1"/>
          </p:cNvSpPr>
          <p:nvPr>
            <p:ph idx="1"/>
          </p:nvPr>
        </p:nvSpPr>
        <p:spPr>
          <a:xfrm>
            <a:off x="522000" y="1458000"/>
            <a:ext cx="8100000" cy="5400000"/>
          </a:xfrm>
        </p:spPr>
        <p:txBody>
          <a:bodyPr>
            <a:normAutofit/>
          </a:bodyPr>
          <a:lstStyle/>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Diagonal elements indicate correct predictions &amp; off-diagonals represent incorrect </a:t>
            </a:r>
            <a:r>
              <a:rPr lang="en-US" sz="2000" dirty="0" smtClean="0">
                <a:latin typeface="Maiandra GD" panose="020E0502030308020204" pitchFamily="34" charset="0"/>
              </a:rPr>
              <a:t>predictions</a:t>
            </a:r>
          </a:p>
          <a:p>
            <a:pPr algn="just">
              <a:lnSpc>
                <a:spcPct val="150000"/>
              </a:lnSpc>
              <a:spcBef>
                <a:spcPts val="0"/>
              </a:spcBef>
              <a:buFont typeface="Maiandra GD" panose="020E0502030308020204" pitchFamily="34" charset="0"/>
              <a:buChar char="*"/>
            </a:pPr>
            <a:r>
              <a:rPr lang="en-US" sz="2000" dirty="0" smtClean="0">
                <a:latin typeface="Maiandra GD" panose="020E0502030308020204" pitchFamily="34" charset="0"/>
              </a:rPr>
              <a:t>Error rate</a:t>
            </a:r>
          </a:p>
          <a:p>
            <a:pPr marL="0" indent="0" algn="just">
              <a:buNone/>
            </a:pPr>
            <a:endParaRPr lang="en-IN" sz="2000" dirty="0">
              <a:latin typeface="Maiandra GD" panose="020E0502030308020204" pitchFamily="34" charset="0"/>
            </a:endParaRPr>
          </a:p>
        </p:txBody>
      </p:sp>
      <p:pic>
        <p:nvPicPr>
          <p:cNvPr id="3074"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5021" t="8277"/>
          <a:stretch/>
        </p:blipFill>
        <p:spPr bwMode="auto">
          <a:xfrm>
            <a:off x="2057400" y="2429005"/>
            <a:ext cx="5470800"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99600" y="4010095"/>
            <a:ext cx="1551000" cy="400110"/>
          </a:xfrm>
          <a:prstGeom prst="rect">
            <a:avLst/>
          </a:prstGeom>
          <a:noFill/>
        </p:spPr>
        <p:txBody>
          <a:bodyPr wrap="square" rtlCol="0">
            <a:spAutoFit/>
          </a:bodyPr>
          <a:lstStyle/>
          <a:p>
            <a:r>
              <a:rPr lang="en-IN" sz="2000" dirty="0" smtClean="0">
                <a:latin typeface="Maiandra GD" panose="020E0502030308020204" pitchFamily="34" charset="0"/>
              </a:rPr>
              <a:t>Precision</a:t>
            </a:r>
            <a:endParaRPr lang="en-IN" sz="2000" dirty="0">
              <a:latin typeface="Maiandra GD" panose="020E0502030308020204" pitchFamily="34" charset="0"/>
            </a:endParaRPr>
          </a:p>
        </p:txBody>
      </p:sp>
      <p:sp>
        <p:nvSpPr>
          <p:cNvPr id="6" name="TextBox 5"/>
          <p:cNvSpPr txBox="1"/>
          <p:nvPr/>
        </p:nvSpPr>
        <p:spPr>
          <a:xfrm>
            <a:off x="3992700" y="6213944"/>
            <a:ext cx="2057400" cy="707886"/>
          </a:xfrm>
          <a:prstGeom prst="rect">
            <a:avLst/>
          </a:prstGeom>
          <a:noFill/>
        </p:spPr>
        <p:txBody>
          <a:bodyPr wrap="square" rtlCol="0">
            <a:spAutoFit/>
          </a:bodyPr>
          <a:lstStyle/>
          <a:p>
            <a:r>
              <a:rPr lang="en-IN" sz="2000" dirty="0" smtClean="0">
                <a:latin typeface="Maiandra GD" panose="020E0502030308020204" pitchFamily="34" charset="0"/>
              </a:rPr>
              <a:t>Recall/Sensitivity</a:t>
            </a:r>
          </a:p>
          <a:p>
            <a:endParaRPr lang="en-IN" sz="2000" dirty="0">
              <a:latin typeface="Maiandra GD" panose="020E0502030308020204" pitchFamily="34" charset="0"/>
            </a:endParaRPr>
          </a:p>
        </p:txBody>
      </p:sp>
      <p:sp>
        <p:nvSpPr>
          <p:cNvPr id="7" name="TextBox 6"/>
          <p:cNvSpPr txBox="1"/>
          <p:nvPr/>
        </p:nvSpPr>
        <p:spPr>
          <a:xfrm>
            <a:off x="5930807" y="6213944"/>
            <a:ext cx="1524000" cy="400110"/>
          </a:xfrm>
          <a:prstGeom prst="rect">
            <a:avLst/>
          </a:prstGeom>
          <a:noFill/>
        </p:spPr>
        <p:txBody>
          <a:bodyPr wrap="square" rtlCol="0">
            <a:spAutoFit/>
          </a:bodyPr>
          <a:lstStyle/>
          <a:p>
            <a:r>
              <a:rPr lang="en-IN" sz="2000" dirty="0" smtClean="0">
                <a:latin typeface="Maiandra GD" panose="020E0502030308020204" pitchFamily="34" charset="0"/>
              </a:rPr>
              <a:t>Specificity</a:t>
            </a:r>
            <a:endParaRPr lang="en-IN" sz="2000" dirty="0">
              <a:latin typeface="Maiandra GD" panose="020E0502030308020204" pitchFamily="34" charset="0"/>
            </a:endParaRPr>
          </a:p>
        </p:txBody>
      </p:sp>
      <p:sp>
        <p:nvSpPr>
          <p:cNvPr id="8" name="TextBox 7"/>
          <p:cNvSpPr txBox="1"/>
          <p:nvPr/>
        </p:nvSpPr>
        <p:spPr>
          <a:xfrm>
            <a:off x="7335513" y="6204341"/>
            <a:ext cx="1242150" cy="400110"/>
          </a:xfrm>
          <a:prstGeom prst="rect">
            <a:avLst/>
          </a:prstGeom>
          <a:noFill/>
        </p:spPr>
        <p:txBody>
          <a:bodyPr wrap="square" rtlCol="0">
            <a:spAutoFit/>
          </a:bodyPr>
          <a:lstStyle/>
          <a:p>
            <a:r>
              <a:rPr lang="en-IN" sz="2000" dirty="0" smtClean="0">
                <a:latin typeface="Maiandra GD" panose="020E0502030308020204" pitchFamily="34" charset="0"/>
              </a:rPr>
              <a:t>Accuracy</a:t>
            </a:r>
            <a:endParaRPr lang="en-IN" sz="2000" dirty="0">
              <a:latin typeface="Maiandra GD" panose="020E0502030308020204" pitchFamily="34" charset="0"/>
            </a:endParaRPr>
          </a:p>
        </p:txBody>
      </p:sp>
    </p:spTree>
    <p:extLst>
      <p:ext uri="{BB962C8B-B14F-4D97-AF65-F5344CB8AC3E}">
        <p14:creationId xmlns:p14="http://schemas.microsoft.com/office/powerpoint/2010/main" val="1859790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marL="457200" indent="-457200">
              <a:buFont typeface="Wingdings" pitchFamily="2" charset="2"/>
              <a:buChar char="Ø"/>
            </a:pPr>
            <a:r>
              <a:rPr lang="en-IN" sz="3200" dirty="0" smtClean="0">
                <a:solidFill>
                  <a:srgbClr val="FF0066"/>
                </a:solidFill>
              </a:rPr>
              <a:t>KNN(K-Nearest Neighbourhood):</a:t>
            </a:r>
            <a:endParaRPr lang="en-IN" sz="3200" dirty="0">
              <a:solidFill>
                <a:srgbClr val="FF0066"/>
              </a:solidFill>
            </a:endParaRPr>
          </a:p>
        </p:txBody>
      </p:sp>
      <p:sp>
        <p:nvSpPr>
          <p:cNvPr id="3" name="Content Placeholder 2"/>
          <p:cNvSpPr>
            <a:spLocks noGrp="1"/>
          </p:cNvSpPr>
          <p:nvPr>
            <p:ph idx="1"/>
          </p:nvPr>
        </p:nvSpPr>
        <p:spPr>
          <a:xfrm>
            <a:off x="457200" y="1524000"/>
            <a:ext cx="8229600" cy="4389120"/>
          </a:xfrm>
        </p:spPr>
        <p:txBody>
          <a:bodyPr>
            <a:normAutofit/>
          </a:bodyPr>
          <a:lstStyle/>
          <a:p>
            <a:endParaRPr lang="en-US" sz="1800" dirty="0" smtClean="0"/>
          </a:p>
          <a:p>
            <a:r>
              <a:rPr lang="en-US" sz="1800" dirty="0" smtClean="0"/>
              <a:t>k-NN </a:t>
            </a:r>
            <a:r>
              <a:rPr lang="en-US" sz="1800" dirty="0"/>
              <a:t>algorithm is one of the most straightforward algorithms </a:t>
            </a:r>
            <a:r>
              <a:rPr lang="en-US" sz="1800" dirty="0" smtClean="0"/>
              <a:t>in classification and also used for regression.</a:t>
            </a:r>
          </a:p>
          <a:p>
            <a:r>
              <a:rPr lang="en-US" sz="1800" dirty="0" smtClean="0"/>
              <a:t>It </a:t>
            </a:r>
            <a:r>
              <a:rPr lang="en-US" sz="1800" dirty="0"/>
              <a:t>is one of the most used ML </a:t>
            </a:r>
            <a:r>
              <a:rPr lang="en-US" sz="1800" dirty="0" smtClean="0"/>
              <a:t>algorithms.</a:t>
            </a:r>
            <a:endParaRPr lang="en-IN" sz="1800" dirty="0"/>
          </a:p>
          <a:p>
            <a:endParaRPr lang="en-IN" sz="2400" dirty="0"/>
          </a:p>
          <a:p>
            <a:endParaRPr lang="en-IN" sz="2800" dirty="0"/>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124200"/>
            <a:ext cx="61912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82174297"/>
      </p:ext>
    </p:extLst>
  </p:cSld>
  <p:clrMapOvr>
    <a:masterClrMapping/>
  </p:clrMapOvr>
  <mc:AlternateContent xmlns:mc="http://schemas.openxmlformats.org/markup-compatibility/2006" xmlns:p14="http://schemas.microsoft.com/office/powerpoint/2010/main">
    <mc:Choice Requires="p14">
      <p:transition spd="slow" p14:dur="2000" advTm="3105"/>
    </mc:Choice>
    <mc:Fallback xmlns="">
      <p:transition spd="slow" advTm="310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143000"/>
          </a:xfrm>
        </p:spPr>
        <p:txBody>
          <a:bodyPr>
            <a:noAutofit/>
          </a:bodyPr>
          <a:lstStyle/>
          <a:p>
            <a:pPr marL="0" indent="0"/>
            <a:r>
              <a:rPr lang="en-US" sz="1400" dirty="0"/>
              <a:t># </a:t>
            </a:r>
            <a:r>
              <a:rPr lang="en-US" sz="1400" dirty="0" err="1"/>
              <a:t>kNN</a:t>
            </a:r>
            <a:r>
              <a:rPr lang="en-US" sz="1400" dirty="0"/>
              <a:t> </a:t>
            </a:r>
            <a:br>
              <a:rPr lang="en-US" sz="1400" dirty="0"/>
            </a:br>
            <a:r>
              <a:rPr lang="en-US" sz="1400" dirty="0" err="1"/>
              <a:t>set.seed</a:t>
            </a:r>
            <a:r>
              <a:rPr lang="en-US" sz="1400" dirty="0"/>
              <a:t>(9) </a:t>
            </a:r>
            <a:br>
              <a:rPr lang="en-US" sz="1400" dirty="0"/>
            </a:br>
            <a:r>
              <a:rPr lang="en-US" sz="1400" dirty="0"/>
              <a:t>grid = </a:t>
            </a:r>
            <a:r>
              <a:rPr lang="en-US" sz="1400" dirty="0" err="1"/>
              <a:t>expand.grid</a:t>
            </a:r>
            <a:r>
              <a:rPr lang="en-US" sz="1400" dirty="0"/>
              <a:t>(.k=c(1,3,5,7)) </a:t>
            </a:r>
            <a:br>
              <a:rPr lang="en-US" sz="1400" dirty="0"/>
            </a:br>
            <a:r>
              <a:rPr lang="en-US" sz="1400" dirty="0" err="1"/>
              <a:t>fit.knn</a:t>
            </a:r>
            <a:r>
              <a:rPr lang="en-US" sz="1400" dirty="0"/>
              <a:t> = train(y~., data=Train, method="</a:t>
            </a:r>
            <a:r>
              <a:rPr lang="en-US" sz="1400" dirty="0" err="1"/>
              <a:t>knn</a:t>
            </a:r>
            <a:r>
              <a:rPr lang="en-US" sz="1400" dirty="0"/>
              <a:t>", metric="Accuracy", </a:t>
            </a:r>
            <a:r>
              <a:rPr lang="en-US" sz="1400" dirty="0" err="1"/>
              <a:t>tuneGrid</a:t>
            </a:r>
            <a:r>
              <a:rPr lang="en-US" sz="1400" dirty="0"/>
              <a:t>=grid, </a:t>
            </a:r>
            <a:r>
              <a:rPr lang="en-US" sz="1400" dirty="0" err="1"/>
              <a:t>trControl</a:t>
            </a:r>
            <a:r>
              <a:rPr lang="en-US" sz="1400" dirty="0"/>
              <a:t>=control) </a:t>
            </a:r>
            <a:br>
              <a:rPr lang="en-US" sz="1400" dirty="0"/>
            </a:br>
            <a:r>
              <a:rPr lang="en-US" sz="1400" dirty="0"/>
              <a:t>print(</a:t>
            </a:r>
            <a:r>
              <a:rPr lang="en-US" sz="1400" dirty="0" err="1"/>
              <a:t>fit.knn</a:t>
            </a:r>
            <a:r>
              <a:rPr lang="en-US" sz="1400" dirty="0"/>
              <a:t>)</a:t>
            </a:r>
            <a:r>
              <a:rPr lang="en-US" sz="1200" dirty="0"/>
              <a:t> </a:t>
            </a:r>
            <a:br>
              <a:rPr lang="en-US" sz="1200" dirty="0"/>
            </a:br>
            <a:endParaRPr lang="en-IN" sz="1100"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5759" y="2306983"/>
            <a:ext cx="7672481" cy="364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890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029"/>
            <a:ext cx="8229600" cy="1143000"/>
          </a:xfrm>
        </p:spPr>
        <p:txBody>
          <a:bodyPr>
            <a:normAutofit/>
          </a:bodyPr>
          <a:lstStyle/>
          <a:p>
            <a:pPr marL="457200" indent="-457200">
              <a:buFont typeface="Wingdings" pitchFamily="2" charset="2"/>
              <a:buChar char="Ø"/>
            </a:pPr>
            <a:r>
              <a:rPr lang="en-IN" sz="3200" b="1" dirty="0" smtClean="0">
                <a:solidFill>
                  <a:srgbClr val="FF0066"/>
                </a:solidFill>
              </a:rPr>
              <a:t>Decision Tree:</a:t>
            </a:r>
            <a:endParaRPr lang="en-IN" sz="3200" b="1" dirty="0">
              <a:solidFill>
                <a:srgbClr val="FF0066"/>
              </a:solidFill>
            </a:endParaRPr>
          </a:p>
        </p:txBody>
      </p:sp>
      <p:sp>
        <p:nvSpPr>
          <p:cNvPr id="3" name="Content Placeholder 2"/>
          <p:cNvSpPr>
            <a:spLocks noGrp="1"/>
          </p:cNvSpPr>
          <p:nvPr>
            <p:ph idx="1"/>
          </p:nvPr>
        </p:nvSpPr>
        <p:spPr>
          <a:xfrm>
            <a:off x="457200" y="685800"/>
            <a:ext cx="8229600" cy="4525963"/>
          </a:xfrm>
        </p:spPr>
        <p:txBody>
          <a:bodyPr>
            <a:normAutofit/>
          </a:bodyPr>
          <a:lstStyle/>
          <a:p>
            <a:endParaRPr lang="en-US" sz="1800" dirty="0" smtClean="0"/>
          </a:p>
          <a:p>
            <a:r>
              <a:rPr lang="en-US" sz="2400" dirty="0"/>
              <a:t>D</a:t>
            </a:r>
            <a:r>
              <a:rPr lang="en-US" sz="1800" dirty="0" smtClean="0"/>
              <a:t>ecision </a:t>
            </a:r>
            <a:r>
              <a:rPr lang="en-US" sz="1800" dirty="0"/>
              <a:t>tree builds classification models in the form of a tree structure. </a:t>
            </a:r>
            <a:endParaRPr lang="en-US" sz="1800" dirty="0" smtClean="0"/>
          </a:p>
          <a:p>
            <a:r>
              <a:rPr lang="en-US" sz="1800" dirty="0" smtClean="0"/>
              <a:t> Decision </a:t>
            </a:r>
            <a:r>
              <a:rPr lang="en-US" sz="1800" dirty="0"/>
              <a:t>trees can handle both categorical and numerical data</a:t>
            </a:r>
            <a:r>
              <a:rPr lang="en-US" sz="1800" dirty="0" smtClean="0"/>
              <a:t>.</a:t>
            </a:r>
          </a:p>
          <a:p>
            <a:r>
              <a:rPr lang="en-US" sz="1800" dirty="0" smtClean="0"/>
              <a:t>Structure of Decision Tree</a:t>
            </a:r>
            <a:endParaRPr lang="en-IN" sz="1800" dirty="0"/>
          </a:p>
        </p:txBody>
      </p:sp>
      <p:sp>
        <p:nvSpPr>
          <p:cNvPr id="4" name="AutoShape 2" descr="https://tse1.mm.bing.net/th?id=OIP.8i39sxKFMVNoOLaRY0RWigHaEF&amp;pid=15.1&amp;P=0&amp;w=333&amp;h=18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14600"/>
            <a:ext cx="5181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61278421"/>
      </p:ext>
    </p:extLst>
  </p:cSld>
  <p:clrMapOvr>
    <a:masterClrMapping/>
  </p:clrMapOvr>
  <mc:AlternateContent xmlns:mc="http://schemas.openxmlformats.org/markup-compatibility/2006" xmlns:p14="http://schemas.microsoft.com/office/powerpoint/2010/main">
    <mc:Choice Requires="p14">
      <p:transition spd="slow" p14:dur="2000" advTm="3027"/>
    </mc:Choice>
    <mc:Fallback xmlns="">
      <p:transition spd="slow" advTm="302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marL="0" indent="0"/>
            <a:r>
              <a:rPr lang="en-US" sz="1600" dirty="0"/>
              <a:t># CART </a:t>
            </a:r>
            <a:br>
              <a:rPr lang="en-US" sz="1600" dirty="0"/>
            </a:br>
            <a:r>
              <a:rPr lang="en-US" sz="1600" dirty="0" err="1"/>
              <a:t>set.seed</a:t>
            </a:r>
            <a:r>
              <a:rPr lang="en-US" sz="1600" dirty="0"/>
              <a:t>(9) </a:t>
            </a:r>
            <a:br>
              <a:rPr lang="en-US" sz="1600" dirty="0"/>
            </a:br>
            <a:r>
              <a:rPr lang="en-US" sz="1600" dirty="0"/>
              <a:t>grid = </a:t>
            </a:r>
            <a:r>
              <a:rPr lang="en-US" sz="1600" dirty="0" err="1"/>
              <a:t>expand.grid</a:t>
            </a:r>
            <a:r>
              <a:rPr lang="en-US" sz="1600" dirty="0"/>
              <a:t>(.</a:t>
            </a:r>
            <a:r>
              <a:rPr lang="en-US" sz="1600" dirty="0" err="1"/>
              <a:t>cp</a:t>
            </a:r>
            <a:r>
              <a:rPr lang="en-US" sz="1600" dirty="0"/>
              <a:t>=c(0.01,0.05,0.1)) </a:t>
            </a:r>
            <a:br>
              <a:rPr lang="en-US" sz="1600" dirty="0"/>
            </a:br>
            <a:r>
              <a:rPr lang="en-US" sz="1600" dirty="0" err="1"/>
              <a:t>fit.cart</a:t>
            </a:r>
            <a:r>
              <a:rPr lang="en-US" sz="1600" dirty="0"/>
              <a:t> = train(y~., data=Train, method="</a:t>
            </a:r>
            <a:r>
              <a:rPr lang="en-US" sz="1600" dirty="0" err="1"/>
              <a:t>rpart</a:t>
            </a:r>
            <a:r>
              <a:rPr lang="en-US" sz="1600" dirty="0"/>
              <a:t>", metric="Accuracy", </a:t>
            </a:r>
            <a:r>
              <a:rPr lang="en-US" sz="1600" dirty="0" err="1"/>
              <a:t>tuneGrid</a:t>
            </a:r>
            <a:r>
              <a:rPr lang="en-US" sz="1600" dirty="0"/>
              <a:t>=grid, </a:t>
            </a:r>
            <a:r>
              <a:rPr lang="en-US" sz="1600" dirty="0" err="1"/>
              <a:t>trControl</a:t>
            </a:r>
            <a:r>
              <a:rPr lang="en-US" sz="1600" dirty="0"/>
              <a:t>=control) </a:t>
            </a:r>
            <a:br>
              <a:rPr lang="en-US" sz="1600" dirty="0"/>
            </a:br>
            <a:r>
              <a:rPr lang="en-US" sz="1600" dirty="0"/>
              <a:t>print(</a:t>
            </a:r>
            <a:r>
              <a:rPr lang="en-US" sz="1600" dirty="0" err="1"/>
              <a:t>fit.cart</a:t>
            </a:r>
            <a:r>
              <a:rPr lang="en-US" sz="1600" dirty="0"/>
              <a:t>) </a:t>
            </a:r>
            <a:r>
              <a:rPr lang="en-US" sz="1600" dirty="0" smtClean="0"/>
              <a:t> </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520048" cy="349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321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pPr algn="ctr"/>
            <a:r>
              <a:rPr lang="en-US" sz="4000" dirty="0">
                <a:solidFill>
                  <a:schemeClr val="accent2"/>
                </a:solidFill>
              </a:rPr>
              <a:t>Introduction and scope of the problem</a:t>
            </a:r>
            <a:endParaRPr lang="en-IN" sz="4000"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v"/>
            </a:pPr>
            <a:r>
              <a:rPr lang="en-US" sz="3600" b="1" dirty="0">
                <a:solidFill>
                  <a:srgbClr val="FF0000"/>
                </a:solidFill>
              </a:rPr>
              <a:t>Scope of the problem :</a:t>
            </a:r>
          </a:p>
          <a:p>
            <a:endParaRPr lang="en-US" dirty="0">
              <a:solidFill>
                <a:srgbClr val="0070C0"/>
              </a:solidFill>
              <a:latin typeface="Verdana" pitchFamily="34" charset="0"/>
              <a:ea typeface="Verdana" pitchFamily="34" charset="0"/>
              <a:cs typeface="Verdana" pitchFamily="34" charset="0"/>
            </a:endParaRPr>
          </a:p>
          <a:p>
            <a:r>
              <a:rPr lang="en-US" dirty="0">
                <a:solidFill>
                  <a:srgbClr val="0070C0"/>
                </a:solidFill>
                <a:ea typeface="Verdana" pitchFamily="34" charset="0"/>
                <a:cs typeface="Verdana" pitchFamily="34" charset="0"/>
              </a:rPr>
              <a:t>Problem</a:t>
            </a:r>
            <a:r>
              <a:rPr lang="en-US" dirty="0">
                <a:solidFill>
                  <a:srgbClr val="0070C0"/>
                </a:solidFill>
              </a:rPr>
              <a:t>:</a:t>
            </a:r>
          </a:p>
          <a:p>
            <a:pPr marL="109728" indent="0">
              <a:buNone/>
            </a:pPr>
            <a:r>
              <a:rPr lang="en-US" dirty="0"/>
              <a:t>The problem concerns whether  the mushroom’s nature is fit for human consumption or not. There are 22 diverse characteristics defined for each mushroom in the dataset. The interest here is to find different combinations of aspects of their features and ecospheres that mostly influence their kind.</a:t>
            </a:r>
          </a:p>
          <a:p>
            <a:r>
              <a:rPr lang="en-US" dirty="0">
                <a:solidFill>
                  <a:srgbClr val="0070C0"/>
                </a:solidFill>
                <a:ea typeface="Verdana" pitchFamily="34" charset="0"/>
                <a:cs typeface="Verdana" pitchFamily="34" charset="0"/>
              </a:rPr>
              <a:t>Objective:</a:t>
            </a:r>
            <a:r>
              <a:rPr lang="en-US" dirty="0">
                <a:ea typeface="Verdana" pitchFamily="34" charset="0"/>
                <a:cs typeface="Verdana" pitchFamily="34" charset="0"/>
              </a:rPr>
              <a:t> </a:t>
            </a:r>
          </a:p>
          <a:p>
            <a:pPr marL="109728" indent="0">
              <a:buNone/>
            </a:pPr>
            <a:r>
              <a:rPr lang="en-US" dirty="0"/>
              <a:t>To assess the class/type of a mushroom entrenched on their varied environmental surroundings and physical appearance.</a:t>
            </a:r>
          </a:p>
          <a:p>
            <a:r>
              <a:rPr lang="en-US" b="1" dirty="0"/>
              <a:t> </a:t>
            </a:r>
            <a:r>
              <a:rPr lang="en-US" dirty="0">
                <a:solidFill>
                  <a:srgbClr val="0070C0"/>
                </a:solidFill>
              </a:rPr>
              <a:t>Goals: </a:t>
            </a:r>
          </a:p>
          <a:p>
            <a:pPr>
              <a:buFont typeface="Wingdings" pitchFamily="2" charset="2"/>
              <a:buChar char="Ø"/>
            </a:pPr>
            <a:r>
              <a:rPr lang="en-US" dirty="0"/>
              <a:t> Identifying attributes that strongly affect a mushroom’s type. </a:t>
            </a:r>
          </a:p>
          <a:p>
            <a:pPr>
              <a:buFont typeface="Wingdings" pitchFamily="2" charset="2"/>
              <a:buChar char="Ø"/>
            </a:pPr>
            <a:r>
              <a:rPr lang="en-US" dirty="0"/>
              <a:t>Developing an algorithm, by which we can classify the mushrooms based on their physiognomies.</a:t>
            </a:r>
          </a:p>
          <a:p>
            <a:pPr>
              <a:buFont typeface="Wingdings" pitchFamily="2" charset="2"/>
              <a:buChar char="Ø"/>
            </a:pPr>
            <a:r>
              <a:rPr lang="en-US" dirty="0"/>
              <a:t>Given a set of characteristics, predicting in which group of class a new mushroom falls.</a:t>
            </a:r>
          </a:p>
          <a:p>
            <a:endParaRPr lang="en-IN" dirty="0"/>
          </a:p>
        </p:txBody>
      </p:sp>
    </p:spTree>
    <p:extLst>
      <p:ext uri="{BB962C8B-B14F-4D97-AF65-F5344CB8AC3E}">
        <p14:creationId xmlns:p14="http://schemas.microsoft.com/office/powerpoint/2010/main" val="1995476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pPr marL="457200" indent="-457200">
              <a:buFont typeface="Wingdings" pitchFamily="2" charset="2"/>
              <a:buChar char="Ø"/>
            </a:pPr>
            <a:r>
              <a:rPr lang="en-IN" sz="3200" b="1" dirty="0" smtClean="0">
                <a:solidFill>
                  <a:srgbClr val="FF0066"/>
                </a:solidFill>
              </a:rPr>
              <a:t>Logistic Regression:</a:t>
            </a:r>
            <a:endParaRPr lang="en-IN" sz="3200" b="1" dirty="0">
              <a:solidFill>
                <a:srgbClr val="FF0066"/>
              </a:solidFill>
            </a:endParaRPr>
          </a:p>
        </p:txBody>
      </p:sp>
      <p:sp>
        <p:nvSpPr>
          <p:cNvPr id="3" name="Subtitle 2"/>
          <p:cNvSpPr>
            <a:spLocks noGrp="1"/>
          </p:cNvSpPr>
          <p:nvPr>
            <p:ph idx="1"/>
          </p:nvPr>
        </p:nvSpPr>
        <p:spPr>
          <a:xfrm>
            <a:off x="381000" y="1219200"/>
            <a:ext cx="8229600" cy="4389120"/>
          </a:xfrm>
        </p:spPr>
        <p:txBody>
          <a:bodyPr>
            <a:normAutofit/>
          </a:bodyPr>
          <a:lstStyle/>
          <a:p>
            <a:endParaRPr lang="en-US" sz="1800" dirty="0" smtClean="0"/>
          </a:p>
          <a:p>
            <a:r>
              <a:rPr lang="en-US" sz="2800" dirty="0"/>
              <a:t>L</a:t>
            </a:r>
            <a:r>
              <a:rPr lang="en-US" sz="1800" dirty="0" smtClean="0"/>
              <a:t>ogistic </a:t>
            </a:r>
            <a:r>
              <a:rPr lang="en-US" sz="1800" dirty="0"/>
              <a:t>regression falls under the category of supervised </a:t>
            </a:r>
            <a:r>
              <a:rPr lang="en-US" sz="1800" dirty="0" smtClean="0"/>
              <a:t>learning.</a:t>
            </a:r>
          </a:p>
          <a:p>
            <a:r>
              <a:rPr lang="en-US" sz="1800" dirty="0"/>
              <a:t>I</a:t>
            </a:r>
            <a:r>
              <a:rPr lang="en-US" sz="1800" dirty="0" smtClean="0"/>
              <a:t>t </a:t>
            </a:r>
            <a:r>
              <a:rPr lang="en-US" sz="1800" dirty="0"/>
              <a:t>measures the relationship between the dependent variable which is categorical with one or more than one independent variables by estimating probabilities using a logistic/sigmoid function</a:t>
            </a:r>
            <a:r>
              <a:rPr lang="en-US" sz="1800" dirty="0" smtClean="0"/>
              <a:t>.</a:t>
            </a:r>
          </a:p>
          <a:p>
            <a:endParaRPr lang="en-US" sz="1800" dirty="0" smtClean="0"/>
          </a:p>
          <a:p>
            <a:pPr marL="0" indent="0">
              <a:buNone/>
            </a:pPr>
            <a:endParaRPr lang="en-US" sz="1800" dirty="0"/>
          </a:p>
          <a:p>
            <a:pPr marL="0" indent="0">
              <a:buNone/>
            </a:pPr>
            <a:r>
              <a:rPr lang="en-IN" sz="1800" dirty="0"/>
              <a:t/>
            </a:r>
            <a:br>
              <a:rPr lang="en-IN" sz="1800" dirty="0"/>
            </a:br>
            <a:r>
              <a:rPr lang="en-IN" dirty="0"/>
              <a:t/>
            </a:r>
            <a:br>
              <a:rPr lang="en-IN" dirty="0"/>
            </a:br>
            <a:endParaRPr lang="en-I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71628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414032253"/>
      </p:ext>
    </p:extLst>
  </p:cSld>
  <p:clrMapOvr>
    <a:masterClrMapping/>
  </p:clrMapOvr>
  <mc:AlternateContent xmlns:mc="http://schemas.openxmlformats.org/markup-compatibility/2006" xmlns:p14="http://schemas.microsoft.com/office/powerpoint/2010/main">
    <mc:Choice Requires="p14">
      <p:transition spd="slow" p14:dur="2000" advTm="3255"/>
    </mc:Choice>
    <mc:Fallback xmlns="">
      <p:transition spd="slow" advTm="3255"/>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pPr marL="457200" indent="-457200">
              <a:buFont typeface="Wingdings" pitchFamily="2" charset="2"/>
              <a:buChar char="Ø"/>
            </a:pPr>
            <a:r>
              <a:rPr lang="en-IN" sz="3200" b="1" dirty="0" smtClean="0">
                <a:solidFill>
                  <a:srgbClr val="FF0066"/>
                </a:solidFill>
              </a:rPr>
              <a:t>SVM(Support Vector Machines):</a:t>
            </a:r>
            <a:endParaRPr lang="en-IN" sz="3200" b="1" dirty="0">
              <a:solidFill>
                <a:srgbClr val="FF0066"/>
              </a:solidFill>
            </a:endParaRPr>
          </a:p>
        </p:txBody>
      </p:sp>
      <p:sp>
        <p:nvSpPr>
          <p:cNvPr id="3" name="Content Placeholder 2"/>
          <p:cNvSpPr>
            <a:spLocks noGrp="1"/>
          </p:cNvSpPr>
          <p:nvPr>
            <p:ph idx="1"/>
          </p:nvPr>
        </p:nvSpPr>
        <p:spPr>
          <a:xfrm>
            <a:off x="457200" y="990600"/>
            <a:ext cx="8229600" cy="4525963"/>
          </a:xfrm>
        </p:spPr>
        <p:txBody>
          <a:bodyPr>
            <a:normAutofit/>
          </a:bodyPr>
          <a:lstStyle/>
          <a:p>
            <a:endParaRPr lang="en-IN" sz="1800" dirty="0" smtClean="0"/>
          </a:p>
          <a:p>
            <a:r>
              <a:rPr lang="en-IN" sz="1800" dirty="0" smtClean="0"/>
              <a:t>SVM is a linear model for classification and regression problems.</a:t>
            </a:r>
          </a:p>
          <a:p>
            <a:r>
              <a:rPr lang="en-IN" sz="1800" dirty="0" smtClean="0"/>
              <a:t>This algorithm creates a line or a hyperplane which seperates the data into classes.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14" y="2286000"/>
            <a:ext cx="6665686"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29871145"/>
      </p:ext>
    </p:extLst>
  </p:cSld>
  <p:clrMapOvr>
    <a:masterClrMapping/>
  </p:clrMapOvr>
  <mc:AlternateContent xmlns:mc="http://schemas.openxmlformats.org/markup-compatibility/2006" xmlns:p14="http://schemas.microsoft.com/office/powerpoint/2010/main">
    <mc:Choice Requires="p14">
      <p:transition spd="slow" p14:dur="2000" advTm="3591"/>
    </mc:Choice>
    <mc:Fallback xmlns="">
      <p:transition spd="slow" advTm="359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p:spPr>
        <p:txBody>
          <a:bodyPr>
            <a:normAutofit/>
          </a:bodyPr>
          <a:lstStyle/>
          <a:p>
            <a:pPr marL="457200" indent="-457200">
              <a:buFont typeface="Wingdings" pitchFamily="2" charset="2"/>
              <a:buChar char="Ø"/>
            </a:pPr>
            <a:r>
              <a:rPr lang="en-IN" sz="3200" b="1" dirty="0" smtClean="0">
                <a:solidFill>
                  <a:srgbClr val="FF0066"/>
                </a:solidFill>
              </a:rPr>
              <a:t>Random Forest:</a:t>
            </a:r>
            <a:endParaRPr lang="en-IN" sz="3200" b="1" dirty="0">
              <a:solidFill>
                <a:srgbClr val="FF0066"/>
              </a:solidFill>
            </a:endParaRPr>
          </a:p>
        </p:txBody>
      </p:sp>
      <p:sp>
        <p:nvSpPr>
          <p:cNvPr id="3" name="Content Placeholder 2"/>
          <p:cNvSpPr>
            <a:spLocks noGrp="1"/>
          </p:cNvSpPr>
          <p:nvPr>
            <p:ph idx="1"/>
          </p:nvPr>
        </p:nvSpPr>
        <p:spPr>
          <a:xfrm>
            <a:off x="304800" y="1143000"/>
            <a:ext cx="8229600" cy="4525963"/>
          </a:xfrm>
        </p:spPr>
        <p:txBody>
          <a:bodyPr>
            <a:normAutofit/>
          </a:bodyPr>
          <a:lstStyle/>
          <a:p>
            <a:r>
              <a:rPr lang="en-US" sz="2400" dirty="0"/>
              <a:t>R</a:t>
            </a:r>
            <a:r>
              <a:rPr lang="en-US" sz="1800" dirty="0"/>
              <a:t>andom Forest is a </a:t>
            </a:r>
            <a:r>
              <a:rPr lang="en-US" sz="1800" dirty="0" smtClean="0"/>
              <a:t> versatile supervised </a:t>
            </a:r>
            <a:r>
              <a:rPr lang="en-US" sz="1800" dirty="0"/>
              <a:t>learning </a:t>
            </a:r>
            <a:r>
              <a:rPr lang="en-US" sz="1800" dirty="0" smtClean="0"/>
              <a:t>algorithm capable of performing both classification and regression tasks. </a:t>
            </a:r>
          </a:p>
          <a:p>
            <a:r>
              <a:rPr lang="en-US" sz="1800" dirty="0" smtClean="0"/>
              <a:t> </a:t>
            </a:r>
            <a:r>
              <a:rPr lang="en-US" sz="1800" dirty="0"/>
              <a:t>The forest it builds is an ensemble of Decision </a:t>
            </a:r>
            <a:r>
              <a:rPr lang="en-US" sz="1800" dirty="0" smtClean="0"/>
              <a:t>Trees.</a:t>
            </a:r>
          </a:p>
          <a:p>
            <a:pPr marL="0" indent="0">
              <a:buNone/>
            </a:pPr>
            <a:r>
              <a:rPr lang="en-IN" sz="2000" dirty="0" smtClean="0">
                <a:solidFill>
                  <a:srgbClr val="0000CC"/>
                </a:solidFill>
              </a:rPr>
              <a:t>Important hyper parameters:</a:t>
            </a:r>
            <a:endParaRPr lang="en-IN" dirty="0" smtClean="0">
              <a:solidFill>
                <a:srgbClr val="0000CC"/>
              </a:solidFill>
            </a:endParaRPr>
          </a:p>
          <a:p>
            <a:pPr>
              <a:buFont typeface="Wingdings" pitchFamily="2" charset="2"/>
              <a:buChar char="§"/>
            </a:pPr>
            <a:r>
              <a:rPr lang="en-IN" sz="1400" dirty="0" err="1" smtClean="0"/>
              <a:t>Ntree</a:t>
            </a:r>
            <a:endParaRPr lang="en-IN" sz="1400" dirty="0" smtClean="0"/>
          </a:p>
          <a:p>
            <a:pPr>
              <a:buFont typeface="Wingdings" pitchFamily="2" charset="2"/>
              <a:buChar char="§"/>
            </a:pPr>
            <a:r>
              <a:rPr lang="en-IN" sz="1400" dirty="0" err="1" smtClean="0"/>
              <a:t>mtry</a:t>
            </a:r>
            <a:endParaRPr lang="en-IN" sz="1400" dirty="0" smtClean="0"/>
          </a:p>
          <a:p>
            <a:pPr>
              <a:buFont typeface="Wingdings" pitchFamily="2" charset="2"/>
              <a:buChar char="§"/>
            </a:pPr>
            <a:r>
              <a:rPr lang="en-IN" sz="1400" dirty="0" err="1" smtClean="0"/>
              <a:t>nodesize</a:t>
            </a:r>
            <a:endParaRPr lang="en-IN" sz="1400" dirty="0" smtClean="0"/>
          </a:p>
          <a:p>
            <a:pPr marL="0" indent="0">
              <a:buNone/>
            </a:pPr>
            <a:endParaRPr lang="en-IN"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481192"/>
            <a:ext cx="80772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9593010"/>
      </p:ext>
    </p:extLst>
  </p:cSld>
  <p:clrMapOvr>
    <a:masterClrMapping/>
  </p:clrMapOvr>
  <mc:AlternateContent xmlns:mc="http://schemas.openxmlformats.org/markup-compatibility/2006" xmlns:p14="http://schemas.microsoft.com/office/powerpoint/2010/main">
    <mc:Choice Requires="p14">
      <p:transition spd="slow" p14:dur="2000" advTm="3668"/>
    </mc:Choice>
    <mc:Fallback xmlns="">
      <p:transition spd="slow" advTm="3668"/>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marL="457200" indent="-457200">
              <a:buFont typeface="Wingdings" pitchFamily="2" charset="2"/>
              <a:buChar char="v"/>
            </a:pPr>
            <a:r>
              <a:rPr lang="en-IN" sz="3200" b="1" dirty="0" smtClean="0">
                <a:solidFill>
                  <a:srgbClr val="FF0066"/>
                </a:solidFill>
              </a:rPr>
              <a:t>Inspecting Accuracy:</a:t>
            </a:r>
            <a:endParaRPr lang="en-IN" sz="3200" b="1" dirty="0">
              <a:solidFill>
                <a:srgbClr val="FF0066"/>
              </a:solidFill>
            </a:endParaRPr>
          </a:p>
        </p:txBody>
      </p:sp>
      <p:sp>
        <p:nvSpPr>
          <p:cNvPr id="3" name="Content Placeholder 2"/>
          <p:cNvSpPr>
            <a:spLocks noGrp="1"/>
          </p:cNvSpPr>
          <p:nvPr>
            <p:ph idx="1"/>
          </p:nvPr>
        </p:nvSpPr>
        <p:spPr>
          <a:xfrm>
            <a:off x="381000" y="990600"/>
            <a:ext cx="8229600" cy="4525963"/>
          </a:xfrm>
        </p:spPr>
        <p:txBody>
          <a:bodyPr/>
          <a:lstStyle/>
          <a:p>
            <a:r>
              <a:rPr lang="en-US" sz="1800" dirty="0" smtClean="0"/>
              <a:t>After </a:t>
            </a:r>
            <a:r>
              <a:rPr lang="en-US" sz="1800" dirty="0"/>
              <a:t>running these classification algorithms, we compare their accuracies. That is, how well are these models explaining </a:t>
            </a:r>
            <a:r>
              <a:rPr lang="en-US" sz="1800" dirty="0" smtClean="0"/>
              <a:t>the </a:t>
            </a:r>
            <a:r>
              <a:rPr lang="en-US" sz="1800" dirty="0"/>
              <a:t>data. </a:t>
            </a:r>
            <a:endParaRPr lang="en-US" sz="1800" dirty="0" smtClean="0"/>
          </a:p>
          <a:p>
            <a:r>
              <a:rPr lang="en-US" sz="1800" dirty="0"/>
              <a:t>The visual representation of these accuracies is presented in the dot plot below</a:t>
            </a:r>
            <a:endParaRPr lang="en-IN" sz="1800" dirty="0"/>
          </a:p>
          <a:p>
            <a:endParaRPr lang="en-I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09800"/>
            <a:ext cx="6248400" cy="430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487218459"/>
      </p:ext>
    </p:extLst>
  </p:cSld>
  <p:clrMapOvr>
    <a:masterClrMapping/>
  </p:clrMapOvr>
  <mc:AlternateContent xmlns:mc="http://schemas.openxmlformats.org/markup-compatibility/2006" xmlns:p14="http://schemas.microsoft.com/office/powerpoint/2010/main">
    <mc:Choice Requires="p14">
      <p:transition spd="slow" p14:dur="2000" advTm="2018"/>
    </mc:Choice>
    <mc:Fallback xmlns="">
      <p:transition spd="slow" advTm="201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idx="1"/>
          </p:nvPr>
        </p:nvSpPr>
        <p:spPr>
          <a:xfrm>
            <a:off x="457200" y="981075"/>
            <a:ext cx="8075613" cy="5343525"/>
          </a:xfrm>
        </p:spPr>
        <p:txBody>
          <a:bodyPr>
            <a:normAutofit fontScale="32500" lnSpcReduction="20000"/>
          </a:bodyPr>
          <a:lstStyle/>
          <a:p>
            <a:pPr>
              <a:buFont typeface="Wingdings" pitchFamily="2" charset="2"/>
              <a:buChar char="Ø"/>
            </a:pPr>
            <a:r>
              <a:rPr lang="en-US" sz="9600" b="1" dirty="0">
                <a:solidFill>
                  <a:srgbClr val="FF0066"/>
                </a:solidFill>
              </a:rPr>
              <a:t>Inference made based on accuracy:</a:t>
            </a:r>
            <a:r>
              <a:rPr lang="en-US" sz="9600" b="1" dirty="0">
                <a:solidFill>
                  <a:srgbClr val="0000CC"/>
                </a:solidFill>
              </a:rPr>
              <a:t> </a:t>
            </a:r>
            <a:endParaRPr lang="en-US" sz="9600" b="1" dirty="0" smtClean="0">
              <a:solidFill>
                <a:srgbClr val="0000CC"/>
              </a:solidFill>
            </a:endParaRPr>
          </a:p>
          <a:p>
            <a:pPr marL="0" lvl="0" indent="0">
              <a:buNone/>
            </a:pPr>
            <a:endParaRPr lang="en-US" sz="2800" b="1" dirty="0" smtClean="0"/>
          </a:p>
          <a:p>
            <a:pPr lvl="0"/>
            <a:r>
              <a:rPr lang="en-US" sz="5500" dirty="0" smtClean="0"/>
              <a:t>As </a:t>
            </a:r>
            <a:r>
              <a:rPr lang="en-US" sz="5500" dirty="0"/>
              <a:t>we can notice, Random Forest has the best accuracy of all</a:t>
            </a:r>
            <a:r>
              <a:rPr lang="en-US" sz="5500" dirty="0" smtClean="0"/>
              <a:t>.</a:t>
            </a:r>
          </a:p>
          <a:p>
            <a:pPr marL="0" lvl="0" indent="0">
              <a:buNone/>
            </a:pPr>
            <a:r>
              <a:rPr lang="en-US" sz="5500" dirty="0"/>
              <a:t> </a:t>
            </a:r>
            <a:r>
              <a:rPr lang="en-US" sz="5500" dirty="0" smtClean="0"/>
              <a:t> </a:t>
            </a:r>
            <a:r>
              <a:rPr lang="en-US" sz="5500" dirty="0"/>
              <a:t>We can do two things at this stage: Parameter Tuning </a:t>
            </a:r>
            <a:r>
              <a:rPr lang="en-US" sz="5500" dirty="0" smtClean="0"/>
              <a:t> and </a:t>
            </a:r>
            <a:r>
              <a:rPr lang="en-US" sz="5500" dirty="0"/>
              <a:t>Variable Importance</a:t>
            </a:r>
            <a:r>
              <a:rPr lang="en-US" sz="5500" dirty="0" smtClean="0"/>
              <a:t>.</a:t>
            </a:r>
          </a:p>
          <a:p>
            <a:pPr marL="0" lvl="0" indent="0">
              <a:buNone/>
            </a:pPr>
            <a:endParaRPr lang="en-IN" sz="5500" dirty="0"/>
          </a:p>
          <a:p>
            <a:pPr marL="0" indent="0">
              <a:buNone/>
            </a:pPr>
            <a:r>
              <a:rPr lang="en-US" sz="5500" dirty="0" smtClean="0"/>
              <a:t> </a:t>
            </a:r>
            <a:r>
              <a:rPr lang="en-US" sz="8000" dirty="0">
                <a:solidFill>
                  <a:srgbClr val="7030A0"/>
                </a:solidFill>
              </a:rPr>
              <a:t> </a:t>
            </a:r>
            <a:r>
              <a:rPr lang="en-US" sz="8000" dirty="0" smtClean="0">
                <a:solidFill>
                  <a:srgbClr val="7030A0"/>
                </a:solidFill>
              </a:rPr>
              <a:t>1.Tuning </a:t>
            </a:r>
            <a:r>
              <a:rPr lang="en-US" sz="8000" dirty="0">
                <a:solidFill>
                  <a:srgbClr val="7030A0"/>
                </a:solidFill>
              </a:rPr>
              <a:t>the parameters in RF</a:t>
            </a:r>
            <a:r>
              <a:rPr lang="en-US" sz="8000" dirty="0" smtClean="0">
                <a:solidFill>
                  <a:srgbClr val="7030A0"/>
                </a:solidFill>
              </a:rPr>
              <a:t>:</a:t>
            </a:r>
          </a:p>
          <a:p>
            <a:pPr marL="0" indent="0">
              <a:buNone/>
            </a:pPr>
            <a:endParaRPr lang="en-US" sz="5500" dirty="0" smtClean="0"/>
          </a:p>
          <a:p>
            <a:pPr marL="0" indent="0">
              <a:buNone/>
            </a:pPr>
            <a:r>
              <a:rPr lang="en-US" sz="5500" b="1" dirty="0" smtClean="0"/>
              <a:t> </a:t>
            </a:r>
            <a:r>
              <a:rPr lang="en-US" sz="5500" dirty="0"/>
              <a:t>Hyper parameters in Random Forest are tuned to extract the best parameters for final </a:t>
            </a:r>
            <a:r>
              <a:rPr lang="en-US" sz="5500" dirty="0" smtClean="0"/>
              <a:t>model</a:t>
            </a:r>
            <a:r>
              <a:rPr lang="en-US" sz="5500" dirty="0"/>
              <a:t>.</a:t>
            </a:r>
            <a:endParaRPr lang="en-US" sz="5500" dirty="0" smtClean="0"/>
          </a:p>
          <a:p>
            <a:pPr marL="0" lvl="0" indent="0">
              <a:buNone/>
            </a:pPr>
            <a:endParaRPr lang="en-IN" sz="5500" dirty="0"/>
          </a:p>
          <a:p>
            <a:pPr marL="0" lvl="1" indent="0">
              <a:buClr>
                <a:schemeClr val="accent3"/>
              </a:buClr>
              <a:buSzPct val="95000"/>
              <a:buNone/>
            </a:pPr>
            <a:r>
              <a:rPr lang="en-US" sz="9600" dirty="0" smtClean="0">
                <a:solidFill>
                  <a:srgbClr val="7030A0"/>
                </a:solidFill>
              </a:rPr>
              <a:t>  </a:t>
            </a:r>
            <a:r>
              <a:rPr lang="en-US" sz="8000" dirty="0" smtClean="0">
                <a:solidFill>
                  <a:srgbClr val="7030A0"/>
                </a:solidFill>
              </a:rPr>
              <a:t>2.Variable Importance:</a:t>
            </a:r>
          </a:p>
          <a:p>
            <a:pPr marL="0" lvl="1" indent="0">
              <a:buClr>
                <a:schemeClr val="accent3"/>
              </a:buClr>
              <a:buSzPct val="95000"/>
              <a:buNone/>
            </a:pPr>
            <a:endParaRPr lang="en-US" sz="5500" dirty="0" smtClean="0"/>
          </a:p>
          <a:p>
            <a:pPr marL="274320" lvl="1" indent="-274320">
              <a:buClr>
                <a:schemeClr val="accent3"/>
              </a:buClr>
              <a:buSzPct val="95000"/>
            </a:pPr>
            <a:r>
              <a:rPr lang="en-US" sz="5500" dirty="0" smtClean="0"/>
              <a:t> </a:t>
            </a:r>
            <a:r>
              <a:rPr lang="en-US" sz="5500" dirty="0"/>
              <a:t>Here, we identify the key features that establish whether a mushroom is edible or not</a:t>
            </a:r>
            <a:r>
              <a:rPr lang="en-US" sz="5500" dirty="0" smtClean="0"/>
              <a:t>.</a:t>
            </a:r>
          </a:p>
          <a:p>
            <a:pPr marL="274320" lvl="1" indent="-274320">
              <a:buClr>
                <a:schemeClr val="accent3"/>
              </a:buClr>
              <a:buSzPct val="95000"/>
            </a:pPr>
            <a:endParaRPr lang="en-US" sz="5500" dirty="0" smtClean="0"/>
          </a:p>
          <a:p>
            <a:pPr marL="0" lvl="1" indent="0">
              <a:buClr>
                <a:schemeClr val="accent3"/>
              </a:buClr>
              <a:buSzPct val="95000"/>
              <a:buNone/>
            </a:pPr>
            <a:endParaRPr lang="en-IN" sz="2000" dirty="0"/>
          </a:p>
          <a:p>
            <a:pPr marL="0" indent="0">
              <a:buNone/>
            </a:pPr>
            <a:r>
              <a:rPr lang="en-US" sz="2800" dirty="0"/>
              <a:t/>
            </a:r>
            <a:br>
              <a:rPr lang="en-US" sz="2800" dirty="0"/>
            </a:br>
            <a:endParaRPr lang="en-IN" dirty="0"/>
          </a:p>
        </p:txBody>
      </p:sp>
    </p:spTree>
    <p:extLst>
      <p:ext uri="{BB962C8B-B14F-4D97-AF65-F5344CB8AC3E}">
        <p14:creationId xmlns:p14="http://schemas.microsoft.com/office/powerpoint/2010/main" val="3889373267"/>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147248" cy="5415880"/>
          </a:xfrm>
        </p:spPr>
        <p:txBody>
          <a:bodyPr/>
          <a:lstStyle/>
          <a:p>
            <a:pPr marL="0" indent="0">
              <a:buNone/>
            </a:pPr>
            <a:r>
              <a:rPr lang="en-US" dirty="0">
                <a:solidFill>
                  <a:srgbClr val="FF0066"/>
                </a:solidFill>
              </a:rPr>
              <a:t>The plot showing variable importance is as </a:t>
            </a:r>
            <a:r>
              <a:rPr lang="en-US" dirty="0" smtClean="0">
                <a:solidFill>
                  <a:srgbClr val="FF0066"/>
                </a:solidFill>
              </a:rPr>
              <a:t>follows :</a:t>
            </a:r>
            <a:endParaRPr lang="en-IN" dirty="0">
              <a:solidFill>
                <a:srgbClr val="FF0066"/>
              </a:solidFill>
            </a:endParaRPr>
          </a:p>
          <a:p>
            <a:pPr marL="0" indent="0">
              <a:buNone/>
            </a:pP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772816"/>
            <a:ext cx="417646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72449" y="3511426"/>
            <a:ext cx="3960440" cy="1569660"/>
          </a:xfrm>
          <a:prstGeom prst="rect">
            <a:avLst/>
          </a:prstGeom>
        </p:spPr>
        <p:txBody>
          <a:bodyPr wrap="square">
            <a:spAutoFit/>
          </a:bodyPr>
          <a:lstStyle/>
          <a:p>
            <a:r>
              <a:rPr lang="en-US" sz="2400" dirty="0"/>
              <a:t>This feature selection plot gives the top 10 variables that prominently define a mushroom into its type.</a:t>
            </a:r>
            <a:endParaRPr lang="en-IN" sz="2400" dirty="0"/>
          </a:p>
        </p:txBody>
      </p:sp>
    </p:spTree>
    <p:extLst>
      <p:ext uri="{BB962C8B-B14F-4D97-AF65-F5344CB8AC3E}">
        <p14:creationId xmlns:p14="http://schemas.microsoft.com/office/powerpoint/2010/main" val="4017531201"/>
      </p:ext>
    </p:extLst>
  </p:cSld>
  <p:clrMapOvr>
    <a:masterClrMapping/>
  </p:clrMapOvr>
  <mc:AlternateContent xmlns:mc="http://schemas.openxmlformats.org/markup-compatibility/2006" xmlns:p14="http://schemas.microsoft.com/office/powerpoint/2010/main">
    <mc:Choice Requires="p14">
      <p:transition spd="slow" p14:dur="2000" advTm="909"/>
    </mc:Choice>
    <mc:Fallback xmlns="">
      <p:transition spd="slow" advTm="909"/>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764705"/>
            <a:ext cx="8363272" cy="6264696"/>
          </a:xfrm>
        </p:spPr>
        <p:txBody>
          <a:bodyPr/>
          <a:lstStyle/>
          <a:p>
            <a:pPr>
              <a:buFont typeface="Wingdings" pitchFamily="2" charset="2"/>
              <a:buChar char="Ø"/>
            </a:pPr>
            <a:r>
              <a:rPr lang="en-US" sz="2400" b="1" dirty="0">
                <a:solidFill>
                  <a:srgbClr val="FF0066"/>
                </a:solidFill>
              </a:rPr>
              <a:t>Final Model</a:t>
            </a:r>
            <a:r>
              <a:rPr lang="en-US" sz="2400" b="1" dirty="0" smtClean="0">
                <a:solidFill>
                  <a:srgbClr val="FF0066"/>
                </a:solidFill>
              </a:rPr>
              <a:t>:</a:t>
            </a:r>
          </a:p>
          <a:p>
            <a:pPr marL="0" indent="0">
              <a:buNone/>
            </a:pPr>
            <a:r>
              <a:rPr lang="en-US" b="1" dirty="0"/>
              <a:t> </a:t>
            </a:r>
            <a:r>
              <a:rPr lang="en-US" b="1" dirty="0" smtClean="0"/>
              <a:t> </a:t>
            </a:r>
            <a:r>
              <a:rPr lang="en-US" sz="1800" dirty="0"/>
              <a:t>The final step under this phase of modelling is to fit a </a:t>
            </a:r>
            <a:r>
              <a:rPr lang="en-US" sz="1800" dirty="0" smtClean="0"/>
              <a:t> model </a:t>
            </a:r>
            <a:r>
              <a:rPr lang="en-US" sz="1800" dirty="0"/>
              <a:t>with 4 key features </a:t>
            </a:r>
            <a:r>
              <a:rPr lang="en-US" sz="1800" dirty="0" err="1" smtClean="0"/>
              <a:t>Odour</a:t>
            </a:r>
            <a:r>
              <a:rPr lang="en-US" sz="1800" dirty="0" smtClean="0"/>
              <a:t>(x5), Habitat(x8), Gill size(x11) and Stalk root(x22).</a:t>
            </a:r>
          </a:p>
          <a:p>
            <a:pPr marL="0" indent="0">
              <a:buNone/>
            </a:pPr>
            <a:r>
              <a:rPr lang="en-US" sz="1800" dirty="0" smtClean="0"/>
              <a:t> </a:t>
            </a:r>
            <a:r>
              <a:rPr lang="en-US" sz="1800" dirty="0"/>
              <a:t>We fit a Logistic Regression due to its simplicity to the </a:t>
            </a:r>
            <a:r>
              <a:rPr lang="en-US" sz="1800" dirty="0" smtClean="0"/>
              <a:t>end-user.</a:t>
            </a:r>
          </a:p>
          <a:p>
            <a:pPr marL="0" indent="0">
              <a:buNone/>
            </a:pPr>
            <a:endParaRPr lang="en-IN" sz="1800" dirty="0"/>
          </a:p>
          <a:p>
            <a:pPr marL="0" indent="0">
              <a:buNone/>
            </a:pPr>
            <a:endParaRPr lang="en-IN"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2590800"/>
            <a:ext cx="8312727"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58577885"/>
      </p:ext>
    </p:extLst>
  </p:cSld>
  <p:clrMapOvr>
    <a:masterClrMapping/>
  </p:clrMapOvr>
  <mc:AlternateContent xmlns:mc="http://schemas.openxmlformats.org/markup-compatibility/2006" xmlns:p14="http://schemas.microsoft.com/office/powerpoint/2010/main">
    <mc:Choice Requires="p14">
      <p:transition spd="slow" p14:dur="2000" advTm="1909"/>
    </mc:Choice>
    <mc:Fallback xmlns="">
      <p:transition spd="slow" advTm="190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IN" sz="3200" b="1" dirty="0" smtClean="0">
                <a:solidFill>
                  <a:srgbClr val="FF0000"/>
                </a:solidFill>
              </a:rPr>
              <a:t>Validation and Prediction:</a:t>
            </a:r>
            <a:endParaRPr lang="en-IN" sz="3200" b="1" dirty="0">
              <a:solidFill>
                <a:srgbClr val="FF0000"/>
              </a:solidFill>
            </a:endParaRPr>
          </a:p>
        </p:txBody>
      </p:sp>
      <p:sp>
        <p:nvSpPr>
          <p:cNvPr id="3" name="Content Placeholder 2"/>
          <p:cNvSpPr>
            <a:spLocks noGrp="1"/>
          </p:cNvSpPr>
          <p:nvPr>
            <p:ph idx="1"/>
          </p:nvPr>
        </p:nvSpPr>
        <p:spPr/>
        <p:txBody>
          <a:bodyPr>
            <a:normAutofit/>
          </a:bodyPr>
          <a:lstStyle/>
          <a:p>
            <a:r>
              <a:rPr lang="en-US" sz="2100" dirty="0"/>
              <a:t>The last phase is the evaluation of the model. </a:t>
            </a:r>
            <a:endParaRPr lang="en-US" sz="2100" dirty="0" smtClean="0"/>
          </a:p>
          <a:p>
            <a:r>
              <a:rPr lang="en-US" sz="2100" dirty="0" smtClean="0"/>
              <a:t>This </a:t>
            </a:r>
            <a:r>
              <a:rPr lang="en-US" sz="2100" dirty="0"/>
              <a:t>is a crucial step of the machine learning process</a:t>
            </a:r>
            <a:r>
              <a:rPr lang="en-US" sz="2100" dirty="0" smtClean="0"/>
              <a:t>.</a:t>
            </a:r>
          </a:p>
          <a:p>
            <a:r>
              <a:rPr lang="en-US" sz="2100" dirty="0" smtClean="0"/>
              <a:t>  It determines </a:t>
            </a:r>
            <a:r>
              <a:rPr lang="en-US" sz="2100" dirty="0"/>
              <a:t>how well do they perform on unseen data</a:t>
            </a:r>
            <a:r>
              <a:rPr lang="en-US" sz="2100" dirty="0" smtClean="0"/>
              <a:t>.</a:t>
            </a:r>
          </a:p>
          <a:p>
            <a:pPr marL="0" indent="0">
              <a:buNone/>
            </a:pPr>
            <a:r>
              <a:rPr lang="en-US" sz="2100" dirty="0" smtClean="0"/>
              <a:t>      Confusion Matrix:</a:t>
            </a:r>
          </a:p>
          <a:p>
            <a:r>
              <a:rPr lang="en-IN" sz="2100" b="1" dirty="0"/>
              <a:t> </a:t>
            </a:r>
            <a:r>
              <a:rPr lang="en-US" sz="2100" dirty="0"/>
              <a:t>Confusion matrix is one of the most popular ways to evaluate a classification </a:t>
            </a:r>
            <a:r>
              <a:rPr lang="en-US" sz="2100" dirty="0" smtClean="0"/>
              <a:t>model.</a:t>
            </a:r>
            <a:endParaRPr lang="en-IN" sz="2100" dirty="0"/>
          </a:p>
          <a:p>
            <a:pPr marL="0" indent="0">
              <a:buNone/>
            </a:pPr>
            <a:r>
              <a:rPr lang="en-US" sz="2100" dirty="0"/>
              <a:t> </a:t>
            </a:r>
            <a:endParaRPr lang="en-IN" sz="2100" dirty="0"/>
          </a:p>
          <a:p>
            <a:pPr marL="0" indent="0">
              <a:buNone/>
            </a:pPr>
            <a:endParaRPr lang="en-IN" dirty="0"/>
          </a:p>
          <a:p>
            <a:endParaRPr lang="en-IN" dirty="0"/>
          </a:p>
        </p:txBody>
      </p:sp>
    </p:spTree>
    <p:custDataLst>
      <p:tags r:id="rId1"/>
    </p:custDataLst>
    <p:extLst>
      <p:ext uri="{BB962C8B-B14F-4D97-AF65-F5344CB8AC3E}">
        <p14:creationId xmlns:p14="http://schemas.microsoft.com/office/powerpoint/2010/main" val="2456655192"/>
      </p:ext>
    </p:extLst>
  </p:cSld>
  <p:clrMapOvr>
    <a:masterClrMapping/>
  </p:clrMapOvr>
  <mc:AlternateContent xmlns:mc="http://schemas.openxmlformats.org/markup-compatibility/2006" xmlns:p14="http://schemas.microsoft.com/office/powerpoint/2010/main">
    <mc:Choice Requires="p14">
      <p:transition spd="slow" p14:dur="2000" advTm="3144"/>
    </mc:Choice>
    <mc:Fallback xmlns="">
      <p:transition spd="slow" advTm="314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075240" cy="5415880"/>
          </a:xfrm>
        </p:spPr>
        <p:txBody>
          <a:bodyPr/>
          <a:lstStyle/>
          <a:p>
            <a:pPr marL="0" lvl="0" indent="0">
              <a:buNone/>
            </a:pPr>
            <a:r>
              <a:rPr lang="en-US" sz="2800" dirty="0">
                <a:solidFill>
                  <a:srgbClr val="0000CC"/>
                </a:solidFill>
              </a:rPr>
              <a:t>Validating the accuracy of the trained </a:t>
            </a:r>
            <a:r>
              <a:rPr lang="en-US" sz="2800" dirty="0" smtClean="0">
                <a:solidFill>
                  <a:srgbClr val="0000CC"/>
                </a:solidFill>
              </a:rPr>
              <a:t>data:</a:t>
            </a:r>
          </a:p>
          <a:p>
            <a:pPr marL="0" lvl="0" indent="0">
              <a:buNone/>
            </a:pPr>
            <a:endParaRPr lang="en-US" sz="2800" dirty="0" smtClean="0">
              <a:solidFill>
                <a:schemeClr val="accent1">
                  <a:lumMod val="75000"/>
                </a:schemeClr>
              </a:solidFill>
            </a:endParaRPr>
          </a:p>
          <a:p>
            <a:pPr lvl="0"/>
            <a:endParaRPr lang="en-US" b="1" dirty="0"/>
          </a:p>
          <a:p>
            <a:pPr marL="0" lvl="0" indent="0">
              <a:buNone/>
            </a:pPr>
            <a:endParaRPr lang="en-IN" b="1" dirty="0"/>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684076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400456"/>
      </p:ext>
    </p:extLst>
  </p:cSld>
  <p:clrMapOvr>
    <a:masterClrMapping/>
  </p:clrMapOvr>
  <mc:AlternateContent xmlns:mc="http://schemas.openxmlformats.org/markup-compatibility/2006" xmlns:p14="http://schemas.microsoft.com/office/powerpoint/2010/main">
    <mc:Choice Requires="p14">
      <p:transition spd="slow" p14:dur="2000" advTm="910"/>
    </mc:Choice>
    <mc:Fallback xmlns="">
      <p:transition spd="slow" advTm="91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IN" sz="2800" dirty="0" smtClean="0">
                <a:solidFill>
                  <a:schemeClr val="tx2"/>
                </a:solidFill>
              </a:rPr>
              <a:t>Validating the accuracy of Test data</a:t>
            </a:r>
            <a:endParaRPr lang="en-IN" sz="2800" dirty="0">
              <a:solidFill>
                <a:schemeClr val="tx2"/>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86124" y="1676400"/>
            <a:ext cx="477175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384743"/>
      </p:ext>
    </p:extLst>
  </p:cSld>
  <p:clrMapOvr>
    <a:masterClrMapping/>
  </p:clrMapOvr>
  <mc:AlternateContent xmlns:mc="http://schemas.openxmlformats.org/markup-compatibility/2006" xmlns:p14="http://schemas.microsoft.com/office/powerpoint/2010/main">
    <mc:Choice Requires="p14">
      <p:transition spd="slow" p14:dur="2000" advTm="938"/>
    </mc:Choice>
    <mc:Fallback xmlns="">
      <p:transition spd="slow" advTm="93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772400" cy="2790508"/>
          </a:xfrm>
          <a:prstGeom prst="rect">
            <a:avLst/>
          </a:prstGeom>
        </p:spPr>
        <p:txBody>
          <a:bodyPr wrap="square">
            <a:spAutoFit/>
          </a:bodyPr>
          <a:lstStyle/>
          <a:p>
            <a:pPr marL="109728" lvl="0">
              <a:spcBef>
                <a:spcPts val="400"/>
              </a:spcBef>
              <a:buClr>
                <a:srgbClr val="2DA2BF"/>
              </a:buClr>
              <a:buSzPct val="68000"/>
            </a:pPr>
            <a:endParaRPr lang="en-US" dirty="0" smtClean="0">
              <a:solidFill>
                <a:srgbClr val="0070C0"/>
              </a:solidFill>
            </a:endParaRPr>
          </a:p>
          <a:p>
            <a:pPr marL="395478" lvl="0" indent="-285750">
              <a:spcBef>
                <a:spcPts val="400"/>
              </a:spcBef>
              <a:buClr>
                <a:srgbClr val="2DA2BF"/>
              </a:buClr>
              <a:buSzPct val="68000"/>
              <a:buFont typeface="Wingdings" pitchFamily="2" charset="2"/>
              <a:buChar char="Ø"/>
            </a:pPr>
            <a:r>
              <a:rPr lang="en-US" dirty="0" smtClean="0">
                <a:solidFill>
                  <a:srgbClr val="0070C0"/>
                </a:solidFill>
              </a:rPr>
              <a:t>  </a:t>
            </a:r>
            <a:r>
              <a:rPr lang="en-US" dirty="0">
                <a:solidFill>
                  <a:srgbClr val="0070C0"/>
                </a:solidFill>
              </a:rPr>
              <a:t>Data Source:</a:t>
            </a:r>
            <a:r>
              <a:rPr lang="en-US" dirty="0">
                <a:solidFill>
                  <a:prstClr val="black"/>
                </a:solidFill>
              </a:rPr>
              <a:t> </a:t>
            </a:r>
          </a:p>
          <a:p>
            <a:pPr marL="109728" lvl="0">
              <a:spcBef>
                <a:spcPts val="400"/>
              </a:spcBef>
              <a:buClr>
                <a:srgbClr val="2DA2BF"/>
              </a:buClr>
              <a:buSzPct val="68000"/>
            </a:pPr>
            <a:r>
              <a:rPr lang="en-US" dirty="0">
                <a:solidFill>
                  <a:prstClr val="black"/>
                </a:solidFill>
              </a:rPr>
              <a:t>The dataset has been acquired from a secondary source. It was downloaded from UCI repository. (Source: https://archive.ics.uci.edu/ml/datasets/mushroom). </a:t>
            </a:r>
          </a:p>
          <a:p>
            <a:pPr marL="395478" lvl="0" indent="-285750">
              <a:spcBef>
                <a:spcPts val="400"/>
              </a:spcBef>
              <a:buClr>
                <a:srgbClr val="2DA2BF"/>
              </a:buClr>
              <a:buSzPct val="68000"/>
              <a:buFont typeface="Wingdings" pitchFamily="2" charset="2"/>
              <a:buChar char="Ø"/>
            </a:pPr>
            <a:r>
              <a:rPr lang="en-US" dirty="0" smtClean="0">
                <a:solidFill>
                  <a:srgbClr val="0070C0"/>
                </a:solidFill>
              </a:rPr>
              <a:t>Data Description:</a:t>
            </a:r>
          </a:p>
          <a:p>
            <a:pPr marL="109728" lvl="0">
              <a:spcBef>
                <a:spcPts val="400"/>
              </a:spcBef>
              <a:buClr>
                <a:srgbClr val="2DA2BF"/>
              </a:buClr>
              <a:buSzPct val="68000"/>
            </a:pPr>
            <a:r>
              <a:rPr lang="en-US" dirty="0" smtClean="0"/>
              <a:t>The original dataset consists of 8124 observations taken over 22 features and the target variable being the type of mushroom. All the variables considered are categorical type.</a:t>
            </a:r>
          </a:p>
        </p:txBody>
      </p:sp>
    </p:spTree>
    <p:extLst>
      <p:ext uri="{BB962C8B-B14F-4D97-AF65-F5344CB8AC3E}">
        <p14:creationId xmlns:p14="http://schemas.microsoft.com/office/powerpoint/2010/main" val="3121135462"/>
      </p:ext>
    </p:extLst>
  </p:cSld>
  <p:clrMapOvr>
    <a:masterClrMapping/>
  </p:clrMapOvr>
  <mc:AlternateContent xmlns:mc="http://schemas.openxmlformats.org/markup-compatibility/2006" xmlns:p14="http://schemas.microsoft.com/office/powerpoint/2010/main">
    <mc:Choice Requires="p14">
      <p:transition spd="slow" p14:dur="2000" advTm="887"/>
    </mc:Choice>
    <mc:Fallback xmlns="">
      <p:transition spd="slow" advTm="88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86325"/>
            <a:ext cx="8229600" cy="5973763"/>
          </a:xfrm>
        </p:spPr>
        <p:txBody>
          <a:bodyPr>
            <a:normAutofit/>
          </a:bodyPr>
          <a:lstStyle/>
          <a:p>
            <a:r>
              <a:rPr lang="en-US" sz="2000" dirty="0"/>
              <a:t>From the above confusion matrices, we can see that both train and test data show almost near accuracies.</a:t>
            </a:r>
          </a:p>
          <a:p>
            <a:r>
              <a:rPr lang="en-US" sz="2000" dirty="0"/>
              <a:t>We can therefore conclude that Logistic regression with 4 variables: </a:t>
            </a:r>
            <a:r>
              <a:rPr lang="en-US" sz="2000" dirty="0" err="1"/>
              <a:t>Odour</a:t>
            </a:r>
            <a:r>
              <a:rPr lang="en-US" sz="2000" dirty="0"/>
              <a:t>, Habitat, Gill size, Stalk root classify the mushroom correctly 80% of the time.</a:t>
            </a:r>
            <a:endParaRPr lang="en-IN" sz="2000" dirty="0"/>
          </a:p>
          <a:p>
            <a:pPr marL="0" indent="0">
              <a:buNone/>
            </a:pPr>
            <a:r>
              <a:rPr lang="en-US" sz="2000" dirty="0"/>
              <a:t>   </a:t>
            </a:r>
            <a:endParaRPr lang="ar-IQ" dirty="0"/>
          </a:p>
        </p:txBody>
      </p:sp>
    </p:spTree>
    <p:extLst>
      <p:ext uri="{BB962C8B-B14F-4D97-AF65-F5344CB8AC3E}">
        <p14:creationId xmlns:p14="http://schemas.microsoft.com/office/powerpoint/2010/main" val="3321475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sz="3600" dirty="0" smtClean="0">
                <a:solidFill>
                  <a:srgbClr val="FF0000"/>
                </a:solidFill>
              </a:rPr>
              <a:t>SUMMARY:</a:t>
            </a:r>
            <a:endParaRPr lang="en-IN" dirty="0">
              <a:solidFill>
                <a:srgbClr val="FF0000"/>
              </a:solidFill>
            </a:endParaRPr>
          </a:p>
        </p:txBody>
      </p:sp>
      <p:sp>
        <p:nvSpPr>
          <p:cNvPr id="3" name="Content Placeholder 2"/>
          <p:cNvSpPr>
            <a:spLocks noGrp="1"/>
          </p:cNvSpPr>
          <p:nvPr>
            <p:ph idx="1"/>
          </p:nvPr>
        </p:nvSpPr>
        <p:spPr>
          <a:xfrm>
            <a:off x="457200" y="1371600"/>
            <a:ext cx="8229600" cy="5105400"/>
          </a:xfrm>
        </p:spPr>
        <p:txBody>
          <a:bodyPr>
            <a:normAutofit/>
          </a:bodyPr>
          <a:lstStyle/>
          <a:p>
            <a:pPr marL="0" indent="0">
              <a:buNone/>
            </a:pPr>
            <a:r>
              <a:rPr lang="en-US" sz="1400" dirty="0" smtClean="0"/>
              <a:t>	</a:t>
            </a:r>
          </a:p>
          <a:p>
            <a:pPr marL="0" indent="0">
              <a:buNone/>
            </a:pPr>
            <a:r>
              <a:rPr lang="en-US" sz="1400" dirty="0"/>
              <a:t>	</a:t>
            </a:r>
            <a:r>
              <a:rPr lang="en-US" sz="1400" dirty="0" smtClean="0"/>
              <a:t>Classification </a:t>
            </a:r>
            <a:r>
              <a:rPr lang="en-US" sz="1400" dirty="0"/>
              <a:t>systems play a major role in decision-making tasks by categorizing the available information based on some principles</a:t>
            </a:r>
            <a:r>
              <a:rPr lang="en-US" sz="1400" dirty="0" smtClean="0"/>
              <a:t>.</a:t>
            </a:r>
            <a:r>
              <a:rPr lang="en-US" sz="1400" dirty="0"/>
              <a:t> </a:t>
            </a:r>
            <a:endParaRPr lang="en-IN" sz="1400" dirty="0"/>
          </a:p>
          <a:p>
            <a:pPr marL="0" indent="0">
              <a:buNone/>
            </a:pPr>
            <a:r>
              <a:rPr lang="en-US" sz="1400" dirty="0" smtClean="0"/>
              <a:t>	In </a:t>
            </a:r>
            <a:r>
              <a:rPr lang="en-US" sz="1400" dirty="0"/>
              <a:t>this project, we focused on prediction accuracy. Our intent was to learn a model that has a good generalization performance on the Mushroom dataset. We recognized the characteristics of the mushroom that are best-suited for its classification. In a way, we compared and evaluated the relative performance of some well-known classification models: k-NN, Decision Trees, SVM, Random Forest, GLM, for the problem at </a:t>
            </a:r>
            <a:r>
              <a:rPr lang="en-US" sz="1400" dirty="0" smtClean="0"/>
              <a:t>hand.</a:t>
            </a:r>
            <a:endParaRPr lang="en-IN" sz="1400" dirty="0"/>
          </a:p>
          <a:p>
            <a:pPr marL="0" indent="0">
              <a:buNone/>
            </a:pPr>
            <a:r>
              <a:rPr lang="en-US" sz="1400" dirty="0" smtClean="0"/>
              <a:t>	Over </a:t>
            </a:r>
            <a:r>
              <a:rPr lang="en-US" sz="1400" dirty="0"/>
              <a:t>all the algorithms, Random Forest gave a pre-eminent accuracy. We have then tried to tune the parameter of Random Forest Technique to obtain superior performance</a:t>
            </a:r>
            <a:r>
              <a:rPr lang="en-US" sz="1400" dirty="0" smtClean="0"/>
              <a:t>.</a:t>
            </a:r>
            <a:endParaRPr lang="en-IN" sz="1400" dirty="0"/>
          </a:p>
          <a:p>
            <a:r>
              <a:rPr lang="en-US" sz="1400" dirty="0"/>
              <a:t>The summary of accuracies of various algorithms are as follows</a:t>
            </a:r>
            <a:r>
              <a:rPr lang="en-US" sz="1400" dirty="0" smtClean="0"/>
              <a:t>.</a:t>
            </a:r>
          </a:p>
          <a:p>
            <a:endParaRPr lang="en-US" sz="1400" dirty="0"/>
          </a:p>
          <a:p>
            <a:endParaRPr lang="en-US" sz="1400" dirty="0" smtClean="0"/>
          </a:p>
          <a:p>
            <a:endParaRPr lang="en-US" sz="1400" dirty="0"/>
          </a:p>
          <a:p>
            <a:pPr marL="0" indent="0">
              <a:buNone/>
            </a:pPr>
            <a:endParaRPr lang="en-US" sz="1200" dirty="0" smtClean="0"/>
          </a:p>
          <a:p>
            <a:pPr marL="0" indent="0">
              <a:buNone/>
            </a:pPr>
            <a:endParaRPr lang="en-US" sz="1200" dirty="0"/>
          </a:p>
          <a:p>
            <a:pPr marL="0" indent="0">
              <a:buNone/>
            </a:pPr>
            <a:r>
              <a:rPr lang="en-US" sz="1200" dirty="0" smtClean="0"/>
              <a:t>	Using </a:t>
            </a:r>
            <a:r>
              <a:rPr lang="en-US" sz="1200" dirty="0"/>
              <a:t>these, we have fitted logistic </a:t>
            </a:r>
            <a:r>
              <a:rPr lang="en-US" sz="1200" dirty="0" smtClean="0"/>
              <a:t>regression </a:t>
            </a:r>
            <a:r>
              <a:rPr lang="en-US" sz="1200" dirty="0"/>
              <a:t>and obtained the final model. </a:t>
            </a:r>
          </a:p>
          <a:p>
            <a:pPr marL="0" indent="0">
              <a:buNone/>
            </a:pPr>
            <a:endParaRPr lang="en-US" sz="1200" b="1" dirty="0"/>
          </a:p>
          <a:p>
            <a:pPr marL="0" indent="0">
              <a:buNone/>
            </a:pPr>
            <a:r>
              <a:rPr lang="en-US" sz="1600" b="1" dirty="0" smtClean="0">
                <a:solidFill>
                  <a:srgbClr val="FF0000"/>
                </a:solidFill>
              </a:rPr>
              <a:t>Conclusion:</a:t>
            </a:r>
            <a:endParaRPr lang="en-IN" sz="1200" b="1" dirty="0">
              <a:solidFill>
                <a:srgbClr val="FF0000"/>
              </a:solidFill>
            </a:endParaRPr>
          </a:p>
          <a:p>
            <a:pPr marL="0" indent="0">
              <a:buNone/>
            </a:pPr>
            <a:r>
              <a:rPr lang="en-US" sz="1400" dirty="0" smtClean="0"/>
              <a:t>	A </a:t>
            </a:r>
            <a:r>
              <a:rPr lang="en-US" sz="1400" dirty="0"/>
              <a:t>decision to choose Logistic regression model with 4 variables: </a:t>
            </a:r>
            <a:r>
              <a:rPr lang="en-US" sz="1400" dirty="0" err="1"/>
              <a:t>Odour</a:t>
            </a:r>
            <a:r>
              <a:rPr lang="en-US" sz="1400" dirty="0"/>
              <a:t>, Gill Size, Stalk Root, Habitat has been accepted to group the mushroom as edible or poisonous.</a:t>
            </a:r>
            <a:endParaRPr lang="en-IN" sz="1400" dirty="0"/>
          </a:p>
          <a:p>
            <a:endParaRPr lang="en-IN" sz="1200" dirty="0"/>
          </a:p>
        </p:txBody>
      </p:sp>
      <p:sp>
        <p:nvSpPr>
          <p:cNvPr id="12" name="Text Box 9"/>
          <p:cNvSpPr txBox="1">
            <a:spLocks noChangeArrowheads="1"/>
          </p:cNvSpPr>
          <p:nvPr/>
        </p:nvSpPr>
        <p:spPr bwMode="auto">
          <a:xfrm>
            <a:off x="761999" y="4251325"/>
            <a:ext cx="611346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k-NN	SVM	Decision Trees	Random Forest	GLM	</a:t>
            </a: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81%	80%	82%	82%		77%	</a:t>
            </a:r>
            <a:endParaRPr kumimoji="0" lang="en-IN"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3211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2514600" cy="1143000"/>
          </a:xfrm>
        </p:spPr>
        <p:txBody>
          <a:bodyPr/>
          <a:lstStyle/>
          <a:p>
            <a:r>
              <a:rPr lang="en-US" dirty="0" smtClean="0">
                <a:solidFill>
                  <a:srgbClr val="FF0000"/>
                </a:solidFill>
              </a:rPr>
              <a:t>R code:</a:t>
            </a:r>
            <a:endParaRPr lang="ar-IQ" dirty="0">
              <a:solidFill>
                <a:srgbClr val="FF0000"/>
              </a:solidFill>
            </a:endParaRPr>
          </a:p>
        </p:txBody>
      </p:sp>
      <p:sp>
        <p:nvSpPr>
          <p:cNvPr id="3" name="Content Placeholder 2"/>
          <p:cNvSpPr>
            <a:spLocks noGrp="1"/>
          </p:cNvSpPr>
          <p:nvPr>
            <p:ph idx="1"/>
          </p:nvPr>
        </p:nvSpPr>
        <p:spPr>
          <a:xfrm>
            <a:off x="457200" y="1600200"/>
            <a:ext cx="8229600" cy="4525963"/>
          </a:xfrm>
        </p:spPr>
        <p:txBody>
          <a:bodyPr>
            <a:noAutofit/>
          </a:bodyPr>
          <a:lstStyle/>
          <a:p>
            <a:pPr marL="0" indent="0">
              <a:buNone/>
            </a:pPr>
            <a:r>
              <a:rPr lang="en-US" sz="1400" b="1" dirty="0"/>
              <a:t>A: R Code </a:t>
            </a:r>
            <a:endParaRPr lang="en-US" sz="1400" dirty="0"/>
          </a:p>
          <a:p>
            <a:pPr marL="0" indent="0">
              <a:buNone/>
            </a:pPr>
            <a:r>
              <a:rPr lang="en-US" sz="1400" dirty="0"/>
              <a:t># Checking and setting the path </a:t>
            </a:r>
          </a:p>
          <a:p>
            <a:pPr marL="0" indent="0">
              <a:buNone/>
            </a:pPr>
            <a:r>
              <a:rPr lang="en-US" sz="1400" dirty="0" err="1"/>
              <a:t>getwd</a:t>
            </a:r>
            <a:r>
              <a:rPr lang="en-US" sz="1400" dirty="0"/>
              <a:t>() </a:t>
            </a:r>
          </a:p>
          <a:p>
            <a:pPr marL="0" indent="0">
              <a:buNone/>
            </a:pPr>
            <a:r>
              <a:rPr lang="en-US" sz="1400" dirty="0" err="1"/>
              <a:t>setwd</a:t>
            </a:r>
            <a:r>
              <a:rPr lang="en-US" sz="1400" dirty="0"/>
              <a:t>("C:/Users/</a:t>
            </a:r>
            <a:r>
              <a:rPr lang="en-US" sz="1400" dirty="0" err="1"/>
              <a:t>mghnp</a:t>
            </a:r>
            <a:r>
              <a:rPr lang="en-US" sz="1400" dirty="0"/>
              <a:t>/Desktop/</a:t>
            </a:r>
            <a:r>
              <a:rPr lang="en-US" sz="1400" dirty="0" err="1"/>
              <a:t>RProject</a:t>
            </a:r>
            <a:r>
              <a:rPr lang="en-US" sz="1400" dirty="0"/>
              <a:t>") </a:t>
            </a:r>
          </a:p>
          <a:p>
            <a:pPr marL="0" indent="0">
              <a:buNone/>
            </a:pPr>
            <a:r>
              <a:rPr lang="en-US" sz="1400" dirty="0" err="1"/>
              <a:t>getwd</a:t>
            </a:r>
            <a:r>
              <a:rPr lang="en-US" sz="1400" dirty="0"/>
              <a:t>() </a:t>
            </a:r>
          </a:p>
          <a:p>
            <a:pPr marL="0" indent="0">
              <a:buNone/>
            </a:pPr>
            <a:r>
              <a:rPr lang="en-US" sz="1400" dirty="0"/>
              <a:t># Loading required packages </a:t>
            </a:r>
          </a:p>
          <a:p>
            <a:pPr marL="0" indent="0">
              <a:buNone/>
            </a:pPr>
            <a:r>
              <a:rPr lang="en-US" sz="1400" dirty="0" err="1"/>
              <a:t>install.packages</a:t>
            </a:r>
            <a:r>
              <a:rPr lang="en-US" sz="1400" dirty="0"/>
              <a:t>("mice") </a:t>
            </a:r>
          </a:p>
          <a:p>
            <a:pPr marL="0" indent="0">
              <a:buNone/>
            </a:pPr>
            <a:r>
              <a:rPr lang="en-US" sz="1400" dirty="0" err="1"/>
              <a:t>install.packages</a:t>
            </a:r>
            <a:r>
              <a:rPr lang="en-US" sz="1400" dirty="0"/>
              <a:t>("</a:t>
            </a:r>
            <a:r>
              <a:rPr lang="en-US" sz="1400" dirty="0" err="1"/>
              <a:t>randomForest</a:t>
            </a:r>
            <a:r>
              <a:rPr lang="en-US" sz="1400" dirty="0"/>
              <a:t>") </a:t>
            </a:r>
          </a:p>
          <a:p>
            <a:pPr marL="0" indent="0">
              <a:buNone/>
            </a:pPr>
            <a:r>
              <a:rPr lang="en-US" sz="1400" dirty="0" err="1"/>
              <a:t>install.packages</a:t>
            </a:r>
            <a:r>
              <a:rPr lang="en-US" sz="1400" dirty="0"/>
              <a:t>("ggplot2") </a:t>
            </a:r>
          </a:p>
          <a:p>
            <a:pPr marL="0" indent="0">
              <a:buNone/>
            </a:pPr>
            <a:r>
              <a:rPr lang="en-US" sz="1400" dirty="0" err="1"/>
              <a:t>install.packages</a:t>
            </a:r>
            <a:r>
              <a:rPr lang="en-US" sz="1400" dirty="0"/>
              <a:t>("</a:t>
            </a:r>
            <a:r>
              <a:rPr lang="en-US" sz="1400" dirty="0" err="1"/>
              <a:t>glmnet</a:t>
            </a:r>
            <a:r>
              <a:rPr lang="en-US" sz="1400" dirty="0"/>
              <a:t>") </a:t>
            </a:r>
          </a:p>
          <a:p>
            <a:pPr marL="0" indent="0">
              <a:buNone/>
            </a:pPr>
            <a:r>
              <a:rPr lang="en-US" sz="1400" dirty="0" err="1"/>
              <a:t>install.packages</a:t>
            </a:r>
            <a:r>
              <a:rPr lang="en-US" sz="1400" dirty="0"/>
              <a:t>(“</a:t>
            </a:r>
            <a:r>
              <a:rPr lang="en-US" sz="1400" dirty="0" err="1"/>
              <a:t>Hmisc</a:t>
            </a:r>
            <a:r>
              <a:rPr lang="en-US" sz="1400" dirty="0"/>
              <a:t>”) </a:t>
            </a:r>
          </a:p>
          <a:p>
            <a:pPr marL="0" indent="0">
              <a:buNone/>
            </a:pPr>
            <a:r>
              <a:rPr lang="en-US" sz="1400" dirty="0" err="1"/>
              <a:t>install.packages</a:t>
            </a:r>
            <a:r>
              <a:rPr lang="en-US" sz="1400" dirty="0"/>
              <a:t>(“e1071”) </a:t>
            </a:r>
          </a:p>
          <a:p>
            <a:pPr marL="0" indent="0">
              <a:buNone/>
            </a:pPr>
            <a:r>
              <a:rPr lang="en-US" sz="1400" dirty="0" err="1"/>
              <a:t>install.packages</a:t>
            </a:r>
            <a:r>
              <a:rPr lang="en-US" sz="1400" dirty="0"/>
              <a:t>(“caret”) </a:t>
            </a:r>
          </a:p>
          <a:p>
            <a:pPr marL="0" indent="0">
              <a:buNone/>
            </a:pPr>
            <a:r>
              <a:rPr lang="en-US" sz="1400" dirty="0"/>
              <a:t>library(mice) </a:t>
            </a:r>
          </a:p>
          <a:p>
            <a:pPr marL="0" indent="0">
              <a:buNone/>
            </a:pPr>
            <a:r>
              <a:rPr lang="en-US" sz="1400" dirty="0"/>
              <a:t>library(</a:t>
            </a:r>
            <a:r>
              <a:rPr lang="en-US" sz="1400" dirty="0" err="1"/>
              <a:t>randomForest</a:t>
            </a:r>
            <a:r>
              <a:rPr lang="en-US" sz="1400" dirty="0"/>
              <a:t>) </a:t>
            </a:r>
          </a:p>
          <a:p>
            <a:pPr marL="0" indent="0">
              <a:buNone/>
            </a:pPr>
            <a:r>
              <a:rPr lang="en-US" sz="1400" dirty="0"/>
              <a:t>library(ggplot2) </a:t>
            </a:r>
          </a:p>
          <a:p>
            <a:pPr marL="0" indent="0">
              <a:buNone/>
            </a:pPr>
            <a:r>
              <a:rPr lang="en-US" sz="1400" dirty="0"/>
              <a:t>library(</a:t>
            </a:r>
            <a:r>
              <a:rPr lang="en-US" sz="1400" dirty="0" err="1"/>
              <a:t>glmnet</a:t>
            </a:r>
            <a:r>
              <a:rPr lang="en-US" sz="1400" dirty="0"/>
              <a:t>) </a:t>
            </a:r>
          </a:p>
          <a:p>
            <a:pPr marL="0" indent="0">
              <a:buNone/>
            </a:pPr>
            <a:r>
              <a:rPr lang="en-US" sz="1400" dirty="0"/>
              <a:t>library(</a:t>
            </a:r>
            <a:r>
              <a:rPr lang="en-US" sz="1400" dirty="0" err="1"/>
              <a:t>Hmisc</a:t>
            </a:r>
            <a:r>
              <a:rPr lang="en-US" sz="1400" dirty="0"/>
              <a:t>) </a:t>
            </a:r>
          </a:p>
          <a:p>
            <a:pPr marL="0" indent="0">
              <a:buNone/>
            </a:pPr>
            <a:r>
              <a:rPr lang="en-US" sz="1400" dirty="0"/>
              <a:t>library(e1071) </a:t>
            </a:r>
          </a:p>
          <a:p>
            <a:pPr marL="0" indent="0">
              <a:buNone/>
            </a:pPr>
            <a:r>
              <a:rPr lang="en-US" sz="1400" dirty="0"/>
              <a:t>library(caret) </a:t>
            </a:r>
            <a:endParaRPr lang="ar-IQ" sz="1400" dirty="0"/>
          </a:p>
        </p:txBody>
      </p:sp>
    </p:spTree>
    <p:extLst>
      <p:ext uri="{BB962C8B-B14F-4D97-AF65-F5344CB8AC3E}">
        <p14:creationId xmlns:p14="http://schemas.microsoft.com/office/powerpoint/2010/main" val="4992573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229"/>
            <a:ext cx="8229600" cy="5973763"/>
          </a:xfrm>
        </p:spPr>
        <p:txBody>
          <a:bodyPr>
            <a:normAutofit/>
          </a:bodyPr>
          <a:lstStyle/>
          <a:p>
            <a:pPr marL="0" indent="0">
              <a:buNone/>
            </a:pPr>
            <a:r>
              <a:rPr lang="en-US" sz="1400" dirty="0"/>
              <a:t># Reading the data file into R </a:t>
            </a:r>
          </a:p>
          <a:p>
            <a:pPr marL="0" indent="0">
              <a:buNone/>
            </a:pPr>
            <a:r>
              <a:rPr lang="en-US" sz="1400" dirty="0"/>
              <a:t># File name: Mushroom </a:t>
            </a:r>
          </a:p>
          <a:p>
            <a:pPr marL="0" indent="0">
              <a:buNone/>
            </a:pPr>
            <a:r>
              <a:rPr lang="en-US" sz="1400" dirty="0"/>
              <a:t>M1=read.csv("Mushroom.csv") </a:t>
            </a:r>
          </a:p>
          <a:p>
            <a:pPr marL="0" indent="0">
              <a:buNone/>
            </a:pPr>
            <a:r>
              <a:rPr lang="en-US" sz="1400" dirty="0"/>
              <a:t># Looking at basic framework of the dataset – observations, attributes, datatypes </a:t>
            </a:r>
          </a:p>
          <a:p>
            <a:pPr marL="0" indent="0">
              <a:buNone/>
            </a:pPr>
            <a:r>
              <a:rPr lang="en-US" sz="1400" dirty="0"/>
              <a:t>dim(M1) </a:t>
            </a:r>
          </a:p>
          <a:p>
            <a:pPr marL="0" indent="0">
              <a:buNone/>
            </a:pPr>
            <a:r>
              <a:rPr lang="en-US" sz="1400" dirty="0"/>
              <a:t>class(M1) </a:t>
            </a:r>
          </a:p>
          <a:p>
            <a:pPr marL="0" indent="0">
              <a:buNone/>
            </a:pPr>
            <a:r>
              <a:rPr lang="en-US" sz="1400" dirty="0"/>
              <a:t>names(M1) </a:t>
            </a:r>
          </a:p>
          <a:p>
            <a:pPr marL="0" indent="0">
              <a:buNone/>
            </a:pPr>
            <a:r>
              <a:rPr lang="en-US" sz="1400" dirty="0" err="1"/>
              <a:t>str</a:t>
            </a:r>
            <a:r>
              <a:rPr lang="en-US" sz="1400" dirty="0"/>
              <a:t>(M1) </a:t>
            </a:r>
          </a:p>
          <a:p>
            <a:pPr marL="0" indent="0">
              <a:buNone/>
            </a:pPr>
            <a:r>
              <a:rPr lang="es-ES" sz="1400" dirty="0" err="1"/>
              <a:t>cols</a:t>
            </a:r>
            <a:r>
              <a:rPr lang="es-ES" sz="1400" dirty="0"/>
              <a:t>=c("y","x1","x2", "x3","x4","x5", "x6","x7","x8","x9", "x10", "x11", "x12", "x13", "x14", "x15","x16", "x17", "x18", "x19", "x20", "x21", "x22") </a:t>
            </a:r>
          </a:p>
          <a:p>
            <a:pPr marL="0" indent="0">
              <a:buNone/>
            </a:pPr>
            <a:r>
              <a:rPr lang="en-US" sz="1400" dirty="0"/>
              <a:t>M1[cols]=</a:t>
            </a:r>
            <a:r>
              <a:rPr lang="en-US" sz="1400" dirty="0" err="1"/>
              <a:t>lapply</a:t>
            </a:r>
            <a:r>
              <a:rPr lang="en-US" sz="1400" dirty="0"/>
              <a:t>(M1[cols], factor) </a:t>
            </a:r>
          </a:p>
          <a:p>
            <a:pPr marL="0" indent="0">
              <a:buNone/>
            </a:pPr>
            <a:r>
              <a:rPr lang="en-US" sz="1400" dirty="0" err="1"/>
              <a:t>str</a:t>
            </a:r>
            <a:r>
              <a:rPr lang="en-US" sz="1400" dirty="0"/>
              <a:t>(M1) </a:t>
            </a:r>
          </a:p>
          <a:p>
            <a:pPr marL="0" indent="0">
              <a:buNone/>
            </a:pPr>
            <a:r>
              <a:rPr lang="en-US" sz="1400" dirty="0"/>
              <a:t>summary(M1) </a:t>
            </a:r>
          </a:p>
          <a:p>
            <a:pPr marL="0" indent="0">
              <a:buNone/>
            </a:pPr>
            <a:r>
              <a:rPr lang="en-US" sz="1400" dirty="0"/>
              <a:t>View(M1) </a:t>
            </a:r>
          </a:p>
          <a:p>
            <a:pPr marL="0" indent="0">
              <a:buNone/>
            </a:pPr>
            <a:r>
              <a:rPr lang="en-US" sz="1400" dirty="0"/>
              <a:t># Removing x16 variable as it has only one level and irrelevant for data analysis </a:t>
            </a:r>
          </a:p>
          <a:p>
            <a:pPr marL="0" indent="0">
              <a:buNone/>
            </a:pPr>
            <a:r>
              <a:rPr lang="en-US" sz="1400" dirty="0"/>
              <a:t>M2=M1[,c(1:16,18:23)] </a:t>
            </a:r>
          </a:p>
          <a:p>
            <a:pPr marL="0" indent="0">
              <a:buNone/>
            </a:pPr>
            <a:r>
              <a:rPr lang="en-US" sz="1400" dirty="0" err="1"/>
              <a:t>str</a:t>
            </a:r>
            <a:r>
              <a:rPr lang="en-US" sz="1400" dirty="0"/>
              <a:t>(M2) </a:t>
            </a:r>
          </a:p>
          <a:p>
            <a:pPr marL="0" indent="0">
              <a:buNone/>
            </a:pPr>
            <a:r>
              <a:rPr lang="en-US" sz="1400" dirty="0"/>
              <a:t>summary(M2) </a:t>
            </a:r>
          </a:p>
          <a:p>
            <a:pPr marL="0" indent="0">
              <a:buNone/>
            </a:pPr>
            <a:r>
              <a:rPr lang="en-US" sz="1400" dirty="0"/>
              <a:t>#Checking for missing value </a:t>
            </a:r>
          </a:p>
          <a:p>
            <a:pPr marL="0" indent="0">
              <a:buNone/>
            </a:pPr>
            <a:r>
              <a:rPr lang="en-US" sz="1400" dirty="0"/>
              <a:t>print(all(!is.na(M2))) </a:t>
            </a:r>
            <a:endParaRPr lang="ar-IQ" sz="1400" dirty="0"/>
          </a:p>
        </p:txBody>
      </p:sp>
    </p:spTree>
    <p:extLst>
      <p:ext uri="{BB962C8B-B14F-4D97-AF65-F5344CB8AC3E}">
        <p14:creationId xmlns:p14="http://schemas.microsoft.com/office/powerpoint/2010/main" val="3612482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237"/>
            <a:ext cx="8229600" cy="5973763"/>
          </a:xfrm>
        </p:spPr>
        <p:txBody>
          <a:bodyPr>
            <a:noAutofit/>
          </a:bodyPr>
          <a:lstStyle/>
          <a:p>
            <a:pPr marL="0" indent="0">
              <a:buNone/>
            </a:pPr>
            <a:r>
              <a:rPr lang="en-US" sz="1400" dirty="0"/>
              <a:t># Numerical relationships between variables </a:t>
            </a:r>
          </a:p>
          <a:p>
            <a:pPr marL="0" indent="0">
              <a:buNone/>
            </a:pPr>
            <a:r>
              <a:rPr lang="en-US" sz="1400" dirty="0" err="1"/>
              <a:t>prop.table</a:t>
            </a:r>
            <a:r>
              <a:rPr lang="en-US" sz="1400" dirty="0"/>
              <a:t>(table(M2$x1,M2$y),2) </a:t>
            </a:r>
          </a:p>
          <a:p>
            <a:pPr marL="0" indent="0">
              <a:buNone/>
            </a:pPr>
            <a:r>
              <a:rPr lang="en-US" sz="1400" dirty="0" err="1"/>
              <a:t>prop.table</a:t>
            </a:r>
            <a:r>
              <a:rPr lang="en-US" sz="1400" dirty="0"/>
              <a:t>(table(M2$x1,M2$y),1) </a:t>
            </a:r>
          </a:p>
          <a:p>
            <a:pPr marL="0" indent="0">
              <a:buNone/>
            </a:pPr>
            <a:r>
              <a:rPr lang="en-US" sz="1400" dirty="0" err="1"/>
              <a:t>prop.table</a:t>
            </a:r>
            <a:r>
              <a:rPr lang="en-US" sz="1400" dirty="0"/>
              <a:t>(table(M2$x2,M2$y),2) </a:t>
            </a:r>
          </a:p>
          <a:p>
            <a:pPr marL="0" indent="0">
              <a:buNone/>
            </a:pPr>
            <a:r>
              <a:rPr lang="en-US" sz="1400" dirty="0" err="1"/>
              <a:t>prop.table</a:t>
            </a:r>
            <a:r>
              <a:rPr lang="en-US" sz="1400" dirty="0"/>
              <a:t>(table(M2$x2,M2$y),1</a:t>
            </a:r>
            <a:r>
              <a:rPr lang="en-US" sz="1400" dirty="0" smtClean="0"/>
              <a:t>)</a:t>
            </a:r>
            <a:endParaRPr lang="ar-IQ" sz="1400" dirty="0"/>
          </a:p>
          <a:p>
            <a:pPr marL="0" indent="0">
              <a:buNone/>
            </a:pPr>
            <a:r>
              <a:rPr lang="en-US" sz="1400" dirty="0" err="1"/>
              <a:t>prop.table</a:t>
            </a:r>
            <a:r>
              <a:rPr lang="en-US" sz="1400" dirty="0"/>
              <a:t>(table(M2$x3,M2$y),2) </a:t>
            </a:r>
          </a:p>
          <a:p>
            <a:pPr marL="0" indent="0">
              <a:buNone/>
            </a:pPr>
            <a:r>
              <a:rPr lang="en-US" sz="1400" dirty="0" err="1"/>
              <a:t>prop.table</a:t>
            </a:r>
            <a:r>
              <a:rPr lang="en-US" sz="1400" dirty="0"/>
              <a:t>(table(M2$x3,M2$y),1) </a:t>
            </a:r>
          </a:p>
          <a:p>
            <a:pPr marL="0" indent="0">
              <a:buNone/>
            </a:pPr>
            <a:r>
              <a:rPr lang="en-US" sz="1400" dirty="0" err="1"/>
              <a:t>prop.table</a:t>
            </a:r>
            <a:r>
              <a:rPr lang="en-US" sz="1400" dirty="0"/>
              <a:t>(table(M2$x4,M2$y),2) </a:t>
            </a:r>
          </a:p>
          <a:p>
            <a:pPr marL="0" indent="0">
              <a:buNone/>
            </a:pPr>
            <a:r>
              <a:rPr lang="en-US" sz="1400" dirty="0" err="1"/>
              <a:t>prop.table</a:t>
            </a:r>
            <a:r>
              <a:rPr lang="en-US" sz="1400" dirty="0"/>
              <a:t>(table(M2$x4,M2$y),1) </a:t>
            </a:r>
          </a:p>
          <a:p>
            <a:pPr marL="0" indent="0">
              <a:buNone/>
            </a:pPr>
            <a:r>
              <a:rPr lang="en-US" sz="1400" dirty="0" err="1"/>
              <a:t>prop.table</a:t>
            </a:r>
            <a:r>
              <a:rPr lang="en-US" sz="1400" dirty="0"/>
              <a:t>(table(M2$x5,M2$y),2) </a:t>
            </a:r>
          </a:p>
          <a:p>
            <a:pPr marL="0" indent="0">
              <a:buNone/>
            </a:pPr>
            <a:r>
              <a:rPr lang="en-US" sz="1400" dirty="0" err="1"/>
              <a:t>prop.table</a:t>
            </a:r>
            <a:r>
              <a:rPr lang="en-US" sz="1400" dirty="0"/>
              <a:t>(table(M2$x5,M2$y),1) </a:t>
            </a:r>
          </a:p>
          <a:p>
            <a:pPr marL="0" indent="0">
              <a:buNone/>
            </a:pPr>
            <a:r>
              <a:rPr lang="en-US" sz="1400" dirty="0" err="1"/>
              <a:t>prop.table</a:t>
            </a:r>
            <a:r>
              <a:rPr lang="en-US" sz="1400" dirty="0"/>
              <a:t>(table(M2$x6,M2$y),2) </a:t>
            </a:r>
          </a:p>
          <a:p>
            <a:pPr marL="0" indent="0">
              <a:buNone/>
            </a:pPr>
            <a:r>
              <a:rPr lang="en-US" sz="1400" dirty="0" err="1"/>
              <a:t>prop.table</a:t>
            </a:r>
            <a:r>
              <a:rPr lang="en-US" sz="1400" dirty="0"/>
              <a:t>(table(M2$x6,M2$y),1) </a:t>
            </a:r>
          </a:p>
          <a:p>
            <a:pPr marL="0" indent="0">
              <a:buNone/>
            </a:pPr>
            <a:r>
              <a:rPr lang="en-US" sz="1400" dirty="0" err="1"/>
              <a:t>prop.table</a:t>
            </a:r>
            <a:r>
              <a:rPr lang="en-US" sz="1400" dirty="0"/>
              <a:t>(table(M2$x7,M2$y),2) </a:t>
            </a:r>
          </a:p>
          <a:p>
            <a:pPr marL="0" indent="0">
              <a:buNone/>
            </a:pPr>
            <a:r>
              <a:rPr lang="en-US" sz="1400" dirty="0" err="1"/>
              <a:t>prop.table</a:t>
            </a:r>
            <a:r>
              <a:rPr lang="en-US" sz="1400" dirty="0"/>
              <a:t>(table(M2$x7,M2$y),1) </a:t>
            </a:r>
          </a:p>
          <a:p>
            <a:pPr marL="0" indent="0">
              <a:buNone/>
            </a:pPr>
            <a:r>
              <a:rPr lang="en-US" sz="1400" dirty="0" err="1"/>
              <a:t>prop.table</a:t>
            </a:r>
            <a:r>
              <a:rPr lang="en-US" sz="1400" dirty="0"/>
              <a:t>(table(M2$x8,M2$y),2) </a:t>
            </a:r>
          </a:p>
          <a:p>
            <a:pPr marL="0" indent="0">
              <a:buNone/>
            </a:pPr>
            <a:r>
              <a:rPr lang="en-US" sz="1400" dirty="0" err="1"/>
              <a:t>prop.table</a:t>
            </a:r>
            <a:r>
              <a:rPr lang="en-US" sz="1400" dirty="0"/>
              <a:t>(table(M2$x8,M2$y),1) </a:t>
            </a:r>
          </a:p>
          <a:p>
            <a:pPr marL="0" indent="0">
              <a:buNone/>
            </a:pPr>
            <a:r>
              <a:rPr lang="en-US" sz="1400" dirty="0" err="1"/>
              <a:t>prop.table</a:t>
            </a:r>
            <a:r>
              <a:rPr lang="en-US" sz="1400" dirty="0"/>
              <a:t>(table(M2$x9,M2$y),2) </a:t>
            </a:r>
          </a:p>
          <a:p>
            <a:pPr marL="0" indent="0">
              <a:buNone/>
            </a:pPr>
            <a:r>
              <a:rPr lang="en-US" sz="1400" dirty="0" err="1"/>
              <a:t>prop.table</a:t>
            </a:r>
            <a:r>
              <a:rPr lang="en-US" sz="1400" dirty="0"/>
              <a:t>(table(M2$x9,M2$y),1) </a:t>
            </a:r>
          </a:p>
          <a:p>
            <a:pPr marL="0" indent="0">
              <a:buNone/>
            </a:pPr>
            <a:r>
              <a:rPr lang="en-US" sz="1400" dirty="0" err="1"/>
              <a:t>prop.table</a:t>
            </a:r>
            <a:r>
              <a:rPr lang="en-US" sz="1400" dirty="0"/>
              <a:t>(table(M2$x10,M2$y),2) </a:t>
            </a:r>
          </a:p>
          <a:p>
            <a:pPr marL="0" indent="0">
              <a:buNone/>
            </a:pPr>
            <a:r>
              <a:rPr lang="en-US" sz="1400" dirty="0" err="1"/>
              <a:t>prop.table</a:t>
            </a:r>
            <a:r>
              <a:rPr lang="en-US" sz="1400" dirty="0"/>
              <a:t>(table(M2$x10,M2$y),1) </a:t>
            </a:r>
          </a:p>
          <a:p>
            <a:pPr marL="0" indent="0">
              <a:buNone/>
            </a:pPr>
            <a:r>
              <a:rPr lang="en-US" sz="1400" dirty="0" err="1"/>
              <a:t>prop.table</a:t>
            </a:r>
            <a:r>
              <a:rPr lang="en-US" sz="1400" dirty="0"/>
              <a:t>(table(M2$x11,M2$y),2) </a:t>
            </a:r>
          </a:p>
        </p:txBody>
      </p:sp>
    </p:spTree>
    <p:extLst>
      <p:ext uri="{BB962C8B-B14F-4D97-AF65-F5344CB8AC3E}">
        <p14:creationId xmlns:p14="http://schemas.microsoft.com/office/powerpoint/2010/main" val="753466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97563"/>
          </a:xfrm>
        </p:spPr>
        <p:txBody>
          <a:bodyPr>
            <a:noAutofit/>
          </a:bodyPr>
          <a:lstStyle/>
          <a:p>
            <a:pPr marL="0" indent="0">
              <a:buNone/>
            </a:pPr>
            <a:r>
              <a:rPr lang="en-US" sz="1400" dirty="0" err="1"/>
              <a:t>prop.table</a:t>
            </a:r>
            <a:r>
              <a:rPr lang="en-US" sz="1400" dirty="0"/>
              <a:t>(table(M2$x11,M2$y),1) </a:t>
            </a:r>
          </a:p>
          <a:p>
            <a:pPr marL="0" indent="0">
              <a:buNone/>
            </a:pPr>
            <a:r>
              <a:rPr lang="en-US" sz="1400" dirty="0" err="1"/>
              <a:t>prop.table</a:t>
            </a:r>
            <a:r>
              <a:rPr lang="en-US" sz="1400" dirty="0"/>
              <a:t>(table(M2$x12,M2$y),2) </a:t>
            </a:r>
          </a:p>
          <a:p>
            <a:pPr marL="0" indent="0">
              <a:buNone/>
            </a:pPr>
            <a:r>
              <a:rPr lang="en-US" sz="1400" dirty="0" err="1"/>
              <a:t>prop.table</a:t>
            </a:r>
            <a:r>
              <a:rPr lang="en-US" sz="1400" dirty="0"/>
              <a:t>(table(M2$x12,M2$y),1) </a:t>
            </a:r>
          </a:p>
          <a:p>
            <a:pPr marL="0" indent="0">
              <a:buNone/>
            </a:pPr>
            <a:r>
              <a:rPr lang="en-US" sz="1400" dirty="0" err="1"/>
              <a:t>prop.table</a:t>
            </a:r>
            <a:r>
              <a:rPr lang="en-US" sz="1400" dirty="0"/>
              <a:t>(table(M2$x13,M2$y),2) </a:t>
            </a:r>
            <a:endParaRPr lang="en-US" sz="1400" dirty="0" smtClean="0"/>
          </a:p>
          <a:p>
            <a:pPr marL="0" indent="0">
              <a:buNone/>
            </a:pPr>
            <a:r>
              <a:rPr lang="en-US" sz="1400" dirty="0" err="1" smtClean="0"/>
              <a:t>prop.table</a:t>
            </a:r>
            <a:r>
              <a:rPr lang="en-US" sz="1400" dirty="0" smtClean="0"/>
              <a:t>(table(M2$x13,M2$y</a:t>
            </a:r>
            <a:r>
              <a:rPr lang="en-US" sz="1400" dirty="0"/>
              <a:t>),1) </a:t>
            </a:r>
          </a:p>
          <a:p>
            <a:pPr marL="0" indent="0">
              <a:buNone/>
            </a:pPr>
            <a:r>
              <a:rPr lang="en-US" sz="1400" dirty="0" err="1"/>
              <a:t>prop.table</a:t>
            </a:r>
            <a:r>
              <a:rPr lang="en-US" sz="1400" dirty="0"/>
              <a:t>(table(M2$x14,M2$y),2) </a:t>
            </a:r>
          </a:p>
          <a:p>
            <a:pPr marL="0" indent="0">
              <a:buNone/>
            </a:pPr>
            <a:r>
              <a:rPr lang="en-US" sz="1400" dirty="0" err="1"/>
              <a:t>prop.table</a:t>
            </a:r>
            <a:r>
              <a:rPr lang="en-US" sz="1400" dirty="0"/>
              <a:t>(table(M2$x14,M2$y),1) </a:t>
            </a:r>
          </a:p>
          <a:p>
            <a:pPr marL="0" indent="0">
              <a:buNone/>
            </a:pPr>
            <a:r>
              <a:rPr lang="en-US" sz="1400" dirty="0" err="1"/>
              <a:t>prop.table</a:t>
            </a:r>
            <a:r>
              <a:rPr lang="en-US" sz="1400" dirty="0"/>
              <a:t>(table(M2$x15,M2$y),2) </a:t>
            </a:r>
          </a:p>
          <a:p>
            <a:pPr marL="0" indent="0">
              <a:buNone/>
            </a:pPr>
            <a:r>
              <a:rPr lang="en-US" sz="1400" dirty="0" err="1"/>
              <a:t>prop.table</a:t>
            </a:r>
            <a:r>
              <a:rPr lang="en-US" sz="1400" dirty="0"/>
              <a:t>(table(M2$x15,M2$y),1) </a:t>
            </a:r>
          </a:p>
          <a:p>
            <a:pPr marL="0" indent="0">
              <a:buNone/>
            </a:pPr>
            <a:r>
              <a:rPr lang="en-US" sz="1400" dirty="0" err="1" smtClean="0"/>
              <a:t>prop.table</a:t>
            </a:r>
            <a:r>
              <a:rPr lang="en-US" sz="1400" dirty="0" smtClean="0"/>
              <a:t>(table(M2$x17,M2$y</a:t>
            </a:r>
            <a:r>
              <a:rPr lang="en-US" sz="1400" dirty="0"/>
              <a:t>),2) </a:t>
            </a:r>
          </a:p>
          <a:p>
            <a:pPr marL="0" indent="0">
              <a:buNone/>
            </a:pPr>
            <a:r>
              <a:rPr lang="en-US" sz="1400" dirty="0" err="1"/>
              <a:t>prop.table</a:t>
            </a:r>
            <a:r>
              <a:rPr lang="en-US" sz="1400" dirty="0"/>
              <a:t>(table(M2$x17,M2$y),1) </a:t>
            </a:r>
          </a:p>
          <a:p>
            <a:pPr marL="0" indent="0">
              <a:buNone/>
            </a:pPr>
            <a:r>
              <a:rPr lang="en-US" sz="1400" dirty="0" err="1"/>
              <a:t>prop.table</a:t>
            </a:r>
            <a:r>
              <a:rPr lang="en-US" sz="1400" dirty="0"/>
              <a:t>(table(M2$x18,M2$y),2) </a:t>
            </a:r>
          </a:p>
          <a:p>
            <a:pPr marL="0" indent="0">
              <a:buNone/>
            </a:pPr>
            <a:r>
              <a:rPr lang="en-US" sz="1400" dirty="0" err="1"/>
              <a:t>prop.table</a:t>
            </a:r>
            <a:r>
              <a:rPr lang="en-US" sz="1400" dirty="0"/>
              <a:t>(table(M2$x18,M2$y),1) </a:t>
            </a:r>
          </a:p>
          <a:p>
            <a:pPr marL="0" indent="0">
              <a:buNone/>
            </a:pPr>
            <a:r>
              <a:rPr lang="en-US" sz="1400" dirty="0" err="1"/>
              <a:t>prop.table</a:t>
            </a:r>
            <a:r>
              <a:rPr lang="en-US" sz="1400" dirty="0"/>
              <a:t>(table(M2$x19,M2$y),2) </a:t>
            </a:r>
          </a:p>
          <a:p>
            <a:pPr marL="0" indent="0">
              <a:buNone/>
            </a:pPr>
            <a:r>
              <a:rPr lang="en-US" sz="1400" dirty="0" err="1"/>
              <a:t>prop.table</a:t>
            </a:r>
            <a:r>
              <a:rPr lang="en-US" sz="1400" dirty="0"/>
              <a:t>(table(M2$x19,M2$y),1) </a:t>
            </a:r>
          </a:p>
          <a:p>
            <a:pPr marL="0" indent="0">
              <a:buNone/>
            </a:pPr>
            <a:r>
              <a:rPr lang="en-US" sz="1400" dirty="0" err="1"/>
              <a:t>prop.table</a:t>
            </a:r>
            <a:r>
              <a:rPr lang="en-US" sz="1400" dirty="0"/>
              <a:t>(table(M2$x20,M2$y),2) </a:t>
            </a:r>
          </a:p>
          <a:p>
            <a:pPr marL="0" indent="0">
              <a:buNone/>
            </a:pPr>
            <a:r>
              <a:rPr lang="en-US" sz="1400" dirty="0" err="1"/>
              <a:t>prop.table</a:t>
            </a:r>
            <a:r>
              <a:rPr lang="en-US" sz="1400" dirty="0"/>
              <a:t>(table(M2$x20,M2$y),1) </a:t>
            </a:r>
          </a:p>
          <a:p>
            <a:pPr marL="0" indent="0">
              <a:buNone/>
            </a:pPr>
            <a:r>
              <a:rPr lang="en-US" sz="1400" dirty="0" err="1"/>
              <a:t>prop.table</a:t>
            </a:r>
            <a:r>
              <a:rPr lang="en-US" sz="1400" dirty="0"/>
              <a:t>(table(M2$x21,M2$y),2) </a:t>
            </a:r>
          </a:p>
          <a:p>
            <a:pPr marL="0" indent="0">
              <a:buNone/>
            </a:pPr>
            <a:r>
              <a:rPr lang="en-US" sz="1400" dirty="0" err="1"/>
              <a:t>prop.table</a:t>
            </a:r>
            <a:r>
              <a:rPr lang="en-US" sz="1400" dirty="0"/>
              <a:t>(table(M2$x21,M2$y),1) </a:t>
            </a:r>
          </a:p>
          <a:p>
            <a:pPr marL="0" indent="0">
              <a:buNone/>
            </a:pPr>
            <a:r>
              <a:rPr lang="en-US" sz="1400" dirty="0" err="1"/>
              <a:t>prop.table</a:t>
            </a:r>
            <a:r>
              <a:rPr lang="en-US" sz="1400" dirty="0"/>
              <a:t>(table(M2$x22,M2$y),2) </a:t>
            </a:r>
          </a:p>
          <a:p>
            <a:pPr marL="0" indent="0">
              <a:buNone/>
            </a:pPr>
            <a:r>
              <a:rPr lang="en-US" sz="1400" dirty="0" err="1"/>
              <a:t>prop.table</a:t>
            </a:r>
            <a:r>
              <a:rPr lang="en-US" sz="1400" dirty="0"/>
              <a:t>(table(M2$x22,M2$y),1) </a:t>
            </a:r>
          </a:p>
        </p:txBody>
      </p:sp>
    </p:spTree>
    <p:extLst>
      <p:ext uri="{BB962C8B-B14F-4D97-AF65-F5344CB8AC3E}">
        <p14:creationId xmlns:p14="http://schemas.microsoft.com/office/powerpoint/2010/main" val="1191788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8037"/>
            <a:ext cx="8229600" cy="6049963"/>
          </a:xfrm>
        </p:spPr>
        <p:txBody>
          <a:bodyPr>
            <a:noAutofit/>
          </a:bodyPr>
          <a:lstStyle/>
          <a:p>
            <a:pPr marL="0" indent="0">
              <a:buNone/>
            </a:pPr>
            <a:r>
              <a:rPr lang="en-US" sz="1400" dirty="0"/>
              <a:t># Visual relationships between variables </a:t>
            </a:r>
          </a:p>
          <a:p>
            <a:pPr marL="0" indent="0">
              <a:buNone/>
            </a:pPr>
            <a:r>
              <a:rPr lang="en-US" sz="1400" dirty="0"/>
              <a:t>pairs(M2) </a:t>
            </a:r>
          </a:p>
          <a:p>
            <a:pPr marL="0" indent="0">
              <a:buNone/>
            </a:pPr>
            <a:r>
              <a:rPr lang="en-US" sz="1400" dirty="0"/>
              <a:t>#Dividing dataset into smaller dataset for clear picturing </a:t>
            </a:r>
          </a:p>
          <a:p>
            <a:pPr marL="0" indent="0">
              <a:buNone/>
            </a:pPr>
            <a:r>
              <a:rPr lang="en-US" sz="1400" dirty="0" err="1"/>
              <a:t>M_a</a:t>
            </a:r>
            <a:r>
              <a:rPr lang="en-US" sz="1400" dirty="0"/>
              <a:t>=M2[,c(1,2:6)] </a:t>
            </a:r>
          </a:p>
          <a:p>
            <a:pPr marL="0" indent="0">
              <a:buNone/>
            </a:pPr>
            <a:r>
              <a:rPr lang="en-US" sz="1400" dirty="0" err="1"/>
              <a:t>M_b</a:t>
            </a:r>
            <a:r>
              <a:rPr lang="en-US" sz="1400" dirty="0"/>
              <a:t>=M2[,c(1,7:11)] </a:t>
            </a:r>
          </a:p>
          <a:p>
            <a:pPr marL="0" indent="0">
              <a:buNone/>
            </a:pPr>
            <a:r>
              <a:rPr lang="en-US" sz="1400" dirty="0" err="1"/>
              <a:t>M_c</a:t>
            </a:r>
            <a:r>
              <a:rPr lang="en-US" sz="1400" dirty="0"/>
              <a:t>=M2[,c(1,12:16)] </a:t>
            </a:r>
          </a:p>
          <a:p>
            <a:pPr marL="0" indent="0">
              <a:buNone/>
            </a:pPr>
            <a:r>
              <a:rPr lang="en-US" sz="1400" dirty="0" err="1"/>
              <a:t>M_d</a:t>
            </a:r>
            <a:r>
              <a:rPr lang="en-US" sz="1400" dirty="0"/>
              <a:t>=M2[,c(1,17:22)] </a:t>
            </a:r>
          </a:p>
          <a:p>
            <a:pPr marL="0" indent="0">
              <a:buNone/>
            </a:pPr>
            <a:r>
              <a:rPr lang="en-US" sz="1400" dirty="0"/>
              <a:t>pairs(</a:t>
            </a:r>
            <a:r>
              <a:rPr lang="en-US" sz="1400" dirty="0" err="1"/>
              <a:t>M_a</a:t>
            </a:r>
            <a:r>
              <a:rPr lang="en-US" sz="1400" dirty="0"/>
              <a:t>) </a:t>
            </a:r>
          </a:p>
          <a:p>
            <a:pPr marL="0" indent="0">
              <a:buNone/>
            </a:pPr>
            <a:r>
              <a:rPr lang="en-US" sz="1400" dirty="0"/>
              <a:t>pairs(</a:t>
            </a:r>
            <a:r>
              <a:rPr lang="en-US" sz="1400" dirty="0" err="1"/>
              <a:t>M_b</a:t>
            </a:r>
            <a:r>
              <a:rPr lang="en-US" sz="1400" dirty="0"/>
              <a:t>) </a:t>
            </a:r>
          </a:p>
          <a:p>
            <a:pPr marL="0" indent="0">
              <a:buNone/>
            </a:pPr>
            <a:r>
              <a:rPr lang="en-US" sz="1400" dirty="0"/>
              <a:t>pairs(</a:t>
            </a:r>
            <a:r>
              <a:rPr lang="en-US" sz="1400" dirty="0" err="1"/>
              <a:t>M_c</a:t>
            </a:r>
            <a:r>
              <a:rPr lang="en-US" sz="1400" dirty="0"/>
              <a:t>) </a:t>
            </a:r>
          </a:p>
          <a:p>
            <a:pPr marL="0" indent="0">
              <a:buNone/>
            </a:pPr>
            <a:r>
              <a:rPr lang="en-US" sz="1400" dirty="0"/>
              <a:t>pairs(</a:t>
            </a:r>
            <a:r>
              <a:rPr lang="en-US" sz="1400" dirty="0" err="1"/>
              <a:t>M_d</a:t>
            </a:r>
            <a:r>
              <a:rPr lang="en-US" sz="1400" dirty="0" smtClean="0"/>
              <a:t>)</a:t>
            </a:r>
          </a:p>
          <a:p>
            <a:pPr marL="0" indent="0">
              <a:buNone/>
            </a:pPr>
            <a:r>
              <a:rPr lang="en-US" sz="1400" dirty="0" smtClean="0"/>
              <a:t># </a:t>
            </a:r>
            <a:r>
              <a:rPr lang="en-US" sz="1400" dirty="0"/>
              <a:t>Finding if variables are significant by performing chi-squared test </a:t>
            </a:r>
          </a:p>
          <a:p>
            <a:pPr marL="0" indent="0">
              <a:buNone/>
            </a:pPr>
            <a:r>
              <a:rPr lang="en-US" sz="1400" dirty="0" err="1"/>
              <a:t>chisq.test</a:t>
            </a:r>
            <a:r>
              <a:rPr lang="en-US" sz="1400" dirty="0"/>
              <a:t>(M2$y,M2$x1) </a:t>
            </a:r>
          </a:p>
          <a:p>
            <a:pPr marL="0" indent="0">
              <a:buNone/>
            </a:pPr>
            <a:r>
              <a:rPr lang="en-US" sz="1400" dirty="0" err="1"/>
              <a:t>chisq.test</a:t>
            </a:r>
            <a:r>
              <a:rPr lang="en-US" sz="1400" dirty="0"/>
              <a:t>(M2$y,M2$x2) </a:t>
            </a:r>
          </a:p>
          <a:p>
            <a:pPr marL="0" indent="0">
              <a:buNone/>
            </a:pPr>
            <a:r>
              <a:rPr lang="en-US" sz="1400" dirty="0" err="1"/>
              <a:t>chisq.test</a:t>
            </a:r>
            <a:r>
              <a:rPr lang="en-US" sz="1400" dirty="0"/>
              <a:t>(M2$y,M2$x3) </a:t>
            </a:r>
          </a:p>
          <a:p>
            <a:pPr marL="0" indent="0">
              <a:buNone/>
            </a:pPr>
            <a:r>
              <a:rPr lang="en-US" sz="1400" dirty="0" err="1"/>
              <a:t>chisq.test</a:t>
            </a:r>
            <a:r>
              <a:rPr lang="en-US" sz="1400" dirty="0"/>
              <a:t>(M2$y,M2$x4) </a:t>
            </a:r>
          </a:p>
          <a:p>
            <a:pPr marL="0" indent="0">
              <a:buNone/>
            </a:pPr>
            <a:r>
              <a:rPr lang="en-US" sz="1400" dirty="0" err="1"/>
              <a:t>chisq.test</a:t>
            </a:r>
            <a:r>
              <a:rPr lang="en-US" sz="1400" dirty="0"/>
              <a:t>(M2$y,M2$x5) </a:t>
            </a:r>
          </a:p>
          <a:p>
            <a:pPr marL="0" indent="0">
              <a:buNone/>
            </a:pPr>
            <a:r>
              <a:rPr lang="en-US" sz="1400" dirty="0" err="1"/>
              <a:t>chisq.test</a:t>
            </a:r>
            <a:r>
              <a:rPr lang="en-US" sz="1400" dirty="0"/>
              <a:t>(M2$y,M2$x6) </a:t>
            </a:r>
          </a:p>
          <a:p>
            <a:pPr marL="0" indent="0">
              <a:buNone/>
            </a:pPr>
            <a:r>
              <a:rPr lang="en-US" sz="1400" dirty="0" err="1"/>
              <a:t>chisq.test</a:t>
            </a:r>
            <a:r>
              <a:rPr lang="en-US" sz="1400" dirty="0"/>
              <a:t>(M2$y,M2$x7) </a:t>
            </a:r>
          </a:p>
          <a:p>
            <a:pPr marL="0" indent="0">
              <a:buNone/>
            </a:pPr>
            <a:r>
              <a:rPr lang="en-US" sz="1400" dirty="0" err="1"/>
              <a:t>chisq.test</a:t>
            </a:r>
            <a:r>
              <a:rPr lang="en-US" sz="1400" dirty="0"/>
              <a:t>(M2$y,M2$x8) </a:t>
            </a:r>
            <a:endParaRPr lang="en-US" sz="1400" dirty="0" smtClean="0"/>
          </a:p>
          <a:p>
            <a:pPr marL="0" indent="0">
              <a:buNone/>
            </a:pPr>
            <a:r>
              <a:rPr lang="en-US" sz="1400" dirty="0" err="1" smtClean="0"/>
              <a:t>chisq.test</a:t>
            </a:r>
            <a:r>
              <a:rPr lang="en-US" sz="1400" dirty="0" smtClean="0"/>
              <a:t>(M2$y,M2$x9</a:t>
            </a:r>
            <a:r>
              <a:rPr lang="en-US" sz="1400" dirty="0"/>
              <a:t>) </a:t>
            </a:r>
          </a:p>
        </p:txBody>
      </p:sp>
    </p:spTree>
    <p:extLst>
      <p:ext uri="{BB962C8B-B14F-4D97-AF65-F5344CB8AC3E}">
        <p14:creationId xmlns:p14="http://schemas.microsoft.com/office/powerpoint/2010/main" val="6717318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marL="0" indent="0">
              <a:buNone/>
            </a:pPr>
            <a:r>
              <a:rPr lang="en-US" sz="1400" dirty="0" err="1"/>
              <a:t>chisq.test</a:t>
            </a:r>
            <a:r>
              <a:rPr lang="en-US" sz="1400" dirty="0"/>
              <a:t>(M2$y,M2$x10) </a:t>
            </a:r>
          </a:p>
          <a:p>
            <a:pPr marL="0" indent="0">
              <a:buNone/>
            </a:pPr>
            <a:r>
              <a:rPr lang="en-US" sz="1400" dirty="0" err="1"/>
              <a:t>chisq.test</a:t>
            </a:r>
            <a:r>
              <a:rPr lang="en-US" sz="1400" dirty="0"/>
              <a:t>(M2$y,M2$x11) </a:t>
            </a:r>
          </a:p>
          <a:p>
            <a:pPr marL="0" indent="0">
              <a:buNone/>
            </a:pPr>
            <a:r>
              <a:rPr lang="en-US" sz="1400" dirty="0" err="1"/>
              <a:t>chisq.test</a:t>
            </a:r>
            <a:r>
              <a:rPr lang="en-US" sz="1400" dirty="0"/>
              <a:t>(M2$y,M2$x12) </a:t>
            </a:r>
          </a:p>
          <a:p>
            <a:pPr marL="0" indent="0">
              <a:buNone/>
            </a:pPr>
            <a:r>
              <a:rPr lang="en-US" sz="1400" dirty="0" err="1"/>
              <a:t>chisq.test</a:t>
            </a:r>
            <a:r>
              <a:rPr lang="en-US" sz="1400" dirty="0"/>
              <a:t>(M2$y,M2$x13) </a:t>
            </a:r>
          </a:p>
          <a:p>
            <a:pPr marL="0" indent="0">
              <a:buNone/>
            </a:pPr>
            <a:r>
              <a:rPr lang="en-US" sz="1400" dirty="0" err="1"/>
              <a:t>chisq.test</a:t>
            </a:r>
            <a:r>
              <a:rPr lang="en-US" sz="1400" dirty="0"/>
              <a:t>(M2$y,M2$x14) </a:t>
            </a:r>
          </a:p>
          <a:p>
            <a:pPr marL="0" indent="0">
              <a:buNone/>
            </a:pPr>
            <a:r>
              <a:rPr lang="en-US" sz="1400" dirty="0" err="1"/>
              <a:t>chisq.test</a:t>
            </a:r>
            <a:r>
              <a:rPr lang="en-US" sz="1400" dirty="0"/>
              <a:t>(M2$y,M2$x15) </a:t>
            </a:r>
          </a:p>
          <a:p>
            <a:pPr marL="0" indent="0">
              <a:buNone/>
            </a:pPr>
            <a:r>
              <a:rPr lang="en-US" sz="1400" dirty="0" err="1"/>
              <a:t>chisq.test</a:t>
            </a:r>
            <a:r>
              <a:rPr lang="en-US" sz="1400" dirty="0"/>
              <a:t>(M2$y,M2$x17) </a:t>
            </a:r>
          </a:p>
          <a:p>
            <a:pPr marL="0" indent="0">
              <a:buNone/>
            </a:pPr>
            <a:r>
              <a:rPr lang="en-US" sz="1400" dirty="0" err="1"/>
              <a:t>chisq.test</a:t>
            </a:r>
            <a:r>
              <a:rPr lang="en-US" sz="1400" dirty="0"/>
              <a:t>(M2$y,M2$x18) </a:t>
            </a:r>
          </a:p>
          <a:p>
            <a:pPr marL="0" indent="0">
              <a:buNone/>
            </a:pPr>
            <a:r>
              <a:rPr lang="en-US" sz="1400" dirty="0" err="1"/>
              <a:t>chisq.test</a:t>
            </a:r>
            <a:r>
              <a:rPr lang="en-US" sz="1400" dirty="0"/>
              <a:t>(M2$y,M2$x19) </a:t>
            </a:r>
          </a:p>
          <a:p>
            <a:pPr marL="0" indent="0">
              <a:buNone/>
            </a:pPr>
            <a:r>
              <a:rPr lang="en-US" sz="1400" dirty="0" err="1"/>
              <a:t>chisq.test</a:t>
            </a:r>
            <a:r>
              <a:rPr lang="en-US" sz="1400" dirty="0"/>
              <a:t>(M2$y,M2$x20) </a:t>
            </a:r>
          </a:p>
          <a:p>
            <a:pPr marL="0" indent="0">
              <a:buNone/>
            </a:pPr>
            <a:r>
              <a:rPr lang="en-US" sz="1400" dirty="0" err="1"/>
              <a:t>chisq.test</a:t>
            </a:r>
            <a:r>
              <a:rPr lang="en-US" sz="1400" dirty="0"/>
              <a:t>(M2$y,M2$x21) </a:t>
            </a:r>
          </a:p>
          <a:p>
            <a:pPr marL="0" indent="0">
              <a:buNone/>
            </a:pPr>
            <a:r>
              <a:rPr lang="en-US" sz="1400" dirty="0" err="1"/>
              <a:t>chisq.test</a:t>
            </a:r>
            <a:r>
              <a:rPr lang="en-US" sz="1400" dirty="0"/>
              <a:t>(M2$y,M2$x22) </a:t>
            </a:r>
          </a:p>
          <a:p>
            <a:pPr marL="0" indent="0">
              <a:buNone/>
            </a:pPr>
            <a:r>
              <a:rPr lang="en-US" sz="1400" dirty="0"/>
              <a:t># Splitting dataset as Train and Test data </a:t>
            </a:r>
          </a:p>
          <a:p>
            <a:pPr marL="0" indent="0">
              <a:buNone/>
            </a:pPr>
            <a:r>
              <a:rPr lang="en-US" sz="1400" dirty="0" err="1"/>
              <a:t>Train_Rows</a:t>
            </a:r>
            <a:r>
              <a:rPr lang="en-US" sz="1400" dirty="0"/>
              <a:t>=sample(1:nrow(M2), size=0.8*</a:t>
            </a:r>
            <a:r>
              <a:rPr lang="en-US" sz="1400" dirty="0" err="1"/>
              <a:t>nrow</a:t>
            </a:r>
            <a:r>
              <a:rPr lang="en-US" sz="1400" dirty="0"/>
              <a:t>(M2)) </a:t>
            </a:r>
          </a:p>
          <a:p>
            <a:pPr marL="0" indent="0">
              <a:buNone/>
            </a:pPr>
            <a:r>
              <a:rPr lang="en-US" sz="1400" dirty="0" err="1"/>
              <a:t>Train_Rows</a:t>
            </a:r>
            <a:r>
              <a:rPr lang="en-US" sz="1400" dirty="0"/>
              <a:t> </a:t>
            </a:r>
          </a:p>
          <a:p>
            <a:pPr marL="0" indent="0">
              <a:buNone/>
            </a:pPr>
            <a:r>
              <a:rPr lang="en-US" sz="1400" dirty="0"/>
              <a:t>Train=M2[</a:t>
            </a:r>
            <a:r>
              <a:rPr lang="en-US" sz="1400" dirty="0" err="1"/>
              <a:t>Train_Rows</a:t>
            </a:r>
            <a:r>
              <a:rPr lang="en-US" sz="1400" dirty="0"/>
              <a:t>, ] </a:t>
            </a:r>
          </a:p>
          <a:p>
            <a:pPr marL="0" indent="0">
              <a:buNone/>
            </a:pPr>
            <a:r>
              <a:rPr lang="en-US" sz="1400" dirty="0"/>
              <a:t>Test=M2[-</a:t>
            </a:r>
            <a:r>
              <a:rPr lang="en-US" sz="1400" dirty="0" err="1"/>
              <a:t>Train_Rows</a:t>
            </a:r>
            <a:r>
              <a:rPr lang="en-US" sz="1400" dirty="0"/>
              <a:t>, ] </a:t>
            </a:r>
          </a:p>
          <a:p>
            <a:pPr marL="0" indent="0">
              <a:buNone/>
            </a:pPr>
            <a:r>
              <a:rPr lang="en-US" sz="1400" dirty="0"/>
              <a:t>dim(M2) </a:t>
            </a:r>
          </a:p>
          <a:p>
            <a:pPr marL="0" indent="0">
              <a:buNone/>
            </a:pPr>
            <a:r>
              <a:rPr lang="en-US" sz="1400" dirty="0"/>
              <a:t>dim(Train) </a:t>
            </a:r>
          </a:p>
          <a:p>
            <a:pPr marL="0" indent="0">
              <a:buNone/>
            </a:pPr>
            <a:r>
              <a:rPr lang="en-US" sz="1400" dirty="0"/>
              <a:t>dim(Test) </a:t>
            </a:r>
            <a:endParaRPr lang="ar-IQ" sz="1400" dirty="0"/>
          </a:p>
          <a:p>
            <a:endParaRPr lang="en-IN" dirty="0"/>
          </a:p>
        </p:txBody>
      </p:sp>
    </p:spTree>
    <p:extLst>
      <p:ext uri="{BB962C8B-B14F-4D97-AF65-F5344CB8AC3E}">
        <p14:creationId xmlns:p14="http://schemas.microsoft.com/office/powerpoint/2010/main" val="2408188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16563"/>
          </a:xfrm>
        </p:spPr>
        <p:txBody>
          <a:bodyPr>
            <a:noAutofit/>
          </a:bodyPr>
          <a:lstStyle/>
          <a:p>
            <a:pPr marL="0" indent="0">
              <a:buNone/>
            </a:pPr>
            <a:r>
              <a:rPr lang="en-US" sz="1200" dirty="0"/>
              <a:t># Model Pipeline </a:t>
            </a:r>
          </a:p>
          <a:p>
            <a:pPr marL="0" indent="0">
              <a:buNone/>
            </a:pPr>
            <a:r>
              <a:rPr lang="en-US" sz="1200" dirty="0"/>
              <a:t># Run algorithms using 5-fold cross validation </a:t>
            </a:r>
          </a:p>
          <a:p>
            <a:pPr marL="0" indent="0">
              <a:buNone/>
            </a:pPr>
            <a:r>
              <a:rPr lang="en-US" sz="1200" dirty="0"/>
              <a:t>library(caret) </a:t>
            </a:r>
          </a:p>
          <a:p>
            <a:pPr marL="0" indent="0">
              <a:buNone/>
            </a:pPr>
            <a:r>
              <a:rPr lang="en-US" sz="1200" dirty="0"/>
              <a:t>control = </a:t>
            </a:r>
            <a:r>
              <a:rPr lang="en-US" sz="1200" dirty="0" err="1"/>
              <a:t>trainControl</a:t>
            </a:r>
            <a:r>
              <a:rPr lang="en-US" sz="1200" dirty="0"/>
              <a:t>(method="</a:t>
            </a:r>
            <a:r>
              <a:rPr lang="en-US" sz="1200" dirty="0" err="1"/>
              <a:t>repeatedcv</a:t>
            </a:r>
            <a:r>
              <a:rPr lang="en-US" sz="1200" dirty="0"/>
              <a:t>", number=5, repeats=3) </a:t>
            </a:r>
          </a:p>
          <a:p>
            <a:pPr marL="0" indent="0">
              <a:buNone/>
            </a:pPr>
            <a:r>
              <a:rPr lang="en-US" sz="1200" dirty="0"/>
              <a:t># GLM </a:t>
            </a:r>
          </a:p>
          <a:p>
            <a:pPr marL="0" indent="0">
              <a:buNone/>
            </a:pPr>
            <a:r>
              <a:rPr lang="en-US" sz="1200" dirty="0" err="1"/>
              <a:t>set.seed</a:t>
            </a:r>
            <a:r>
              <a:rPr lang="en-US" sz="1200" dirty="0"/>
              <a:t>(9) </a:t>
            </a:r>
          </a:p>
          <a:p>
            <a:pPr marL="0" indent="0">
              <a:buNone/>
            </a:pPr>
            <a:r>
              <a:rPr lang="en-US" sz="1200" dirty="0" err="1"/>
              <a:t>fit.glm</a:t>
            </a:r>
            <a:r>
              <a:rPr lang="en-US" sz="1200" dirty="0"/>
              <a:t> = train(y~., data=Train, method="</a:t>
            </a:r>
            <a:r>
              <a:rPr lang="en-US" sz="1200" dirty="0" err="1"/>
              <a:t>glm</a:t>
            </a:r>
            <a:r>
              <a:rPr lang="en-US" sz="1200" dirty="0"/>
              <a:t>", metric="Accuracy", </a:t>
            </a:r>
            <a:r>
              <a:rPr lang="en-US" sz="1200" dirty="0" err="1"/>
              <a:t>trControl</a:t>
            </a:r>
            <a:r>
              <a:rPr lang="en-US" sz="1200" dirty="0"/>
              <a:t>=control) </a:t>
            </a:r>
          </a:p>
          <a:p>
            <a:pPr marL="0" indent="0">
              <a:buNone/>
            </a:pPr>
            <a:r>
              <a:rPr lang="en-US" sz="1200" dirty="0"/>
              <a:t>print(</a:t>
            </a:r>
            <a:r>
              <a:rPr lang="en-US" sz="1200" dirty="0" err="1"/>
              <a:t>fit.glm</a:t>
            </a:r>
            <a:r>
              <a:rPr lang="en-US" sz="1200" dirty="0"/>
              <a:t>) </a:t>
            </a:r>
          </a:p>
          <a:p>
            <a:pPr marL="0" indent="0">
              <a:buNone/>
            </a:pPr>
            <a:r>
              <a:rPr lang="en-US" sz="1200" dirty="0"/>
              <a:t># CART </a:t>
            </a:r>
          </a:p>
          <a:p>
            <a:pPr marL="0" indent="0">
              <a:buNone/>
            </a:pPr>
            <a:r>
              <a:rPr lang="en-US" sz="1200" dirty="0" err="1"/>
              <a:t>set.seed</a:t>
            </a:r>
            <a:r>
              <a:rPr lang="en-US" sz="1200" dirty="0"/>
              <a:t>(9) </a:t>
            </a:r>
          </a:p>
          <a:p>
            <a:pPr marL="0" indent="0">
              <a:buNone/>
            </a:pPr>
            <a:r>
              <a:rPr lang="en-US" sz="1200" dirty="0"/>
              <a:t>grid = </a:t>
            </a:r>
            <a:r>
              <a:rPr lang="en-US" sz="1200" dirty="0" err="1"/>
              <a:t>expand.grid</a:t>
            </a:r>
            <a:r>
              <a:rPr lang="en-US" sz="1200" dirty="0"/>
              <a:t>(.</a:t>
            </a:r>
            <a:r>
              <a:rPr lang="en-US" sz="1200" dirty="0" err="1"/>
              <a:t>cp</a:t>
            </a:r>
            <a:r>
              <a:rPr lang="en-US" sz="1200" dirty="0"/>
              <a:t>=c(0.01,0.05,0.1)) </a:t>
            </a:r>
          </a:p>
          <a:p>
            <a:pPr marL="0" indent="0">
              <a:buNone/>
            </a:pPr>
            <a:r>
              <a:rPr lang="en-US" sz="1200" dirty="0" err="1"/>
              <a:t>fit.cart</a:t>
            </a:r>
            <a:r>
              <a:rPr lang="en-US" sz="1200" dirty="0"/>
              <a:t> = train(y~., data=Train, method="</a:t>
            </a:r>
            <a:r>
              <a:rPr lang="en-US" sz="1200" dirty="0" err="1"/>
              <a:t>rpart</a:t>
            </a:r>
            <a:r>
              <a:rPr lang="en-US" sz="1200" dirty="0"/>
              <a:t>", metric="Accuracy", </a:t>
            </a:r>
            <a:r>
              <a:rPr lang="en-US" sz="1200" dirty="0" err="1"/>
              <a:t>tuneGrid</a:t>
            </a:r>
            <a:r>
              <a:rPr lang="en-US" sz="1200" dirty="0"/>
              <a:t>=grid, </a:t>
            </a:r>
            <a:r>
              <a:rPr lang="en-US" sz="1200" dirty="0" err="1"/>
              <a:t>trControl</a:t>
            </a:r>
            <a:r>
              <a:rPr lang="en-US" sz="1200" dirty="0"/>
              <a:t>=control) </a:t>
            </a:r>
          </a:p>
          <a:p>
            <a:pPr marL="0" indent="0">
              <a:buNone/>
            </a:pPr>
            <a:r>
              <a:rPr lang="en-US" sz="1200" dirty="0"/>
              <a:t>print(</a:t>
            </a:r>
            <a:r>
              <a:rPr lang="en-US" sz="1200" dirty="0" err="1"/>
              <a:t>fit.cart</a:t>
            </a:r>
            <a:r>
              <a:rPr lang="en-US" sz="1200" dirty="0"/>
              <a:t>) </a:t>
            </a:r>
          </a:p>
          <a:p>
            <a:pPr marL="0" indent="0">
              <a:buNone/>
            </a:pPr>
            <a:r>
              <a:rPr lang="en-US" sz="1200" dirty="0" smtClean="0"/>
              <a:t># </a:t>
            </a:r>
            <a:r>
              <a:rPr lang="en-US" sz="1200" dirty="0"/>
              <a:t>SVM </a:t>
            </a:r>
          </a:p>
          <a:p>
            <a:pPr marL="0" indent="0">
              <a:buNone/>
            </a:pPr>
            <a:r>
              <a:rPr lang="en-US" sz="1200" dirty="0" err="1"/>
              <a:t>set.seed</a:t>
            </a:r>
            <a:r>
              <a:rPr lang="en-US" sz="1200" dirty="0"/>
              <a:t>(9) </a:t>
            </a:r>
          </a:p>
          <a:p>
            <a:pPr marL="0" indent="0">
              <a:buNone/>
            </a:pPr>
            <a:r>
              <a:rPr lang="en-US" sz="1200" dirty="0"/>
              <a:t>grid = </a:t>
            </a:r>
            <a:r>
              <a:rPr lang="en-US" sz="1200" dirty="0" err="1"/>
              <a:t>expand.grid</a:t>
            </a:r>
            <a:r>
              <a:rPr lang="en-US" sz="1200" dirty="0"/>
              <a:t>(.sigma=c(0.01,0.05,0.1), .C=c(1)) </a:t>
            </a:r>
          </a:p>
          <a:p>
            <a:pPr marL="0" indent="0">
              <a:buNone/>
            </a:pPr>
            <a:r>
              <a:rPr lang="en-US" sz="1200" dirty="0" err="1"/>
              <a:t>fit.svm</a:t>
            </a:r>
            <a:r>
              <a:rPr lang="en-US" sz="1200" dirty="0"/>
              <a:t> = train(y~., data=Train, method="</a:t>
            </a:r>
            <a:r>
              <a:rPr lang="en-US" sz="1200" dirty="0" err="1"/>
              <a:t>svmRadial</a:t>
            </a:r>
            <a:r>
              <a:rPr lang="en-US" sz="1200" dirty="0"/>
              <a:t>", metric="Accuracy", </a:t>
            </a:r>
            <a:r>
              <a:rPr lang="en-US" sz="1200" dirty="0" err="1"/>
              <a:t>tuneGrid</a:t>
            </a:r>
            <a:r>
              <a:rPr lang="en-US" sz="1200" dirty="0"/>
              <a:t>=grid, </a:t>
            </a:r>
            <a:r>
              <a:rPr lang="en-US" sz="1200" dirty="0" err="1"/>
              <a:t>trControl</a:t>
            </a:r>
            <a:r>
              <a:rPr lang="en-US" sz="1200" dirty="0"/>
              <a:t>=control) </a:t>
            </a:r>
          </a:p>
          <a:p>
            <a:pPr marL="0" indent="0">
              <a:buNone/>
            </a:pPr>
            <a:r>
              <a:rPr lang="en-US" sz="1200" dirty="0"/>
              <a:t>print(</a:t>
            </a:r>
            <a:r>
              <a:rPr lang="en-US" sz="1200" dirty="0" err="1"/>
              <a:t>fit.svm</a:t>
            </a:r>
            <a:r>
              <a:rPr lang="en-US" sz="1200" dirty="0"/>
              <a:t>) </a:t>
            </a:r>
          </a:p>
          <a:p>
            <a:pPr marL="0" indent="0">
              <a:buNone/>
            </a:pPr>
            <a:r>
              <a:rPr lang="en-US" sz="1200" dirty="0"/>
              <a:t># </a:t>
            </a:r>
            <a:r>
              <a:rPr lang="en-US" sz="1200" dirty="0" err="1"/>
              <a:t>kNN</a:t>
            </a:r>
            <a:r>
              <a:rPr lang="en-US" sz="1200" dirty="0"/>
              <a:t> </a:t>
            </a:r>
          </a:p>
          <a:p>
            <a:pPr marL="0" indent="0">
              <a:buNone/>
            </a:pPr>
            <a:r>
              <a:rPr lang="en-US" sz="1200" dirty="0" err="1"/>
              <a:t>set.seed</a:t>
            </a:r>
            <a:r>
              <a:rPr lang="en-US" sz="1200" dirty="0"/>
              <a:t>(9) </a:t>
            </a:r>
          </a:p>
          <a:p>
            <a:pPr marL="0" indent="0">
              <a:buNone/>
            </a:pPr>
            <a:r>
              <a:rPr lang="en-US" sz="1200" dirty="0"/>
              <a:t>grid = </a:t>
            </a:r>
            <a:r>
              <a:rPr lang="en-US" sz="1200" dirty="0" err="1"/>
              <a:t>expand.grid</a:t>
            </a:r>
            <a:r>
              <a:rPr lang="en-US" sz="1200" dirty="0"/>
              <a:t>(.k=c(1,3,5,7)) </a:t>
            </a:r>
          </a:p>
          <a:p>
            <a:pPr marL="0" indent="0">
              <a:buNone/>
            </a:pPr>
            <a:r>
              <a:rPr lang="en-US" sz="1200" dirty="0" err="1"/>
              <a:t>fit.knn</a:t>
            </a:r>
            <a:r>
              <a:rPr lang="en-US" sz="1200" dirty="0"/>
              <a:t> = train(y~., data=Train, method="</a:t>
            </a:r>
            <a:r>
              <a:rPr lang="en-US" sz="1200" dirty="0" err="1"/>
              <a:t>knn</a:t>
            </a:r>
            <a:r>
              <a:rPr lang="en-US" sz="1200" dirty="0"/>
              <a:t>", metric="Accuracy", </a:t>
            </a:r>
            <a:r>
              <a:rPr lang="en-US" sz="1200" dirty="0" err="1"/>
              <a:t>tuneGrid</a:t>
            </a:r>
            <a:r>
              <a:rPr lang="en-US" sz="1200" dirty="0"/>
              <a:t>=grid, </a:t>
            </a:r>
            <a:r>
              <a:rPr lang="en-US" sz="1200" dirty="0" err="1"/>
              <a:t>trControl</a:t>
            </a:r>
            <a:r>
              <a:rPr lang="en-US" sz="1200" dirty="0"/>
              <a:t>=control) </a:t>
            </a:r>
          </a:p>
          <a:p>
            <a:pPr marL="0" indent="0">
              <a:buNone/>
            </a:pPr>
            <a:r>
              <a:rPr lang="en-US" sz="1200" dirty="0"/>
              <a:t>print(</a:t>
            </a:r>
            <a:r>
              <a:rPr lang="en-US" sz="1200" dirty="0" err="1"/>
              <a:t>fit.knn</a:t>
            </a:r>
            <a:r>
              <a:rPr lang="en-US" sz="1200" dirty="0"/>
              <a:t>) </a:t>
            </a:r>
          </a:p>
          <a:p>
            <a:pPr marL="0" indent="0">
              <a:buNone/>
            </a:pPr>
            <a:r>
              <a:rPr lang="en-US" sz="1200" dirty="0"/>
              <a:t>#Random Forest </a:t>
            </a:r>
          </a:p>
          <a:p>
            <a:pPr marL="0" indent="0">
              <a:buNone/>
            </a:pPr>
            <a:r>
              <a:rPr lang="en-US" sz="1200" dirty="0" err="1"/>
              <a:t>fit.rf</a:t>
            </a:r>
            <a:r>
              <a:rPr lang="en-US" sz="1200" dirty="0"/>
              <a:t> = train(y~., data=Train, method="</a:t>
            </a:r>
            <a:r>
              <a:rPr lang="en-US" sz="1200" dirty="0" err="1"/>
              <a:t>rf</a:t>
            </a:r>
            <a:r>
              <a:rPr lang="en-US" sz="1200" dirty="0"/>
              <a:t>", metric="Accuracy", </a:t>
            </a:r>
            <a:r>
              <a:rPr lang="en-US" sz="1200" dirty="0" err="1"/>
              <a:t>trControl</a:t>
            </a:r>
            <a:r>
              <a:rPr lang="en-US" sz="1200" dirty="0"/>
              <a:t>=control) </a:t>
            </a:r>
          </a:p>
          <a:p>
            <a:pPr marL="0" indent="0">
              <a:buNone/>
            </a:pPr>
            <a:r>
              <a:rPr lang="en-US" sz="1200" dirty="0"/>
              <a:t>print(</a:t>
            </a:r>
            <a:r>
              <a:rPr lang="en-US" sz="1200" dirty="0" err="1"/>
              <a:t>fit.rf</a:t>
            </a:r>
            <a:r>
              <a:rPr lang="en-US" sz="1200" dirty="0"/>
              <a:t>) </a:t>
            </a:r>
            <a:endParaRPr lang="ar-IQ" sz="1200" dirty="0"/>
          </a:p>
        </p:txBody>
      </p:sp>
    </p:spTree>
    <p:extLst>
      <p:ext uri="{BB962C8B-B14F-4D97-AF65-F5344CB8AC3E}">
        <p14:creationId xmlns:p14="http://schemas.microsoft.com/office/powerpoint/2010/main" val="4084028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715000"/>
          </a:xfrm>
        </p:spPr>
        <p:txBody>
          <a:bodyPr>
            <a:normAutofit fontScale="55000" lnSpcReduction="20000"/>
          </a:bodyPr>
          <a:lstStyle/>
          <a:p>
            <a:pPr marL="0" indent="0">
              <a:buNone/>
            </a:pPr>
            <a:r>
              <a:rPr lang="en-US" dirty="0"/>
              <a:t># Comparing algorithms </a:t>
            </a:r>
          </a:p>
          <a:p>
            <a:pPr marL="0" indent="0">
              <a:buNone/>
            </a:pPr>
            <a:r>
              <a:rPr lang="en-US" dirty="0"/>
              <a:t>M3=resamples(list(SVM=</a:t>
            </a:r>
            <a:r>
              <a:rPr lang="en-US" dirty="0" err="1"/>
              <a:t>fit.svm</a:t>
            </a:r>
            <a:r>
              <a:rPr lang="en-US" dirty="0"/>
              <a:t>, CART=</a:t>
            </a:r>
            <a:r>
              <a:rPr lang="en-US" dirty="0" err="1"/>
              <a:t>fit.cart</a:t>
            </a:r>
            <a:r>
              <a:rPr lang="en-US" dirty="0"/>
              <a:t>, </a:t>
            </a:r>
            <a:r>
              <a:rPr lang="en-US" dirty="0" err="1"/>
              <a:t>kNN</a:t>
            </a:r>
            <a:r>
              <a:rPr lang="en-US" dirty="0"/>
              <a:t>=</a:t>
            </a:r>
            <a:r>
              <a:rPr lang="en-US" dirty="0" err="1"/>
              <a:t>fit.knn</a:t>
            </a:r>
            <a:r>
              <a:rPr lang="en-US" dirty="0"/>
              <a:t>, </a:t>
            </a:r>
            <a:r>
              <a:rPr lang="en-US" dirty="0" err="1"/>
              <a:t>glm</a:t>
            </a:r>
            <a:r>
              <a:rPr lang="en-US" dirty="0"/>
              <a:t>=</a:t>
            </a:r>
            <a:r>
              <a:rPr lang="en-US" dirty="0" err="1"/>
              <a:t>fit.glm</a:t>
            </a:r>
            <a:r>
              <a:rPr lang="en-US" dirty="0"/>
              <a:t>, RF=</a:t>
            </a:r>
            <a:r>
              <a:rPr lang="en-US" dirty="0" err="1"/>
              <a:t>fit.rf</a:t>
            </a:r>
            <a:r>
              <a:rPr lang="en-US" dirty="0"/>
              <a:t>)) </a:t>
            </a:r>
          </a:p>
          <a:p>
            <a:pPr marL="0" indent="0">
              <a:buNone/>
            </a:pPr>
            <a:r>
              <a:rPr lang="en-US" dirty="0"/>
              <a:t>summary(M3) </a:t>
            </a:r>
          </a:p>
          <a:p>
            <a:pPr marL="0" indent="0">
              <a:buNone/>
            </a:pPr>
            <a:r>
              <a:rPr lang="en-US" dirty="0" err="1"/>
              <a:t>dotplot</a:t>
            </a:r>
            <a:r>
              <a:rPr lang="en-US" dirty="0"/>
              <a:t>(M3) </a:t>
            </a:r>
          </a:p>
          <a:p>
            <a:pPr marL="0" indent="0">
              <a:buNone/>
            </a:pPr>
            <a:r>
              <a:rPr lang="en-US" dirty="0"/>
              <a:t>#Tuning Random Forest </a:t>
            </a:r>
          </a:p>
          <a:p>
            <a:pPr marL="0" indent="0">
              <a:buNone/>
            </a:pPr>
            <a:r>
              <a:rPr lang="en-US" dirty="0" err="1"/>
              <a:t>customRF</a:t>
            </a:r>
            <a:r>
              <a:rPr lang="en-US" dirty="0"/>
              <a:t> = list(type = "Classification", library = "</a:t>
            </a:r>
            <a:r>
              <a:rPr lang="en-US" dirty="0" err="1"/>
              <a:t>randomForest</a:t>
            </a:r>
            <a:r>
              <a:rPr lang="en-US" dirty="0"/>
              <a:t>", loop = NULL) </a:t>
            </a:r>
          </a:p>
          <a:p>
            <a:pPr marL="0" indent="0">
              <a:buNone/>
            </a:pPr>
            <a:r>
              <a:rPr lang="en-US" dirty="0" err="1"/>
              <a:t>customRF$parameters</a:t>
            </a:r>
            <a:r>
              <a:rPr lang="en-US" dirty="0"/>
              <a:t> = </a:t>
            </a:r>
            <a:r>
              <a:rPr lang="en-US" dirty="0" err="1"/>
              <a:t>data.frame</a:t>
            </a:r>
            <a:r>
              <a:rPr lang="en-US" dirty="0"/>
              <a:t>(parameter = c("</a:t>
            </a:r>
            <a:r>
              <a:rPr lang="en-US" dirty="0" err="1"/>
              <a:t>mtry</a:t>
            </a:r>
            <a:r>
              <a:rPr lang="en-US" dirty="0"/>
              <a:t>", "</a:t>
            </a:r>
            <a:r>
              <a:rPr lang="en-US" dirty="0" err="1"/>
              <a:t>ntree</a:t>
            </a:r>
            <a:r>
              <a:rPr lang="en-US" dirty="0"/>
              <a:t>"), class = rep("numeric", 2), label = c("</a:t>
            </a:r>
            <a:r>
              <a:rPr lang="en-US" dirty="0" err="1"/>
              <a:t>mtry</a:t>
            </a:r>
            <a:r>
              <a:rPr lang="en-US" dirty="0"/>
              <a:t>", "</a:t>
            </a:r>
            <a:r>
              <a:rPr lang="en-US" dirty="0" err="1"/>
              <a:t>ntree</a:t>
            </a:r>
            <a:r>
              <a:rPr lang="en-US" dirty="0"/>
              <a:t>")) </a:t>
            </a:r>
          </a:p>
          <a:p>
            <a:pPr marL="0" indent="0">
              <a:buNone/>
            </a:pPr>
            <a:r>
              <a:rPr lang="en-US" dirty="0" err="1"/>
              <a:t>customRF$grid</a:t>
            </a:r>
            <a:r>
              <a:rPr lang="en-US" dirty="0"/>
              <a:t> = function(x, y, </a:t>
            </a:r>
            <a:r>
              <a:rPr lang="en-US" dirty="0" err="1"/>
              <a:t>len</a:t>
            </a:r>
            <a:r>
              <a:rPr lang="en-US" dirty="0"/>
              <a:t> = NULL, search = "grid") {} </a:t>
            </a:r>
          </a:p>
          <a:p>
            <a:pPr marL="0" indent="0">
              <a:buNone/>
            </a:pPr>
            <a:r>
              <a:rPr lang="en-US" dirty="0" err="1"/>
              <a:t>customRF$fit</a:t>
            </a:r>
            <a:r>
              <a:rPr lang="en-US" dirty="0"/>
              <a:t> = function(x, y, </a:t>
            </a:r>
            <a:r>
              <a:rPr lang="en-US" dirty="0" err="1"/>
              <a:t>wts</a:t>
            </a:r>
            <a:r>
              <a:rPr lang="en-US" dirty="0"/>
              <a:t>, </a:t>
            </a:r>
            <a:r>
              <a:rPr lang="en-US" dirty="0" err="1"/>
              <a:t>param</a:t>
            </a:r>
            <a:r>
              <a:rPr lang="en-US" dirty="0"/>
              <a:t>, lev, last, weights, </a:t>
            </a:r>
            <a:r>
              <a:rPr lang="en-US" dirty="0" err="1"/>
              <a:t>classProbs</a:t>
            </a:r>
            <a:r>
              <a:rPr lang="en-US" dirty="0"/>
              <a:t>, ...) { </a:t>
            </a:r>
          </a:p>
          <a:p>
            <a:pPr marL="0" indent="0">
              <a:buNone/>
            </a:pPr>
            <a:r>
              <a:rPr lang="en-US" dirty="0" err="1"/>
              <a:t>randomForest</a:t>
            </a:r>
            <a:r>
              <a:rPr lang="en-US" dirty="0"/>
              <a:t>(x, y, </a:t>
            </a:r>
            <a:r>
              <a:rPr lang="en-US" dirty="0" err="1"/>
              <a:t>mtry</a:t>
            </a:r>
            <a:r>
              <a:rPr lang="en-US" dirty="0"/>
              <a:t> = </a:t>
            </a:r>
            <a:r>
              <a:rPr lang="en-US" dirty="0" err="1"/>
              <a:t>param$mtry</a:t>
            </a:r>
            <a:r>
              <a:rPr lang="en-US" dirty="0"/>
              <a:t>, </a:t>
            </a:r>
            <a:r>
              <a:rPr lang="en-US" dirty="0" err="1"/>
              <a:t>ntree</a:t>
            </a:r>
            <a:r>
              <a:rPr lang="en-US" dirty="0"/>
              <a:t>=</a:t>
            </a:r>
            <a:r>
              <a:rPr lang="en-US" dirty="0" err="1"/>
              <a:t>param$ntree</a:t>
            </a:r>
            <a:r>
              <a:rPr lang="en-US" dirty="0"/>
              <a:t>, ...) </a:t>
            </a:r>
          </a:p>
          <a:p>
            <a:pPr marL="0" indent="0">
              <a:buNone/>
            </a:pPr>
            <a:r>
              <a:rPr lang="ar-IQ" dirty="0"/>
              <a:t>} </a:t>
            </a:r>
          </a:p>
          <a:p>
            <a:pPr marL="0" indent="0">
              <a:buNone/>
            </a:pPr>
            <a:r>
              <a:rPr lang="en-US" dirty="0" err="1"/>
              <a:t>customRF$predict</a:t>
            </a:r>
            <a:r>
              <a:rPr lang="en-US" dirty="0"/>
              <a:t> = function(</a:t>
            </a:r>
            <a:r>
              <a:rPr lang="en-US" dirty="0" err="1"/>
              <a:t>modelFit</a:t>
            </a:r>
            <a:r>
              <a:rPr lang="en-US" dirty="0"/>
              <a:t>, </a:t>
            </a:r>
            <a:r>
              <a:rPr lang="en-US" dirty="0" err="1"/>
              <a:t>newdata</a:t>
            </a:r>
            <a:r>
              <a:rPr lang="en-US" dirty="0"/>
              <a:t>, </a:t>
            </a:r>
            <a:r>
              <a:rPr lang="en-US" dirty="0" err="1"/>
              <a:t>preProc</a:t>
            </a:r>
            <a:r>
              <a:rPr lang="en-US" dirty="0"/>
              <a:t> = NULL, </a:t>
            </a:r>
            <a:r>
              <a:rPr lang="en-US" dirty="0" err="1"/>
              <a:t>submodels</a:t>
            </a:r>
            <a:r>
              <a:rPr lang="en-US" dirty="0"/>
              <a:t> = NULL) </a:t>
            </a:r>
          </a:p>
          <a:p>
            <a:pPr marL="0" indent="0">
              <a:buNone/>
            </a:pPr>
            <a:r>
              <a:rPr lang="en-US" dirty="0"/>
              <a:t>predict(</a:t>
            </a:r>
            <a:r>
              <a:rPr lang="en-US" dirty="0" err="1"/>
              <a:t>modelFit</a:t>
            </a:r>
            <a:r>
              <a:rPr lang="en-US" dirty="0"/>
              <a:t>, </a:t>
            </a:r>
            <a:r>
              <a:rPr lang="en-US" dirty="0" err="1"/>
              <a:t>newdata</a:t>
            </a:r>
            <a:r>
              <a:rPr lang="en-US" dirty="0"/>
              <a:t>) </a:t>
            </a:r>
          </a:p>
          <a:p>
            <a:pPr marL="0" indent="0">
              <a:buNone/>
            </a:pPr>
            <a:r>
              <a:rPr lang="en-US" dirty="0" err="1"/>
              <a:t>customRF$prob</a:t>
            </a:r>
            <a:r>
              <a:rPr lang="en-US" dirty="0"/>
              <a:t> = function(</a:t>
            </a:r>
            <a:r>
              <a:rPr lang="en-US" dirty="0" err="1"/>
              <a:t>modelFit</a:t>
            </a:r>
            <a:r>
              <a:rPr lang="en-US" dirty="0"/>
              <a:t>, </a:t>
            </a:r>
            <a:r>
              <a:rPr lang="en-US" dirty="0" err="1"/>
              <a:t>newdata</a:t>
            </a:r>
            <a:r>
              <a:rPr lang="en-US" dirty="0"/>
              <a:t>, </a:t>
            </a:r>
            <a:r>
              <a:rPr lang="en-US" dirty="0" err="1"/>
              <a:t>preProc</a:t>
            </a:r>
            <a:r>
              <a:rPr lang="en-US" dirty="0"/>
              <a:t> = NULL, </a:t>
            </a:r>
            <a:r>
              <a:rPr lang="en-US" dirty="0" err="1"/>
              <a:t>submodels</a:t>
            </a:r>
            <a:r>
              <a:rPr lang="en-US" dirty="0"/>
              <a:t> = NULL) </a:t>
            </a:r>
          </a:p>
          <a:p>
            <a:pPr marL="0" indent="0">
              <a:buNone/>
            </a:pPr>
            <a:r>
              <a:rPr lang="en-US" dirty="0"/>
              <a:t>predict(</a:t>
            </a:r>
            <a:r>
              <a:rPr lang="en-US" dirty="0" err="1"/>
              <a:t>modelFit</a:t>
            </a:r>
            <a:r>
              <a:rPr lang="en-US" dirty="0"/>
              <a:t>, </a:t>
            </a:r>
            <a:r>
              <a:rPr lang="en-US" dirty="0" err="1"/>
              <a:t>newdata</a:t>
            </a:r>
            <a:r>
              <a:rPr lang="en-US" dirty="0"/>
              <a:t>, type = "</a:t>
            </a:r>
            <a:r>
              <a:rPr lang="en-US" dirty="0" err="1"/>
              <a:t>prob</a:t>
            </a:r>
            <a:r>
              <a:rPr lang="en-US" dirty="0"/>
              <a:t>") </a:t>
            </a:r>
          </a:p>
          <a:p>
            <a:pPr marL="0" indent="0">
              <a:buNone/>
            </a:pPr>
            <a:r>
              <a:rPr lang="en-US" dirty="0" err="1"/>
              <a:t>customRF$sort</a:t>
            </a:r>
            <a:r>
              <a:rPr lang="en-US" dirty="0"/>
              <a:t> = function(x) x[order(x[,1]),] </a:t>
            </a:r>
          </a:p>
          <a:p>
            <a:pPr marL="0" indent="0">
              <a:buNone/>
            </a:pPr>
            <a:r>
              <a:rPr lang="en-US" dirty="0" err="1"/>
              <a:t>customRF$levels</a:t>
            </a:r>
            <a:r>
              <a:rPr lang="en-US" dirty="0"/>
              <a:t> = function(x) </a:t>
            </a:r>
            <a:r>
              <a:rPr lang="en-US" dirty="0" err="1"/>
              <a:t>x$classes</a:t>
            </a:r>
            <a:r>
              <a:rPr lang="en-US" dirty="0"/>
              <a:t> </a:t>
            </a:r>
          </a:p>
          <a:p>
            <a:pPr marL="0" indent="0">
              <a:buNone/>
            </a:pPr>
            <a:r>
              <a:rPr lang="en-US" dirty="0"/>
              <a:t># Choosing desired parameter values </a:t>
            </a:r>
          </a:p>
          <a:p>
            <a:pPr marL="0" indent="0">
              <a:buNone/>
            </a:pPr>
            <a:r>
              <a:rPr lang="en-US" dirty="0"/>
              <a:t>library(caret) </a:t>
            </a:r>
          </a:p>
          <a:p>
            <a:pPr marL="0" indent="0">
              <a:buNone/>
            </a:pPr>
            <a:r>
              <a:rPr lang="en-US" dirty="0"/>
              <a:t>library(</a:t>
            </a:r>
            <a:r>
              <a:rPr lang="en-US" dirty="0" err="1"/>
              <a:t>randomForest</a:t>
            </a:r>
            <a:r>
              <a:rPr lang="en-US" dirty="0"/>
              <a:t>) </a:t>
            </a:r>
          </a:p>
          <a:p>
            <a:pPr marL="0" indent="0">
              <a:buNone/>
            </a:pPr>
            <a:r>
              <a:rPr lang="en-US" dirty="0"/>
              <a:t>control = </a:t>
            </a:r>
            <a:r>
              <a:rPr lang="en-US" dirty="0" err="1"/>
              <a:t>trainControl</a:t>
            </a:r>
            <a:r>
              <a:rPr lang="en-US" dirty="0"/>
              <a:t>(method="</a:t>
            </a:r>
            <a:r>
              <a:rPr lang="en-US" dirty="0" err="1"/>
              <a:t>repeatedcv</a:t>
            </a:r>
            <a:r>
              <a:rPr lang="en-US" dirty="0"/>
              <a:t>", number=5, repeats=3) </a:t>
            </a:r>
          </a:p>
          <a:p>
            <a:pPr marL="0" indent="0">
              <a:buNone/>
            </a:pPr>
            <a:r>
              <a:rPr lang="en-US" dirty="0" err="1"/>
              <a:t>tunegrid</a:t>
            </a:r>
            <a:r>
              <a:rPr lang="en-US" dirty="0"/>
              <a:t> = </a:t>
            </a:r>
            <a:r>
              <a:rPr lang="en-US" dirty="0" err="1"/>
              <a:t>expand.grid</a:t>
            </a:r>
            <a:r>
              <a:rPr lang="en-US" dirty="0"/>
              <a:t>(.</a:t>
            </a:r>
            <a:r>
              <a:rPr lang="en-US" dirty="0" err="1"/>
              <a:t>mtry</a:t>
            </a:r>
            <a:r>
              <a:rPr lang="en-US" dirty="0"/>
              <a:t>=c(1:6), .</a:t>
            </a:r>
            <a:r>
              <a:rPr lang="en-US" dirty="0" err="1"/>
              <a:t>ntree</a:t>
            </a:r>
            <a:r>
              <a:rPr lang="en-US" dirty="0"/>
              <a:t>=c(100, 200, 300)) </a:t>
            </a:r>
          </a:p>
          <a:p>
            <a:pPr marL="0" indent="0">
              <a:buNone/>
            </a:pPr>
            <a:r>
              <a:rPr lang="en-US" dirty="0" err="1"/>
              <a:t>set.seed</a:t>
            </a:r>
            <a:r>
              <a:rPr lang="en-US" dirty="0"/>
              <a:t>(9) </a:t>
            </a:r>
          </a:p>
          <a:p>
            <a:pPr marL="0" indent="0">
              <a:buNone/>
            </a:pPr>
            <a:r>
              <a:rPr lang="en-US" dirty="0"/>
              <a:t>M4= train(y~., data=</a:t>
            </a:r>
            <a:r>
              <a:rPr lang="en-US" dirty="0" err="1"/>
              <a:t>Train,method</a:t>
            </a:r>
            <a:r>
              <a:rPr lang="en-US" dirty="0"/>
              <a:t>=</a:t>
            </a:r>
            <a:r>
              <a:rPr lang="en-US" dirty="0" err="1"/>
              <a:t>customRF</a:t>
            </a:r>
            <a:r>
              <a:rPr lang="en-US" dirty="0"/>
              <a:t>, </a:t>
            </a:r>
            <a:r>
              <a:rPr lang="en-US" dirty="0" err="1"/>
              <a:t>tuneGrid</a:t>
            </a:r>
            <a:r>
              <a:rPr lang="en-US" dirty="0"/>
              <a:t>=</a:t>
            </a:r>
            <a:r>
              <a:rPr lang="en-US" dirty="0" err="1"/>
              <a:t>tunegrid</a:t>
            </a:r>
            <a:r>
              <a:rPr lang="en-US" dirty="0"/>
              <a:t>, </a:t>
            </a:r>
            <a:r>
              <a:rPr lang="en-US" dirty="0" err="1"/>
              <a:t>trControl</a:t>
            </a:r>
            <a:r>
              <a:rPr lang="en-US" dirty="0"/>
              <a:t>=control) </a:t>
            </a:r>
          </a:p>
          <a:p>
            <a:pPr marL="0" indent="0">
              <a:buNone/>
            </a:pPr>
            <a:r>
              <a:rPr lang="en-US" dirty="0"/>
              <a:t>print(M4) </a:t>
            </a:r>
            <a:endParaRPr lang="ar-IQ" dirty="0"/>
          </a:p>
        </p:txBody>
      </p:sp>
    </p:spTree>
    <p:extLst>
      <p:ext uri="{BB962C8B-B14F-4D97-AF65-F5344CB8AC3E}">
        <p14:creationId xmlns:p14="http://schemas.microsoft.com/office/powerpoint/2010/main" val="674554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50"/>
            <a:ext cx="9144000" cy="742950"/>
          </a:xfrm>
        </p:spPr>
        <p:txBody>
          <a:bodyPr>
            <a:normAutofit fontScale="90000"/>
          </a:bodyPr>
          <a:lstStyle/>
          <a:p>
            <a:pPr algn="ctr"/>
            <a:r>
              <a:rPr lang="en-IN" b="1" dirty="0" smtClean="0">
                <a:ln w="22225">
                  <a:solidFill>
                    <a:schemeClr val="tx2">
                      <a:lumMod val="75000"/>
                    </a:schemeClr>
                  </a:solidFill>
                  <a:prstDash val="solid"/>
                </a:ln>
                <a:solidFill>
                  <a:schemeClr val="tx2">
                    <a:lumMod val="40000"/>
                    <a:lumOff val="60000"/>
                  </a:schemeClr>
                </a:solidFill>
                <a:latin typeface="Gabriola" panose="04040605051002020D02" pitchFamily="82" charset="0"/>
              </a:rPr>
              <a:t>Machine Learning Process</a:t>
            </a:r>
            <a:endParaRPr lang="en-IN" b="1" dirty="0">
              <a:ln w="22225">
                <a:solidFill>
                  <a:schemeClr val="tx2">
                    <a:lumMod val="75000"/>
                  </a:schemeClr>
                </a:solidFill>
                <a:prstDash val="solid"/>
              </a:ln>
              <a:solidFill>
                <a:schemeClr val="tx2">
                  <a:lumMod val="40000"/>
                  <a:lumOff val="60000"/>
                </a:schemeClr>
              </a:solidFill>
              <a:latin typeface="Gabriola" panose="04040605051002020D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7269430"/>
              </p:ext>
            </p:extLst>
          </p:nvPr>
        </p:nvGraphicFramePr>
        <p:xfrm>
          <a:off x="0" y="1600200"/>
          <a:ext cx="9144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362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4947"/>
            <a:ext cx="8229600" cy="5897563"/>
          </a:xfrm>
        </p:spPr>
        <p:txBody>
          <a:bodyPr>
            <a:normAutofit/>
          </a:bodyPr>
          <a:lstStyle/>
          <a:p>
            <a:pPr marL="0" indent="0">
              <a:buNone/>
            </a:pPr>
            <a:r>
              <a:rPr lang="en-US" sz="1400" dirty="0"/>
              <a:t># Feature Selection </a:t>
            </a:r>
          </a:p>
          <a:p>
            <a:pPr marL="0" indent="0">
              <a:buNone/>
            </a:pPr>
            <a:r>
              <a:rPr lang="en-US" sz="1400" dirty="0"/>
              <a:t>rf_model3 = </a:t>
            </a:r>
            <a:r>
              <a:rPr lang="en-US" sz="1400" dirty="0" err="1"/>
              <a:t>randomForest</a:t>
            </a:r>
            <a:r>
              <a:rPr lang="en-US" sz="1400" dirty="0"/>
              <a:t>(y ~ ., data =Train, </a:t>
            </a:r>
            <a:r>
              <a:rPr lang="en-US" sz="1400" dirty="0" err="1"/>
              <a:t>ntree</a:t>
            </a:r>
            <a:r>
              <a:rPr lang="en-US" sz="1400" dirty="0"/>
              <a:t>=100, </a:t>
            </a:r>
            <a:r>
              <a:rPr lang="en-US" sz="1400" dirty="0" err="1"/>
              <a:t>mtry</a:t>
            </a:r>
            <a:r>
              <a:rPr lang="en-US" sz="1400" dirty="0"/>
              <a:t>=2) </a:t>
            </a:r>
          </a:p>
          <a:p>
            <a:pPr marL="0" indent="0">
              <a:buNone/>
            </a:pPr>
            <a:r>
              <a:rPr lang="en-US" sz="1400" dirty="0" err="1"/>
              <a:t>varImpPlot</a:t>
            </a:r>
            <a:r>
              <a:rPr lang="en-US" sz="1400" dirty="0"/>
              <a:t>(rf_model3, sort = T, </a:t>
            </a:r>
            <a:r>
              <a:rPr lang="en-US" sz="1400" dirty="0" err="1"/>
              <a:t>n.var</a:t>
            </a:r>
            <a:r>
              <a:rPr lang="en-US" sz="1400" dirty="0"/>
              <a:t> = 10, main = "Top 10 - Variable Importance") </a:t>
            </a:r>
          </a:p>
          <a:p>
            <a:pPr marL="0" indent="0">
              <a:buNone/>
            </a:pPr>
            <a:r>
              <a:rPr lang="en-US" sz="1400" dirty="0"/>
              <a:t>importance(rf_model3</a:t>
            </a:r>
            <a:r>
              <a:rPr lang="en-US" sz="1400" dirty="0" smtClean="0"/>
              <a:t>)</a:t>
            </a:r>
            <a:endParaRPr lang="ar-IQ" sz="1400" dirty="0"/>
          </a:p>
          <a:p>
            <a:pPr marL="0" indent="0">
              <a:buNone/>
            </a:pPr>
            <a:r>
              <a:rPr lang="en-US" sz="1400" dirty="0"/>
              <a:t>#Running final model using Logistic Regression </a:t>
            </a:r>
          </a:p>
          <a:p>
            <a:pPr marL="0" indent="0">
              <a:buNone/>
            </a:pPr>
            <a:r>
              <a:rPr lang="en-US" sz="1400" dirty="0"/>
              <a:t>dim(Train) </a:t>
            </a:r>
          </a:p>
          <a:p>
            <a:pPr marL="0" indent="0">
              <a:buNone/>
            </a:pPr>
            <a:r>
              <a:rPr lang="en-US" sz="1400" dirty="0" err="1"/>
              <a:t>trainControl</a:t>
            </a:r>
            <a:r>
              <a:rPr lang="en-US" sz="1400" dirty="0"/>
              <a:t> = </a:t>
            </a:r>
            <a:r>
              <a:rPr lang="en-US" sz="1400" dirty="0" err="1"/>
              <a:t>trainControl</a:t>
            </a:r>
            <a:r>
              <a:rPr lang="en-US" sz="1400" dirty="0"/>
              <a:t>(method="</a:t>
            </a:r>
            <a:r>
              <a:rPr lang="en-US" sz="1400" dirty="0" err="1"/>
              <a:t>repeatedcv</a:t>
            </a:r>
            <a:r>
              <a:rPr lang="en-US" sz="1400" dirty="0"/>
              <a:t>", number=5, repeats=3) </a:t>
            </a:r>
          </a:p>
          <a:p>
            <a:pPr marL="0" indent="0">
              <a:buNone/>
            </a:pPr>
            <a:r>
              <a:rPr lang="en-US" sz="1400" dirty="0" err="1"/>
              <a:t>final.glm</a:t>
            </a:r>
            <a:r>
              <a:rPr lang="en-US" sz="1400" dirty="0"/>
              <a:t> =train (y~ x5 + x11 + x9 + x8 + x21, data=Train, method="</a:t>
            </a:r>
            <a:r>
              <a:rPr lang="en-US" sz="1400" dirty="0" err="1"/>
              <a:t>glm</a:t>
            </a:r>
            <a:r>
              <a:rPr lang="en-US" sz="1400" dirty="0"/>
              <a:t>", </a:t>
            </a:r>
            <a:r>
              <a:rPr lang="en-US" sz="1400" dirty="0" err="1"/>
              <a:t>trControl</a:t>
            </a:r>
            <a:r>
              <a:rPr lang="en-US" sz="1400" dirty="0"/>
              <a:t>=</a:t>
            </a:r>
            <a:r>
              <a:rPr lang="en-US" sz="1400" dirty="0" err="1"/>
              <a:t>trainControl</a:t>
            </a:r>
            <a:r>
              <a:rPr lang="en-US" sz="1400" dirty="0"/>
              <a:t>) </a:t>
            </a:r>
          </a:p>
          <a:p>
            <a:pPr marL="0" indent="0">
              <a:buNone/>
            </a:pPr>
            <a:r>
              <a:rPr lang="en-US" sz="1400" dirty="0"/>
              <a:t>summary(</a:t>
            </a:r>
            <a:r>
              <a:rPr lang="en-US" sz="1400" dirty="0" err="1"/>
              <a:t>final.glm</a:t>
            </a:r>
            <a:r>
              <a:rPr lang="en-US" sz="1400" dirty="0"/>
              <a:t>) </a:t>
            </a:r>
          </a:p>
          <a:p>
            <a:pPr marL="0" indent="0">
              <a:buNone/>
            </a:pPr>
            <a:r>
              <a:rPr lang="en-US" sz="1400" dirty="0"/>
              <a:t>print (</a:t>
            </a:r>
            <a:r>
              <a:rPr lang="en-US" sz="1400" dirty="0" err="1"/>
              <a:t>final.glm</a:t>
            </a:r>
            <a:r>
              <a:rPr lang="en-US" sz="1400" dirty="0"/>
              <a:t>) </a:t>
            </a:r>
          </a:p>
          <a:p>
            <a:pPr marL="0" indent="0">
              <a:buNone/>
            </a:pPr>
            <a:r>
              <a:rPr lang="en-US" sz="1400" dirty="0"/>
              <a:t># Finding accuracy of Logistic regression on Train data </a:t>
            </a:r>
          </a:p>
          <a:p>
            <a:pPr marL="0" indent="0">
              <a:buNone/>
            </a:pPr>
            <a:r>
              <a:rPr lang="en-US" sz="1400" dirty="0" err="1"/>
              <a:t>predslog</a:t>
            </a:r>
            <a:r>
              <a:rPr lang="en-US" sz="1400" dirty="0"/>
              <a:t> = predict(</a:t>
            </a:r>
            <a:r>
              <a:rPr lang="en-US" sz="1400" dirty="0" err="1"/>
              <a:t>final.glm</a:t>
            </a:r>
            <a:r>
              <a:rPr lang="en-US" sz="1400" dirty="0"/>
              <a:t>, data=Train, type="raw") </a:t>
            </a:r>
          </a:p>
          <a:p>
            <a:pPr marL="0" indent="0">
              <a:buNone/>
            </a:pPr>
            <a:r>
              <a:rPr lang="en-US" sz="1400" dirty="0" err="1"/>
              <a:t>tabtrain</a:t>
            </a:r>
            <a:r>
              <a:rPr lang="en-US" sz="1400" dirty="0"/>
              <a:t> = table(Predicted = </a:t>
            </a:r>
            <a:r>
              <a:rPr lang="en-US" sz="1400" dirty="0" err="1"/>
              <a:t>predslog</a:t>
            </a:r>
            <a:r>
              <a:rPr lang="en-US" sz="1400" dirty="0"/>
              <a:t>, Actual = </a:t>
            </a:r>
            <a:r>
              <a:rPr lang="en-US" sz="1400" dirty="0" err="1"/>
              <a:t>Train$y</a:t>
            </a:r>
            <a:r>
              <a:rPr lang="en-US" sz="1400" dirty="0"/>
              <a:t>) </a:t>
            </a:r>
          </a:p>
          <a:p>
            <a:pPr marL="0" indent="0">
              <a:buNone/>
            </a:pPr>
            <a:r>
              <a:rPr lang="en-US" sz="1400" dirty="0"/>
              <a:t>caret::</a:t>
            </a:r>
            <a:r>
              <a:rPr lang="en-US" sz="1400" dirty="0" err="1"/>
              <a:t>confusionMatrix</a:t>
            </a:r>
            <a:r>
              <a:rPr lang="en-US" sz="1400" dirty="0"/>
              <a:t>(</a:t>
            </a:r>
            <a:r>
              <a:rPr lang="en-US" sz="1400" dirty="0" err="1"/>
              <a:t>predslog,Train$y</a:t>
            </a:r>
            <a:r>
              <a:rPr lang="en-US" sz="1400" dirty="0"/>
              <a:t>) </a:t>
            </a:r>
          </a:p>
          <a:p>
            <a:pPr marL="0" indent="0">
              <a:buNone/>
            </a:pPr>
            <a:r>
              <a:rPr lang="en-US" sz="1400" dirty="0"/>
              <a:t># Running and finding accuracy of the final model on Test data </a:t>
            </a:r>
          </a:p>
          <a:p>
            <a:pPr marL="0" indent="0">
              <a:buNone/>
            </a:pPr>
            <a:r>
              <a:rPr lang="en-US" sz="1400" dirty="0"/>
              <a:t>dim(Test) </a:t>
            </a:r>
          </a:p>
          <a:p>
            <a:pPr marL="0" indent="0">
              <a:buNone/>
            </a:pPr>
            <a:r>
              <a:rPr lang="en-US" sz="1400" dirty="0"/>
              <a:t>names(Test) </a:t>
            </a:r>
          </a:p>
          <a:p>
            <a:pPr marL="0" indent="0">
              <a:buNone/>
            </a:pPr>
            <a:r>
              <a:rPr lang="en-US" sz="1400" dirty="0"/>
              <a:t>M5 = predict(</a:t>
            </a:r>
            <a:r>
              <a:rPr lang="en-US" sz="1400" dirty="0" err="1"/>
              <a:t>final.glm,newdata</a:t>
            </a:r>
            <a:r>
              <a:rPr lang="en-US" sz="1400" dirty="0"/>
              <a:t>=</a:t>
            </a:r>
            <a:r>
              <a:rPr lang="en-US" sz="1400" dirty="0" err="1"/>
              <a:t>Test,type</a:t>
            </a:r>
            <a:r>
              <a:rPr lang="en-US" sz="1400" dirty="0"/>
              <a:t>="raw") </a:t>
            </a:r>
          </a:p>
          <a:p>
            <a:pPr marL="0" indent="0">
              <a:buNone/>
            </a:pPr>
            <a:r>
              <a:rPr lang="en-US" sz="1400" dirty="0" err="1"/>
              <a:t>tabTest</a:t>
            </a:r>
            <a:r>
              <a:rPr lang="en-US" sz="1400" dirty="0"/>
              <a:t> = table(Predicted = M5, Actual = </a:t>
            </a:r>
            <a:r>
              <a:rPr lang="en-US" sz="1400" dirty="0" err="1"/>
              <a:t>Test$y</a:t>
            </a:r>
            <a:r>
              <a:rPr lang="en-US" sz="1400" dirty="0"/>
              <a:t>) </a:t>
            </a:r>
          </a:p>
          <a:p>
            <a:pPr marL="0" indent="0">
              <a:buNone/>
            </a:pPr>
            <a:r>
              <a:rPr lang="en-US" sz="1400" dirty="0"/>
              <a:t>caret::</a:t>
            </a:r>
            <a:r>
              <a:rPr lang="en-US" sz="1400" dirty="0" err="1"/>
              <a:t>confusionMatrix</a:t>
            </a:r>
            <a:r>
              <a:rPr lang="en-US" sz="1400" dirty="0"/>
              <a:t>(M5,Test$y) </a:t>
            </a:r>
            <a:endParaRPr lang="ar-IQ" sz="1400" dirty="0"/>
          </a:p>
        </p:txBody>
      </p:sp>
    </p:spTree>
    <p:extLst>
      <p:ext uri="{BB962C8B-B14F-4D97-AF65-F5344CB8AC3E}">
        <p14:creationId xmlns:p14="http://schemas.microsoft.com/office/powerpoint/2010/main" val="888780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6096000"/>
          </a:xfrm>
        </p:spPr>
        <p:txBody>
          <a:bodyPr>
            <a:noAutofit/>
          </a:bodyPr>
          <a:lstStyle/>
          <a:p>
            <a:r>
              <a:rPr lang="en-US" sz="2800" b="1" dirty="0"/>
              <a:t>Sampled Mushroom Data </a:t>
            </a:r>
            <a:endParaRPr lang="en-US" sz="2800" dirty="0"/>
          </a:p>
          <a:p>
            <a:r>
              <a:rPr lang="fr-FR" sz="1200" dirty="0"/>
              <a:t>Table 1: </a:t>
            </a:r>
            <a:endParaRPr lang="fr-FR" sz="1200" dirty="0" smtClean="0"/>
          </a:p>
          <a:p>
            <a:r>
              <a:rPr lang="fr-FR" sz="1200" dirty="0" smtClean="0"/>
              <a:t>Variable </a:t>
            </a:r>
            <a:r>
              <a:rPr lang="fr-FR" sz="1200" dirty="0" err="1"/>
              <a:t>Representations</a:t>
            </a:r>
            <a:r>
              <a:rPr lang="fr-FR" sz="1200" dirty="0"/>
              <a:t> Nature 	y 	</a:t>
            </a:r>
          </a:p>
          <a:p>
            <a:r>
              <a:rPr lang="en-US" sz="1200" dirty="0" err="1"/>
              <a:t>Cap_Shape</a:t>
            </a:r>
            <a:r>
              <a:rPr lang="en-US" sz="1200" dirty="0"/>
              <a:t> 	</a:t>
            </a:r>
            <a:r>
              <a:rPr lang="en-US" sz="1200" dirty="0" smtClean="0"/>
              <a:t>	x1 </a:t>
            </a:r>
            <a:r>
              <a:rPr lang="en-US" sz="1200" dirty="0"/>
              <a:t>	</a:t>
            </a:r>
          </a:p>
          <a:p>
            <a:r>
              <a:rPr lang="en-US" sz="1200" dirty="0" err="1"/>
              <a:t>Cap_Surface</a:t>
            </a:r>
            <a:r>
              <a:rPr lang="en-US" sz="1200" dirty="0"/>
              <a:t> 	</a:t>
            </a:r>
            <a:r>
              <a:rPr lang="en-US" sz="1200" dirty="0" smtClean="0"/>
              <a:t>	x2 </a:t>
            </a:r>
            <a:r>
              <a:rPr lang="en-US" sz="1200" dirty="0"/>
              <a:t>	</a:t>
            </a:r>
          </a:p>
          <a:p>
            <a:r>
              <a:rPr lang="en-US" sz="1200" dirty="0" err="1"/>
              <a:t>Cap_Colour</a:t>
            </a:r>
            <a:r>
              <a:rPr lang="en-US" sz="1200" dirty="0"/>
              <a:t> 	</a:t>
            </a:r>
            <a:r>
              <a:rPr lang="en-US" sz="1200" dirty="0" smtClean="0"/>
              <a:t>	x3 </a:t>
            </a:r>
            <a:r>
              <a:rPr lang="en-US" sz="1200" dirty="0"/>
              <a:t>	</a:t>
            </a:r>
          </a:p>
          <a:p>
            <a:r>
              <a:rPr lang="en-US" sz="1200" dirty="0"/>
              <a:t>Bruises 	</a:t>
            </a:r>
            <a:r>
              <a:rPr lang="en-US" sz="1200" dirty="0" smtClean="0"/>
              <a:t>		x4 </a:t>
            </a:r>
            <a:r>
              <a:rPr lang="en-US" sz="1200" dirty="0"/>
              <a:t>	</a:t>
            </a:r>
          </a:p>
          <a:p>
            <a:r>
              <a:rPr lang="en-US" sz="1200" dirty="0" err="1"/>
              <a:t>Odour</a:t>
            </a:r>
            <a:r>
              <a:rPr lang="en-US" sz="1200" dirty="0"/>
              <a:t> 	</a:t>
            </a:r>
            <a:r>
              <a:rPr lang="en-US" sz="1200" dirty="0" smtClean="0"/>
              <a:t>		x5 </a:t>
            </a:r>
            <a:r>
              <a:rPr lang="en-US" sz="1200" dirty="0"/>
              <a:t>	</a:t>
            </a:r>
          </a:p>
          <a:p>
            <a:r>
              <a:rPr lang="en-US" sz="1200" dirty="0" err="1"/>
              <a:t>Gill_Attachment</a:t>
            </a:r>
            <a:r>
              <a:rPr lang="en-US" sz="1200" dirty="0"/>
              <a:t> 	</a:t>
            </a:r>
            <a:r>
              <a:rPr lang="en-US" sz="1200" dirty="0" smtClean="0"/>
              <a:t>	x6 </a:t>
            </a:r>
            <a:r>
              <a:rPr lang="en-US" sz="1200" dirty="0"/>
              <a:t>	</a:t>
            </a:r>
          </a:p>
          <a:p>
            <a:r>
              <a:rPr lang="en-US" sz="1200" dirty="0" err="1"/>
              <a:t>Gill_Spacing</a:t>
            </a:r>
            <a:r>
              <a:rPr lang="en-US" sz="1200" dirty="0"/>
              <a:t> 	</a:t>
            </a:r>
            <a:r>
              <a:rPr lang="en-US" sz="1200" dirty="0" smtClean="0"/>
              <a:t>	x7 </a:t>
            </a:r>
            <a:r>
              <a:rPr lang="en-US" sz="1200" dirty="0"/>
              <a:t>	</a:t>
            </a:r>
          </a:p>
          <a:p>
            <a:r>
              <a:rPr lang="en-US" sz="1200" dirty="0" err="1"/>
              <a:t>Gill_Size</a:t>
            </a:r>
            <a:r>
              <a:rPr lang="en-US" sz="1200" dirty="0"/>
              <a:t> 	</a:t>
            </a:r>
            <a:r>
              <a:rPr lang="en-US" sz="1200" dirty="0" smtClean="0"/>
              <a:t>		x8 </a:t>
            </a:r>
            <a:r>
              <a:rPr lang="en-US" sz="1200" dirty="0"/>
              <a:t>	</a:t>
            </a:r>
          </a:p>
          <a:p>
            <a:r>
              <a:rPr lang="en-US" sz="1200" dirty="0" err="1"/>
              <a:t>Gill_Colour</a:t>
            </a:r>
            <a:r>
              <a:rPr lang="en-US" sz="1200" dirty="0"/>
              <a:t> 	</a:t>
            </a:r>
            <a:r>
              <a:rPr lang="en-US" sz="1200" dirty="0" smtClean="0"/>
              <a:t>	x9 </a:t>
            </a:r>
            <a:r>
              <a:rPr lang="en-US" sz="1200" dirty="0"/>
              <a:t>	</a:t>
            </a:r>
          </a:p>
          <a:p>
            <a:r>
              <a:rPr lang="en-US" sz="1200" dirty="0" err="1"/>
              <a:t>Stalk_Shape</a:t>
            </a:r>
            <a:r>
              <a:rPr lang="en-US" sz="1200" dirty="0"/>
              <a:t> 	</a:t>
            </a:r>
            <a:r>
              <a:rPr lang="en-US" sz="1200" dirty="0" smtClean="0"/>
              <a:t>	x10 </a:t>
            </a:r>
            <a:r>
              <a:rPr lang="en-US" sz="1200" dirty="0"/>
              <a:t>	</a:t>
            </a:r>
          </a:p>
          <a:p>
            <a:r>
              <a:rPr lang="en-US" sz="1200" dirty="0" err="1"/>
              <a:t>Stalk_Root</a:t>
            </a:r>
            <a:r>
              <a:rPr lang="en-US" sz="1200" dirty="0"/>
              <a:t> 	</a:t>
            </a:r>
            <a:r>
              <a:rPr lang="en-US" sz="1200" dirty="0" smtClean="0"/>
              <a:t>	x11 </a:t>
            </a:r>
            <a:r>
              <a:rPr lang="en-US" sz="1200" dirty="0"/>
              <a:t>	</a:t>
            </a:r>
          </a:p>
          <a:p>
            <a:r>
              <a:rPr lang="en-US" sz="1200" dirty="0" err="1"/>
              <a:t>Stalk_Surface_Above_Ring</a:t>
            </a:r>
            <a:r>
              <a:rPr lang="en-US" sz="1200" dirty="0"/>
              <a:t> 	x12 	</a:t>
            </a:r>
          </a:p>
          <a:p>
            <a:r>
              <a:rPr lang="en-US" sz="1200" dirty="0" err="1"/>
              <a:t>Stalk_Surface_Below_Ring</a:t>
            </a:r>
            <a:r>
              <a:rPr lang="en-US" sz="1200" dirty="0"/>
              <a:t> 	x13 	</a:t>
            </a:r>
          </a:p>
          <a:p>
            <a:r>
              <a:rPr lang="en-US" sz="1200" dirty="0" err="1"/>
              <a:t>Stalk_Colour_Above_Ring</a:t>
            </a:r>
            <a:r>
              <a:rPr lang="en-US" sz="1200" dirty="0"/>
              <a:t> 	x14 	</a:t>
            </a:r>
          </a:p>
          <a:p>
            <a:r>
              <a:rPr lang="en-US" sz="1200" dirty="0" err="1"/>
              <a:t>Stalk_Colour_Below_Ring</a:t>
            </a:r>
            <a:r>
              <a:rPr lang="en-US" sz="1200" dirty="0"/>
              <a:t> 	x15 	</a:t>
            </a:r>
          </a:p>
          <a:p>
            <a:r>
              <a:rPr lang="en-US" sz="1200" dirty="0" err="1"/>
              <a:t>Veil_Type</a:t>
            </a:r>
            <a:r>
              <a:rPr lang="en-US" sz="1200" dirty="0"/>
              <a:t> 	</a:t>
            </a:r>
            <a:r>
              <a:rPr lang="en-US" sz="1200" dirty="0" smtClean="0"/>
              <a:t>	x16 </a:t>
            </a:r>
            <a:r>
              <a:rPr lang="en-US" sz="1200" dirty="0"/>
              <a:t>	</a:t>
            </a:r>
          </a:p>
          <a:p>
            <a:r>
              <a:rPr lang="en-US" sz="1200" dirty="0" err="1"/>
              <a:t>Veil_Colour</a:t>
            </a:r>
            <a:r>
              <a:rPr lang="en-US" sz="1200" dirty="0"/>
              <a:t> 	</a:t>
            </a:r>
            <a:r>
              <a:rPr lang="en-US" sz="1200" dirty="0" smtClean="0"/>
              <a:t>	x17 </a:t>
            </a:r>
            <a:r>
              <a:rPr lang="en-US" sz="1200" dirty="0"/>
              <a:t>	</a:t>
            </a:r>
          </a:p>
          <a:p>
            <a:r>
              <a:rPr lang="en-US" sz="1200" dirty="0" err="1"/>
              <a:t>Ring_Number</a:t>
            </a:r>
            <a:r>
              <a:rPr lang="en-US" sz="1200" dirty="0"/>
              <a:t> 	</a:t>
            </a:r>
            <a:r>
              <a:rPr lang="en-US" sz="1200" dirty="0" smtClean="0"/>
              <a:t>	x18 </a:t>
            </a:r>
            <a:r>
              <a:rPr lang="en-US" sz="1200" dirty="0"/>
              <a:t>	</a:t>
            </a:r>
          </a:p>
          <a:p>
            <a:r>
              <a:rPr lang="en-US" sz="1200" dirty="0" err="1"/>
              <a:t>Ring_Type</a:t>
            </a:r>
            <a:r>
              <a:rPr lang="en-US" sz="1200" dirty="0"/>
              <a:t> 	</a:t>
            </a:r>
            <a:r>
              <a:rPr lang="en-US" sz="1200" dirty="0" smtClean="0"/>
              <a:t>	x19 </a:t>
            </a:r>
            <a:r>
              <a:rPr lang="en-US" sz="1200" dirty="0"/>
              <a:t>	</a:t>
            </a:r>
          </a:p>
          <a:p>
            <a:r>
              <a:rPr lang="en-US" sz="1200" dirty="0" err="1"/>
              <a:t>Spore_Print_Colour</a:t>
            </a:r>
            <a:r>
              <a:rPr lang="en-US" sz="1200" dirty="0"/>
              <a:t> 	</a:t>
            </a:r>
            <a:r>
              <a:rPr lang="en-US" sz="1200" dirty="0" smtClean="0"/>
              <a:t>	x20 </a:t>
            </a:r>
            <a:r>
              <a:rPr lang="en-US" sz="1200" dirty="0"/>
              <a:t>	</a:t>
            </a:r>
          </a:p>
          <a:p>
            <a:r>
              <a:rPr lang="en-US" sz="1200" dirty="0"/>
              <a:t>Population 	</a:t>
            </a:r>
            <a:r>
              <a:rPr lang="en-US" sz="1200" dirty="0" smtClean="0"/>
              <a:t>	x21 </a:t>
            </a:r>
            <a:r>
              <a:rPr lang="en-US" sz="1200" dirty="0"/>
              <a:t>	</a:t>
            </a:r>
          </a:p>
          <a:p>
            <a:r>
              <a:rPr lang="en-US" sz="1200" dirty="0"/>
              <a:t>Habitat </a:t>
            </a:r>
            <a:r>
              <a:rPr lang="en-US" sz="1200" dirty="0" smtClean="0"/>
              <a:t>		</a:t>
            </a:r>
            <a:r>
              <a:rPr lang="en-US" sz="1200" dirty="0"/>
              <a:t>	x22</a:t>
            </a:r>
            <a:endParaRPr lang="ar-IQ" sz="1200" dirty="0"/>
          </a:p>
        </p:txBody>
      </p:sp>
    </p:spTree>
    <p:extLst>
      <p:ext uri="{BB962C8B-B14F-4D97-AF65-F5344CB8AC3E}">
        <p14:creationId xmlns:p14="http://schemas.microsoft.com/office/powerpoint/2010/main" val="2412724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172200" y="3733800"/>
            <a:ext cx="8229600" cy="1719197"/>
          </a:xfrm>
        </p:spPr>
        <p:txBody>
          <a:bodyPr/>
          <a:lstStyle/>
          <a:p>
            <a:pPr marL="0" indent="0">
              <a:buNone/>
            </a:pPr>
            <a:r>
              <a:rPr lang="en-IN" sz="4000" dirty="0" smtClean="0">
                <a:solidFill>
                  <a:schemeClr val="bg2">
                    <a:lumMod val="90000"/>
                  </a:schemeClr>
                </a:solidFill>
              </a:rPr>
              <a:t>THANK YOU</a:t>
            </a:r>
            <a:endParaRPr lang="en-IN" dirty="0">
              <a:solidFill>
                <a:schemeClr val="bg2">
                  <a:lumMod val="90000"/>
                </a:schemeClr>
              </a:solidFill>
            </a:endParaRPr>
          </a:p>
        </p:txBody>
      </p:sp>
    </p:spTree>
    <p:extLst>
      <p:ext uri="{BB962C8B-B14F-4D97-AF65-F5344CB8AC3E}">
        <p14:creationId xmlns:p14="http://schemas.microsoft.com/office/powerpoint/2010/main" val="448901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172200"/>
          </a:xfrm>
        </p:spPr>
        <p:txBody>
          <a:bodyPr>
            <a:normAutofit/>
          </a:bodyPr>
          <a:lstStyle/>
          <a:p>
            <a:pPr marL="566928" indent="-457200">
              <a:buFont typeface="Wingdings" panose="05000000000000000000" pitchFamily="2" charset="2"/>
              <a:buChar char="v"/>
            </a:pPr>
            <a:r>
              <a:rPr lang="en-US" b="1" dirty="0" smtClean="0">
                <a:solidFill>
                  <a:srgbClr val="FF0000"/>
                </a:solidFill>
              </a:rPr>
              <a:t>Understanding </a:t>
            </a:r>
            <a:r>
              <a:rPr lang="en-US" b="1" dirty="0">
                <a:solidFill>
                  <a:srgbClr val="FF0000"/>
                </a:solidFill>
              </a:rPr>
              <a:t>Relationships Between </a:t>
            </a:r>
            <a:r>
              <a:rPr lang="en-US" b="1" dirty="0" smtClean="0">
                <a:solidFill>
                  <a:srgbClr val="FF0000"/>
                </a:solidFill>
              </a:rPr>
              <a:t>Data: </a:t>
            </a:r>
            <a:r>
              <a:rPr lang="en-US" sz="3600" b="1" dirty="0" smtClean="0">
                <a:solidFill>
                  <a:srgbClr val="FF0000"/>
                </a:solidFill>
              </a:rPr>
              <a:t> </a:t>
            </a:r>
            <a:endParaRPr lang="en-US" sz="3600" b="1" dirty="0">
              <a:solidFill>
                <a:srgbClr val="FF0000"/>
              </a:solidFill>
            </a:endParaRPr>
          </a:p>
          <a:p>
            <a:pPr marL="109728" indent="0">
              <a:buNone/>
            </a:pPr>
            <a:r>
              <a:rPr lang="en-US" sz="3600" dirty="0" smtClean="0">
                <a:solidFill>
                  <a:srgbClr val="7030A0"/>
                </a:solidFill>
              </a:rPr>
              <a:t>Contingency Tables</a:t>
            </a:r>
          </a:p>
          <a:p>
            <a:pPr marL="109728" indent="0">
              <a:buNone/>
            </a:pPr>
            <a:r>
              <a:rPr lang="en-US" sz="1900" dirty="0" smtClean="0">
                <a:solidFill>
                  <a:srgbClr val="7030A0"/>
                </a:solidFill>
              </a:rPr>
              <a:t> </a:t>
            </a:r>
            <a:r>
              <a:rPr lang="en-US" sz="1900" dirty="0"/>
              <a:t>Contingence tables are valuable for revealing how edible/poisonous </a:t>
            </a:r>
            <a:r>
              <a:rPr lang="en-US" sz="1900" dirty="0" smtClean="0"/>
              <a:t>mushrooms </a:t>
            </a:r>
            <a:r>
              <a:rPr lang="en-US" sz="1900" dirty="0"/>
              <a:t>are segmented across their features</a:t>
            </a:r>
            <a:r>
              <a:rPr lang="en-US" sz="1900" dirty="0" smtClean="0"/>
              <a:t>.</a:t>
            </a:r>
          </a:p>
          <a:p>
            <a:r>
              <a:rPr lang="en-US" sz="1900" dirty="0" smtClean="0"/>
              <a:t>These are generally called as proportion tables.</a:t>
            </a:r>
          </a:p>
          <a:p>
            <a:pPr marL="457200" lvl="1" indent="0">
              <a:buNone/>
            </a:pPr>
            <a:r>
              <a:rPr lang="en-US" sz="1800" dirty="0" err="1" smtClean="0"/>
              <a:t>prop.table</a:t>
            </a:r>
            <a:r>
              <a:rPr lang="en-US" sz="1800" dirty="0" smtClean="0"/>
              <a:t>(m,1</a:t>
            </a:r>
            <a:r>
              <a:rPr lang="en-US" sz="1800" dirty="0"/>
              <a:t>) – value of each cell divided by the sum of </a:t>
            </a:r>
            <a:r>
              <a:rPr lang="en-US" sz="1800" dirty="0" smtClean="0"/>
              <a:t>the row cells.</a:t>
            </a:r>
            <a:endParaRPr lang="en-IN" sz="1800" dirty="0"/>
          </a:p>
          <a:p>
            <a:pPr marL="0" indent="0">
              <a:buNone/>
            </a:pPr>
            <a:r>
              <a:rPr lang="en-US" sz="1800" dirty="0" smtClean="0"/>
              <a:t>      </a:t>
            </a:r>
            <a:r>
              <a:rPr lang="en-US" sz="1800" dirty="0" err="1" smtClean="0"/>
              <a:t>prop.table</a:t>
            </a:r>
            <a:r>
              <a:rPr lang="en-US" sz="1800" dirty="0" smtClean="0"/>
              <a:t>(m,2</a:t>
            </a:r>
            <a:r>
              <a:rPr lang="en-US" sz="1800" dirty="0"/>
              <a:t>) – value of each cell divided by the sum of </a:t>
            </a:r>
            <a:r>
              <a:rPr lang="en-US" sz="1800" dirty="0" smtClean="0"/>
              <a:t>the</a:t>
            </a:r>
          </a:p>
          <a:p>
            <a:pPr marL="0" indent="0">
              <a:buNone/>
            </a:pPr>
            <a:r>
              <a:rPr lang="en-US" sz="1800" dirty="0"/>
              <a:t> </a:t>
            </a:r>
            <a:r>
              <a:rPr lang="en-US" sz="1800" dirty="0" smtClean="0"/>
              <a:t>      column cells.</a:t>
            </a:r>
          </a:p>
          <a:p>
            <a:pPr marL="0" indent="0">
              <a:buNone/>
            </a:pPr>
            <a:r>
              <a:rPr lang="en-US" sz="1800" dirty="0" smtClean="0"/>
              <a:t>      where </a:t>
            </a:r>
            <a:r>
              <a:rPr lang="en-US" sz="1800" dirty="0"/>
              <a:t>‘m’ represents an object in R, here it is a table. </a:t>
            </a:r>
            <a:endParaRPr lang="en-US" sz="1800" dirty="0" smtClean="0"/>
          </a:p>
          <a:p>
            <a:r>
              <a:rPr lang="en-IN" sz="1800" dirty="0"/>
              <a:t>Relation between dependent and </a:t>
            </a:r>
            <a:r>
              <a:rPr lang="en-IN" sz="1800" dirty="0" smtClean="0"/>
              <a:t>x1</a:t>
            </a:r>
            <a:endParaRPr lang="en-US" sz="1800" dirty="0"/>
          </a:p>
          <a:p>
            <a:pPr marL="0" indent="0">
              <a:buNone/>
            </a:pPr>
            <a:r>
              <a:rPr lang="en-US" sz="2400" dirty="0" smtClean="0"/>
              <a:t>           </a:t>
            </a:r>
            <a:endParaRPr lang="en-US" sz="24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43" y="4444321"/>
            <a:ext cx="4884057" cy="208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29846766"/>
      </p:ext>
    </p:extLst>
  </p:cSld>
  <p:clrMapOvr>
    <a:masterClrMapping/>
  </p:clrMapOvr>
  <mc:AlternateContent xmlns:mc="http://schemas.openxmlformats.org/markup-compatibility/2006" xmlns:p14="http://schemas.microsoft.com/office/powerpoint/2010/main">
    <mc:Choice Requires="p14">
      <p:transition spd="slow" p14:dur="2000" advTm="2987"/>
    </mc:Choice>
    <mc:Fallback xmlns="">
      <p:transition spd="slow" advTm="298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a:bodyPr>
          <a:lstStyle/>
          <a:p>
            <a:pPr marL="109728" indent="0">
              <a:buNone/>
            </a:pPr>
            <a:r>
              <a:rPr lang="en-US" dirty="0" smtClean="0"/>
              <a:t> </a:t>
            </a:r>
            <a:r>
              <a:rPr lang="en-US" sz="1900" dirty="0">
                <a:solidFill>
                  <a:srgbClr val="7030A0"/>
                </a:solidFill>
              </a:rPr>
              <a:t>1</a:t>
            </a:r>
            <a:r>
              <a:rPr lang="en-US" sz="1900" dirty="0" smtClean="0">
                <a:solidFill>
                  <a:srgbClr val="7030A0"/>
                </a:solidFill>
              </a:rPr>
              <a:t>. </a:t>
            </a:r>
            <a:r>
              <a:rPr lang="en-US" sz="2000" dirty="0">
                <a:solidFill>
                  <a:srgbClr val="7030A0"/>
                </a:solidFill>
              </a:rPr>
              <a:t>Visual representation of relations among features and target variable: </a:t>
            </a:r>
          </a:p>
          <a:p>
            <a:pPr marL="109728" indent="0">
              <a:buNone/>
            </a:pPr>
            <a:r>
              <a:rPr lang="en-US" sz="1900" dirty="0" smtClean="0"/>
              <a:t> 	Here, we use scatter plot to have a visual idea of relationships among features and target variable.</a:t>
            </a:r>
          </a:p>
          <a:p>
            <a:pPr marL="109728" indent="0">
              <a:buNone/>
            </a:pPr>
            <a:r>
              <a:rPr lang="en-US" sz="1900" dirty="0" smtClean="0">
                <a:solidFill>
                  <a:srgbClr val="7030A0"/>
                </a:solidFill>
              </a:rPr>
              <a:t>2</a:t>
            </a:r>
            <a:r>
              <a:rPr lang="en-US" sz="2000" dirty="0" smtClean="0">
                <a:solidFill>
                  <a:srgbClr val="7030A0"/>
                </a:solidFill>
              </a:rPr>
              <a:t>. </a:t>
            </a:r>
            <a:r>
              <a:rPr lang="en-US" sz="2000" dirty="0">
                <a:solidFill>
                  <a:srgbClr val="7030A0"/>
                </a:solidFill>
              </a:rPr>
              <a:t>Variable significance</a:t>
            </a:r>
            <a:r>
              <a:rPr lang="en-US" sz="2000" dirty="0" smtClean="0">
                <a:solidFill>
                  <a:srgbClr val="7030A0"/>
                </a:solidFill>
              </a:rPr>
              <a:t>:</a:t>
            </a:r>
          </a:p>
          <a:p>
            <a:pPr marL="109728" indent="0">
              <a:buNone/>
            </a:pPr>
            <a:r>
              <a:rPr lang="en-US" sz="2000" dirty="0">
                <a:solidFill>
                  <a:srgbClr val="7030A0"/>
                </a:solidFill>
              </a:rPr>
              <a:t> </a:t>
            </a:r>
            <a:r>
              <a:rPr lang="en-US" sz="2000" dirty="0" smtClean="0">
                <a:solidFill>
                  <a:srgbClr val="7030A0"/>
                </a:solidFill>
              </a:rPr>
              <a:t>       </a:t>
            </a:r>
            <a:r>
              <a:rPr lang="en-US" sz="1900" dirty="0"/>
              <a:t>At this phase of modelling, </a:t>
            </a:r>
            <a:r>
              <a:rPr lang="en-US" sz="1900" dirty="0" smtClean="0"/>
              <a:t>we </a:t>
            </a:r>
            <a:r>
              <a:rPr lang="en-US" sz="1900" dirty="0"/>
              <a:t>find the significance of variables. </a:t>
            </a:r>
            <a:endParaRPr lang="en-US" sz="1900" dirty="0" smtClean="0"/>
          </a:p>
          <a:p>
            <a:pPr marL="109728" indent="0">
              <a:buNone/>
            </a:pPr>
            <a:r>
              <a:rPr lang="en-US" sz="1900" dirty="0"/>
              <a:t> </a:t>
            </a:r>
            <a:r>
              <a:rPr lang="en-US" sz="1900" dirty="0" smtClean="0"/>
              <a:t>     We </a:t>
            </a:r>
            <a:r>
              <a:rPr lang="en-US" sz="1900" dirty="0"/>
              <a:t>are using the chi-squared test of significance</a:t>
            </a:r>
            <a:r>
              <a:rPr lang="en-US" sz="1900" dirty="0" smtClean="0"/>
              <a:t>.</a:t>
            </a:r>
          </a:p>
          <a:p>
            <a:pPr marL="109728" indent="0">
              <a:buNone/>
            </a:pPr>
            <a:r>
              <a:rPr lang="en-IN" sz="2000" dirty="0"/>
              <a:t> </a:t>
            </a:r>
            <a:r>
              <a:rPr lang="en-IN" sz="2000" dirty="0" smtClean="0"/>
              <a:t>     Example :Chi </a:t>
            </a:r>
            <a:r>
              <a:rPr lang="en-IN" sz="2000" dirty="0"/>
              <a:t>square test between dependent and </a:t>
            </a:r>
            <a:r>
              <a:rPr lang="en-IN" sz="2000" dirty="0" smtClean="0"/>
              <a:t>x2</a:t>
            </a:r>
            <a:endParaRPr lang="en-US" sz="2000" dirty="0"/>
          </a:p>
          <a:p>
            <a:pPr marL="109728" indent="0">
              <a:buNone/>
            </a:pPr>
            <a:endParaRPr lang="en-US" sz="19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229" y="3657600"/>
            <a:ext cx="64770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722614"/>
      </p:ext>
    </p:extLst>
  </p:cSld>
  <p:clrMapOvr>
    <a:masterClrMapping/>
  </p:clrMapOvr>
  <mc:AlternateContent xmlns:mc="http://schemas.openxmlformats.org/markup-compatibility/2006" xmlns:p14="http://schemas.microsoft.com/office/powerpoint/2010/main">
    <mc:Choice Requires="p14">
      <p:transition spd="slow" p14:dur="2000" advTm="669"/>
    </mc:Choice>
    <mc:Fallback xmlns="">
      <p:transition spd="slow" advTm="66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14500"/>
            <a:ext cx="8100000" cy="648000"/>
          </a:xfrm>
        </p:spPr>
        <p:txBody>
          <a:bodyPr>
            <a:noAutofit/>
          </a:bodyPr>
          <a:lstStyle/>
          <a:p>
            <a:pPr algn="ctr"/>
            <a:r>
              <a:rPr lang="en-IN" sz="4400" b="1" dirty="0" smtClean="0">
                <a:ln w="22225">
                  <a:solidFill>
                    <a:srgbClr val="C00000"/>
                  </a:solidFill>
                  <a:prstDash val="solid"/>
                </a:ln>
                <a:solidFill>
                  <a:srgbClr val="FFFFCC"/>
                </a:solidFill>
                <a:latin typeface="Gabriola" panose="04040605051002020D02" pitchFamily="82" charset="0"/>
              </a:rPr>
              <a:t>Resampling Methods</a:t>
            </a:r>
            <a:endParaRPr lang="en-IN" sz="4400" b="1" dirty="0">
              <a:ln w="22225">
                <a:solidFill>
                  <a:srgbClr val="C00000"/>
                </a:solidFill>
                <a:prstDash val="solid"/>
              </a:ln>
              <a:solidFill>
                <a:srgbClr val="FFFFCC"/>
              </a:solidFill>
              <a:latin typeface="Gabriola" panose="04040605051002020D02" pitchFamily="82" charset="0"/>
            </a:endParaRPr>
          </a:p>
        </p:txBody>
      </p:sp>
      <p:sp>
        <p:nvSpPr>
          <p:cNvPr id="3" name="Content Placeholder 2"/>
          <p:cNvSpPr>
            <a:spLocks noGrp="1"/>
          </p:cNvSpPr>
          <p:nvPr>
            <p:ph sz="half" idx="1"/>
          </p:nvPr>
        </p:nvSpPr>
        <p:spPr>
          <a:xfrm>
            <a:off x="522000" y="1462500"/>
            <a:ext cx="8100000" cy="5400000"/>
          </a:xfrm>
        </p:spPr>
        <p:txBody>
          <a:bodyPr>
            <a:normAutofit/>
          </a:bodyPr>
          <a:lstStyle/>
          <a:p>
            <a:pPr algn="just">
              <a:lnSpc>
                <a:spcPct val="150000"/>
              </a:lnSpc>
              <a:spcBef>
                <a:spcPts val="0"/>
              </a:spcBef>
              <a:buFont typeface="Maiandra GD" panose="020E0502030308020204" pitchFamily="34" charset="0"/>
              <a:buChar char="*"/>
            </a:pPr>
            <a:r>
              <a:rPr lang="en-IN" sz="2000" dirty="0">
                <a:latin typeface="Maiandra GD" panose="020E0502030308020204" pitchFamily="34" charset="0"/>
              </a:rPr>
              <a:t>Resampling methods: Cross Validation (CV) , Boot Strap</a:t>
            </a:r>
          </a:p>
          <a:p>
            <a:pPr marL="0" indent="0" algn="just">
              <a:lnSpc>
                <a:spcPct val="150000"/>
              </a:lnSpc>
              <a:spcBef>
                <a:spcPts val="0"/>
              </a:spcBef>
              <a:buNone/>
            </a:pPr>
            <a:r>
              <a:rPr lang="en-IN" sz="2000" dirty="0">
                <a:latin typeface="Maiandra GD" panose="020E0502030308020204" pitchFamily="34" charset="0"/>
              </a:rPr>
              <a:t>	1. CV: Model Assessment, Model Selection</a:t>
            </a:r>
          </a:p>
          <a:p>
            <a:pPr marL="0" indent="0" algn="just">
              <a:lnSpc>
                <a:spcPct val="150000"/>
              </a:lnSpc>
              <a:spcBef>
                <a:spcPts val="0"/>
              </a:spcBef>
              <a:buNone/>
            </a:pPr>
            <a:r>
              <a:rPr lang="en-IN" sz="2000" dirty="0">
                <a:latin typeface="Maiandra GD" panose="020E0502030308020204" pitchFamily="34" charset="0"/>
              </a:rPr>
              <a:t>	2. Boot Strap: Measure of Accuracy – parameter estimate / statistical learning method</a:t>
            </a:r>
          </a:p>
          <a:p>
            <a:pPr algn="just">
              <a:lnSpc>
                <a:spcPct val="150000"/>
              </a:lnSpc>
              <a:spcBef>
                <a:spcPts val="0"/>
              </a:spcBef>
              <a:buFont typeface="Maiandra GD" panose="020E0502030308020204" pitchFamily="34" charset="0"/>
              <a:buChar char="*"/>
            </a:pPr>
            <a:r>
              <a:rPr lang="en-IN" sz="2000" dirty="0" err="1">
                <a:latin typeface="Maiandra GD" panose="020E0502030308020204" pitchFamily="34" charset="0"/>
              </a:rPr>
              <a:t>set.seed</a:t>
            </a:r>
            <a:r>
              <a:rPr lang="en-IN" sz="2000" dirty="0">
                <a:latin typeface="Maiandra GD" panose="020E0502030308020204" pitchFamily="34" charset="0"/>
              </a:rPr>
              <a:t>(): element of randomness</a:t>
            </a: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a:p>
            <a:pPr marL="0" indent="0" algn="just">
              <a:lnSpc>
                <a:spcPct val="150000"/>
              </a:lnSpc>
              <a:spcBef>
                <a:spcPts val="0"/>
              </a:spcBef>
              <a:buNone/>
            </a:pPr>
            <a:endParaRPr lang="en-IN" sz="2000" dirty="0">
              <a:latin typeface="Maiandra GD" panose="020E0502030308020204" pitchFamily="34" charset="0"/>
            </a:endParaRPr>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236" y="3718873"/>
            <a:ext cx="3237364" cy="2943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94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10000"/>
            <a:ext cx="8100000" cy="648000"/>
          </a:xfrm>
        </p:spPr>
        <p:txBody>
          <a:bodyPr>
            <a:noAutofit/>
          </a:bodyPr>
          <a:lstStyle/>
          <a:p>
            <a:pPr algn="ctr"/>
            <a:r>
              <a:rPr lang="en-IN" sz="4400" b="1" dirty="0">
                <a:ln w="22225">
                  <a:solidFill>
                    <a:srgbClr val="C00000"/>
                  </a:solidFill>
                  <a:prstDash val="solid"/>
                </a:ln>
                <a:solidFill>
                  <a:srgbClr val="FFFFCC"/>
                </a:solidFill>
                <a:latin typeface="Gabriola" panose="04040605051002020D02" pitchFamily="82" charset="0"/>
              </a:rPr>
              <a:t> </a:t>
            </a:r>
            <a:r>
              <a:rPr lang="en-IN" sz="4400" b="1" dirty="0" smtClean="0">
                <a:ln w="22225">
                  <a:solidFill>
                    <a:srgbClr val="C00000"/>
                  </a:solidFill>
                  <a:prstDash val="solid"/>
                </a:ln>
                <a:solidFill>
                  <a:srgbClr val="FFFFCC"/>
                </a:solidFill>
                <a:latin typeface="Gabriola" panose="04040605051002020D02" pitchFamily="82" charset="0"/>
              </a:rPr>
              <a:t>Training </a:t>
            </a:r>
            <a:r>
              <a:rPr lang="en-IN" sz="4400" b="1" dirty="0">
                <a:ln w="22225">
                  <a:solidFill>
                    <a:srgbClr val="C00000"/>
                  </a:solidFill>
                  <a:prstDash val="solid"/>
                </a:ln>
                <a:solidFill>
                  <a:srgbClr val="FFFFCC"/>
                </a:solidFill>
                <a:latin typeface="Gabriola" panose="04040605051002020D02" pitchFamily="82" charset="0"/>
              </a:rPr>
              <a:t>error rate v/s </a:t>
            </a:r>
            <a:r>
              <a:rPr lang="en-IN" sz="4400" b="1" dirty="0" smtClean="0">
                <a:ln w="22225">
                  <a:solidFill>
                    <a:srgbClr val="C00000"/>
                  </a:solidFill>
                  <a:prstDash val="solid"/>
                </a:ln>
                <a:solidFill>
                  <a:srgbClr val="FFFFCC"/>
                </a:solidFill>
                <a:latin typeface="Gabriola" panose="04040605051002020D02" pitchFamily="82" charset="0"/>
              </a:rPr>
              <a:t>Test </a:t>
            </a:r>
            <a:r>
              <a:rPr lang="en-IN" sz="4400" b="1" dirty="0">
                <a:ln w="22225">
                  <a:solidFill>
                    <a:srgbClr val="C00000"/>
                  </a:solidFill>
                  <a:prstDash val="solid"/>
                </a:ln>
                <a:solidFill>
                  <a:srgbClr val="FFFFCC"/>
                </a:solidFill>
                <a:latin typeface="Gabriola" panose="04040605051002020D02" pitchFamily="82" charset="0"/>
              </a:rPr>
              <a:t>error rate</a:t>
            </a:r>
            <a:endParaRPr lang="en-IN" sz="4400" dirty="0">
              <a:ln w="22225">
                <a:solidFill>
                  <a:srgbClr val="C00000"/>
                </a:solidFill>
                <a:prstDash val="solid"/>
              </a:ln>
              <a:solidFill>
                <a:srgbClr val="FFFFCC"/>
              </a:solidFill>
            </a:endParaRPr>
          </a:p>
        </p:txBody>
      </p:sp>
      <p:sp>
        <p:nvSpPr>
          <p:cNvPr id="3" name="Content Placeholder 2"/>
          <p:cNvSpPr>
            <a:spLocks noGrp="1"/>
          </p:cNvSpPr>
          <p:nvPr>
            <p:ph idx="1"/>
          </p:nvPr>
        </p:nvSpPr>
        <p:spPr>
          <a:xfrm>
            <a:off x="522000" y="1458000"/>
            <a:ext cx="8100000" cy="5400000"/>
          </a:xfrm>
        </p:spPr>
        <p:txBody>
          <a:bodyPr>
            <a:normAutofit/>
          </a:bodyPr>
          <a:lstStyle/>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Bias refers to the error that is introduced by approximating </a:t>
            </a:r>
            <a:r>
              <a:rPr lang="en-IN" sz="2000" dirty="0">
                <a:latin typeface="Maiandra GD" panose="020E0502030308020204" pitchFamily="34" charset="0"/>
              </a:rPr>
              <a:t>a real-life problem</a:t>
            </a:r>
          </a:p>
          <a:p>
            <a:pPr algn="just">
              <a:lnSpc>
                <a:spcPct val="150000"/>
              </a:lnSpc>
              <a:spcBef>
                <a:spcPts val="0"/>
              </a:spcBef>
              <a:buFont typeface="Maiandra GD" panose="020E0502030308020204" pitchFamily="34" charset="0"/>
              <a:buChar char="*"/>
            </a:pPr>
            <a:r>
              <a:rPr lang="en-US" sz="2000" dirty="0">
                <a:latin typeface="Maiandra GD" panose="020E0502030308020204" pitchFamily="34" charset="0"/>
              </a:rPr>
              <a:t>Variance refers to the amount by which fitted model would change if it is </a:t>
            </a:r>
            <a:r>
              <a:rPr lang="en-US" sz="2000" dirty="0" smtClean="0">
                <a:latin typeface="Maiandra GD" panose="020E0502030308020204" pitchFamily="34" charset="0"/>
              </a:rPr>
              <a:t>estimated </a:t>
            </a:r>
            <a:r>
              <a:rPr lang="en-US" sz="2000" dirty="0">
                <a:latin typeface="Maiandra GD" panose="020E0502030308020204" pitchFamily="34" charset="0"/>
              </a:rPr>
              <a:t>using a different training data set </a:t>
            </a:r>
          </a:p>
          <a:p>
            <a:pPr marL="0" indent="0" algn="just">
              <a:lnSpc>
                <a:spcPct val="150000"/>
              </a:lnSpc>
              <a:spcBef>
                <a:spcPts val="0"/>
              </a:spcBef>
              <a:buNone/>
            </a:pPr>
            <a:endParaRPr lang="en-US" sz="2000" dirty="0">
              <a:latin typeface="Maiandra GD" panose="020E0502030308020204" pitchFamily="34" charset="0"/>
            </a:endParaRPr>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67100"/>
            <a:ext cx="5029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12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0" y="810000"/>
            <a:ext cx="8100000" cy="648000"/>
          </a:xfrm>
        </p:spPr>
        <p:txBody>
          <a:bodyPr>
            <a:noAutofit/>
          </a:bodyPr>
          <a:lstStyle/>
          <a:p>
            <a:pPr algn="ctr"/>
            <a:r>
              <a:rPr lang="en-IN" sz="4400" b="1" dirty="0" smtClean="0">
                <a:ln w="22225">
                  <a:solidFill>
                    <a:srgbClr val="C00000"/>
                  </a:solidFill>
                  <a:prstDash val="solid"/>
                </a:ln>
                <a:solidFill>
                  <a:srgbClr val="FFFFCC"/>
                </a:solidFill>
                <a:latin typeface="Gabriola" panose="04040605051002020D02" pitchFamily="82" charset="0"/>
              </a:rPr>
              <a:t>Cross Validation </a:t>
            </a:r>
            <a:endParaRPr lang="en-IN" sz="4400" b="1" dirty="0">
              <a:ln w="22225">
                <a:solidFill>
                  <a:srgbClr val="C00000"/>
                </a:solidFill>
                <a:prstDash val="solid"/>
              </a:ln>
              <a:solidFill>
                <a:srgbClr val="FFFFCC"/>
              </a:solidFill>
              <a:latin typeface="Gabriola" panose="04040605051002020D02" pitchFamily="82" charset="0"/>
            </a:endParaRPr>
          </a:p>
        </p:txBody>
      </p:sp>
      <p:sp>
        <p:nvSpPr>
          <p:cNvPr id="3" name="Content Placeholder 2"/>
          <p:cNvSpPr>
            <a:spLocks noGrp="1"/>
          </p:cNvSpPr>
          <p:nvPr>
            <p:ph idx="1"/>
          </p:nvPr>
        </p:nvSpPr>
        <p:spPr>
          <a:xfrm>
            <a:off x="522000" y="1458000"/>
            <a:ext cx="8100000" cy="5400000"/>
          </a:xfrm>
        </p:spPr>
        <p:txBody>
          <a:bodyPr>
            <a:normAutofit/>
          </a:bodyPr>
          <a:lstStyle/>
          <a:p>
            <a:pPr marL="0" indent="0" algn="just">
              <a:lnSpc>
                <a:spcPct val="150000"/>
              </a:lnSpc>
              <a:spcBef>
                <a:spcPts val="0"/>
              </a:spcBef>
              <a:buNone/>
            </a:pPr>
            <a:r>
              <a:rPr lang="en-US" sz="2000" dirty="0">
                <a:latin typeface="Maiandra GD" panose="020E0502030308020204" pitchFamily="34" charset="0"/>
              </a:rPr>
              <a:t>Purpose: To estimate test error associated with fitting a particular statistical learning method on a set of observations. </a:t>
            </a:r>
          </a:p>
          <a:p>
            <a:pPr marL="342900" indent="-342900" algn="just">
              <a:lnSpc>
                <a:spcPct val="150000"/>
              </a:lnSpc>
              <a:spcBef>
                <a:spcPts val="0"/>
              </a:spcBef>
              <a:buAutoNum type="arabicPeriod"/>
            </a:pPr>
            <a:r>
              <a:rPr lang="en-US" sz="2000" dirty="0">
                <a:latin typeface="Maiandra GD" panose="020E0502030308020204" pitchFamily="34" charset="0"/>
              </a:rPr>
              <a:t>Validation Set approach </a:t>
            </a:r>
          </a:p>
          <a:p>
            <a:pPr marL="342900" indent="-342900" algn="just">
              <a:lnSpc>
                <a:spcPct val="150000"/>
              </a:lnSpc>
              <a:spcBef>
                <a:spcPts val="0"/>
              </a:spcBef>
              <a:buAutoNum type="arabicPeriod"/>
            </a:pPr>
            <a:r>
              <a:rPr lang="en-US" sz="2000" dirty="0">
                <a:latin typeface="Maiandra GD" panose="020E0502030308020204" pitchFamily="34" charset="0"/>
              </a:rPr>
              <a:t>Leave-One-Out CV</a:t>
            </a:r>
          </a:p>
          <a:p>
            <a:pPr marL="342900" indent="-342900" algn="just">
              <a:lnSpc>
                <a:spcPct val="150000"/>
              </a:lnSpc>
              <a:spcBef>
                <a:spcPts val="0"/>
              </a:spcBef>
              <a:buAutoNum type="arabicPeriod"/>
            </a:pPr>
            <a:r>
              <a:rPr lang="en-US" sz="2000" dirty="0">
                <a:latin typeface="Maiandra GD" panose="020E0502030308020204" pitchFamily="34" charset="0"/>
              </a:rPr>
              <a:t>k-Fold CV</a:t>
            </a:r>
          </a:p>
          <a:p>
            <a:pPr marL="342900" indent="-342900" algn="just">
              <a:lnSpc>
                <a:spcPct val="150000"/>
              </a:lnSpc>
              <a:spcBef>
                <a:spcPts val="0"/>
              </a:spcBef>
              <a:buAutoNum type="arabicPeriod"/>
            </a:pPr>
            <a:r>
              <a:rPr lang="en-US" sz="2000" dirty="0">
                <a:latin typeface="Maiandra GD" panose="020E0502030308020204" pitchFamily="34" charset="0"/>
              </a:rPr>
              <a:t>Stratified k-Fold CV</a:t>
            </a:r>
          </a:p>
          <a:p>
            <a:pPr marL="0" indent="0" algn="just">
              <a:lnSpc>
                <a:spcPct val="150000"/>
              </a:lnSpc>
              <a:spcBef>
                <a:spcPts val="0"/>
              </a:spcBef>
              <a:buNone/>
            </a:pPr>
            <a:endParaRPr lang="en-IN" sz="2000" dirty="0"/>
          </a:p>
        </p:txBody>
      </p:sp>
      <p:graphicFrame>
        <p:nvGraphicFramePr>
          <p:cNvPr id="4" name="Diagram 3"/>
          <p:cNvGraphicFramePr/>
          <p:nvPr>
            <p:extLst>
              <p:ext uri="{D42A27DB-BD31-4B8C-83A1-F6EECF244321}">
                <p14:modId xmlns:p14="http://schemas.microsoft.com/office/powerpoint/2010/main" val="1214559978"/>
              </p:ext>
            </p:extLst>
          </p:nvPr>
        </p:nvGraphicFramePr>
        <p:xfrm>
          <a:off x="4267200" y="2362200"/>
          <a:ext cx="4572000" cy="4356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77393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0.9"/>
</p:tagLst>
</file>

<file path=ppt/tags/tag10.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ags/tag6.xml><?xml version="1.0" encoding="utf-8"?>
<p:tagLst xmlns:a="http://schemas.openxmlformats.org/drawingml/2006/main" xmlns:r="http://schemas.openxmlformats.org/officeDocument/2006/relationships" xmlns:p="http://schemas.openxmlformats.org/presentationml/2006/main">
  <p:tag name="TIMING" val="|1"/>
</p:tagLst>
</file>

<file path=ppt/tags/tag7.xml><?xml version="1.0" encoding="utf-8"?>
<p:tagLst xmlns:a="http://schemas.openxmlformats.org/drawingml/2006/main" xmlns:r="http://schemas.openxmlformats.org/officeDocument/2006/relationships" xmlns:p="http://schemas.openxmlformats.org/presentationml/2006/main">
  <p:tag name="TIMING" val="|1.1"/>
</p:tagLst>
</file>

<file path=ppt/tags/tag8.xml><?xml version="1.0" encoding="utf-8"?>
<p:tagLst xmlns:a="http://schemas.openxmlformats.org/drawingml/2006/main" xmlns:r="http://schemas.openxmlformats.org/officeDocument/2006/relationships" xmlns:p="http://schemas.openxmlformats.org/presentationml/2006/main">
  <p:tag name="TIMING" val="|1"/>
</p:tagLst>
</file>

<file path=ppt/tags/tag9.xml><?xml version="1.0" encoding="utf-8"?>
<p:tagLst xmlns:a="http://schemas.openxmlformats.org/drawingml/2006/main" xmlns:r="http://schemas.openxmlformats.org/officeDocument/2006/relationships" xmlns:p="http://schemas.openxmlformats.org/presentationml/2006/main">
  <p:tag name="TIMING" val="|1"/>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3467</TotalTime>
  <Words>2095</Words>
  <Application>Microsoft Office PowerPoint</Application>
  <PresentationFormat>On-screen Show (4:3)</PresentationFormat>
  <Paragraphs>427</Paragraphs>
  <Slides>42</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Arial</vt:lpstr>
      <vt:lpstr>Calibri</vt:lpstr>
      <vt:lpstr>Constantia</vt:lpstr>
      <vt:lpstr>Gabriola</vt:lpstr>
      <vt:lpstr>Maiandra GD</vt:lpstr>
      <vt:lpstr>Majalla UI</vt:lpstr>
      <vt:lpstr>Times New Roman</vt:lpstr>
      <vt:lpstr>Traditional Arabic</vt:lpstr>
      <vt:lpstr>Verdana</vt:lpstr>
      <vt:lpstr>Wingdings</vt:lpstr>
      <vt:lpstr>Wingdings 2</vt:lpstr>
      <vt:lpstr>Office Theme</vt:lpstr>
      <vt:lpstr>Flow</vt:lpstr>
      <vt:lpstr>STATISTICAL  MODELLING FOR  CLASSIFICATION OF  MUSHROOM</vt:lpstr>
      <vt:lpstr>Introduction and scope of the problem</vt:lpstr>
      <vt:lpstr>PowerPoint Presentation</vt:lpstr>
      <vt:lpstr>Machine Learning Process</vt:lpstr>
      <vt:lpstr>PowerPoint Presentation</vt:lpstr>
      <vt:lpstr>PowerPoint Presentation</vt:lpstr>
      <vt:lpstr>Resampling Methods</vt:lpstr>
      <vt:lpstr> Training error rate v/s Test error rate</vt:lpstr>
      <vt:lpstr>Cross Validation </vt:lpstr>
      <vt:lpstr>Validation Set Approach</vt:lpstr>
      <vt:lpstr>Leave-One-Out CV (LOOCV)</vt:lpstr>
      <vt:lpstr>k-Fold &amp; Stratified k-Fold CV</vt:lpstr>
      <vt:lpstr>k-Fold CV continued ………</vt:lpstr>
      <vt:lpstr>k-Fold’s Test Error Rate</vt:lpstr>
      <vt:lpstr>Confusion Matrix/Error Matrix </vt:lpstr>
      <vt:lpstr>KNN(K-Nearest Neighbourhood):</vt:lpstr>
      <vt:lpstr># kNN  set.seed(9)  grid = expand.grid(.k=c(1,3,5,7))  fit.knn = train(y~., data=Train, method="knn", metric="Accuracy", tuneGrid=grid, trControl=control)  print(fit.knn)  </vt:lpstr>
      <vt:lpstr>Decision Tree:</vt:lpstr>
      <vt:lpstr># CART  set.seed(9)  grid = expand.grid(.cp=c(0.01,0.05,0.1))  fit.cart = train(y~., data=Train, method="rpart", metric="Accuracy", tuneGrid=grid, trControl=control)  print(fit.cart)  </vt:lpstr>
      <vt:lpstr>Logistic Regression:</vt:lpstr>
      <vt:lpstr>SVM(Support Vector Machines):</vt:lpstr>
      <vt:lpstr>Random Forest:</vt:lpstr>
      <vt:lpstr>Inspecting Accuracy:</vt:lpstr>
      <vt:lpstr>PowerPoint Presentation</vt:lpstr>
      <vt:lpstr>PowerPoint Presentation</vt:lpstr>
      <vt:lpstr>PowerPoint Presentation</vt:lpstr>
      <vt:lpstr>Validation and Prediction:</vt:lpstr>
      <vt:lpstr>PowerPoint Presentation</vt:lpstr>
      <vt:lpstr>Validating the accuracy of Test data</vt:lpstr>
      <vt:lpstr>PowerPoint Presentation</vt:lpstr>
      <vt:lpstr>SUMMARY:</vt:lpstr>
      <vt:lpstr>R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scope of the problem</dc:title>
  <dc:creator>Admin</dc:creator>
  <cp:lastModifiedBy>Meghana Param</cp:lastModifiedBy>
  <cp:revision>125</cp:revision>
  <dcterms:created xsi:type="dcterms:W3CDTF">2019-01-18T05:13:52Z</dcterms:created>
  <dcterms:modified xsi:type="dcterms:W3CDTF">2019-01-28T05:29:46Z</dcterms:modified>
</cp:coreProperties>
</file>