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  <p:embeddedFont>
      <p:font typeface="Open Sans Italics" charset="1" panose="020B0606030504020204"/>
      <p:regular r:id="rId26"/>
    </p:embeddedFont>
    <p:embeddedFont>
      <p:font typeface="Open Sans Bold Italics" charset="1" panose="020B0806030504020204"/>
      <p:regular r:id="rId27"/>
    </p:embeddedFont>
    <p:embeddedFont>
      <p:font typeface="Open Sans Light" charset="1" panose="020B0306030504020204"/>
      <p:regular r:id="rId28"/>
    </p:embeddedFont>
    <p:embeddedFont>
      <p:font typeface="Open Sans Light Italics" charset="1" panose="020B0306030504020204"/>
      <p:regular r:id="rId29"/>
    </p:embeddedFont>
    <p:embeddedFont>
      <p:font typeface="Open Sans Ultra-Bold" charset="1" panose="00000000000000000000"/>
      <p:regular r:id="rId30"/>
    </p:embeddedFont>
    <p:embeddedFont>
      <p:font typeface="Open Sans Ultra-Bold Italic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47" Target="slides/slide16.xml" Type="http://schemas.openxmlformats.org/officeDocument/2006/relationships/slide"/><Relationship Id="rId48" Target="slides/slide17.xml" Type="http://schemas.openxmlformats.org/officeDocument/2006/relationships/slide"/><Relationship Id="rId49" Target="slides/slide18.xml" Type="http://schemas.openxmlformats.org/officeDocument/2006/relationships/slide"/><Relationship Id="rId5" Target="tableStyles.xml" Type="http://schemas.openxmlformats.org/officeDocument/2006/relationships/tableStyles"/><Relationship Id="rId50" Target="slides/slide19.xml" Type="http://schemas.openxmlformats.org/officeDocument/2006/relationships/slide"/><Relationship Id="rId51" Target="slides/slide20.xml" Type="http://schemas.openxmlformats.org/officeDocument/2006/relationships/slide"/><Relationship Id="rId52" Target="slides/slide21.xml" Type="http://schemas.openxmlformats.org/officeDocument/2006/relationships/slide"/><Relationship Id="rId53" Target="slides/slide22.xml" Type="http://schemas.openxmlformats.org/officeDocument/2006/relationships/slide"/><Relationship Id="rId54" Target="slides/slide23.xml" Type="http://schemas.openxmlformats.org/officeDocument/2006/relationships/slide"/><Relationship Id="rId55" Target="slides/slide24.xml" Type="http://schemas.openxmlformats.org/officeDocument/2006/relationships/slide"/><Relationship Id="rId56" Target="slides/slide25.xml" Type="http://schemas.openxmlformats.org/officeDocument/2006/relationships/slide"/><Relationship Id="rId57" Target="slides/slide26.xml" Type="http://schemas.openxmlformats.org/officeDocument/2006/relationships/slide"/><Relationship Id="rId58" Target="slides/slide27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462893" y="3761494"/>
            <a:ext cx="14022252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PREDICTING HOUSING PRICES AROUND SINGAPORE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651264" y="53031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735073" y="53031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8094775" y="859543"/>
            <a:ext cx="2714553" cy="2616150"/>
          </a:xfrm>
          <a:custGeom>
            <a:avLst/>
            <a:gdLst/>
            <a:ahLst/>
            <a:cxnLst/>
            <a:rect r="r" b="b" t="t" l="l"/>
            <a:pathLst>
              <a:path h="2616150" w="2714553">
                <a:moveTo>
                  <a:pt x="0" y="0"/>
                </a:moveTo>
                <a:lnTo>
                  <a:pt x="2714553" y="0"/>
                </a:lnTo>
                <a:lnTo>
                  <a:pt x="2714553" y="2616150"/>
                </a:lnTo>
                <a:lnTo>
                  <a:pt x="0" y="26161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9099836" y="167795"/>
            <a:ext cx="748365" cy="737965"/>
          </a:xfrm>
          <a:custGeom>
            <a:avLst/>
            <a:gdLst/>
            <a:ahLst/>
            <a:cxnLst/>
            <a:rect r="r" b="b" t="t" l="l"/>
            <a:pathLst>
              <a:path h="737965" w="748365">
                <a:moveTo>
                  <a:pt x="0" y="0"/>
                </a:moveTo>
                <a:lnTo>
                  <a:pt x="748365" y="0"/>
                </a:lnTo>
                <a:lnTo>
                  <a:pt x="748365" y="737965"/>
                </a:lnTo>
                <a:lnTo>
                  <a:pt x="0" y="7379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9908" t="-59801" r="-354338" b="-73273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0382437" y="900372"/>
            <a:ext cx="1324078" cy="1450683"/>
          </a:xfrm>
          <a:custGeom>
            <a:avLst/>
            <a:gdLst/>
            <a:ahLst/>
            <a:cxnLst/>
            <a:rect r="r" b="b" t="t" l="l"/>
            <a:pathLst>
              <a:path h="1450683" w="1324078">
                <a:moveTo>
                  <a:pt x="0" y="0"/>
                </a:moveTo>
                <a:lnTo>
                  <a:pt x="1324078" y="0"/>
                </a:lnTo>
                <a:lnTo>
                  <a:pt x="1324078" y="1450683"/>
                </a:lnTo>
                <a:lnTo>
                  <a:pt x="0" y="14506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true" flipV="false" rot="0">
            <a:off x="7095764" y="905760"/>
            <a:ext cx="1408080" cy="1542718"/>
          </a:xfrm>
          <a:custGeom>
            <a:avLst/>
            <a:gdLst/>
            <a:ahLst/>
            <a:cxnLst/>
            <a:rect r="r" b="b" t="t" l="l"/>
            <a:pathLst>
              <a:path h="1542718" w="1408080">
                <a:moveTo>
                  <a:pt x="1408080" y="0"/>
                </a:moveTo>
                <a:lnTo>
                  <a:pt x="0" y="0"/>
                </a:lnTo>
                <a:lnTo>
                  <a:pt x="0" y="1542717"/>
                </a:lnTo>
                <a:lnTo>
                  <a:pt x="1408080" y="1542717"/>
                </a:lnTo>
                <a:lnTo>
                  <a:pt x="140808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5853448" y="7798645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The IT5006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353363" y="3411119"/>
            <a:ext cx="7623292" cy="6279469"/>
          </a:xfrm>
          <a:custGeom>
            <a:avLst/>
            <a:gdLst/>
            <a:ahLst/>
            <a:cxnLst/>
            <a:rect r="r" b="b" t="t" l="l"/>
            <a:pathLst>
              <a:path h="6279469" w="7623292">
                <a:moveTo>
                  <a:pt x="0" y="0"/>
                </a:moveTo>
                <a:lnTo>
                  <a:pt x="7623292" y="0"/>
                </a:lnTo>
                <a:lnTo>
                  <a:pt x="7623292" y="6279469"/>
                </a:lnTo>
                <a:lnTo>
                  <a:pt x="0" y="6279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93256" y="1573243"/>
            <a:ext cx="6646254" cy="1758845"/>
          </a:xfrm>
          <a:custGeom>
            <a:avLst/>
            <a:gdLst/>
            <a:ahLst/>
            <a:cxnLst/>
            <a:rect r="r" b="b" t="t" l="l"/>
            <a:pathLst>
              <a:path h="1758845" w="6646254">
                <a:moveTo>
                  <a:pt x="0" y="0"/>
                </a:moveTo>
                <a:lnTo>
                  <a:pt x="6646254" y="0"/>
                </a:lnTo>
                <a:lnTo>
                  <a:pt x="6646254" y="1758845"/>
                </a:lnTo>
                <a:lnTo>
                  <a:pt x="0" y="1758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640084"/>
            <a:ext cx="11356901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OTHER FACTORS?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381" y="3411119"/>
            <a:ext cx="67139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2021 saw the soldouts of 1000+ mega developments</a:t>
            </a:r>
          </a:p>
          <a:p>
            <a:pPr>
              <a:lnSpc>
                <a:spcPts val="2879"/>
              </a:lnSpc>
            </a:pPr>
          </a:p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Possible reason for decline in resales?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868215" y="9925050"/>
            <a:ext cx="2223816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20"/>
              </a:lnSpc>
            </a:pPr>
            <a:r>
              <a:rPr lang="en-US" sz="1600">
                <a:solidFill>
                  <a:srgbClr val="545454"/>
                </a:solidFill>
                <a:latin typeface="DM Sans"/>
              </a:rPr>
              <a:t>Source: finance.sg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4508880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527764"/>
            <a:ext cx="6046286" cy="1027869"/>
            <a:chOff x="0" y="0"/>
            <a:chExt cx="1592438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81521" y="2489995"/>
            <a:ext cx="6046286" cy="1027869"/>
            <a:chOff x="0" y="0"/>
            <a:chExt cx="1592438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5091" y="276739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FLAT TYPE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25091" y="4786276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REGION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25091" y="6805161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OTHER FACTORS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2537" y="2489995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 number of rooms in the flat affects the rental prices positively. More the rooms, more the real estate, more the rental price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92537" y="4508880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From the visualizations, regions seem to have an impact on the number of transactions as well as the prices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74993" y="399403"/>
            <a:ext cx="14635087" cy="125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9300">
                <a:solidFill>
                  <a:srgbClr val="227C9D"/>
                </a:solidFill>
                <a:latin typeface="Kollektif Bold"/>
              </a:rPr>
              <a:t>FEATURE ENGINEERING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528180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Amenities around the housing properties can also serve as a crucial factor in rental pricing. Amenities can include MRTs, schools, malls, etc.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4508880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527764"/>
            <a:ext cx="6046286" cy="1027869"/>
            <a:chOff x="0" y="0"/>
            <a:chExt cx="1592438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81521" y="2489995"/>
            <a:ext cx="6046286" cy="1027869"/>
            <a:chOff x="0" y="0"/>
            <a:chExt cx="1592438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5091" y="276739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04 - STOREY RANGE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25091" y="4786276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05 - LEASE LEFT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25091" y="6805161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06 - ECONOMICS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2537" y="2583242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Premium flats can have many storeys, which implies that they can be pricey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92537" y="4508880"/>
            <a:ext cx="787596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 flat is more prone to be sold at a higher price if there is enough lease period left, as people don’t incline towards buying flats on the verge of lease ending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44000" y="6528180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Economic factors in the country such as inflation can modify the purchasing power of people, and can impact pricing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74993" y="399403"/>
            <a:ext cx="14635087" cy="125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9300">
                <a:solidFill>
                  <a:srgbClr val="227C9D"/>
                </a:solidFill>
                <a:latin typeface="Kollektif Bold"/>
              </a:rPr>
              <a:t>FEATURE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195034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DATA SOURCES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2916404" y="5275293"/>
            <a:ext cx="12455193" cy="1701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393" indent="-306697" lvl="1">
              <a:lnSpc>
                <a:spcPts val="3409"/>
              </a:lnSpc>
              <a:buFont typeface="Arial"/>
              <a:buChar char="•"/>
            </a:pPr>
            <a:r>
              <a:rPr lang="en-US" sz="2841">
                <a:solidFill>
                  <a:srgbClr val="545454"/>
                </a:solidFill>
                <a:latin typeface="DM Sans"/>
              </a:rPr>
              <a:t>Resale and rental transactions - data.gov.sg</a:t>
            </a:r>
          </a:p>
          <a:p>
            <a:pPr marL="613393" indent="-306697" lvl="1">
              <a:lnSpc>
                <a:spcPts val="3409"/>
              </a:lnSpc>
              <a:buFont typeface="Arial"/>
              <a:buChar char="•"/>
            </a:pPr>
            <a:r>
              <a:rPr lang="en-US" sz="2841">
                <a:solidFill>
                  <a:srgbClr val="545454"/>
                </a:solidFill>
                <a:latin typeface="DM Sans"/>
              </a:rPr>
              <a:t>Existing and planned MRTS, Primary schools, malls - data.gov.sg</a:t>
            </a:r>
          </a:p>
          <a:p>
            <a:pPr marL="613393" indent="-306697" lvl="1">
              <a:lnSpc>
                <a:spcPts val="3409"/>
              </a:lnSpc>
              <a:buFont typeface="Arial"/>
              <a:buChar char="•"/>
            </a:pPr>
            <a:r>
              <a:rPr lang="en-US" sz="2841">
                <a:solidFill>
                  <a:srgbClr val="545454"/>
                </a:solidFill>
                <a:latin typeface="DM Sans"/>
              </a:rPr>
              <a:t>CPI - SingStat</a:t>
            </a:r>
          </a:p>
          <a:p>
            <a:pPr marL="613393" indent="-306697" lvl="1">
              <a:lnSpc>
                <a:spcPts val="3409"/>
              </a:lnSpc>
              <a:buFont typeface="Arial"/>
              <a:buChar char="•"/>
            </a:pPr>
            <a:r>
              <a:rPr lang="en-US" sz="2841">
                <a:solidFill>
                  <a:srgbClr val="545454"/>
                </a:solidFill>
                <a:latin typeface="DM Sans"/>
              </a:rPr>
              <a:t>Coordinates of amenities - OpenStreetMaps API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32216" y="5412656"/>
            <a:ext cx="552690" cy="0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8755997" y="5412656"/>
            <a:ext cx="648180" cy="0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097065" y="4233476"/>
            <a:ext cx="2935151" cy="2358360"/>
            <a:chOff x="0" y="0"/>
            <a:chExt cx="1674866" cy="13457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4866" cy="1345735"/>
            </a:xfrm>
            <a:custGeom>
              <a:avLst/>
              <a:gdLst/>
              <a:ahLst/>
              <a:cxnLst/>
              <a:rect r="r" b="b" t="t" l="l"/>
              <a:pathLst>
                <a:path h="1345735" w="1674866">
                  <a:moveTo>
                    <a:pt x="61632" y="0"/>
                  </a:moveTo>
                  <a:lnTo>
                    <a:pt x="1613234" y="0"/>
                  </a:lnTo>
                  <a:cubicBezTo>
                    <a:pt x="1629579" y="0"/>
                    <a:pt x="1645256" y="6493"/>
                    <a:pt x="1656814" y="18052"/>
                  </a:cubicBezTo>
                  <a:cubicBezTo>
                    <a:pt x="1668372" y="29610"/>
                    <a:pt x="1674866" y="45286"/>
                    <a:pt x="1674866" y="61632"/>
                  </a:cubicBezTo>
                  <a:lnTo>
                    <a:pt x="1674866" y="1284103"/>
                  </a:lnTo>
                  <a:cubicBezTo>
                    <a:pt x="1674866" y="1300449"/>
                    <a:pt x="1668372" y="1316125"/>
                    <a:pt x="1656814" y="1327684"/>
                  </a:cubicBezTo>
                  <a:cubicBezTo>
                    <a:pt x="1645256" y="1339242"/>
                    <a:pt x="1629579" y="1345735"/>
                    <a:pt x="1613234" y="1345735"/>
                  </a:cubicBezTo>
                  <a:lnTo>
                    <a:pt x="61632" y="1345735"/>
                  </a:lnTo>
                  <a:cubicBezTo>
                    <a:pt x="45286" y="1345735"/>
                    <a:pt x="29610" y="1339242"/>
                    <a:pt x="18052" y="1327684"/>
                  </a:cubicBezTo>
                  <a:cubicBezTo>
                    <a:pt x="6493" y="1316125"/>
                    <a:pt x="0" y="1300449"/>
                    <a:pt x="0" y="1284103"/>
                  </a:cubicBezTo>
                  <a:lnTo>
                    <a:pt x="0" y="61632"/>
                  </a:lnTo>
                  <a:cubicBezTo>
                    <a:pt x="0" y="45286"/>
                    <a:pt x="6493" y="29610"/>
                    <a:pt x="18052" y="18052"/>
                  </a:cubicBezTo>
                  <a:cubicBezTo>
                    <a:pt x="29610" y="6493"/>
                    <a:pt x="45286" y="0"/>
                    <a:pt x="61632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674866" cy="1326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584906" y="4702036"/>
            <a:ext cx="3171090" cy="1421240"/>
            <a:chOff x="0" y="0"/>
            <a:chExt cx="1809498" cy="810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9498" cy="810993"/>
            </a:xfrm>
            <a:custGeom>
              <a:avLst/>
              <a:gdLst/>
              <a:ahLst/>
              <a:cxnLst/>
              <a:rect r="r" b="b" t="t" l="l"/>
              <a:pathLst>
                <a:path h="810993" w="1809498">
                  <a:moveTo>
                    <a:pt x="57047" y="0"/>
                  </a:moveTo>
                  <a:lnTo>
                    <a:pt x="1752452" y="0"/>
                  </a:lnTo>
                  <a:cubicBezTo>
                    <a:pt x="1783958" y="0"/>
                    <a:pt x="1809498" y="25541"/>
                    <a:pt x="1809498" y="57047"/>
                  </a:cubicBezTo>
                  <a:lnTo>
                    <a:pt x="1809498" y="753946"/>
                  </a:lnTo>
                  <a:cubicBezTo>
                    <a:pt x="1809498" y="769076"/>
                    <a:pt x="1803488" y="783586"/>
                    <a:pt x="1792790" y="794284"/>
                  </a:cubicBezTo>
                  <a:cubicBezTo>
                    <a:pt x="1782091" y="804982"/>
                    <a:pt x="1767581" y="810993"/>
                    <a:pt x="1752452" y="810993"/>
                  </a:cubicBezTo>
                  <a:lnTo>
                    <a:pt x="57047" y="810993"/>
                  </a:lnTo>
                  <a:cubicBezTo>
                    <a:pt x="25541" y="810993"/>
                    <a:pt x="0" y="785452"/>
                    <a:pt x="0" y="753946"/>
                  </a:cubicBezTo>
                  <a:lnTo>
                    <a:pt x="0" y="57047"/>
                  </a:lnTo>
                  <a:cubicBezTo>
                    <a:pt x="0" y="25541"/>
                    <a:pt x="25541" y="0"/>
                    <a:pt x="5704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809498" cy="791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407868" y="4134998"/>
            <a:ext cx="2555316" cy="25553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9404176" y="4702036"/>
            <a:ext cx="3171090" cy="1421240"/>
            <a:chOff x="0" y="0"/>
            <a:chExt cx="1809498" cy="8109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09498" cy="810993"/>
            </a:xfrm>
            <a:custGeom>
              <a:avLst/>
              <a:gdLst/>
              <a:ahLst/>
              <a:cxnLst/>
              <a:rect r="r" b="b" t="t" l="l"/>
              <a:pathLst>
                <a:path h="810993" w="1809498">
                  <a:moveTo>
                    <a:pt x="56152" y="0"/>
                  </a:moveTo>
                  <a:lnTo>
                    <a:pt x="1753346" y="0"/>
                  </a:lnTo>
                  <a:cubicBezTo>
                    <a:pt x="1784358" y="0"/>
                    <a:pt x="1809498" y="25140"/>
                    <a:pt x="1809498" y="56152"/>
                  </a:cubicBezTo>
                  <a:lnTo>
                    <a:pt x="1809498" y="754840"/>
                  </a:lnTo>
                  <a:cubicBezTo>
                    <a:pt x="1809498" y="769733"/>
                    <a:pt x="1803582" y="784015"/>
                    <a:pt x="1793052" y="794546"/>
                  </a:cubicBezTo>
                  <a:cubicBezTo>
                    <a:pt x="1782521" y="805076"/>
                    <a:pt x="1768238" y="810993"/>
                    <a:pt x="1753346" y="810993"/>
                  </a:cubicBezTo>
                  <a:lnTo>
                    <a:pt x="56152" y="810993"/>
                  </a:lnTo>
                  <a:cubicBezTo>
                    <a:pt x="25140" y="810993"/>
                    <a:pt x="0" y="785852"/>
                    <a:pt x="0" y="754840"/>
                  </a:cubicBezTo>
                  <a:lnTo>
                    <a:pt x="0" y="56152"/>
                  </a:lnTo>
                  <a:cubicBezTo>
                    <a:pt x="0" y="41260"/>
                    <a:pt x="5916" y="26977"/>
                    <a:pt x="16447" y="16447"/>
                  </a:cubicBezTo>
                  <a:cubicBezTo>
                    <a:pt x="26977" y="5916"/>
                    <a:pt x="41260" y="0"/>
                    <a:pt x="56152" y="0"/>
                  </a:cubicBezTo>
                  <a:close/>
                </a:path>
              </a:pathLst>
            </a:custGeom>
            <a:solidFill>
              <a:srgbClr val="89527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1809498" cy="791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308686" y="5008784"/>
            <a:ext cx="3362070" cy="74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1925" spc="232">
                <a:solidFill>
                  <a:srgbClr val="FFFFFF"/>
                </a:solidFill>
                <a:latin typeface="DM Sans Bold"/>
              </a:rPr>
              <a:t>INTEGRATE WITH</a:t>
            </a:r>
          </a:p>
          <a:p>
            <a:pPr algn="ctr">
              <a:lnSpc>
                <a:spcPts val="3080"/>
              </a:lnSpc>
            </a:pPr>
            <a:r>
              <a:rPr lang="en-US" sz="1925" spc="232">
                <a:solidFill>
                  <a:srgbClr val="FFFFFF"/>
                </a:solidFill>
                <a:latin typeface="DM Sans Bold"/>
              </a:rPr>
              <a:t>CPI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12575267" y="5412656"/>
            <a:ext cx="832601" cy="0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319635" y="4755334"/>
            <a:ext cx="1328754" cy="1323439"/>
          </a:xfrm>
          <a:custGeom>
            <a:avLst/>
            <a:gdLst/>
            <a:ahLst/>
            <a:cxnLst/>
            <a:rect r="r" b="b" t="t" l="l"/>
            <a:pathLst>
              <a:path h="1323439" w="1328754">
                <a:moveTo>
                  <a:pt x="0" y="0"/>
                </a:moveTo>
                <a:lnTo>
                  <a:pt x="1328754" y="0"/>
                </a:lnTo>
                <a:lnTo>
                  <a:pt x="1328754" y="1323439"/>
                </a:lnTo>
                <a:lnTo>
                  <a:pt x="0" y="13234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506109" y="4740093"/>
            <a:ext cx="1348998" cy="1353921"/>
          </a:xfrm>
          <a:custGeom>
            <a:avLst/>
            <a:gdLst/>
            <a:ahLst/>
            <a:cxnLst/>
            <a:rect r="r" b="b" t="t" l="l"/>
            <a:pathLst>
              <a:path h="1353921" w="1348998">
                <a:moveTo>
                  <a:pt x="0" y="0"/>
                </a:moveTo>
                <a:lnTo>
                  <a:pt x="1348998" y="0"/>
                </a:lnTo>
                <a:lnTo>
                  <a:pt x="1348998" y="1353921"/>
                </a:lnTo>
                <a:lnTo>
                  <a:pt x="0" y="13539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584906" y="539883"/>
            <a:ext cx="7600032" cy="91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1"/>
              </a:lnSpc>
            </a:pPr>
            <a:r>
              <a:rPr lang="en-US" sz="6799">
                <a:solidFill>
                  <a:srgbClr val="227C9D"/>
                </a:solidFill>
                <a:latin typeface="Kollektif Bold"/>
              </a:rPr>
              <a:t>PREPROCESSING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238893" y="6703278"/>
            <a:ext cx="2847790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How happening is the place?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328317" y="4500679"/>
            <a:ext cx="2472646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PROXIMITY TO AMENITIES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10696" y="7602438"/>
            <a:ext cx="363036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Amenities such as existing and planned MRTs, shopping malls, primary schools were explored. Nearest amenities to various flats were calculated using Haversine distance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489416" y="5008784"/>
            <a:ext cx="3362070" cy="74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1925" spc="232">
                <a:solidFill>
                  <a:srgbClr val="FFFFFF"/>
                </a:solidFill>
                <a:latin typeface="DM Sans Bold"/>
              </a:rPr>
              <a:t>CALCULATE REMAINING LEASE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954157" y="1883288"/>
            <a:ext cx="2494686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For how long is the place valid?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441057" y="2754447"/>
            <a:ext cx="35208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Singapore HDBs have a typical lease period of 99 years, so the remaining period of time was calculated for all housings based on its approval period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559216" y="6527936"/>
            <a:ext cx="286101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How is the country doing?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031514" y="2801498"/>
            <a:ext cx="5308024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Removal of nulls and duplicate values in the dataset, </a:t>
            </a:r>
          </a:p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Encoding of ordinal types such as flat type, town, region, model, storey range and cyclical encoding of months</a:t>
            </a:r>
          </a:p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Scaling of continuous features such as floor area, distances to amenities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624396" y="4669609"/>
            <a:ext cx="2122259" cy="136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325" spc="281">
                <a:solidFill>
                  <a:srgbClr val="FFFFFF"/>
                </a:solidFill>
                <a:latin typeface="DM Sans Bold"/>
              </a:rPr>
              <a:t>CLEANING,</a:t>
            </a:r>
          </a:p>
          <a:p>
            <a:pPr algn="ctr">
              <a:lnSpc>
                <a:spcPts val="3720"/>
              </a:lnSpc>
            </a:pPr>
            <a:r>
              <a:rPr lang="en-US" sz="2325" spc="281">
                <a:solidFill>
                  <a:srgbClr val="FFFFFF"/>
                </a:solidFill>
                <a:latin typeface="DM Sans Bold"/>
              </a:rPr>
              <a:t>ENCODING,</a:t>
            </a:r>
          </a:p>
          <a:p>
            <a:pPr algn="ctr">
              <a:lnSpc>
                <a:spcPts val="3720"/>
              </a:lnSpc>
            </a:pPr>
            <a:r>
              <a:rPr lang="en-US" sz="2325" spc="281">
                <a:solidFill>
                  <a:srgbClr val="FFFFFF"/>
                </a:solidFill>
                <a:latin typeface="DM Sans Bold"/>
              </a:rPr>
              <a:t>SCALING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139187" y="1854713"/>
            <a:ext cx="309267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Putting the pieces together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229279" y="7463355"/>
            <a:ext cx="35208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In order to make it relevant for previous years data, we need to adjust inflation. Consumer Price Index (CPI) was used to integrate with resale prices.</a:t>
            </a:r>
          </a:p>
        </p:txBody>
      </p:sp>
      <p:sp>
        <p:nvSpPr>
          <p:cNvPr name="AutoShape 48" id="48"/>
          <p:cNvSpPr/>
          <p:nvPr/>
        </p:nvSpPr>
        <p:spPr>
          <a:xfrm>
            <a:off x="15963184" y="5412656"/>
            <a:ext cx="542925" cy="4397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flipV="true">
            <a:off x="1648389" y="5412656"/>
            <a:ext cx="448676" cy="4397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-37149" y="6209801"/>
            <a:ext cx="204232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Raw Data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183030" y="6209801"/>
            <a:ext cx="204232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Processed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6392" y="396515"/>
            <a:ext cx="9442292" cy="9512832"/>
          </a:xfrm>
          <a:custGeom>
            <a:avLst/>
            <a:gdLst/>
            <a:ahLst/>
            <a:cxnLst/>
            <a:rect r="r" b="b" t="t" l="l"/>
            <a:pathLst>
              <a:path h="9512832" w="9442292">
                <a:moveTo>
                  <a:pt x="0" y="0"/>
                </a:moveTo>
                <a:lnTo>
                  <a:pt x="9442292" y="0"/>
                </a:lnTo>
                <a:lnTo>
                  <a:pt x="9442292" y="9512832"/>
                </a:lnTo>
                <a:lnTo>
                  <a:pt x="0" y="951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2469"/>
            <a:ext cx="6392242" cy="213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UNDERSTANDING CORRELATIONS - RESALE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8478" y="3814445"/>
            <a:ext cx="34626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7C9D"/>
                </a:solidFill>
                <a:latin typeface="DM Sans Bold"/>
              </a:rPr>
              <a:t>BEST INFLUENCERS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8478" y="4505325"/>
            <a:ext cx="585417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19"/>
              </a:lnSpc>
            </a:pPr>
            <a:r>
              <a:rPr lang="en-US" sz="2099">
                <a:solidFill>
                  <a:srgbClr val="545454"/>
                </a:solidFill>
                <a:latin typeface="DM Sans Bold"/>
              </a:rPr>
              <a:t>Floor area, lease commence date, storey range, remaining lease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8478" y="5539545"/>
            <a:ext cx="374751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7C9D"/>
                </a:solidFill>
                <a:latin typeface="DM Sans Bold"/>
              </a:rPr>
              <a:t>MULTICOLLINEARITY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8478" y="6239950"/>
            <a:ext cx="528453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>
                <a:solidFill>
                  <a:srgbClr val="545454"/>
                </a:solidFill>
                <a:latin typeface="DM Sans"/>
              </a:rPr>
              <a:t>Understandably, lease commence date and remaining lease have a strong correlation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4368" y="865978"/>
            <a:ext cx="9770072" cy="7672447"/>
          </a:xfrm>
          <a:custGeom>
            <a:avLst/>
            <a:gdLst/>
            <a:ahLst/>
            <a:cxnLst/>
            <a:rect r="r" b="b" t="t" l="l"/>
            <a:pathLst>
              <a:path h="7672447" w="9770072">
                <a:moveTo>
                  <a:pt x="0" y="0"/>
                </a:moveTo>
                <a:lnTo>
                  <a:pt x="9770071" y="0"/>
                </a:lnTo>
                <a:lnTo>
                  <a:pt x="9770071" y="7672447"/>
                </a:lnTo>
                <a:lnTo>
                  <a:pt x="0" y="767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" t="0" r="-6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2469"/>
            <a:ext cx="6392242" cy="213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1487A"/>
                </a:solidFill>
                <a:latin typeface="Kollektif Bold"/>
              </a:rPr>
              <a:t>UNDERSTANDING CORRELATIONS - RENTAL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44634"/>
            <a:ext cx="34626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1487A"/>
                </a:solidFill>
                <a:latin typeface="DM Sans Bold"/>
              </a:rPr>
              <a:t>BEST INFLUENCERS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8478" y="4535514"/>
            <a:ext cx="585417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19"/>
              </a:lnSpc>
            </a:pPr>
            <a:r>
              <a:rPr lang="en-US" sz="2099">
                <a:solidFill>
                  <a:srgbClr val="545454"/>
                </a:solidFill>
                <a:latin typeface="DM Sans Bold"/>
              </a:rPr>
              <a:t>Rent approval year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39545"/>
            <a:ext cx="374751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1487A"/>
                </a:solidFill>
                <a:latin typeface="DM Sans Bold"/>
              </a:rPr>
              <a:t>MULTICOLLINEARITY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39950"/>
            <a:ext cx="5284534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>
                <a:solidFill>
                  <a:srgbClr val="545454"/>
                </a:solidFill>
                <a:latin typeface="DM Sans"/>
              </a:rPr>
              <a:t>No multicollinearity exists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85270" y="646679"/>
            <a:ext cx="9174927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MODELS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119451"/>
            <a:ext cx="3172661" cy="543802"/>
            <a:chOff x="0" y="0"/>
            <a:chExt cx="835598" cy="1432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57638" y="3414180"/>
            <a:ext cx="2514786" cy="251478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43042" y="3414180"/>
            <a:ext cx="2514786" cy="251478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221602" y="3414180"/>
            <a:ext cx="2514786" cy="2514786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596480" y="3414180"/>
            <a:ext cx="2514786" cy="2514786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5514103" y="6119451"/>
            <a:ext cx="3172661" cy="543802"/>
            <a:chOff x="0" y="0"/>
            <a:chExt cx="835598" cy="1432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7ECD5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890823" y="6119451"/>
            <a:ext cx="3172661" cy="543802"/>
            <a:chOff x="0" y="0"/>
            <a:chExt cx="835598" cy="14322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54AFE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267543" y="6119451"/>
            <a:ext cx="3172661" cy="543802"/>
            <a:chOff x="0" y="0"/>
            <a:chExt cx="835598" cy="1432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5400000">
            <a:off x="13446932" y="4948310"/>
            <a:ext cx="441406" cy="4114800"/>
          </a:xfrm>
          <a:custGeom>
            <a:avLst/>
            <a:gdLst/>
            <a:ahLst/>
            <a:cxnLst/>
            <a:rect r="r" b="b" t="t" l="l"/>
            <a:pathLst>
              <a:path h="4114800" w="441406">
                <a:moveTo>
                  <a:pt x="0" y="0"/>
                </a:moveTo>
                <a:lnTo>
                  <a:pt x="441406" y="0"/>
                </a:lnTo>
                <a:lnTo>
                  <a:pt x="4414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81608" y="62538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LINEAR AND RIDGE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567011" y="62538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KNN REGRESSOR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943731" y="62538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RANDOM FOREST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320451" y="62538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DECISION TREE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431168" y="45250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0.97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052607" y="45250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0.747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67203" y="4498980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0.873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810014" y="45250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0.945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438762" y="1594997"/>
            <a:ext cx="3067943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HDB Resales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869066" y="7348166"/>
            <a:ext cx="385597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Maximum depth - 50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Minimum samples in leaf nodes - 20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55045" y="7226413"/>
            <a:ext cx="404472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Best parameters using GridSearchCV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n_neighbors = 8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5-fold cross validation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92670" y="7226413"/>
            <a:ext cx="404472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Ordinary least squares with logarithmic 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177406" y="2379708"/>
            <a:ext cx="359065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R-squared scores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709150" y="8878999"/>
            <a:ext cx="4869701" cy="77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8"/>
              </a:lnSpc>
              <a:spcBef>
                <a:spcPct val="0"/>
              </a:spcBef>
            </a:pPr>
            <a:r>
              <a:rPr lang="en-US" sz="1836">
                <a:solidFill>
                  <a:srgbClr val="000000"/>
                </a:solidFill>
                <a:latin typeface="DM Sans"/>
              </a:rPr>
              <a:t>Features finalized: floor area, nearest amenities, flat_type, storey range, remaining lease, cpi, month, region, town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1136" y="646679"/>
            <a:ext cx="9174927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MODELS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15234" y="3449780"/>
            <a:ext cx="2514786" cy="251478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65962" y="3449780"/>
            <a:ext cx="2514786" cy="2514786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44648" y="3500268"/>
            <a:ext cx="2514786" cy="2514786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5186296" y="6155051"/>
            <a:ext cx="3172661" cy="543802"/>
            <a:chOff x="0" y="0"/>
            <a:chExt cx="835598" cy="1432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7ECD5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35184" y="6155051"/>
            <a:ext cx="3172661" cy="543802"/>
            <a:chOff x="0" y="0"/>
            <a:chExt cx="835598" cy="14322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54AFE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317427" y="6205539"/>
            <a:ext cx="3372846" cy="559301"/>
            <a:chOff x="0" y="0"/>
            <a:chExt cx="888322" cy="1473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88322" cy="147306"/>
            </a:xfrm>
            <a:custGeom>
              <a:avLst/>
              <a:gdLst/>
              <a:ahLst/>
              <a:cxnLst/>
              <a:rect r="r" b="b" t="t" l="l"/>
              <a:pathLst>
                <a:path h="147306" w="888322">
                  <a:moveTo>
                    <a:pt x="73653" y="0"/>
                  </a:moveTo>
                  <a:lnTo>
                    <a:pt x="814669" y="0"/>
                  </a:lnTo>
                  <a:cubicBezTo>
                    <a:pt x="834203" y="0"/>
                    <a:pt x="852937" y="7760"/>
                    <a:pt x="866749" y="21572"/>
                  </a:cubicBezTo>
                  <a:cubicBezTo>
                    <a:pt x="880562" y="35385"/>
                    <a:pt x="888322" y="54119"/>
                    <a:pt x="888322" y="73653"/>
                  </a:cubicBezTo>
                  <a:lnTo>
                    <a:pt x="888322" y="73653"/>
                  </a:lnTo>
                  <a:cubicBezTo>
                    <a:pt x="888322" y="114330"/>
                    <a:pt x="855346" y="147306"/>
                    <a:pt x="814669" y="147306"/>
                  </a:cubicBezTo>
                  <a:lnTo>
                    <a:pt x="73653" y="147306"/>
                  </a:lnTo>
                  <a:cubicBezTo>
                    <a:pt x="54119" y="147306"/>
                    <a:pt x="35385" y="139546"/>
                    <a:pt x="21572" y="125733"/>
                  </a:cubicBezTo>
                  <a:cubicBezTo>
                    <a:pt x="7760" y="111921"/>
                    <a:pt x="0" y="93187"/>
                    <a:pt x="0" y="73653"/>
                  </a:cubicBezTo>
                  <a:lnTo>
                    <a:pt x="0" y="73653"/>
                  </a:lnTo>
                  <a:cubicBezTo>
                    <a:pt x="0" y="54119"/>
                    <a:pt x="7760" y="35385"/>
                    <a:pt x="21572" y="21572"/>
                  </a:cubicBezTo>
                  <a:cubicBezTo>
                    <a:pt x="35385" y="7760"/>
                    <a:pt x="54119" y="0"/>
                    <a:pt x="7365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19050"/>
              <a:ext cx="888322" cy="12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239203" y="62894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GRADIENT BOOSTING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88091" y="62894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VOTING REGRESSOR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427485" y="6339962"/>
            <a:ext cx="3153082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STACKING REGRESSOR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75528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0.969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24799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0.892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58182" y="4611166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0.962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62913" y="7203679"/>
            <a:ext cx="352088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With base regressors as RandomForest and AdaBoost (equally weighted)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247375" y="7269665"/>
            <a:ext cx="352088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With base regressors as Ridge and AdaBoost (equally weighted) and final estimator as RandomForest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012184" y="7203679"/>
            <a:ext cx="352088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Number of estimators - 100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8616" y="3449780"/>
            <a:ext cx="2514786" cy="2514786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 rot="0">
            <a:off x="809679" y="6155051"/>
            <a:ext cx="3172661" cy="543802"/>
            <a:chOff x="0" y="0"/>
            <a:chExt cx="835598" cy="14322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908671" y="62894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ADABOOST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45686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0.968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95420" y="7199122"/>
            <a:ext cx="352088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Base regressor - DecisionTree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438762" y="1594997"/>
            <a:ext cx="3067943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HDB Resales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177406" y="2379708"/>
            <a:ext cx="359065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R-squared scores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1136" y="646679"/>
            <a:ext cx="9174927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MODELS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8470" y="3425415"/>
            <a:ext cx="2514786" cy="2514786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869532" y="6130686"/>
            <a:ext cx="3172661" cy="543802"/>
            <a:chOff x="0" y="0"/>
            <a:chExt cx="835598" cy="1432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7ECD5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22440" y="6265109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KNN REGRESSOR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435825" y="6410603"/>
            <a:ext cx="3153082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STACKING REGRESSOR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8035" y="4536313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0.36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5420" y="7179313"/>
            <a:ext cx="352088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Algorithm -  Ball Tree, n_neighbors = 10, 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Weights - Distance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6362" y="3449780"/>
            <a:ext cx="2514786" cy="2514786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9778729" y="6155051"/>
            <a:ext cx="3172661" cy="543802"/>
            <a:chOff x="0" y="0"/>
            <a:chExt cx="835598" cy="1432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877721" y="6289475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LINEAR REGRESSION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14736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02121" y="7245057"/>
            <a:ext cx="352088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Learning rate = 0.1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35073" y="3475880"/>
            <a:ext cx="2514786" cy="2514786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5795927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0.457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310332" y="6170331"/>
            <a:ext cx="3172661" cy="543802"/>
            <a:chOff x="0" y="0"/>
            <a:chExt cx="835598" cy="14322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5310332" y="6304754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ADABOOST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36220" y="7218959"/>
            <a:ext cx="352088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Number of estimators = 200,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Learning rate = 0.1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538964" y="3475880"/>
            <a:ext cx="2514786" cy="2514786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0">
            <a:off x="14706930" y="4560678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0.553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4197567" y="6170331"/>
            <a:ext cx="3172661" cy="543802"/>
            <a:chOff x="0" y="0"/>
            <a:chExt cx="835598" cy="14322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7ECD5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4303383" y="6304754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GRADIENT BOOSTING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068022" y="7179313"/>
            <a:ext cx="352088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Number of estimators = 300,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Max depth = 5,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Learning rate = 0.1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446873" y="1594997"/>
            <a:ext cx="305172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HDB Rentals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177406" y="2379708"/>
            <a:ext cx="359065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R-squared scores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2436" y="2684881"/>
            <a:ext cx="1286604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54460" y="4636836"/>
            <a:ext cx="1151789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Comprehending housing prices can be tough for residents and internationals, especially in a dynamic environment like Singapore.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154460" y="5906589"/>
            <a:ext cx="11517898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Agents rely on real estate knowledge, but predicting prices can be streamlined with basic understanding of how housing works and application of data analytics!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1136" y="646679"/>
            <a:ext cx="9174927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MODELS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9058" y="3389574"/>
            <a:ext cx="2514786" cy="251478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57958" y="3389574"/>
            <a:ext cx="2514786" cy="2514786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4245599" y="6015605"/>
            <a:ext cx="3172661" cy="543802"/>
            <a:chOff x="0" y="0"/>
            <a:chExt cx="835598" cy="1432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5598" cy="143224"/>
            </a:xfrm>
            <a:custGeom>
              <a:avLst/>
              <a:gdLst/>
              <a:ahLst/>
              <a:cxnLst/>
              <a:rect r="r" b="b" t="t" l="l"/>
              <a:pathLst>
                <a:path h="143224" w="835598">
                  <a:moveTo>
                    <a:pt x="71612" y="0"/>
                  </a:moveTo>
                  <a:lnTo>
                    <a:pt x="763986" y="0"/>
                  </a:lnTo>
                  <a:cubicBezTo>
                    <a:pt x="803536" y="0"/>
                    <a:pt x="835598" y="32062"/>
                    <a:pt x="835598" y="71612"/>
                  </a:cubicBezTo>
                  <a:lnTo>
                    <a:pt x="835598" y="71612"/>
                  </a:lnTo>
                  <a:cubicBezTo>
                    <a:pt x="835598" y="90604"/>
                    <a:pt x="828053" y="108819"/>
                    <a:pt x="814623" y="122249"/>
                  </a:cubicBezTo>
                  <a:cubicBezTo>
                    <a:pt x="801194" y="135679"/>
                    <a:pt x="782979" y="143224"/>
                    <a:pt x="763986" y="143224"/>
                  </a:cubicBezTo>
                  <a:lnTo>
                    <a:pt x="71612" y="143224"/>
                  </a:lnTo>
                  <a:cubicBezTo>
                    <a:pt x="32062" y="143224"/>
                    <a:pt x="0" y="111162"/>
                    <a:pt x="0" y="71612"/>
                  </a:cubicBezTo>
                  <a:lnTo>
                    <a:pt x="0" y="71612"/>
                  </a:lnTo>
                  <a:cubicBezTo>
                    <a:pt x="0" y="32062"/>
                    <a:pt x="32062" y="0"/>
                    <a:pt x="71612" y="0"/>
                  </a:cubicBezTo>
                  <a:close/>
                </a:path>
              </a:pathLst>
            </a:custGeom>
            <a:solidFill>
              <a:srgbClr val="54AFE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835598" cy="12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654908" y="6015605"/>
            <a:ext cx="3372846" cy="559301"/>
            <a:chOff x="0" y="0"/>
            <a:chExt cx="888322" cy="1473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88322" cy="147306"/>
            </a:xfrm>
            <a:custGeom>
              <a:avLst/>
              <a:gdLst/>
              <a:ahLst/>
              <a:cxnLst/>
              <a:rect r="r" b="b" t="t" l="l"/>
              <a:pathLst>
                <a:path h="147306" w="888322">
                  <a:moveTo>
                    <a:pt x="73653" y="0"/>
                  </a:moveTo>
                  <a:lnTo>
                    <a:pt x="814669" y="0"/>
                  </a:lnTo>
                  <a:cubicBezTo>
                    <a:pt x="834203" y="0"/>
                    <a:pt x="852937" y="7760"/>
                    <a:pt x="866749" y="21572"/>
                  </a:cubicBezTo>
                  <a:cubicBezTo>
                    <a:pt x="880562" y="35385"/>
                    <a:pt x="888322" y="54119"/>
                    <a:pt x="888322" y="73653"/>
                  </a:cubicBezTo>
                  <a:lnTo>
                    <a:pt x="888322" y="73653"/>
                  </a:lnTo>
                  <a:cubicBezTo>
                    <a:pt x="888322" y="114330"/>
                    <a:pt x="855346" y="147306"/>
                    <a:pt x="814669" y="147306"/>
                  </a:cubicBezTo>
                  <a:lnTo>
                    <a:pt x="73653" y="147306"/>
                  </a:lnTo>
                  <a:cubicBezTo>
                    <a:pt x="54119" y="147306"/>
                    <a:pt x="35385" y="139546"/>
                    <a:pt x="21572" y="125733"/>
                  </a:cubicBezTo>
                  <a:cubicBezTo>
                    <a:pt x="7760" y="111921"/>
                    <a:pt x="0" y="93187"/>
                    <a:pt x="0" y="73653"/>
                  </a:cubicBezTo>
                  <a:lnTo>
                    <a:pt x="0" y="73653"/>
                  </a:lnTo>
                  <a:cubicBezTo>
                    <a:pt x="0" y="54119"/>
                    <a:pt x="7760" y="35385"/>
                    <a:pt x="21572" y="21572"/>
                  </a:cubicBezTo>
                  <a:cubicBezTo>
                    <a:pt x="35385" y="7760"/>
                    <a:pt x="54119" y="0"/>
                    <a:pt x="7365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888322" cy="12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263027" y="6150028"/>
            <a:ext cx="3066846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RF REGRESSOR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764790" y="6157777"/>
            <a:ext cx="3153082" cy="30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FFFFFF"/>
                </a:solidFill>
                <a:latin typeface="Kollektif Bold"/>
              </a:rPr>
              <a:t>MLP REGRESSOR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748623" y="4474374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0.483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67523" y="4493110"/>
            <a:ext cx="2095655" cy="37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</a:rPr>
              <a:t>0.445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36007" y="6988032"/>
            <a:ext cx="352088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Number of estimators = 100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80888" y="6898756"/>
            <a:ext cx="3520886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activation-  relu, hidden_layer_sizes-  (100,), 'earning_rate-  constant, </a:t>
            </a:r>
          </a:p>
          <a:p>
            <a:pPr algn="ctr">
              <a:lnSpc>
                <a:spcPts val="2159"/>
              </a:lnSpc>
            </a:pPr>
            <a:r>
              <a:rPr lang="en-US" sz="1799">
                <a:solidFill>
                  <a:srgbClr val="545454"/>
                </a:solidFill>
                <a:latin typeface="DM Sans"/>
              </a:rPr>
              <a:t>solver-  adam</a:t>
            </a:r>
          </a:p>
          <a:p>
            <a:pPr algn="ctr">
              <a:lnSpc>
                <a:spcPts val="215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7446873" y="1594997"/>
            <a:ext cx="305172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HDB Rentals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77406" y="2379708"/>
            <a:ext cx="359065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R-squared scores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0953" y="1191055"/>
            <a:ext cx="7299359" cy="9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227C9D"/>
                </a:solidFill>
                <a:latin typeface="Kollektif Bold"/>
              </a:rPr>
              <a:t>INFERENCES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346212" y="4129039"/>
            <a:ext cx="10719600" cy="419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Region seems to play a very important role in resale prices, with high feature importance shown in linear regression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Towns, floor area, flat models, flat types and amenities come next, with significant coefficients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CPI, remaining lease and month are the next most important features</a:t>
            </a:r>
          </a:p>
          <a:p>
            <a:pPr>
              <a:lnSpc>
                <a:spcPts val="3332"/>
              </a:lnSpc>
            </a:pPr>
          </a:p>
          <a:p>
            <a:pPr>
              <a:lnSpc>
                <a:spcPts val="3332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7787444" y="2601578"/>
            <a:ext cx="183713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Resales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666921" y="4014500"/>
            <a:ext cx="10719600" cy="377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Random Forest Regressor brought out the best predictions with the highest R2 value of 0.97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Linear Regression by itself was great in accounting for the resale price behavior, with a good R2 score of 0.873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Boosted trees and CV showed a good performance but not a good increase in R2, owing to the already well performing base models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190953" y="1191055"/>
            <a:ext cx="7299359" cy="9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227C9D"/>
                </a:solidFill>
                <a:latin typeface="Kollektif Bold"/>
              </a:rPr>
              <a:t>INFERENCES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87444" y="2601578"/>
            <a:ext cx="183713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Resales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666921" y="4014500"/>
            <a:ext cx="10719600" cy="419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Region seems to play a very important role in rental prices, with high feature importance shown in XGBoost Regressor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Features such as nearest amenities</a:t>
            </a:r>
            <a:r>
              <a:rPr lang="en-US" sz="2800">
                <a:solidFill>
                  <a:srgbClr val="545454"/>
                </a:solidFill>
                <a:latin typeface="DM Sans"/>
              </a:rPr>
              <a:t> had little influence on improving predictive capability of our models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CPI which was expected to play a role in impacting rental prices surprisingly did not affect much</a:t>
            </a:r>
          </a:p>
          <a:p>
            <a:pPr>
              <a:lnSpc>
                <a:spcPts val="3332"/>
              </a:lnSpc>
            </a:pPr>
          </a:p>
          <a:p>
            <a:pPr>
              <a:lnSpc>
                <a:spcPts val="3332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5190953" y="1191055"/>
            <a:ext cx="7299359" cy="9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227C9D"/>
                </a:solidFill>
                <a:latin typeface="Kollektif Bold"/>
              </a:rPr>
              <a:t>INFERENCES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95555" y="2601578"/>
            <a:ext cx="1820912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Rentals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666921" y="4014500"/>
            <a:ext cx="10719600" cy="46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XGBoost Regressor relatively performed the best out of all the models with a R2 score of 0.553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Mostly every other model other than KNN regressor had around the same R2 scores , typically in the range of 0.45 - 0.5</a:t>
            </a:r>
          </a:p>
          <a:p>
            <a:pPr>
              <a:lnSpc>
                <a:spcPts val="3332"/>
              </a:lnSpc>
            </a:pPr>
          </a:p>
          <a:p>
            <a:pPr marL="604521" indent="-302261" lvl="1">
              <a:lnSpc>
                <a:spcPts val="3332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KNN Regressor proved to be the worse model for rental price prediction.</a:t>
            </a:r>
          </a:p>
          <a:p>
            <a:pPr>
              <a:lnSpc>
                <a:spcPts val="3332"/>
              </a:lnSpc>
            </a:pPr>
          </a:p>
          <a:p>
            <a:pPr>
              <a:lnSpc>
                <a:spcPts val="3332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5190953" y="1191055"/>
            <a:ext cx="7299359" cy="9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227C9D"/>
                </a:solidFill>
                <a:latin typeface="Kollektif Bold"/>
              </a:rPr>
              <a:t>INFERENCES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95555" y="2601578"/>
            <a:ext cx="1820912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1487A"/>
                </a:solidFill>
                <a:latin typeface="Canva Sans Bold"/>
              </a:rPr>
              <a:t>Rentals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6816" y="2951550"/>
            <a:ext cx="13114367" cy="119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>
                <a:solidFill>
                  <a:srgbClr val="227C9D"/>
                </a:solidFill>
                <a:latin typeface="Kollektif Bold"/>
              </a:rPr>
              <a:t>CAN WE DO BETTER?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565206" y="4660864"/>
            <a:ext cx="11157588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More amenities can be explored, such as hawker centers, hospitals, local attractions, etc</a:t>
            </a:r>
          </a:p>
          <a:p>
            <a:pPr>
              <a:lnSpc>
                <a:spcPts val="336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Making predictions with the behavioral pattern of the specific individual/family searching</a:t>
            </a:r>
          </a:p>
          <a:p>
            <a:pPr>
              <a:lnSpc>
                <a:spcPts val="336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Using APIs such as OpenStreetMaps for obtaining accurate driving distances instead of Haversine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3565206" y="4680934"/>
            <a:ext cx="11157588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 more intelligent implementation of nearest amenities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Is the nearest MRT for a house same in all years?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Chances that the nearest MRT might not have existed in that year</a:t>
            </a:r>
          </a:p>
          <a:p>
            <a:pPr>
              <a:lnSpc>
                <a:spcPts val="336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U</a:t>
            </a:r>
            <a:r>
              <a:rPr lang="en-US" sz="2800">
                <a:solidFill>
                  <a:srgbClr val="545454"/>
                </a:solidFill>
                <a:latin typeface="DM Sans"/>
              </a:rPr>
              <a:t>pcoming projects in areas in proximity to the housings can be analysed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86816" y="2951550"/>
            <a:ext cx="13114367" cy="119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>
                <a:solidFill>
                  <a:srgbClr val="227C9D"/>
                </a:solidFill>
                <a:latin typeface="Kollektif Bold"/>
              </a:rPr>
              <a:t>CAN WE DO BETTER?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136404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6" id="46"/>
          <p:cNvSpPr txBox="true"/>
          <p:nvPr/>
        </p:nvSpPr>
        <p:spPr>
          <a:xfrm rot="0">
            <a:off x="1965179" y="5584963"/>
            <a:ext cx="1435764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Team 1 - 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Nguyen Ngoc Yen Nga, Nivash Sudalaimani, Shamik Banerjee, Sricharan Sriram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979123" y="489289"/>
            <a:ext cx="9625907" cy="925191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83747" y="908017"/>
            <a:ext cx="6967300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A BRIEF HISTORY OF HOUSING</a:t>
            </a:r>
          </a:p>
        </p:txBody>
      </p:sp>
      <p:grpSp>
        <p:nvGrpSpPr>
          <p:cNvPr name="Group 4" id="4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85129" y="3996074"/>
            <a:ext cx="6046286" cy="1027869"/>
            <a:chOff x="0" y="0"/>
            <a:chExt cx="1592438" cy="270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1510" y="5143500"/>
            <a:ext cx="6046286" cy="1027869"/>
            <a:chOff x="0" y="0"/>
            <a:chExt cx="1592438" cy="2707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61510" y="6295194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24637" y="4270375"/>
            <a:ext cx="531190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 2-ROOM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4637" y="5477454"/>
            <a:ext cx="531190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02 - 3-ROOM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4637" y="6628569"/>
            <a:ext cx="531190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03 - 4-ROOM</a:t>
            </a:r>
          </a:p>
        </p:txBody>
      </p:sp>
      <p:grpSp>
        <p:nvGrpSpPr>
          <p:cNvPr name="Group 19" id="19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485129" y="2608747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How the flat types affect the average monthly rental prices of HDB?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483747" y="7446887"/>
            <a:ext cx="6046286" cy="1027869"/>
            <a:chOff x="0" y="0"/>
            <a:chExt cx="1592438" cy="2707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724637" y="7724284"/>
            <a:ext cx="531190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04 - 5-ROOM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13196" y="9292970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There is a direct positive correlation -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more the rooms, more the price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8322" y="640971"/>
            <a:ext cx="10045478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MARKET TRANSACTION SHARE OF HDB RENTALS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22468" y="1012327"/>
            <a:ext cx="11058362" cy="916750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858322" y="3169900"/>
            <a:ext cx="3816960" cy="888981"/>
            <a:chOff x="0" y="0"/>
            <a:chExt cx="1356594" cy="3159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6594" cy="315955"/>
            </a:xfrm>
            <a:custGeom>
              <a:avLst/>
              <a:gdLst/>
              <a:ahLst/>
              <a:cxnLst/>
              <a:rect r="r" b="b" t="t" l="l"/>
              <a:pathLst>
                <a:path h="315955" w="1356594">
                  <a:moveTo>
                    <a:pt x="103443" y="0"/>
                  </a:moveTo>
                  <a:lnTo>
                    <a:pt x="1253151" y="0"/>
                  </a:lnTo>
                  <a:cubicBezTo>
                    <a:pt x="1310281" y="0"/>
                    <a:pt x="1356594" y="46313"/>
                    <a:pt x="1356594" y="103443"/>
                  </a:cubicBezTo>
                  <a:lnTo>
                    <a:pt x="1356594" y="212512"/>
                  </a:lnTo>
                  <a:cubicBezTo>
                    <a:pt x="1356594" y="269642"/>
                    <a:pt x="1310281" y="315955"/>
                    <a:pt x="1253151" y="315955"/>
                  </a:cubicBezTo>
                  <a:lnTo>
                    <a:pt x="103443" y="315955"/>
                  </a:lnTo>
                  <a:cubicBezTo>
                    <a:pt x="46313" y="315955"/>
                    <a:pt x="0" y="269642"/>
                    <a:pt x="0" y="212512"/>
                  </a:cubicBezTo>
                  <a:lnTo>
                    <a:pt x="0" y="103443"/>
                  </a:lnTo>
                  <a:cubicBezTo>
                    <a:pt x="0" y="46313"/>
                    <a:pt x="46313" y="0"/>
                    <a:pt x="103443" y="0"/>
                  </a:cubicBezTo>
                  <a:close/>
                </a:path>
              </a:pathLst>
            </a:custGeom>
            <a:solidFill>
              <a:srgbClr val="B9728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356594" cy="296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75290" y="3443373"/>
            <a:ext cx="3983024" cy="38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sz="2869">
                <a:solidFill>
                  <a:srgbClr val="FFFFFF"/>
                </a:solidFill>
                <a:latin typeface="Kollektif Bold"/>
              </a:rPr>
              <a:t>TOWNS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60933"/>
            <a:ext cx="6130557" cy="154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9366" indent="-274683" lvl="1">
              <a:lnSpc>
                <a:spcPts val="3053"/>
              </a:lnSpc>
              <a:buFont typeface="Arial"/>
              <a:buChar char="•"/>
            </a:pPr>
            <a:r>
              <a:rPr lang="en-US" sz="2544">
                <a:solidFill>
                  <a:srgbClr val="545454"/>
                </a:solidFill>
                <a:latin typeface="DM Sans"/>
              </a:rPr>
              <a:t>Towns like Tampines, Jurong West, Sengkang, Bedok, Ang Mo Kio, Bukit Merah and Yishun cover almost half of all rental transactions!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481316"/>
            <a:ext cx="6130557" cy="38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9366" indent="-274683" lvl="1">
              <a:lnSpc>
                <a:spcPts val="3053"/>
              </a:lnSpc>
              <a:buFont typeface="Arial"/>
              <a:buChar char="•"/>
            </a:pPr>
            <a:r>
              <a:rPr lang="en-US" sz="2544">
                <a:solidFill>
                  <a:srgbClr val="545454"/>
                </a:solidFill>
                <a:latin typeface="DM Sans"/>
              </a:rPr>
              <a:t>Regions matter!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9008" y="7468816"/>
            <a:ext cx="6130557" cy="193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3"/>
              </a:lnSpc>
            </a:pPr>
            <a:r>
              <a:rPr lang="en-US" sz="2544">
                <a:solidFill>
                  <a:srgbClr val="545454"/>
                </a:solidFill>
                <a:latin typeface="DM Sans"/>
              </a:rPr>
              <a:t>EAST - Tampine, Bedok</a:t>
            </a:r>
          </a:p>
          <a:p>
            <a:pPr>
              <a:lnSpc>
                <a:spcPts val="3053"/>
              </a:lnSpc>
            </a:pPr>
            <a:r>
              <a:rPr lang="en-US" sz="2544">
                <a:solidFill>
                  <a:srgbClr val="545454"/>
                </a:solidFill>
                <a:latin typeface="DM Sans"/>
              </a:rPr>
              <a:t>NORTH EAST - Sengkang, Ang Mo Kio</a:t>
            </a:r>
          </a:p>
          <a:p>
            <a:pPr>
              <a:lnSpc>
                <a:spcPts val="3053"/>
              </a:lnSpc>
            </a:pPr>
            <a:r>
              <a:rPr lang="en-US" sz="2544">
                <a:solidFill>
                  <a:srgbClr val="545454"/>
                </a:solidFill>
                <a:latin typeface="DM Sans"/>
              </a:rPr>
              <a:t>WEST - Jurong West</a:t>
            </a:r>
          </a:p>
          <a:p>
            <a:pPr>
              <a:lnSpc>
                <a:spcPts val="3053"/>
              </a:lnSpc>
            </a:pPr>
            <a:r>
              <a:rPr lang="en-US" sz="2544">
                <a:solidFill>
                  <a:srgbClr val="545454"/>
                </a:solidFill>
                <a:latin typeface="DM Sans"/>
              </a:rPr>
              <a:t>CENTRAL - Bukit Merah</a:t>
            </a:r>
          </a:p>
          <a:p>
            <a:pPr>
              <a:lnSpc>
                <a:spcPts val="3053"/>
              </a:lnSpc>
            </a:pPr>
            <a:r>
              <a:rPr lang="en-US" sz="2544">
                <a:solidFill>
                  <a:srgbClr val="545454"/>
                </a:solidFill>
                <a:latin typeface="DM Sans"/>
              </a:rPr>
              <a:t>NORTH - Yishun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130038" y="489289"/>
            <a:ext cx="9625907" cy="925191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12447" y="973885"/>
            <a:ext cx="6967300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EXPENSIVE TOWNS</a:t>
            </a:r>
          </a:p>
        </p:txBody>
      </p:sp>
      <p:grpSp>
        <p:nvGrpSpPr>
          <p:cNvPr name="Group 4" id="4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64621" y="3771470"/>
            <a:ext cx="3023143" cy="608769"/>
            <a:chOff x="0" y="0"/>
            <a:chExt cx="796219" cy="160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6219" cy="160334"/>
            </a:xfrm>
            <a:custGeom>
              <a:avLst/>
              <a:gdLst/>
              <a:ahLst/>
              <a:cxnLst/>
              <a:rect r="r" b="b" t="t" l="l"/>
              <a:pathLst>
                <a:path h="160334" w="796219">
                  <a:moveTo>
                    <a:pt x="80167" y="0"/>
                  </a:moveTo>
                  <a:lnTo>
                    <a:pt x="716052" y="0"/>
                  </a:lnTo>
                  <a:cubicBezTo>
                    <a:pt x="760327" y="0"/>
                    <a:pt x="796219" y="35892"/>
                    <a:pt x="796219" y="80167"/>
                  </a:cubicBezTo>
                  <a:lnTo>
                    <a:pt x="796219" y="80167"/>
                  </a:lnTo>
                  <a:cubicBezTo>
                    <a:pt x="796219" y="124442"/>
                    <a:pt x="760327" y="160334"/>
                    <a:pt x="716052" y="160334"/>
                  </a:cubicBezTo>
                  <a:lnTo>
                    <a:pt x="80167" y="160334"/>
                  </a:lnTo>
                  <a:cubicBezTo>
                    <a:pt x="35892" y="160334"/>
                    <a:pt x="0" y="124442"/>
                    <a:pt x="0" y="80167"/>
                  </a:cubicBezTo>
                  <a:lnTo>
                    <a:pt x="0" y="80167"/>
                  </a:lnTo>
                  <a:cubicBezTo>
                    <a:pt x="0" y="35892"/>
                    <a:pt x="35892" y="0"/>
                    <a:pt x="8016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796219" cy="141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6425" y="3922333"/>
            <a:ext cx="1557081" cy="34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7"/>
              </a:lnSpc>
            </a:pPr>
            <a:r>
              <a:rPr lang="en-US" sz="2527">
                <a:solidFill>
                  <a:srgbClr val="FFFFFF"/>
                </a:solidFill>
                <a:latin typeface="Kollektif Bold"/>
              </a:rPr>
              <a:t>CENTRAL</a:t>
            </a:r>
          </a:p>
        </p:txBody>
      </p:sp>
      <p:grpSp>
        <p:nvGrpSpPr>
          <p:cNvPr name="Group 11" id="11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516980" y="2380820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Top five towns with the highest average monthly HDB rental prices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516980" y="4574735"/>
            <a:ext cx="3023143" cy="608769"/>
            <a:chOff x="0" y="0"/>
            <a:chExt cx="796219" cy="16033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6219" cy="160334"/>
            </a:xfrm>
            <a:custGeom>
              <a:avLst/>
              <a:gdLst/>
              <a:ahLst/>
              <a:cxnLst/>
              <a:rect r="r" b="b" t="t" l="l"/>
              <a:pathLst>
                <a:path h="160334" w="796219">
                  <a:moveTo>
                    <a:pt x="80167" y="0"/>
                  </a:moveTo>
                  <a:lnTo>
                    <a:pt x="716052" y="0"/>
                  </a:lnTo>
                  <a:cubicBezTo>
                    <a:pt x="760327" y="0"/>
                    <a:pt x="796219" y="35892"/>
                    <a:pt x="796219" y="80167"/>
                  </a:cubicBezTo>
                  <a:lnTo>
                    <a:pt x="796219" y="80167"/>
                  </a:lnTo>
                  <a:cubicBezTo>
                    <a:pt x="796219" y="124442"/>
                    <a:pt x="760327" y="160334"/>
                    <a:pt x="716052" y="160334"/>
                  </a:cubicBezTo>
                  <a:lnTo>
                    <a:pt x="80167" y="160334"/>
                  </a:lnTo>
                  <a:cubicBezTo>
                    <a:pt x="35892" y="160334"/>
                    <a:pt x="0" y="124442"/>
                    <a:pt x="0" y="80167"/>
                  </a:cubicBezTo>
                  <a:lnTo>
                    <a:pt x="0" y="80167"/>
                  </a:lnTo>
                  <a:cubicBezTo>
                    <a:pt x="0" y="35892"/>
                    <a:pt x="35892" y="0"/>
                    <a:pt x="8016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796219" cy="141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922404" y="4725598"/>
            <a:ext cx="2212295" cy="34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7"/>
              </a:lnSpc>
            </a:pPr>
            <a:r>
              <a:rPr lang="en-US" sz="2527">
                <a:solidFill>
                  <a:srgbClr val="FFFFFF"/>
                </a:solidFill>
                <a:latin typeface="Kollektif Bold"/>
              </a:rPr>
              <a:t>BUKIT MERAH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65056" y="4574735"/>
            <a:ext cx="3023143" cy="608769"/>
            <a:chOff x="0" y="0"/>
            <a:chExt cx="796219" cy="1603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96219" cy="160334"/>
            </a:xfrm>
            <a:custGeom>
              <a:avLst/>
              <a:gdLst/>
              <a:ahLst/>
              <a:cxnLst/>
              <a:rect r="r" b="b" t="t" l="l"/>
              <a:pathLst>
                <a:path h="160334" w="796219">
                  <a:moveTo>
                    <a:pt x="80167" y="0"/>
                  </a:moveTo>
                  <a:lnTo>
                    <a:pt x="716052" y="0"/>
                  </a:lnTo>
                  <a:cubicBezTo>
                    <a:pt x="760327" y="0"/>
                    <a:pt x="796219" y="35892"/>
                    <a:pt x="796219" y="80167"/>
                  </a:cubicBezTo>
                  <a:lnTo>
                    <a:pt x="796219" y="80167"/>
                  </a:lnTo>
                  <a:cubicBezTo>
                    <a:pt x="796219" y="124442"/>
                    <a:pt x="760327" y="160334"/>
                    <a:pt x="716052" y="160334"/>
                  </a:cubicBezTo>
                  <a:lnTo>
                    <a:pt x="80167" y="160334"/>
                  </a:lnTo>
                  <a:cubicBezTo>
                    <a:pt x="35892" y="160334"/>
                    <a:pt x="0" y="124442"/>
                    <a:pt x="0" y="80167"/>
                  </a:cubicBezTo>
                  <a:lnTo>
                    <a:pt x="0" y="80167"/>
                  </a:lnTo>
                  <a:cubicBezTo>
                    <a:pt x="0" y="35892"/>
                    <a:pt x="35892" y="0"/>
                    <a:pt x="8016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796219" cy="141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030086" y="4725598"/>
            <a:ext cx="1293084" cy="34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7"/>
              </a:lnSpc>
            </a:pPr>
            <a:r>
              <a:rPr lang="en-US" sz="2527">
                <a:solidFill>
                  <a:srgbClr val="FFFFFF"/>
                </a:solidFill>
                <a:latin typeface="Kollektif Bold"/>
              </a:rPr>
              <a:t>BISHAN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16980" y="5393053"/>
            <a:ext cx="3023143" cy="608769"/>
            <a:chOff x="0" y="0"/>
            <a:chExt cx="796219" cy="1603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96219" cy="160334"/>
            </a:xfrm>
            <a:custGeom>
              <a:avLst/>
              <a:gdLst/>
              <a:ahLst/>
              <a:cxnLst/>
              <a:rect r="r" b="b" t="t" l="l"/>
              <a:pathLst>
                <a:path h="160334" w="796219">
                  <a:moveTo>
                    <a:pt x="80167" y="0"/>
                  </a:moveTo>
                  <a:lnTo>
                    <a:pt x="716052" y="0"/>
                  </a:lnTo>
                  <a:cubicBezTo>
                    <a:pt x="760327" y="0"/>
                    <a:pt x="796219" y="35892"/>
                    <a:pt x="796219" y="80167"/>
                  </a:cubicBezTo>
                  <a:lnTo>
                    <a:pt x="796219" y="80167"/>
                  </a:lnTo>
                  <a:cubicBezTo>
                    <a:pt x="796219" y="124442"/>
                    <a:pt x="760327" y="160334"/>
                    <a:pt x="716052" y="160334"/>
                  </a:cubicBezTo>
                  <a:lnTo>
                    <a:pt x="80167" y="160334"/>
                  </a:lnTo>
                  <a:cubicBezTo>
                    <a:pt x="35892" y="160334"/>
                    <a:pt x="0" y="124442"/>
                    <a:pt x="0" y="80167"/>
                  </a:cubicBezTo>
                  <a:lnTo>
                    <a:pt x="0" y="80167"/>
                  </a:lnTo>
                  <a:cubicBezTo>
                    <a:pt x="0" y="35892"/>
                    <a:pt x="35892" y="0"/>
                    <a:pt x="80167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796219" cy="141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65056" y="5374003"/>
            <a:ext cx="3023143" cy="608769"/>
            <a:chOff x="0" y="0"/>
            <a:chExt cx="796219" cy="16033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96219" cy="160334"/>
            </a:xfrm>
            <a:custGeom>
              <a:avLst/>
              <a:gdLst/>
              <a:ahLst/>
              <a:cxnLst/>
              <a:rect r="r" b="b" t="t" l="l"/>
              <a:pathLst>
                <a:path h="160334" w="796219">
                  <a:moveTo>
                    <a:pt x="80167" y="0"/>
                  </a:moveTo>
                  <a:lnTo>
                    <a:pt x="716052" y="0"/>
                  </a:lnTo>
                  <a:cubicBezTo>
                    <a:pt x="760327" y="0"/>
                    <a:pt x="796219" y="35892"/>
                    <a:pt x="796219" y="80167"/>
                  </a:cubicBezTo>
                  <a:lnTo>
                    <a:pt x="796219" y="80167"/>
                  </a:lnTo>
                  <a:cubicBezTo>
                    <a:pt x="796219" y="124442"/>
                    <a:pt x="760327" y="160334"/>
                    <a:pt x="716052" y="160334"/>
                  </a:cubicBezTo>
                  <a:lnTo>
                    <a:pt x="80167" y="160334"/>
                  </a:lnTo>
                  <a:cubicBezTo>
                    <a:pt x="35892" y="160334"/>
                    <a:pt x="0" y="124442"/>
                    <a:pt x="0" y="80167"/>
                  </a:cubicBezTo>
                  <a:lnTo>
                    <a:pt x="0" y="80167"/>
                  </a:lnTo>
                  <a:cubicBezTo>
                    <a:pt x="0" y="35892"/>
                    <a:pt x="35892" y="0"/>
                    <a:pt x="8016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796219" cy="141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974435" y="5545453"/>
            <a:ext cx="2160264" cy="34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7"/>
              </a:lnSpc>
            </a:pPr>
            <a:r>
              <a:rPr lang="en-US" sz="2527">
                <a:solidFill>
                  <a:srgbClr val="FFFFFF"/>
                </a:solidFill>
                <a:latin typeface="Kollektif Bold"/>
              </a:rPr>
              <a:t>BUKIT TIMAH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27122" y="5524866"/>
            <a:ext cx="2299012" cy="34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7"/>
              </a:lnSpc>
            </a:pPr>
            <a:r>
              <a:rPr lang="en-US" sz="2527">
                <a:solidFill>
                  <a:srgbClr val="FFFFFF"/>
                </a:solidFill>
                <a:latin typeface="Kollektif Bold"/>
              </a:rPr>
              <a:t>QUEENSTOWN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884574" y="7803808"/>
            <a:ext cx="4826206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3573" indent="-241786" lvl="1">
              <a:lnSpc>
                <a:spcPts val="2687"/>
              </a:lnSpc>
              <a:buFont typeface="Arial"/>
              <a:buChar char="•"/>
            </a:pPr>
            <a:r>
              <a:rPr lang="en-US" sz="2239">
                <a:solidFill>
                  <a:srgbClr val="545454"/>
                </a:solidFill>
                <a:latin typeface="DM Sans"/>
              </a:rPr>
              <a:t>Region matters! (again)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884574" y="6849547"/>
            <a:ext cx="4465375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3573" indent="-241786" lvl="1">
              <a:lnSpc>
                <a:spcPts val="2687"/>
              </a:lnSpc>
              <a:buFont typeface="Arial"/>
              <a:buChar char="•"/>
            </a:pPr>
            <a:r>
              <a:rPr lang="en-US" sz="2239">
                <a:solidFill>
                  <a:srgbClr val="545454"/>
                </a:solidFill>
                <a:latin typeface="DM Sans"/>
              </a:rPr>
              <a:t>4 out of these 5 places are located in the Central region!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884574" y="8422933"/>
            <a:ext cx="482620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3573" indent="-241786" lvl="1">
              <a:lnSpc>
                <a:spcPts val="2687"/>
              </a:lnSpc>
              <a:buFont typeface="Arial"/>
              <a:buChar char="•"/>
            </a:pPr>
            <a:r>
              <a:rPr lang="en-US" sz="2239">
                <a:solidFill>
                  <a:srgbClr val="545454"/>
                </a:solidFill>
                <a:latin typeface="DM Sans"/>
              </a:rPr>
              <a:t>Almost all of the other towns have rental prices &lt; 2500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0154" y="3765118"/>
            <a:ext cx="13084230" cy="5928792"/>
          </a:xfrm>
          <a:custGeom>
            <a:avLst/>
            <a:gdLst/>
            <a:ahLst/>
            <a:cxnLst/>
            <a:rect r="r" b="b" t="t" l="l"/>
            <a:pathLst>
              <a:path h="5928792" w="13084230">
                <a:moveTo>
                  <a:pt x="0" y="0"/>
                </a:moveTo>
                <a:lnTo>
                  <a:pt x="13084230" y="0"/>
                </a:lnTo>
                <a:lnTo>
                  <a:pt x="13084230" y="5928791"/>
                </a:lnTo>
                <a:lnTo>
                  <a:pt x="0" y="592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640084"/>
            <a:ext cx="9078330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CROSSOVER OF RENTALS AND RESALE PRICES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3906" y="2455788"/>
            <a:ext cx="67139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 generally increasing trend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3906" y="2980410"/>
            <a:ext cx="67139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What happened in Oct 2022?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11908444" y="2381568"/>
            <a:ext cx="0" cy="6492240"/>
          </a:xfrm>
          <a:prstGeom prst="line">
            <a:avLst/>
          </a:prstGeom>
          <a:ln cap="flat" w="38100">
            <a:solidFill>
              <a:srgbClr val="8CA9AD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1382599" y="1203224"/>
            <a:ext cx="1051690" cy="105169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190252" y="1558051"/>
            <a:ext cx="1436385" cy="38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sz="2869">
                <a:solidFill>
                  <a:srgbClr val="FFFFFF"/>
                </a:solidFill>
                <a:latin typeface="Kollektif Bold"/>
              </a:rPr>
              <a:t>2022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3890691" y="3713835"/>
            <a:ext cx="13946078" cy="6319317"/>
          </a:xfrm>
          <a:custGeom>
            <a:avLst/>
            <a:gdLst/>
            <a:ahLst/>
            <a:cxnLst/>
            <a:rect r="r" b="b" t="t" l="l"/>
            <a:pathLst>
              <a:path h="6319317" w="13946078">
                <a:moveTo>
                  <a:pt x="0" y="0"/>
                </a:moveTo>
                <a:lnTo>
                  <a:pt x="13946078" y="0"/>
                </a:lnTo>
                <a:lnTo>
                  <a:pt x="13946078" y="6319316"/>
                </a:lnTo>
                <a:lnTo>
                  <a:pt x="0" y="631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640084"/>
            <a:ext cx="11356901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CROSSOVER OF RENTALS AND RESALE TRANSACTIONS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3906" y="2455788"/>
            <a:ext cx="67139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Interestingly dynamic trends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3906" y="2980410"/>
            <a:ext cx="904277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 general tendency of “buy house, leave rental” until 2023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12813171" y="2455788"/>
            <a:ext cx="0" cy="6802512"/>
          </a:xfrm>
          <a:prstGeom prst="line">
            <a:avLst/>
          </a:prstGeom>
          <a:ln cap="flat" w="38100">
            <a:solidFill>
              <a:srgbClr val="8CA9AD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2287326" y="1203224"/>
            <a:ext cx="1051690" cy="105169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094979" y="1558051"/>
            <a:ext cx="1436385" cy="38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sz="2869">
                <a:solidFill>
                  <a:srgbClr val="FFFFFF"/>
                </a:solidFill>
                <a:latin typeface="Kollektif Bold"/>
              </a:rPr>
              <a:t>2023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097783" y="3071040"/>
            <a:ext cx="12258748" cy="6617554"/>
          </a:xfrm>
          <a:custGeom>
            <a:avLst/>
            <a:gdLst/>
            <a:ahLst/>
            <a:cxnLst/>
            <a:rect r="r" b="b" t="t" l="l"/>
            <a:pathLst>
              <a:path h="6617554" w="12258748">
                <a:moveTo>
                  <a:pt x="0" y="0"/>
                </a:moveTo>
                <a:lnTo>
                  <a:pt x="12258748" y="0"/>
                </a:lnTo>
                <a:lnTo>
                  <a:pt x="12258748" y="6617554"/>
                </a:lnTo>
                <a:lnTo>
                  <a:pt x="0" y="661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978680" y="506051"/>
            <a:ext cx="6330640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OTHER FACTORS?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48152" y="1717304"/>
            <a:ext cx="1050039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 dip in rentals in the year 2022 could be partly explained by the COVID surge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68215" y="9925050"/>
            <a:ext cx="2582286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20"/>
              </a:lnSpc>
            </a:pPr>
            <a:r>
              <a:rPr lang="en-US" sz="1600">
                <a:solidFill>
                  <a:srgbClr val="545454"/>
                </a:solidFill>
                <a:latin typeface="DM Sans"/>
              </a:rPr>
              <a:t>Source: worldometers.info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10246207" y="2585265"/>
            <a:ext cx="0" cy="6802512"/>
          </a:xfrm>
          <a:prstGeom prst="line">
            <a:avLst/>
          </a:prstGeom>
          <a:ln cap="flat" w="38100">
            <a:solidFill>
              <a:srgbClr val="8CA9AD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077593" y="3305658"/>
            <a:ext cx="9014439" cy="1977988"/>
          </a:xfrm>
          <a:custGeom>
            <a:avLst/>
            <a:gdLst/>
            <a:ahLst/>
            <a:cxnLst/>
            <a:rect r="r" b="b" t="t" l="l"/>
            <a:pathLst>
              <a:path h="1977988" w="9014439">
                <a:moveTo>
                  <a:pt x="0" y="0"/>
                </a:moveTo>
                <a:lnTo>
                  <a:pt x="9014438" y="0"/>
                </a:lnTo>
                <a:lnTo>
                  <a:pt x="9014438" y="1977989"/>
                </a:lnTo>
                <a:lnTo>
                  <a:pt x="0" y="1977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77593" y="5669409"/>
            <a:ext cx="9014439" cy="1599336"/>
          </a:xfrm>
          <a:custGeom>
            <a:avLst/>
            <a:gdLst/>
            <a:ahLst/>
            <a:cxnLst/>
            <a:rect r="r" b="b" t="t" l="l"/>
            <a:pathLst>
              <a:path h="1599336" w="9014439">
                <a:moveTo>
                  <a:pt x="0" y="0"/>
                </a:moveTo>
                <a:lnTo>
                  <a:pt x="9014438" y="0"/>
                </a:lnTo>
                <a:lnTo>
                  <a:pt x="9014438" y="1599336"/>
                </a:lnTo>
                <a:lnTo>
                  <a:pt x="0" y="159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35259" y="7654508"/>
            <a:ext cx="9056772" cy="1889542"/>
          </a:xfrm>
          <a:custGeom>
            <a:avLst/>
            <a:gdLst/>
            <a:ahLst/>
            <a:cxnLst/>
            <a:rect r="r" b="b" t="t" l="l"/>
            <a:pathLst>
              <a:path h="1889542" w="9056772">
                <a:moveTo>
                  <a:pt x="0" y="0"/>
                </a:moveTo>
                <a:lnTo>
                  <a:pt x="9056772" y="0"/>
                </a:lnTo>
                <a:lnTo>
                  <a:pt x="9056772" y="1889542"/>
                </a:lnTo>
                <a:lnTo>
                  <a:pt x="0" y="1889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40084"/>
            <a:ext cx="11356901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OTHER FACTORS?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3906" y="1861365"/>
            <a:ext cx="904277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 surge in rental transactions after 2022 could be due to increased population of non residents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68215" y="9925050"/>
            <a:ext cx="2223816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20"/>
              </a:lnSpc>
            </a:pPr>
            <a:r>
              <a:rPr lang="en-US" sz="1600">
                <a:solidFill>
                  <a:srgbClr val="545454"/>
                </a:solidFill>
                <a:latin typeface="DM Sans"/>
              </a:rPr>
              <a:t>Source: population.gov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337598" y="3372675"/>
            <a:ext cx="7743050" cy="344991"/>
            <a:chOff x="0" y="0"/>
            <a:chExt cx="2039322" cy="908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39322" cy="90862"/>
            </a:xfrm>
            <a:custGeom>
              <a:avLst/>
              <a:gdLst/>
              <a:ahLst/>
              <a:cxnLst/>
              <a:rect r="r" b="b" t="t" l="l"/>
              <a:pathLst>
                <a:path h="90862" w="2039322">
                  <a:moveTo>
                    <a:pt x="45431" y="0"/>
                  </a:moveTo>
                  <a:lnTo>
                    <a:pt x="1993891" y="0"/>
                  </a:lnTo>
                  <a:cubicBezTo>
                    <a:pt x="2018982" y="0"/>
                    <a:pt x="2039322" y="20340"/>
                    <a:pt x="2039322" y="45431"/>
                  </a:cubicBezTo>
                  <a:lnTo>
                    <a:pt x="2039322" y="45431"/>
                  </a:lnTo>
                  <a:cubicBezTo>
                    <a:pt x="2039322" y="70522"/>
                    <a:pt x="2018982" y="90862"/>
                    <a:pt x="1993891" y="90862"/>
                  </a:cubicBezTo>
                  <a:lnTo>
                    <a:pt x="45431" y="90862"/>
                  </a:lnTo>
                  <a:cubicBezTo>
                    <a:pt x="20340" y="90862"/>
                    <a:pt x="0" y="70522"/>
                    <a:pt x="0" y="45431"/>
                  </a:cubicBezTo>
                  <a:lnTo>
                    <a:pt x="0" y="45431"/>
                  </a:lnTo>
                  <a:cubicBezTo>
                    <a:pt x="0" y="20340"/>
                    <a:pt x="20340" y="0"/>
                    <a:pt x="45431" y="0"/>
                  </a:cubicBezTo>
                  <a:close/>
                </a:path>
              </a:pathLst>
            </a:custGeom>
            <a:solidFill>
              <a:srgbClr val="FE6D73">
                <a:alpha val="47843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039322" cy="71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337598" y="5769422"/>
            <a:ext cx="8441756" cy="348242"/>
            <a:chOff x="0" y="0"/>
            <a:chExt cx="2223343" cy="9171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23343" cy="91718"/>
            </a:xfrm>
            <a:custGeom>
              <a:avLst/>
              <a:gdLst/>
              <a:ahLst/>
              <a:cxnLst/>
              <a:rect r="r" b="b" t="t" l="l"/>
              <a:pathLst>
                <a:path h="91718" w="2223343">
                  <a:moveTo>
                    <a:pt x="45859" y="0"/>
                  </a:moveTo>
                  <a:lnTo>
                    <a:pt x="2177484" y="0"/>
                  </a:lnTo>
                  <a:cubicBezTo>
                    <a:pt x="2202811" y="0"/>
                    <a:pt x="2223343" y="20532"/>
                    <a:pt x="2223343" y="45859"/>
                  </a:cubicBezTo>
                  <a:lnTo>
                    <a:pt x="2223343" y="45859"/>
                  </a:lnTo>
                  <a:cubicBezTo>
                    <a:pt x="2223343" y="58022"/>
                    <a:pt x="2218512" y="69686"/>
                    <a:pt x="2209911" y="78286"/>
                  </a:cubicBezTo>
                  <a:cubicBezTo>
                    <a:pt x="2201311" y="86887"/>
                    <a:pt x="2189647" y="91718"/>
                    <a:pt x="2177484" y="91718"/>
                  </a:cubicBezTo>
                  <a:lnTo>
                    <a:pt x="45859" y="91718"/>
                  </a:lnTo>
                  <a:cubicBezTo>
                    <a:pt x="20532" y="91718"/>
                    <a:pt x="0" y="71186"/>
                    <a:pt x="0" y="45859"/>
                  </a:cubicBezTo>
                  <a:lnTo>
                    <a:pt x="0" y="45859"/>
                  </a:lnTo>
                  <a:cubicBezTo>
                    <a:pt x="0" y="20532"/>
                    <a:pt x="20532" y="0"/>
                    <a:pt x="45859" y="0"/>
                  </a:cubicBezTo>
                  <a:close/>
                </a:path>
              </a:pathLst>
            </a:custGeom>
            <a:solidFill>
              <a:srgbClr val="FE6D73">
                <a:alpha val="47843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2223343" cy="72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214986" y="7704258"/>
            <a:ext cx="8877045" cy="401522"/>
            <a:chOff x="0" y="0"/>
            <a:chExt cx="2337987" cy="1057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37987" cy="105751"/>
            </a:xfrm>
            <a:custGeom>
              <a:avLst/>
              <a:gdLst/>
              <a:ahLst/>
              <a:cxnLst/>
              <a:rect r="r" b="b" t="t" l="l"/>
              <a:pathLst>
                <a:path h="105751" w="2337987">
                  <a:moveTo>
                    <a:pt x="44479" y="0"/>
                  </a:moveTo>
                  <a:lnTo>
                    <a:pt x="2293509" y="0"/>
                  </a:lnTo>
                  <a:cubicBezTo>
                    <a:pt x="2318073" y="0"/>
                    <a:pt x="2337987" y="19914"/>
                    <a:pt x="2337987" y="44479"/>
                  </a:cubicBezTo>
                  <a:lnTo>
                    <a:pt x="2337987" y="61272"/>
                  </a:lnTo>
                  <a:cubicBezTo>
                    <a:pt x="2337987" y="73068"/>
                    <a:pt x="2333301" y="84382"/>
                    <a:pt x="2324960" y="92723"/>
                  </a:cubicBezTo>
                  <a:cubicBezTo>
                    <a:pt x="2316618" y="101064"/>
                    <a:pt x="2305305" y="105751"/>
                    <a:pt x="2293509" y="105751"/>
                  </a:cubicBezTo>
                  <a:lnTo>
                    <a:pt x="44479" y="105751"/>
                  </a:lnTo>
                  <a:cubicBezTo>
                    <a:pt x="19914" y="105751"/>
                    <a:pt x="0" y="85837"/>
                    <a:pt x="0" y="61272"/>
                  </a:cubicBezTo>
                  <a:lnTo>
                    <a:pt x="0" y="44479"/>
                  </a:lnTo>
                  <a:cubicBezTo>
                    <a:pt x="0" y="32682"/>
                    <a:pt x="4686" y="21369"/>
                    <a:pt x="13027" y="13027"/>
                  </a:cubicBezTo>
                  <a:cubicBezTo>
                    <a:pt x="21369" y="4686"/>
                    <a:pt x="32682" y="0"/>
                    <a:pt x="44479" y="0"/>
                  </a:cubicBezTo>
                  <a:close/>
                </a:path>
              </a:pathLst>
            </a:custGeom>
            <a:solidFill>
              <a:srgbClr val="FE6D73">
                <a:alpha val="47843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2337987" cy="86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DAGB5tnRRDM</dc:identifier>
  <dcterms:modified xsi:type="dcterms:W3CDTF">2011-08-01T06:04:30Z</dcterms:modified>
  <cp:revision>1</cp:revision>
  <dc:title>PREDICTING HOUSING PRICES AROUND SINGAPORE</dc:title>
</cp:coreProperties>
</file>