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802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Opening with an inspiring tone; emphasize how the role of statisticians is evolving.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interdisciplinarity and leadership roles for statisticians.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End with motivation and optimism. Inspire students and researchers to embrace evolution of their field.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motivation. Highlight the shift from small, clean datasets to big, messy, real-world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growth of unstructured and streaming data. Emphasize interpretability in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integration of ML and statistical reasoning. Mention Bayesian ML or explainable AI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data ethics, fairness metrics, and reproducibility as modern professional duties.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Mention AI tools but stress human judgment in defining meaningful questions and interpreting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broad skill development. Discuss bridging academia and industry gaps.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Stress communication, visualization, and storytelling as essential soft skills for statisticians.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Pose reflective questions. Highlight the philosophical side of modern statistics.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for the Future Statistician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“The statistician of tomorrow will not just analyze data </a:t>
            </a:r>
            <a:r>
              <a:rPr lang="en-US" dirty="0"/>
              <a:t>- </a:t>
            </a:r>
            <a:r>
              <a:rPr dirty="0"/>
              <a:t>he will shape how society understands truth in an algorithmic world.”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Redefining the Statistician’s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47314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From analyst  </a:t>
            </a:r>
            <a:r>
              <a:rPr lang="en-US" dirty="0"/>
              <a:t>          </a:t>
            </a:r>
            <a:r>
              <a:rPr dirty="0"/>
              <a:t>data ethicist, communicator, innovator</a:t>
            </a:r>
          </a:p>
          <a:p>
            <a:pPr marL="0" indent="0">
              <a:buNone/>
            </a:pPr>
            <a:r>
              <a:rPr dirty="0"/>
              <a:t>• Collaborate with AI experts, domain scientists, policymakers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Future statistician </a:t>
            </a:r>
            <a:r>
              <a:rPr dirty="0"/>
              <a:t>= bridge-builder across disciplines.</a:t>
            </a:r>
          </a:p>
        </p:txBody>
      </p:sp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3E76057E-7E81-85DF-9FC7-D31826A01ADC}"/>
              </a:ext>
            </a:extLst>
          </p:cNvPr>
          <p:cNvSpPr/>
          <p:nvPr/>
        </p:nvSpPr>
        <p:spPr>
          <a:xfrm>
            <a:off x="3015346" y="1673670"/>
            <a:ext cx="978408" cy="48463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“</a:t>
            </a:r>
            <a:r>
              <a:rPr b="1" dirty="0"/>
              <a:t>The future statistician is not being replaced </a:t>
            </a:r>
            <a:r>
              <a:rPr lang="en-US" b="1" dirty="0"/>
              <a:t>-</a:t>
            </a:r>
            <a:r>
              <a:rPr b="1" dirty="0"/>
              <a:t> he </a:t>
            </a:r>
            <a:r>
              <a:rPr lang="en-US" b="1" dirty="0"/>
              <a:t>is</a:t>
            </a:r>
            <a:r>
              <a:rPr b="1" dirty="0"/>
              <a:t> being redefined.</a:t>
            </a:r>
            <a:r>
              <a:rPr dirty="0"/>
              <a:t>”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Call to Action</a:t>
            </a:r>
            <a:r>
              <a:rPr dirty="0"/>
              <a:t>:</a:t>
            </a:r>
          </a:p>
          <a:p>
            <a:r>
              <a:rPr dirty="0"/>
              <a:t>Stay curious. Stay rigorous. Stay ethical.</a:t>
            </a:r>
          </a:p>
          <a:p>
            <a:r>
              <a:rPr dirty="0"/>
              <a:t>Statistics remains the soul of intelligent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Discuss the Future Statistician?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Statistics now drives business, medicine, AI, and social media.</a:t>
            </a:r>
          </a:p>
          <a:p>
            <a:r>
              <a:rPr dirty="0"/>
              <a:t>From data scarcity to data abundance.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Key Question</a:t>
            </a:r>
            <a:r>
              <a:rPr dirty="0"/>
              <a:t>: How can statisticians stay relevant, rigorous, and responsible?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#1: Complex, High-Dimensional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Data includes images, text, genomics, social media</a:t>
            </a:r>
          </a:p>
          <a:p>
            <a:pPr marL="0" indent="0">
              <a:buNone/>
            </a:pPr>
            <a:r>
              <a:rPr dirty="0"/>
              <a:t>• Traditional models assume simplicity; modern data defies that</a:t>
            </a:r>
          </a:p>
          <a:p>
            <a:pPr marL="0" indent="0">
              <a:buNone/>
            </a:pPr>
            <a:r>
              <a:rPr dirty="0"/>
              <a:t>• Build methods that scale and remain interpretable</a:t>
            </a:r>
          </a:p>
          <a:p>
            <a:endParaRPr dirty="0"/>
          </a:p>
          <a:p>
            <a:r>
              <a:rPr b="1" dirty="0"/>
              <a:t>Example</a:t>
            </a:r>
            <a:r>
              <a:rPr dirty="0"/>
              <a:t>: Modeling social network behavior vs random sampling.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#2: Bridging Statistics and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ML = prediction; Statistics = inference</a:t>
            </a:r>
          </a:p>
          <a:p>
            <a:pPr marL="0" indent="0">
              <a:buNone/>
            </a:pPr>
            <a:r>
              <a:rPr dirty="0"/>
              <a:t>• Need models that are accurate and understandable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Roles</a:t>
            </a:r>
            <a:r>
              <a:rPr dirty="0"/>
              <a:t>: quantify uncertainty, validate rigorously, build interpretable AI</a:t>
            </a:r>
          </a:p>
          <a:p>
            <a:endParaRPr dirty="0"/>
          </a:p>
          <a:p>
            <a:r>
              <a:rPr b="1" dirty="0"/>
              <a:t>Message</a:t>
            </a:r>
            <a:r>
              <a:rPr dirty="0"/>
              <a:t>: The best AI models are guided by statistical thinking.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#3: Ethics, Fairness,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Algorithms can reinforce inequality</a:t>
            </a:r>
          </a:p>
          <a:p>
            <a:pPr marL="0" indent="0">
              <a:buNone/>
            </a:pPr>
            <a:r>
              <a:rPr dirty="0"/>
              <a:t>• Statisticians must guard fairness and transparency</a:t>
            </a:r>
          </a:p>
          <a:p>
            <a:pPr marL="0" indent="0">
              <a:buNone/>
            </a:pPr>
            <a:r>
              <a:rPr dirty="0"/>
              <a:t>• Ethical data collection, bias detection, reproducible science</a:t>
            </a:r>
          </a:p>
          <a:p>
            <a:endParaRPr dirty="0"/>
          </a:p>
          <a:p>
            <a:r>
              <a:rPr b="1" dirty="0"/>
              <a:t>Quote</a:t>
            </a:r>
            <a:r>
              <a:rPr dirty="0"/>
              <a:t>: 'With great data power comes great ethical responsibility.'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#4: Automation and Human Expertise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AutoML</a:t>
            </a:r>
            <a:r>
              <a:rPr dirty="0"/>
              <a:t>, ChatGPT automate routine analysis</a:t>
            </a:r>
          </a:p>
          <a:p>
            <a:pPr marL="0" indent="0">
              <a:buNone/>
            </a:pPr>
            <a:r>
              <a:rPr dirty="0"/>
              <a:t>• Machines can’t ask the right questions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Focus on</a:t>
            </a:r>
            <a:r>
              <a:rPr dirty="0"/>
              <a:t>: problem formulation, domain understanding, interpretation</a:t>
            </a:r>
          </a:p>
          <a:p>
            <a:endParaRPr dirty="0"/>
          </a:p>
          <a:p>
            <a:r>
              <a:rPr dirty="0"/>
              <a:t>Human creativity remains irreplaceable.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#5: Reinventing Statistical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Classical theory vs modern computing needs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Skills</a:t>
            </a:r>
            <a:r>
              <a:rPr dirty="0"/>
              <a:t>: R/Python, SQL, visualization, storytelling</a:t>
            </a:r>
          </a:p>
          <a:p>
            <a:pPr marL="0" indent="0">
              <a:buNone/>
            </a:pPr>
            <a:r>
              <a:rPr dirty="0"/>
              <a:t>• Continuous learning (AI, cloud, reproducibility)</a:t>
            </a:r>
          </a:p>
          <a:p>
            <a:endParaRPr dirty="0"/>
          </a:p>
          <a:p>
            <a:r>
              <a:rPr b="1" dirty="0"/>
              <a:t>Goal</a:t>
            </a:r>
            <a:r>
              <a:rPr dirty="0"/>
              <a:t>: Blend rigor with computational agility.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#6: Communicating Statistical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doesn’t convince </a:t>
            </a:r>
            <a:r>
              <a:rPr lang="en-US" dirty="0"/>
              <a:t>-</a:t>
            </a:r>
            <a:r>
              <a:rPr dirty="0"/>
              <a:t> stories do</a:t>
            </a:r>
          </a:p>
          <a:p>
            <a:pPr marL="0" indent="0">
              <a:buNone/>
            </a:pPr>
            <a:r>
              <a:rPr dirty="0"/>
              <a:t>• Translate complexity into clarity</a:t>
            </a:r>
          </a:p>
          <a:p>
            <a:pPr marL="0" indent="0">
              <a:buNone/>
            </a:pPr>
            <a:r>
              <a:rPr dirty="0"/>
              <a:t>• Visual storytelling, plain language, explain uncertainty</a:t>
            </a:r>
          </a:p>
          <a:p>
            <a:endParaRPr dirty="0"/>
          </a:p>
          <a:p>
            <a:r>
              <a:rPr dirty="0"/>
              <a:t>Example: Explaining model uncertainty to non-technical people.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#7: Meaning in the Age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Models are opaque; inference principles risk fading</a:t>
            </a:r>
          </a:p>
          <a:p>
            <a:pPr marL="0" indent="0">
              <a:buNone/>
            </a:pPr>
            <a:r>
              <a:rPr dirty="0"/>
              <a:t>• Who ensures predictions are trustworthy?</a:t>
            </a:r>
          </a:p>
          <a:p>
            <a:pPr marL="0" indent="0">
              <a:buNone/>
            </a:pPr>
            <a:r>
              <a:rPr dirty="0"/>
              <a:t>• Defend evidence, uncertainty, validation</a:t>
            </a:r>
          </a:p>
          <a:p>
            <a:endParaRPr dirty="0"/>
          </a:p>
          <a:p>
            <a:r>
              <a:rPr b="1" dirty="0"/>
              <a:t>Philosophy meets data science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588</Words>
  <Application>Microsoft Office PowerPoint</Application>
  <PresentationFormat>On-screen Show (4:3)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Challenges for the Future Statistician</vt:lpstr>
      <vt:lpstr>Why Discuss the Future Statistician?</vt:lpstr>
      <vt:lpstr>Challenge #1: Complex, High-Dimensional Data</vt:lpstr>
      <vt:lpstr>Challenge #2: Bridging Statistics and Machine Learning</vt:lpstr>
      <vt:lpstr>Challenge #3: Ethics, Fairness, and Bias</vt:lpstr>
      <vt:lpstr>Challenge #4: Automation and Human Expertise</vt:lpstr>
      <vt:lpstr>Challenge #5: Reinventing Statistical Education</vt:lpstr>
      <vt:lpstr>Challenge #6: Communicating Statistical Insight</vt:lpstr>
      <vt:lpstr>Challenge #7: Meaning in the Age of AI</vt:lpstr>
      <vt:lpstr>Redefining the Statistician’s Identity</vt:lpstr>
      <vt:lpstr>Closing Message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Tanvir Ahmad</cp:lastModifiedBy>
  <cp:revision>6</cp:revision>
  <dcterms:created xsi:type="dcterms:W3CDTF">2013-01-27T09:14:16Z</dcterms:created>
  <dcterms:modified xsi:type="dcterms:W3CDTF">2025-10-29T18:41:08Z</dcterms:modified>
  <cp:category/>
</cp:coreProperties>
</file>