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5" r:id="rId14"/>
    <p:sldId id="269" r:id="rId15"/>
    <p:sldId id="271" r:id="rId16"/>
    <p:sldId id="272" r:id="rId17"/>
    <p:sldId id="273" r:id="rId18"/>
    <p:sldId id="274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70" r:id="rId27"/>
    <p:sldId id="275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Statistical Foundations and Modern Methods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Prof. Dr. Tanvir Ahmad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Toward a Unified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Bridging theory with scalable computation.</a:t>
            </a:r>
          </a:p>
          <a:p>
            <a:r>
              <a:t>Integrating probabilistic reasoning in ML pipelines.</a:t>
            </a:r>
          </a:p>
          <a:p>
            <a:r>
              <a:t>The future of statistically principled machine intelligence.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Statistics and Machine Learning are not separate disciplines — they are complementary.</a:t>
            </a:r>
          </a:p>
          <a:p>
            <a:r>
              <a:t>Statistical thinking enhances interpretability, robustness, and trust in AI.</a:t>
            </a:r>
          </a:p>
          <a:p>
            <a:r>
              <a:t>Thank you for your attention!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Practical Demonstrations and Real-World Case Studies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6314" y="1512698"/>
            <a:ext cx="838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• </a:t>
            </a:r>
            <a:r>
              <a:rPr sz="2800" b="1" dirty="0"/>
              <a:t>Healthcare Analytics: </a:t>
            </a:r>
            <a:r>
              <a:rPr sz="2800" dirty="0"/>
              <a:t>Predicting disease outcomes </a:t>
            </a:r>
            <a:endParaRPr lang="en-US" sz="2800" dirty="0"/>
          </a:p>
          <a:p>
            <a:r>
              <a:rPr sz="2800" dirty="0"/>
              <a:t>using regression and random forests.</a:t>
            </a:r>
          </a:p>
          <a:p>
            <a:endParaRPr sz="2800" dirty="0"/>
          </a:p>
          <a:p>
            <a:r>
              <a:rPr sz="2800" dirty="0"/>
              <a:t>• </a:t>
            </a:r>
            <a:r>
              <a:rPr sz="2800" b="1" dirty="0"/>
              <a:t>Business Forecasting: </a:t>
            </a:r>
            <a:r>
              <a:rPr sz="2800" dirty="0"/>
              <a:t>Sales prediction using</a:t>
            </a:r>
            <a:r>
              <a:rPr lang="en-US" sz="2800" dirty="0"/>
              <a:t>  ensemble </a:t>
            </a:r>
          </a:p>
          <a:p>
            <a:r>
              <a:rPr sz="2800" dirty="0"/>
              <a:t>learning and PCA.</a:t>
            </a:r>
          </a:p>
          <a:p>
            <a:r>
              <a:rPr sz="2800" dirty="0"/>
              <a:t>• </a:t>
            </a:r>
            <a:r>
              <a:rPr sz="2800" b="1" dirty="0"/>
              <a:t>Environmental Data Modeling:</a:t>
            </a:r>
            <a:r>
              <a:rPr sz="2800" dirty="0"/>
              <a:t> Air quality prediction </a:t>
            </a:r>
            <a:endParaRPr lang="en-US" sz="2800" dirty="0"/>
          </a:p>
          <a:p>
            <a:r>
              <a:rPr sz="2800" dirty="0"/>
              <a:t>from multivariate sensor data.</a:t>
            </a:r>
          </a:p>
          <a:p>
            <a:r>
              <a:rPr sz="2800" dirty="0"/>
              <a:t>• The visual below illustrates a real-world data analysis</a:t>
            </a:r>
            <a:endParaRPr lang="en-US" sz="2800" dirty="0"/>
          </a:p>
          <a:p>
            <a:r>
              <a:rPr sz="2800" dirty="0"/>
              <a:t> workflow.</a:t>
            </a:r>
          </a:p>
        </p:txBody>
      </p:sp>
      <p:pic>
        <p:nvPicPr>
          <p:cNvPr id="4" name="Picture 3" descr="28d3ea91-e095-46a1-9c17-46b92d06649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4555" y="5913903"/>
            <a:ext cx="9513110" cy="8483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s and Synergies between Statistics and Machine Learning | by  Eliana Ibrahimi | BioData Analysis Lab | Medium">
            <a:extLst>
              <a:ext uri="{FF2B5EF4-FFF2-40B4-BE49-F238E27FC236}">
                <a16:creationId xmlns:a16="http://schemas.microsoft.com/office/drawing/2014/main" id="{05B22C61-799A-BEE0-F348-0CF8E8BC9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" y="805543"/>
            <a:ext cx="9097847" cy="527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69FCB-BFB6-908A-39F6-1553CEBC0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4657-444E-1479-D190-63B0AE2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B3AA-DD52-73CF-3E8A-4590CC8D7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Here are visuals that illustrate how statistics and machine learning complement each other in data science and modeling.</a:t>
            </a:r>
            <a:r>
              <a:rPr lang="en-US" dirty="0"/>
              <a:t> They highlight the synergy between theoretical rigor and predictive power.</a:t>
            </a:r>
          </a:p>
          <a:p>
            <a:endParaRPr lang="en-US" dirty="0"/>
          </a:p>
          <a:p>
            <a:r>
              <a:rPr lang="en-US" dirty="0"/>
              <a:t>The following images show how statistics and machine learning intersect and support each other: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17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EA5B0-1F51-6910-6DB1-B6328B60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D50C-11AE-C8F4-B717-0560C15B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E2A2-2B41-8CE2-5638-9E44508CD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Conceptual Venn Diagram</a:t>
            </a:r>
          </a:p>
          <a:p>
            <a:r>
              <a:rPr lang="en-US" dirty="0"/>
              <a:t>Shows overlapping areas: </a:t>
            </a:r>
            <a:r>
              <a:rPr lang="en-US" i="1" dirty="0"/>
              <a:t>inference</a:t>
            </a:r>
            <a:r>
              <a:rPr lang="en-US" dirty="0"/>
              <a:t>, </a:t>
            </a:r>
            <a:r>
              <a:rPr lang="en-US" i="1" dirty="0"/>
              <a:t>prediction</a:t>
            </a:r>
            <a:r>
              <a:rPr lang="en-US" dirty="0"/>
              <a:t>, </a:t>
            </a:r>
            <a:r>
              <a:rPr lang="en-US" i="1" dirty="0"/>
              <a:t>data modeling</a:t>
            </a:r>
            <a:r>
              <a:rPr lang="en-US" dirty="0"/>
              <a:t>, and </a:t>
            </a:r>
            <a:r>
              <a:rPr lang="en-US" i="1" dirty="0"/>
              <a:t>uncertainty quantification</a:t>
            </a:r>
            <a:r>
              <a:rPr lang="en-US" dirty="0"/>
              <a:t>.</a:t>
            </a:r>
          </a:p>
          <a:p>
            <a:r>
              <a:rPr lang="en-US" dirty="0"/>
              <a:t>Highlights how statistics focuses on understanding relationships and uncertainty, while machine learning emphasizes prediction and scalability.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5252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1424-37CB-6246-94B0-58AED7CB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3FD4-FE95-D9D8-47B9-481633D9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3C7DF-B252-F811-10FB-A7411C208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Workflow Comparison</a:t>
            </a:r>
          </a:p>
          <a:p>
            <a:r>
              <a:rPr lang="en-US" dirty="0"/>
              <a:t>Depicts a side-by-side pipeline:</a:t>
            </a:r>
          </a:p>
          <a:p>
            <a:pPr lvl="1"/>
            <a:r>
              <a:rPr lang="en-US" b="1" dirty="0"/>
              <a:t>Statistics</a:t>
            </a:r>
            <a:r>
              <a:rPr lang="en-US" dirty="0"/>
              <a:t>: hypothesis → model → inference → validation.</a:t>
            </a:r>
          </a:p>
          <a:p>
            <a:pPr lvl="1"/>
            <a:r>
              <a:rPr lang="en-US" b="1" dirty="0"/>
              <a:t>Machine Learning</a:t>
            </a:r>
            <a:r>
              <a:rPr lang="en-US" dirty="0"/>
              <a:t>: data → features → model training → prediction.</a:t>
            </a:r>
          </a:p>
          <a:p>
            <a:r>
              <a:rPr lang="en-US" dirty="0"/>
              <a:t>Shows how statistical thinking improves feature selection, model interpretability, and validation.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012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641F6-CD51-F9B0-AD22-C62A1CAA7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C47E-A8A5-7116-5D8B-7C23F12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FA1-88FC-F12A-D209-F14A46C6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Synergy in Practice</a:t>
            </a:r>
          </a:p>
          <a:p>
            <a:r>
              <a:rPr lang="en-US" dirty="0"/>
              <a:t>Combines statistical tools (e.g., regression, hypothesis testing) with machine learning algorithms (e.g., decision trees, neural networks).</a:t>
            </a:r>
          </a:p>
          <a:p>
            <a:r>
              <a:rPr lang="en-US" dirty="0"/>
              <a:t>Emphasizes hybrid approaches like </a:t>
            </a:r>
            <a:r>
              <a:rPr lang="en-US" i="1" dirty="0"/>
              <a:t>Bayesian machine learning</a:t>
            </a:r>
            <a:r>
              <a:rPr lang="en-US" dirty="0"/>
              <a:t>, </a:t>
            </a:r>
            <a:r>
              <a:rPr lang="en-US" i="1" dirty="0"/>
              <a:t>regularized regression</a:t>
            </a:r>
            <a:r>
              <a:rPr lang="en-US" dirty="0"/>
              <a:t>, and </a:t>
            </a:r>
            <a:r>
              <a:rPr lang="en-US" i="1" dirty="0"/>
              <a:t>ensemble methods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85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91BBB-30FF-C2D4-38BE-F44DAB960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1B1FE-CE45-03AD-9044-EA346CD5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8857A-69EE-EDDA-5F3E-CAED3ACF2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Medical Data Analysis Integration</a:t>
            </a:r>
          </a:p>
          <a:p>
            <a:r>
              <a:rPr lang="en-US" dirty="0"/>
              <a:t>Visualizes how statistical models (e.g., survival analysis) and machine learning (e.g., random forests) are used together in healthcare analytics.</a:t>
            </a:r>
          </a:p>
          <a:p>
            <a:r>
              <a:rPr lang="en-US" dirty="0"/>
              <a:t>Demonstrates complementary strengths: interpretability vs. accuracy.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3687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45612-6C35-F280-20AC-C0AC5A1F4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A9C3A-8807-639C-D99F-71CB5195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39084-3C07-5D60-2A12-AFE622C40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Differences and Synergies between Statistics and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Common Statistical Concepts in Supervised Machine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Role of Statistics in Machine Learning and AI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Statistics vs Machine Learning in One Picture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818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19D35-8508-4F94-73B5-5195C71F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person pointing at a ghost&#10;&#10;AI-generated content may be incorrect.">
            <a:extLst>
              <a:ext uri="{FF2B5EF4-FFF2-40B4-BE49-F238E27FC236}">
                <a16:creationId xmlns:a16="http://schemas.microsoft.com/office/drawing/2014/main" id="{D5FD50A6-A69A-DF63-ACB4-6A8EDB99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86" y="0"/>
            <a:ext cx="53876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6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31CB-E98A-B01F-9026-53018CE94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9890-1463-A8D2-2A1E-DE9781B25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809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2F00727-D304-2382-805B-9FA6EACA9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0575"/>
            <a:ext cx="914400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542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E85F-8EFB-F669-5C7D-87723A81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BDC9-0287-203A-69EA-97678F22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5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4098" name="Picture 2" descr="The Role of Statistics in Machine Learning and Artificial Intelligence">
            <a:extLst>
              <a:ext uri="{FF2B5EF4-FFF2-40B4-BE49-F238E27FC236}">
                <a16:creationId xmlns:a16="http://schemas.microsoft.com/office/drawing/2014/main" id="{541E5A7A-9157-2EBA-F739-34B7F0F5B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8" r="25595" b="10159"/>
          <a:stretch>
            <a:fillRect/>
          </a:stretch>
        </p:blipFill>
        <p:spPr bwMode="auto">
          <a:xfrm>
            <a:off x="598714" y="860425"/>
            <a:ext cx="7957457" cy="591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303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1B1B4-9B88-B60E-BB69-994FB8BDB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5C43-48F7-9AA5-C432-3C50BC9C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5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5122" name="Picture 2" descr="Machine Learning vs. Statistical Modeling">
            <a:extLst>
              <a:ext uri="{FF2B5EF4-FFF2-40B4-BE49-F238E27FC236}">
                <a16:creationId xmlns:a16="http://schemas.microsoft.com/office/drawing/2014/main" id="{B71CE64F-9239-DA7A-2F84-B4AABB5EE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36" y="1003997"/>
            <a:ext cx="8875941" cy="546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900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4BB32-7C54-A2E8-B3C8-D1DFF7246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4F74-A389-3C42-63E6-ECD3E9EEA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5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6146" name="Picture 2" descr="Machine Learning vs Statistics vs Statistical Learning in One Picture -  DataScienceCentral.com">
            <a:extLst>
              <a:ext uri="{FF2B5EF4-FFF2-40B4-BE49-F238E27FC236}">
                <a16:creationId xmlns:a16="http://schemas.microsoft.com/office/drawing/2014/main" id="{315F594D-6BA5-8DB8-EC2C-EE3CCA29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" y="881743"/>
            <a:ext cx="9194541" cy="514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59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0400F-0F98-6372-7EE2-6F2AC221D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0E8D-38E8-703A-0BE7-C703D794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5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7170" name="Picture 2" descr="Difference between Statistical Model and Machine Learning - GeeksforGeeks">
            <a:extLst>
              <a:ext uri="{FF2B5EF4-FFF2-40B4-BE49-F238E27FC236}">
                <a16:creationId xmlns:a16="http://schemas.microsoft.com/office/drawing/2014/main" id="{DDC5EDAF-369B-56E4-47CD-0B47A127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26" y="979716"/>
            <a:ext cx="8753136" cy="567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716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EFCEA-5C2C-D35B-8060-854D5B8F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6C21-570B-8E17-27EE-C7233A05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695"/>
            <a:ext cx="8229600" cy="1143000"/>
          </a:xfrm>
        </p:spPr>
        <p:txBody>
          <a:bodyPr/>
          <a:lstStyle/>
          <a:p>
            <a:r>
              <a:rPr lang="en-US" dirty="0"/>
              <a:t>1</a:t>
            </a:r>
            <a:endParaRPr dirty="0"/>
          </a:p>
        </p:txBody>
      </p:sp>
      <p:pic>
        <p:nvPicPr>
          <p:cNvPr id="8194" name="Picture 2" descr="Statistics and Machine Learning compared - Python">
            <a:extLst>
              <a:ext uri="{FF2B5EF4-FFF2-40B4-BE49-F238E27FC236}">
                <a16:creationId xmlns:a16="http://schemas.microsoft.com/office/drawing/2014/main" id="{BC4BE903-C053-6161-AA14-7B732D34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3" y="923730"/>
            <a:ext cx="8536819" cy="5487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7520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0AF9-4465-1948-37D2-E5BB7BEC7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8D22-53D3-ABCE-10D4-B37B9D0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52C9-84B5-BABC-D365-EB60FA9B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Intended Audience: Researchers, Data Scientists, Statisticians.</a:t>
            </a:r>
          </a:p>
          <a:p>
            <a:r>
              <a:t>Duration: 30–40 minutes talk + 10 minutes Q&amp;A.</a:t>
            </a:r>
          </a:p>
          <a:p>
            <a:r>
              <a:t>Includes demonstrations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1595063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93C76-440A-30D5-5B2A-125CFE4B6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2BE09-5E4B-4E4A-16EA-B8A23798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appreciation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88F2-98DD-ED8D-8997-4483D5C8B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0072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89F3-1587-A3B9-EAA8-0A4BEECD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D4B2F-C1D8-8F3C-14A3-0D6209DE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Audience and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7B84F-6021-50A0-30EC-4E69D1502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Intended Audience: Researchers, Data Scientists, Statisticians.</a:t>
            </a:r>
          </a:p>
          <a:p>
            <a:r>
              <a:t>Duration: 30–40 minutes talk + 10 minutes Q&amp;A.</a:t>
            </a:r>
          </a:p>
          <a:p>
            <a:r>
              <a:t>Includes demonstrations and real-world case studies.</a:t>
            </a:r>
          </a:p>
        </p:txBody>
      </p:sp>
    </p:spTree>
    <p:extLst>
      <p:ext uri="{BB962C8B-B14F-4D97-AF65-F5344CB8AC3E}">
        <p14:creationId xmlns:p14="http://schemas.microsoft.com/office/powerpoint/2010/main" val="70450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Machine Learning is deeply rooted in statistical inference.</a:t>
            </a:r>
          </a:p>
          <a:p>
            <a:r>
              <a:rPr dirty="0"/>
              <a:t>This talk explores how classical statistics underpin modern ML methods.</a:t>
            </a:r>
          </a:p>
          <a:p>
            <a:r>
              <a:rPr dirty="0"/>
              <a:t>We discuss estimation, hypothesis testing, probabilistic modeling, and interpretability.</a:t>
            </a:r>
          </a:p>
          <a:p>
            <a:r>
              <a:rPr dirty="0"/>
              <a:t>Real-world examples show the synergy between statistics and computational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Themes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Statistical Roots of Machine Learning</a:t>
            </a:r>
          </a:p>
          <a:p>
            <a:r>
              <a:rPr dirty="0"/>
              <a:t>2. Probabilistic Modeling and Inference</a:t>
            </a:r>
          </a:p>
          <a:p>
            <a:r>
              <a:rPr dirty="0"/>
              <a:t>3. Multivariate and High-Dimensional Challenges</a:t>
            </a:r>
          </a:p>
          <a:p>
            <a:r>
              <a:rPr dirty="0"/>
              <a:t>4. Modern Learning Paradigms</a:t>
            </a:r>
          </a:p>
          <a:p>
            <a:r>
              <a:rPr dirty="0"/>
              <a:t>5. Interpretability and Fairness</a:t>
            </a:r>
          </a:p>
          <a:p>
            <a:r>
              <a:rPr dirty="0"/>
              <a:t>6. Toward a Unified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Statistical Roots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From regression and discriminant analysis to supervised learning.</a:t>
            </a:r>
          </a:p>
          <a:p>
            <a:r>
              <a:rPr dirty="0"/>
              <a:t>Bias–variance tradeoff and overfitting: statistical interpretation.</a:t>
            </a:r>
          </a:p>
          <a:p>
            <a:r>
              <a:rPr dirty="0"/>
              <a:t>The role of statistical inference in generalization.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Probabilistic Modeling and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Likelihood, Bayesian inference, and uncertainty quantification.</a:t>
            </a:r>
          </a:p>
          <a:p>
            <a:r>
              <a:rPr dirty="0"/>
              <a:t>Latent variables and the EM</a:t>
            </a:r>
            <a:r>
              <a:rPr lang="en-US" dirty="0"/>
              <a:t> (Expectation-Maximization)</a:t>
            </a:r>
            <a:r>
              <a:rPr dirty="0"/>
              <a:t> algorithm.</a:t>
            </a:r>
          </a:p>
          <a:p>
            <a:r>
              <a:rPr dirty="0"/>
              <a:t>Probabilistic thinking in model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Multivariate and High-Dimensional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Curse of dimensionality and regularization (Lasso, Ridge).</a:t>
            </a:r>
          </a:p>
          <a:p>
            <a:r>
              <a:t>Dimensionality reduction: PCA, manifold learning, and autoencoders.</a:t>
            </a:r>
          </a:p>
          <a:p>
            <a:r>
              <a:t>Handling correlated features and multicollinearity.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Learning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Ensemble methods: Bagging, Boosting, Random Forests.</a:t>
            </a:r>
          </a:p>
          <a:p>
            <a:r>
              <a:rPr dirty="0"/>
              <a:t>Deep learning architectures: statistical interpretation.</a:t>
            </a:r>
          </a:p>
          <a:p>
            <a:r>
              <a:rPr dirty="0"/>
              <a:t>Probabilistic graphical models and Gaussian processes.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Interpretability and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Statistical interpretability vs algorithmic opacity.</a:t>
            </a:r>
          </a:p>
          <a:p>
            <a:r>
              <a:rPr dirty="0"/>
              <a:t>Confidence intervals and model calibration.</a:t>
            </a:r>
          </a:p>
          <a:p>
            <a:r>
              <a:rPr dirty="0"/>
              <a:t>Explainable AI (XAI) and responsible learning.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682</Words>
  <Application>Microsoft Office PowerPoint</Application>
  <PresentationFormat>On-screen Show (4:3)</PresentationFormat>
  <Paragraphs>102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Statistical Foundations and Modern Methods in Machine Learning</vt:lpstr>
      <vt:lpstr>PowerPoint Presentation</vt:lpstr>
      <vt:lpstr>Abstract</vt:lpstr>
      <vt:lpstr>Key Themes Overview</vt:lpstr>
      <vt:lpstr>Statistical Roots of Machine Learning</vt:lpstr>
      <vt:lpstr>Probabilistic Modeling and Inference</vt:lpstr>
      <vt:lpstr>Multivariate and High-Dimensional Challenges</vt:lpstr>
      <vt:lpstr>Modern Learning Paradigms</vt:lpstr>
      <vt:lpstr>Interpretability and Fairness</vt:lpstr>
      <vt:lpstr>Toward a Unified Framework</vt:lpstr>
      <vt:lpstr>Closing Remarks</vt:lpstr>
      <vt:lpstr>Practical Demonstrations and Real-World Case Studies</vt:lpstr>
      <vt:lpstr>PowerPoint Presentation</vt:lpstr>
      <vt:lpstr>Visual appreciation</vt:lpstr>
      <vt:lpstr>Visual appreciation</vt:lpstr>
      <vt:lpstr>Visual appreciation</vt:lpstr>
      <vt:lpstr>Visual appreciation</vt:lpstr>
      <vt:lpstr>Visual appreciation</vt:lpstr>
      <vt:lpstr>Visual appreciation</vt:lpstr>
      <vt:lpstr>1</vt:lpstr>
      <vt:lpstr>1</vt:lpstr>
      <vt:lpstr>1</vt:lpstr>
      <vt:lpstr>1</vt:lpstr>
      <vt:lpstr>1</vt:lpstr>
      <vt:lpstr>1</vt:lpstr>
      <vt:lpstr>Audience and Duration</vt:lpstr>
      <vt:lpstr>Visual appreciation</vt:lpstr>
      <vt:lpstr>Audience and Duration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Tanvir Ahmad</cp:lastModifiedBy>
  <cp:revision>6</cp:revision>
  <dcterms:created xsi:type="dcterms:W3CDTF">2013-01-27T09:14:16Z</dcterms:created>
  <dcterms:modified xsi:type="dcterms:W3CDTF">2025-10-29T17:46:01Z</dcterms:modified>
  <cp:category/>
</cp:coreProperties>
</file>