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5" r:id="rId3"/>
    <p:sldId id="274" r:id="rId4"/>
    <p:sldId id="276" r:id="rId5"/>
    <p:sldId id="262" r:id="rId6"/>
    <p:sldId id="259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68" r:id="rId15"/>
    <p:sldId id="257" r:id="rId16"/>
    <p:sldId id="258" r:id="rId17"/>
    <p:sldId id="270" r:id="rId18"/>
    <p:sldId id="271" r:id="rId19"/>
    <p:sldId id="272" r:id="rId20"/>
    <p:sldId id="273" r:id="rId21"/>
    <p:sldId id="279" r:id="rId22"/>
    <p:sldId id="278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4887D-6CC3-4B8A-A172-F2786556F046}" v="325" dt="2022-12-05T11:41:20.596"/>
    <p1510:client id="{144F2828-288B-4D9E-A6D2-E0DCF24A2665}" v="199" dt="2022-12-04T16:07:11.883"/>
    <p1510:client id="{70D64074-01E2-438E-92BC-57562F648F43}" v="169" dt="2022-12-04T12:43:11.962"/>
    <p1510:client id="{B7274981-B083-474C-AE7F-68098F6520FA}" v="258" dt="2022-12-04T20:34:34.625"/>
    <p1510:client id="{BD31788F-FE17-4588-A433-B5FD2B0EB6A8}" v="1253" dt="2022-12-05T00:49:02.037"/>
    <p1510:client id="{E17DAD05-347C-4F20-A9D0-35F3F5C0886D}" v="116" dt="2022-12-04T15:10:04.575"/>
    <p1510:client id="{E75B2480-9919-4A62-8467-B72F6406A314}" v="67" dt="2022-12-04T15:48:40.474"/>
    <p1510:client id="{E8760790-F188-434A-BB58-6625F903A611}" v="275" dt="2022-12-04T15:35:48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37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19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62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17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06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7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7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4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71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6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4E8A45A6-68C1-F291-1C92-90CDF6CE3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9" r="23585" b="2662"/>
          <a:stretch/>
        </p:blipFill>
        <p:spPr>
          <a:xfrm>
            <a:off x="4022729" y="-39404"/>
            <a:ext cx="8169271" cy="6857990"/>
          </a:xfrm>
          <a:prstGeom prst="rect">
            <a:avLst/>
          </a:prstGeom>
        </p:spPr>
      </p:pic>
      <p:sp>
        <p:nvSpPr>
          <p:cNvPr id="84" name="Rectangle 6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774" y="1792397"/>
            <a:ext cx="4667118" cy="1417376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 dirty="0">
                <a:latin typeface="Calibri"/>
                <a:cs typeface="Calibri"/>
              </a:rPr>
              <a:t>House Price Prediction Model</a:t>
            </a:r>
            <a:r>
              <a:rPr lang="en-GB" sz="3700" b="1" dirty="0">
                <a:latin typeface="Calibri"/>
                <a:cs typeface="Calibri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73" y="53064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06.12.2022</a:t>
            </a:r>
          </a:p>
          <a:p>
            <a:pPr algn="l"/>
            <a:r>
              <a:rPr lang="en-GB" sz="2000"/>
              <a:t>Tayfun Kok</a:t>
            </a:r>
          </a:p>
        </p:txBody>
      </p:sp>
      <p:sp>
        <p:nvSpPr>
          <p:cNvPr id="85" name="Rectangle 6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Rectangle 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EDF17-C87B-7CCE-046D-B57CC242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AF0D1-7457-130E-7C51-EBF69846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Feature Engineering</a:t>
            </a:r>
            <a:r>
              <a:rPr lang="en-US" sz="5400"/>
              <a:t> 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CFCE0-BED9-F5B5-EA91-0C6EA379FF0A}"/>
              </a:ext>
            </a:extLst>
          </p:cNvPr>
          <p:cNvSpPr txBox="1"/>
          <p:nvPr/>
        </p:nvSpPr>
        <p:spPr>
          <a:xfrm>
            <a:off x="640080" y="2706624"/>
            <a:ext cx="4726818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Divided it into ten equal groups according to the values of </a:t>
            </a:r>
            <a:r>
              <a:rPr lang="en-US" sz="1500" dirty="0" err="1"/>
              <a:t>price_sqrt</a:t>
            </a:r>
            <a:endParaRPr lang="en-US" sz="1500" dirty="0" err="1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Numbered these groups from 1 to 10.</a:t>
            </a:r>
            <a:endParaRPr lang="en-US" sz="15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For example: </a:t>
            </a:r>
            <a:endParaRPr lang="en-US" sz="15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       81-153   -&gt;  1</a:t>
            </a:r>
            <a:endParaRPr lang="en-US" sz="15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      53-168   -&gt;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      .</a:t>
            </a:r>
            <a:endParaRPr lang="en-US" sz="15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      .</a:t>
            </a:r>
            <a:endParaRPr lang="en-US" sz="15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      253-517 -&gt; 10</a:t>
            </a:r>
            <a:endParaRPr lang="en-US" sz="15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92DA990-5EBE-9503-627E-1D873697B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333" y="2943632"/>
            <a:ext cx="2047300" cy="3456244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A7DD5BF-9F23-527C-3C2F-1CCCCC04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40" y="2870505"/>
            <a:ext cx="1648010" cy="34769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E7DB-2C00-F924-2C97-E3A22212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5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B009A-B616-FC35-E2F7-C26504DC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dirty="0"/>
            </a:br>
            <a:r>
              <a:rPr lang="en-US" sz="4000" b="1" dirty="0"/>
              <a:t>Classification : KNN</a:t>
            </a:r>
          </a:p>
          <a:p>
            <a:endParaRPr lang="en-US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2599C-BF77-D6E3-5C74-BF97ABE7D908}"/>
              </a:ext>
            </a:extLst>
          </p:cNvPr>
          <p:cNvSpPr txBox="1"/>
          <p:nvPr/>
        </p:nvSpPr>
        <p:spPr>
          <a:xfrm>
            <a:off x="5882849" y="457200"/>
            <a:ext cx="5666022" cy="1929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Accuracy : 0.87</a:t>
            </a:r>
            <a:endParaRPr lang="en-US" sz="2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K=3 </a:t>
            </a:r>
            <a:endParaRPr lang="en-US" sz="2200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7E57C8-2A5A-68A8-44F4-F6D5654D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9" y="2569464"/>
            <a:ext cx="4789901" cy="3678936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D7062F49-3B12-87F3-7234-16E1D115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3074330"/>
            <a:ext cx="5468112" cy="2695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A3F5E-41ED-69EB-B1F8-DD4D46017794}"/>
              </a:ext>
            </a:extLst>
          </p:cNvPr>
          <p:cNvSpPr txBox="1"/>
          <p:nvPr/>
        </p:nvSpPr>
        <p:spPr>
          <a:xfrm>
            <a:off x="1623934" y="2848131"/>
            <a:ext cx="805565" cy="18734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9A99E-7860-D8AC-4437-60F324E3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68D49-96A0-DA6A-36DD-D4ACD0C0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Building : Linear Regression 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2B630-B81C-E49A-38C1-1334ACCA6D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Split the data as train and test 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Train size : (3853, 10)
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Test Size : (429, 10)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Normalized the data.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Trained the model with the train data.
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CBB898D-6443-2655-80DC-8FC08215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537" y="2447021"/>
            <a:ext cx="6903720" cy="32908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6CF13-9D73-0060-E5A7-17FC29FA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3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8B86D-5826-F032-9142-5BCFA403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 Validation </a:t>
            </a: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246EF7-FAA4-9EA9-3DFE-FC3ACE15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469" y="1061067"/>
            <a:ext cx="7674443" cy="50237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7A7D34-616E-A053-036F-AF82F941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61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8361-B840-3C62-5332-4AD0E110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The Model Performance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3531-A0C5-7731-7773-DADF0558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719E4-C51A-0B19-AB76-978B401ED183}"/>
              </a:ext>
            </a:extLst>
          </p:cNvPr>
          <p:cNvSpPr txBox="1"/>
          <p:nvPr/>
        </p:nvSpPr>
        <p:spPr>
          <a:xfrm>
            <a:off x="987713" y="2390457"/>
            <a:ext cx="550786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sz="2400" dirty="0">
                <a:cs typeface="Calibri"/>
              </a:rPr>
              <a:t>R2 score of the train data : 0.875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GB" sz="2400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sz="2400" dirty="0">
                <a:latin typeface="Calibri"/>
                <a:cs typeface="Calibri"/>
              </a:rPr>
              <a:t>R2 score of the cross validation : 0.874</a:t>
            </a:r>
          </a:p>
          <a:p>
            <a:pPr marL="285750" indent="-285750">
              <a:buFont typeface="Wingdings"/>
              <a:buChar char="Ø"/>
            </a:pPr>
            <a:endParaRPr lang="en-GB" sz="2400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sz="2400" dirty="0">
                <a:latin typeface="Calibri"/>
                <a:cs typeface="Calibri"/>
              </a:rPr>
              <a:t>R2 score of the test data: 0.88</a:t>
            </a:r>
          </a:p>
          <a:p>
            <a:pPr marL="285750" indent="-285750">
              <a:buFont typeface="Wingdings"/>
              <a:buChar char="Ø"/>
            </a:pPr>
            <a:endParaRPr lang="en-GB" sz="2400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sz="2400" dirty="0">
                <a:latin typeface="Calibri"/>
                <a:cs typeface="Calibri"/>
              </a:rPr>
              <a:t>Train and validation score are almost the same so there is not  overfitting.</a:t>
            </a:r>
          </a:p>
          <a:p>
            <a:pPr marL="285750" indent="-285750">
              <a:buFont typeface="Arial"/>
              <a:buChar char="•"/>
            </a:pPr>
            <a:endParaRPr lang="en-GB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Calibri"/>
              <a:cs typeface="Calibri"/>
            </a:endParaRPr>
          </a:p>
          <a:p>
            <a:endParaRPr lang="en-GB" dirty="0">
              <a:latin typeface="Calibri"/>
              <a:cs typeface="Calibri"/>
            </a:endParaRPr>
          </a:p>
          <a:p>
            <a:endParaRPr lang="en-GB">
              <a:latin typeface="Calibri"/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97E2DA1-47F4-18BF-7398-27168755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90" y="2000901"/>
            <a:ext cx="2891852" cy="36978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8BD1A-D291-1942-74DE-F1AAB37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3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5C4B0-7FC0-131C-9F96-0E51DD86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the Residuals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103FACD-CCF1-D4CA-5433-905FAA52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48" y="364632"/>
            <a:ext cx="7279941" cy="59950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D6091-37ED-7F35-C3C7-F775480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9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D855-0F82-317A-FB1F-BE21AB8B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Coefficients 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A9369D6-8439-CA45-A292-AE16F1CE8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808" y="1469664"/>
            <a:ext cx="9603313" cy="48217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94D3A-0E87-66D1-49F8-C88C7D01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7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6DE9C-2673-8E9E-9427-AD9FEBEC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253F8CB-4FBA-1731-5E93-39E099984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82" y="2607196"/>
            <a:ext cx="9758787" cy="36126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892DB-8D19-DF0B-D589-455C7D8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0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86D52-6447-6AC3-2DA4-3F291EF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 b="1">
                <a:ea typeface="+mj-lt"/>
                <a:cs typeface="+mj-lt"/>
              </a:rPr>
              <a:t>Prediction : Category </a:t>
            </a:r>
            <a:endParaRPr lang="en-US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686634-CAFB-3D6F-A49E-113DBBDE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910525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sz="220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Predicted categories with KNN. 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2200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200" dirty="0">
                <a:cs typeface="Calibri"/>
              </a:rPr>
              <a:t>Drop longitude and Latitude columns and add category column to  the sample data. </a:t>
            </a: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C4BADBE-2D4D-5115-48E3-A8237BB7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72" y="640080"/>
            <a:ext cx="5352320" cy="557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EB40C-AC70-FBAF-EB8C-4CD01B38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BE507-9F2E-E0BA-3D8F-AAEDAC41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A4E5DC5-ED3F-4995-53CD-35FC506B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413" y="2633472"/>
            <a:ext cx="9560092" cy="3586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C9604-58DE-89B3-3624-26778D91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3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03BFD-715D-0342-3B71-08C064C9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>
                <a:ea typeface="+mj-lt"/>
                <a:cs typeface="+mj-lt"/>
              </a:rPr>
              <a:t>My Goal?</a:t>
            </a:r>
            <a:endParaRPr lang="en-US" sz="5400" b="1"/>
          </a:p>
        </p:txBody>
      </p:sp>
      <p:pic>
        <p:nvPicPr>
          <p:cNvPr id="67" name="Picture 54" descr="White bulbs with a yellow one standing out">
            <a:extLst>
              <a:ext uri="{FF2B5EF4-FFF2-40B4-BE49-F238E27FC236}">
                <a16:creationId xmlns:a16="http://schemas.microsoft.com/office/drawing/2014/main" id="{AC8ED56D-A59D-3A30-97F9-87472EBFE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91" r="173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A61-A628-C58B-51E4-E7175D7E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GB" sz="220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sz="2200">
                <a:ea typeface="+mn-lt"/>
                <a:cs typeface="+mn-lt"/>
              </a:rPr>
              <a:t>      Developing a machine learning model to predict the price of a house based on its characteristics such as location, age, number of rooms, etc. </a:t>
            </a:r>
          </a:p>
          <a:p>
            <a:pPr marL="0" indent="0">
              <a:buNone/>
            </a:pPr>
            <a:endParaRPr lang="en-GB" sz="22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GB" sz="22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sz="2200">
                <a:ea typeface="+mn-lt"/>
                <a:cs typeface="+mn-lt"/>
              </a:rPr>
              <a:t>      Implementing linear regression model. </a:t>
            </a:r>
          </a:p>
          <a:p>
            <a:endParaRPr lang="en-GB" sz="2200">
              <a:ea typeface="+mn-lt"/>
              <a:cs typeface="+mn-lt"/>
            </a:endParaRPr>
          </a:p>
          <a:p>
            <a:endParaRPr lang="en-GB" sz="2200">
              <a:ea typeface="+mn-lt"/>
              <a:cs typeface="+mn-lt"/>
            </a:endParaRPr>
          </a:p>
          <a:p>
            <a:endParaRPr lang="en-GB" sz="22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54A91-ADD2-7924-BBC4-B1F62854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1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7DA0B-1757-EF79-40FD-9ACE7567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: Price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F945E7F-1176-0FAB-0932-A3173D2E1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428" y="2488955"/>
            <a:ext cx="10159163" cy="38622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355EB-3F12-CF4E-54F9-CEA18CF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8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5" descr="A midsection of a person holding a miniature house">
            <a:extLst>
              <a:ext uri="{FF2B5EF4-FFF2-40B4-BE49-F238E27FC236}">
                <a16:creationId xmlns:a16="http://schemas.microsoft.com/office/drawing/2014/main" id="{80FFA230-FDA5-D1A1-50E9-4044037A1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7" r="4893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FCF24-10C0-D9E2-146E-8470D7E0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11" y="443952"/>
            <a:ext cx="3822189" cy="1440085"/>
          </a:xfrm>
        </p:spPr>
        <p:txBody>
          <a:bodyPr>
            <a:normAutofit/>
          </a:bodyPr>
          <a:lstStyle/>
          <a:p>
            <a:r>
              <a:rPr lang="en-GB" sz="4000" b="1">
                <a:latin typeface="Calibri"/>
                <a:cs typeface="Calibri"/>
              </a:rPr>
              <a:t>Conclusion 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AB2B-2ABB-CA5D-5173-97F8F77C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17" y="1803580"/>
            <a:ext cx="4176913" cy="396610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GB" sz="1700"/>
          </a:p>
          <a:p>
            <a:r>
              <a:rPr lang="en-GB" sz="1800" dirty="0">
                <a:ea typeface="+mn-lt"/>
                <a:cs typeface="+mn-lt"/>
              </a:rPr>
              <a:t>Achieved a performance of 88 percent with linear regression. </a:t>
            </a:r>
          </a:p>
          <a:p>
            <a:r>
              <a:rPr lang="en-GB" sz="1800" dirty="0">
                <a:ea typeface="+mn-lt"/>
                <a:cs typeface="+mn-lt"/>
              </a:rPr>
              <a:t>Means that our model knows house prices with a margin of error of 12 percent. </a:t>
            </a:r>
          </a:p>
          <a:p>
            <a:r>
              <a:rPr lang="en-GB" sz="1800" dirty="0">
                <a:ea typeface="+mn-lt"/>
                <a:cs typeface="+mn-lt"/>
              </a:rPr>
              <a:t>For example, if the real price of the house is 1.000.000, the model estimates it between 880.000 and 1.120.000.</a:t>
            </a:r>
          </a:p>
          <a:p>
            <a:r>
              <a:rPr lang="en-GB" sz="1800" dirty="0">
                <a:ea typeface="+mn-lt"/>
                <a:cs typeface="+mn-lt"/>
              </a:rPr>
              <a:t>This result is not bad but better performance can be achieved with bagging and boosting models like random forest and </a:t>
            </a:r>
            <a:r>
              <a:rPr lang="en-GB" sz="1800" dirty="0" err="1">
                <a:ea typeface="+mn-lt"/>
                <a:cs typeface="+mn-lt"/>
              </a:rPr>
              <a:t>XGBoost</a:t>
            </a:r>
            <a:r>
              <a:rPr lang="en-GB" sz="1800" dirty="0">
                <a:ea typeface="+mn-lt"/>
                <a:cs typeface="+mn-lt"/>
              </a:rPr>
              <a:t>.</a:t>
            </a:r>
            <a:endParaRPr lang="en-GB" sz="1800" dirty="0" err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7E540-D800-B7D9-CF5F-30804A4C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4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9F74A95F-116E-99B7-593A-D65D6B158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44363-24D0-EE1B-29CD-4443A327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9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DB1F699-49B2-24D1-E618-8E35291C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46" r="23298" b="945"/>
          <a:stretch/>
        </p:blipFill>
        <p:spPr>
          <a:xfrm>
            <a:off x="3996452" y="10"/>
            <a:ext cx="8195548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6A172-9540-A01B-D201-466EE2D0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/>
              <a:t>Use Case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49200-C870-EC8B-6301-248E3FB68A0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No bank wants to lend more than the real value of the house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 bank does not immediately give you the home loan you want to take out even if your credit score is sufficient.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 bank first assesses the real value of the house.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Then gives a home loan according to the real value.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2CF9B-DD9A-F982-9029-25FFA7A0CAD9}"/>
              </a:ext>
            </a:extLst>
          </p:cNvPr>
          <p:cNvSpPr txBox="1"/>
          <p:nvPr/>
        </p:nvSpPr>
        <p:spPr>
          <a:xfrm>
            <a:off x="1948720" y="329783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289FD-257B-9A5E-C1E8-34A03CD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CFACE661-8D6E-B82F-4FBE-86C074042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6" t="9092" r="23665" b="-7"/>
          <a:stretch/>
        </p:blipFill>
        <p:spPr>
          <a:xfrm>
            <a:off x="4351176" y="10"/>
            <a:ext cx="784082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AFCDC-3017-935C-19F6-4A66353F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b="1">
                <a:ea typeface="+mj-lt"/>
                <a:cs typeface="+mj-lt"/>
              </a:rPr>
              <a:t>Use Case 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A72F-CF39-8BFC-1F8F-BABD1C23C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1300"/>
          </a:p>
          <a:p>
            <a:r>
              <a:rPr lang="en-GB" sz="1300">
                <a:ea typeface="+mn-lt"/>
                <a:cs typeface="+mn-lt"/>
              </a:rPr>
              <a:t>The bank can use the model developed in this project to calculate the real value of the house the customer wants to buy</a:t>
            </a:r>
          </a:p>
          <a:p>
            <a:endParaRPr lang="en-GB" sz="1300">
              <a:cs typeface="Calibri"/>
            </a:endParaRPr>
          </a:p>
          <a:p>
            <a:r>
              <a:rPr lang="en-GB" sz="1300">
                <a:ea typeface="+mn-lt"/>
                <a:cs typeface="+mn-lt"/>
              </a:rPr>
              <a:t>For example, this model works like this </a:t>
            </a:r>
          </a:p>
          <a:p>
            <a:endParaRPr lang="en-GB" sz="13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GB" sz="1300">
                <a:ea typeface="+mn-lt"/>
                <a:cs typeface="+mn-lt"/>
              </a:rPr>
              <a:t>The customer enters the characteristics of the house such as location, number of rooms, age, etc. into the application.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GB" sz="1300">
                <a:ea typeface="+mn-lt"/>
                <a:cs typeface="+mn-lt"/>
              </a:rPr>
              <a:t>Then the application tells the customer how much loan they can get from the bank for this house.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067AD-4CAD-6549-1233-8AFEF18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53E4-AC15-9A8B-BFE7-01B4DC4F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Recognizing and Understanding Data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88E32-1201-FF73-3726-BDF61507320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The shape of the dataset : (5000,16)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Longitudes : vertical lines that measure east or west of the meridian in Greenwich, England.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Latitudes : horizontal lines that measure distance north or south of the equator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"lot_acres" column contains 10 null values also there are some empty values needed to be filled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There were outliers and messy values needed to be cleaned.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D449FAC-58C5-4018-395E-293A44D5C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684" y="640080"/>
            <a:ext cx="5283696" cy="557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F897F-2EF1-EFBE-7190-8DAA7B7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4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FF01C-BD64-7C9D-99A8-862E239A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the houses on the map :</a:t>
            </a:r>
            <a:b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cleaned the data </a:t>
            </a:r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389D88D4-DC75-99CE-7ABF-F7CA7FCC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37" y="189599"/>
            <a:ext cx="7490148" cy="64239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2B8CC-2F71-08B6-8D44-23CCE65C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1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FB77A-7C62-D064-8FB2-6E36D503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Cleaned Data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85E95-6738-D281-93E7-4384363A6AE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Dropped "MLS", "kitchen_features" and "floor_covering"  columns.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Filled null and empty values with suitable values.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Cleaned Outliers and messy values.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Created "age" column based on 2019.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shape of the cleaned data : (4282,13)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D4DEF961-7A32-3335-85D4-7EAD8EE9D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157" y="640080"/>
            <a:ext cx="5402750" cy="557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A848B-7000-FADB-1136-A040F876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3AB69-A38C-6766-2951-60FD93D3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the houses on the map :</a:t>
            </a:r>
            <a:b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cleaned the data</a:t>
            </a:r>
          </a:p>
        </p:txBody>
      </p:sp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97EFDCEF-6579-78E0-2D01-9DBD6EE35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179" y="562123"/>
            <a:ext cx="7385045" cy="6112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0584C-82EF-70DF-78C7-D8990932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3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1AE3F-060C-BFEA-11E2-89A89253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30" y="903889"/>
            <a:ext cx="4446667" cy="1237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Feature Engineering </a:t>
            </a:r>
            <a:r>
              <a:rPr lang="en-US" sz="4000" dirty="0"/>
              <a:t>: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FA8DC-335F-85BC-387C-7D319F6F2FC5}"/>
              </a:ext>
            </a:extLst>
          </p:cNvPr>
          <p:cNvSpPr txBox="1"/>
          <p:nvPr/>
        </p:nvSpPr>
        <p:spPr>
          <a:xfrm>
            <a:off x="973712" y="2688349"/>
            <a:ext cx="4065668" cy="30235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Created "</a:t>
            </a:r>
            <a:r>
              <a:rPr lang="en-US" sz="2000"/>
              <a:t>price_sqrt</a:t>
            </a:r>
            <a:r>
              <a:rPr lang="en-US" sz="2000" dirty="0"/>
              <a:t>" column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  </a:t>
            </a:r>
            <a:r>
              <a:rPr lang="en-US" sz="2000"/>
              <a:t>Price_sqrt</a:t>
            </a:r>
            <a:r>
              <a:rPr lang="en-US" sz="2000" dirty="0"/>
              <a:t>=</a:t>
            </a:r>
            <a:r>
              <a:rPr lang="en-US" sz="2000"/>
              <a:t>sold_price</a:t>
            </a:r>
            <a:r>
              <a:rPr lang="en-US" sz="2000" dirty="0"/>
              <a:t>/</a:t>
            </a:r>
            <a:r>
              <a:rPr lang="en-US" sz="2000"/>
              <a:t>sqrt_ft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price_sqrt</a:t>
            </a:r>
            <a:r>
              <a:rPr lang="en-US" sz="2000" dirty="0"/>
              <a:t> : distribution between 100 and 300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0B83653-BFB4-7F82-FF9F-23B852736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402" y="1028700"/>
            <a:ext cx="1378508" cy="4572064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686ABF7-51B6-1C14-1892-87CFB11A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00" y="1720833"/>
            <a:ext cx="3325811" cy="324034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94CB9-1780-FBC3-57BB-DCE132F4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House Price Prediction Model </vt:lpstr>
      <vt:lpstr>My Goal?</vt:lpstr>
      <vt:lpstr>Use Case </vt:lpstr>
      <vt:lpstr>Use Case </vt:lpstr>
      <vt:lpstr>Recognizing and Understanding Data</vt:lpstr>
      <vt:lpstr>Distribution of the houses on the map : Before cleaned the data </vt:lpstr>
      <vt:lpstr>The Cleaned Data</vt:lpstr>
      <vt:lpstr>Distribution of the houses on the map : After cleaned the data</vt:lpstr>
      <vt:lpstr>Feature Engineering : </vt:lpstr>
      <vt:lpstr>Feature Engineering :</vt:lpstr>
      <vt:lpstr> Classification : KNN </vt:lpstr>
      <vt:lpstr>Model Building : Linear Regression </vt:lpstr>
      <vt:lpstr>Cross Validation </vt:lpstr>
      <vt:lpstr>The Model Performance</vt:lpstr>
      <vt:lpstr>Distribution of the Residuals</vt:lpstr>
      <vt:lpstr>Coefficients </vt:lpstr>
      <vt:lpstr>Prediction</vt:lpstr>
      <vt:lpstr>Prediction : Category </vt:lpstr>
      <vt:lpstr>Prediction</vt:lpstr>
      <vt:lpstr>Prediction : Price</vt:lpstr>
      <vt:lpstr>Conclusion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646</cp:revision>
  <dcterms:created xsi:type="dcterms:W3CDTF">2022-12-04T11:10:22Z</dcterms:created>
  <dcterms:modified xsi:type="dcterms:W3CDTF">2022-12-05T11:42:48Z</dcterms:modified>
</cp:coreProperties>
</file>