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4"/>
  </p:notesMasterIdLst>
  <p:sldIdLst>
    <p:sldId id="256" r:id="rId3"/>
    <p:sldId id="257" r:id="rId4"/>
    <p:sldId id="258" r:id="rId5"/>
    <p:sldId id="259" r:id="rId6"/>
    <p:sldId id="260" r:id="rId7"/>
    <p:sldId id="263" r:id="rId8"/>
    <p:sldId id="278" r:id="rId9"/>
    <p:sldId id="279" r:id="rId10"/>
    <p:sldId id="264" r:id="rId11"/>
    <p:sldId id="280" r:id="rId12"/>
    <p:sldId id="265" r:id="rId13"/>
    <p:sldId id="266" r:id="rId14"/>
    <p:sldId id="267" r:id="rId15"/>
    <p:sldId id="268" r:id="rId16"/>
    <p:sldId id="269" r:id="rId17"/>
    <p:sldId id="270" r:id="rId18"/>
    <p:sldId id="271" r:id="rId19"/>
    <p:sldId id="272" r:id="rId20"/>
    <p:sldId id="273" r:id="rId21"/>
    <p:sldId id="276" r:id="rId22"/>
    <p:sldId id="277"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154" autoAdjust="0"/>
  </p:normalViewPr>
  <p:slideViewPr>
    <p:cSldViewPr snapToGrid="0">
      <p:cViewPr varScale="1">
        <p:scale>
          <a:sx n="109" d="100"/>
          <a:sy n="109"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979aca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979a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7979aca4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7979a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979aca4d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979ac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7979aca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7979ac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7979aca4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7979ac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done running, exit your ssh connection and go to your output folder.</a:t>
            </a:r>
            <a:endParaRPr dirty="0"/>
          </a:p>
          <a:p>
            <a:pPr marL="0" lvl="0" indent="0" algn="l" rtl="0">
              <a:spcBef>
                <a:spcPts val="0"/>
              </a:spcBef>
              <a:spcAft>
                <a:spcPts val="0"/>
              </a:spcAft>
              <a:buNone/>
            </a:pPr>
            <a:r>
              <a:rPr lang="en-US" dirty="0"/>
              <a:t>Select your file and download.</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7979aca4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7979aca4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of the output and make sure to terminate your EMR cluster to keep from receiving unexpected charges.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40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25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9"/>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9"/>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9"/>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9"/>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9"/>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servicecatalog/latest/adminguide/getstarted-keypai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r>
              <a:rPr lang="en-US"/>
              <a:t>By David Masterson, Page Tyler, Nick Rau, Zeshawn Manzoor</a:t>
            </a:r>
            <a:endParaRPr/>
          </a:p>
        </p:txBody>
      </p:sp>
      <p:pic>
        <p:nvPicPr>
          <p:cNvPr id="159" name="Google Shape;159;p21" descr="How to Analyze Twitter Data | Sprout Social"/>
          <p:cNvPicPr preferRelativeResize="0"/>
          <p:nvPr/>
        </p:nvPicPr>
        <p:blipFill rotWithShape="1">
          <a:blip r:embed="rId3">
            <a:alphaModFix/>
          </a:blip>
          <a:srcRect/>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4000" dirty="0"/>
              <a:t>AWS: S3 &amp; EMR</a:t>
            </a:r>
            <a:endParaRPr sz="4000" dirty="0"/>
          </a:p>
        </p:txBody>
      </p:sp>
      <p:sp>
        <p:nvSpPr>
          <p:cNvPr id="2" name="TextBox 1">
            <a:extLst>
              <a:ext uri="{FF2B5EF4-FFF2-40B4-BE49-F238E27FC236}">
                <a16:creationId xmlns:a16="http://schemas.microsoft.com/office/drawing/2014/main" id="{29A66756-160A-654D-B943-BC04236ECBC5}"/>
              </a:ext>
            </a:extLst>
          </p:cNvPr>
          <p:cNvSpPr txBox="1"/>
          <p:nvPr/>
        </p:nvSpPr>
        <p:spPr>
          <a:xfrm>
            <a:off x="684212" y="4853354"/>
            <a:ext cx="3669032" cy="615553"/>
          </a:xfrm>
          <a:prstGeom prst="rect">
            <a:avLst/>
          </a:prstGeom>
          <a:noFill/>
        </p:spPr>
        <p:txBody>
          <a:bodyPr wrap="square" rtlCol="0">
            <a:spAutoFit/>
          </a:bodyPr>
          <a:lstStyle/>
          <a:p>
            <a:r>
              <a:rPr lang="en-US" sz="2000" dirty="0"/>
              <a:t>David Masterson</a:t>
            </a:r>
            <a:endParaRPr lang="en-US" sz="2000" b="1" dirty="0"/>
          </a:p>
          <a:p>
            <a:endParaRPr lang="en-US" dirty="0"/>
          </a:p>
        </p:txBody>
      </p:sp>
    </p:spTree>
    <p:extLst>
      <p:ext uri="{BB962C8B-B14F-4D97-AF65-F5344CB8AC3E}">
        <p14:creationId xmlns:p14="http://schemas.microsoft.com/office/powerpoint/2010/main" val="165025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84212" y="5025495"/>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a:t>
            </a:r>
            <a:endParaRPr/>
          </a:p>
        </p:txBody>
      </p:sp>
      <p:sp>
        <p:nvSpPr>
          <p:cNvPr id="270" name="Google Shape;270;p30"/>
          <p:cNvSpPr txBox="1">
            <a:spLocks noGrp="1"/>
          </p:cNvSpPr>
          <p:nvPr>
            <p:ph type="body" idx="1"/>
          </p:nvPr>
        </p:nvSpPr>
        <p:spPr>
          <a:xfrm>
            <a:off x="684212" y="723901"/>
            <a:ext cx="8534400" cy="5308599"/>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Amazon EMR uses an Amazon Elastic Compute Cloud (Amazon EC2) key pair to ensure that you alone have access to the instances that you launch. The PEM file associated with this key pair is required to ssh directly to the master node of the cluster.</a:t>
            </a:r>
            <a:endParaRPr dirty="0"/>
          </a:p>
          <a:p>
            <a:pPr marL="342900" lvl="0" indent="-342900" algn="l" rtl="0">
              <a:spcBef>
                <a:spcPts val="1000"/>
              </a:spcBef>
              <a:spcAft>
                <a:spcPts val="0"/>
              </a:spcAft>
              <a:buSzPts val="1600"/>
              <a:buFont typeface="Wingdings" panose="05000000000000000000" pitchFamily="2" charset="2"/>
              <a:buChar char="Ø"/>
            </a:pPr>
            <a:r>
              <a:rPr lang="en-US" dirty="0"/>
              <a:t>We would utilize ssh in order to access the master node of the cluster</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We copy the jar from s3 into the EMR local system and run spark on the dataset</a:t>
            </a:r>
            <a:endParaRPr dirty="0"/>
          </a:p>
          <a:p>
            <a:pPr marL="285750" lvl="0" indent="-184150" algn="l" rtl="0">
              <a:spcBef>
                <a:spcPts val="1000"/>
              </a:spcBef>
              <a:spcAft>
                <a:spcPts val="0"/>
              </a:spcAft>
              <a:buSzPts val="1600"/>
              <a:buNone/>
            </a:pPr>
            <a:endParaRPr dirty="0"/>
          </a:p>
        </p:txBody>
      </p:sp>
      <p:pic>
        <p:nvPicPr>
          <p:cNvPr id="271" name="Google Shape;271;p30"/>
          <p:cNvPicPr preferRelativeResize="0"/>
          <p:nvPr/>
        </p:nvPicPr>
        <p:blipFill rotWithShape="1">
          <a:blip r:embed="rId3">
            <a:alphaModFix/>
          </a:blip>
          <a:srcRect l="29218" t="58055" r="27772" b="33923"/>
          <a:stretch/>
        </p:blipFill>
        <p:spPr>
          <a:xfrm>
            <a:off x="2157412" y="3319992"/>
            <a:ext cx="7127533" cy="747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0200" algn="l" rtl="0">
              <a:spcBef>
                <a:spcPts val="0"/>
              </a:spcBef>
              <a:spcAft>
                <a:spcPts val="0"/>
              </a:spcAft>
              <a:buSzPts val="1600"/>
              <a:buAutoNum type="arabicPeriod"/>
            </a:pPr>
            <a:r>
              <a:rPr lang="en-US" sz="1600" dirty="0"/>
              <a:t>Create your EMR and select the software that you would like pre-installed.</a:t>
            </a:r>
            <a:endParaRPr sz="1600" dirty="0"/>
          </a:p>
          <a:p>
            <a:pPr marL="457200" lvl="0" indent="-330200" algn="l" rtl="0">
              <a:spcBef>
                <a:spcPts val="0"/>
              </a:spcBef>
              <a:spcAft>
                <a:spcPts val="0"/>
              </a:spcAft>
              <a:buSzPts val="1600"/>
              <a:buAutoNum type="arabicPeriod"/>
            </a:pPr>
            <a:r>
              <a:rPr lang="en-US" sz="1600" dirty="0"/>
              <a:t>Once it is ready it goes to a waiting state.</a:t>
            </a:r>
            <a:endParaRPr sz="1600" dirty="0"/>
          </a:p>
          <a:p>
            <a:pPr marL="457200" lvl="0" indent="-330200" algn="l" rtl="0">
              <a:spcBef>
                <a:spcPts val="0"/>
              </a:spcBef>
              <a:spcAft>
                <a:spcPts val="0"/>
              </a:spcAft>
              <a:buSzPts val="1600"/>
              <a:buAutoNum type="arabicPeriod"/>
            </a:pPr>
            <a:r>
              <a:rPr lang="en-US" sz="1600" dirty="0"/>
              <a:t>Connect to master node using SSH will show.</a:t>
            </a:r>
            <a:endParaRPr sz="1600" dirty="0"/>
          </a:p>
          <a:p>
            <a:pPr marL="457200" lvl="0" indent="-330200" algn="l" rtl="0">
              <a:spcBef>
                <a:spcPts val="0"/>
              </a:spcBef>
              <a:spcAft>
                <a:spcPts val="0"/>
              </a:spcAft>
              <a:buSzPts val="1600"/>
              <a:buAutoNum type="arabicPeriod"/>
            </a:pPr>
            <a:r>
              <a:rPr lang="en-US" sz="1600" dirty="0"/>
              <a:t>Make sure your log URI contains a location to your S3 bucket.</a:t>
            </a:r>
            <a:endParaRPr sz="1600" dirty="0"/>
          </a:p>
        </p:txBody>
      </p:sp>
      <p:sp>
        <p:nvSpPr>
          <p:cNvPr id="277" name="Google Shape;277;p3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6550" algn="l" rtl="0">
              <a:spcBef>
                <a:spcPts val="0"/>
              </a:spcBef>
              <a:spcAft>
                <a:spcPts val="0"/>
              </a:spcAft>
              <a:buSzPts val="1700"/>
              <a:buAutoNum type="arabicPeriod"/>
            </a:pPr>
            <a:r>
              <a:rPr lang="en-US" sz="1700" dirty="0"/>
              <a:t>Change your security setting to have ssh as an inbound rule and source to be from anywhere. (Anywhere is only if your testing … not for prod)</a:t>
            </a:r>
            <a:endParaRPr sz="1700" dirty="0"/>
          </a:p>
        </p:txBody>
      </p:sp>
      <p:sp>
        <p:nvSpPr>
          <p:cNvPr id="286" name="Google Shape;286;p32"/>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AutoNum type="arabicPeriod"/>
            </a:pPr>
            <a:r>
              <a:rPr lang="en-US" sz="1800" dirty="0"/>
              <a:t>Click on the ssh into master hyperlink and it will take you to this screen giving you the command to type into your terminal. </a:t>
            </a:r>
            <a:endParaRPr sz="1800" dirty="0"/>
          </a:p>
          <a:p>
            <a:pPr marL="457200" lvl="0" indent="-342900" algn="l" rtl="0">
              <a:spcBef>
                <a:spcPts val="0"/>
              </a:spcBef>
              <a:spcAft>
                <a:spcPts val="0"/>
              </a:spcAft>
              <a:buSzPts val="1800"/>
              <a:buAutoNum type="arabicPeriod"/>
            </a:pPr>
            <a:r>
              <a:rPr lang="en-US" sz="1800" dirty="0"/>
              <a:t>Make sure you have a key pair set up. </a:t>
            </a:r>
            <a:r>
              <a:rPr lang="en-US" sz="1800" u="sng" dirty="0">
                <a:solidFill>
                  <a:schemeClr val="hlink"/>
                </a:solidFill>
                <a:hlinkClick r:id="rId3"/>
              </a:rPr>
              <a:t>Creating an AWS </a:t>
            </a:r>
            <a:r>
              <a:rPr lang="en-US" sz="1800" u="sng" dirty="0" err="1">
                <a:solidFill>
                  <a:schemeClr val="hlink"/>
                </a:solidFill>
                <a:hlinkClick r:id="rId3"/>
              </a:rPr>
              <a:t>KeyPair</a:t>
            </a:r>
            <a:endParaRPr sz="1800" dirty="0"/>
          </a:p>
        </p:txBody>
      </p:sp>
      <p:sp>
        <p:nvSpPr>
          <p:cNvPr id="294" name="Google Shape;294;p33"/>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4"/>
          <p:cNvSpPr txBox="1">
            <a:spLocks noGrp="1"/>
          </p:cNvSpPr>
          <p:nvPr>
            <p:ph type="body" idx="1"/>
          </p:nvPr>
        </p:nvSpPr>
        <p:spPr>
          <a:xfrm>
            <a:off x="539246" y="-624468"/>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dirty="0">
                <a:solidFill>
                  <a:schemeClr val="bg1"/>
                </a:solidFill>
              </a:rPr>
              <a:t>This is the full command to run the jar and output to a txt file</a:t>
            </a:r>
          </a:p>
          <a:p>
            <a:pPr marL="342900" indent="-342900">
              <a:spcAft>
                <a:spcPts val="600"/>
              </a:spcAft>
            </a:pPr>
            <a:r>
              <a:rPr lang="en-US" dirty="0">
                <a:solidFill>
                  <a:schemeClr val="bg1"/>
                </a:solidFill>
              </a:rPr>
              <a:t>Sends output.txt to the s3 </a:t>
            </a:r>
            <a:endParaRPr dirty="0">
              <a:solidFill>
                <a:schemeClr val="bg1"/>
              </a:solidFill>
            </a:endParaRPr>
          </a:p>
        </p:txBody>
      </p:sp>
      <p:pic>
        <p:nvPicPr>
          <p:cNvPr id="302" name="Google Shape;302;p34"/>
          <p:cNvPicPr preferRelativeResize="0"/>
          <p:nvPr/>
        </p:nvPicPr>
        <p:blipFill>
          <a:blip r:embed="rId3">
            <a:alphaModFix/>
          </a:blip>
          <a:stretch>
            <a:fillRect/>
          </a:stretch>
        </p:blipFill>
        <p:spPr>
          <a:xfrm>
            <a:off x="1890131" y="2269272"/>
            <a:ext cx="7248543" cy="4395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9" name="Google Shape;309;p35"/>
          <p:cNvPicPr preferRelativeResize="0"/>
          <p:nvPr/>
        </p:nvPicPr>
        <p:blipFill>
          <a:blip r:embed="rId3">
            <a:alphaModFix/>
          </a:blip>
          <a:stretch>
            <a:fillRect/>
          </a:stretch>
        </p:blipFill>
        <p:spPr>
          <a:xfrm>
            <a:off x="4761571" y="1723819"/>
            <a:ext cx="7048873" cy="916172"/>
          </a:xfrm>
          <a:prstGeom prst="rect">
            <a:avLst/>
          </a:prstGeom>
          <a:noFill/>
          <a:ln>
            <a:noFill/>
          </a:ln>
        </p:spPr>
      </p:pic>
      <p:pic>
        <p:nvPicPr>
          <p:cNvPr id="310" name="Google Shape;310;p35"/>
          <p:cNvPicPr preferRelativeResize="0"/>
          <p:nvPr/>
        </p:nvPicPr>
        <p:blipFill>
          <a:blip r:embed="rId4">
            <a:alphaModFix/>
          </a:blip>
          <a:stretch>
            <a:fillRect/>
          </a:stretch>
        </p:blipFill>
        <p:spPr>
          <a:xfrm>
            <a:off x="4884235" y="2890893"/>
            <a:ext cx="6926209" cy="1298796"/>
          </a:xfrm>
          <a:prstGeom prst="rect">
            <a:avLst/>
          </a:prstGeom>
          <a:noFill/>
          <a:ln>
            <a:noFill/>
          </a:ln>
        </p:spPr>
      </p:pic>
      <p:pic>
        <p:nvPicPr>
          <p:cNvPr id="311" name="Google Shape;311;p35"/>
          <p:cNvPicPr preferRelativeResize="0"/>
          <p:nvPr/>
        </p:nvPicPr>
        <p:blipFill>
          <a:blip r:embed="rId5">
            <a:alphaModFix/>
          </a:blip>
          <a:stretch>
            <a:fillRect/>
          </a:stretch>
        </p:blipFill>
        <p:spPr>
          <a:xfrm>
            <a:off x="5388774" y="4440591"/>
            <a:ext cx="6200775" cy="2301225"/>
          </a:xfrm>
          <a:prstGeom prst="rect">
            <a:avLst/>
          </a:prstGeom>
          <a:noFill/>
          <a:ln>
            <a:noFill/>
          </a:ln>
        </p:spPr>
      </p:pic>
      <p:sp>
        <p:nvSpPr>
          <p:cNvPr id="8" name="Google Shape;331;p38">
            <a:extLst>
              <a:ext uri="{FF2B5EF4-FFF2-40B4-BE49-F238E27FC236}">
                <a16:creationId xmlns:a16="http://schemas.microsoft.com/office/drawing/2014/main" id="{47D26354-14E1-4DDA-94E7-714EA8BAE841}"/>
              </a:ext>
            </a:extLst>
          </p:cNvPr>
          <p:cNvSpPr txBox="1">
            <a:spLocks noGrp="1"/>
          </p:cNvSpPr>
          <p:nvPr>
            <p:ph type="body" idx="1"/>
          </p:nvPr>
        </p:nvSpPr>
        <p:spPr>
          <a:xfrm>
            <a:off x="444461" y="-944751"/>
            <a:ext cx="10522764" cy="366236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When done running, exit your ssh connection and go to your output folder  </a:t>
            </a:r>
          </a:p>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Select your file and download </a:t>
            </a:r>
            <a:endParaRPr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36"/>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sz="2400" dirty="0">
                <a:solidFill>
                  <a:schemeClr val="bg1"/>
                </a:solidFill>
              </a:rPr>
              <a:t>Example of the output - make sure to terminate your EMR cluster to keep from receiving unexpected charges.</a:t>
            </a:r>
          </a:p>
          <a:p>
            <a:pPr marL="0" indent="0">
              <a:spcAft>
                <a:spcPts val="600"/>
              </a:spcAft>
              <a:buNone/>
            </a:pPr>
            <a:endParaRPr dirty="0"/>
          </a:p>
        </p:txBody>
      </p:sp>
      <p:pic>
        <p:nvPicPr>
          <p:cNvPr id="318" name="Google Shape;318;p36"/>
          <p:cNvPicPr preferRelativeResize="0"/>
          <p:nvPr/>
        </p:nvPicPr>
        <p:blipFill>
          <a:blip r:embed="rId3">
            <a:alphaModFix/>
          </a:blip>
          <a:stretch>
            <a:fillRect/>
          </a:stretch>
        </p:blipFill>
        <p:spPr>
          <a:xfrm>
            <a:off x="9377355" y="1163695"/>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2973388" y="3241319"/>
            <a:ext cx="5829300" cy="232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OBSTACLES</a:t>
            </a:r>
            <a:endParaRPr/>
          </a:p>
        </p:txBody>
      </p:sp>
      <p:sp>
        <p:nvSpPr>
          <p:cNvPr id="325" name="Google Shape;325;p37"/>
          <p:cNvSpPr txBox="1">
            <a:spLocks noGrp="1"/>
          </p:cNvSpPr>
          <p:nvPr>
            <p:ph type="body" idx="1"/>
          </p:nvPr>
        </p:nvSpPr>
        <p:spPr>
          <a:xfrm>
            <a:off x="684212" y="1262063"/>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Collecting Twitter stream and finding out which bulk data we wanted to use was challenging</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Figuring out what questions to answer given only brief information about a user and their tweet</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Setting up the ec2 server and s3 bucket to collect the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Finding out how to distinguish between a negative &amp; positive tweet was intriguing because we didn’t know what metric to use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Allowing spark to read the input found in Hadoop binaries</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684212" y="47689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DISCUSSION</a:t>
            </a:r>
            <a:endParaRPr/>
          </a:p>
        </p:txBody>
      </p:sp>
      <p:sp>
        <p:nvSpPr>
          <p:cNvPr id="331" name="Google Shape;331;p38"/>
          <p:cNvSpPr txBox="1">
            <a:spLocks noGrp="1"/>
          </p:cNvSpPr>
          <p:nvPr>
            <p:ph type="body" idx="1"/>
          </p:nvPr>
        </p:nvSpPr>
        <p:spPr>
          <a:xfrm>
            <a:off x="684212" y="1824038"/>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AWS s3 bucket proved to be very helpful in collecting bulk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Among the bulk 2020 data, separate files of each month were concatenated into one file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List of negative keywords was taken from an outside source. Theoretically the function could work with any set of keywords</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If given more time, we would develop a function to find out how related 2 users are by comparing their followers list (Bacon’s Law)</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Perhaps in the future we could have a function that filters out negative tweets</a:t>
            </a:r>
            <a:endParaRPr dirty="0">
              <a:solidFill>
                <a:schemeClr val="bg1"/>
              </a:solidFill>
            </a:endParaRPr>
          </a:p>
          <a:p>
            <a:pPr marL="285750" lvl="0" indent="-184150" algn="l" rtl="0">
              <a:spcBef>
                <a:spcPts val="1000"/>
              </a:spcBef>
              <a:spcAft>
                <a:spcPts val="0"/>
              </a:spcAft>
              <a:buSzPts val="16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CHALLENGES</a:t>
            </a:r>
            <a:endParaRPr/>
          </a:p>
        </p:txBody>
      </p:sp>
      <p:sp>
        <p:nvSpPr>
          <p:cNvPr id="165" name="Google Shape;165;p2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SzPts val="1920"/>
              <a:buFont typeface="Century Gothic"/>
              <a:buAutoNum type="arabicPeriod"/>
            </a:pPr>
            <a:r>
              <a:rPr lang="en-US" sz="2400"/>
              <a:t>Given a list of negative keywords, what is the frequency of these words appearing in a twitter stream?</a:t>
            </a:r>
            <a:endParaRPr/>
          </a:p>
          <a:p>
            <a:pPr marL="457200" lvl="0" indent="-457200" algn="l" rtl="0">
              <a:spcBef>
                <a:spcPts val="1080"/>
              </a:spcBef>
              <a:spcAft>
                <a:spcPts val="0"/>
              </a:spcAft>
              <a:buSzPts val="1920"/>
              <a:buFont typeface="Century Gothic"/>
              <a:buAutoNum type="arabicPeriod"/>
            </a:pPr>
            <a:r>
              <a:rPr lang="en-US" sz="2400"/>
              <a:t>Can we capture trending tweets from twitter? </a:t>
            </a:r>
            <a:endParaRPr/>
          </a:p>
          <a:p>
            <a:pPr marL="457200" lvl="0" indent="-457200" algn="l" rtl="0">
              <a:spcBef>
                <a:spcPts val="1080"/>
              </a:spcBef>
              <a:spcAft>
                <a:spcPts val="0"/>
              </a:spcAft>
              <a:buSzPts val="1920"/>
              <a:buFont typeface="Century Gothic"/>
              <a:buAutoNum type="arabicPeriod"/>
            </a:pPr>
            <a:r>
              <a:rPr lang="en-US" sz="2400"/>
              <a:t> Given an input stream, what is the most referenced url?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4DC-D915-4946-8891-A5F5A7722A11}"/>
              </a:ext>
            </a:extLst>
          </p:cNvPr>
          <p:cNvSpPr>
            <a:spLocks noGrp="1"/>
          </p:cNvSpPr>
          <p:nvPr>
            <p:ph type="title"/>
          </p:nvPr>
        </p:nvSpPr>
        <p:spPr/>
        <p:txBody>
          <a:bodyPr/>
          <a:lstStyle/>
          <a:p>
            <a:r>
              <a:rPr lang="en-US" dirty="0"/>
              <a:t>Bowling Pins - Attempt</a:t>
            </a:r>
          </a:p>
        </p:txBody>
      </p:sp>
      <p:sp>
        <p:nvSpPr>
          <p:cNvPr id="3" name="Content Placeholder 2">
            <a:extLst>
              <a:ext uri="{FF2B5EF4-FFF2-40B4-BE49-F238E27FC236}">
                <a16:creationId xmlns:a16="http://schemas.microsoft.com/office/drawing/2014/main" id="{32C789B8-E0C5-486B-AFA8-890AE5A3FEF8}"/>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First thought was a minimax algorithm.</a:t>
            </a:r>
          </a:p>
          <a:p>
            <a:pPr>
              <a:buFont typeface="Wingdings" panose="05000000000000000000" pitchFamily="2" charset="2"/>
              <a:buChar char="Ø"/>
            </a:pPr>
            <a:r>
              <a:rPr lang="en-US" dirty="0"/>
              <a:t>Minimax tree is too large</a:t>
            </a:r>
          </a:p>
          <a:p>
            <a:pPr lvl="1">
              <a:buFont typeface="Wingdings" panose="05000000000000000000" pitchFamily="2" charset="2"/>
              <a:buChar char="Ø"/>
            </a:pPr>
            <a:r>
              <a:rPr lang="en-US" dirty="0"/>
              <a:t>If n=300, there are 599 possible first moves.</a:t>
            </a:r>
          </a:p>
          <a:p>
            <a:pPr lvl="1">
              <a:buFont typeface="Wingdings" panose="05000000000000000000" pitchFamily="2" charset="2"/>
              <a:buChar char="Ø"/>
            </a:pPr>
            <a:r>
              <a:rPr lang="en-US" dirty="0"/>
              <a:t>After 5 turns, there are at least 70 trillion possible board states</a:t>
            </a:r>
          </a:p>
          <a:p>
            <a:pPr>
              <a:buFont typeface="Wingdings" panose="05000000000000000000" pitchFamily="2" charset="2"/>
              <a:buChar char="Ø"/>
            </a:pPr>
            <a:r>
              <a:rPr lang="en-US" dirty="0"/>
              <a:t>New idea after some research</a:t>
            </a:r>
          </a:p>
          <a:p>
            <a:pPr>
              <a:buFont typeface="Wingdings" panose="05000000000000000000" pitchFamily="2" charset="2"/>
              <a:buChar char="Ø"/>
            </a:pPr>
            <a:r>
              <a:rPr lang="en-US" dirty="0"/>
              <a:t>Start with a board in win state</a:t>
            </a:r>
          </a:p>
          <a:p>
            <a:pPr>
              <a:buFont typeface="Wingdings" panose="05000000000000000000" pitchFamily="2" charset="2"/>
              <a:buChar char="Ø"/>
            </a:pPr>
            <a:r>
              <a:rPr lang="en-US" dirty="0"/>
              <a:t>Go through possible moves backwards</a:t>
            </a:r>
          </a:p>
          <a:p>
            <a:pPr>
              <a:buFont typeface="Wingdings" panose="05000000000000000000" pitchFamily="2" charset="2"/>
              <a:buChar char="Ø"/>
            </a:pPr>
            <a:r>
              <a:rPr lang="en-US" dirty="0"/>
              <a:t>Root is labeled, P for ‘Previous player wins’</a:t>
            </a:r>
          </a:p>
          <a:p>
            <a:pPr>
              <a:buFont typeface="Wingdings" panose="05000000000000000000" pitchFamily="2" charset="2"/>
              <a:buChar char="Ø"/>
            </a:pPr>
            <a:r>
              <a:rPr lang="en-US" dirty="0"/>
              <a:t>Alternating between P and N where N is ‘Next player wins’</a:t>
            </a:r>
          </a:p>
          <a:p>
            <a:pPr>
              <a:buFont typeface="Wingdings" panose="05000000000000000000" pitchFamily="2" charset="2"/>
              <a:buChar char="Ø"/>
            </a:pPr>
            <a:r>
              <a:rPr lang="en-US" dirty="0"/>
              <a:t>If there is an instance of original board state labeled N, the first player wins.</a:t>
            </a:r>
          </a:p>
          <a:p>
            <a:pPr>
              <a:buFont typeface="Wingdings" panose="05000000000000000000" pitchFamily="2" charset="2"/>
              <a:buChar char="Ø"/>
            </a:pPr>
            <a:r>
              <a:rPr lang="en-US" dirty="0"/>
              <a:t>Realized that this method is not much more efficient than minimax…</a:t>
            </a:r>
          </a:p>
        </p:txBody>
      </p:sp>
      <p:graphicFrame>
        <p:nvGraphicFramePr>
          <p:cNvPr id="13" name="Table 13">
            <a:extLst>
              <a:ext uri="{FF2B5EF4-FFF2-40B4-BE49-F238E27FC236}">
                <a16:creationId xmlns:a16="http://schemas.microsoft.com/office/drawing/2014/main" id="{5FC49145-FB93-4116-83F5-59F2EF48F6C5}"/>
              </a:ext>
            </a:extLst>
          </p:cNvPr>
          <p:cNvGraphicFramePr>
            <a:graphicFrameLocks noGrp="1"/>
          </p:cNvGraphicFramePr>
          <p:nvPr>
            <p:extLst>
              <p:ext uri="{D42A27DB-BD31-4B8C-83A1-F6EECF244321}">
                <p14:modId xmlns:p14="http://schemas.microsoft.com/office/powerpoint/2010/main" val="2219859115"/>
              </p:ext>
            </p:extLst>
          </p:nvPr>
        </p:nvGraphicFramePr>
        <p:xfrm>
          <a:off x="8991664" y="171194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4" name="Table 13">
            <a:extLst>
              <a:ext uri="{FF2B5EF4-FFF2-40B4-BE49-F238E27FC236}">
                <a16:creationId xmlns:a16="http://schemas.microsoft.com/office/drawing/2014/main" id="{7523A174-F9CD-4E8C-8436-D11DAEDA94A0}"/>
              </a:ext>
            </a:extLst>
          </p:cNvPr>
          <p:cNvGraphicFramePr>
            <a:graphicFrameLocks noGrp="1"/>
          </p:cNvGraphicFramePr>
          <p:nvPr>
            <p:extLst>
              <p:ext uri="{D42A27DB-BD31-4B8C-83A1-F6EECF244321}">
                <p14:modId xmlns:p14="http://schemas.microsoft.com/office/powerpoint/2010/main" val="3536636477"/>
              </p:ext>
            </p:extLst>
          </p:nvPr>
        </p:nvGraphicFramePr>
        <p:xfrm>
          <a:off x="7942597"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5" name="Table 13">
            <a:extLst>
              <a:ext uri="{FF2B5EF4-FFF2-40B4-BE49-F238E27FC236}">
                <a16:creationId xmlns:a16="http://schemas.microsoft.com/office/drawing/2014/main" id="{D09971D6-BB27-4B65-B9D6-AC7DA09C38CD}"/>
              </a:ext>
            </a:extLst>
          </p:cNvPr>
          <p:cNvGraphicFramePr>
            <a:graphicFrameLocks noGrp="1"/>
          </p:cNvGraphicFramePr>
          <p:nvPr>
            <p:extLst>
              <p:ext uri="{D42A27DB-BD31-4B8C-83A1-F6EECF244321}">
                <p14:modId xmlns:p14="http://schemas.microsoft.com/office/powerpoint/2010/main" val="2938363811"/>
              </p:ext>
            </p:extLst>
          </p:nvPr>
        </p:nvGraphicFramePr>
        <p:xfrm>
          <a:off x="8991664" y="226058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6" name="Table 13">
            <a:extLst>
              <a:ext uri="{FF2B5EF4-FFF2-40B4-BE49-F238E27FC236}">
                <a16:creationId xmlns:a16="http://schemas.microsoft.com/office/drawing/2014/main" id="{2BF1E118-C63F-44DA-8FB9-75812777FA38}"/>
              </a:ext>
            </a:extLst>
          </p:cNvPr>
          <p:cNvGraphicFramePr>
            <a:graphicFrameLocks noGrp="1"/>
          </p:cNvGraphicFramePr>
          <p:nvPr>
            <p:extLst>
              <p:ext uri="{D42A27DB-BD31-4B8C-83A1-F6EECF244321}">
                <p14:modId xmlns:p14="http://schemas.microsoft.com/office/powerpoint/2010/main" val="1907335279"/>
              </p:ext>
            </p:extLst>
          </p:nvPr>
        </p:nvGraphicFramePr>
        <p:xfrm>
          <a:off x="10040731"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7" name="Table 13">
            <a:extLst>
              <a:ext uri="{FF2B5EF4-FFF2-40B4-BE49-F238E27FC236}">
                <a16:creationId xmlns:a16="http://schemas.microsoft.com/office/drawing/2014/main" id="{556FB87B-4320-4286-B472-142022A7CE47}"/>
              </a:ext>
            </a:extLst>
          </p:cNvPr>
          <p:cNvGraphicFramePr>
            <a:graphicFrameLocks noGrp="1"/>
          </p:cNvGraphicFramePr>
          <p:nvPr>
            <p:extLst>
              <p:ext uri="{D42A27DB-BD31-4B8C-83A1-F6EECF244321}">
                <p14:modId xmlns:p14="http://schemas.microsoft.com/office/powerpoint/2010/main" val="3046430059"/>
              </p:ext>
            </p:extLst>
          </p:nvPr>
        </p:nvGraphicFramePr>
        <p:xfrm>
          <a:off x="10040731"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8" name="Table 13">
            <a:extLst>
              <a:ext uri="{FF2B5EF4-FFF2-40B4-BE49-F238E27FC236}">
                <a16:creationId xmlns:a16="http://schemas.microsoft.com/office/drawing/2014/main" id="{92858779-E210-4F82-B335-8F3EC647D83E}"/>
              </a:ext>
            </a:extLst>
          </p:cNvPr>
          <p:cNvGraphicFramePr>
            <a:graphicFrameLocks noGrp="1"/>
          </p:cNvGraphicFramePr>
          <p:nvPr>
            <p:extLst>
              <p:ext uri="{D42A27DB-BD31-4B8C-83A1-F6EECF244321}">
                <p14:modId xmlns:p14="http://schemas.microsoft.com/office/powerpoint/2010/main" val="3999814768"/>
              </p:ext>
            </p:extLst>
          </p:nvPr>
        </p:nvGraphicFramePr>
        <p:xfrm>
          <a:off x="7942597"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cxnSp>
        <p:nvCxnSpPr>
          <p:cNvPr id="20" name="Straight Arrow Connector 19">
            <a:extLst>
              <a:ext uri="{FF2B5EF4-FFF2-40B4-BE49-F238E27FC236}">
                <a16:creationId xmlns:a16="http://schemas.microsoft.com/office/drawing/2014/main" id="{DB9200F1-7426-4A71-A59F-C2F7073229DA}"/>
              </a:ext>
            </a:extLst>
          </p:cNvPr>
          <p:cNvCxnSpPr>
            <a:endCxn id="14" idx="0"/>
          </p:cNvCxnSpPr>
          <p:nvPr/>
        </p:nvCxnSpPr>
        <p:spPr>
          <a:xfrm flipH="1">
            <a:off x="8362493" y="1894824"/>
            <a:ext cx="62917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DB175-F851-4960-AE16-AA2BBC476436}"/>
              </a:ext>
            </a:extLst>
          </p:cNvPr>
          <p:cNvCxnSpPr>
            <a:endCxn id="16" idx="0"/>
          </p:cNvCxnSpPr>
          <p:nvPr/>
        </p:nvCxnSpPr>
        <p:spPr>
          <a:xfrm>
            <a:off x="9831456" y="1894824"/>
            <a:ext cx="629171"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7AE85E-EB38-4F92-96D0-CD1E3D0EF8C4}"/>
              </a:ext>
            </a:extLst>
          </p:cNvPr>
          <p:cNvCxnSpPr>
            <a:endCxn id="18" idx="0"/>
          </p:cNvCxnSpPr>
          <p:nvPr/>
        </p:nvCxnSpPr>
        <p:spPr>
          <a:xfrm>
            <a:off x="8362493"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DDEE68-3618-486A-9295-9CAE47CAC7F1}"/>
              </a:ext>
            </a:extLst>
          </p:cNvPr>
          <p:cNvCxnSpPr>
            <a:endCxn id="15" idx="0"/>
          </p:cNvCxnSpPr>
          <p:nvPr/>
        </p:nvCxnSpPr>
        <p:spPr>
          <a:xfrm>
            <a:off x="9411560" y="2077704"/>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3EA113-0680-4AF4-B966-BCF0862ADDB7}"/>
              </a:ext>
            </a:extLst>
          </p:cNvPr>
          <p:cNvCxnSpPr>
            <a:endCxn id="17" idx="0"/>
          </p:cNvCxnSpPr>
          <p:nvPr/>
        </p:nvCxnSpPr>
        <p:spPr>
          <a:xfrm>
            <a:off x="10460627"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497610-4F4D-440D-A577-B0337A066B48}"/>
              </a:ext>
            </a:extLst>
          </p:cNvPr>
          <p:cNvSpPr txBox="1"/>
          <p:nvPr/>
        </p:nvSpPr>
        <p:spPr>
          <a:xfrm>
            <a:off x="9273141" y="1328770"/>
            <a:ext cx="276837" cy="369332"/>
          </a:xfrm>
          <a:prstGeom prst="rect">
            <a:avLst/>
          </a:prstGeom>
          <a:noFill/>
        </p:spPr>
        <p:txBody>
          <a:bodyPr wrap="square" rtlCol="0">
            <a:spAutoFit/>
          </a:bodyPr>
          <a:lstStyle/>
          <a:p>
            <a:r>
              <a:rPr lang="en-US" dirty="0"/>
              <a:t>P</a:t>
            </a:r>
          </a:p>
        </p:txBody>
      </p:sp>
      <p:sp>
        <p:nvSpPr>
          <p:cNvPr id="30" name="TextBox 29">
            <a:extLst>
              <a:ext uri="{FF2B5EF4-FFF2-40B4-BE49-F238E27FC236}">
                <a16:creationId xmlns:a16="http://schemas.microsoft.com/office/drawing/2014/main" id="{49678FF1-8069-4740-827B-CC2F75EDE794}"/>
              </a:ext>
            </a:extLst>
          </p:cNvPr>
          <p:cNvSpPr txBox="1"/>
          <p:nvPr/>
        </p:nvSpPr>
        <p:spPr>
          <a:xfrm>
            <a:off x="10880522" y="2074132"/>
            <a:ext cx="276837" cy="369332"/>
          </a:xfrm>
          <a:prstGeom prst="rect">
            <a:avLst/>
          </a:prstGeom>
          <a:noFill/>
        </p:spPr>
        <p:txBody>
          <a:bodyPr wrap="square" rtlCol="0">
            <a:spAutoFit/>
          </a:bodyPr>
          <a:lstStyle/>
          <a:p>
            <a:r>
              <a:rPr lang="en-US" dirty="0"/>
              <a:t>N</a:t>
            </a:r>
          </a:p>
        </p:txBody>
      </p:sp>
      <p:sp>
        <p:nvSpPr>
          <p:cNvPr id="31" name="TextBox 30">
            <a:extLst>
              <a:ext uri="{FF2B5EF4-FFF2-40B4-BE49-F238E27FC236}">
                <a16:creationId xmlns:a16="http://schemas.microsoft.com/office/drawing/2014/main" id="{A38648DC-5995-4F1B-B985-ADC8219383F6}"/>
              </a:ext>
            </a:extLst>
          </p:cNvPr>
          <p:cNvSpPr txBox="1"/>
          <p:nvPr/>
        </p:nvSpPr>
        <p:spPr>
          <a:xfrm>
            <a:off x="7594903" y="2074132"/>
            <a:ext cx="276837" cy="369332"/>
          </a:xfrm>
          <a:prstGeom prst="rect">
            <a:avLst/>
          </a:prstGeom>
          <a:noFill/>
        </p:spPr>
        <p:txBody>
          <a:bodyPr wrap="square" rtlCol="0">
            <a:spAutoFit/>
          </a:bodyPr>
          <a:lstStyle/>
          <a:p>
            <a:r>
              <a:rPr lang="en-US" dirty="0"/>
              <a:t>N</a:t>
            </a:r>
          </a:p>
        </p:txBody>
      </p:sp>
      <p:sp>
        <p:nvSpPr>
          <p:cNvPr id="32" name="TextBox 31">
            <a:extLst>
              <a:ext uri="{FF2B5EF4-FFF2-40B4-BE49-F238E27FC236}">
                <a16:creationId xmlns:a16="http://schemas.microsoft.com/office/drawing/2014/main" id="{10D96463-CE21-4959-BC7A-9C37C277DA34}"/>
              </a:ext>
            </a:extLst>
          </p:cNvPr>
          <p:cNvSpPr txBox="1"/>
          <p:nvPr/>
        </p:nvSpPr>
        <p:spPr>
          <a:xfrm>
            <a:off x="9218612" y="2661019"/>
            <a:ext cx="276837" cy="369332"/>
          </a:xfrm>
          <a:prstGeom prst="rect">
            <a:avLst/>
          </a:prstGeom>
          <a:noFill/>
        </p:spPr>
        <p:txBody>
          <a:bodyPr wrap="square" rtlCol="0">
            <a:spAutoFit/>
          </a:bodyPr>
          <a:lstStyle/>
          <a:p>
            <a:r>
              <a:rPr lang="en-US" dirty="0"/>
              <a:t>N</a:t>
            </a:r>
          </a:p>
        </p:txBody>
      </p:sp>
      <p:sp>
        <p:nvSpPr>
          <p:cNvPr id="33" name="TextBox 32">
            <a:extLst>
              <a:ext uri="{FF2B5EF4-FFF2-40B4-BE49-F238E27FC236}">
                <a16:creationId xmlns:a16="http://schemas.microsoft.com/office/drawing/2014/main" id="{2BAA333C-9939-49D8-A21E-2955E5F5C708}"/>
              </a:ext>
            </a:extLst>
          </p:cNvPr>
          <p:cNvSpPr txBox="1"/>
          <p:nvPr/>
        </p:nvSpPr>
        <p:spPr>
          <a:xfrm>
            <a:off x="8224074" y="3059668"/>
            <a:ext cx="276837" cy="369332"/>
          </a:xfrm>
          <a:prstGeom prst="rect">
            <a:avLst/>
          </a:prstGeom>
          <a:noFill/>
        </p:spPr>
        <p:txBody>
          <a:bodyPr wrap="square" rtlCol="0">
            <a:spAutoFit/>
          </a:bodyPr>
          <a:lstStyle/>
          <a:p>
            <a:r>
              <a:rPr lang="en-US" dirty="0"/>
              <a:t>P</a:t>
            </a:r>
          </a:p>
        </p:txBody>
      </p:sp>
      <p:sp>
        <p:nvSpPr>
          <p:cNvPr id="34" name="TextBox 33">
            <a:extLst>
              <a:ext uri="{FF2B5EF4-FFF2-40B4-BE49-F238E27FC236}">
                <a16:creationId xmlns:a16="http://schemas.microsoft.com/office/drawing/2014/main" id="{8C762642-EE63-4159-A771-76A7B25F507A}"/>
              </a:ext>
            </a:extLst>
          </p:cNvPr>
          <p:cNvSpPr txBox="1"/>
          <p:nvPr/>
        </p:nvSpPr>
        <p:spPr>
          <a:xfrm>
            <a:off x="10322208" y="3059668"/>
            <a:ext cx="27683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42572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AF0-F117-42FA-A9C3-455246C07019}"/>
              </a:ext>
            </a:extLst>
          </p:cNvPr>
          <p:cNvSpPr>
            <a:spLocks noGrp="1"/>
          </p:cNvSpPr>
          <p:nvPr>
            <p:ph type="title"/>
          </p:nvPr>
        </p:nvSpPr>
        <p:spPr/>
        <p:txBody>
          <a:bodyPr/>
          <a:lstStyle/>
          <a:p>
            <a:r>
              <a:rPr lang="en-US" dirty="0"/>
              <a:t>Bowling Pins – Best Solution?</a:t>
            </a:r>
          </a:p>
        </p:txBody>
      </p:sp>
      <p:sp>
        <p:nvSpPr>
          <p:cNvPr id="3" name="Content Placeholder 2">
            <a:extLst>
              <a:ext uri="{FF2B5EF4-FFF2-40B4-BE49-F238E27FC236}">
                <a16:creationId xmlns:a16="http://schemas.microsoft.com/office/drawing/2014/main" id="{E774161B-34D4-453C-91E6-30AE1964F212}"/>
              </a:ext>
            </a:extLst>
          </p:cNvPr>
          <p:cNvSpPr>
            <a:spLocks noGrp="1"/>
          </p:cNvSpPr>
          <p:nvPr>
            <p:ph idx="1"/>
          </p:nvPr>
        </p:nvSpPr>
        <p:spPr>
          <a:xfrm>
            <a:off x="684212" y="511727"/>
            <a:ext cx="8534400" cy="4444591"/>
          </a:xfrm>
        </p:spPr>
        <p:txBody>
          <a:bodyPr>
            <a:normAutofit/>
          </a:bodyPr>
          <a:lstStyle/>
          <a:p>
            <a:pPr>
              <a:buFont typeface="Wingdings" panose="05000000000000000000" pitchFamily="2" charset="2"/>
              <a:buChar char="Ø"/>
            </a:pPr>
            <a:r>
              <a:rPr lang="en-US" dirty="0"/>
              <a:t>Sprague-Grundy Theorem</a:t>
            </a:r>
          </a:p>
          <a:p>
            <a:pPr lvl="1">
              <a:buFont typeface="Wingdings" panose="05000000000000000000" pitchFamily="2" charset="2"/>
              <a:buChar char="Ø"/>
            </a:pPr>
            <a:r>
              <a:rPr lang="en-US" dirty="0"/>
              <a:t>For every impartial game there is an equivalent game of </a:t>
            </a:r>
            <a:r>
              <a:rPr lang="en-US" dirty="0" err="1"/>
              <a:t>Nim</a:t>
            </a:r>
            <a:endParaRPr lang="en-US" dirty="0"/>
          </a:p>
          <a:p>
            <a:pPr lvl="1">
              <a:buFont typeface="Wingdings" panose="05000000000000000000" pitchFamily="2" charset="2"/>
              <a:buChar char="Ø"/>
            </a:pPr>
            <a:r>
              <a:rPr lang="en-US" dirty="0"/>
              <a:t>The ultimate solution is to generate the ‘</a:t>
            </a:r>
            <a:r>
              <a:rPr lang="en-US" dirty="0" err="1"/>
              <a:t>Nimber</a:t>
            </a:r>
            <a:r>
              <a:rPr lang="en-US" dirty="0"/>
              <a:t>’ or ‘Grundy Number’</a:t>
            </a:r>
          </a:p>
          <a:p>
            <a:pPr lvl="1">
              <a:buFont typeface="Wingdings" panose="05000000000000000000" pitchFamily="2" charset="2"/>
              <a:buChar char="Ø"/>
            </a:pPr>
            <a:r>
              <a:rPr lang="en-US" dirty="0"/>
              <a:t>If the </a:t>
            </a:r>
            <a:r>
              <a:rPr lang="en-US" dirty="0" err="1"/>
              <a:t>nimber</a:t>
            </a:r>
            <a:r>
              <a:rPr lang="en-US" dirty="0"/>
              <a:t> is 0 then the second player wins.</a:t>
            </a:r>
          </a:p>
          <a:p>
            <a:pPr>
              <a:buFont typeface="Wingdings" panose="05000000000000000000" pitchFamily="2" charset="2"/>
              <a:buChar char="Ø"/>
            </a:pPr>
            <a:r>
              <a:rPr lang="en-US" dirty="0"/>
              <a:t>For small games, the </a:t>
            </a:r>
            <a:r>
              <a:rPr lang="en-US" dirty="0" err="1"/>
              <a:t>nimber</a:t>
            </a:r>
            <a:r>
              <a:rPr lang="en-US" dirty="0"/>
              <a:t> is easy to calculate</a:t>
            </a:r>
          </a:p>
          <a:p>
            <a:pPr lvl="1">
              <a:buFont typeface="Wingdings" panose="05000000000000000000" pitchFamily="2" charset="2"/>
              <a:buChar char="Ø"/>
            </a:pPr>
            <a:r>
              <a:rPr lang="en-US" dirty="0"/>
              <a:t>Consider the set of possible sizes of a heap after a move</a:t>
            </a:r>
          </a:p>
          <a:p>
            <a:pPr lvl="1">
              <a:buFont typeface="Wingdings" panose="05000000000000000000" pitchFamily="2" charset="2"/>
              <a:buChar char="Ø"/>
            </a:pPr>
            <a:r>
              <a:rPr lang="en-US" dirty="0"/>
              <a:t>The </a:t>
            </a:r>
            <a:r>
              <a:rPr lang="en-US" dirty="0" err="1"/>
              <a:t>nimber</a:t>
            </a:r>
            <a:r>
              <a:rPr lang="en-US" dirty="0"/>
              <a:t> is the minimum </a:t>
            </a:r>
            <a:r>
              <a:rPr lang="en-US" dirty="0" err="1"/>
              <a:t>excludant</a:t>
            </a:r>
            <a:r>
              <a:rPr lang="en-US" dirty="0"/>
              <a:t> of that set</a:t>
            </a:r>
          </a:p>
          <a:p>
            <a:pPr lvl="1">
              <a:buFont typeface="Wingdings" panose="05000000000000000000" pitchFamily="2" charset="2"/>
              <a:buChar char="Ø"/>
            </a:pPr>
            <a:r>
              <a:rPr lang="en-US" dirty="0"/>
              <a:t>Take the Grundy Sum of each heap’s </a:t>
            </a:r>
            <a:r>
              <a:rPr lang="en-US" dirty="0" err="1"/>
              <a:t>nimber</a:t>
            </a:r>
            <a:endParaRPr lang="en-US" dirty="0"/>
          </a:p>
          <a:p>
            <a:pPr>
              <a:buFont typeface="Wingdings" panose="05000000000000000000" pitchFamily="2" charset="2"/>
              <a:buChar char="Ø"/>
            </a:pPr>
            <a:r>
              <a:rPr lang="en-US" dirty="0"/>
              <a:t>Unfortunately, the equivalent game of </a:t>
            </a:r>
            <a:r>
              <a:rPr lang="en-US" dirty="0" err="1"/>
              <a:t>Nim</a:t>
            </a:r>
            <a:r>
              <a:rPr lang="en-US" dirty="0"/>
              <a:t> is not clear</a:t>
            </a:r>
          </a:p>
          <a:p>
            <a:pPr lvl="1">
              <a:buFont typeface="Wingdings" panose="05000000000000000000" pitchFamily="2" charset="2"/>
              <a:buChar char="Ø"/>
            </a:pPr>
            <a:r>
              <a:rPr lang="en-US" dirty="0"/>
              <a:t>Bowling Pins does not have clearly defined heaps</a:t>
            </a:r>
          </a:p>
          <a:p>
            <a:pPr lvl="1">
              <a:buFont typeface="Wingdings" panose="05000000000000000000" pitchFamily="2" charset="2"/>
              <a:buChar char="Ø"/>
            </a:pPr>
            <a:r>
              <a:rPr lang="en-US" dirty="0"/>
              <a:t>The position of pins matters</a:t>
            </a:r>
          </a:p>
          <a:p>
            <a:pPr lvl="1"/>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81253F0-7D71-46A2-9638-14CC68D0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481" y="3143775"/>
            <a:ext cx="3886200" cy="1684020"/>
          </a:xfrm>
          <a:prstGeom prst="rect">
            <a:avLst/>
          </a:prstGeom>
        </p:spPr>
      </p:pic>
    </p:spTree>
    <p:extLst>
      <p:ext uri="{BB962C8B-B14F-4D97-AF65-F5344CB8AC3E}">
        <p14:creationId xmlns:p14="http://schemas.microsoft.com/office/powerpoint/2010/main" val="333617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a:spLocks noGrp="1"/>
          </p:cNvSpPr>
          <p:nvPr>
            <p:ph type="body" idx="1"/>
          </p:nvPr>
        </p:nvSpPr>
        <p:spPr>
          <a:xfrm>
            <a:off x="684212" y="1401417"/>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1. Amazon Web Service </a:t>
            </a:r>
            <a:endParaRPr dirty="0"/>
          </a:p>
          <a:p>
            <a:pPr marL="342900" lvl="0" indent="-342900" algn="l" rtl="0">
              <a:spcBef>
                <a:spcPts val="1000"/>
              </a:spcBef>
              <a:spcAft>
                <a:spcPts val="0"/>
              </a:spcAft>
              <a:buSzPts val="1600"/>
              <a:buFont typeface="Wingdings" panose="05000000000000000000" pitchFamily="2" charset="2"/>
              <a:buChar char="Ø"/>
            </a:pPr>
            <a:r>
              <a:rPr lang="en-US" dirty="0"/>
              <a:t>2. </a:t>
            </a:r>
            <a:r>
              <a:rPr lang="en-US" dirty="0" err="1"/>
              <a:t>sbt</a:t>
            </a:r>
            <a:r>
              <a:rPr lang="en-US" dirty="0"/>
              <a:t> </a:t>
            </a:r>
            <a:endParaRPr dirty="0"/>
          </a:p>
          <a:p>
            <a:pPr marL="342900" lvl="0" indent="-342900" algn="l" rtl="0">
              <a:spcBef>
                <a:spcPts val="1000"/>
              </a:spcBef>
              <a:spcAft>
                <a:spcPts val="0"/>
              </a:spcAft>
              <a:buSzPts val="1600"/>
              <a:buFont typeface="Wingdings" panose="05000000000000000000" pitchFamily="2" charset="2"/>
              <a:buChar char="Ø"/>
            </a:pPr>
            <a:r>
              <a:rPr lang="en-US" dirty="0"/>
              <a:t>3. Scala 2.12.13</a:t>
            </a:r>
            <a:endParaRPr dirty="0"/>
          </a:p>
          <a:p>
            <a:pPr marL="342900" lvl="0" indent="-342900" algn="l" rtl="0">
              <a:spcBef>
                <a:spcPts val="1000"/>
              </a:spcBef>
              <a:spcAft>
                <a:spcPts val="0"/>
              </a:spcAft>
              <a:buSzPts val="1600"/>
              <a:buFont typeface="Wingdings" panose="05000000000000000000" pitchFamily="2" charset="2"/>
              <a:buChar char="Ø"/>
            </a:pPr>
            <a:r>
              <a:rPr lang="en-US" dirty="0"/>
              <a:t>4. Apache Spark 3.0.0  </a:t>
            </a:r>
            <a:endParaRPr dirty="0"/>
          </a:p>
          <a:p>
            <a:pPr marL="342900" lvl="0" indent="-342900" algn="l" rtl="0">
              <a:spcBef>
                <a:spcPts val="1000"/>
              </a:spcBef>
              <a:spcAft>
                <a:spcPts val="0"/>
              </a:spcAft>
              <a:buSzPts val="1600"/>
              <a:buFont typeface="Wingdings" panose="05000000000000000000" pitchFamily="2" charset="2"/>
              <a:buChar char="Ø"/>
            </a:pPr>
            <a:r>
              <a:rPr lang="en-US" dirty="0"/>
              <a:t>5. YARN 1.0</a:t>
            </a:r>
            <a:endParaRPr dirty="0"/>
          </a:p>
          <a:p>
            <a:pPr marL="342900" lvl="0" indent="-342900" algn="l" rtl="0">
              <a:spcBef>
                <a:spcPts val="1000"/>
              </a:spcBef>
              <a:spcAft>
                <a:spcPts val="0"/>
              </a:spcAft>
              <a:buSzPts val="1600"/>
              <a:buFont typeface="Wingdings" panose="05000000000000000000" pitchFamily="2" charset="2"/>
              <a:buChar char="Ø"/>
            </a:pPr>
            <a:r>
              <a:rPr lang="en-US" dirty="0"/>
              <a:t>6. Hadoop File system 2.10</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72" name="Google Shape;172;p23" descr="Home | Yarn - Package Manager"/>
          <p:cNvPicPr preferRelativeResize="0"/>
          <p:nvPr/>
        </p:nvPicPr>
        <p:blipFill rotWithShape="1">
          <a:blip r:embed="rId3">
            <a:alphaModFix/>
          </a:blip>
          <a:srcRect/>
          <a:stretch/>
        </p:blipFill>
        <p:spPr>
          <a:xfrm>
            <a:off x="8388252" y="629084"/>
            <a:ext cx="2732186" cy="1223367"/>
          </a:xfrm>
          <a:prstGeom prst="rect">
            <a:avLst/>
          </a:prstGeom>
          <a:noFill/>
          <a:ln>
            <a:noFill/>
          </a:ln>
        </p:spPr>
      </p:pic>
      <p:pic>
        <p:nvPicPr>
          <p:cNvPr id="173" name="Google Shape;173;p23" descr="Amazon Web Services (@AWS) | Twitter"/>
          <p:cNvPicPr preferRelativeResize="0"/>
          <p:nvPr/>
        </p:nvPicPr>
        <p:blipFill rotWithShape="1">
          <a:blip r:embed="rId4">
            <a:alphaModFix/>
          </a:blip>
          <a:srcRect/>
          <a:stretch/>
        </p:blipFill>
        <p:spPr>
          <a:xfrm>
            <a:off x="5762624" y="542924"/>
            <a:ext cx="2124075" cy="2124075"/>
          </a:xfrm>
          <a:prstGeom prst="rect">
            <a:avLst/>
          </a:prstGeom>
          <a:noFill/>
          <a:ln>
            <a:noFill/>
          </a:ln>
        </p:spPr>
      </p:pic>
      <p:pic>
        <p:nvPicPr>
          <p:cNvPr id="174" name="Google Shape;174;p23" descr="SBT basics – Emmanouil Gkatziouras"/>
          <p:cNvPicPr preferRelativeResize="0"/>
          <p:nvPr/>
        </p:nvPicPr>
        <p:blipFill rotWithShape="1">
          <a:blip r:embed="rId5">
            <a:alphaModFix/>
          </a:blip>
          <a:srcRect/>
          <a:stretch/>
        </p:blipFill>
        <p:spPr>
          <a:xfrm>
            <a:off x="8172450" y="2091634"/>
            <a:ext cx="3524250" cy="1524000"/>
          </a:xfrm>
          <a:prstGeom prst="rect">
            <a:avLst/>
          </a:prstGeom>
          <a:noFill/>
          <a:ln>
            <a:noFill/>
          </a:ln>
        </p:spPr>
      </p:pic>
      <p:pic>
        <p:nvPicPr>
          <p:cNvPr id="175" name="Google Shape;175;p23" descr="Apache Hadoop — What Is YARN | HDFS | MapReduce | by Cory Maklin | Towards  Data Science"/>
          <p:cNvPicPr preferRelativeResize="0"/>
          <p:nvPr/>
        </p:nvPicPr>
        <p:blipFill rotWithShape="1">
          <a:blip r:embed="rId6">
            <a:alphaModFix/>
          </a:blip>
          <a:srcRect/>
          <a:stretch/>
        </p:blipFill>
        <p:spPr>
          <a:xfrm>
            <a:off x="6667501" y="4460368"/>
            <a:ext cx="4452937" cy="1590997"/>
          </a:xfrm>
          <a:prstGeom prst="rect">
            <a:avLst/>
          </a:prstGeom>
          <a:noFill/>
          <a:ln>
            <a:noFill/>
          </a:ln>
        </p:spPr>
      </p:pic>
      <p:pic>
        <p:nvPicPr>
          <p:cNvPr id="176" name="Google Shape;176;p23" descr="Apache Spark - Wikipedia"/>
          <p:cNvPicPr preferRelativeResize="0"/>
          <p:nvPr/>
        </p:nvPicPr>
        <p:blipFill rotWithShape="1">
          <a:blip r:embed="rId7">
            <a:alphaModFix/>
          </a:blip>
          <a:srcRect/>
          <a:stretch/>
        </p:blipFill>
        <p:spPr>
          <a:xfrm>
            <a:off x="4900910" y="2870341"/>
            <a:ext cx="2966988" cy="15453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FEATURES</a:t>
            </a:r>
            <a:endParaRPr/>
          </a:p>
        </p:txBody>
      </p:sp>
      <p:sp>
        <p:nvSpPr>
          <p:cNvPr id="182" name="Google Shape;182;p2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b="1" dirty="0" err="1">
                <a:solidFill>
                  <a:schemeClr val="lt1"/>
                </a:solidFill>
              </a:rPr>
              <a:t>TweetNegativity</a:t>
            </a:r>
            <a:r>
              <a:rPr lang="en-US" dirty="0"/>
              <a:t> – Creates </a:t>
            </a:r>
            <a:r>
              <a:rPr lang="en-US" dirty="0" err="1"/>
              <a:t>dataframe</a:t>
            </a:r>
            <a:r>
              <a:rPr lang="en-US" dirty="0"/>
              <a:t> count of negative words in a given twitter stream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lt1"/>
                </a:solidFill>
              </a:rPr>
              <a:t>TrendingTweets</a:t>
            </a:r>
            <a:r>
              <a:rPr lang="en-US" dirty="0"/>
              <a:t> – Retrieves most liked tweet given the stream of tweets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 </a:t>
            </a:r>
            <a:r>
              <a:rPr lang="en-US" b="1" dirty="0" err="1">
                <a:solidFill>
                  <a:schemeClr val="lt1"/>
                </a:solidFill>
              </a:rPr>
              <a:t>MostMentionedUrl</a:t>
            </a:r>
            <a:r>
              <a:rPr lang="en-US" dirty="0"/>
              <a:t> - Given a stream, outputs the </a:t>
            </a:r>
            <a:r>
              <a:rPr lang="en-US" dirty="0" err="1"/>
              <a:t>url</a:t>
            </a:r>
            <a:r>
              <a:rPr lang="en-US" dirty="0"/>
              <a:t> with the most mentions</a:t>
            </a: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95805" y="5542704"/>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PROCESS </a:t>
            </a:r>
            <a:endParaRPr dirty="0"/>
          </a:p>
        </p:txBody>
      </p:sp>
      <p:pic>
        <p:nvPicPr>
          <p:cNvPr id="38" name="Picture 2" descr="twitter-icon-circle-blue-logo-preview - Utility People">
            <a:extLst>
              <a:ext uri="{FF2B5EF4-FFF2-40B4-BE49-F238E27FC236}">
                <a16:creationId xmlns:a16="http://schemas.microsoft.com/office/drawing/2014/main" id="{D872C35D-BE53-4975-B5D6-476B51729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669393"/>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Upload Build to AWS S3 from Jenkins ~ ServerKaKa">
            <a:extLst>
              <a:ext uri="{FF2B5EF4-FFF2-40B4-BE49-F238E27FC236}">
                <a16:creationId xmlns:a16="http://schemas.microsoft.com/office/drawing/2014/main" id="{15018083-8F73-4912-8B9F-8D2C51CCA2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575" t="-1346" b="-1"/>
          <a:stretch/>
        </p:blipFill>
        <p:spPr bwMode="auto">
          <a:xfrm>
            <a:off x="4957570" y="4106418"/>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299955B-C1A3-4CAD-9592-AE1A2DC559D5}"/>
              </a:ext>
            </a:extLst>
          </p:cNvPr>
          <p:cNvSpPr txBox="1"/>
          <p:nvPr/>
        </p:nvSpPr>
        <p:spPr>
          <a:xfrm>
            <a:off x="2428875" y="1085850"/>
            <a:ext cx="1606530"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Input Stream</a:t>
            </a:r>
          </a:p>
        </p:txBody>
      </p:sp>
      <p:cxnSp>
        <p:nvCxnSpPr>
          <p:cNvPr id="41" name="Straight Arrow Connector 40">
            <a:extLst>
              <a:ext uri="{FF2B5EF4-FFF2-40B4-BE49-F238E27FC236}">
                <a16:creationId xmlns:a16="http://schemas.microsoft.com/office/drawing/2014/main" id="{2BF7B3B5-C9B7-49E2-9823-4E8B4BF11707}"/>
              </a:ext>
            </a:extLst>
          </p:cNvPr>
          <p:cNvCxnSpPr/>
          <p:nvPr/>
        </p:nvCxnSpPr>
        <p:spPr>
          <a:xfrm>
            <a:off x="9218612" y="3033713"/>
            <a:ext cx="914400" cy="914400"/>
          </a:xfrm>
          <a:prstGeom prst="straightConnector1">
            <a:avLst/>
          </a:prstGeom>
          <a:noFill/>
          <a:ln w="9525" cap="rnd" cmpd="sng" algn="ctr">
            <a:solidFill>
              <a:srgbClr val="052F61">
                <a:tint val="76000"/>
                <a:alpha val="60000"/>
                <a:hueMod val="94000"/>
              </a:srgbClr>
            </a:solidFill>
            <a:prstDash val="solid"/>
            <a:tailEnd type="triangle"/>
          </a:ln>
          <a:effectLst/>
        </p:spPr>
      </p:cxnSp>
      <p:sp>
        <p:nvSpPr>
          <p:cNvPr id="42" name="Arrow: Right 41">
            <a:extLst>
              <a:ext uri="{FF2B5EF4-FFF2-40B4-BE49-F238E27FC236}">
                <a16:creationId xmlns:a16="http://schemas.microsoft.com/office/drawing/2014/main" id="{7388BD7F-6AC1-46D0-B359-BA89EB222CD5}"/>
              </a:ext>
            </a:extLst>
          </p:cNvPr>
          <p:cNvSpPr/>
          <p:nvPr/>
        </p:nvSpPr>
        <p:spPr>
          <a:xfrm>
            <a:off x="2188927" y="1516000"/>
            <a:ext cx="3519488" cy="233362"/>
          </a:xfrm>
          <a:prstGeom prs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Arrow: Left 42">
            <a:extLst>
              <a:ext uri="{FF2B5EF4-FFF2-40B4-BE49-F238E27FC236}">
                <a16:creationId xmlns:a16="http://schemas.microsoft.com/office/drawing/2014/main" id="{5B158D9A-AD06-498F-A6F6-36111A56C483}"/>
              </a:ext>
            </a:extLst>
          </p:cNvPr>
          <p:cNvSpPr/>
          <p:nvPr/>
        </p:nvSpPr>
        <p:spPr>
          <a:xfrm rot="20291172">
            <a:off x="1431766" y="2787737"/>
            <a:ext cx="4609570" cy="268615"/>
          </a:xfrm>
          <a:prstGeom prst="lef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TextBox 43">
            <a:extLst>
              <a:ext uri="{FF2B5EF4-FFF2-40B4-BE49-F238E27FC236}">
                <a16:creationId xmlns:a16="http://schemas.microsoft.com/office/drawing/2014/main" id="{AF9E5235-F748-489F-AB4F-D736D5384ACB}"/>
              </a:ext>
            </a:extLst>
          </p:cNvPr>
          <p:cNvSpPr txBox="1"/>
          <p:nvPr/>
        </p:nvSpPr>
        <p:spPr>
          <a:xfrm rot="20403366">
            <a:off x="1560157" y="2606936"/>
            <a:ext cx="3223959"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Assemble script as  a jar file</a:t>
            </a:r>
          </a:p>
        </p:txBody>
      </p:sp>
      <p:pic>
        <p:nvPicPr>
          <p:cNvPr id="45" name="Picture 2" descr="Transient Cluster on AWS">
            <a:extLst>
              <a:ext uri="{FF2B5EF4-FFF2-40B4-BE49-F238E27FC236}">
                <a16:creationId xmlns:a16="http://schemas.microsoft.com/office/drawing/2014/main" id="{5C15F9A7-BBDD-4F3C-BA68-C14F954F9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38" y="815916"/>
            <a:ext cx="2387324" cy="1104877"/>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Right 45">
            <a:extLst>
              <a:ext uri="{FF2B5EF4-FFF2-40B4-BE49-F238E27FC236}">
                <a16:creationId xmlns:a16="http://schemas.microsoft.com/office/drawing/2014/main" id="{590B9815-7B73-41BC-AC46-3EBCAE167F3A}"/>
              </a:ext>
            </a:extLst>
          </p:cNvPr>
          <p:cNvSpPr/>
          <p:nvPr/>
        </p:nvSpPr>
        <p:spPr>
          <a:xfrm>
            <a:off x="1473422" y="4834051"/>
            <a:ext cx="3360516" cy="246749"/>
          </a:xfrm>
          <a:prstGeom prst="rightArrow">
            <a:avLst>
              <a:gd name="adj1" fmla="val 46282"/>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TextBox 46">
            <a:extLst>
              <a:ext uri="{FF2B5EF4-FFF2-40B4-BE49-F238E27FC236}">
                <a16:creationId xmlns:a16="http://schemas.microsoft.com/office/drawing/2014/main" id="{37349897-8749-4A83-BF42-542BC37C4A45}"/>
              </a:ext>
            </a:extLst>
          </p:cNvPr>
          <p:cNvSpPr txBox="1"/>
          <p:nvPr/>
        </p:nvSpPr>
        <p:spPr>
          <a:xfrm>
            <a:off x="1573854" y="4397280"/>
            <a:ext cx="3887235" cy="369332"/>
          </a:xfrm>
          <a:prstGeom prst="rect">
            <a:avLst/>
          </a:prstGeom>
          <a:noFill/>
        </p:spPr>
        <p:txBody>
          <a:bodyPr wrap="square" rtlCol="0">
            <a:spAutoFit/>
          </a:bodyPr>
          <a:lstStyle/>
          <a:p>
            <a:pPr defTabSz="457200">
              <a:buClrTx/>
              <a:buFontTx/>
              <a:buNone/>
            </a:pPr>
            <a:r>
              <a:rPr lang="en-US" sz="1800" kern="1200" dirty="0">
                <a:solidFill>
                  <a:prstClr val="white"/>
                </a:solidFill>
                <a:latin typeface="Century Gothic" panose="020B0502020202020204"/>
                <a:ea typeface="+mn-ea"/>
                <a:cs typeface="+mn-cs"/>
              </a:rPr>
              <a:t>Send the jar file script to s3</a:t>
            </a:r>
          </a:p>
        </p:txBody>
      </p:sp>
      <p:pic>
        <p:nvPicPr>
          <p:cNvPr id="48" name="Picture 6" descr="Get JAR File From JAD File, Get JAR File From JAD File Using Winrar | How To">
            <a:extLst>
              <a:ext uri="{FF2B5EF4-FFF2-40B4-BE49-F238E27FC236}">
                <a16:creationId xmlns:a16="http://schemas.microsoft.com/office/drawing/2014/main" id="{BB71A0E4-9902-472D-B03E-894BA5A01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54" y="3674997"/>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Up-Down 48">
            <a:extLst>
              <a:ext uri="{FF2B5EF4-FFF2-40B4-BE49-F238E27FC236}">
                <a16:creationId xmlns:a16="http://schemas.microsoft.com/office/drawing/2014/main" id="{DA09FA05-1423-4412-BFEB-5FECA3D55890}"/>
              </a:ext>
            </a:extLst>
          </p:cNvPr>
          <p:cNvSpPr/>
          <p:nvPr/>
        </p:nvSpPr>
        <p:spPr>
          <a:xfrm rot="2971630">
            <a:off x="7845376" y="1233673"/>
            <a:ext cx="185749" cy="3752116"/>
          </a:xfrm>
          <a:prstGeom prst="up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0" name="TextBox 49">
            <a:extLst>
              <a:ext uri="{FF2B5EF4-FFF2-40B4-BE49-F238E27FC236}">
                <a16:creationId xmlns:a16="http://schemas.microsoft.com/office/drawing/2014/main" id="{97AB53C3-4FC6-4715-932D-A7C625BB31CB}"/>
              </a:ext>
            </a:extLst>
          </p:cNvPr>
          <p:cNvSpPr txBox="1"/>
          <p:nvPr/>
        </p:nvSpPr>
        <p:spPr>
          <a:xfrm rot="19091448">
            <a:off x="6182044" y="2221878"/>
            <a:ext cx="4233265" cy="400110"/>
          </a:xfrm>
          <a:prstGeom prst="rect">
            <a:avLst/>
          </a:prstGeom>
          <a:noFill/>
        </p:spPr>
        <p:txBody>
          <a:bodyPr wrap="square" rtlCol="0">
            <a:spAutoFit/>
          </a:bodyPr>
          <a:lstStyle/>
          <a:p>
            <a:pPr defTabSz="457200">
              <a:buClrTx/>
              <a:buFontTx/>
              <a:buNone/>
            </a:pPr>
            <a:r>
              <a:rPr lang="en-US" sz="2000" kern="1200" dirty="0">
                <a:solidFill>
                  <a:prstClr val="white"/>
                </a:solidFill>
                <a:latin typeface="Century Gothic" panose="020B0502020202020204"/>
                <a:ea typeface="+mn-ea"/>
                <a:cs typeface="+mn-cs"/>
              </a:rPr>
              <a:t>Copy the jar from s3 </a:t>
            </a:r>
          </a:p>
        </p:txBody>
      </p:sp>
      <p:pic>
        <p:nvPicPr>
          <p:cNvPr id="51" name="Picture 14" descr="Apache Spark - Wikipedia">
            <a:extLst>
              <a:ext uri="{FF2B5EF4-FFF2-40B4-BE49-F238E27FC236}">
                <a16:creationId xmlns:a16="http://schemas.microsoft.com/office/drawing/2014/main" id="{0B282F03-343C-45B0-8B77-D772DA4AE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4550" y="4249338"/>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BA042C23-042A-4836-80CE-3E208CF6A2FC}"/>
              </a:ext>
            </a:extLst>
          </p:cNvPr>
          <p:cNvSpPr/>
          <p:nvPr/>
        </p:nvSpPr>
        <p:spPr>
          <a:xfrm>
            <a:off x="9820275" y="1990242"/>
            <a:ext cx="312737" cy="2528074"/>
          </a:xfrm>
          <a:prstGeom prst="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3" name="TextBox 52">
            <a:extLst>
              <a:ext uri="{FF2B5EF4-FFF2-40B4-BE49-F238E27FC236}">
                <a16:creationId xmlns:a16="http://schemas.microsoft.com/office/drawing/2014/main" id="{795F82B0-3646-4F4B-BD4E-5981E1664FD1}"/>
              </a:ext>
            </a:extLst>
          </p:cNvPr>
          <p:cNvSpPr txBox="1"/>
          <p:nvPr/>
        </p:nvSpPr>
        <p:spPr>
          <a:xfrm>
            <a:off x="8694003" y="3398002"/>
            <a:ext cx="2607084" cy="1138773"/>
          </a:xfrm>
          <a:prstGeom prst="rect">
            <a:avLst/>
          </a:prstGeom>
          <a:noFill/>
        </p:spPr>
        <p:txBody>
          <a:bodyPr wrap="square" rtlCol="0">
            <a:spAutoFit/>
          </a:bodyPr>
          <a:lstStyle/>
          <a:p>
            <a:pPr defTabSz="457200">
              <a:buClrTx/>
              <a:buFontTx/>
              <a:buNone/>
            </a:pPr>
            <a:r>
              <a:rPr lang="en-US" sz="1600" kern="1200" dirty="0">
                <a:solidFill>
                  <a:prstClr val="white"/>
                </a:solidFill>
                <a:latin typeface="Century Gothic" panose="020B0502020202020204"/>
                <a:ea typeface="+mn-ea"/>
                <a:cs typeface="+mn-cs"/>
              </a:rPr>
              <a:t>Run </a:t>
            </a:r>
            <a:r>
              <a:rPr lang="en-US" sz="1600" kern="1200" dirty="0" err="1">
                <a:solidFill>
                  <a:prstClr val="white"/>
                </a:solidFill>
                <a:latin typeface="Century Gothic" panose="020B0502020202020204"/>
                <a:ea typeface="+mn-ea"/>
                <a:cs typeface="+mn-cs"/>
              </a:rPr>
              <a:t>SparkSession</a:t>
            </a:r>
            <a:r>
              <a:rPr lang="en-US" sz="1600" kern="1200" dirty="0">
                <a:solidFill>
                  <a:prstClr val="white"/>
                </a:solidFill>
                <a:latin typeface="Century Gothic" panose="020B0502020202020204"/>
                <a:ea typeface="+mn-ea"/>
                <a:cs typeface="+mn-cs"/>
              </a:rPr>
              <a:t> on the dataset</a:t>
            </a:r>
          </a:p>
          <a:p>
            <a:pPr defTabSz="457200">
              <a:buClrTx/>
              <a:buFontTx/>
              <a:buNone/>
            </a:pPr>
            <a:endParaRPr lang="en-US" sz="1800" kern="1200" dirty="0">
              <a:solidFill>
                <a:prstClr val="white"/>
              </a:solidFill>
              <a:latin typeface="Century Gothic" panose="020B0502020202020204"/>
              <a:ea typeface="+mn-ea"/>
              <a:cs typeface="+mn-cs"/>
            </a:endParaRPr>
          </a:p>
          <a:p>
            <a:pPr defTabSz="457200">
              <a:buClrTx/>
              <a:buFontTx/>
              <a:buNone/>
            </a:pPr>
            <a:endParaRPr lang="en-US" sz="1800" kern="1200" dirty="0">
              <a:solidFill>
                <a:prstClr val="white"/>
              </a:solidFill>
              <a:latin typeface="Century Gothic" panose="020B0502020202020204"/>
              <a:ea typeface="+mn-ea"/>
              <a:cs typeface="+mn-cs"/>
            </a:endParaRPr>
          </a:p>
        </p:txBody>
      </p:sp>
      <p:sp>
        <p:nvSpPr>
          <p:cNvPr id="54" name="Arrow: Left 53">
            <a:extLst>
              <a:ext uri="{FF2B5EF4-FFF2-40B4-BE49-F238E27FC236}">
                <a16:creationId xmlns:a16="http://schemas.microsoft.com/office/drawing/2014/main" id="{54B609C8-2DF4-4550-A6B3-8C2F1CCC47FA}"/>
              </a:ext>
            </a:extLst>
          </p:cNvPr>
          <p:cNvSpPr/>
          <p:nvPr/>
        </p:nvSpPr>
        <p:spPr>
          <a:xfrm>
            <a:off x="6486806" y="5065198"/>
            <a:ext cx="2615596" cy="311063"/>
          </a:xfrm>
          <a:prstGeom prst="leftArrow">
            <a:avLst>
              <a:gd name="adj1" fmla="val 42280"/>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5" name="TextBox 54">
            <a:extLst>
              <a:ext uri="{FF2B5EF4-FFF2-40B4-BE49-F238E27FC236}">
                <a16:creationId xmlns:a16="http://schemas.microsoft.com/office/drawing/2014/main" id="{A8C8A934-AB8F-4B63-A339-E1FCF262277D}"/>
              </a:ext>
            </a:extLst>
          </p:cNvPr>
          <p:cNvSpPr txBox="1"/>
          <p:nvPr/>
        </p:nvSpPr>
        <p:spPr>
          <a:xfrm>
            <a:off x="6384658" y="4774269"/>
            <a:ext cx="2993127"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Send output to s3 bucket</a:t>
            </a:r>
          </a:p>
        </p:txBody>
      </p:sp>
      <p:pic>
        <p:nvPicPr>
          <p:cNvPr id="56" name="Picture 8" descr="Spark Streaming - Spark 3.0.1 Documentation">
            <a:extLst>
              <a:ext uri="{FF2B5EF4-FFF2-40B4-BE49-F238E27FC236}">
                <a16:creationId xmlns:a16="http://schemas.microsoft.com/office/drawing/2014/main" id="{980F3907-3EEF-4071-88F8-FA5E8569C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324" r="33523"/>
          <a:stretch/>
        </p:blipFill>
        <p:spPr bwMode="auto">
          <a:xfrm>
            <a:off x="5887437" y="485599"/>
            <a:ext cx="2050813" cy="2119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4000" dirty="0"/>
              <a:t>Spark Streaming:</a:t>
            </a:r>
            <a:endParaRPr sz="4000" dirty="0"/>
          </a:p>
        </p:txBody>
      </p:sp>
      <p:sp>
        <p:nvSpPr>
          <p:cNvPr id="2" name="TextBox 1">
            <a:extLst>
              <a:ext uri="{FF2B5EF4-FFF2-40B4-BE49-F238E27FC236}">
                <a16:creationId xmlns:a16="http://schemas.microsoft.com/office/drawing/2014/main" id="{CFEE6CDD-37D7-9946-BBCF-A4A9738C8104}"/>
              </a:ext>
            </a:extLst>
          </p:cNvPr>
          <p:cNvSpPr txBox="1"/>
          <p:nvPr/>
        </p:nvSpPr>
        <p:spPr>
          <a:xfrm>
            <a:off x="984738" y="5545016"/>
            <a:ext cx="4056185" cy="400110"/>
          </a:xfrm>
          <a:prstGeom prst="rect">
            <a:avLst/>
          </a:prstGeom>
          <a:noFill/>
        </p:spPr>
        <p:txBody>
          <a:bodyPr wrap="square" rtlCol="0">
            <a:spAutoFit/>
          </a:bodyPr>
          <a:lstStyle/>
          <a:p>
            <a:r>
              <a:rPr lang="en-US" sz="2000" dirty="0"/>
              <a:t>Page Tyler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724B-9AEA-2342-A05C-46693BCE1DE1}"/>
              </a:ext>
            </a:extLst>
          </p:cNvPr>
          <p:cNvSpPr>
            <a:spLocks noGrp="1"/>
          </p:cNvSpPr>
          <p:nvPr>
            <p:ph type="title"/>
          </p:nvPr>
        </p:nvSpPr>
        <p:spPr/>
        <p:txBody>
          <a:bodyPr/>
          <a:lstStyle/>
          <a:p>
            <a:r>
              <a:rPr lang="en-US" dirty="0"/>
              <a:t>TWEETS TRENDING</a:t>
            </a:r>
          </a:p>
        </p:txBody>
      </p:sp>
      <p:sp>
        <p:nvSpPr>
          <p:cNvPr id="3" name="Text Placeholder 2">
            <a:extLst>
              <a:ext uri="{FF2B5EF4-FFF2-40B4-BE49-F238E27FC236}">
                <a16:creationId xmlns:a16="http://schemas.microsoft.com/office/drawing/2014/main" id="{8FE4290D-7103-1F4D-A6CF-08FC05BD0A4B}"/>
              </a:ext>
            </a:extLst>
          </p:cNvPr>
          <p:cNvSpPr>
            <a:spLocks noGrp="1"/>
          </p:cNvSpPr>
          <p:nvPr>
            <p:ph type="body" idx="1"/>
          </p:nvPr>
        </p:nvSpPr>
        <p:spPr>
          <a:xfrm>
            <a:off x="684212" y="685800"/>
            <a:ext cx="8534400" cy="4999892"/>
          </a:xfrm>
        </p:spPr>
        <p:txBody>
          <a:bodyPr/>
          <a:lstStyle/>
          <a:p>
            <a:endParaRPr lang="en-US" dirty="0"/>
          </a:p>
          <a:p>
            <a:endParaRPr lang="en-US" dirty="0"/>
          </a:p>
          <a:p>
            <a:pPr marL="137160" indent="0">
              <a:buNone/>
            </a:pPr>
            <a:endParaRPr lang="en-US" dirty="0">
              <a:solidFill>
                <a:schemeClr val="tx1"/>
              </a:solidFill>
            </a:endParaRPr>
          </a:p>
          <a:p>
            <a:pPr marL="137160" indent="0">
              <a:buNone/>
            </a:pPr>
            <a:endParaRPr lang="en-US" dirty="0">
              <a:solidFill>
                <a:schemeClr val="tx1"/>
              </a:solidFill>
            </a:endParaRPr>
          </a:p>
          <a:p>
            <a:pPr marL="137160" indent="0">
              <a:buNone/>
            </a:pPr>
            <a:endParaRPr lang="en-US" dirty="0">
              <a:solidFill>
                <a:schemeClr val="tx1"/>
              </a:solidFill>
            </a:endParaRPr>
          </a:p>
          <a:p>
            <a:pPr marL="137160" indent="0">
              <a:buNone/>
            </a:pPr>
            <a:endParaRPr lang="en-US" dirty="0">
              <a:solidFill>
                <a:schemeClr val="tx1"/>
              </a:solidFill>
            </a:endParaRPr>
          </a:p>
          <a:p>
            <a:r>
              <a:rPr lang="en-US" sz="1800" dirty="0">
                <a:solidFill>
                  <a:schemeClr val="tx1"/>
                </a:solidFill>
              </a:rPr>
              <a:t>Real time data deliver through an open, streaming API connection. Rather than delivering data in batches through repeated requests by your client app, as might be expected from a REST API, a single connection is opened between your app and the API, with new results being sent through that connection whenever new matches occur. This results in a low-latency delivery mechanism that can support very high throughput.</a:t>
            </a:r>
          </a:p>
          <a:p>
            <a:endParaRPr lang="en-US" dirty="0"/>
          </a:p>
          <a:p>
            <a:endParaRPr lang="en-US" dirty="0"/>
          </a:p>
        </p:txBody>
      </p:sp>
      <p:pic>
        <p:nvPicPr>
          <p:cNvPr id="5" name="Picture 4">
            <a:extLst>
              <a:ext uri="{FF2B5EF4-FFF2-40B4-BE49-F238E27FC236}">
                <a16:creationId xmlns:a16="http://schemas.microsoft.com/office/drawing/2014/main" id="{928972B4-5106-4442-B8AF-DD9726141F46}"/>
              </a:ext>
            </a:extLst>
          </p:cNvPr>
          <p:cNvPicPr>
            <a:picLocks noChangeAspect="1"/>
          </p:cNvPicPr>
          <p:nvPr/>
        </p:nvPicPr>
        <p:blipFill>
          <a:blip r:embed="rId2"/>
          <a:stretch>
            <a:fillRect/>
          </a:stretch>
        </p:blipFill>
        <p:spPr>
          <a:xfrm>
            <a:off x="1572548" y="613182"/>
            <a:ext cx="6203563" cy="1973384"/>
          </a:xfrm>
          <a:prstGeom prst="rect">
            <a:avLst/>
          </a:prstGeom>
        </p:spPr>
      </p:pic>
      <p:pic>
        <p:nvPicPr>
          <p:cNvPr id="7" name="Picture 6">
            <a:extLst>
              <a:ext uri="{FF2B5EF4-FFF2-40B4-BE49-F238E27FC236}">
                <a16:creationId xmlns:a16="http://schemas.microsoft.com/office/drawing/2014/main" id="{6DB6E417-1C5A-A34A-AF99-15408330F357}"/>
              </a:ext>
            </a:extLst>
          </p:cNvPr>
          <p:cNvPicPr>
            <a:picLocks noChangeAspect="1"/>
          </p:cNvPicPr>
          <p:nvPr/>
        </p:nvPicPr>
        <p:blipFill>
          <a:blip r:embed="rId3"/>
          <a:stretch>
            <a:fillRect/>
          </a:stretch>
        </p:blipFill>
        <p:spPr>
          <a:xfrm>
            <a:off x="9124157" y="1599874"/>
            <a:ext cx="2990590" cy="4999892"/>
          </a:xfrm>
          <a:prstGeom prst="rect">
            <a:avLst/>
          </a:prstGeom>
        </p:spPr>
      </p:pic>
    </p:spTree>
    <p:extLst>
      <p:ext uri="{BB962C8B-B14F-4D97-AF65-F5344CB8AC3E}">
        <p14:creationId xmlns:p14="http://schemas.microsoft.com/office/powerpoint/2010/main" val="21424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4000" dirty="0"/>
              <a:t>WARNING: EXPLICIT CONTENT</a:t>
            </a:r>
            <a:endParaRPr sz="4000" dirty="0"/>
          </a:p>
        </p:txBody>
      </p:sp>
    </p:spTree>
    <p:extLst>
      <p:ext uri="{BB962C8B-B14F-4D97-AF65-F5344CB8AC3E}">
        <p14:creationId xmlns:p14="http://schemas.microsoft.com/office/powerpoint/2010/main" val="62310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29"/>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1" name="Google Shape;251;p29"/>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52" name="Google Shape;252;p29"/>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53" name="Google Shape;253;p29"/>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29"/>
          <p:cNvSpPr txBox="1">
            <a:spLocks noGrp="1"/>
          </p:cNvSpPr>
          <p:nvPr>
            <p:ph type="title"/>
          </p:nvPr>
        </p:nvSpPr>
        <p:spPr>
          <a:xfrm>
            <a:off x="4944753" y="628617"/>
            <a:ext cx="6559859" cy="3028983"/>
          </a:xfrm>
          <a:prstGeom prst="rect">
            <a:avLst/>
          </a:prstGeom>
          <a:noFill/>
          <a:ln>
            <a:noFill/>
          </a:ln>
        </p:spPr>
        <p:txBody>
          <a:bodyPr spcFirstLastPara="1" wrap="square" lIns="91425" tIns="45700" rIns="91425" bIns="45700" anchor="b" anchorCtr="0">
            <a:noAutofit/>
          </a:bodyPr>
          <a:lstStyle/>
          <a:p>
            <a:pPr lvl="0">
              <a:buClr>
                <a:srgbClr val="FFFFFF"/>
              </a:buClr>
              <a:buSzPts val="4800"/>
            </a:pPr>
            <a:r>
              <a:rPr lang="en-US" sz="4000" dirty="0">
                <a:solidFill>
                  <a:srgbClr val="FFFFFF"/>
                </a:solidFill>
              </a:rPr>
              <a:t>NEGATIVITY</a:t>
            </a:r>
            <a:r>
              <a:rPr lang="en-US" sz="4800" dirty="0">
                <a:solidFill>
                  <a:srgbClr val="FFFFFF"/>
                </a:solidFill>
              </a:rPr>
              <a:t> </a:t>
            </a:r>
            <a:r>
              <a:rPr lang="en-US" sz="4000" dirty="0">
                <a:solidFill>
                  <a:srgbClr val="FFFFFF"/>
                </a:solidFill>
              </a:rPr>
              <a:t>TRENDING</a:t>
            </a:r>
            <a:r>
              <a:rPr lang="en-US" sz="4800" dirty="0">
                <a:solidFill>
                  <a:srgbClr val="FFFFFF"/>
                </a:solidFill>
              </a:rPr>
              <a:t> </a:t>
            </a:r>
            <a:br>
              <a:rPr lang="en-US" sz="4800" dirty="0">
                <a:solidFill>
                  <a:srgbClr val="FFFFFF"/>
                </a:solidFill>
              </a:rPr>
            </a:br>
            <a:br>
              <a:rPr lang="en-US" sz="4800" dirty="0">
                <a:solidFill>
                  <a:srgbClr val="FFFFFF"/>
                </a:solidFill>
              </a:rPr>
            </a:br>
            <a:br>
              <a:rPr lang="en-US" sz="4800" dirty="0">
                <a:solidFill>
                  <a:srgbClr val="FFFFFF"/>
                </a:solidFill>
              </a:rPr>
            </a:br>
            <a:endParaRPr sz="4800" dirty="0">
              <a:solidFill>
                <a:srgbClr val="FFFFFF"/>
              </a:solidFill>
            </a:endParaRPr>
          </a:p>
        </p:txBody>
      </p:sp>
      <p:sp>
        <p:nvSpPr>
          <p:cNvPr id="256" name="Google Shape;256;p29"/>
          <p:cNvSpPr/>
          <p:nvPr/>
        </p:nvSpPr>
        <p:spPr>
          <a:xfrm>
            <a:off x="634001" y="620722"/>
            <a:ext cx="3670674" cy="5286838"/>
          </a:xfrm>
          <a:prstGeom prst="snip2DiagRect">
            <a:avLst>
              <a:gd name="adj1" fmla="val 15804"/>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w="9525" cap="flat" cmpd="sng">
              <a:solidFill>
                <a:srgbClr val="FFFFFF"/>
              </a:solidFill>
              <a:prstDash val="solid"/>
              <a:round/>
              <a:headEnd type="none" w="sm" len="sm"/>
              <a:tailEnd type="none" w="sm" len="sm"/>
            </a:ln>
          </p:spPr>
        </p:cxnSp>
        <p:cxnSp>
          <p:nvCxnSpPr>
            <p:cNvPr id="260" name="Google Shape;260;p29"/>
            <p:cNvCxnSpPr/>
            <p:nvPr/>
          </p:nvCxnSpPr>
          <p:spPr>
            <a:xfrm flipH="1">
              <a:off x="9206969" y="3190344"/>
              <a:ext cx="2981857" cy="2981856"/>
            </a:xfrm>
            <a:prstGeom prst="straightConnector1">
              <a:avLst/>
            </a:prstGeom>
            <a:noFill/>
            <a:ln w="9525" cap="flat" cmpd="sng">
              <a:solidFill>
                <a:srgbClr val="FFFFFF"/>
              </a:solidFill>
              <a:prstDash val="solid"/>
              <a:round/>
              <a:headEnd type="none" w="sm" len="sm"/>
              <a:tailEnd type="none" w="sm" len="sm"/>
            </a:ln>
          </p:spPr>
        </p:cxnSp>
        <p:cxnSp>
          <p:nvCxnSpPr>
            <p:cNvPr id="261" name="Google Shape;261;p29"/>
            <p:cNvCxnSpPr/>
            <p:nvPr/>
          </p:nvCxnSpPr>
          <p:spPr>
            <a:xfrm flipH="1">
              <a:off x="10292292" y="3285067"/>
              <a:ext cx="1896534" cy="1896533"/>
            </a:xfrm>
            <a:prstGeom prst="straightConnector1">
              <a:avLst/>
            </a:prstGeom>
            <a:noFill/>
            <a:ln w="9525" cap="flat" cmpd="sng">
              <a:solidFill>
                <a:srgbClr val="FFFFFF"/>
              </a:solidFill>
              <a:prstDash val="solid"/>
              <a:round/>
              <a:headEnd type="none" w="sm" len="sm"/>
              <a:tailEnd type="none" w="sm" len="sm"/>
            </a:ln>
          </p:spPr>
        </p:cxnSp>
        <p:cxnSp>
          <p:nvCxnSpPr>
            <p:cNvPr id="262" name="Google Shape;262;p29"/>
            <p:cNvCxnSpPr/>
            <p:nvPr/>
          </p:nvCxnSpPr>
          <p:spPr>
            <a:xfrm flipH="1">
              <a:off x="10443103" y="3131080"/>
              <a:ext cx="1745722" cy="1745720"/>
            </a:xfrm>
            <a:prstGeom prst="straightConnector1">
              <a:avLst/>
            </a:prstGeom>
            <a:noFill/>
            <a:ln w="28575" cap="flat" cmpd="sng">
              <a:solidFill>
                <a:srgbClr val="FFFFFF"/>
              </a:solidFill>
              <a:prstDash val="solid"/>
              <a:round/>
              <a:headEnd type="none" w="sm" len="sm"/>
              <a:tailEnd type="none" w="sm" len="sm"/>
            </a:ln>
          </p:spPr>
        </p:cxnSp>
        <p:cxnSp>
          <p:nvCxnSpPr>
            <p:cNvPr id="263" name="Google Shape;263;p29"/>
            <p:cNvCxnSpPr/>
            <p:nvPr/>
          </p:nvCxnSpPr>
          <p:spPr>
            <a:xfrm flipH="1">
              <a:off x="10918826" y="3683001"/>
              <a:ext cx="1270001" cy="1269999"/>
            </a:xfrm>
            <a:prstGeom prst="straightConnector1">
              <a:avLst/>
            </a:prstGeom>
            <a:noFill/>
            <a:ln w="28575" cap="flat" cmpd="sng">
              <a:solidFill>
                <a:srgbClr val="FFFFFF"/>
              </a:solidFill>
              <a:prstDash val="solid"/>
              <a:round/>
              <a:headEnd type="none" w="sm" len="sm"/>
              <a:tailEnd type="none" w="sm" len="sm"/>
            </a:ln>
          </p:spPr>
        </p:cxnSp>
      </p:grpSp>
      <p:sp>
        <p:nvSpPr>
          <p:cNvPr id="264" name="Google Shape;264;p29"/>
          <p:cNvSpPr txBox="1"/>
          <p:nvPr/>
        </p:nvSpPr>
        <p:spPr>
          <a:xfrm>
            <a:off x="5006977" y="1586414"/>
            <a:ext cx="654684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entury Gothic"/>
                <a:ea typeface="Century Gothic"/>
                <a:cs typeface="Century Gothic"/>
                <a:sym typeface="Century Gothic"/>
              </a:rPr>
              <a:t>As you can see, twitter is not the best place to go find some positivity </a:t>
            </a:r>
            <a:endParaRPr dirty="0"/>
          </a:p>
        </p:txBody>
      </p:sp>
      <p:pic>
        <p:nvPicPr>
          <p:cNvPr id="3" name="Picture 2">
            <a:extLst>
              <a:ext uri="{FF2B5EF4-FFF2-40B4-BE49-F238E27FC236}">
                <a16:creationId xmlns:a16="http://schemas.microsoft.com/office/drawing/2014/main" id="{454263D3-7F1D-FC4D-9712-37C45293DC80}"/>
              </a:ext>
            </a:extLst>
          </p:cNvPr>
          <p:cNvPicPr>
            <a:picLocks noChangeAspect="1"/>
          </p:cNvPicPr>
          <p:nvPr/>
        </p:nvPicPr>
        <p:blipFill>
          <a:blip r:embed="rId4"/>
          <a:stretch>
            <a:fillRect/>
          </a:stretch>
        </p:blipFill>
        <p:spPr>
          <a:xfrm>
            <a:off x="6568808" y="4893482"/>
            <a:ext cx="4800600" cy="1447800"/>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1055</Words>
  <Application>Microsoft Macintosh PowerPoint</Application>
  <PresentationFormat>Widescreen</PresentationFormat>
  <Paragraphs>124</Paragraphs>
  <Slides>21</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Noto Sans Symbols</vt:lpstr>
      <vt:lpstr>Arial</vt:lpstr>
      <vt:lpstr>Wingdings</vt:lpstr>
      <vt:lpstr>Century Gothic</vt:lpstr>
      <vt:lpstr>Slice</vt:lpstr>
      <vt:lpstr>Slice</vt:lpstr>
      <vt:lpstr>TWITTER - AWS ANALYSIS</vt:lpstr>
      <vt:lpstr>CHALLENGES</vt:lpstr>
      <vt:lpstr>TECHNOLOGIES</vt:lpstr>
      <vt:lpstr>FEATURES</vt:lpstr>
      <vt:lpstr>PROCESS </vt:lpstr>
      <vt:lpstr>PowerPoint Presentation</vt:lpstr>
      <vt:lpstr>TWEETS TRENDING</vt:lpstr>
      <vt:lpstr>PowerPoint Presentation</vt:lpstr>
      <vt:lpstr>NEGATIVITY TRENDING    </vt:lpstr>
      <vt:lpstr>PowerPoint Presentation</vt:lpstr>
      <vt:lpstr>PROCESS</vt:lpstr>
      <vt:lpstr>Create your EMR and select the software that you would like pre-installed. Once it is ready it goes to a waiting state. Connect to master node using SSH will show. Make sure your log URI contains a location to your S3 bucket.</vt:lpstr>
      <vt:lpstr>Change your security setting to have ssh as an inbound rule and source to be from anywhere. (Anywhere is only if your testing … not for prod)</vt:lpstr>
      <vt:lpstr>Click on the ssh into master hyperlink and it will take you to this screen giving you the command to type into your terminal.  Make sure you have a key pair set up. Creating an AWS KeyPair</vt:lpstr>
      <vt:lpstr>PowerPoint Presentation</vt:lpstr>
      <vt:lpstr>PowerPoint Presentation</vt:lpstr>
      <vt:lpstr>PowerPoint Presentation</vt:lpstr>
      <vt:lpstr>OBSTACLES</vt:lpstr>
      <vt:lpstr>DISCUSSION</vt:lpstr>
      <vt:lpstr>Bowling Pins - Attempt</vt:lpstr>
      <vt:lpstr>Bowling Pins – Best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cp:lastModifiedBy>Microsoft Office User</cp:lastModifiedBy>
  <cp:revision>7</cp:revision>
  <dcterms:modified xsi:type="dcterms:W3CDTF">2021-01-22T13:25:41Z</dcterms:modified>
</cp:coreProperties>
</file>