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58" r:id="rId6"/>
    <p:sldId id="267" r:id="rId7"/>
    <p:sldId id="268" r:id="rId8"/>
    <p:sldId id="269" r:id="rId9"/>
    <p:sldId id="265" r:id="rId10"/>
    <p:sldId id="266" r:id="rId11"/>
    <p:sldId id="264" r:id="rId12"/>
    <p:sldId id="260"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54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DC6B09E-AB9A-48CD-99B4-4195DAFB4A90}"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09626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321984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5104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586310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6084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408067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5182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205110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20084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6B09E-AB9A-48CD-99B4-4195DAFB4A9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14648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6B09E-AB9A-48CD-99B4-4195DAFB4A90}"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421014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6B09E-AB9A-48CD-99B4-4195DAFB4A90}"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60387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6B09E-AB9A-48CD-99B4-4195DAFB4A90}"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15398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6B09E-AB9A-48CD-99B4-4195DAFB4A90}"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17304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6B09E-AB9A-48CD-99B4-4195DAFB4A90}"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64155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6B09E-AB9A-48CD-99B4-4195DAFB4A90}"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AB17D-936E-4470-A312-BAD8FCECB4BF}" type="slidenum">
              <a:rPr lang="en-US" smtClean="0"/>
              <a:t>‹#›</a:t>
            </a:fld>
            <a:endParaRPr lang="en-US"/>
          </a:p>
        </p:txBody>
      </p:sp>
    </p:spTree>
    <p:extLst>
      <p:ext uri="{BB962C8B-B14F-4D97-AF65-F5344CB8AC3E}">
        <p14:creationId xmlns:p14="http://schemas.microsoft.com/office/powerpoint/2010/main" val="150067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C6B09E-AB9A-48CD-99B4-4195DAFB4A90}" type="datetimeFigureOut">
              <a:rPr lang="en-US" smtClean="0"/>
              <a:t>1/21/2021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3DAB17D-936E-4470-A312-BAD8FCECB4BF}" type="slidenum">
              <a:rPr lang="en-US" smtClean="0"/>
              <a:t>‹#›</a:t>
            </a:fld>
            <a:endParaRPr lang="en-US"/>
          </a:p>
        </p:txBody>
      </p:sp>
    </p:spTree>
    <p:extLst>
      <p:ext uri="{BB962C8B-B14F-4D97-AF65-F5344CB8AC3E}">
        <p14:creationId xmlns:p14="http://schemas.microsoft.com/office/powerpoint/2010/main" val="37492301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955E-3345-48F1-B4AD-E4D5D970CE51}"/>
              </a:ext>
            </a:extLst>
          </p:cNvPr>
          <p:cNvSpPr>
            <a:spLocks noGrp="1"/>
          </p:cNvSpPr>
          <p:nvPr>
            <p:ph type="ctrTitle"/>
          </p:nvPr>
        </p:nvSpPr>
        <p:spPr/>
        <p:txBody>
          <a:bodyPr/>
          <a:lstStyle/>
          <a:p>
            <a:r>
              <a:rPr lang="en-US" dirty="0"/>
              <a:t>Twitter - AWS analysis</a:t>
            </a:r>
          </a:p>
        </p:txBody>
      </p:sp>
      <p:sp>
        <p:nvSpPr>
          <p:cNvPr id="3" name="Subtitle 2">
            <a:extLst>
              <a:ext uri="{FF2B5EF4-FFF2-40B4-BE49-F238E27FC236}">
                <a16:creationId xmlns:a16="http://schemas.microsoft.com/office/drawing/2014/main" id="{CB389B8B-CAC3-46D7-948B-ABC92BE66C7C}"/>
              </a:ext>
            </a:extLst>
          </p:cNvPr>
          <p:cNvSpPr>
            <a:spLocks noGrp="1"/>
          </p:cNvSpPr>
          <p:nvPr>
            <p:ph type="subTitle" idx="1"/>
          </p:nvPr>
        </p:nvSpPr>
        <p:spPr/>
        <p:txBody>
          <a:bodyPr/>
          <a:lstStyle/>
          <a:p>
            <a:r>
              <a:rPr lang="en-US" dirty="0"/>
              <a:t>By David Masterson, Page Tyler, Nick Rau, Zeshawn Manzoor</a:t>
            </a:r>
          </a:p>
        </p:txBody>
      </p:sp>
      <p:pic>
        <p:nvPicPr>
          <p:cNvPr id="3074" name="Picture 2" descr="How to Analyze Twitter Data | Sprout Social">
            <a:extLst>
              <a:ext uri="{FF2B5EF4-FFF2-40B4-BE49-F238E27FC236}">
                <a16:creationId xmlns:a16="http://schemas.microsoft.com/office/drawing/2014/main" id="{56E9F2E2-E79B-442F-B780-9E1F0484E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104" y="4105275"/>
            <a:ext cx="4048918" cy="23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20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DB47-8A2E-487E-B8B4-54CBA6241396}"/>
              </a:ext>
            </a:extLst>
          </p:cNvPr>
          <p:cNvSpPr>
            <a:spLocks noGrp="1"/>
          </p:cNvSpPr>
          <p:nvPr>
            <p:ph type="title"/>
          </p:nvPr>
        </p:nvSpPr>
        <p:spPr>
          <a:xfrm>
            <a:off x="684212" y="5025495"/>
            <a:ext cx="8534400" cy="1507067"/>
          </a:xfrm>
        </p:spPr>
        <p:txBody>
          <a:bodyPr/>
          <a:lstStyle/>
          <a:p>
            <a:r>
              <a:rPr lang="en-US" dirty="0"/>
              <a:t>process</a:t>
            </a:r>
          </a:p>
        </p:txBody>
      </p:sp>
      <p:sp>
        <p:nvSpPr>
          <p:cNvPr id="3" name="Content Placeholder 2">
            <a:extLst>
              <a:ext uri="{FF2B5EF4-FFF2-40B4-BE49-F238E27FC236}">
                <a16:creationId xmlns:a16="http://schemas.microsoft.com/office/drawing/2014/main" id="{42ABD914-4BFA-4BBE-8397-3999B98FB0F5}"/>
              </a:ext>
            </a:extLst>
          </p:cNvPr>
          <p:cNvSpPr>
            <a:spLocks noGrp="1"/>
          </p:cNvSpPr>
          <p:nvPr>
            <p:ph idx="1"/>
          </p:nvPr>
        </p:nvSpPr>
        <p:spPr>
          <a:xfrm>
            <a:off x="684212" y="723901"/>
            <a:ext cx="8534400" cy="5308599"/>
          </a:xfrm>
        </p:spPr>
        <p:txBody>
          <a:bodyPr/>
          <a:lstStyle/>
          <a:p>
            <a:r>
              <a:rPr lang="en-US" dirty="0"/>
              <a:t>Amazon EMR uses an Amazon Elastic Compute Cloud (Amazon EC2) key pair to ensure that you alone have access to the instances that you launch. The PEM file associated with this key pair is required to </a:t>
            </a:r>
            <a:r>
              <a:rPr lang="en-US" dirty="0" err="1"/>
              <a:t>ssh</a:t>
            </a:r>
            <a:r>
              <a:rPr lang="en-US" dirty="0"/>
              <a:t> directly to the master node of the cluster.</a:t>
            </a:r>
          </a:p>
          <a:p>
            <a:r>
              <a:rPr lang="en-US" dirty="0"/>
              <a:t>We would utilize </a:t>
            </a:r>
            <a:r>
              <a:rPr lang="en-US" dirty="0" err="1"/>
              <a:t>ssh</a:t>
            </a:r>
            <a:r>
              <a:rPr lang="en-US" dirty="0"/>
              <a:t> in order to access the master node of the cluster</a:t>
            </a:r>
          </a:p>
          <a:p>
            <a:endParaRPr lang="en-US" dirty="0"/>
          </a:p>
          <a:p>
            <a:r>
              <a:rPr lang="en-US" dirty="0"/>
              <a:t>We copy the jar from s3 into the EMR local system and run spark on the dataset</a:t>
            </a:r>
          </a:p>
          <a:p>
            <a:endParaRPr lang="en-US" dirty="0"/>
          </a:p>
        </p:txBody>
      </p:sp>
      <p:pic>
        <p:nvPicPr>
          <p:cNvPr id="4" name="Picture 3">
            <a:extLst>
              <a:ext uri="{FF2B5EF4-FFF2-40B4-BE49-F238E27FC236}">
                <a16:creationId xmlns:a16="http://schemas.microsoft.com/office/drawing/2014/main" id="{3771CB0B-1CB2-40E6-B8D9-13EA7D978878}"/>
              </a:ext>
            </a:extLst>
          </p:cNvPr>
          <p:cNvPicPr>
            <a:picLocks noChangeAspect="1"/>
          </p:cNvPicPr>
          <p:nvPr/>
        </p:nvPicPr>
        <p:blipFill rotWithShape="1">
          <a:blip r:embed="rId2"/>
          <a:srcRect l="29219" t="58055" r="27773" b="33924"/>
          <a:stretch/>
        </p:blipFill>
        <p:spPr>
          <a:xfrm>
            <a:off x="2157412" y="3319992"/>
            <a:ext cx="7127533" cy="747712"/>
          </a:xfrm>
          <a:prstGeom prst="rect">
            <a:avLst/>
          </a:prstGeom>
        </p:spPr>
      </p:pic>
    </p:spTree>
    <p:extLst>
      <p:ext uri="{BB962C8B-B14F-4D97-AF65-F5344CB8AC3E}">
        <p14:creationId xmlns:p14="http://schemas.microsoft.com/office/powerpoint/2010/main" val="29530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EC96-BB90-42F8-9FB6-6DE275BB8277}"/>
              </a:ext>
            </a:extLst>
          </p:cNvPr>
          <p:cNvSpPr>
            <a:spLocks noGrp="1"/>
          </p:cNvSpPr>
          <p:nvPr>
            <p:ph type="title"/>
          </p:nvPr>
        </p:nvSpPr>
        <p:spPr/>
        <p:txBody>
          <a:bodyPr/>
          <a:lstStyle/>
          <a:p>
            <a:r>
              <a:rPr lang="en-US" dirty="0"/>
              <a:t>Obstacles</a:t>
            </a:r>
          </a:p>
        </p:txBody>
      </p:sp>
      <p:sp>
        <p:nvSpPr>
          <p:cNvPr id="3" name="Content Placeholder 2">
            <a:extLst>
              <a:ext uri="{FF2B5EF4-FFF2-40B4-BE49-F238E27FC236}">
                <a16:creationId xmlns:a16="http://schemas.microsoft.com/office/drawing/2014/main" id="{363C27D5-65C9-46F0-8790-52C4BDD2B3A1}"/>
              </a:ext>
            </a:extLst>
          </p:cNvPr>
          <p:cNvSpPr>
            <a:spLocks noGrp="1"/>
          </p:cNvSpPr>
          <p:nvPr>
            <p:ph idx="1"/>
          </p:nvPr>
        </p:nvSpPr>
        <p:spPr>
          <a:xfrm>
            <a:off x="684212" y="1262063"/>
            <a:ext cx="8534400" cy="3615267"/>
          </a:xfrm>
        </p:spPr>
        <p:txBody>
          <a:bodyPr/>
          <a:lstStyle/>
          <a:p>
            <a:r>
              <a:rPr lang="en-US" dirty="0"/>
              <a:t>Collecting Twitter stream and finding out which bulk data we wanted to use was challenging</a:t>
            </a:r>
          </a:p>
          <a:p>
            <a:r>
              <a:rPr lang="en-US" dirty="0"/>
              <a:t>Figuring out what questions to answer given only brief information about a user and their tweet</a:t>
            </a:r>
          </a:p>
          <a:p>
            <a:r>
              <a:rPr lang="en-US" dirty="0"/>
              <a:t>Setting up the ec2 server and s3 bucket to collect the data</a:t>
            </a:r>
          </a:p>
          <a:p>
            <a:r>
              <a:rPr lang="en-US" dirty="0"/>
              <a:t>Finding out how to distinguish between a negative &amp; positive tweet was intriguing because we didn’t know what metric to use</a:t>
            </a:r>
          </a:p>
          <a:p>
            <a:r>
              <a:rPr lang="en-US" dirty="0"/>
              <a:t>Allowing spark to read the input found in Hadoop binaries</a:t>
            </a:r>
          </a:p>
          <a:p>
            <a:endParaRPr lang="en-US" dirty="0"/>
          </a:p>
          <a:p>
            <a:endParaRPr lang="en-US" dirty="0"/>
          </a:p>
          <a:p>
            <a:endParaRPr lang="en-US" dirty="0"/>
          </a:p>
        </p:txBody>
      </p:sp>
    </p:spTree>
    <p:extLst>
      <p:ext uri="{BB962C8B-B14F-4D97-AF65-F5344CB8AC3E}">
        <p14:creationId xmlns:p14="http://schemas.microsoft.com/office/powerpoint/2010/main" val="304532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214-3177-42EE-8C7A-7F288B228F25}"/>
              </a:ext>
            </a:extLst>
          </p:cNvPr>
          <p:cNvSpPr>
            <a:spLocks noGrp="1"/>
          </p:cNvSpPr>
          <p:nvPr>
            <p:ph type="title"/>
          </p:nvPr>
        </p:nvSpPr>
        <p:spPr>
          <a:xfrm>
            <a:off x="684212" y="476893"/>
            <a:ext cx="8534400" cy="1507067"/>
          </a:xfrm>
        </p:spPr>
        <p:txBody>
          <a:bodyPr/>
          <a:lstStyle/>
          <a:p>
            <a:r>
              <a:rPr lang="en-US" dirty="0"/>
              <a:t>discussion</a:t>
            </a:r>
          </a:p>
        </p:txBody>
      </p:sp>
      <p:sp>
        <p:nvSpPr>
          <p:cNvPr id="3" name="Content Placeholder 2">
            <a:extLst>
              <a:ext uri="{FF2B5EF4-FFF2-40B4-BE49-F238E27FC236}">
                <a16:creationId xmlns:a16="http://schemas.microsoft.com/office/drawing/2014/main" id="{F75CF756-53F4-422F-87BD-799EDAC2703B}"/>
              </a:ext>
            </a:extLst>
          </p:cNvPr>
          <p:cNvSpPr>
            <a:spLocks noGrp="1"/>
          </p:cNvSpPr>
          <p:nvPr>
            <p:ph idx="1"/>
          </p:nvPr>
        </p:nvSpPr>
        <p:spPr>
          <a:xfrm>
            <a:off x="684212" y="1824038"/>
            <a:ext cx="8534400" cy="3615267"/>
          </a:xfrm>
        </p:spPr>
        <p:txBody>
          <a:bodyPr>
            <a:normAutofit/>
          </a:bodyPr>
          <a:lstStyle/>
          <a:p>
            <a:r>
              <a:rPr lang="en-US" dirty="0"/>
              <a:t>AWS s3 bucket proved to be very helpful in collecting bulk data</a:t>
            </a:r>
          </a:p>
          <a:p>
            <a:r>
              <a:rPr lang="en-US" dirty="0"/>
              <a:t>Among the bulk 2020 data, separate files of each month were concatenated into one file</a:t>
            </a:r>
          </a:p>
          <a:p>
            <a:r>
              <a:rPr lang="en-US" dirty="0"/>
              <a:t>List of negative keywords was taken from an outside source. Theoretically the function could work with any set of keywords</a:t>
            </a:r>
          </a:p>
          <a:p>
            <a:r>
              <a:rPr lang="en-US" dirty="0"/>
              <a:t>If given more time, we would develop a function to find out how related 2 users are by comparing their followers list (Bacon’s Law)</a:t>
            </a:r>
          </a:p>
          <a:p>
            <a:r>
              <a:rPr lang="en-US" dirty="0"/>
              <a:t>Perhaps in the future we could have a function that filters out negative tweets</a:t>
            </a:r>
          </a:p>
          <a:p>
            <a:endParaRPr lang="en-US" dirty="0"/>
          </a:p>
        </p:txBody>
      </p:sp>
    </p:spTree>
    <p:extLst>
      <p:ext uri="{BB962C8B-B14F-4D97-AF65-F5344CB8AC3E}">
        <p14:creationId xmlns:p14="http://schemas.microsoft.com/office/powerpoint/2010/main" val="369047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958C-B3E7-45AA-9388-6F69D6390528}"/>
              </a:ext>
            </a:extLst>
          </p:cNvPr>
          <p:cNvSpPr>
            <a:spLocks noGrp="1"/>
          </p:cNvSpPr>
          <p:nvPr>
            <p:ph type="title"/>
          </p:nvPr>
        </p:nvSpPr>
        <p:spPr>
          <a:xfrm>
            <a:off x="574675" y="324908"/>
            <a:ext cx="8534400" cy="1507067"/>
          </a:xfrm>
        </p:spPr>
        <p:txBody>
          <a:bodyPr/>
          <a:lstStyle/>
          <a:p>
            <a:r>
              <a:rPr lang="en-US" dirty="0"/>
              <a:t>Bowling pins - Attempt</a:t>
            </a:r>
          </a:p>
        </p:txBody>
      </p:sp>
      <p:pic>
        <p:nvPicPr>
          <p:cNvPr id="2050" name="Picture 2">
            <a:extLst>
              <a:ext uri="{FF2B5EF4-FFF2-40B4-BE49-F238E27FC236}">
                <a16:creationId xmlns:a16="http://schemas.microsoft.com/office/drawing/2014/main" id="{7C1B62A1-3601-4DE7-B30C-0BE4926683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05" t="12361" r="12933" b="57527"/>
          <a:stretch/>
        </p:blipFill>
        <p:spPr bwMode="auto">
          <a:xfrm>
            <a:off x="136525" y="1676772"/>
            <a:ext cx="6909674" cy="3504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03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AF0-F117-42FA-A9C3-455246C07019}"/>
              </a:ext>
            </a:extLst>
          </p:cNvPr>
          <p:cNvSpPr>
            <a:spLocks noGrp="1"/>
          </p:cNvSpPr>
          <p:nvPr>
            <p:ph type="title"/>
          </p:nvPr>
        </p:nvSpPr>
        <p:spPr/>
        <p:txBody>
          <a:bodyPr/>
          <a:lstStyle/>
          <a:p>
            <a:r>
              <a:rPr lang="en-US" dirty="0"/>
              <a:t>Bowling Pins – Research</a:t>
            </a:r>
          </a:p>
        </p:txBody>
      </p:sp>
      <p:sp>
        <p:nvSpPr>
          <p:cNvPr id="3" name="Content Placeholder 2">
            <a:extLst>
              <a:ext uri="{FF2B5EF4-FFF2-40B4-BE49-F238E27FC236}">
                <a16:creationId xmlns:a16="http://schemas.microsoft.com/office/drawing/2014/main" id="{E774161B-34D4-453C-91E6-30AE1964F212}"/>
              </a:ext>
            </a:extLst>
          </p:cNvPr>
          <p:cNvSpPr>
            <a:spLocks noGrp="1"/>
          </p:cNvSpPr>
          <p:nvPr>
            <p:ph idx="1"/>
          </p:nvPr>
        </p:nvSpPr>
        <p:spPr/>
        <p:txBody>
          <a:bodyPr/>
          <a:lstStyle/>
          <a:p>
            <a:r>
              <a:rPr lang="en-US" dirty="0"/>
              <a:t>Game theory approach </a:t>
            </a:r>
          </a:p>
          <a:p>
            <a:r>
              <a:rPr lang="en-US" dirty="0"/>
              <a:t>Based on Connect4 Min/Max algorithm</a:t>
            </a:r>
          </a:p>
          <a:p>
            <a:r>
              <a:rPr lang="en-US" dirty="0"/>
              <a:t>  </a:t>
            </a:r>
          </a:p>
          <a:p>
            <a:endParaRPr lang="en-US" dirty="0"/>
          </a:p>
        </p:txBody>
      </p:sp>
    </p:spTree>
    <p:extLst>
      <p:ext uri="{BB962C8B-B14F-4D97-AF65-F5344CB8AC3E}">
        <p14:creationId xmlns:p14="http://schemas.microsoft.com/office/powerpoint/2010/main" val="333617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3196-2F5F-45A2-BCCF-2B89EA0D1F4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695F748-C667-4667-934B-4C9A7AE25C50}"/>
              </a:ext>
            </a:extLst>
          </p:cNvPr>
          <p:cNvSpPr>
            <a:spLocks noGrp="1"/>
          </p:cNvSpPr>
          <p:nvPr>
            <p:ph idx="1"/>
          </p:nvPr>
        </p:nvSpPr>
        <p:spPr/>
        <p:txBody>
          <a:bodyPr>
            <a:normAutofit/>
          </a:bodyPr>
          <a:lstStyle/>
          <a:p>
            <a:pPr marL="457200" indent="-457200">
              <a:buFont typeface="+mj-lt"/>
              <a:buAutoNum type="arabicPeriod"/>
            </a:pPr>
            <a:r>
              <a:rPr lang="en-US" sz="2400" dirty="0"/>
              <a:t>Given a list of negative keywords, what is the frequency of these words appearing in a twitter stream?</a:t>
            </a:r>
          </a:p>
          <a:p>
            <a:pPr marL="457200" indent="-457200">
              <a:buFont typeface="+mj-lt"/>
              <a:buAutoNum type="arabicPeriod"/>
            </a:pPr>
            <a:r>
              <a:rPr lang="en-US" sz="2400" dirty="0"/>
              <a:t>Can we capture trending tweets from twitter? </a:t>
            </a:r>
          </a:p>
          <a:p>
            <a:pPr marL="457200" indent="-457200">
              <a:buFont typeface="+mj-lt"/>
              <a:buAutoNum type="arabicPeriod"/>
            </a:pPr>
            <a:r>
              <a:rPr lang="en-US" sz="2400" dirty="0"/>
              <a:t> Given an input stream, what is the most referenced </a:t>
            </a:r>
            <a:r>
              <a:rPr lang="en-US" sz="2400" dirty="0" err="1"/>
              <a:t>url</a:t>
            </a:r>
            <a:r>
              <a:rPr lang="en-US" sz="2400" dirty="0"/>
              <a:t>? </a:t>
            </a:r>
          </a:p>
        </p:txBody>
      </p:sp>
    </p:spTree>
    <p:extLst>
      <p:ext uri="{BB962C8B-B14F-4D97-AF65-F5344CB8AC3E}">
        <p14:creationId xmlns:p14="http://schemas.microsoft.com/office/powerpoint/2010/main" val="39512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CFC7-99C5-4FC2-92FD-822DCA06BF12}"/>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CAA9480B-1F4D-49FF-B9A3-A071F75F7A1F}"/>
              </a:ext>
            </a:extLst>
          </p:cNvPr>
          <p:cNvSpPr>
            <a:spLocks noGrp="1"/>
          </p:cNvSpPr>
          <p:nvPr>
            <p:ph idx="1"/>
          </p:nvPr>
        </p:nvSpPr>
        <p:spPr>
          <a:xfrm>
            <a:off x="684212" y="1401417"/>
            <a:ext cx="8534400" cy="3615267"/>
          </a:xfrm>
        </p:spPr>
        <p:txBody>
          <a:bodyPr/>
          <a:lstStyle/>
          <a:p>
            <a:r>
              <a:rPr lang="en-US" dirty="0"/>
              <a:t>1. Amazon Web Service </a:t>
            </a:r>
          </a:p>
          <a:p>
            <a:r>
              <a:rPr lang="en-US" dirty="0"/>
              <a:t>2. </a:t>
            </a:r>
            <a:r>
              <a:rPr lang="en-US" dirty="0" err="1"/>
              <a:t>sbt</a:t>
            </a:r>
            <a:r>
              <a:rPr lang="en-US" dirty="0"/>
              <a:t> </a:t>
            </a:r>
          </a:p>
          <a:p>
            <a:r>
              <a:rPr lang="en-US" dirty="0"/>
              <a:t>3. Scala 2.12.13</a:t>
            </a:r>
          </a:p>
          <a:p>
            <a:r>
              <a:rPr lang="en-US" dirty="0"/>
              <a:t>4. Apache Spark 3.0.0  </a:t>
            </a:r>
          </a:p>
          <a:p>
            <a:r>
              <a:rPr lang="en-US" dirty="0"/>
              <a:t>5. YARN 1.0</a:t>
            </a:r>
          </a:p>
          <a:p>
            <a:r>
              <a:rPr lang="en-US" dirty="0"/>
              <a:t>6. Hadoop File system 2.10</a:t>
            </a:r>
          </a:p>
          <a:p>
            <a:endParaRPr lang="en-US" dirty="0"/>
          </a:p>
          <a:p>
            <a:endParaRPr lang="en-US" dirty="0"/>
          </a:p>
          <a:p>
            <a:endParaRPr lang="en-US" dirty="0"/>
          </a:p>
          <a:p>
            <a:endParaRPr lang="en-US" dirty="0"/>
          </a:p>
        </p:txBody>
      </p:sp>
      <p:pic>
        <p:nvPicPr>
          <p:cNvPr id="2050" name="Picture 2" descr="Home | Yarn - Package Manager">
            <a:extLst>
              <a:ext uri="{FF2B5EF4-FFF2-40B4-BE49-F238E27FC236}">
                <a16:creationId xmlns:a16="http://schemas.microsoft.com/office/drawing/2014/main" id="{12B4B8A9-B53F-4B3F-BE30-01576F51C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252" y="629084"/>
            <a:ext cx="2732186" cy="12233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on Web Services (@AWS) | Twitter">
            <a:extLst>
              <a:ext uri="{FF2B5EF4-FFF2-40B4-BE49-F238E27FC236}">
                <a16:creationId xmlns:a16="http://schemas.microsoft.com/office/drawing/2014/main" id="{89B4C540-313F-41BD-8A3D-B38AB96E6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4" y="542924"/>
            <a:ext cx="21240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BT basics – Emmanouil Gkatziouras">
            <a:extLst>
              <a:ext uri="{FF2B5EF4-FFF2-40B4-BE49-F238E27FC236}">
                <a16:creationId xmlns:a16="http://schemas.microsoft.com/office/drawing/2014/main" id="{2BC982DA-41BC-4826-92C8-6A1CEB72F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2091634"/>
            <a:ext cx="35242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pache Hadoop — What Is YARN | HDFS | MapReduce | by Cory Maklin | Towards  Data Science">
            <a:extLst>
              <a:ext uri="{FF2B5EF4-FFF2-40B4-BE49-F238E27FC236}">
                <a16:creationId xmlns:a16="http://schemas.microsoft.com/office/drawing/2014/main" id="{C91BA53C-6FDD-407B-B1C4-CF7364DAB8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1" y="4460368"/>
            <a:ext cx="4452937" cy="159099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pache Spark - Wikipedia">
            <a:extLst>
              <a:ext uri="{FF2B5EF4-FFF2-40B4-BE49-F238E27FC236}">
                <a16:creationId xmlns:a16="http://schemas.microsoft.com/office/drawing/2014/main" id="{07577973-23C8-4A37-BC9D-083909E6C6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0910" y="2870341"/>
            <a:ext cx="2966988" cy="154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84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622-5F2B-4DAE-A6AE-05EB633EE45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BF3946F0-5457-49F2-95DC-3DC96094FAF3}"/>
              </a:ext>
            </a:extLst>
          </p:cNvPr>
          <p:cNvSpPr>
            <a:spLocks noGrp="1"/>
          </p:cNvSpPr>
          <p:nvPr>
            <p:ph idx="1"/>
          </p:nvPr>
        </p:nvSpPr>
        <p:spPr/>
        <p:txBody>
          <a:bodyPr>
            <a:normAutofit/>
          </a:bodyPr>
          <a:lstStyle/>
          <a:p>
            <a:r>
              <a:rPr lang="en-US" b="1" dirty="0">
                <a:solidFill>
                  <a:schemeClr val="tx1"/>
                </a:solidFill>
              </a:rPr>
              <a:t>TweetNegativity</a:t>
            </a:r>
            <a:r>
              <a:rPr lang="en-US" dirty="0"/>
              <a:t> – Creates </a:t>
            </a:r>
            <a:r>
              <a:rPr lang="en-US" dirty="0" err="1"/>
              <a:t>dataframe</a:t>
            </a:r>
            <a:r>
              <a:rPr lang="en-US" dirty="0"/>
              <a:t> count of negative words in a given twitter stream </a:t>
            </a:r>
          </a:p>
          <a:p>
            <a:endParaRPr lang="en-US" dirty="0"/>
          </a:p>
          <a:p>
            <a:r>
              <a:rPr lang="en-US" b="1" dirty="0" err="1">
                <a:solidFill>
                  <a:schemeClr val="tx1"/>
                </a:solidFill>
              </a:rPr>
              <a:t>TrendingTweets</a:t>
            </a:r>
            <a:r>
              <a:rPr lang="en-US" dirty="0"/>
              <a:t> – Retrieves most liked tweet given the stream of tweets </a:t>
            </a:r>
          </a:p>
          <a:p>
            <a:endParaRPr lang="en-US" dirty="0"/>
          </a:p>
          <a:p>
            <a:r>
              <a:rPr lang="en-US" dirty="0"/>
              <a:t> </a:t>
            </a:r>
            <a:r>
              <a:rPr lang="en-US" b="1" dirty="0" err="1">
                <a:solidFill>
                  <a:schemeClr val="tx1"/>
                </a:solidFill>
              </a:rPr>
              <a:t>MostMentionedUrl</a:t>
            </a:r>
            <a:r>
              <a:rPr lang="en-US" dirty="0"/>
              <a:t> - Given a stream, outputs the </a:t>
            </a:r>
            <a:r>
              <a:rPr lang="en-US" dirty="0" err="1"/>
              <a:t>url</a:t>
            </a:r>
            <a:r>
              <a:rPr lang="en-US" dirty="0"/>
              <a:t> with the most mentions</a:t>
            </a:r>
          </a:p>
          <a:p>
            <a:endParaRPr lang="en-US" dirty="0"/>
          </a:p>
        </p:txBody>
      </p:sp>
    </p:spTree>
    <p:extLst>
      <p:ext uri="{BB962C8B-B14F-4D97-AF65-F5344CB8AC3E}">
        <p14:creationId xmlns:p14="http://schemas.microsoft.com/office/powerpoint/2010/main" val="17801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52EF-0377-452A-BBBA-149222366FD7}"/>
              </a:ext>
            </a:extLst>
          </p:cNvPr>
          <p:cNvSpPr>
            <a:spLocks noGrp="1"/>
          </p:cNvSpPr>
          <p:nvPr>
            <p:ph type="title"/>
          </p:nvPr>
        </p:nvSpPr>
        <p:spPr>
          <a:xfrm>
            <a:off x="295805" y="5542704"/>
            <a:ext cx="8534400" cy="1507067"/>
          </a:xfrm>
        </p:spPr>
        <p:txBody>
          <a:bodyPr/>
          <a:lstStyle/>
          <a:p>
            <a:r>
              <a:rPr lang="en-US" dirty="0"/>
              <a:t>PROCESS – Trending negativity </a:t>
            </a:r>
          </a:p>
        </p:txBody>
      </p:sp>
      <p:pic>
        <p:nvPicPr>
          <p:cNvPr id="4098" name="Picture 2" descr="twitter-icon-circle-blue-logo-preview - Utility People">
            <a:extLst>
              <a:ext uri="{FF2B5EF4-FFF2-40B4-BE49-F238E27FC236}">
                <a16:creationId xmlns:a16="http://schemas.microsoft.com/office/drawing/2014/main" id="{AA4C3B9C-45D3-492F-95F9-23E7DF229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669393"/>
            <a:ext cx="1507067" cy="15070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pload Build to AWS S3 from Jenkins ~ ServerKaKa">
            <a:extLst>
              <a:ext uri="{FF2B5EF4-FFF2-40B4-BE49-F238E27FC236}">
                <a16:creationId xmlns:a16="http://schemas.microsoft.com/office/drawing/2014/main" id="{4FBB3BD5-306F-4D46-8AE3-48C472D888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75" t="-1346" b="-1"/>
          <a:stretch/>
        </p:blipFill>
        <p:spPr bwMode="auto">
          <a:xfrm>
            <a:off x="6148019" y="4232592"/>
            <a:ext cx="1257039" cy="141446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A1084E4-C7D0-4F9A-AC8C-F433AA24B663}"/>
              </a:ext>
            </a:extLst>
          </p:cNvPr>
          <p:cNvSpPr txBox="1"/>
          <p:nvPr/>
        </p:nvSpPr>
        <p:spPr>
          <a:xfrm>
            <a:off x="2428875" y="1085850"/>
            <a:ext cx="1606530" cy="369332"/>
          </a:xfrm>
          <a:prstGeom prst="rect">
            <a:avLst/>
          </a:prstGeom>
          <a:noFill/>
        </p:spPr>
        <p:txBody>
          <a:bodyPr wrap="none" rtlCol="0">
            <a:spAutoFit/>
          </a:bodyPr>
          <a:lstStyle/>
          <a:p>
            <a:r>
              <a:rPr lang="en-US" dirty="0"/>
              <a:t>Input Stream</a:t>
            </a:r>
          </a:p>
        </p:txBody>
      </p:sp>
      <p:pic>
        <p:nvPicPr>
          <p:cNvPr id="4104" name="Picture 8" descr="Scala (programming language) - Wikipedia">
            <a:extLst>
              <a:ext uri="{FF2B5EF4-FFF2-40B4-BE49-F238E27FC236}">
                <a16:creationId xmlns:a16="http://schemas.microsoft.com/office/drawing/2014/main" id="{0F6ACBE5-C160-4F41-B162-4AD70B1C3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733" y="1041758"/>
            <a:ext cx="2071688" cy="94848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0D67BA02-8969-4550-A0E4-DE366BE31250}"/>
              </a:ext>
            </a:extLst>
          </p:cNvPr>
          <p:cNvCxnSpPr/>
          <p:nvPr/>
        </p:nvCxnSpPr>
        <p:spPr>
          <a:xfrm>
            <a:off x="9218612" y="303371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82C792C4-28EB-4B22-893F-C5D7BC058A06}"/>
              </a:ext>
            </a:extLst>
          </p:cNvPr>
          <p:cNvSpPr/>
          <p:nvPr/>
        </p:nvSpPr>
        <p:spPr>
          <a:xfrm>
            <a:off x="2188927" y="1516000"/>
            <a:ext cx="3519488" cy="233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EE1CFFF4-9299-4F7E-99BC-3A44BFA4439B}"/>
              </a:ext>
            </a:extLst>
          </p:cNvPr>
          <p:cNvSpPr/>
          <p:nvPr/>
        </p:nvSpPr>
        <p:spPr>
          <a:xfrm rot="20291172">
            <a:off x="1431766" y="2787737"/>
            <a:ext cx="4609570" cy="2686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F91F068-01E7-4582-AD8E-6B34C7F3D738}"/>
              </a:ext>
            </a:extLst>
          </p:cNvPr>
          <p:cNvSpPr txBox="1"/>
          <p:nvPr/>
        </p:nvSpPr>
        <p:spPr>
          <a:xfrm rot="20403366">
            <a:off x="1699613" y="2606936"/>
            <a:ext cx="2945037" cy="369332"/>
          </a:xfrm>
          <a:prstGeom prst="rect">
            <a:avLst/>
          </a:prstGeom>
          <a:noFill/>
        </p:spPr>
        <p:txBody>
          <a:bodyPr wrap="none" rtlCol="0">
            <a:spAutoFit/>
          </a:bodyPr>
          <a:lstStyle/>
          <a:p>
            <a:r>
              <a:rPr lang="en-US" dirty="0" err="1"/>
              <a:t>TrendingNegativity.scala</a:t>
            </a:r>
            <a:endParaRPr lang="en-US" dirty="0"/>
          </a:p>
        </p:txBody>
      </p:sp>
      <p:pic>
        <p:nvPicPr>
          <p:cNvPr id="1026" name="Picture 2" descr="Transient Cluster on AWS">
            <a:extLst>
              <a:ext uri="{FF2B5EF4-FFF2-40B4-BE49-F238E27FC236}">
                <a16:creationId xmlns:a16="http://schemas.microsoft.com/office/drawing/2014/main" id="{DC59EBEA-18C5-411D-8622-CAD290BA98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5338" y="815916"/>
            <a:ext cx="2387324" cy="110487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B3B7D8EC-1877-4E95-A4C6-1F4903EFD467}"/>
              </a:ext>
            </a:extLst>
          </p:cNvPr>
          <p:cNvSpPr/>
          <p:nvPr/>
        </p:nvSpPr>
        <p:spPr>
          <a:xfrm>
            <a:off x="1614622" y="4877700"/>
            <a:ext cx="4248016" cy="246749"/>
          </a:xfrm>
          <a:prstGeom prst="rightArrow">
            <a:avLst>
              <a:gd name="adj1" fmla="val 4628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6356B64-8E0C-4908-BFBF-A7DE9DAA71E8}"/>
              </a:ext>
            </a:extLst>
          </p:cNvPr>
          <p:cNvSpPr txBox="1"/>
          <p:nvPr/>
        </p:nvSpPr>
        <p:spPr>
          <a:xfrm>
            <a:off x="2015616" y="4518316"/>
            <a:ext cx="3887235" cy="369332"/>
          </a:xfrm>
          <a:prstGeom prst="rect">
            <a:avLst/>
          </a:prstGeom>
          <a:noFill/>
        </p:spPr>
        <p:txBody>
          <a:bodyPr wrap="square" rtlCol="0">
            <a:spAutoFit/>
          </a:bodyPr>
          <a:lstStyle/>
          <a:p>
            <a:r>
              <a:rPr lang="en-US" dirty="0"/>
              <a:t>Send the jar file script to s3</a:t>
            </a:r>
          </a:p>
        </p:txBody>
      </p:sp>
      <p:pic>
        <p:nvPicPr>
          <p:cNvPr id="1030" name="Picture 6" descr="Get JAR File From JAD File, Get JAR File From JAD File Using Winrar | How To">
            <a:extLst>
              <a:ext uri="{FF2B5EF4-FFF2-40B4-BE49-F238E27FC236}">
                <a16:creationId xmlns:a16="http://schemas.microsoft.com/office/drawing/2014/main" id="{BD32DD7D-C636-4D4B-B54B-45139467F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54" y="3674997"/>
            <a:ext cx="1507068" cy="1507068"/>
          </a:xfrm>
          <a:prstGeom prst="rect">
            <a:avLst/>
          </a:prstGeom>
          <a:noFill/>
          <a:extLst>
            <a:ext uri="{909E8E84-426E-40DD-AFC4-6F175D3DCCD1}">
              <a14:hiddenFill xmlns:a14="http://schemas.microsoft.com/office/drawing/2010/main">
                <a:solidFill>
                  <a:srgbClr val="FFFFFF"/>
                </a:solidFill>
              </a14:hiddenFill>
            </a:ext>
          </a:extLst>
        </p:spPr>
      </p:pic>
      <p:sp>
        <p:nvSpPr>
          <p:cNvPr id="7" name="Arrow: Up-Down 6">
            <a:extLst>
              <a:ext uri="{FF2B5EF4-FFF2-40B4-BE49-F238E27FC236}">
                <a16:creationId xmlns:a16="http://schemas.microsoft.com/office/drawing/2014/main" id="{3243DBD9-AAC6-4323-A02C-BF9319B55F04}"/>
              </a:ext>
            </a:extLst>
          </p:cNvPr>
          <p:cNvSpPr/>
          <p:nvPr/>
        </p:nvSpPr>
        <p:spPr>
          <a:xfrm rot="2359987">
            <a:off x="8416903" y="1483294"/>
            <a:ext cx="230177" cy="310083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02A284C-8DF2-44AE-8BF6-A4F9367F4784}"/>
              </a:ext>
            </a:extLst>
          </p:cNvPr>
          <p:cNvSpPr txBox="1"/>
          <p:nvPr/>
        </p:nvSpPr>
        <p:spPr>
          <a:xfrm rot="18638482">
            <a:off x="6727112" y="2107052"/>
            <a:ext cx="4233265" cy="400110"/>
          </a:xfrm>
          <a:prstGeom prst="rect">
            <a:avLst/>
          </a:prstGeom>
          <a:noFill/>
        </p:spPr>
        <p:txBody>
          <a:bodyPr wrap="square" rtlCol="0">
            <a:spAutoFit/>
          </a:bodyPr>
          <a:lstStyle/>
          <a:p>
            <a:r>
              <a:rPr lang="en-US" sz="2000" dirty="0"/>
              <a:t>Copy the jar from s3 </a:t>
            </a:r>
          </a:p>
        </p:txBody>
      </p:sp>
      <p:pic>
        <p:nvPicPr>
          <p:cNvPr id="20" name="Picture 14" descr="Apache Spark - Wikipedia">
            <a:extLst>
              <a:ext uri="{FF2B5EF4-FFF2-40B4-BE49-F238E27FC236}">
                <a16:creationId xmlns:a16="http://schemas.microsoft.com/office/drawing/2014/main" id="{67971247-E085-466F-B6DF-7D20033FB6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0392" y="4317012"/>
            <a:ext cx="2607084" cy="1357856"/>
          </a:xfrm>
          <a:prstGeom prst="rect">
            <a:avLst/>
          </a:prstGeom>
          <a:noFill/>
          <a:extLst>
            <a:ext uri="{909E8E84-426E-40DD-AFC4-6F175D3DCCD1}">
              <a14:hiddenFill xmlns:a14="http://schemas.microsoft.com/office/drawing/2010/main">
                <a:solidFill>
                  <a:srgbClr val="FFFFFF"/>
                </a:solidFill>
              </a14:hiddenFill>
            </a:ext>
          </a:extLst>
        </p:spPr>
      </p:pic>
      <p:sp>
        <p:nvSpPr>
          <p:cNvPr id="9" name="Arrow: Down 8">
            <a:extLst>
              <a:ext uri="{FF2B5EF4-FFF2-40B4-BE49-F238E27FC236}">
                <a16:creationId xmlns:a16="http://schemas.microsoft.com/office/drawing/2014/main" id="{03FC2E52-C5B8-47BD-B171-48F36B56C4AD}"/>
              </a:ext>
            </a:extLst>
          </p:cNvPr>
          <p:cNvSpPr/>
          <p:nvPr/>
        </p:nvSpPr>
        <p:spPr>
          <a:xfrm>
            <a:off x="9820275" y="1990242"/>
            <a:ext cx="312737" cy="2528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577365A-8EEA-4C27-9108-41AAE8A567C4}"/>
              </a:ext>
            </a:extLst>
          </p:cNvPr>
          <p:cNvSpPr txBox="1"/>
          <p:nvPr/>
        </p:nvSpPr>
        <p:spPr>
          <a:xfrm>
            <a:off x="8694003" y="3398002"/>
            <a:ext cx="2607084" cy="1138773"/>
          </a:xfrm>
          <a:prstGeom prst="rect">
            <a:avLst/>
          </a:prstGeom>
          <a:noFill/>
        </p:spPr>
        <p:txBody>
          <a:bodyPr wrap="square" rtlCol="0">
            <a:spAutoFit/>
          </a:bodyPr>
          <a:lstStyle/>
          <a:p>
            <a:r>
              <a:rPr lang="en-US" sz="1600" dirty="0"/>
              <a:t>Run </a:t>
            </a:r>
            <a:r>
              <a:rPr lang="en-US" sz="1600" dirty="0" err="1"/>
              <a:t>SparkSession</a:t>
            </a:r>
            <a:r>
              <a:rPr lang="en-US" sz="1600" dirty="0"/>
              <a:t> on the dataset</a:t>
            </a:r>
          </a:p>
          <a:p>
            <a:endParaRPr lang="en-US" dirty="0"/>
          </a:p>
          <a:p>
            <a:endParaRPr lang="en-US" dirty="0"/>
          </a:p>
        </p:txBody>
      </p:sp>
    </p:spTree>
    <p:extLst>
      <p:ext uri="{BB962C8B-B14F-4D97-AF65-F5344CB8AC3E}">
        <p14:creationId xmlns:p14="http://schemas.microsoft.com/office/powerpoint/2010/main" val="189808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9957-D61C-41B0-B5D8-CDF8D40C40DA}"/>
              </a:ext>
            </a:extLst>
          </p:cNvPr>
          <p:cNvSpPr>
            <a:spLocks noGrp="1"/>
          </p:cNvSpPr>
          <p:nvPr>
            <p:ph type="title"/>
          </p:nvPr>
        </p:nvSpPr>
        <p:spPr>
          <a:xfrm>
            <a:off x="346074" y="5111003"/>
            <a:ext cx="8534400" cy="1507067"/>
          </a:xfrm>
        </p:spPr>
        <p:txBody>
          <a:bodyPr/>
          <a:lstStyle/>
          <a:p>
            <a:r>
              <a:rPr lang="en-US" dirty="0"/>
              <a:t>Process –  </a:t>
            </a:r>
            <a:r>
              <a:rPr lang="en-US" dirty="0" err="1"/>
              <a:t>MostMentionedurl</a:t>
            </a:r>
            <a:endParaRPr lang="en-US" dirty="0"/>
          </a:p>
        </p:txBody>
      </p:sp>
      <p:pic>
        <p:nvPicPr>
          <p:cNvPr id="4" name="Picture 2" descr="twitter-icon-circle-blue-logo-preview - Utility People">
            <a:extLst>
              <a:ext uri="{FF2B5EF4-FFF2-40B4-BE49-F238E27FC236}">
                <a16:creationId xmlns:a16="http://schemas.microsoft.com/office/drawing/2014/main" id="{DBACE137-3314-4A9B-B719-DC5D6AFFE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8" y="389002"/>
            <a:ext cx="1507067" cy="15070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pload Build to AWS S3 from Jenkins ~ ServerKaKa">
            <a:extLst>
              <a:ext uri="{FF2B5EF4-FFF2-40B4-BE49-F238E27FC236}">
                <a16:creationId xmlns:a16="http://schemas.microsoft.com/office/drawing/2014/main" id="{3A6C0A42-EA74-4499-B8F8-A4F075D6C8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75" t="-1346" b="-1"/>
          <a:stretch/>
        </p:blipFill>
        <p:spPr bwMode="auto">
          <a:xfrm>
            <a:off x="5848523" y="3889481"/>
            <a:ext cx="1257039" cy="14144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E45F49-9247-43C4-B2CE-D6A4B43C78B5}"/>
              </a:ext>
            </a:extLst>
          </p:cNvPr>
          <p:cNvSpPr txBox="1"/>
          <p:nvPr/>
        </p:nvSpPr>
        <p:spPr>
          <a:xfrm>
            <a:off x="2219325" y="804863"/>
            <a:ext cx="1606530" cy="369332"/>
          </a:xfrm>
          <a:prstGeom prst="rect">
            <a:avLst/>
          </a:prstGeom>
          <a:noFill/>
        </p:spPr>
        <p:txBody>
          <a:bodyPr wrap="none" rtlCol="0">
            <a:spAutoFit/>
          </a:bodyPr>
          <a:lstStyle/>
          <a:p>
            <a:r>
              <a:rPr lang="en-US" dirty="0"/>
              <a:t>Input Stream</a:t>
            </a:r>
          </a:p>
        </p:txBody>
      </p:sp>
      <p:pic>
        <p:nvPicPr>
          <p:cNvPr id="7" name="Picture 8" descr="Scala (programming language) - Wikipedia">
            <a:extLst>
              <a:ext uri="{FF2B5EF4-FFF2-40B4-BE49-F238E27FC236}">
                <a16:creationId xmlns:a16="http://schemas.microsoft.com/office/drawing/2014/main" id="{DBF601A5-0465-4341-BCD6-90EB146F9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183" y="760771"/>
            <a:ext cx="2071688" cy="94848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15250364-B94B-4CD0-A43B-EB4C17602BEC}"/>
              </a:ext>
            </a:extLst>
          </p:cNvPr>
          <p:cNvCxnSpPr/>
          <p:nvPr/>
        </p:nvCxnSpPr>
        <p:spPr>
          <a:xfrm>
            <a:off x="9009062" y="275272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F8AA8444-A0B6-4348-9316-C5464242EC9B}"/>
              </a:ext>
            </a:extLst>
          </p:cNvPr>
          <p:cNvSpPr/>
          <p:nvPr/>
        </p:nvSpPr>
        <p:spPr>
          <a:xfrm>
            <a:off x="1979377" y="1235013"/>
            <a:ext cx="3519488" cy="233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015111EA-03A5-4EC4-8662-756A73AB34BA}"/>
              </a:ext>
            </a:extLst>
          </p:cNvPr>
          <p:cNvSpPr/>
          <p:nvPr/>
        </p:nvSpPr>
        <p:spPr>
          <a:xfrm rot="20291172">
            <a:off x="1222216" y="2506750"/>
            <a:ext cx="4609570" cy="2686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1E61794-B296-4DC7-AE08-DF2CE63357DE}"/>
              </a:ext>
            </a:extLst>
          </p:cNvPr>
          <p:cNvSpPr txBox="1"/>
          <p:nvPr/>
        </p:nvSpPr>
        <p:spPr>
          <a:xfrm rot="20302145">
            <a:off x="1473896" y="2417590"/>
            <a:ext cx="3005951" cy="369332"/>
          </a:xfrm>
          <a:prstGeom prst="rect">
            <a:avLst/>
          </a:prstGeom>
          <a:noFill/>
        </p:spPr>
        <p:txBody>
          <a:bodyPr wrap="none" rtlCol="0">
            <a:spAutoFit/>
          </a:bodyPr>
          <a:lstStyle/>
          <a:p>
            <a:r>
              <a:rPr lang="en-US" dirty="0" err="1"/>
              <a:t>MostMentionedURL.scala</a:t>
            </a:r>
            <a:endParaRPr lang="en-US" dirty="0"/>
          </a:p>
        </p:txBody>
      </p:sp>
      <p:pic>
        <p:nvPicPr>
          <p:cNvPr id="12" name="Picture 2" descr="Transient Cluster on AWS">
            <a:extLst>
              <a:ext uri="{FF2B5EF4-FFF2-40B4-BE49-F238E27FC236}">
                <a16:creationId xmlns:a16="http://schemas.microsoft.com/office/drawing/2014/main" id="{7BF33298-A0C4-4FF9-9190-9A178C7BAD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5788" y="534929"/>
            <a:ext cx="2387324" cy="11048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Get JAR File From JAD File, Get JAR File From JAD File Using Winrar | How To">
            <a:extLst>
              <a:ext uri="{FF2B5EF4-FFF2-40B4-BE49-F238E27FC236}">
                <a16:creationId xmlns:a16="http://schemas.microsoft.com/office/drawing/2014/main" id="{2BB4D65C-5318-4980-AC5F-258E3EA95C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96" y="3394010"/>
            <a:ext cx="1507068" cy="15070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Apache Spark - Wikipedia">
            <a:extLst>
              <a:ext uri="{FF2B5EF4-FFF2-40B4-BE49-F238E27FC236}">
                <a16:creationId xmlns:a16="http://schemas.microsoft.com/office/drawing/2014/main" id="{F9CD695F-7105-4A7D-9381-9E4727AC5F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50842" y="4036025"/>
            <a:ext cx="2607084" cy="135785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9037A6B-02FD-4A4A-9752-D3B39D18D0EC}"/>
              </a:ext>
            </a:extLst>
          </p:cNvPr>
          <p:cNvSpPr txBox="1"/>
          <p:nvPr/>
        </p:nvSpPr>
        <p:spPr>
          <a:xfrm>
            <a:off x="8484453" y="3117015"/>
            <a:ext cx="2607084"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236690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twitter-icon-circle-blue-logo-preview - Utility People">
            <a:extLst>
              <a:ext uri="{FF2B5EF4-FFF2-40B4-BE49-F238E27FC236}">
                <a16:creationId xmlns:a16="http://schemas.microsoft.com/office/drawing/2014/main" id="{AB2766D2-1107-47D7-9398-70B9D8B8F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00" y="479490"/>
            <a:ext cx="1507067" cy="15070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Upload Build to AWS S3 from Jenkins ~ ServerKaKa">
            <a:extLst>
              <a:ext uri="{FF2B5EF4-FFF2-40B4-BE49-F238E27FC236}">
                <a16:creationId xmlns:a16="http://schemas.microsoft.com/office/drawing/2014/main" id="{CAD2C146-5237-4335-9680-08E8250FFD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75" t="-1346" b="-1"/>
          <a:stretch/>
        </p:blipFill>
        <p:spPr bwMode="auto">
          <a:xfrm>
            <a:off x="5872335" y="3979969"/>
            <a:ext cx="1257039" cy="141446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2F7512C-37C3-414E-94F5-FB43B020CA5F}"/>
              </a:ext>
            </a:extLst>
          </p:cNvPr>
          <p:cNvSpPr txBox="1"/>
          <p:nvPr/>
        </p:nvSpPr>
        <p:spPr>
          <a:xfrm>
            <a:off x="2243137" y="895351"/>
            <a:ext cx="1606530" cy="369332"/>
          </a:xfrm>
          <a:prstGeom prst="rect">
            <a:avLst/>
          </a:prstGeom>
          <a:noFill/>
        </p:spPr>
        <p:txBody>
          <a:bodyPr wrap="none" rtlCol="0">
            <a:spAutoFit/>
          </a:bodyPr>
          <a:lstStyle/>
          <a:p>
            <a:r>
              <a:rPr lang="en-US" dirty="0"/>
              <a:t>Input Stream</a:t>
            </a:r>
          </a:p>
        </p:txBody>
      </p:sp>
      <p:pic>
        <p:nvPicPr>
          <p:cNvPr id="18" name="Picture 8" descr="Scala (programming language) - Wikipedia">
            <a:extLst>
              <a:ext uri="{FF2B5EF4-FFF2-40B4-BE49-F238E27FC236}">
                <a16:creationId xmlns:a16="http://schemas.microsoft.com/office/drawing/2014/main" id="{7CAD993D-175B-4500-813F-678AEB033A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995" y="851259"/>
            <a:ext cx="2071688" cy="94848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75F1A2B0-0E7F-409A-90E8-1648AABF93E1}"/>
              </a:ext>
            </a:extLst>
          </p:cNvPr>
          <p:cNvCxnSpPr/>
          <p:nvPr/>
        </p:nvCxnSpPr>
        <p:spPr>
          <a:xfrm>
            <a:off x="9032874" y="2843214"/>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Right 19">
            <a:extLst>
              <a:ext uri="{FF2B5EF4-FFF2-40B4-BE49-F238E27FC236}">
                <a16:creationId xmlns:a16="http://schemas.microsoft.com/office/drawing/2014/main" id="{7805A411-BE28-44F5-8D54-0931E43F2056}"/>
              </a:ext>
            </a:extLst>
          </p:cNvPr>
          <p:cNvSpPr/>
          <p:nvPr/>
        </p:nvSpPr>
        <p:spPr>
          <a:xfrm>
            <a:off x="2003189" y="1325501"/>
            <a:ext cx="3519488" cy="233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EAA94986-014F-4E0E-B7E5-08280A58CAD9}"/>
              </a:ext>
            </a:extLst>
          </p:cNvPr>
          <p:cNvSpPr/>
          <p:nvPr/>
        </p:nvSpPr>
        <p:spPr>
          <a:xfrm rot="20291172">
            <a:off x="1246028" y="2597238"/>
            <a:ext cx="4609570" cy="2686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06288D2-FB7F-4078-A677-06A15D69EAE0}"/>
              </a:ext>
            </a:extLst>
          </p:cNvPr>
          <p:cNvSpPr txBox="1"/>
          <p:nvPr/>
        </p:nvSpPr>
        <p:spPr>
          <a:xfrm rot="20302145">
            <a:off x="1716520" y="2508078"/>
            <a:ext cx="2568332" cy="369332"/>
          </a:xfrm>
          <a:prstGeom prst="rect">
            <a:avLst/>
          </a:prstGeom>
          <a:noFill/>
        </p:spPr>
        <p:txBody>
          <a:bodyPr wrap="none" rtlCol="0">
            <a:spAutoFit/>
          </a:bodyPr>
          <a:lstStyle/>
          <a:p>
            <a:r>
              <a:rPr lang="en-US" dirty="0" err="1"/>
              <a:t>TweetsTrending.scala</a:t>
            </a:r>
            <a:endParaRPr lang="en-US" dirty="0"/>
          </a:p>
        </p:txBody>
      </p:sp>
      <p:pic>
        <p:nvPicPr>
          <p:cNvPr id="23" name="Picture 2" descr="Transient Cluster on AWS">
            <a:extLst>
              <a:ext uri="{FF2B5EF4-FFF2-40B4-BE49-F238E27FC236}">
                <a16:creationId xmlns:a16="http://schemas.microsoft.com/office/drawing/2014/main" id="{D85CF158-25D6-4E0D-9FA4-3BBD115E2A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9600" y="625417"/>
            <a:ext cx="2387324" cy="110487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Apache Spark - Wikipedia">
            <a:extLst>
              <a:ext uri="{FF2B5EF4-FFF2-40B4-BE49-F238E27FC236}">
                <a16:creationId xmlns:a16="http://schemas.microsoft.com/office/drawing/2014/main" id="{BD088D73-71FE-4826-8C35-78A937192D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4654" y="4126513"/>
            <a:ext cx="2607084" cy="135785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74A4C16-0CB3-4D39-9C37-F8E92EDE280F}"/>
              </a:ext>
            </a:extLst>
          </p:cNvPr>
          <p:cNvSpPr txBox="1"/>
          <p:nvPr/>
        </p:nvSpPr>
        <p:spPr>
          <a:xfrm>
            <a:off x="8508265" y="3207503"/>
            <a:ext cx="2607084" cy="646331"/>
          </a:xfrm>
          <a:prstGeom prst="rect">
            <a:avLst/>
          </a:prstGeom>
          <a:noFill/>
        </p:spPr>
        <p:txBody>
          <a:bodyPr wrap="square" rtlCol="0">
            <a:spAutoFit/>
          </a:bodyPr>
          <a:lstStyle/>
          <a:p>
            <a:endParaRPr lang="en-US" dirty="0"/>
          </a:p>
          <a:p>
            <a:endParaRPr lang="en-US" dirty="0"/>
          </a:p>
        </p:txBody>
      </p:sp>
      <p:pic>
        <p:nvPicPr>
          <p:cNvPr id="26" name="Picture 6" descr="Get JAR File From JAD File, Get JAR File From JAD File Using Winrar | How To">
            <a:extLst>
              <a:ext uri="{FF2B5EF4-FFF2-40B4-BE49-F238E27FC236}">
                <a16:creationId xmlns:a16="http://schemas.microsoft.com/office/drawing/2014/main" id="{9AFD56E8-7A07-4A78-8894-1DDBD37487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16" y="3627373"/>
            <a:ext cx="1507068" cy="1507068"/>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a:extLst>
              <a:ext uri="{FF2B5EF4-FFF2-40B4-BE49-F238E27FC236}">
                <a16:creationId xmlns:a16="http://schemas.microsoft.com/office/drawing/2014/main" id="{DC25D96C-8968-4A89-A154-3D6DE10E957E}"/>
              </a:ext>
            </a:extLst>
          </p:cNvPr>
          <p:cNvSpPr>
            <a:spLocks noGrp="1"/>
          </p:cNvSpPr>
          <p:nvPr>
            <p:ph type="title"/>
          </p:nvPr>
        </p:nvSpPr>
        <p:spPr>
          <a:xfrm>
            <a:off x="346074" y="5111003"/>
            <a:ext cx="8534400" cy="1507067"/>
          </a:xfrm>
        </p:spPr>
        <p:txBody>
          <a:bodyPr/>
          <a:lstStyle/>
          <a:p>
            <a:r>
              <a:rPr lang="en-US" dirty="0"/>
              <a:t>Process – </a:t>
            </a:r>
            <a:r>
              <a:rPr lang="en-US" dirty="0" err="1"/>
              <a:t>TweetsTrending</a:t>
            </a:r>
            <a:endParaRPr lang="en-US" dirty="0"/>
          </a:p>
        </p:txBody>
      </p:sp>
    </p:spTree>
    <p:extLst>
      <p:ext uri="{BB962C8B-B14F-4D97-AF65-F5344CB8AC3E}">
        <p14:creationId xmlns:p14="http://schemas.microsoft.com/office/powerpoint/2010/main" val="11739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BC3F-4348-4E58-AA58-A40FBF7488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11CEAC-5F3B-4447-918E-EE810708EC6C}"/>
              </a:ext>
            </a:extLst>
          </p:cNvPr>
          <p:cNvSpPr>
            <a:spLocks noGrp="1"/>
          </p:cNvSpPr>
          <p:nvPr>
            <p:ph idx="1"/>
          </p:nvPr>
        </p:nvSpPr>
        <p:spPr/>
        <p:txBody>
          <a:bodyPr/>
          <a:lstStyle/>
          <a:p>
            <a:r>
              <a:rPr lang="en-US" dirty="0"/>
              <a:t>WARNING: EXPLICIT CONTENT</a:t>
            </a:r>
          </a:p>
        </p:txBody>
      </p:sp>
    </p:spTree>
    <p:extLst>
      <p:ext uri="{BB962C8B-B14F-4D97-AF65-F5344CB8AC3E}">
        <p14:creationId xmlns:p14="http://schemas.microsoft.com/office/powerpoint/2010/main" val="67472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DF17025D-0558-4BB1-932D-D407F5BDC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304E4-7274-44A1-A7B6-AEBE1D8B9884}"/>
              </a:ext>
            </a:extLst>
          </p:cNvPr>
          <p:cNvSpPr>
            <a:spLocks noGrp="1"/>
          </p:cNvSpPr>
          <p:nvPr>
            <p:ph type="title"/>
          </p:nvPr>
        </p:nvSpPr>
        <p:spPr>
          <a:xfrm>
            <a:off x="4944753" y="628617"/>
            <a:ext cx="6559859" cy="3028983"/>
          </a:xfrm>
        </p:spPr>
        <p:txBody>
          <a:bodyPr vert="horz" lIns="91440" tIns="45720" rIns="91440" bIns="45720" rtlCol="0" anchor="b">
            <a:normAutofit/>
          </a:bodyPr>
          <a:lstStyle/>
          <a:p>
            <a:r>
              <a:rPr lang="en-US" sz="4800" dirty="0">
                <a:solidFill>
                  <a:srgbClr val="FFFFFF"/>
                </a:solidFill>
              </a:rPr>
              <a:t>Findings </a:t>
            </a:r>
            <a:br>
              <a:rPr lang="en-US" sz="4800" dirty="0">
                <a:solidFill>
                  <a:srgbClr val="FFFFFF"/>
                </a:solidFill>
              </a:rPr>
            </a:br>
            <a:br>
              <a:rPr lang="en-US" sz="4800" dirty="0">
                <a:solidFill>
                  <a:srgbClr val="FFFFFF"/>
                </a:solidFill>
              </a:rPr>
            </a:br>
            <a:br>
              <a:rPr lang="en-US" sz="4800" dirty="0">
                <a:solidFill>
                  <a:srgbClr val="FFFFFF"/>
                </a:solidFill>
              </a:rPr>
            </a:br>
            <a:endParaRPr lang="en-US" sz="4800" dirty="0">
              <a:solidFill>
                <a:srgbClr val="FFFFFF"/>
              </a:solidFill>
            </a:endParaRPr>
          </a:p>
        </p:txBody>
      </p:sp>
      <p:sp useBgFill="1">
        <p:nvSpPr>
          <p:cNvPr id="83" name="Snip Diagonal Corner Rectangle 6">
            <a:extLst>
              <a:ext uri="{FF2B5EF4-FFF2-40B4-BE49-F238E27FC236}">
                <a16:creationId xmlns:a16="http://schemas.microsoft.com/office/drawing/2014/main" id="{23897308-2491-4C39-B764-46DCD1CAD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17470CFE-C1FF-4438-9425-B36DA6E948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5809" y="1105354"/>
            <a:ext cx="1847676" cy="4322052"/>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437C3370-E183-40E3-8F06-FDD26E64D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6" name="Straight Connector 85">
              <a:extLst>
                <a:ext uri="{FF2B5EF4-FFF2-40B4-BE49-F238E27FC236}">
                  <a16:creationId xmlns:a16="http://schemas.microsoft.com/office/drawing/2014/main" id="{37774F20-3F21-44FE-976F-CC336A748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CA342010-2E15-4FE2-8956-F562BBF500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772C8931-1DC1-48FA-878F-2B7CB813D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3285CBA-1A56-43E8-8B87-570C461DA3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204A0B30-03E2-41DD-B443-95E7FB70EC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A5D21010-EF3B-4769-875C-9989D0EAF682}"/>
              </a:ext>
            </a:extLst>
          </p:cNvPr>
          <p:cNvSpPr txBox="1"/>
          <p:nvPr/>
        </p:nvSpPr>
        <p:spPr>
          <a:xfrm>
            <a:off x="5006977" y="1586414"/>
            <a:ext cx="6546849" cy="313932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Inaugural Word count – At the beginning of President Biden’s inaugural speech, we ran our stream for one hour to get the distribution of “negative” words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followed the basic MapReduce method, each keyword was mapped when it appeared in a tweet and the dataset was reduced into distinct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you can see, twitter is not the best place to go find some positivity </a:t>
            </a:r>
          </a:p>
        </p:txBody>
      </p:sp>
    </p:spTree>
    <p:extLst>
      <p:ext uri="{BB962C8B-B14F-4D97-AF65-F5344CB8AC3E}">
        <p14:creationId xmlns:p14="http://schemas.microsoft.com/office/powerpoint/2010/main" val="130151684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192</TotalTime>
  <Words>511</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Twitter - AWS analysis</vt:lpstr>
      <vt:lpstr>Challenges</vt:lpstr>
      <vt:lpstr>Technologies</vt:lpstr>
      <vt:lpstr>Features</vt:lpstr>
      <vt:lpstr>PROCESS – Trending negativity </vt:lpstr>
      <vt:lpstr>Process –  MostMentionedurl</vt:lpstr>
      <vt:lpstr>Process – TweetsTrending</vt:lpstr>
      <vt:lpstr>PowerPoint Presentation</vt:lpstr>
      <vt:lpstr>Findings    </vt:lpstr>
      <vt:lpstr>process</vt:lpstr>
      <vt:lpstr>Obstacles</vt:lpstr>
      <vt:lpstr>discussion</vt:lpstr>
      <vt:lpstr>Bowling pins - Attempt</vt:lpstr>
      <vt:lpstr>Bowling Pins –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 AWS analysis</dc:title>
  <dc:creator>Zeshawn Manzoor</dc:creator>
  <cp:lastModifiedBy>Zeshawn Manzoor</cp:lastModifiedBy>
  <cp:revision>16</cp:revision>
  <dcterms:created xsi:type="dcterms:W3CDTF">2021-01-21T02:45:36Z</dcterms:created>
  <dcterms:modified xsi:type="dcterms:W3CDTF">2021-01-22T00:34:30Z</dcterms:modified>
</cp:coreProperties>
</file>