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slide" Target="slides/slide20.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7979aca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7979ac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7979aca4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7979aca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7979aca4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7979aca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7979aca4d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7979aca4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the full command to run the jar and output to a txt file, and then send to s3.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7979aca4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7979aca4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done running, exit your ssh connection and go to your output folder.</a:t>
            </a:r>
            <a:endParaRPr/>
          </a:p>
          <a:p>
            <a:pPr indent="0" lvl="0" marL="0" rtl="0" algn="l">
              <a:spcBef>
                <a:spcPts val="0"/>
              </a:spcBef>
              <a:spcAft>
                <a:spcPts val="0"/>
              </a:spcAft>
              <a:buNone/>
            </a:pPr>
            <a:r>
              <a:rPr lang="en-US"/>
              <a:t>Select your file and download.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7979aca4d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7979aca4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of the output and make sure to terminate your EMR cluster to keep from receiving unexpected charges.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7" name="Shape 147"/>
        <p:cNvGrpSpPr/>
        <p:nvPr/>
      </p:nvGrpSpPr>
      <p:grpSpPr>
        <a:xfrm>
          <a:off x="0" y="0"/>
          <a:ext cx="0" cy="0"/>
          <a:chOff x="0" y="0"/>
          <a:chExt cx="0" cy="0"/>
        </a:xfrm>
      </p:grpSpPr>
      <p:sp>
        <p:nvSpPr>
          <p:cNvPr id="148" name="Google Shape;148;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50" name="Google Shape;150;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
              <a:srgbClr val="FFFFFF"/>
            </a:gs>
            <a:gs pos="100000">
              <a:srgbClr val="43D5FA"/>
            </a:gs>
          </a:gsLst>
          <a:lin ang="6120000" scaled="0"/>
        </a:gradFill>
      </p:bgPr>
    </p:bg>
    <p:spTree>
      <p:nvGrpSpPr>
        <p:cNvPr id="135" name="Shape 135"/>
        <p:cNvGrpSpPr/>
        <p:nvPr/>
      </p:nvGrpSpPr>
      <p:grpSpPr>
        <a:xfrm>
          <a:off x="0" y="0"/>
          <a:ext cx="0" cy="0"/>
          <a:chOff x="0" y="0"/>
          <a:chExt cx="0" cy="0"/>
        </a:xfrm>
      </p:grpSpPr>
      <p:grpSp>
        <p:nvGrpSpPr>
          <p:cNvPr id="136" name="Google Shape;136;p19"/>
          <p:cNvGrpSpPr/>
          <p:nvPr/>
        </p:nvGrpSpPr>
        <p:grpSpPr>
          <a:xfrm>
            <a:off x="9206969" y="2963333"/>
            <a:ext cx="2981859" cy="3208867"/>
            <a:chOff x="9206969" y="2963333"/>
            <a:chExt cx="2981859" cy="3208867"/>
          </a:xfrm>
        </p:grpSpPr>
        <p:cxnSp>
          <p:nvCxnSpPr>
            <p:cNvPr id="137" name="Google Shape;137;p19"/>
            <p:cNvCxnSpPr/>
            <p:nvPr/>
          </p:nvCxnSpPr>
          <p:spPr>
            <a:xfrm flipH="1">
              <a:off x="11276012" y="2963333"/>
              <a:ext cx="912814" cy="912812"/>
            </a:xfrm>
            <a:prstGeom prst="straightConnector1">
              <a:avLst/>
            </a:prstGeom>
            <a:noFill/>
            <a:ln cap="flat" cmpd="sng" w="9525">
              <a:solidFill>
                <a:schemeClr val="dk1"/>
              </a:solidFill>
              <a:prstDash val="solid"/>
              <a:round/>
              <a:headEnd len="sm" w="sm" type="none"/>
              <a:tailEnd len="sm" w="sm" type="none"/>
            </a:ln>
          </p:spPr>
        </p:cxnSp>
        <p:cxnSp>
          <p:nvCxnSpPr>
            <p:cNvPr id="138" name="Google Shape;138;p19"/>
            <p:cNvCxnSpPr/>
            <p:nvPr/>
          </p:nvCxnSpPr>
          <p:spPr>
            <a:xfrm flipH="1">
              <a:off x="9206969" y="3190344"/>
              <a:ext cx="2981857" cy="2981856"/>
            </a:xfrm>
            <a:prstGeom prst="straightConnector1">
              <a:avLst/>
            </a:prstGeom>
            <a:noFill/>
            <a:ln cap="flat" cmpd="sng" w="9525">
              <a:solidFill>
                <a:schemeClr val="dk1"/>
              </a:solidFill>
              <a:prstDash val="solid"/>
              <a:round/>
              <a:headEnd len="sm" w="sm" type="none"/>
              <a:tailEnd len="sm" w="sm" type="none"/>
            </a:ln>
          </p:spPr>
        </p:cxnSp>
        <p:cxnSp>
          <p:nvCxnSpPr>
            <p:cNvPr id="139" name="Google Shape;139;p19"/>
            <p:cNvCxnSpPr/>
            <p:nvPr/>
          </p:nvCxnSpPr>
          <p:spPr>
            <a:xfrm flipH="1">
              <a:off x="10292292" y="3285067"/>
              <a:ext cx="1896534" cy="1896533"/>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19"/>
            <p:cNvCxnSpPr/>
            <p:nvPr/>
          </p:nvCxnSpPr>
          <p:spPr>
            <a:xfrm flipH="1">
              <a:off x="10443103" y="3131080"/>
              <a:ext cx="1745722" cy="1745720"/>
            </a:xfrm>
            <a:prstGeom prst="straightConnector1">
              <a:avLst/>
            </a:prstGeom>
            <a:noFill/>
            <a:ln cap="flat" cmpd="sng" w="28575">
              <a:solidFill>
                <a:schemeClr val="dk1"/>
              </a:solidFill>
              <a:prstDash val="solid"/>
              <a:round/>
              <a:headEnd len="sm" w="sm" type="none"/>
              <a:tailEnd len="sm" w="sm" type="none"/>
            </a:ln>
          </p:spPr>
        </p:cxnSp>
        <p:cxnSp>
          <p:nvCxnSpPr>
            <p:cNvPr id="141" name="Google Shape;141;p19"/>
            <p:cNvCxnSpPr/>
            <p:nvPr/>
          </p:nvCxnSpPr>
          <p:spPr>
            <a:xfrm flipH="1">
              <a:off x="10918826" y="3683001"/>
              <a:ext cx="1270001" cy="1269999"/>
            </a:xfrm>
            <a:prstGeom prst="straightConnector1">
              <a:avLst/>
            </a:prstGeom>
            <a:noFill/>
            <a:ln cap="flat" cmpd="sng" w="28575">
              <a:solidFill>
                <a:schemeClr val="dk1"/>
              </a:solidFill>
              <a:prstDash val="solid"/>
              <a:round/>
              <a:headEnd len="sm" w="sm" type="none"/>
              <a:tailEnd len="sm" w="sm" type="none"/>
            </a:ln>
          </p:spPr>
        </p:cxnSp>
      </p:grpSp>
      <p:sp>
        <p:nvSpPr>
          <p:cNvPr id="142" name="Google Shape;142;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3600"/>
              <a:buFont typeface="Century Gothic"/>
              <a:buNone/>
              <a:defRPr b="0" i="0" sz="36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3" name="Google Shape;143;p19"/>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lvl1pPr indent="-330200" lvl="0" marL="457200" marR="0" rtl="0" algn="l">
              <a:spcBef>
                <a:spcPts val="400"/>
              </a:spcBef>
              <a:spcAft>
                <a:spcPts val="0"/>
              </a:spcAft>
              <a:buClr>
                <a:schemeClr val="dk1"/>
              </a:buClr>
              <a:buSzPts val="1600"/>
              <a:buFont typeface="Noto Sans Symbols"/>
              <a:buChar char="▶"/>
              <a:defRPr b="0" i="0" sz="2000" u="none" cap="none" strike="noStrike">
                <a:solidFill>
                  <a:srgbClr val="22C4ED"/>
                </a:solidFill>
                <a:latin typeface="Century Gothic"/>
                <a:ea typeface="Century Gothic"/>
                <a:cs typeface="Century Gothic"/>
                <a:sym typeface="Century Gothic"/>
              </a:defRPr>
            </a:lvl1pPr>
            <a:lvl2pPr indent="-320040" lvl="1" marL="914400" marR="0" rtl="0" algn="l">
              <a:spcBef>
                <a:spcPts val="600"/>
              </a:spcBef>
              <a:spcAft>
                <a:spcPts val="0"/>
              </a:spcAft>
              <a:buClr>
                <a:schemeClr val="dk1"/>
              </a:buClr>
              <a:buSzPts val="1440"/>
              <a:buFont typeface="Noto Sans Symbols"/>
              <a:buChar char="▶"/>
              <a:defRPr b="0" i="0" sz="1800" u="none" cap="none" strike="noStrike">
                <a:solidFill>
                  <a:srgbClr val="22C4ED"/>
                </a:solidFill>
                <a:latin typeface="Century Gothic"/>
                <a:ea typeface="Century Gothic"/>
                <a:cs typeface="Century Gothic"/>
                <a:sym typeface="Century Gothic"/>
              </a:defRPr>
            </a:lvl2pPr>
            <a:lvl3pPr indent="-309880" lvl="2" marL="1371600" marR="0" rtl="0" algn="l">
              <a:spcBef>
                <a:spcPts val="600"/>
              </a:spcBef>
              <a:spcAft>
                <a:spcPts val="0"/>
              </a:spcAft>
              <a:buClr>
                <a:schemeClr val="dk1"/>
              </a:buClr>
              <a:buSzPts val="1280"/>
              <a:buFont typeface="Noto Sans Symbols"/>
              <a:buChar char="▶"/>
              <a:defRPr b="0" i="0" sz="1600" u="none" cap="none" strike="noStrike">
                <a:solidFill>
                  <a:srgbClr val="22C4ED"/>
                </a:solidFill>
                <a:latin typeface="Century Gothic"/>
                <a:ea typeface="Century Gothic"/>
                <a:cs typeface="Century Gothic"/>
                <a:sym typeface="Century Gothic"/>
              </a:defRPr>
            </a:lvl3pPr>
            <a:lvl4pPr indent="-299719" lvl="3" marL="18288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4pPr>
            <a:lvl5pPr indent="-299720" lvl="4" marL="22860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5pPr>
            <a:lvl6pPr indent="-299720" lvl="5" marL="27432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6pPr>
            <a:lvl7pPr indent="-299720" lvl="6" marL="32004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7pPr>
            <a:lvl8pPr indent="-299720" lvl="7" marL="3657600" marR="0" rtl="0" algn="l">
              <a:spcBef>
                <a:spcPts val="600"/>
              </a:spcBef>
              <a:spcAft>
                <a:spcPts val="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dk1"/>
              </a:buClr>
              <a:buSzPts val="1120"/>
              <a:buFont typeface="Noto Sans Symbols"/>
              <a:buChar char="▶"/>
              <a:defRPr b="0" i="0" sz="1400" u="none" cap="none" strike="noStrike">
                <a:solidFill>
                  <a:srgbClr val="22C4ED"/>
                </a:solidFill>
                <a:latin typeface="Century Gothic"/>
                <a:ea typeface="Century Gothic"/>
                <a:cs typeface="Century Gothic"/>
                <a:sym typeface="Century Gothic"/>
              </a:defRPr>
            </a:lvl9pPr>
          </a:lstStyle>
          <a:p/>
        </p:txBody>
      </p:sp>
      <p:sp>
        <p:nvSpPr>
          <p:cNvPr id="144" name="Google Shape;144;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a:solidFill>
                  <a:srgbClr val="0D88A7"/>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5" name="Google Shape;145;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a:solidFill>
                  <a:srgbClr val="0D88A7"/>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6" name="Google Shape;146;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a:solidFill>
                  <a:srgbClr val="0D88A7"/>
                </a:solidFill>
                <a:latin typeface="Century Gothic"/>
                <a:ea typeface="Century Gothic"/>
                <a:cs typeface="Century Gothic"/>
                <a:sym typeface="Century Gothic"/>
              </a:defRPr>
            </a:lvl1pPr>
            <a:lvl2pPr indent="0" lvl="1" marL="0" marR="0" rtl="0" algn="r">
              <a:spcBef>
                <a:spcPts val="0"/>
              </a:spcBef>
              <a:buNone/>
              <a:defRPr b="0" i="0" sz="3200" u="none">
                <a:solidFill>
                  <a:srgbClr val="0D88A7"/>
                </a:solidFill>
                <a:latin typeface="Century Gothic"/>
                <a:ea typeface="Century Gothic"/>
                <a:cs typeface="Century Gothic"/>
                <a:sym typeface="Century Gothic"/>
              </a:defRPr>
            </a:lvl2pPr>
            <a:lvl3pPr indent="0" lvl="2" marL="0" marR="0" rtl="0" algn="r">
              <a:spcBef>
                <a:spcPts val="0"/>
              </a:spcBef>
              <a:buNone/>
              <a:defRPr b="0" i="0" sz="3200" u="none">
                <a:solidFill>
                  <a:srgbClr val="0D88A7"/>
                </a:solidFill>
                <a:latin typeface="Century Gothic"/>
                <a:ea typeface="Century Gothic"/>
                <a:cs typeface="Century Gothic"/>
                <a:sym typeface="Century Gothic"/>
              </a:defRPr>
            </a:lvl3pPr>
            <a:lvl4pPr indent="0" lvl="3" marL="0" marR="0" rtl="0" algn="r">
              <a:spcBef>
                <a:spcPts val="0"/>
              </a:spcBef>
              <a:buNone/>
              <a:defRPr b="0" i="0" sz="3200" u="none">
                <a:solidFill>
                  <a:srgbClr val="0D88A7"/>
                </a:solidFill>
                <a:latin typeface="Century Gothic"/>
                <a:ea typeface="Century Gothic"/>
                <a:cs typeface="Century Gothic"/>
                <a:sym typeface="Century Gothic"/>
              </a:defRPr>
            </a:lvl4pPr>
            <a:lvl5pPr indent="0" lvl="4" marL="0" marR="0" rtl="0" algn="r">
              <a:spcBef>
                <a:spcPts val="0"/>
              </a:spcBef>
              <a:buNone/>
              <a:defRPr b="0" i="0" sz="3200" u="none">
                <a:solidFill>
                  <a:srgbClr val="0D88A7"/>
                </a:solidFill>
                <a:latin typeface="Century Gothic"/>
                <a:ea typeface="Century Gothic"/>
                <a:cs typeface="Century Gothic"/>
                <a:sym typeface="Century Gothic"/>
              </a:defRPr>
            </a:lvl5pPr>
            <a:lvl6pPr indent="0" lvl="5" marL="0" marR="0" rtl="0" algn="r">
              <a:spcBef>
                <a:spcPts val="0"/>
              </a:spcBef>
              <a:buNone/>
              <a:defRPr b="0" i="0" sz="3200" u="none">
                <a:solidFill>
                  <a:srgbClr val="0D88A7"/>
                </a:solidFill>
                <a:latin typeface="Century Gothic"/>
                <a:ea typeface="Century Gothic"/>
                <a:cs typeface="Century Gothic"/>
                <a:sym typeface="Century Gothic"/>
              </a:defRPr>
            </a:lvl6pPr>
            <a:lvl7pPr indent="0" lvl="6" marL="0" marR="0" rtl="0" algn="r">
              <a:spcBef>
                <a:spcPts val="0"/>
              </a:spcBef>
              <a:buNone/>
              <a:defRPr b="0" i="0" sz="3200" u="none">
                <a:solidFill>
                  <a:srgbClr val="0D88A7"/>
                </a:solidFill>
                <a:latin typeface="Century Gothic"/>
                <a:ea typeface="Century Gothic"/>
                <a:cs typeface="Century Gothic"/>
                <a:sym typeface="Century Gothic"/>
              </a:defRPr>
            </a:lvl7pPr>
            <a:lvl8pPr indent="0" lvl="7" marL="0" marR="0" rtl="0" algn="r">
              <a:spcBef>
                <a:spcPts val="0"/>
              </a:spcBef>
              <a:buNone/>
              <a:defRPr b="0" i="0" sz="3200" u="none">
                <a:solidFill>
                  <a:srgbClr val="0D88A7"/>
                </a:solidFill>
                <a:latin typeface="Century Gothic"/>
                <a:ea typeface="Century Gothic"/>
                <a:cs typeface="Century Gothic"/>
                <a:sym typeface="Century Gothic"/>
              </a:defRPr>
            </a:lvl8pPr>
            <a:lvl9pPr indent="0" lvl="8" marL="0" marR="0" rtl="0" algn="r">
              <a:spcBef>
                <a:spcPts val="0"/>
              </a:spcBef>
              <a:buNone/>
              <a:defRPr b="0" i="0" sz="3200" u="none">
                <a:solidFill>
                  <a:srgbClr val="0D88A7"/>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aws.amazon.com/servicecatalog/latest/adminguide/getstarted-keypair.html" TargetMode="Externa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800"/>
              <a:buFont typeface="Century Gothic"/>
              <a:buNone/>
            </a:pPr>
            <a:r>
              <a:rPr lang="en-US"/>
              <a:t>TWITTER - AWS ANALYSIS</a:t>
            </a:r>
            <a:endParaRPr/>
          </a:p>
        </p:txBody>
      </p:sp>
      <p:sp>
        <p:nvSpPr>
          <p:cNvPr id="158" name="Google Shape;158;p21"/>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en-US"/>
              <a:t>By David Masterson, Page Tyler, Nick Rau, Zeshawn Manzoor</a:t>
            </a:r>
            <a:endParaRPr/>
          </a:p>
        </p:txBody>
      </p:sp>
      <p:pic>
        <p:nvPicPr>
          <p:cNvPr descr="How to Analyze Twitter Data | Sprout Social" id="159" name="Google Shape;159;p21"/>
          <p:cNvPicPr preferRelativeResize="0"/>
          <p:nvPr/>
        </p:nvPicPr>
        <p:blipFill rotWithShape="1">
          <a:blip r:embed="rId3">
            <a:alphaModFix/>
          </a:blip>
          <a:srcRect b="0" l="0" r="0" t="0"/>
          <a:stretch/>
        </p:blipFill>
        <p:spPr>
          <a:xfrm>
            <a:off x="7449104" y="4105275"/>
            <a:ext cx="4048918" cy="238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684212" y="5025495"/>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PROCESS</a:t>
            </a:r>
            <a:endParaRPr/>
          </a:p>
        </p:txBody>
      </p:sp>
      <p:sp>
        <p:nvSpPr>
          <p:cNvPr id="270" name="Google Shape;270;p30"/>
          <p:cNvSpPr txBox="1"/>
          <p:nvPr>
            <p:ph idx="1" type="body"/>
          </p:nvPr>
        </p:nvSpPr>
        <p:spPr>
          <a:xfrm>
            <a:off x="684212" y="723901"/>
            <a:ext cx="8534400" cy="5308599"/>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Amazon EMR uses an Amazon Elastic Compute Cloud (Amazon EC2) key pair to ensure that you alone have access to the instances that you launch. The PEM file associated with this key pair is required to ssh directly to the master node of the cluster.</a:t>
            </a:r>
            <a:endParaRPr/>
          </a:p>
          <a:p>
            <a:pPr indent="-285750" lvl="0" marL="285750" rtl="0" algn="l">
              <a:spcBef>
                <a:spcPts val="1000"/>
              </a:spcBef>
              <a:spcAft>
                <a:spcPts val="0"/>
              </a:spcAft>
              <a:buSzPts val="1600"/>
              <a:buChar char="▶"/>
            </a:pPr>
            <a:r>
              <a:rPr lang="en-US"/>
              <a:t>We would utilize ssh in order to access the master node of the cluster</a:t>
            </a:r>
            <a:endParaRPr/>
          </a:p>
          <a:p>
            <a:pPr indent="-184150" lvl="0" marL="285750" rtl="0" algn="l">
              <a:spcBef>
                <a:spcPts val="1000"/>
              </a:spcBef>
              <a:spcAft>
                <a:spcPts val="0"/>
              </a:spcAft>
              <a:buSzPts val="1600"/>
              <a:buNone/>
            </a:pPr>
            <a:r>
              <a:t/>
            </a:r>
            <a:endParaRPr/>
          </a:p>
          <a:p>
            <a:pPr indent="-285750" lvl="0" marL="285750" rtl="0" algn="l">
              <a:spcBef>
                <a:spcPts val="1000"/>
              </a:spcBef>
              <a:spcAft>
                <a:spcPts val="0"/>
              </a:spcAft>
              <a:buSzPts val="1600"/>
              <a:buChar char="▶"/>
            </a:pPr>
            <a:r>
              <a:rPr lang="en-US"/>
              <a:t>We copy the jar from s3 into the EMR local system and run spark on the dataset</a:t>
            </a:r>
            <a:endParaRPr/>
          </a:p>
          <a:p>
            <a:pPr indent="-184150" lvl="0" marL="285750" rtl="0" algn="l">
              <a:spcBef>
                <a:spcPts val="1000"/>
              </a:spcBef>
              <a:spcAft>
                <a:spcPts val="0"/>
              </a:spcAft>
              <a:buSzPts val="1600"/>
              <a:buNone/>
            </a:pPr>
            <a:r>
              <a:t/>
            </a:r>
            <a:endParaRPr/>
          </a:p>
        </p:txBody>
      </p:sp>
      <p:pic>
        <p:nvPicPr>
          <p:cNvPr id="271" name="Google Shape;271;p30"/>
          <p:cNvPicPr preferRelativeResize="0"/>
          <p:nvPr/>
        </p:nvPicPr>
        <p:blipFill rotWithShape="1">
          <a:blip r:embed="rId3">
            <a:alphaModFix/>
          </a:blip>
          <a:srcRect b="33923" l="29218" r="27772" t="58055"/>
          <a:stretch/>
        </p:blipFill>
        <p:spPr>
          <a:xfrm>
            <a:off x="2157412" y="3319992"/>
            <a:ext cx="7127533" cy="747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684212" y="4487332"/>
            <a:ext cx="8534400" cy="1507200"/>
          </a:xfrm>
          <a:prstGeom prst="rect">
            <a:avLst/>
          </a:prstGeom>
        </p:spPr>
        <p:txBody>
          <a:bodyPr anchorCtr="0" anchor="ctr" bIns="45700" lIns="91425" spcFirstLastPara="1" rIns="91425" wrap="square" tIns="45700">
            <a:noAutofit/>
          </a:bodyPr>
          <a:lstStyle/>
          <a:p>
            <a:pPr indent="-330200" lvl="0" marL="457200" rtl="0" algn="l">
              <a:spcBef>
                <a:spcPts val="0"/>
              </a:spcBef>
              <a:spcAft>
                <a:spcPts val="0"/>
              </a:spcAft>
              <a:buSzPts val="1600"/>
              <a:buAutoNum type="arabicPeriod"/>
            </a:pPr>
            <a:r>
              <a:rPr lang="en-US" sz="1600"/>
              <a:t>Create your EMR and select the software that you would like pre-installed.</a:t>
            </a:r>
            <a:endParaRPr sz="1600"/>
          </a:p>
          <a:p>
            <a:pPr indent="-330200" lvl="0" marL="457200" rtl="0" algn="l">
              <a:spcBef>
                <a:spcPts val="0"/>
              </a:spcBef>
              <a:spcAft>
                <a:spcPts val="0"/>
              </a:spcAft>
              <a:buSzPts val="1600"/>
              <a:buAutoNum type="arabicPeriod"/>
            </a:pPr>
            <a:r>
              <a:rPr lang="en-US" sz="1600"/>
              <a:t>Once it is ready it goes to a waiting state.</a:t>
            </a:r>
            <a:endParaRPr sz="1600"/>
          </a:p>
          <a:p>
            <a:pPr indent="-330200" lvl="0" marL="457200" rtl="0" algn="l">
              <a:spcBef>
                <a:spcPts val="0"/>
              </a:spcBef>
              <a:spcAft>
                <a:spcPts val="0"/>
              </a:spcAft>
              <a:buSzPts val="1600"/>
              <a:buAutoNum type="arabicPeriod"/>
            </a:pPr>
            <a:r>
              <a:rPr lang="en-US" sz="1600"/>
              <a:t>Connect to master node using SSH will show.</a:t>
            </a:r>
            <a:endParaRPr sz="1600"/>
          </a:p>
          <a:p>
            <a:pPr indent="-330200" lvl="0" marL="457200" rtl="0" algn="l">
              <a:spcBef>
                <a:spcPts val="0"/>
              </a:spcBef>
              <a:spcAft>
                <a:spcPts val="0"/>
              </a:spcAft>
              <a:buSzPts val="1600"/>
              <a:buAutoNum type="arabicPeriod"/>
            </a:pPr>
            <a:r>
              <a:rPr lang="en-US" sz="1600"/>
              <a:t>Make sure your log URI contains a location to your S3 bucket.</a:t>
            </a:r>
            <a:endParaRPr sz="1600"/>
          </a:p>
        </p:txBody>
      </p:sp>
      <p:sp>
        <p:nvSpPr>
          <p:cNvPr id="277" name="Google Shape;277;p31"/>
          <p:cNvSpPr txBox="1"/>
          <p:nvPr>
            <p:ph idx="1" type="body"/>
          </p:nvPr>
        </p:nvSpPr>
        <p:spPr>
          <a:xfrm>
            <a:off x="684212" y="685800"/>
            <a:ext cx="8534400" cy="36153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78" name="Google Shape;278;p31"/>
          <p:cNvPicPr preferRelativeResize="0"/>
          <p:nvPr/>
        </p:nvPicPr>
        <p:blipFill>
          <a:blip r:embed="rId3">
            <a:alphaModFix/>
          </a:blip>
          <a:stretch>
            <a:fillRect/>
          </a:stretch>
        </p:blipFill>
        <p:spPr>
          <a:xfrm>
            <a:off x="1572113" y="767563"/>
            <a:ext cx="6467475" cy="1323975"/>
          </a:xfrm>
          <a:prstGeom prst="rect">
            <a:avLst/>
          </a:prstGeom>
          <a:noFill/>
          <a:ln>
            <a:noFill/>
          </a:ln>
        </p:spPr>
      </p:pic>
      <p:pic>
        <p:nvPicPr>
          <p:cNvPr id="279" name="Google Shape;279;p31"/>
          <p:cNvPicPr preferRelativeResize="0"/>
          <p:nvPr/>
        </p:nvPicPr>
        <p:blipFill>
          <a:blip r:embed="rId4">
            <a:alphaModFix/>
          </a:blip>
          <a:stretch>
            <a:fillRect/>
          </a:stretch>
        </p:blipFill>
        <p:spPr>
          <a:xfrm>
            <a:off x="812675" y="2371975"/>
            <a:ext cx="4105925" cy="1039500"/>
          </a:xfrm>
          <a:prstGeom prst="rect">
            <a:avLst/>
          </a:prstGeom>
          <a:noFill/>
          <a:ln>
            <a:noFill/>
          </a:ln>
        </p:spPr>
      </p:pic>
      <p:pic>
        <p:nvPicPr>
          <p:cNvPr id="280" name="Google Shape;280;p31"/>
          <p:cNvPicPr preferRelativeResize="0"/>
          <p:nvPr/>
        </p:nvPicPr>
        <p:blipFill>
          <a:blip r:embed="rId5">
            <a:alphaModFix/>
          </a:blip>
          <a:stretch>
            <a:fillRect/>
          </a:stretch>
        </p:blipFill>
        <p:spPr>
          <a:xfrm>
            <a:off x="5128900" y="2371975"/>
            <a:ext cx="3979650" cy="10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684212" y="4487332"/>
            <a:ext cx="8534400" cy="1507200"/>
          </a:xfrm>
          <a:prstGeom prst="rect">
            <a:avLst/>
          </a:prstGeom>
        </p:spPr>
        <p:txBody>
          <a:bodyPr anchorCtr="0" anchor="ctr" bIns="45700" lIns="91425" spcFirstLastPara="1" rIns="91425" wrap="square" tIns="45700">
            <a:noAutofit/>
          </a:bodyPr>
          <a:lstStyle/>
          <a:p>
            <a:pPr indent="-336550" lvl="0" marL="457200" rtl="0" algn="l">
              <a:spcBef>
                <a:spcPts val="0"/>
              </a:spcBef>
              <a:spcAft>
                <a:spcPts val="0"/>
              </a:spcAft>
              <a:buSzPts val="1700"/>
              <a:buAutoNum type="arabicPeriod"/>
            </a:pPr>
            <a:r>
              <a:rPr lang="en-US" sz="1700"/>
              <a:t>Change your </a:t>
            </a:r>
            <a:r>
              <a:rPr lang="en-US" sz="1700"/>
              <a:t>security</a:t>
            </a:r>
            <a:r>
              <a:rPr lang="en-US" sz="1700"/>
              <a:t> setting to have ssh as an inbound rule and source to be from anywhere. (Anywhere is only if your testing … not for prod)</a:t>
            </a:r>
            <a:endParaRPr sz="1700"/>
          </a:p>
        </p:txBody>
      </p:sp>
      <p:sp>
        <p:nvSpPr>
          <p:cNvPr id="286" name="Google Shape;286;p32"/>
          <p:cNvSpPr txBox="1"/>
          <p:nvPr>
            <p:ph idx="1" type="body"/>
          </p:nvPr>
        </p:nvSpPr>
        <p:spPr>
          <a:xfrm>
            <a:off x="684212" y="685800"/>
            <a:ext cx="8534400" cy="36153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87" name="Google Shape;287;p32"/>
          <p:cNvPicPr preferRelativeResize="0"/>
          <p:nvPr/>
        </p:nvPicPr>
        <p:blipFill>
          <a:blip r:embed="rId3">
            <a:alphaModFix/>
          </a:blip>
          <a:stretch>
            <a:fillRect/>
          </a:stretch>
        </p:blipFill>
        <p:spPr>
          <a:xfrm>
            <a:off x="763350" y="819400"/>
            <a:ext cx="7134451" cy="897050"/>
          </a:xfrm>
          <a:prstGeom prst="rect">
            <a:avLst/>
          </a:prstGeom>
          <a:noFill/>
          <a:ln>
            <a:noFill/>
          </a:ln>
        </p:spPr>
      </p:pic>
      <p:pic>
        <p:nvPicPr>
          <p:cNvPr id="288" name="Google Shape;288;p32"/>
          <p:cNvPicPr preferRelativeResize="0"/>
          <p:nvPr/>
        </p:nvPicPr>
        <p:blipFill>
          <a:blip r:embed="rId4">
            <a:alphaModFix/>
          </a:blip>
          <a:stretch>
            <a:fillRect/>
          </a:stretch>
        </p:blipFill>
        <p:spPr>
          <a:xfrm>
            <a:off x="764975" y="2058900"/>
            <a:ext cx="8372851"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684212" y="4487332"/>
            <a:ext cx="8534400" cy="1507200"/>
          </a:xfrm>
          <a:prstGeom prst="rect">
            <a:avLst/>
          </a:prstGeom>
        </p:spPr>
        <p:txBody>
          <a:bodyPr anchorCtr="0" anchor="ctr" bIns="45700" lIns="91425" spcFirstLastPara="1" rIns="91425" wrap="square" tIns="45700">
            <a:noAutofit/>
          </a:bodyPr>
          <a:lstStyle/>
          <a:p>
            <a:pPr indent="-342900" lvl="0" marL="457200" rtl="0" algn="l">
              <a:spcBef>
                <a:spcPts val="0"/>
              </a:spcBef>
              <a:spcAft>
                <a:spcPts val="0"/>
              </a:spcAft>
              <a:buSzPts val="1800"/>
              <a:buAutoNum type="arabicPeriod"/>
            </a:pPr>
            <a:r>
              <a:rPr lang="en-US" sz="1800"/>
              <a:t>Click on the ssh into master hyperlink and it will take you to this screen giving you the command to type into your terminal. </a:t>
            </a:r>
            <a:endParaRPr sz="1800"/>
          </a:p>
          <a:p>
            <a:pPr indent="-342900" lvl="0" marL="457200" rtl="0" algn="l">
              <a:spcBef>
                <a:spcPts val="0"/>
              </a:spcBef>
              <a:spcAft>
                <a:spcPts val="0"/>
              </a:spcAft>
              <a:buSzPts val="1800"/>
              <a:buAutoNum type="arabicPeriod"/>
            </a:pPr>
            <a:r>
              <a:rPr lang="en-US" sz="1800"/>
              <a:t>Make sure you have a key pair set up. </a:t>
            </a:r>
            <a:r>
              <a:rPr lang="en-US" sz="1800" u="sng">
                <a:solidFill>
                  <a:schemeClr val="hlink"/>
                </a:solidFill>
                <a:hlinkClick r:id="rId3"/>
              </a:rPr>
              <a:t>Creating an AWS KeyPair</a:t>
            </a:r>
            <a:endParaRPr sz="1800"/>
          </a:p>
        </p:txBody>
      </p:sp>
      <p:sp>
        <p:nvSpPr>
          <p:cNvPr id="294" name="Google Shape;294;p33"/>
          <p:cNvSpPr txBox="1"/>
          <p:nvPr>
            <p:ph idx="1" type="body"/>
          </p:nvPr>
        </p:nvSpPr>
        <p:spPr>
          <a:xfrm>
            <a:off x="684212" y="685800"/>
            <a:ext cx="8534400" cy="36153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295" name="Google Shape;295;p33"/>
          <p:cNvPicPr preferRelativeResize="0"/>
          <p:nvPr/>
        </p:nvPicPr>
        <p:blipFill>
          <a:blip r:embed="rId4">
            <a:alphaModFix/>
          </a:blip>
          <a:stretch>
            <a:fillRect/>
          </a:stretch>
        </p:blipFill>
        <p:spPr>
          <a:xfrm>
            <a:off x="773388" y="2277000"/>
            <a:ext cx="7210425"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684212" y="4487332"/>
            <a:ext cx="8534400" cy="15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4"/>
          <p:cNvSpPr txBox="1"/>
          <p:nvPr>
            <p:ph idx="1" type="body"/>
          </p:nvPr>
        </p:nvSpPr>
        <p:spPr>
          <a:xfrm>
            <a:off x="684212" y="685800"/>
            <a:ext cx="8534400" cy="36153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302" name="Google Shape;302;p34"/>
          <p:cNvPicPr preferRelativeResize="0"/>
          <p:nvPr/>
        </p:nvPicPr>
        <p:blipFill>
          <a:blip r:embed="rId3">
            <a:alphaModFix/>
          </a:blip>
          <a:stretch>
            <a:fillRect/>
          </a:stretch>
        </p:blipFill>
        <p:spPr>
          <a:xfrm>
            <a:off x="764138" y="747100"/>
            <a:ext cx="8374526" cy="516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684212" y="4487332"/>
            <a:ext cx="8534400" cy="15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5"/>
          <p:cNvSpPr txBox="1"/>
          <p:nvPr>
            <p:ph idx="1" type="body"/>
          </p:nvPr>
        </p:nvSpPr>
        <p:spPr>
          <a:xfrm>
            <a:off x="684212" y="685800"/>
            <a:ext cx="8534400" cy="36153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309" name="Google Shape;309;p35"/>
          <p:cNvPicPr preferRelativeResize="0"/>
          <p:nvPr/>
        </p:nvPicPr>
        <p:blipFill>
          <a:blip r:embed="rId3">
            <a:alphaModFix/>
          </a:blip>
          <a:stretch>
            <a:fillRect/>
          </a:stretch>
        </p:blipFill>
        <p:spPr>
          <a:xfrm>
            <a:off x="774226" y="783100"/>
            <a:ext cx="8354351" cy="1085850"/>
          </a:xfrm>
          <a:prstGeom prst="rect">
            <a:avLst/>
          </a:prstGeom>
          <a:noFill/>
          <a:ln>
            <a:noFill/>
          </a:ln>
        </p:spPr>
      </p:pic>
      <p:pic>
        <p:nvPicPr>
          <p:cNvPr id="310" name="Google Shape;310;p35"/>
          <p:cNvPicPr preferRelativeResize="0"/>
          <p:nvPr/>
        </p:nvPicPr>
        <p:blipFill>
          <a:blip r:embed="rId4">
            <a:alphaModFix/>
          </a:blip>
          <a:stretch>
            <a:fillRect/>
          </a:stretch>
        </p:blipFill>
        <p:spPr>
          <a:xfrm>
            <a:off x="774225" y="1956400"/>
            <a:ext cx="8354351" cy="1566600"/>
          </a:xfrm>
          <a:prstGeom prst="rect">
            <a:avLst/>
          </a:prstGeom>
          <a:noFill/>
          <a:ln>
            <a:noFill/>
          </a:ln>
        </p:spPr>
      </p:pic>
      <p:pic>
        <p:nvPicPr>
          <p:cNvPr id="311" name="Google Shape;311;p35"/>
          <p:cNvPicPr preferRelativeResize="0"/>
          <p:nvPr/>
        </p:nvPicPr>
        <p:blipFill>
          <a:blip r:embed="rId5">
            <a:alphaModFix/>
          </a:blip>
          <a:stretch>
            <a:fillRect/>
          </a:stretch>
        </p:blipFill>
        <p:spPr>
          <a:xfrm>
            <a:off x="1954200" y="3610450"/>
            <a:ext cx="6200775" cy="230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684212" y="4487332"/>
            <a:ext cx="8534400" cy="15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6"/>
          <p:cNvSpPr txBox="1"/>
          <p:nvPr>
            <p:ph idx="1" type="body"/>
          </p:nvPr>
        </p:nvSpPr>
        <p:spPr>
          <a:xfrm>
            <a:off x="684212" y="685800"/>
            <a:ext cx="8534400" cy="3615300"/>
          </a:xfrm>
          <a:prstGeom prst="rect">
            <a:avLst/>
          </a:prstGeom>
        </p:spPr>
        <p:txBody>
          <a:bodyPr anchorCtr="0" anchor="ctr" bIns="45700" lIns="91425" spcFirstLastPara="1" rIns="91425" wrap="square" tIns="45700">
            <a:noAutofit/>
          </a:bodyPr>
          <a:lstStyle/>
          <a:p>
            <a:pPr indent="0" lvl="0" marL="0" rtl="0" algn="l">
              <a:spcBef>
                <a:spcPts val="360"/>
              </a:spcBef>
              <a:spcAft>
                <a:spcPts val="600"/>
              </a:spcAft>
              <a:buNone/>
            </a:pPr>
            <a:r>
              <a:t/>
            </a:r>
            <a:endParaRPr/>
          </a:p>
        </p:txBody>
      </p:sp>
      <p:pic>
        <p:nvPicPr>
          <p:cNvPr id="318" name="Google Shape;318;p36"/>
          <p:cNvPicPr preferRelativeResize="0"/>
          <p:nvPr/>
        </p:nvPicPr>
        <p:blipFill>
          <a:blip r:embed="rId3">
            <a:alphaModFix/>
          </a:blip>
          <a:stretch>
            <a:fillRect/>
          </a:stretch>
        </p:blipFill>
        <p:spPr>
          <a:xfrm>
            <a:off x="1198275" y="747700"/>
            <a:ext cx="1757100" cy="5128901"/>
          </a:xfrm>
          <a:prstGeom prst="rect">
            <a:avLst/>
          </a:prstGeom>
          <a:noFill/>
          <a:ln>
            <a:noFill/>
          </a:ln>
        </p:spPr>
      </p:pic>
      <p:pic>
        <p:nvPicPr>
          <p:cNvPr id="319" name="Google Shape;319;p36"/>
          <p:cNvPicPr preferRelativeResize="0"/>
          <p:nvPr/>
        </p:nvPicPr>
        <p:blipFill>
          <a:blip r:embed="rId4">
            <a:alphaModFix/>
          </a:blip>
          <a:stretch>
            <a:fillRect/>
          </a:stretch>
        </p:blipFill>
        <p:spPr>
          <a:xfrm>
            <a:off x="3076200" y="2150100"/>
            <a:ext cx="5829300" cy="232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OBSTACLES</a:t>
            </a:r>
            <a:endParaRPr/>
          </a:p>
        </p:txBody>
      </p:sp>
      <p:sp>
        <p:nvSpPr>
          <p:cNvPr id="325" name="Google Shape;325;p37"/>
          <p:cNvSpPr txBox="1"/>
          <p:nvPr>
            <p:ph idx="1" type="body"/>
          </p:nvPr>
        </p:nvSpPr>
        <p:spPr>
          <a:xfrm>
            <a:off x="684212" y="1262063"/>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Collecting Twitter stream and finding out which bulk data we wanted to use was challenging</a:t>
            </a:r>
            <a:endParaRPr/>
          </a:p>
          <a:p>
            <a:pPr indent="-285750" lvl="0" marL="285750" rtl="0" algn="l">
              <a:spcBef>
                <a:spcPts val="1000"/>
              </a:spcBef>
              <a:spcAft>
                <a:spcPts val="0"/>
              </a:spcAft>
              <a:buSzPts val="1600"/>
              <a:buChar char="▶"/>
            </a:pPr>
            <a:r>
              <a:rPr lang="en-US"/>
              <a:t>Figuring out what questions to answer given only brief information about a user and their tweet</a:t>
            </a:r>
            <a:endParaRPr/>
          </a:p>
          <a:p>
            <a:pPr indent="-285750" lvl="0" marL="285750" rtl="0" algn="l">
              <a:spcBef>
                <a:spcPts val="1000"/>
              </a:spcBef>
              <a:spcAft>
                <a:spcPts val="0"/>
              </a:spcAft>
              <a:buSzPts val="1600"/>
              <a:buChar char="▶"/>
            </a:pPr>
            <a:r>
              <a:rPr lang="en-US"/>
              <a:t>Setting up the ec2 server and s3 bucket to collect the data</a:t>
            </a:r>
            <a:endParaRPr/>
          </a:p>
          <a:p>
            <a:pPr indent="-285750" lvl="0" marL="285750" rtl="0" algn="l">
              <a:spcBef>
                <a:spcPts val="1000"/>
              </a:spcBef>
              <a:spcAft>
                <a:spcPts val="0"/>
              </a:spcAft>
              <a:buSzPts val="1600"/>
              <a:buChar char="▶"/>
            </a:pPr>
            <a:r>
              <a:rPr lang="en-US"/>
              <a:t>Finding out how to distinguish between a negative &amp; positive tweet was intriguing because we didn’t know what metric to use</a:t>
            </a:r>
            <a:endParaRPr/>
          </a:p>
          <a:p>
            <a:pPr indent="-285750" lvl="0" marL="285750" rtl="0" algn="l">
              <a:spcBef>
                <a:spcPts val="1000"/>
              </a:spcBef>
              <a:spcAft>
                <a:spcPts val="0"/>
              </a:spcAft>
              <a:buSzPts val="1600"/>
              <a:buChar char="▶"/>
            </a:pPr>
            <a:r>
              <a:rPr lang="en-US"/>
              <a:t>Allowing spark to read the input found in Hadoop binaries</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684212" y="476893"/>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DISCUSSION</a:t>
            </a:r>
            <a:endParaRPr/>
          </a:p>
        </p:txBody>
      </p:sp>
      <p:sp>
        <p:nvSpPr>
          <p:cNvPr id="331" name="Google Shape;331;p38"/>
          <p:cNvSpPr txBox="1"/>
          <p:nvPr>
            <p:ph idx="1" type="body"/>
          </p:nvPr>
        </p:nvSpPr>
        <p:spPr>
          <a:xfrm>
            <a:off x="684212" y="1824038"/>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AWS s3 bucket proved to be very helpful in collecting bulk data</a:t>
            </a:r>
            <a:endParaRPr/>
          </a:p>
          <a:p>
            <a:pPr indent="-285750" lvl="0" marL="285750" rtl="0" algn="l">
              <a:spcBef>
                <a:spcPts val="1000"/>
              </a:spcBef>
              <a:spcAft>
                <a:spcPts val="0"/>
              </a:spcAft>
              <a:buSzPts val="1600"/>
              <a:buChar char="▶"/>
            </a:pPr>
            <a:r>
              <a:rPr lang="en-US"/>
              <a:t>Among the bulk 2020 data, separate files of each month were concatenated into one file</a:t>
            </a:r>
            <a:endParaRPr/>
          </a:p>
          <a:p>
            <a:pPr indent="-285750" lvl="0" marL="285750" rtl="0" algn="l">
              <a:spcBef>
                <a:spcPts val="1000"/>
              </a:spcBef>
              <a:spcAft>
                <a:spcPts val="0"/>
              </a:spcAft>
              <a:buSzPts val="1600"/>
              <a:buChar char="▶"/>
            </a:pPr>
            <a:r>
              <a:rPr lang="en-US"/>
              <a:t>List of negative keywords was taken from an outside source. Theoretically the function could work with any set of keywords</a:t>
            </a:r>
            <a:endParaRPr/>
          </a:p>
          <a:p>
            <a:pPr indent="-285750" lvl="0" marL="285750" rtl="0" algn="l">
              <a:spcBef>
                <a:spcPts val="1000"/>
              </a:spcBef>
              <a:spcAft>
                <a:spcPts val="0"/>
              </a:spcAft>
              <a:buSzPts val="1600"/>
              <a:buChar char="▶"/>
            </a:pPr>
            <a:r>
              <a:rPr lang="en-US"/>
              <a:t>If given more time, we would develop a function to find out how related 2 users are by comparing their followers list (Bacon’s Law)</a:t>
            </a:r>
            <a:endParaRPr/>
          </a:p>
          <a:p>
            <a:pPr indent="-285750" lvl="0" marL="285750" rtl="0" algn="l">
              <a:spcBef>
                <a:spcPts val="1000"/>
              </a:spcBef>
              <a:spcAft>
                <a:spcPts val="0"/>
              </a:spcAft>
              <a:buSzPts val="1600"/>
              <a:buChar char="▶"/>
            </a:pPr>
            <a:r>
              <a:rPr lang="en-US"/>
              <a:t>Perhaps in the future we could have a function that filters out negative tweets</a:t>
            </a:r>
            <a:endParaRPr/>
          </a:p>
          <a:p>
            <a:pPr indent="-184150" lvl="0" marL="285750" rtl="0" algn="l">
              <a:spcBef>
                <a:spcPts val="1000"/>
              </a:spcBef>
              <a:spcAft>
                <a:spcPts val="0"/>
              </a:spcAft>
              <a:buSzPts val="16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574675" y="324908"/>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BOWLING PINS - ATTEMPT</a:t>
            </a:r>
            <a:endParaRPr/>
          </a:p>
        </p:txBody>
      </p:sp>
      <p:pic>
        <p:nvPicPr>
          <p:cNvPr id="337" name="Google Shape;337;p39"/>
          <p:cNvPicPr preferRelativeResize="0"/>
          <p:nvPr/>
        </p:nvPicPr>
        <p:blipFill rotWithShape="1">
          <a:blip r:embed="rId3">
            <a:alphaModFix/>
          </a:blip>
          <a:srcRect b="57527" l="7905" r="12933" t="12361"/>
          <a:stretch/>
        </p:blipFill>
        <p:spPr>
          <a:xfrm>
            <a:off x="136525" y="1676772"/>
            <a:ext cx="6909674" cy="35044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CHALLENGES</a:t>
            </a:r>
            <a:endParaRPr/>
          </a:p>
        </p:txBody>
      </p:sp>
      <p:sp>
        <p:nvSpPr>
          <p:cNvPr id="165" name="Google Shape;165;p22"/>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457200" lvl="0" marL="457200" rtl="0" algn="l">
              <a:spcBef>
                <a:spcPts val="0"/>
              </a:spcBef>
              <a:spcAft>
                <a:spcPts val="0"/>
              </a:spcAft>
              <a:buSzPts val="1920"/>
              <a:buFont typeface="Century Gothic"/>
              <a:buAutoNum type="arabicPeriod"/>
            </a:pPr>
            <a:r>
              <a:rPr lang="en-US" sz="2400"/>
              <a:t>Given a list of negative keywords, what is the frequency of these words appearing in a twitter stream?</a:t>
            </a:r>
            <a:endParaRPr/>
          </a:p>
          <a:p>
            <a:pPr indent="-457200" lvl="0" marL="457200" rtl="0" algn="l">
              <a:spcBef>
                <a:spcPts val="1080"/>
              </a:spcBef>
              <a:spcAft>
                <a:spcPts val="0"/>
              </a:spcAft>
              <a:buSzPts val="1920"/>
              <a:buFont typeface="Century Gothic"/>
              <a:buAutoNum type="arabicPeriod"/>
            </a:pPr>
            <a:r>
              <a:rPr lang="en-US" sz="2400"/>
              <a:t>Can we capture trending tweets from twitter? </a:t>
            </a:r>
            <a:endParaRPr/>
          </a:p>
          <a:p>
            <a:pPr indent="-457200" lvl="0" marL="457200" rtl="0" algn="l">
              <a:spcBef>
                <a:spcPts val="1080"/>
              </a:spcBef>
              <a:spcAft>
                <a:spcPts val="0"/>
              </a:spcAft>
              <a:buSzPts val="1920"/>
              <a:buFont typeface="Century Gothic"/>
              <a:buAutoNum type="arabicPeriod"/>
            </a:pPr>
            <a:r>
              <a:rPr lang="en-US" sz="2400"/>
              <a:t> Given an input stream, what is the most referenced url?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BOWLING PINS – RESEARCH</a:t>
            </a:r>
            <a:endParaRPr/>
          </a:p>
        </p:txBody>
      </p:sp>
      <p:sp>
        <p:nvSpPr>
          <p:cNvPr id="343" name="Google Shape;343;p4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Game theory approach </a:t>
            </a:r>
            <a:endParaRPr/>
          </a:p>
          <a:p>
            <a:pPr indent="-285750" lvl="0" marL="285750" rtl="0" algn="l">
              <a:spcBef>
                <a:spcPts val="1000"/>
              </a:spcBef>
              <a:spcAft>
                <a:spcPts val="0"/>
              </a:spcAft>
              <a:buSzPts val="1600"/>
              <a:buChar char="▶"/>
            </a:pPr>
            <a:r>
              <a:rPr lang="en-US"/>
              <a:t>Based on Connect4 Min/Max algorithm</a:t>
            </a:r>
            <a:endParaRPr/>
          </a:p>
          <a:p>
            <a:pPr indent="-285750" lvl="0" marL="285750" rtl="0" algn="l">
              <a:spcBef>
                <a:spcPts val="1000"/>
              </a:spcBef>
              <a:spcAft>
                <a:spcPts val="0"/>
              </a:spcAft>
              <a:buSzPts val="1600"/>
              <a:buChar char="▶"/>
            </a:pPr>
            <a:r>
              <a:rPr lang="en-US"/>
              <a:t>  </a:t>
            </a:r>
            <a:endParaRPr/>
          </a:p>
          <a:p>
            <a:pPr indent="-184150" lvl="0" marL="285750" rtl="0" algn="l">
              <a:spcBef>
                <a:spcPts val="1000"/>
              </a:spcBef>
              <a:spcAft>
                <a:spcPts val="0"/>
              </a:spcAft>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TECHNOLOGIES</a:t>
            </a:r>
            <a:endParaRPr/>
          </a:p>
        </p:txBody>
      </p:sp>
      <p:sp>
        <p:nvSpPr>
          <p:cNvPr id="171" name="Google Shape;171;p23"/>
          <p:cNvSpPr txBox="1"/>
          <p:nvPr>
            <p:ph idx="1" type="body"/>
          </p:nvPr>
        </p:nvSpPr>
        <p:spPr>
          <a:xfrm>
            <a:off x="684212" y="1401417"/>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1. Amazon Web Service </a:t>
            </a:r>
            <a:endParaRPr/>
          </a:p>
          <a:p>
            <a:pPr indent="-285750" lvl="0" marL="285750" rtl="0" algn="l">
              <a:spcBef>
                <a:spcPts val="1000"/>
              </a:spcBef>
              <a:spcAft>
                <a:spcPts val="0"/>
              </a:spcAft>
              <a:buSzPts val="1600"/>
              <a:buChar char="▶"/>
            </a:pPr>
            <a:r>
              <a:rPr lang="en-US"/>
              <a:t>2. sbt </a:t>
            </a:r>
            <a:endParaRPr/>
          </a:p>
          <a:p>
            <a:pPr indent="-285750" lvl="0" marL="285750" rtl="0" algn="l">
              <a:spcBef>
                <a:spcPts val="1000"/>
              </a:spcBef>
              <a:spcAft>
                <a:spcPts val="0"/>
              </a:spcAft>
              <a:buSzPts val="1600"/>
              <a:buChar char="▶"/>
            </a:pPr>
            <a:r>
              <a:rPr lang="en-US"/>
              <a:t>3. Scala 2.12.13</a:t>
            </a:r>
            <a:endParaRPr/>
          </a:p>
          <a:p>
            <a:pPr indent="-285750" lvl="0" marL="285750" rtl="0" algn="l">
              <a:spcBef>
                <a:spcPts val="1000"/>
              </a:spcBef>
              <a:spcAft>
                <a:spcPts val="0"/>
              </a:spcAft>
              <a:buSzPts val="1600"/>
              <a:buChar char="▶"/>
            </a:pPr>
            <a:r>
              <a:rPr lang="en-US"/>
              <a:t>4. Apache Spark 3.0.0  </a:t>
            </a:r>
            <a:endParaRPr/>
          </a:p>
          <a:p>
            <a:pPr indent="-285750" lvl="0" marL="285750" rtl="0" algn="l">
              <a:spcBef>
                <a:spcPts val="1000"/>
              </a:spcBef>
              <a:spcAft>
                <a:spcPts val="0"/>
              </a:spcAft>
              <a:buSzPts val="1600"/>
              <a:buChar char="▶"/>
            </a:pPr>
            <a:r>
              <a:rPr lang="en-US"/>
              <a:t>5. YARN 1.0</a:t>
            </a:r>
            <a:endParaRPr/>
          </a:p>
          <a:p>
            <a:pPr indent="-285750" lvl="0" marL="285750" rtl="0" algn="l">
              <a:spcBef>
                <a:spcPts val="1000"/>
              </a:spcBef>
              <a:spcAft>
                <a:spcPts val="0"/>
              </a:spcAft>
              <a:buSzPts val="1600"/>
              <a:buChar char="▶"/>
            </a:pPr>
            <a:r>
              <a:rPr lang="en-US"/>
              <a:t>6. Hadoop File system 2.10</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p:txBody>
      </p:sp>
      <p:pic>
        <p:nvPicPr>
          <p:cNvPr descr="Home | Yarn - Package Manager" id="172" name="Google Shape;172;p23"/>
          <p:cNvPicPr preferRelativeResize="0"/>
          <p:nvPr/>
        </p:nvPicPr>
        <p:blipFill rotWithShape="1">
          <a:blip r:embed="rId3">
            <a:alphaModFix/>
          </a:blip>
          <a:srcRect b="0" l="0" r="0" t="0"/>
          <a:stretch/>
        </p:blipFill>
        <p:spPr>
          <a:xfrm>
            <a:off x="8388252" y="629084"/>
            <a:ext cx="2732186" cy="1223367"/>
          </a:xfrm>
          <a:prstGeom prst="rect">
            <a:avLst/>
          </a:prstGeom>
          <a:noFill/>
          <a:ln>
            <a:noFill/>
          </a:ln>
        </p:spPr>
      </p:pic>
      <p:pic>
        <p:nvPicPr>
          <p:cNvPr descr="Amazon Web Services (@AWS) | Twitter" id="173" name="Google Shape;173;p23"/>
          <p:cNvPicPr preferRelativeResize="0"/>
          <p:nvPr/>
        </p:nvPicPr>
        <p:blipFill rotWithShape="1">
          <a:blip r:embed="rId4">
            <a:alphaModFix/>
          </a:blip>
          <a:srcRect b="0" l="0" r="0" t="0"/>
          <a:stretch/>
        </p:blipFill>
        <p:spPr>
          <a:xfrm>
            <a:off x="5762624" y="542924"/>
            <a:ext cx="2124075" cy="2124075"/>
          </a:xfrm>
          <a:prstGeom prst="rect">
            <a:avLst/>
          </a:prstGeom>
          <a:noFill/>
          <a:ln>
            <a:noFill/>
          </a:ln>
        </p:spPr>
      </p:pic>
      <p:pic>
        <p:nvPicPr>
          <p:cNvPr descr="SBT basics – Emmanouil Gkatziouras" id="174" name="Google Shape;174;p23"/>
          <p:cNvPicPr preferRelativeResize="0"/>
          <p:nvPr/>
        </p:nvPicPr>
        <p:blipFill rotWithShape="1">
          <a:blip r:embed="rId5">
            <a:alphaModFix/>
          </a:blip>
          <a:srcRect b="0" l="0" r="0" t="0"/>
          <a:stretch/>
        </p:blipFill>
        <p:spPr>
          <a:xfrm>
            <a:off x="8172450" y="2091634"/>
            <a:ext cx="3524250" cy="1524000"/>
          </a:xfrm>
          <a:prstGeom prst="rect">
            <a:avLst/>
          </a:prstGeom>
          <a:noFill/>
          <a:ln>
            <a:noFill/>
          </a:ln>
        </p:spPr>
      </p:pic>
      <p:pic>
        <p:nvPicPr>
          <p:cNvPr descr="Apache Hadoop — What Is YARN | HDFS | MapReduce | by Cory Maklin | Towards  Data Science" id="175" name="Google Shape;175;p23"/>
          <p:cNvPicPr preferRelativeResize="0"/>
          <p:nvPr/>
        </p:nvPicPr>
        <p:blipFill rotWithShape="1">
          <a:blip r:embed="rId6">
            <a:alphaModFix/>
          </a:blip>
          <a:srcRect b="0" l="0" r="0" t="0"/>
          <a:stretch/>
        </p:blipFill>
        <p:spPr>
          <a:xfrm>
            <a:off x="6667501" y="4460368"/>
            <a:ext cx="4452937" cy="1590997"/>
          </a:xfrm>
          <a:prstGeom prst="rect">
            <a:avLst/>
          </a:prstGeom>
          <a:noFill/>
          <a:ln>
            <a:noFill/>
          </a:ln>
        </p:spPr>
      </p:pic>
      <p:pic>
        <p:nvPicPr>
          <p:cNvPr descr="Apache Spark - Wikipedia" id="176" name="Google Shape;176;p23"/>
          <p:cNvPicPr preferRelativeResize="0"/>
          <p:nvPr/>
        </p:nvPicPr>
        <p:blipFill rotWithShape="1">
          <a:blip r:embed="rId7">
            <a:alphaModFix/>
          </a:blip>
          <a:srcRect b="0" l="0" r="0" t="0"/>
          <a:stretch/>
        </p:blipFill>
        <p:spPr>
          <a:xfrm>
            <a:off x="4900910" y="2870341"/>
            <a:ext cx="2966988" cy="15453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FEATURES</a:t>
            </a:r>
            <a:endParaRPr/>
          </a:p>
        </p:txBody>
      </p:sp>
      <p:sp>
        <p:nvSpPr>
          <p:cNvPr id="182" name="Google Shape;182;p2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b="1" lang="en-US">
                <a:solidFill>
                  <a:schemeClr val="lt1"/>
                </a:solidFill>
              </a:rPr>
              <a:t>TweetNegativity</a:t>
            </a:r>
            <a:r>
              <a:rPr lang="en-US"/>
              <a:t> – Creates dataframe count of negative words in a given twitter stream </a:t>
            </a:r>
            <a:endParaRPr/>
          </a:p>
          <a:p>
            <a:pPr indent="-184150" lvl="0" marL="285750" rtl="0" algn="l">
              <a:spcBef>
                <a:spcPts val="1000"/>
              </a:spcBef>
              <a:spcAft>
                <a:spcPts val="0"/>
              </a:spcAft>
              <a:buSzPts val="1600"/>
              <a:buNone/>
            </a:pPr>
            <a:r>
              <a:t/>
            </a:r>
            <a:endParaRPr/>
          </a:p>
          <a:p>
            <a:pPr indent="-285750" lvl="0" marL="285750" rtl="0" algn="l">
              <a:spcBef>
                <a:spcPts val="1000"/>
              </a:spcBef>
              <a:spcAft>
                <a:spcPts val="0"/>
              </a:spcAft>
              <a:buSzPts val="1600"/>
              <a:buChar char="▶"/>
            </a:pPr>
            <a:r>
              <a:rPr b="1" lang="en-US">
                <a:solidFill>
                  <a:schemeClr val="lt1"/>
                </a:solidFill>
              </a:rPr>
              <a:t>TrendingTweets</a:t>
            </a:r>
            <a:r>
              <a:rPr lang="en-US"/>
              <a:t> – Retrieves most liked tweet given the stream of tweets </a:t>
            </a:r>
            <a:endParaRPr/>
          </a:p>
          <a:p>
            <a:pPr indent="-184150" lvl="0" marL="285750" rtl="0" algn="l">
              <a:spcBef>
                <a:spcPts val="1000"/>
              </a:spcBef>
              <a:spcAft>
                <a:spcPts val="0"/>
              </a:spcAft>
              <a:buSzPts val="1600"/>
              <a:buNone/>
            </a:pPr>
            <a:r>
              <a:t/>
            </a:r>
            <a:endParaRPr/>
          </a:p>
          <a:p>
            <a:pPr indent="-285750" lvl="0" marL="285750" rtl="0" algn="l">
              <a:spcBef>
                <a:spcPts val="1000"/>
              </a:spcBef>
              <a:spcAft>
                <a:spcPts val="0"/>
              </a:spcAft>
              <a:buSzPts val="1600"/>
              <a:buChar char="▶"/>
            </a:pPr>
            <a:r>
              <a:rPr lang="en-US"/>
              <a:t> </a:t>
            </a:r>
            <a:r>
              <a:rPr b="1" lang="en-US">
                <a:solidFill>
                  <a:schemeClr val="lt1"/>
                </a:solidFill>
              </a:rPr>
              <a:t>MostMentionedUrl</a:t>
            </a:r>
            <a:r>
              <a:rPr lang="en-US"/>
              <a:t> - Given a stream, outputs the url with the most mentions</a:t>
            </a:r>
            <a:endParaRPr/>
          </a:p>
          <a:p>
            <a:pPr indent="-184150" lvl="0" marL="285750" rtl="0" algn="l">
              <a:spcBef>
                <a:spcPts val="100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95805" y="5542704"/>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PROCESS – TRENDING NEGATIVITY </a:t>
            </a:r>
            <a:endParaRPr/>
          </a:p>
        </p:txBody>
      </p:sp>
      <p:pic>
        <p:nvPicPr>
          <p:cNvPr descr="twitter-icon-circle-blue-logo-preview - Utility People" id="188" name="Google Shape;188;p25"/>
          <p:cNvPicPr preferRelativeResize="0"/>
          <p:nvPr/>
        </p:nvPicPr>
        <p:blipFill rotWithShape="1">
          <a:blip r:embed="rId3">
            <a:alphaModFix/>
          </a:blip>
          <a:srcRect b="0" l="0" r="0" t="0"/>
          <a:stretch/>
        </p:blipFill>
        <p:spPr>
          <a:xfrm>
            <a:off x="684212" y="669393"/>
            <a:ext cx="1507067" cy="1507067"/>
          </a:xfrm>
          <a:prstGeom prst="rect">
            <a:avLst/>
          </a:prstGeom>
          <a:noFill/>
          <a:ln>
            <a:noFill/>
          </a:ln>
        </p:spPr>
      </p:pic>
      <p:pic>
        <p:nvPicPr>
          <p:cNvPr descr="Upload Build to AWS S3 from Jenkins ~ ServerKaKa" id="189" name="Google Shape;189;p25"/>
          <p:cNvPicPr preferRelativeResize="0"/>
          <p:nvPr/>
        </p:nvPicPr>
        <p:blipFill rotWithShape="1">
          <a:blip r:embed="rId4">
            <a:alphaModFix/>
          </a:blip>
          <a:srcRect b="-1" l="56575" r="0" t="-1346"/>
          <a:stretch/>
        </p:blipFill>
        <p:spPr>
          <a:xfrm>
            <a:off x="6148019" y="4232592"/>
            <a:ext cx="1257039" cy="1414463"/>
          </a:xfrm>
          <a:prstGeom prst="rect">
            <a:avLst/>
          </a:prstGeom>
          <a:noFill/>
          <a:ln>
            <a:noFill/>
          </a:ln>
        </p:spPr>
      </p:pic>
      <p:sp>
        <p:nvSpPr>
          <p:cNvPr id="190" name="Google Shape;190;p25"/>
          <p:cNvSpPr txBox="1"/>
          <p:nvPr/>
        </p:nvSpPr>
        <p:spPr>
          <a:xfrm>
            <a:off x="2428875" y="1085850"/>
            <a:ext cx="16065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Input Stream</a:t>
            </a:r>
            <a:endParaRPr/>
          </a:p>
        </p:txBody>
      </p:sp>
      <p:pic>
        <p:nvPicPr>
          <p:cNvPr descr="Scala (programming language) - Wikipedia" id="191" name="Google Shape;191;p25"/>
          <p:cNvPicPr preferRelativeResize="0"/>
          <p:nvPr/>
        </p:nvPicPr>
        <p:blipFill rotWithShape="1">
          <a:blip r:embed="rId5">
            <a:alphaModFix/>
          </a:blip>
          <a:srcRect b="0" l="0" r="0" t="0"/>
          <a:stretch/>
        </p:blipFill>
        <p:spPr>
          <a:xfrm>
            <a:off x="5918733" y="1041758"/>
            <a:ext cx="2071688" cy="948484"/>
          </a:xfrm>
          <a:prstGeom prst="rect">
            <a:avLst/>
          </a:prstGeom>
          <a:noFill/>
          <a:ln>
            <a:noFill/>
          </a:ln>
        </p:spPr>
      </p:pic>
      <p:cxnSp>
        <p:nvCxnSpPr>
          <p:cNvPr id="192" name="Google Shape;192;p25"/>
          <p:cNvCxnSpPr/>
          <p:nvPr/>
        </p:nvCxnSpPr>
        <p:spPr>
          <a:xfrm>
            <a:off x="9218612" y="3033713"/>
            <a:ext cx="914400" cy="914400"/>
          </a:xfrm>
          <a:prstGeom prst="straightConnector1">
            <a:avLst/>
          </a:prstGeom>
          <a:noFill/>
          <a:ln cap="rnd" cmpd="sng" w="9525">
            <a:solidFill>
              <a:srgbClr val="858E99">
                <a:alpha val="60000"/>
              </a:srgbClr>
            </a:solidFill>
            <a:prstDash val="solid"/>
            <a:round/>
            <a:headEnd len="sm" w="sm" type="none"/>
            <a:tailEnd len="med" w="med" type="triangle"/>
          </a:ln>
        </p:spPr>
      </p:cxnSp>
      <p:sp>
        <p:nvSpPr>
          <p:cNvPr id="193" name="Google Shape;193;p25"/>
          <p:cNvSpPr/>
          <p:nvPr/>
        </p:nvSpPr>
        <p:spPr>
          <a:xfrm>
            <a:off x="2188927" y="1516000"/>
            <a:ext cx="3519488" cy="233362"/>
          </a:xfrm>
          <a:prstGeom prst="right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4" name="Google Shape;194;p25"/>
          <p:cNvSpPr/>
          <p:nvPr/>
        </p:nvSpPr>
        <p:spPr>
          <a:xfrm rot="-1308828">
            <a:off x="1431766" y="2787737"/>
            <a:ext cx="4609570" cy="268615"/>
          </a:xfrm>
          <a:prstGeom prst="left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5" name="Google Shape;195;p25"/>
          <p:cNvSpPr txBox="1"/>
          <p:nvPr/>
        </p:nvSpPr>
        <p:spPr>
          <a:xfrm rot="-1196634">
            <a:off x="1699613" y="2606936"/>
            <a:ext cx="29450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TrendingNegativity.scala</a:t>
            </a:r>
            <a:endParaRPr sz="1800">
              <a:solidFill>
                <a:schemeClr val="lt1"/>
              </a:solidFill>
              <a:latin typeface="Century Gothic"/>
              <a:ea typeface="Century Gothic"/>
              <a:cs typeface="Century Gothic"/>
              <a:sym typeface="Century Gothic"/>
            </a:endParaRPr>
          </a:p>
        </p:txBody>
      </p:sp>
      <p:pic>
        <p:nvPicPr>
          <p:cNvPr descr="Transient Cluster on AWS" id="196" name="Google Shape;196;p25"/>
          <p:cNvPicPr preferRelativeResize="0"/>
          <p:nvPr/>
        </p:nvPicPr>
        <p:blipFill rotWithShape="1">
          <a:blip r:embed="rId6">
            <a:alphaModFix/>
          </a:blip>
          <a:srcRect b="0" l="0" r="0" t="0"/>
          <a:stretch/>
        </p:blipFill>
        <p:spPr>
          <a:xfrm>
            <a:off x="9535338" y="815916"/>
            <a:ext cx="2387324" cy="1104877"/>
          </a:xfrm>
          <a:prstGeom prst="rect">
            <a:avLst/>
          </a:prstGeom>
          <a:noFill/>
          <a:ln>
            <a:noFill/>
          </a:ln>
        </p:spPr>
      </p:pic>
      <p:sp>
        <p:nvSpPr>
          <p:cNvPr id="197" name="Google Shape;197;p25"/>
          <p:cNvSpPr/>
          <p:nvPr/>
        </p:nvSpPr>
        <p:spPr>
          <a:xfrm>
            <a:off x="1614622" y="4877700"/>
            <a:ext cx="4248016" cy="246749"/>
          </a:xfrm>
          <a:prstGeom prst="rightArrow">
            <a:avLst>
              <a:gd fmla="val 46282"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8" name="Google Shape;198;p25"/>
          <p:cNvSpPr txBox="1"/>
          <p:nvPr/>
        </p:nvSpPr>
        <p:spPr>
          <a:xfrm>
            <a:off x="2015616" y="4518316"/>
            <a:ext cx="38872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Send the jar file script to s3</a:t>
            </a:r>
            <a:endParaRPr/>
          </a:p>
        </p:txBody>
      </p:sp>
      <p:pic>
        <p:nvPicPr>
          <p:cNvPr descr="Get JAR File From JAD File, Get JAR File From JAD File Using Winrar | How To" id="199" name="Google Shape;199;p25"/>
          <p:cNvPicPr preferRelativeResize="0"/>
          <p:nvPr/>
        </p:nvPicPr>
        <p:blipFill rotWithShape="1">
          <a:blip r:embed="rId7">
            <a:alphaModFix/>
          </a:blip>
          <a:srcRect b="0" l="0" r="0" t="0"/>
          <a:stretch/>
        </p:blipFill>
        <p:spPr>
          <a:xfrm>
            <a:off x="107554" y="3674997"/>
            <a:ext cx="1507068" cy="1507068"/>
          </a:xfrm>
          <a:prstGeom prst="rect">
            <a:avLst/>
          </a:prstGeom>
          <a:noFill/>
          <a:ln>
            <a:noFill/>
          </a:ln>
        </p:spPr>
      </p:pic>
      <p:sp>
        <p:nvSpPr>
          <p:cNvPr id="200" name="Google Shape;200;p25"/>
          <p:cNvSpPr/>
          <p:nvPr/>
        </p:nvSpPr>
        <p:spPr>
          <a:xfrm rot="2359987">
            <a:off x="8416903" y="1483294"/>
            <a:ext cx="230177" cy="3100838"/>
          </a:xfrm>
          <a:prstGeom prst="upDown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1" name="Google Shape;201;p25"/>
          <p:cNvSpPr txBox="1"/>
          <p:nvPr/>
        </p:nvSpPr>
        <p:spPr>
          <a:xfrm rot="-2961518">
            <a:off x="6727112" y="2107052"/>
            <a:ext cx="423326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Copy the jar from s3 </a:t>
            </a:r>
            <a:endParaRPr/>
          </a:p>
        </p:txBody>
      </p:sp>
      <p:pic>
        <p:nvPicPr>
          <p:cNvPr descr="Apache Spark - Wikipedia" id="202" name="Google Shape;202;p25"/>
          <p:cNvPicPr preferRelativeResize="0"/>
          <p:nvPr/>
        </p:nvPicPr>
        <p:blipFill rotWithShape="1">
          <a:blip r:embed="rId8">
            <a:alphaModFix/>
          </a:blip>
          <a:srcRect b="0" l="0" r="0" t="0"/>
          <a:stretch/>
        </p:blipFill>
        <p:spPr>
          <a:xfrm>
            <a:off x="8760392" y="4317012"/>
            <a:ext cx="2607084" cy="1357856"/>
          </a:xfrm>
          <a:prstGeom prst="rect">
            <a:avLst/>
          </a:prstGeom>
          <a:noFill/>
          <a:ln>
            <a:noFill/>
          </a:ln>
        </p:spPr>
      </p:pic>
      <p:sp>
        <p:nvSpPr>
          <p:cNvPr id="203" name="Google Shape;203;p25"/>
          <p:cNvSpPr/>
          <p:nvPr/>
        </p:nvSpPr>
        <p:spPr>
          <a:xfrm>
            <a:off x="9820275" y="1990242"/>
            <a:ext cx="312737" cy="2528074"/>
          </a:xfrm>
          <a:prstGeom prst="down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4" name="Google Shape;204;p25"/>
          <p:cNvSpPr txBox="1"/>
          <p:nvPr/>
        </p:nvSpPr>
        <p:spPr>
          <a:xfrm>
            <a:off x="8694003" y="3398002"/>
            <a:ext cx="2607084" cy="1138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entury Gothic"/>
                <a:ea typeface="Century Gothic"/>
                <a:cs typeface="Century Gothic"/>
                <a:sym typeface="Century Gothic"/>
              </a:rPr>
              <a:t>Run SparkSession on the dataset</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46074" y="5111003"/>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PROCESS –  MOSTMENTIONEDURL</a:t>
            </a:r>
            <a:endParaRPr/>
          </a:p>
        </p:txBody>
      </p:sp>
      <p:pic>
        <p:nvPicPr>
          <p:cNvPr descr="twitter-icon-circle-blue-logo-preview - Utility People" id="210" name="Google Shape;210;p26"/>
          <p:cNvPicPr preferRelativeResize="0"/>
          <p:nvPr/>
        </p:nvPicPr>
        <p:blipFill rotWithShape="1">
          <a:blip r:embed="rId3">
            <a:alphaModFix/>
          </a:blip>
          <a:srcRect b="0" l="0" r="0" t="0"/>
          <a:stretch/>
        </p:blipFill>
        <p:spPr>
          <a:xfrm>
            <a:off x="478888" y="389002"/>
            <a:ext cx="1507067" cy="1507067"/>
          </a:xfrm>
          <a:prstGeom prst="rect">
            <a:avLst/>
          </a:prstGeom>
          <a:noFill/>
          <a:ln>
            <a:noFill/>
          </a:ln>
        </p:spPr>
      </p:pic>
      <p:pic>
        <p:nvPicPr>
          <p:cNvPr descr="Upload Build to AWS S3 from Jenkins ~ ServerKaKa" id="211" name="Google Shape;211;p26"/>
          <p:cNvPicPr preferRelativeResize="0"/>
          <p:nvPr/>
        </p:nvPicPr>
        <p:blipFill rotWithShape="1">
          <a:blip r:embed="rId4">
            <a:alphaModFix/>
          </a:blip>
          <a:srcRect b="-1" l="56575" r="0" t="-1346"/>
          <a:stretch/>
        </p:blipFill>
        <p:spPr>
          <a:xfrm>
            <a:off x="5848523" y="3889481"/>
            <a:ext cx="1257039" cy="1414463"/>
          </a:xfrm>
          <a:prstGeom prst="rect">
            <a:avLst/>
          </a:prstGeom>
          <a:noFill/>
          <a:ln>
            <a:noFill/>
          </a:ln>
        </p:spPr>
      </p:pic>
      <p:sp>
        <p:nvSpPr>
          <p:cNvPr id="212" name="Google Shape;212;p26"/>
          <p:cNvSpPr txBox="1"/>
          <p:nvPr/>
        </p:nvSpPr>
        <p:spPr>
          <a:xfrm>
            <a:off x="2219325" y="804863"/>
            <a:ext cx="16065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Input Stream</a:t>
            </a:r>
            <a:endParaRPr/>
          </a:p>
        </p:txBody>
      </p:sp>
      <p:pic>
        <p:nvPicPr>
          <p:cNvPr descr="Scala (programming language) - Wikipedia" id="213" name="Google Shape;213;p26"/>
          <p:cNvPicPr preferRelativeResize="0"/>
          <p:nvPr/>
        </p:nvPicPr>
        <p:blipFill rotWithShape="1">
          <a:blip r:embed="rId5">
            <a:alphaModFix/>
          </a:blip>
          <a:srcRect b="0" l="0" r="0" t="0"/>
          <a:stretch/>
        </p:blipFill>
        <p:spPr>
          <a:xfrm>
            <a:off x="5709183" y="760771"/>
            <a:ext cx="2071688" cy="948484"/>
          </a:xfrm>
          <a:prstGeom prst="rect">
            <a:avLst/>
          </a:prstGeom>
          <a:noFill/>
          <a:ln>
            <a:noFill/>
          </a:ln>
        </p:spPr>
      </p:pic>
      <p:cxnSp>
        <p:nvCxnSpPr>
          <p:cNvPr id="214" name="Google Shape;214;p26"/>
          <p:cNvCxnSpPr/>
          <p:nvPr/>
        </p:nvCxnSpPr>
        <p:spPr>
          <a:xfrm>
            <a:off x="9009062" y="2752726"/>
            <a:ext cx="914400" cy="914400"/>
          </a:xfrm>
          <a:prstGeom prst="straightConnector1">
            <a:avLst/>
          </a:prstGeom>
          <a:noFill/>
          <a:ln cap="rnd" cmpd="sng" w="9525">
            <a:solidFill>
              <a:srgbClr val="858E99">
                <a:alpha val="60000"/>
              </a:srgbClr>
            </a:solidFill>
            <a:prstDash val="solid"/>
            <a:round/>
            <a:headEnd len="sm" w="sm" type="none"/>
            <a:tailEnd len="med" w="med" type="triangle"/>
          </a:ln>
        </p:spPr>
      </p:cxnSp>
      <p:sp>
        <p:nvSpPr>
          <p:cNvPr id="215" name="Google Shape;215;p26"/>
          <p:cNvSpPr/>
          <p:nvPr/>
        </p:nvSpPr>
        <p:spPr>
          <a:xfrm>
            <a:off x="1979377" y="1235013"/>
            <a:ext cx="3519488" cy="233362"/>
          </a:xfrm>
          <a:prstGeom prst="right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6" name="Google Shape;216;p26"/>
          <p:cNvSpPr/>
          <p:nvPr/>
        </p:nvSpPr>
        <p:spPr>
          <a:xfrm rot="-1308828">
            <a:off x="1222216" y="2506750"/>
            <a:ext cx="4609570" cy="268615"/>
          </a:xfrm>
          <a:prstGeom prst="left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7" name="Google Shape;217;p26"/>
          <p:cNvSpPr txBox="1"/>
          <p:nvPr/>
        </p:nvSpPr>
        <p:spPr>
          <a:xfrm rot="-1297855">
            <a:off x="1473896" y="2417590"/>
            <a:ext cx="30059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MostMentionedURL.scala</a:t>
            </a:r>
            <a:endParaRPr sz="1800">
              <a:solidFill>
                <a:schemeClr val="lt1"/>
              </a:solidFill>
              <a:latin typeface="Century Gothic"/>
              <a:ea typeface="Century Gothic"/>
              <a:cs typeface="Century Gothic"/>
              <a:sym typeface="Century Gothic"/>
            </a:endParaRPr>
          </a:p>
        </p:txBody>
      </p:sp>
      <p:pic>
        <p:nvPicPr>
          <p:cNvPr descr="Transient Cluster on AWS" id="218" name="Google Shape;218;p26"/>
          <p:cNvPicPr preferRelativeResize="0"/>
          <p:nvPr/>
        </p:nvPicPr>
        <p:blipFill rotWithShape="1">
          <a:blip r:embed="rId6">
            <a:alphaModFix/>
          </a:blip>
          <a:srcRect b="0" l="0" r="0" t="0"/>
          <a:stretch/>
        </p:blipFill>
        <p:spPr>
          <a:xfrm>
            <a:off x="9325788" y="534929"/>
            <a:ext cx="2387324" cy="1104877"/>
          </a:xfrm>
          <a:prstGeom prst="rect">
            <a:avLst/>
          </a:prstGeom>
          <a:noFill/>
          <a:ln>
            <a:noFill/>
          </a:ln>
        </p:spPr>
      </p:pic>
      <p:pic>
        <p:nvPicPr>
          <p:cNvPr descr="Get JAR File From JAD File, Get JAR File From JAD File Using Winrar | How To" id="219" name="Google Shape;219;p26"/>
          <p:cNvPicPr preferRelativeResize="0"/>
          <p:nvPr/>
        </p:nvPicPr>
        <p:blipFill rotWithShape="1">
          <a:blip r:embed="rId7">
            <a:alphaModFix/>
          </a:blip>
          <a:srcRect b="0" l="0" r="0" t="0"/>
          <a:stretch/>
        </p:blipFill>
        <p:spPr>
          <a:xfrm>
            <a:off x="-101996" y="3394010"/>
            <a:ext cx="1507068" cy="1507068"/>
          </a:xfrm>
          <a:prstGeom prst="rect">
            <a:avLst/>
          </a:prstGeom>
          <a:noFill/>
          <a:ln>
            <a:noFill/>
          </a:ln>
        </p:spPr>
      </p:pic>
      <p:pic>
        <p:nvPicPr>
          <p:cNvPr descr="Apache Spark - Wikipedia" id="220" name="Google Shape;220;p26"/>
          <p:cNvPicPr preferRelativeResize="0"/>
          <p:nvPr/>
        </p:nvPicPr>
        <p:blipFill rotWithShape="1">
          <a:blip r:embed="rId8">
            <a:alphaModFix/>
          </a:blip>
          <a:srcRect b="0" l="0" r="0" t="0"/>
          <a:stretch/>
        </p:blipFill>
        <p:spPr>
          <a:xfrm>
            <a:off x="8550842" y="4036025"/>
            <a:ext cx="2607084" cy="1357856"/>
          </a:xfrm>
          <a:prstGeom prst="rect">
            <a:avLst/>
          </a:prstGeom>
          <a:noFill/>
          <a:ln>
            <a:noFill/>
          </a:ln>
        </p:spPr>
      </p:pic>
      <p:sp>
        <p:nvSpPr>
          <p:cNvPr id="221" name="Google Shape;221;p26"/>
          <p:cNvSpPr txBox="1"/>
          <p:nvPr/>
        </p:nvSpPr>
        <p:spPr>
          <a:xfrm>
            <a:off x="8484453" y="3117015"/>
            <a:ext cx="260708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twitter-icon-circle-blue-logo-preview - Utility People" id="226" name="Google Shape;226;p27"/>
          <p:cNvPicPr preferRelativeResize="0"/>
          <p:nvPr/>
        </p:nvPicPr>
        <p:blipFill rotWithShape="1">
          <a:blip r:embed="rId3">
            <a:alphaModFix/>
          </a:blip>
          <a:srcRect b="0" l="0" r="0" t="0"/>
          <a:stretch/>
        </p:blipFill>
        <p:spPr>
          <a:xfrm>
            <a:off x="502700" y="479490"/>
            <a:ext cx="1507067" cy="1507067"/>
          </a:xfrm>
          <a:prstGeom prst="rect">
            <a:avLst/>
          </a:prstGeom>
          <a:noFill/>
          <a:ln>
            <a:noFill/>
          </a:ln>
        </p:spPr>
      </p:pic>
      <p:pic>
        <p:nvPicPr>
          <p:cNvPr descr="Upload Build to AWS S3 from Jenkins ~ ServerKaKa" id="227" name="Google Shape;227;p27"/>
          <p:cNvPicPr preferRelativeResize="0"/>
          <p:nvPr/>
        </p:nvPicPr>
        <p:blipFill rotWithShape="1">
          <a:blip r:embed="rId4">
            <a:alphaModFix/>
          </a:blip>
          <a:srcRect b="-1" l="56575" r="0" t="-1346"/>
          <a:stretch/>
        </p:blipFill>
        <p:spPr>
          <a:xfrm>
            <a:off x="5872335" y="3979969"/>
            <a:ext cx="1257039" cy="1414463"/>
          </a:xfrm>
          <a:prstGeom prst="rect">
            <a:avLst/>
          </a:prstGeom>
          <a:noFill/>
          <a:ln>
            <a:noFill/>
          </a:ln>
        </p:spPr>
      </p:pic>
      <p:sp>
        <p:nvSpPr>
          <p:cNvPr id="228" name="Google Shape;228;p27"/>
          <p:cNvSpPr txBox="1"/>
          <p:nvPr/>
        </p:nvSpPr>
        <p:spPr>
          <a:xfrm>
            <a:off x="2243137" y="895351"/>
            <a:ext cx="16065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Input Stream</a:t>
            </a:r>
            <a:endParaRPr/>
          </a:p>
        </p:txBody>
      </p:sp>
      <p:pic>
        <p:nvPicPr>
          <p:cNvPr descr="Scala (programming language) - Wikipedia" id="229" name="Google Shape;229;p27"/>
          <p:cNvPicPr preferRelativeResize="0"/>
          <p:nvPr/>
        </p:nvPicPr>
        <p:blipFill rotWithShape="1">
          <a:blip r:embed="rId5">
            <a:alphaModFix/>
          </a:blip>
          <a:srcRect b="0" l="0" r="0" t="0"/>
          <a:stretch/>
        </p:blipFill>
        <p:spPr>
          <a:xfrm>
            <a:off x="5732995" y="851259"/>
            <a:ext cx="2071688" cy="948484"/>
          </a:xfrm>
          <a:prstGeom prst="rect">
            <a:avLst/>
          </a:prstGeom>
          <a:noFill/>
          <a:ln>
            <a:noFill/>
          </a:ln>
        </p:spPr>
      </p:pic>
      <p:cxnSp>
        <p:nvCxnSpPr>
          <p:cNvPr id="230" name="Google Shape;230;p27"/>
          <p:cNvCxnSpPr/>
          <p:nvPr/>
        </p:nvCxnSpPr>
        <p:spPr>
          <a:xfrm>
            <a:off x="9032874" y="2843214"/>
            <a:ext cx="914400" cy="914400"/>
          </a:xfrm>
          <a:prstGeom prst="straightConnector1">
            <a:avLst/>
          </a:prstGeom>
          <a:noFill/>
          <a:ln cap="rnd" cmpd="sng" w="9525">
            <a:solidFill>
              <a:srgbClr val="858E99">
                <a:alpha val="60000"/>
              </a:srgbClr>
            </a:solidFill>
            <a:prstDash val="solid"/>
            <a:round/>
            <a:headEnd len="sm" w="sm" type="none"/>
            <a:tailEnd len="med" w="med" type="triangle"/>
          </a:ln>
        </p:spPr>
      </p:cxnSp>
      <p:sp>
        <p:nvSpPr>
          <p:cNvPr id="231" name="Google Shape;231;p27"/>
          <p:cNvSpPr/>
          <p:nvPr/>
        </p:nvSpPr>
        <p:spPr>
          <a:xfrm>
            <a:off x="2003189" y="1325501"/>
            <a:ext cx="3519488" cy="233362"/>
          </a:xfrm>
          <a:prstGeom prst="right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2" name="Google Shape;232;p27"/>
          <p:cNvSpPr/>
          <p:nvPr/>
        </p:nvSpPr>
        <p:spPr>
          <a:xfrm rot="-1308828">
            <a:off x="1246028" y="2597238"/>
            <a:ext cx="4609570" cy="268615"/>
          </a:xfrm>
          <a:prstGeom prst="leftArrow">
            <a:avLst>
              <a:gd fmla="val 50000" name="adj1"/>
              <a:gd fmla="val 50000" name="adj2"/>
            </a:avLst>
          </a:prstGeom>
          <a:solidFill>
            <a:schemeClr val="accent1"/>
          </a:solidFill>
          <a:ln cap="rnd" cmpd="sng" w="15875">
            <a:solidFill>
              <a:srgbClr val="0230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3" name="Google Shape;233;p27"/>
          <p:cNvSpPr txBox="1"/>
          <p:nvPr/>
        </p:nvSpPr>
        <p:spPr>
          <a:xfrm rot="-1297855">
            <a:off x="1716520" y="2508078"/>
            <a:ext cx="25683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TweetsTrending.scala</a:t>
            </a:r>
            <a:endParaRPr sz="1800">
              <a:solidFill>
                <a:schemeClr val="lt1"/>
              </a:solidFill>
              <a:latin typeface="Century Gothic"/>
              <a:ea typeface="Century Gothic"/>
              <a:cs typeface="Century Gothic"/>
              <a:sym typeface="Century Gothic"/>
            </a:endParaRPr>
          </a:p>
        </p:txBody>
      </p:sp>
      <p:pic>
        <p:nvPicPr>
          <p:cNvPr descr="Transient Cluster on AWS" id="234" name="Google Shape;234;p27"/>
          <p:cNvPicPr preferRelativeResize="0"/>
          <p:nvPr/>
        </p:nvPicPr>
        <p:blipFill rotWithShape="1">
          <a:blip r:embed="rId6">
            <a:alphaModFix/>
          </a:blip>
          <a:srcRect b="0" l="0" r="0" t="0"/>
          <a:stretch/>
        </p:blipFill>
        <p:spPr>
          <a:xfrm>
            <a:off x="9349600" y="625417"/>
            <a:ext cx="2387324" cy="1104877"/>
          </a:xfrm>
          <a:prstGeom prst="rect">
            <a:avLst/>
          </a:prstGeom>
          <a:noFill/>
          <a:ln>
            <a:noFill/>
          </a:ln>
        </p:spPr>
      </p:pic>
      <p:pic>
        <p:nvPicPr>
          <p:cNvPr descr="Apache Spark - Wikipedia" id="235" name="Google Shape;235;p27"/>
          <p:cNvPicPr preferRelativeResize="0"/>
          <p:nvPr/>
        </p:nvPicPr>
        <p:blipFill rotWithShape="1">
          <a:blip r:embed="rId7">
            <a:alphaModFix/>
          </a:blip>
          <a:srcRect b="0" l="0" r="0" t="0"/>
          <a:stretch/>
        </p:blipFill>
        <p:spPr>
          <a:xfrm>
            <a:off x="8574654" y="4126513"/>
            <a:ext cx="2607084" cy="1357856"/>
          </a:xfrm>
          <a:prstGeom prst="rect">
            <a:avLst/>
          </a:prstGeom>
          <a:noFill/>
          <a:ln>
            <a:noFill/>
          </a:ln>
        </p:spPr>
      </p:pic>
      <p:sp>
        <p:nvSpPr>
          <p:cNvPr id="236" name="Google Shape;236;p27"/>
          <p:cNvSpPr txBox="1"/>
          <p:nvPr/>
        </p:nvSpPr>
        <p:spPr>
          <a:xfrm>
            <a:off x="8508265" y="3207503"/>
            <a:ext cx="260708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Get JAR File From JAD File, Get JAR File From JAD File Using Winrar | How To" id="237" name="Google Shape;237;p27"/>
          <p:cNvPicPr preferRelativeResize="0"/>
          <p:nvPr/>
        </p:nvPicPr>
        <p:blipFill rotWithShape="1">
          <a:blip r:embed="rId8">
            <a:alphaModFix/>
          </a:blip>
          <a:srcRect b="0" l="0" r="0" t="0"/>
          <a:stretch/>
        </p:blipFill>
        <p:spPr>
          <a:xfrm>
            <a:off x="36116" y="3627373"/>
            <a:ext cx="1507068" cy="1507068"/>
          </a:xfrm>
          <a:prstGeom prst="rect">
            <a:avLst/>
          </a:prstGeom>
          <a:noFill/>
          <a:ln>
            <a:noFill/>
          </a:ln>
        </p:spPr>
      </p:pic>
      <p:sp>
        <p:nvSpPr>
          <p:cNvPr id="238" name="Google Shape;238;p27"/>
          <p:cNvSpPr txBox="1"/>
          <p:nvPr>
            <p:ph type="title"/>
          </p:nvPr>
        </p:nvSpPr>
        <p:spPr>
          <a:xfrm>
            <a:off x="346074" y="5111003"/>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lang="en-US"/>
              <a:t>PROCESS – TWEETSTRENDING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sp>
        <p:nvSpPr>
          <p:cNvPr id="244" name="Google Shape;244;p2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t>WARNING: EXPLICIT CONTENT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cxnSp>
        <p:nvCxnSpPr>
          <p:cNvPr id="249" name="Google Shape;249;p29"/>
          <p:cNvCxnSpPr/>
          <p:nvPr/>
        </p:nvCxnSpPr>
        <p:spPr>
          <a:xfrm flipH="1">
            <a:off x="8228012" y="8467"/>
            <a:ext cx="3810000" cy="3810000"/>
          </a:xfrm>
          <a:prstGeom prst="straightConnector1">
            <a:avLst/>
          </a:prstGeom>
          <a:noFill/>
          <a:ln cap="flat" cmpd="sng" w="12700">
            <a:solidFill>
              <a:schemeClr val="dk1"/>
            </a:solidFill>
            <a:prstDash val="solid"/>
            <a:round/>
            <a:headEnd len="sm" w="sm" type="none"/>
            <a:tailEnd len="sm" w="sm" type="none"/>
          </a:ln>
        </p:spPr>
      </p:cxnSp>
      <p:cxnSp>
        <p:nvCxnSpPr>
          <p:cNvPr id="250" name="Google Shape;250;p29"/>
          <p:cNvCxnSpPr/>
          <p:nvPr/>
        </p:nvCxnSpPr>
        <p:spPr>
          <a:xfrm flipH="1">
            <a:off x="6108170" y="91545"/>
            <a:ext cx="6080655" cy="6080655"/>
          </a:xfrm>
          <a:prstGeom prst="straightConnector1">
            <a:avLst/>
          </a:prstGeom>
          <a:noFill/>
          <a:ln cap="flat" cmpd="sng" w="12700">
            <a:solidFill>
              <a:schemeClr val="dk1"/>
            </a:solidFill>
            <a:prstDash val="solid"/>
            <a:round/>
            <a:headEnd len="sm" w="sm" type="none"/>
            <a:tailEnd len="sm" w="sm" type="none"/>
          </a:ln>
        </p:spPr>
      </p:cxnSp>
      <p:cxnSp>
        <p:nvCxnSpPr>
          <p:cNvPr id="251" name="Google Shape;251;p29"/>
          <p:cNvCxnSpPr/>
          <p:nvPr/>
        </p:nvCxnSpPr>
        <p:spPr>
          <a:xfrm flipH="1">
            <a:off x="7235825" y="228600"/>
            <a:ext cx="4953000" cy="4953000"/>
          </a:xfrm>
          <a:prstGeom prst="straightConnector1">
            <a:avLst/>
          </a:prstGeom>
          <a:noFill/>
          <a:ln cap="flat" cmpd="sng" w="12700">
            <a:solidFill>
              <a:schemeClr val="dk1"/>
            </a:solidFill>
            <a:prstDash val="solid"/>
            <a:round/>
            <a:headEnd len="sm" w="sm" type="none"/>
            <a:tailEnd len="sm" w="sm" type="none"/>
          </a:ln>
        </p:spPr>
      </p:cxnSp>
      <p:cxnSp>
        <p:nvCxnSpPr>
          <p:cNvPr id="252" name="Google Shape;252;p29"/>
          <p:cNvCxnSpPr/>
          <p:nvPr/>
        </p:nvCxnSpPr>
        <p:spPr>
          <a:xfrm flipH="1">
            <a:off x="7335837" y="32278"/>
            <a:ext cx="4852989" cy="4852989"/>
          </a:xfrm>
          <a:prstGeom prst="straightConnector1">
            <a:avLst/>
          </a:prstGeom>
          <a:noFill/>
          <a:ln cap="flat" cmpd="sng" w="31750">
            <a:solidFill>
              <a:schemeClr val="dk1"/>
            </a:solidFill>
            <a:prstDash val="solid"/>
            <a:round/>
            <a:headEnd len="sm" w="sm" type="none"/>
            <a:tailEnd len="sm" w="sm" type="none"/>
          </a:ln>
        </p:spPr>
      </p:cxnSp>
      <p:cxnSp>
        <p:nvCxnSpPr>
          <p:cNvPr id="253" name="Google Shape;253;p29"/>
          <p:cNvCxnSpPr/>
          <p:nvPr/>
        </p:nvCxnSpPr>
        <p:spPr>
          <a:xfrm flipH="1">
            <a:off x="7845426" y="609601"/>
            <a:ext cx="4343399" cy="4343399"/>
          </a:xfrm>
          <a:prstGeom prst="straightConnector1">
            <a:avLst/>
          </a:prstGeom>
          <a:noFill/>
          <a:ln cap="flat" cmpd="sng" w="31750">
            <a:solidFill>
              <a:schemeClr val="dk1"/>
            </a:solidFill>
            <a:prstDash val="solid"/>
            <a:round/>
            <a:headEnd len="sm" w="sm" type="none"/>
            <a:tailEnd len="sm" w="sm" type="none"/>
          </a:ln>
        </p:spPr>
      </p:cxnSp>
      <p:sp>
        <p:nvSpPr>
          <p:cNvPr id="254" name="Google Shape;254;p2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5" name="Google Shape;255;p29"/>
          <p:cNvSpPr txBox="1"/>
          <p:nvPr>
            <p:ph type="title"/>
          </p:nvPr>
        </p:nvSpPr>
        <p:spPr>
          <a:xfrm>
            <a:off x="4944753" y="628617"/>
            <a:ext cx="6559859" cy="302898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4800"/>
              <a:buFont typeface="Century Gothic"/>
              <a:buNone/>
            </a:pPr>
            <a:r>
              <a:rPr lang="en-US" sz="4800">
                <a:solidFill>
                  <a:srgbClr val="FFFFFF"/>
                </a:solidFill>
              </a:rPr>
              <a:t>FINDINGS </a:t>
            </a:r>
            <a:br>
              <a:rPr lang="en-US" sz="4800">
                <a:solidFill>
                  <a:srgbClr val="FFFFFF"/>
                </a:solidFill>
              </a:rPr>
            </a:br>
            <a:br>
              <a:rPr lang="en-US" sz="4800">
                <a:solidFill>
                  <a:srgbClr val="FFFFFF"/>
                </a:solidFill>
              </a:rPr>
            </a:br>
            <a:br>
              <a:rPr lang="en-US" sz="4800">
                <a:solidFill>
                  <a:srgbClr val="FFFFFF"/>
                </a:solidFill>
              </a:rPr>
            </a:br>
            <a:endParaRPr sz="4800">
              <a:solidFill>
                <a:srgbClr val="FFFFFF"/>
              </a:solidFill>
            </a:endParaRPr>
          </a:p>
        </p:txBody>
      </p:sp>
      <p:sp>
        <p:nvSpPr>
          <p:cNvPr id="256" name="Google Shape;256;p29"/>
          <p:cNvSpPr/>
          <p:nvPr/>
        </p:nvSpPr>
        <p:spPr>
          <a:xfrm>
            <a:off x="634001" y="620722"/>
            <a:ext cx="3670674" cy="5286838"/>
          </a:xfrm>
          <a:prstGeom prst="snip2DiagRect">
            <a:avLst>
              <a:gd fmla="val 15804"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57" name="Google Shape;257;p29"/>
          <p:cNvPicPr preferRelativeResize="0"/>
          <p:nvPr/>
        </p:nvPicPr>
        <p:blipFill rotWithShape="1">
          <a:blip r:embed="rId3">
            <a:alphaModFix/>
          </a:blip>
          <a:srcRect b="0" l="0" r="0" t="0"/>
          <a:stretch/>
        </p:blipFill>
        <p:spPr>
          <a:xfrm>
            <a:off x="1555809" y="1105354"/>
            <a:ext cx="1847676" cy="4322052"/>
          </a:xfrm>
          <a:prstGeom prst="rect">
            <a:avLst/>
          </a:prstGeom>
          <a:noFill/>
          <a:ln>
            <a:noFill/>
          </a:ln>
        </p:spPr>
      </p:pic>
      <p:grpSp>
        <p:nvGrpSpPr>
          <p:cNvPr id="258" name="Google Shape;258;p29"/>
          <p:cNvGrpSpPr/>
          <p:nvPr/>
        </p:nvGrpSpPr>
        <p:grpSpPr>
          <a:xfrm>
            <a:off x="9206969" y="2963333"/>
            <a:ext cx="2981859" cy="3208867"/>
            <a:chOff x="9206969" y="2963333"/>
            <a:chExt cx="2981859" cy="3208867"/>
          </a:xfrm>
        </p:grpSpPr>
        <p:cxnSp>
          <p:nvCxnSpPr>
            <p:cNvPr id="259" name="Google Shape;259;p29"/>
            <p:cNvCxnSpPr/>
            <p:nvPr/>
          </p:nvCxnSpPr>
          <p:spPr>
            <a:xfrm flipH="1">
              <a:off x="11276012" y="2963333"/>
              <a:ext cx="912814" cy="912812"/>
            </a:xfrm>
            <a:prstGeom prst="straightConnector1">
              <a:avLst/>
            </a:prstGeom>
            <a:noFill/>
            <a:ln cap="flat" cmpd="sng" w="9525">
              <a:solidFill>
                <a:srgbClr val="FFFFFF"/>
              </a:solidFill>
              <a:prstDash val="solid"/>
              <a:round/>
              <a:headEnd len="sm" w="sm" type="none"/>
              <a:tailEnd len="sm" w="sm" type="none"/>
            </a:ln>
          </p:spPr>
        </p:cxnSp>
        <p:cxnSp>
          <p:nvCxnSpPr>
            <p:cNvPr id="260" name="Google Shape;260;p29"/>
            <p:cNvCxnSpPr/>
            <p:nvPr/>
          </p:nvCxnSpPr>
          <p:spPr>
            <a:xfrm flipH="1">
              <a:off x="9206969" y="3190344"/>
              <a:ext cx="2981857" cy="2981856"/>
            </a:xfrm>
            <a:prstGeom prst="straightConnector1">
              <a:avLst/>
            </a:prstGeom>
            <a:noFill/>
            <a:ln cap="flat" cmpd="sng" w="9525">
              <a:solidFill>
                <a:srgbClr val="FFFFFF"/>
              </a:solidFill>
              <a:prstDash val="solid"/>
              <a:round/>
              <a:headEnd len="sm" w="sm" type="none"/>
              <a:tailEnd len="sm" w="sm" type="none"/>
            </a:ln>
          </p:spPr>
        </p:cxnSp>
        <p:cxnSp>
          <p:nvCxnSpPr>
            <p:cNvPr id="261" name="Google Shape;261;p29"/>
            <p:cNvCxnSpPr/>
            <p:nvPr/>
          </p:nvCxnSpPr>
          <p:spPr>
            <a:xfrm flipH="1">
              <a:off x="10292292" y="3285067"/>
              <a:ext cx="1896534" cy="1896533"/>
            </a:xfrm>
            <a:prstGeom prst="straightConnector1">
              <a:avLst/>
            </a:prstGeom>
            <a:noFill/>
            <a:ln cap="flat" cmpd="sng" w="9525">
              <a:solidFill>
                <a:srgbClr val="FFFFFF"/>
              </a:solidFill>
              <a:prstDash val="solid"/>
              <a:round/>
              <a:headEnd len="sm" w="sm" type="none"/>
              <a:tailEnd len="sm" w="sm" type="none"/>
            </a:ln>
          </p:spPr>
        </p:cxnSp>
        <p:cxnSp>
          <p:nvCxnSpPr>
            <p:cNvPr id="262" name="Google Shape;262;p29"/>
            <p:cNvCxnSpPr/>
            <p:nvPr/>
          </p:nvCxnSpPr>
          <p:spPr>
            <a:xfrm flipH="1">
              <a:off x="10443103" y="3131080"/>
              <a:ext cx="1745722" cy="1745720"/>
            </a:xfrm>
            <a:prstGeom prst="straightConnector1">
              <a:avLst/>
            </a:prstGeom>
            <a:noFill/>
            <a:ln cap="flat" cmpd="sng" w="28575">
              <a:solidFill>
                <a:srgbClr val="FFFFFF"/>
              </a:solidFill>
              <a:prstDash val="solid"/>
              <a:round/>
              <a:headEnd len="sm" w="sm" type="none"/>
              <a:tailEnd len="sm" w="sm" type="none"/>
            </a:ln>
          </p:spPr>
        </p:cxnSp>
        <p:cxnSp>
          <p:nvCxnSpPr>
            <p:cNvPr id="263" name="Google Shape;263;p29"/>
            <p:cNvCxnSpPr/>
            <p:nvPr/>
          </p:nvCxnSpPr>
          <p:spPr>
            <a:xfrm flipH="1">
              <a:off x="10918826" y="3683001"/>
              <a:ext cx="1270001" cy="1269999"/>
            </a:xfrm>
            <a:prstGeom prst="straightConnector1">
              <a:avLst/>
            </a:prstGeom>
            <a:noFill/>
            <a:ln cap="flat" cmpd="sng" w="28575">
              <a:solidFill>
                <a:srgbClr val="FFFFFF"/>
              </a:solidFill>
              <a:prstDash val="solid"/>
              <a:round/>
              <a:headEnd len="sm" w="sm" type="none"/>
              <a:tailEnd len="sm" w="sm" type="none"/>
            </a:ln>
          </p:spPr>
        </p:cxnSp>
      </p:grpSp>
      <p:sp>
        <p:nvSpPr>
          <p:cNvPr id="264" name="Google Shape;264;p29"/>
          <p:cNvSpPr txBox="1"/>
          <p:nvPr/>
        </p:nvSpPr>
        <p:spPr>
          <a:xfrm>
            <a:off x="5006977" y="1586414"/>
            <a:ext cx="6546849"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Inaugural Word count – At the beginning of President Biden’s inaugural speech, we ran our stream for one hour to get the distribution of “negative” words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This followed the basic MapReduce method, each keyword was mapped when it appeared in a tweet and the dataset was reduced into distinct elements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As you can see, twitter is not the best place to go find some positivity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