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 id="2147483667" r:id="rId2"/>
  </p:sldMasterIdLst>
  <p:notesMasterIdLst>
    <p:notesMasterId r:id="rId21"/>
  </p:notesMasterIdLst>
  <p:sldIdLst>
    <p:sldId id="256" r:id="rId3"/>
    <p:sldId id="278" r:id="rId4"/>
    <p:sldId id="257" r:id="rId5"/>
    <p:sldId id="258" r:id="rId6"/>
    <p:sldId id="259" r:id="rId7"/>
    <p:sldId id="279" r:id="rId8"/>
    <p:sldId id="260"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embeddedFontLst>
    <p:embeddedFont>
      <p:font typeface="Century Gothic" panose="020B0502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4156" autoAdjust="0"/>
  </p:normalViewPr>
  <p:slideViewPr>
    <p:cSldViewPr snapToGrid="0">
      <p:cViewPr varScale="1">
        <p:scale>
          <a:sx n="106" d="100"/>
          <a:sy n="106" d="100"/>
        </p:scale>
        <p:origin x="7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b7979aca4d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b7979aca4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b7979aca4d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b7979aca4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b7979aca4d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b7979aca4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This is the full command to run the jar and output to a txt file, and then send to s3.</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b7979aca4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b7979aca4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When done running, exit your ssh connection and go to your output folder.</a:t>
            </a:r>
            <a:endParaRPr dirty="0"/>
          </a:p>
          <a:p>
            <a:pPr marL="0" lvl="0" indent="0" algn="l" rtl="0">
              <a:spcBef>
                <a:spcPts val="0"/>
              </a:spcBef>
              <a:spcAft>
                <a:spcPts val="0"/>
              </a:spcAft>
              <a:buNone/>
            </a:pPr>
            <a:r>
              <a:rPr lang="en-US" dirty="0"/>
              <a:t>Select your file and download.</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b7979aca4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b7979aca4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example of the output and make sure to terminate your EMR cluster to keep from receiving unexpected charges.</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b7979aca4d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b7979ac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2"/>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2"/>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2"/>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2"/>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2"/>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11"/>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11"/>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1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12"/>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1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3"/>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13"/>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1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13"/>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
        <p:nvSpPr>
          <p:cNvPr id="100" name="Google Shape;100;p13"/>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4"/>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5"/>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15"/>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15"/>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
        <p:nvSpPr>
          <p:cNvPr id="115" name="Google Shape;115;p15"/>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6"/>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16"/>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7"/>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8"/>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0"/>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50" name="Google Shape;150;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5"/>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6"/>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6"/>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6"/>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9"/>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10"/>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1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
          <p:cNvGrpSpPr/>
          <p:nvPr/>
        </p:nvGrpSpPr>
        <p:grpSpPr>
          <a:xfrm>
            <a:off x="9206969" y="2963333"/>
            <a:ext cx="2981859" cy="3208867"/>
            <a:chOff x="9206969" y="2963333"/>
            <a:chExt cx="2981859" cy="3208867"/>
          </a:xfrm>
        </p:grpSpPr>
        <p:cxnSp>
          <p:nvCxnSpPr>
            <p:cNvPr id="7" name="Google Shape;7;p1"/>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
              <a:srgbClr val="FFFFFF"/>
            </a:gs>
            <a:gs pos="100000">
              <a:srgbClr val="43D5FA"/>
            </a:gs>
          </a:gsLst>
          <a:lin ang="6120000" scaled="0"/>
        </a:gradFill>
        <a:effectLst/>
      </p:bgPr>
    </p:bg>
    <p:spTree>
      <p:nvGrpSpPr>
        <p:cNvPr id="1" name="Shape 135"/>
        <p:cNvGrpSpPr/>
        <p:nvPr/>
      </p:nvGrpSpPr>
      <p:grpSpPr>
        <a:xfrm>
          <a:off x="0" y="0"/>
          <a:ext cx="0" cy="0"/>
          <a:chOff x="0" y="0"/>
          <a:chExt cx="0" cy="0"/>
        </a:xfrm>
      </p:grpSpPr>
      <p:grpSp>
        <p:nvGrpSpPr>
          <p:cNvPr id="136" name="Google Shape;136;p19"/>
          <p:cNvGrpSpPr/>
          <p:nvPr/>
        </p:nvGrpSpPr>
        <p:grpSpPr>
          <a:xfrm>
            <a:off x="9206969" y="2963333"/>
            <a:ext cx="2981859" cy="3208867"/>
            <a:chOff x="9206969" y="2963333"/>
            <a:chExt cx="2981859" cy="3208867"/>
          </a:xfrm>
        </p:grpSpPr>
        <p:cxnSp>
          <p:nvCxnSpPr>
            <p:cNvPr id="137" name="Google Shape;137;p19"/>
            <p:cNvCxnSpPr/>
            <p:nvPr/>
          </p:nvCxnSpPr>
          <p:spPr>
            <a:xfrm flipH="1">
              <a:off x="11276012" y="2963333"/>
              <a:ext cx="912814" cy="912812"/>
            </a:xfrm>
            <a:prstGeom prst="straightConnector1">
              <a:avLst/>
            </a:prstGeom>
            <a:noFill/>
            <a:ln w="9525" cap="flat" cmpd="sng">
              <a:solidFill>
                <a:schemeClr val="dk1"/>
              </a:solidFill>
              <a:prstDash val="solid"/>
              <a:round/>
              <a:headEnd type="none" w="sm" len="sm"/>
              <a:tailEnd type="none" w="sm" len="sm"/>
            </a:ln>
          </p:spPr>
        </p:cxnSp>
        <p:cxnSp>
          <p:nvCxnSpPr>
            <p:cNvPr id="138" name="Google Shape;138;p19"/>
            <p:cNvCxnSpPr/>
            <p:nvPr/>
          </p:nvCxnSpPr>
          <p:spPr>
            <a:xfrm flipH="1">
              <a:off x="9206969" y="3190344"/>
              <a:ext cx="2981857" cy="2981856"/>
            </a:xfrm>
            <a:prstGeom prst="straightConnector1">
              <a:avLst/>
            </a:prstGeom>
            <a:noFill/>
            <a:ln w="9525" cap="flat" cmpd="sng">
              <a:solidFill>
                <a:schemeClr val="dk1"/>
              </a:solidFill>
              <a:prstDash val="solid"/>
              <a:round/>
              <a:headEnd type="none" w="sm" len="sm"/>
              <a:tailEnd type="none" w="sm" len="sm"/>
            </a:ln>
          </p:spPr>
        </p:cxnSp>
        <p:cxnSp>
          <p:nvCxnSpPr>
            <p:cNvPr id="139" name="Google Shape;139;p19"/>
            <p:cNvCxnSpPr/>
            <p:nvPr/>
          </p:nvCxnSpPr>
          <p:spPr>
            <a:xfrm flipH="1">
              <a:off x="10292292" y="3285067"/>
              <a:ext cx="1896534" cy="1896533"/>
            </a:xfrm>
            <a:prstGeom prst="straightConnector1">
              <a:avLst/>
            </a:prstGeom>
            <a:noFill/>
            <a:ln w="9525" cap="flat" cmpd="sng">
              <a:solidFill>
                <a:schemeClr val="dk1"/>
              </a:solidFill>
              <a:prstDash val="solid"/>
              <a:round/>
              <a:headEnd type="none" w="sm" len="sm"/>
              <a:tailEnd type="none" w="sm" len="sm"/>
            </a:ln>
          </p:spPr>
        </p:cxnSp>
        <p:cxnSp>
          <p:nvCxnSpPr>
            <p:cNvPr id="140" name="Google Shape;140;p19"/>
            <p:cNvCxnSpPr/>
            <p:nvPr/>
          </p:nvCxnSpPr>
          <p:spPr>
            <a:xfrm flipH="1">
              <a:off x="10443103" y="3131080"/>
              <a:ext cx="1745722" cy="1745720"/>
            </a:xfrm>
            <a:prstGeom prst="straightConnector1">
              <a:avLst/>
            </a:prstGeom>
            <a:noFill/>
            <a:ln w="28575" cap="flat" cmpd="sng">
              <a:solidFill>
                <a:schemeClr val="dk1"/>
              </a:solidFill>
              <a:prstDash val="solid"/>
              <a:round/>
              <a:headEnd type="none" w="sm" len="sm"/>
              <a:tailEnd type="none" w="sm" len="sm"/>
            </a:ln>
          </p:spPr>
        </p:cxnSp>
        <p:cxnSp>
          <p:nvCxnSpPr>
            <p:cNvPr id="141" name="Google Shape;141;p19"/>
            <p:cNvCxnSpPr/>
            <p:nvPr/>
          </p:nvCxnSpPr>
          <p:spPr>
            <a:xfrm flipH="1">
              <a:off x="10918826" y="3683001"/>
              <a:ext cx="1270001" cy="1269999"/>
            </a:xfrm>
            <a:prstGeom prst="straightConnector1">
              <a:avLst/>
            </a:prstGeom>
            <a:noFill/>
            <a:ln w="28575" cap="flat" cmpd="sng">
              <a:solidFill>
                <a:schemeClr val="dk1"/>
              </a:solidFill>
              <a:prstDash val="solid"/>
              <a:round/>
              <a:headEnd type="none" w="sm" len="sm"/>
              <a:tailEnd type="none" w="sm" len="sm"/>
            </a:ln>
          </p:spPr>
        </p:cxnSp>
      </p:grpSp>
      <p:sp>
        <p:nvSpPr>
          <p:cNvPr id="142" name="Google Shape;142;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3600"/>
              <a:buFont typeface="Century Gothic"/>
              <a:buNone/>
              <a:defRPr sz="36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3" name="Google Shape;143;p19"/>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Autofit/>
          </a:bodyPr>
          <a:lstStyle>
            <a:lvl1pPr marL="457200" marR="0" lvl="0" indent="-330200" algn="l" rtl="0">
              <a:spcBef>
                <a:spcPts val="400"/>
              </a:spcBef>
              <a:spcAft>
                <a:spcPts val="0"/>
              </a:spcAft>
              <a:buClr>
                <a:schemeClr val="dk1"/>
              </a:buClr>
              <a:buSzPts val="1600"/>
              <a:buFont typeface="Noto Sans Symbols"/>
              <a:buChar char="▶"/>
              <a:defRPr sz="2000" b="0" i="0" u="none" strike="noStrike" cap="none">
                <a:solidFill>
                  <a:srgbClr val="22C4ED"/>
                </a:solidFill>
                <a:latin typeface="Century Gothic"/>
                <a:ea typeface="Century Gothic"/>
                <a:cs typeface="Century Gothic"/>
                <a:sym typeface="Century Gothic"/>
              </a:defRPr>
            </a:lvl1pPr>
            <a:lvl2pPr marL="914400" marR="0" lvl="1" indent="-320040" algn="l" rtl="0">
              <a:spcBef>
                <a:spcPts val="600"/>
              </a:spcBef>
              <a:spcAft>
                <a:spcPts val="0"/>
              </a:spcAft>
              <a:buClr>
                <a:schemeClr val="dk1"/>
              </a:buClr>
              <a:buSzPts val="1440"/>
              <a:buFont typeface="Noto Sans Symbols"/>
              <a:buChar char="▶"/>
              <a:defRPr sz="1800" b="0" i="0" u="none" strike="noStrike" cap="none">
                <a:solidFill>
                  <a:srgbClr val="22C4ED"/>
                </a:solidFill>
                <a:latin typeface="Century Gothic"/>
                <a:ea typeface="Century Gothic"/>
                <a:cs typeface="Century Gothic"/>
                <a:sym typeface="Century Gothic"/>
              </a:defRPr>
            </a:lvl2pPr>
            <a:lvl3pPr marL="1371600" marR="0" lvl="2" indent="-309880" algn="l" rtl="0">
              <a:spcBef>
                <a:spcPts val="600"/>
              </a:spcBef>
              <a:spcAft>
                <a:spcPts val="0"/>
              </a:spcAft>
              <a:buClr>
                <a:schemeClr val="dk1"/>
              </a:buClr>
              <a:buSzPts val="1280"/>
              <a:buFont typeface="Noto Sans Symbols"/>
              <a:buChar char="▶"/>
              <a:defRPr sz="1600" b="0" i="0" u="none" strike="noStrike" cap="none">
                <a:solidFill>
                  <a:srgbClr val="22C4ED"/>
                </a:solidFill>
                <a:latin typeface="Century Gothic"/>
                <a:ea typeface="Century Gothic"/>
                <a:cs typeface="Century Gothic"/>
                <a:sym typeface="Century Gothic"/>
              </a:defRPr>
            </a:lvl3pPr>
            <a:lvl4pPr marL="1828800" marR="0" lvl="3" indent="-299719" algn="l" rtl="0">
              <a:spcBef>
                <a:spcPts val="600"/>
              </a:spcBef>
              <a:spcAft>
                <a:spcPts val="0"/>
              </a:spcAft>
              <a:buClr>
                <a:schemeClr val="dk1"/>
              </a:buClr>
              <a:buSzPts val="1120"/>
              <a:buFont typeface="Noto Sans Symbols"/>
              <a:buChar char="▶"/>
              <a:defRPr sz="1400" b="0" i="0" u="none" strike="noStrike" cap="none">
                <a:solidFill>
                  <a:srgbClr val="22C4ED"/>
                </a:solidFill>
                <a:latin typeface="Century Gothic"/>
                <a:ea typeface="Century Gothic"/>
                <a:cs typeface="Century Gothic"/>
                <a:sym typeface="Century Gothic"/>
              </a:defRPr>
            </a:lvl4pPr>
            <a:lvl5pPr marL="2286000" marR="0" lvl="4" indent="-299720" algn="l" rtl="0">
              <a:spcBef>
                <a:spcPts val="600"/>
              </a:spcBef>
              <a:spcAft>
                <a:spcPts val="0"/>
              </a:spcAft>
              <a:buClr>
                <a:schemeClr val="dk1"/>
              </a:buClr>
              <a:buSzPts val="1120"/>
              <a:buFont typeface="Noto Sans Symbols"/>
              <a:buChar char="▶"/>
              <a:defRPr sz="1400" b="0" i="0" u="none" strike="noStrike" cap="none">
                <a:solidFill>
                  <a:srgbClr val="22C4ED"/>
                </a:solidFill>
                <a:latin typeface="Century Gothic"/>
                <a:ea typeface="Century Gothic"/>
                <a:cs typeface="Century Gothic"/>
                <a:sym typeface="Century Gothic"/>
              </a:defRPr>
            </a:lvl5pPr>
            <a:lvl6pPr marL="2743200" marR="0" lvl="5" indent="-299720" algn="l" rtl="0">
              <a:spcBef>
                <a:spcPts val="600"/>
              </a:spcBef>
              <a:spcAft>
                <a:spcPts val="0"/>
              </a:spcAft>
              <a:buClr>
                <a:schemeClr val="dk1"/>
              </a:buClr>
              <a:buSzPts val="1120"/>
              <a:buFont typeface="Noto Sans Symbols"/>
              <a:buChar char="▶"/>
              <a:defRPr sz="1400" b="0" i="0" u="none" strike="noStrike" cap="none">
                <a:solidFill>
                  <a:srgbClr val="22C4ED"/>
                </a:solidFill>
                <a:latin typeface="Century Gothic"/>
                <a:ea typeface="Century Gothic"/>
                <a:cs typeface="Century Gothic"/>
                <a:sym typeface="Century Gothic"/>
              </a:defRPr>
            </a:lvl6pPr>
            <a:lvl7pPr marL="3200400" marR="0" lvl="6" indent="-299720" algn="l" rtl="0">
              <a:spcBef>
                <a:spcPts val="600"/>
              </a:spcBef>
              <a:spcAft>
                <a:spcPts val="0"/>
              </a:spcAft>
              <a:buClr>
                <a:schemeClr val="dk1"/>
              </a:buClr>
              <a:buSzPts val="1120"/>
              <a:buFont typeface="Noto Sans Symbols"/>
              <a:buChar char="▶"/>
              <a:defRPr sz="1400" b="0" i="0" u="none" strike="noStrike" cap="none">
                <a:solidFill>
                  <a:srgbClr val="22C4ED"/>
                </a:solidFill>
                <a:latin typeface="Century Gothic"/>
                <a:ea typeface="Century Gothic"/>
                <a:cs typeface="Century Gothic"/>
                <a:sym typeface="Century Gothic"/>
              </a:defRPr>
            </a:lvl7pPr>
            <a:lvl8pPr marL="3657600" marR="0" lvl="7" indent="-299720" algn="l" rtl="0">
              <a:spcBef>
                <a:spcPts val="600"/>
              </a:spcBef>
              <a:spcAft>
                <a:spcPts val="0"/>
              </a:spcAft>
              <a:buClr>
                <a:schemeClr val="dk1"/>
              </a:buClr>
              <a:buSzPts val="1120"/>
              <a:buFont typeface="Noto Sans Symbols"/>
              <a:buChar char="▶"/>
              <a:defRPr sz="1400" b="0" i="0" u="none" strike="noStrike" cap="none">
                <a:solidFill>
                  <a:srgbClr val="22C4ED"/>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dk1"/>
              </a:buClr>
              <a:buSzPts val="1120"/>
              <a:buFont typeface="Noto Sans Symbols"/>
              <a:buChar char="▶"/>
              <a:defRPr sz="1400" b="0" i="0" u="none" strike="noStrike" cap="none">
                <a:solidFill>
                  <a:srgbClr val="22C4ED"/>
                </a:solidFill>
                <a:latin typeface="Century Gothic"/>
                <a:ea typeface="Century Gothic"/>
                <a:cs typeface="Century Gothic"/>
                <a:sym typeface="Century Gothic"/>
              </a:defRPr>
            </a:lvl9pPr>
          </a:lstStyle>
          <a:p>
            <a:endParaRPr/>
          </a:p>
        </p:txBody>
      </p:sp>
      <p:sp>
        <p:nvSpPr>
          <p:cNvPr id="144" name="Google Shape;144;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a:solidFill>
                  <a:srgbClr val="0D88A7"/>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5" name="Google Shape;145;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a:solidFill>
                  <a:srgbClr val="0D88A7"/>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6" name="Google Shape;146;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a:solidFill>
                  <a:srgbClr val="0D88A7"/>
                </a:solidFill>
                <a:latin typeface="Century Gothic"/>
                <a:ea typeface="Century Gothic"/>
                <a:cs typeface="Century Gothic"/>
                <a:sym typeface="Century Gothic"/>
              </a:defRPr>
            </a:lvl1pPr>
            <a:lvl2pPr marL="0" marR="0" lvl="1" indent="0" algn="r" rtl="0">
              <a:spcBef>
                <a:spcPts val="0"/>
              </a:spcBef>
              <a:buNone/>
              <a:defRPr sz="3200" b="0" i="0" u="none">
                <a:solidFill>
                  <a:srgbClr val="0D88A7"/>
                </a:solidFill>
                <a:latin typeface="Century Gothic"/>
                <a:ea typeface="Century Gothic"/>
                <a:cs typeface="Century Gothic"/>
                <a:sym typeface="Century Gothic"/>
              </a:defRPr>
            </a:lvl2pPr>
            <a:lvl3pPr marL="0" marR="0" lvl="2" indent="0" algn="r" rtl="0">
              <a:spcBef>
                <a:spcPts val="0"/>
              </a:spcBef>
              <a:buNone/>
              <a:defRPr sz="3200" b="0" i="0" u="none">
                <a:solidFill>
                  <a:srgbClr val="0D88A7"/>
                </a:solidFill>
                <a:latin typeface="Century Gothic"/>
                <a:ea typeface="Century Gothic"/>
                <a:cs typeface="Century Gothic"/>
                <a:sym typeface="Century Gothic"/>
              </a:defRPr>
            </a:lvl3pPr>
            <a:lvl4pPr marL="0" marR="0" lvl="3" indent="0" algn="r" rtl="0">
              <a:spcBef>
                <a:spcPts val="0"/>
              </a:spcBef>
              <a:buNone/>
              <a:defRPr sz="3200" b="0" i="0" u="none">
                <a:solidFill>
                  <a:srgbClr val="0D88A7"/>
                </a:solidFill>
                <a:latin typeface="Century Gothic"/>
                <a:ea typeface="Century Gothic"/>
                <a:cs typeface="Century Gothic"/>
                <a:sym typeface="Century Gothic"/>
              </a:defRPr>
            </a:lvl4pPr>
            <a:lvl5pPr marL="0" marR="0" lvl="4" indent="0" algn="r" rtl="0">
              <a:spcBef>
                <a:spcPts val="0"/>
              </a:spcBef>
              <a:buNone/>
              <a:defRPr sz="3200" b="0" i="0" u="none">
                <a:solidFill>
                  <a:srgbClr val="0D88A7"/>
                </a:solidFill>
                <a:latin typeface="Century Gothic"/>
                <a:ea typeface="Century Gothic"/>
                <a:cs typeface="Century Gothic"/>
                <a:sym typeface="Century Gothic"/>
              </a:defRPr>
            </a:lvl5pPr>
            <a:lvl6pPr marL="0" marR="0" lvl="5" indent="0" algn="r" rtl="0">
              <a:spcBef>
                <a:spcPts val="0"/>
              </a:spcBef>
              <a:buNone/>
              <a:defRPr sz="3200" b="0" i="0" u="none">
                <a:solidFill>
                  <a:srgbClr val="0D88A7"/>
                </a:solidFill>
                <a:latin typeface="Century Gothic"/>
                <a:ea typeface="Century Gothic"/>
                <a:cs typeface="Century Gothic"/>
                <a:sym typeface="Century Gothic"/>
              </a:defRPr>
            </a:lvl6pPr>
            <a:lvl7pPr marL="0" marR="0" lvl="6" indent="0" algn="r" rtl="0">
              <a:spcBef>
                <a:spcPts val="0"/>
              </a:spcBef>
              <a:buNone/>
              <a:defRPr sz="3200" b="0" i="0" u="none">
                <a:solidFill>
                  <a:srgbClr val="0D88A7"/>
                </a:solidFill>
                <a:latin typeface="Century Gothic"/>
                <a:ea typeface="Century Gothic"/>
                <a:cs typeface="Century Gothic"/>
                <a:sym typeface="Century Gothic"/>
              </a:defRPr>
            </a:lvl7pPr>
            <a:lvl8pPr marL="0" marR="0" lvl="7" indent="0" algn="r" rtl="0">
              <a:spcBef>
                <a:spcPts val="0"/>
              </a:spcBef>
              <a:buNone/>
              <a:defRPr sz="3200" b="0" i="0" u="none">
                <a:solidFill>
                  <a:srgbClr val="0D88A7"/>
                </a:solidFill>
                <a:latin typeface="Century Gothic"/>
                <a:ea typeface="Century Gothic"/>
                <a:cs typeface="Century Gothic"/>
                <a:sym typeface="Century Gothic"/>
              </a:defRPr>
            </a:lvl8pPr>
            <a:lvl9pPr marL="0" marR="0" lvl="8" indent="0" algn="r" rtl="0">
              <a:spcBef>
                <a:spcPts val="0"/>
              </a:spcBef>
              <a:buNone/>
              <a:defRPr sz="3200" b="0" i="0" u="none">
                <a:solidFill>
                  <a:srgbClr val="0D88A7"/>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hyperlink" Target="https://docs.aws.amazon.com/servicecatalog/latest/adminguide/getstarted-keypair.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4800"/>
              <a:buFont typeface="Century Gothic"/>
              <a:buNone/>
            </a:pPr>
            <a:r>
              <a:rPr lang="en-US"/>
              <a:t>TWITTER - AWS ANALYSIS</a:t>
            </a:r>
            <a:endParaRPr/>
          </a:p>
        </p:txBody>
      </p:sp>
      <p:sp>
        <p:nvSpPr>
          <p:cNvPr id="158" name="Google Shape;158;p21"/>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80"/>
              <a:buNone/>
            </a:pPr>
            <a:r>
              <a:rPr lang="en-US"/>
              <a:t>By David Masterson, Page Tyler, Nick Rau, Zeshawn Manzoor</a:t>
            </a:r>
            <a:endParaRPr/>
          </a:p>
        </p:txBody>
      </p:sp>
      <p:pic>
        <p:nvPicPr>
          <p:cNvPr id="159" name="Google Shape;159;p21" descr="How to Analyze Twitter Data | Sprout Social"/>
          <p:cNvPicPr preferRelativeResize="0"/>
          <p:nvPr/>
        </p:nvPicPr>
        <p:blipFill rotWithShape="1">
          <a:blip r:embed="rId3">
            <a:alphaModFix/>
          </a:blip>
          <a:srcRect/>
          <a:stretch/>
        </p:blipFill>
        <p:spPr>
          <a:xfrm>
            <a:off x="7449104" y="4105275"/>
            <a:ext cx="4048918" cy="2387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0"/>
          <p:cNvSpPr txBox="1">
            <a:spLocks noGrp="1"/>
          </p:cNvSpPr>
          <p:nvPr>
            <p:ph type="title"/>
          </p:nvPr>
        </p:nvSpPr>
        <p:spPr>
          <a:xfrm>
            <a:off x="684212" y="5025495"/>
            <a:ext cx="8534400" cy="15070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US"/>
              <a:t>PROCESS</a:t>
            </a:r>
            <a:endParaRPr/>
          </a:p>
        </p:txBody>
      </p:sp>
      <p:sp>
        <p:nvSpPr>
          <p:cNvPr id="270" name="Google Shape;270;p30"/>
          <p:cNvSpPr txBox="1">
            <a:spLocks noGrp="1"/>
          </p:cNvSpPr>
          <p:nvPr>
            <p:ph type="body" idx="1"/>
          </p:nvPr>
        </p:nvSpPr>
        <p:spPr>
          <a:xfrm>
            <a:off x="684212" y="723901"/>
            <a:ext cx="8534400" cy="5308599"/>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600"/>
              <a:buFont typeface="Wingdings" panose="05000000000000000000" pitchFamily="2" charset="2"/>
              <a:buChar char="Ø"/>
            </a:pPr>
            <a:r>
              <a:rPr lang="en-US" dirty="0">
                <a:solidFill>
                  <a:schemeClr val="bg1"/>
                </a:solidFill>
              </a:rPr>
              <a:t>Amazon EMR uses an Amazon Elastic Compute Cloud (Amazon EC2) key pair to ensure that you alone have access to the instances that you launch. The PEM file associated with this key pair is required to ssh directly to the master node of the cluster.</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We would utilize ssh in order to access the master node of the cluster</a:t>
            </a:r>
            <a:endParaRPr dirty="0">
              <a:solidFill>
                <a:schemeClr val="bg1"/>
              </a:solidFill>
            </a:endParaRPr>
          </a:p>
          <a:p>
            <a:pPr marL="444500" lvl="0" indent="-342900" algn="l" rtl="0">
              <a:spcBef>
                <a:spcPts val="1000"/>
              </a:spcBef>
              <a:spcAft>
                <a:spcPts val="0"/>
              </a:spcAft>
              <a:buSzPts val="1600"/>
              <a:buFont typeface="Wingdings" panose="05000000000000000000" pitchFamily="2" charset="2"/>
              <a:buChar char="Ø"/>
            </a:pP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We copy the jar from s3 into the EMR local system and run spark on the dataset</a:t>
            </a:r>
            <a:endParaRPr dirty="0">
              <a:solidFill>
                <a:schemeClr val="bg1"/>
              </a:solidFill>
            </a:endParaRPr>
          </a:p>
          <a:p>
            <a:pPr marL="285750" lvl="0" indent="-184150" algn="l" rtl="0">
              <a:spcBef>
                <a:spcPts val="1000"/>
              </a:spcBef>
              <a:spcAft>
                <a:spcPts val="0"/>
              </a:spcAft>
              <a:buSzPts val="1600"/>
              <a:buNone/>
            </a:pPr>
            <a:endParaRPr dirty="0"/>
          </a:p>
        </p:txBody>
      </p:sp>
      <p:pic>
        <p:nvPicPr>
          <p:cNvPr id="271" name="Google Shape;271;p30"/>
          <p:cNvPicPr preferRelativeResize="0"/>
          <p:nvPr/>
        </p:nvPicPr>
        <p:blipFill rotWithShape="1">
          <a:blip r:embed="rId3">
            <a:alphaModFix/>
          </a:blip>
          <a:srcRect l="29218" t="58055" r="27772" b="33923"/>
          <a:stretch/>
        </p:blipFill>
        <p:spPr>
          <a:xfrm>
            <a:off x="2157412" y="3319992"/>
            <a:ext cx="7127533" cy="7477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1"/>
          <p:cNvSpPr txBox="1">
            <a:spLocks noGrp="1"/>
          </p:cNvSpPr>
          <p:nvPr>
            <p:ph type="title"/>
          </p:nvPr>
        </p:nvSpPr>
        <p:spPr>
          <a:xfrm>
            <a:off x="684212" y="4487332"/>
            <a:ext cx="8534400" cy="1507200"/>
          </a:xfrm>
          <a:prstGeom prst="rect">
            <a:avLst/>
          </a:prstGeom>
        </p:spPr>
        <p:txBody>
          <a:bodyPr spcFirstLastPara="1" wrap="square" lIns="91425" tIns="45700" rIns="91425" bIns="45700" anchor="ctr" anchorCtr="0">
            <a:noAutofit/>
          </a:bodyPr>
          <a:lstStyle/>
          <a:p>
            <a:pPr marL="457200" lvl="0" indent="-330200" algn="l" rtl="0">
              <a:spcBef>
                <a:spcPts val="0"/>
              </a:spcBef>
              <a:spcAft>
                <a:spcPts val="0"/>
              </a:spcAft>
              <a:buSzPts val="1600"/>
              <a:buAutoNum type="arabicPeriod"/>
            </a:pPr>
            <a:r>
              <a:rPr lang="en-US" sz="1600" dirty="0"/>
              <a:t>Create your EMR and select the software that you would like pre-installed.</a:t>
            </a:r>
            <a:endParaRPr sz="1600" dirty="0"/>
          </a:p>
          <a:p>
            <a:pPr marL="457200" lvl="0" indent="-330200" algn="l" rtl="0">
              <a:spcBef>
                <a:spcPts val="0"/>
              </a:spcBef>
              <a:spcAft>
                <a:spcPts val="0"/>
              </a:spcAft>
              <a:buSzPts val="1600"/>
              <a:buAutoNum type="arabicPeriod"/>
            </a:pPr>
            <a:r>
              <a:rPr lang="en-US" sz="1600" dirty="0"/>
              <a:t>Once it is ready it goes to a waiting state.</a:t>
            </a:r>
            <a:endParaRPr sz="1600" dirty="0"/>
          </a:p>
          <a:p>
            <a:pPr marL="457200" lvl="0" indent="-330200" algn="l" rtl="0">
              <a:spcBef>
                <a:spcPts val="0"/>
              </a:spcBef>
              <a:spcAft>
                <a:spcPts val="0"/>
              </a:spcAft>
              <a:buSzPts val="1600"/>
              <a:buAutoNum type="arabicPeriod"/>
            </a:pPr>
            <a:r>
              <a:rPr lang="en-US" sz="1600" dirty="0"/>
              <a:t>Connect to master node using SSH will show.</a:t>
            </a:r>
            <a:endParaRPr sz="1600" dirty="0"/>
          </a:p>
          <a:p>
            <a:pPr marL="457200" lvl="0" indent="-330200" algn="l" rtl="0">
              <a:spcBef>
                <a:spcPts val="0"/>
              </a:spcBef>
              <a:spcAft>
                <a:spcPts val="0"/>
              </a:spcAft>
              <a:buSzPts val="1600"/>
              <a:buAutoNum type="arabicPeriod"/>
            </a:pPr>
            <a:r>
              <a:rPr lang="en-US" sz="1600" dirty="0"/>
              <a:t>Make sure your log URI contains a location to your S3 bucket.</a:t>
            </a:r>
            <a:endParaRPr sz="1600" dirty="0"/>
          </a:p>
        </p:txBody>
      </p:sp>
      <p:sp>
        <p:nvSpPr>
          <p:cNvPr id="277" name="Google Shape;277;p31"/>
          <p:cNvSpPr txBox="1">
            <a:spLocks noGrp="1"/>
          </p:cNvSpPr>
          <p:nvPr>
            <p:ph type="body" idx="1"/>
          </p:nvPr>
        </p:nvSpPr>
        <p:spPr>
          <a:xfrm>
            <a:off x="684212" y="685800"/>
            <a:ext cx="8534400" cy="3615300"/>
          </a:xfrm>
          <a:prstGeom prst="rect">
            <a:avLst/>
          </a:prstGeom>
        </p:spPr>
        <p:txBody>
          <a:bodyPr spcFirstLastPara="1" wrap="square" lIns="91425" tIns="45700" rIns="91425" bIns="45700" anchor="ctr" anchorCtr="0">
            <a:noAutofit/>
          </a:bodyPr>
          <a:lstStyle/>
          <a:p>
            <a:pPr marL="0" lvl="0" indent="0" algn="l" rtl="0">
              <a:spcBef>
                <a:spcPts val="360"/>
              </a:spcBef>
              <a:spcAft>
                <a:spcPts val="600"/>
              </a:spcAft>
              <a:buNone/>
            </a:pPr>
            <a:endParaRPr/>
          </a:p>
        </p:txBody>
      </p:sp>
      <p:pic>
        <p:nvPicPr>
          <p:cNvPr id="278" name="Google Shape;278;p31"/>
          <p:cNvPicPr preferRelativeResize="0"/>
          <p:nvPr/>
        </p:nvPicPr>
        <p:blipFill>
          <a:blip r:embed="rId3">
            <a:alphaModFix/>
          </a:blip>
          <a:stretch>
            <a:fillRect/>
          </a:stretch>
        </p:blipFill>
        <p:spPr>
          <a:xfrm>
            <a:off x="1572113" y="767563"/>
            <a:ext cx="6467475" cy="1323975"/>
          </a:xfrm>
          <a:prstGeom prst="rect">
            <a:avLst/>
          </a:prstGeom>
          <a:noFill/>
          <a:ln>
            <a:noFill/>
          </a:ln>
        </p:spPr>
      </p:pic>
      <p:pic>
        <p:nvPicPr>
          <p:cNvPr id="279" name="Google Shape;279;p31"/>
          <p:cNvPicPr preferRelativeResize="0"/>
          <p:nvPr/>
        </p:nvPicPr>
        <p:blipFill>
          <a:blip r:embed="rId4">
            <a:alphaModFix/>
          </a:blip>
          <a:stretch>
            <a:fillRect/>
          </a:stretch>
        </p:blipFill>
        <p:spPr>
          <a:xfrm>
            <a:off x="812675" y="2371975"/>
            <a:ext cx="4105925" cy="1039500"/>
          </a:xfrm>
          <a:prstGeom prst="rect">
            <a:avLst/>
          </a:prstGeom>
          <a:noFill/>
          <a:ln>
            <a:noFill/>
          </a:ln>
        </p:spPr>
      </p:pic>
      <p:pic>
        <p:nvPicPr>
          <p:cNvPr id="280" name="Google Shape;280;p31"/>
          <p:cNvPicPr preferRelativeResize="0"/>
          <p:nvPr/>
        </p:nvPicPr>
        <p:blipFill>
          <a:blip r:embed="rId5">
            <a:alphaModFix/>
          </a:blip>
          <a:stretch>
            <a:fillRect/>
          </a:stretch>
        </p:blipFill>
        <p:spPr>
          <a:xfrm>
            <a:off x="5128900" y="2371975"/>
            <a:ext cx="3979650" cy="1039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2"/>
          <p:cNvSpPr txBox="1">
            <a:spLocks noGrp="1"/>
          </p:cNvSpPr>
          <p:nvPr>
            <p:ph type="title"/>
          </p:nvPr>
        </p:nvSpPr>
        <p:spPr>
          <a:xfrm>
            <a:off x="684212" y="4487332"/>
            <a:ext cx="8534400" cy="1507200"/>
          </a:xfrm>
          <a:prstGeom prst="rect">
            <a:avLst/>
          </a:prstGeom>
        </p:spPr>
        <p:txBody>
          <a:bodyPr spcFirstLastPara="1" wrap="square" lIns="91425" tIns="45700" rIns="91425" bIns="45700" anchor="ctr" anchorCtr="0">
            <a:noAutofit/>
          </a:bodyPr>
          <a:lstStyle/>
          <a:p>
            <a:pPr marL="457200" lvl="0" indent="-336550" algn="l" rtl="0">
              <a:spcBef>
                <a:spcPts val="0"/>
              </a:spcBef>
              <a:spcAft>
                <a:spcPts val="0"/>
              </a:spcAft>
              <a:buSzPts val="1700"/>
              <a:buAutoNum type="arabicPeriod"/>
            </a:pPr>
            <a:r>
              <a:rPr lang="en-US" sz="1700" dirty="0"/>
              <a:t>Change your security setting to have ssh as an inbound rule and source to be from anywhere. (Anywhere is only if your testing … not for prod)</a:t>
            </a:r>
            <a:endParaRPr sz="1700" dirty="0"/>
          </a:p>
        </p:txBody>
      </p:sp>
      <p:sp>
        <p:nvSpPr>
          <p:cNvPr id="286" name="Google Shape;286;p32"/>
          <p:cNvSpPr txBox="1">
            <a:spLocks noGrp="1"/>
          </p:cNvSpPr>
          <p:nvPr>
            <p:ph type="body" idx="1"/>
          </p:nvPr>
        </p:nvSpPr>
        <p:spPr>
          <a:xfrm>
            <a:off x="684212" y="685800"/>
            <a:ext cx="8534400" cy="3615300"/>
          </a:xfrm>
          <a:prstGeom prst="rect">
            <a:avLst/>
          </a:prstGeom>
        </p:spPr>
        <p:txBody>
          <a:bodyPr spcFirstLastPara="1" wrap="square" lIns="91425" tIns="45700" rIns="91425" bIns="45700" anchor="ctr" anchorCtr="0">
            <a:noAutofit/>
          </a:bodyPr>
          <a:lstStyle/>
          <a:p>
            <a:pPr marL="0" lvl="0" indent="0" algn="l" rtl="0">
              <a:spcBef>
                <a:spcPts val="360"/>
              </a:spcBef>
              <a:spcAft>
                <a:spcPts val="600"/>
              </a:spcAft>
              <a:buNone/>
            </a:pPr>
            <a:endParaRPr/>
          </a:p>
        </p:txBody>
      </p:sp>
      <p:pic>
        <p:nvPicPr>
          <p:cNvPr id="287" name="Google Shape;287;p32"/>
          <p:cNvPicPr preferRelativeResize="0"/>
          <p:nvPr/>
        </p:nvPicPr>
        <p:blipFill>
          <a:blip r:embed="rId3">
            <a:alphaModFix/>
          </a:blip>
          <a:stretch>
            <a:fillRect/>
          </a:stretch>
        </p:blipFill>
        <p:spPr>
          <a:xfrm>
            <a:off x="763350" y="819400"/>
            <a:ext cx="7134451" cy="897050"/>
          </a:xfrm>
          <a:prstGeom prst="rect">
            <a:avLst/>
          </a:prstGeom>
          <a:noFill/>
          <a:ln>
            <a:noFill/>
          </a:ln>
        </p:spPr>
      </p:pic>
      <p:pic>
        <p:nvPicPr>
          <p:cNvPr id="288" name="Google Shape;288;p32"/>
          <p:cNvPicPr preferRelativeResize="0"/>
          <p:nvPr/>
        </p:nvPicPr>
        <p:blipFill>
          <a:blip r:embed="rId4">
            <a:alphaModFix/>
          </a:blip>
          <a:stretch>
            <a:fillRect/>
          </a:stretch>
        </p:blipFill>
        <p:spPr>
          <a:xfrm>
            <a:off x="764975" y="2058900"/>
            <a:ext cx="8372851" cy="2085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3"/>
          <p:cNvSpPr txBox="1">
            <a:spLocks noGrp="1"/>
          </p:cNvSpPr>
          <p:nvPr>
            <p:ph type="title"/>
          </p:nvPr>
        </p:nvSpPr>
        <p:spPr>
          <a:xfrm>
            <a:off x="684212" y="4487332"/>
            <a:ext cx="8534400" cy="1507200"/>
          </a:xfrm>
          <a:prstGeom prst="rect">
            <a:avLst/>
          </a:prstGeom>
        </p:spPr>
        <p:txBody>
          <a:bodyPr spcFirstLastPara="1" wrap="square" lIns="91425" tIns="45700" rIns="91425" bIns="45700" anchor="ctr" anchorCtr="0">
            <a:noAutofit/>
          </a:bodyPr>
          <a:lstStyle/>
          <a:p>
            <a:pPr marL="457200" lvl="0" indent="-342900" algn="l" rtl="0">
              <a:spcBef>
                <a:spcPts val="0"/>
              </a:spcBef>
              <a:spcAft>
                <a:spcPts val="0"/>
              </a:spcAft>
              <a:buSzPts val="1800"/>
              <a:buAutoNum type="arabicPeriod"/>
            </a:pPr>
            <a:r>
              <a:rPr lang="en-US" sz="1800" dirty="0"/>
              <a:t>Click on the ssh into master hyperlink and it will take you to this screen giving you the command to type into your terminal. </a:t>
            </a:r>
            <a:endParaRPr sz="1800" dirty="0"/>
          </a:p>
          <a:p>
            <a:pPr marL="457200" lvl="0" indent="-342900" algn="l" rtl="0">
              <a:spcBef>
                <a:spcPts val="0"/>
              </a:spcBef>
              <a:spcAft>
                <a:spcPts val="0"/>
              </a:spcAft>
              <a:buSzPts val="1800"/>
              <a:buAutoNum type="arabicPeriod"/>
            </a:pPr>
            <a:r>
              <a:rPr lang="en-US" sz="1800" dirty="0"/>
              <a:t>Make sure you have a key pair set up. </a:t>
            </a:r>
            <a:r>
              <a:rPr lang="en-US" sz="1800" u="sng" dirty="0">
                <a:solidFill>
                  <a:schemeClr val="hlink"/>
                </a:solidFill>
                <a:hlinkClick r:id="rId3"/>
              </a:rPr>
              <a:t>Creating an AWS </a:t>
            </a:r>
            <a:r>
              <a:rPr lang="en-US" sz="1800" u="sng" dirty="0" err="1">
                <a:solidFill>
                  <a:schemeClr val="hlink"/>
                </a:solidFill>
                <a:hlinkClick r:id="rId3"/>
              </a:rPr>
              <a:t>KeyPair</a:t>
            </a:r>
            <a:endParaRPr sz="1800" dirty="0"/>
          </a:p>
        </p:txBody>
      </p:sp>
      <p:sp>
        <p:nvSpPr>
          <p:cNvPr id="294" name="Google Shape;294;p33"/>
          <p:cNvSpPr txBox="1">
            <a:spLocks noGrp="1"/>
          </p:cNvSpPr>
          <p:nvPr>
            <p:ph type="body" idx="1"/>
          </p:nvPr>
        </p:nvSpPr>
        <p:spPr>
          <a:xfrm>
            <a:off x="684212" y="685800"/>
            <a:ext cx="8534400" cy="3615300"/>
          </a:xfrm>
          <a:prstGeom prst="rect">
            <a:avLst/>
          </a:prstGeom>
        </p:spPr>
        <p:txBody>
          <a:bodyPr spcFirstLastPara="1" wrap="square" lIns="91425" tIns="45700" rIns="91425" bIns="45700" anchor="ctr" anchorCtr="0">
            <a:noAutofit/>
          </a:bodyPr>
          <a:lstStyle/>
          <a:p>
            <a:pPr marL="0" lvl="0" indent="0" algn="l" rtl="0">
              <a:spcBef>
                <a:spcPts val="360"/>
              </a:spcBef>
              <a:spcAft>
                <a:spcPts val="600"/>
              </a:spcAft>
              <a:buNone/>
            </a:pPr>
            <a:endParaRPr/>
          </a:p>
        </p:txBody>
      </p:sp>
      <p:pic>
        <p:nvPicPr>
          <p:cNvPr id="295" name="Google Shape;295;p33"/>
          <p:cNvPicPr preferRelativeResize="0"/>
          <p:nvPr/>
        </p:nvPicPr>
        <p:blipFill>
          <a:blip r:embed="rId4">
            <a:alphaModFix/>
          </a:blip>
          <a:stretch>
            <a:fillRect/>
          </a:stretch>
        </p:blipFill>
        <p:spPr>
          <a:xfrm>
            <a:off x="773388" y="2277000"/>
            <a:ext cx="7210425"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1" name="Google Shape;301;p34"/>
          <p:cNvSpPr txBox="1">
            <a:spLocks noGrp="1"/>
          </p:cNvSpPr>
          <p:nvPr>
            <p:ph type="body" idx="1"/>
          </p:nvPr>
        </p:nvSpPr>
        <p:spPr>
          <a:xfrm>
            <a:off x="539246" y="-624468"/>
            <a:ext cx="8534400" cy="3615300"/>
          </a:xfrm>
          <a:prstGeom prst="rect">
            <a:avLst/>
          </a:prstGeom>
        </p:spPr>
        <p:txBody>
          <a:bodyPr spcFirstLastPara="1" wrap="square" lIns="91425" tIns="45700" rIns="91425" bIns="45700" anchor="ctr" anchorCtr="0">
            <a:noAutofit/>
          </a:bodyPr>
          <a:lstStyle/>
          <a:p>
            <a:pPr marL="342900" indent="-342900">
              <a:spcAft>
                <a:spcPts val="600"/>
              </a:spcAft>
            </a:pPr>
            <a:r>
              <a:rPr lang="en-US" dirty="0">
                <a:solidFill>
                  <a:schemeClr val="bg1"/>
                </a:solidFill>
              </a:rPr>
              <a:t>This is the full command to run the jar and output to a txt file</a:t>
            </a:r>
          </a:p>
          <a:p>
            <a:pPr marL="342900" indent="-342900">
              <a:spcAft>
                <a:spcPts val="600"/>
              </a:spcAft>
            </a:pPr>
            <a:r>
              <a:rPr lang="en-US" dirty="0">
                <a:solidFill>
                  <a:schemeClr val="bg1"/>
                </a:solidFill>
              </a:rPr>
              <a:t>Sends output.txt to the s3 </a:t>
            </a:r>
            <a:endParaRPr dirty="0">
              <a:solidFill>
                <a:schemeClr val="bg1"/>
              </a:solidFill>
            </a:endParaRPr>
          </a:p>
        </p:txBody>
      </p:sp>
      <p:pic>
        <p:nvPicPr>
          <p:cNvPr id="302" name="Google Shape;302;p34"/>
          <p:cNvPicPr preferRelativeResize="0"/>
          <p:nvPr/>
        </p:nvPicPr>
        <p:blipFill>
          <a:blip r:embed="rId3">
            <a:alphaModFix/>
          </a:blip>
          <a:stretch>
            <a:fillRect/>
          </a:stretch>
        </p:blipFill>
        <p:spPr>
          <a:xfrm>
            <a:off x="1890131" y="2269272"/>
            <a:ext cx="7248543" cy="439513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9" name="Google Shape;309;p35"/>
          <p:cNvPicPr preferRelativeResize="0"/>
          <p:nvPr/>
        </p:nvPicPr>
        <p:blipFill>
          <a:blip r:embed="rId3">
            <a:alphaModFix/>
          </a:blip>
          <a:stretch>
            <a:fillRect/>
          </a:stretch>
        </p:blipFill>
        <p:spPr>
          <a:xfrm>
            <a:off x="4761571" y="1723819"/>
            <a:ext cx="7048873" cy="916172"/>
          </a:xfrm>
          <a:prstGeom prst="rect">
            <a:avLst/>
          </a:prstGeom>
          <a:noFill/>
          <a:ln>
            <a:noFill/>
          </a:ln>
        </p:spPr>
      </p:pic>
      <p:pic>
        <p:nvPicPr>
          <p:cNvPr id="310" name="Google Shape;310;p35"/>
          <p:cNvPicPr preferRelativeResize="0"/>
          <p:nvPr/>
        </p:nvPicPr>
        <p:blipFill>
          <a:blip r:embed="rId4">
            <a:alphaModFix/>
          </a:blip>
          <a:stretch>
            <a:fillRect/>
          </a:stretch>
        </p:blipFill>
        <p:spPr>
          <a:xfrm>
            <a:off x="4884235" y="2890893"/>
            <a:ext cx="6926209" cy="1298796"/>
          </a:xfrm>
          <a:prstGeom prst="rect">
            <a:avLst/>
          </a:prstGeom>
          <a:noFill/>
          <a:ln>
            <a:noFill/>
          </a:ln>
        </p:spPr>
      </p:pic>
      <p:pic>
        <p:nvPicPr>
          <p:cNvPr id="311" name="Google Shape;311;p35"/>
          <p:cNvPicPr preferRelativeResize="0"/>
          <p:nvPr/>
        </p:nvPicPr>
        <p:blipFill>
          <a:blip r:embed="rId5">
            <a:alphaModFix/>
          </a:blip>
          <a:stretch>
            <a:fillRect/>
          </a:stretch>
        </p:blipFill>
        <p:spPr>
          <a:xfrm>
            <a:off x="5388774" y="4440591"/>
            <a:ext cx="6200775" cy="2301225"/>
          </a:xfrm>
          <a:prstGeom prst="rect">
            <a:avLst/>
          </a:prstGeom>
          <a:noFill/>
          <a:ln>
            <a:noFill/>
          </a:ln>
        </p:spPr>
      </p:pic>
      <p:sp>
        <p:nvSpPr>
          <p:cNvPr id="8" name="Google Shape;331;p38">
            <a:extLst>
              <a:ext uri="{FF2B5EF4-FFF2-40B4-BE49-F238E27FC236}">
                <a16:creationId xmlns:a16="http://schemas.microsoft.com/office/drawing/2014/main" id="{47D26354-14E1-4DDA-94E7-714EA8BAE841}"/>
              </a:ext>
            </a:extLst>
          </p:cNvPr>
          <p:cNvSpPr txBox="1">
            <a:spLocks noGrp="1"/>
          </p:cNvSpPr>
          <p:nvPr>
            <p:ph type="body" idx="1"/>
          </p:nvPr>
        </p:nvSpPr>
        <p:spPr>
          <a:xfrm>
            <a:off x="444461" y="-944751"/>
            <a:ext cx="10522764" cy="3662362"/>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600"/>
              <a:buFont typeface="Wingdings" panose="05000000000000000000" pitchFamily="2" charset="2"/>
              <a:buChar char="Ø"/>
            </a:pPr>
            <a:r>
              <a:rPr lang="en-US" sz="2400" dirty="0">
                <a:solidFill>
                  <a:schemeClr val="bg1"/>
                </a:solidFill>
              </a:rPr>
              <a:t>When done running, exit your ssh connection and go to your output folder  </a:t>
            </a:r>
          </a:p>
          <a:p>
            <a:pPr marL="342900" lvl="0" indent="-342900" algn="l" rtl="0">
              <a:spcBef>
                <a:spcPts val="0"/>
              </a:spcBef>
              <a:spcAft>
                <a:spcPts val="0"/>
              </a:spcAft>
              <a:buSzPts val="1600"/>
              <a:buFont typeface="Wingdings" panose="05000000000000000000" pitchFamily="2" charset="2"/>
              <a:buChar char="Ø"/>
            </a:pPr>
            <a:r>
              <a:rPr lang="en-US" sz="2400" dirty="0">
                <a:solidFill>
                  <a:schemeClr val="bg1"/>
                </a:solidFill>
              </a:rPr>
              <a:t>Select your file and download </a:t>
            </a:r>
            <a:endParaRPr sz="2400"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7" name="Google Shape;317;p36"/>
          <p:cNvSpPr txBox="1">
            <a:spLocks noGrp="1"/>
          </p:cNvSpPr>
          <p:nvPr>
            <p:ph type="body" idx="1"/>
          </p:nvPr>
        </p:nvSpPr>
        <p:spPr>
          <a:xfrm>
            <a:off x="684212" y="685800"/>
            <a:ext cx="8534400" cy="3615300"/>
          </a:xfrm>
          <a:prstGeom prst="rect">
            <a:avLst/>
          </a:prstGeom>
        </p:spPr>
        <p:txBody>
          <a:bodyPr spcFirstLastPara="1" wrap="square" lIns="91425" tIns="45700" rIns="91425" bIns="45700" anchor="ctr" anchorCtr="0">
            <a:noAutofit/>
          </a:bodyPr>
          <a:lstStyle/>
          <a:p>
            <a:pPr marL="342900" indent="-342900">
              <a:spcAft>
                <a:spcPts val="600"/>
              </a:spcAft>
            </a:pPr>
            <a:r>
              <a:rPr lang="en-US" sz="2400" dirty="0">
                <a:solidFill>
                  <a:schemeClr val="bg1"/>
                </a:solidFill>
              </a:rPr>
              <a:t>Example of the output - make sure to terminate your EMR cluster to keep from receiving unexpected charges.</a:t>
            </a:r>
          </a:p>
          <a:p>
            <a:pPr marL="0" indent="0">
              <a:spcAft>
                <a:spcPts val="600"/>
              </a:spcAft>
              <a:buNone/>
            </a:pPr>
            <a:endParaRPr dirty="0"/>
          </a:p>
        </p:txBody>
      </p:sp>
      <p:pic>
        <p:nvPicPr>
          <p:cNvPr id="318" name="Google Shape;318;p36"/>
          <p:cNvPicPr preferRelativeResize="0"/>
          <p:nvPr/>
        </p:nvPicPr>
        <p:blipFill>
          <a:blip r:embed="rId3">
            <a:alphaModFix/>
          </a:blip>
          <a:stretch>
            <a:fillRect/>
          </a:stretch>
        </p:blipFill>
        <p:spPr>
          <a:xfrm>
            <a:off x="9377355" y="1163695"/>
            <a:ext cx="1757100" cy="5128901"/>
          </a:xfrm>
          <a:prstGeom prst="rect">
            <a:avLst/>
          </a:prstGeom>
          <a:noFill/>
          <a:ln>
            <a:noFill/>
          </a:ln>
        </p:spPr>
      </p:pic>
      <p:pic>
        <p:nvPicPr>
          <p:cNvPr id="319" name="Google Shape;319;p36"/>
          <p:cNvPicPr preferRelativeResize="0"/>
          <p:nvPr/>
        </p:nvPicPr>
        <p:blipFill>
          <a:blip r:embed="rId4">
            <a:alphaModFix/>
          </a:blip>
          <a:stretch>
            <a:fillRect/>
          </a:stretch>
        </p:blipFill>
        <p:spPr>
          <a:xfrm>
            <a:off x="2973388" y="3241319"/>
            <a:ext cx="5829300" cy="2324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7"/>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US"/>
              <a:t>OBSTACLES</a:t>
            </a:r>
            <a:endParaRPr/>
          </a:p>
        </p:txBody>
      </p:sp>
      <p:sp>
        <p:nvSpPr>
          <p:cNvPr id="325" name="Google Shape;325;p37"/>
          <p:cNvSpPr txBox="1">
            <a:spLocks noGrp="1"/>
          </p:cNvSpPr>
          <p:nvPr>
            <p:ph type="body" idx="1"/>
          </p:nvPr>
        </p:nvSpPr>
        <p:spPr>
          <a:xfrm>
            <a:off x="684212" y="1262063"/>
            <a:ext cx="8534400" cy="3615267"/>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600"/>
              <a:buFont typeface="Wingdings" panose="05000000000000000000" pitchFamily="2" charset="2"/>
              <a:buChar char="Ø"/>
            </a:pPr>
            <a:r>
              <a:rPr lang="en-US" dirty="0">
                <a:solidFill>
                  <a:schemeClr val="bg1"/>
                </a:solidFill>
              </a:rPr>
              <a:t>Collecting Twitter stream and finding out which bulk data we wanted to use was challenging</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Figuring out what questions to answer given only brief information about a user and their tweet</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Setting up the ec2 server and s3 bucket to collect the data</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Finding out how to distinguish between a negative &amp; positive tweet was intriguing because we didn’t know what metric to use</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Allowing spark to read the input found in Hadoop binaries</a:t>
            </a:r>
            <a:endParaRPr dirty="0">
              <a:solidFill>
                <a:schemeClr val="bg1"/>
              </a:solidFill>
            </a:endParaRPr>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8"/>
          <p:cNvSpPr txBox="1">
            <a:spLocks noGrp="1"/>
          </p:cNvSpPr>
          <p:nvPr>
            <p:ph type="title"/>
          </p:nvPr>
        </p:nvSpPr>
        <p:spPr>
          <a:xfrm>
            <a:off x="684212" y="476893"/>
            <a:ext cx="8534400" cy="15070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US"/>
              <a:t>DISCUSSION</a:t>
            </a:r>
            <a:endParaRPr/>
          </a:p>
        </p:txBody>
      </p:sp>
      <p:sp>
        <p:nvSpPr>
          <p:cNvPr id="331" name="Google Shape;331;p38"/>
          <p:cNvSpPr txBox="1">
            <a:spLocks noGrp="1"/>
          </p:cNvSpPr>
          <p:nvPr>
            <p:ph type="body" idx="1"/>
          </p:nvPr>
        </p:nvSpPr>
        <p:spPr>
          <a:xfrm>
            <a:off x="684212" y="1824038"/>
            <a:ext cx="8534400" cy="3615267"/>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600"/>
              <a:buFont typeface="Wingdings" panose="05000000000000000000" pitchFamily="2" charset="2"/>
              <a:buChar char="Ø"/>
            </a:pPr>
            <a:r>
              <a:rPr lang="en-US" dirty="0">
                <a:solidFill>
                  <a:schemeClr val="bg1"/>
                </a:solidFill>
              </a:rPr>
              <a:t>AWS s3 bucket proved to be very helpful in collecting bulk data</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Among the bulk 2020 data, separate files of each month were concatenated into one file</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List of negative keywords was taken from an outside source. Theoretically the function could work with any set of keywords</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If given more time, we would develop a function to find out how related 2 users are by comparing their followers list (Bacon’s Law)</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Perhaps in the future we could have a function that filters out negative tweets</a:t>
            </a:r>
            <a:endParaRPr dirty="0">
              <a:solidFill>
                <a:schemeClr val="bg1"/>
              </a:solidFill>
            </a:endParaRPr>
          </a:p>
          <a:p>
            <a:pPr marL="285750" lvl="0" indent="-184150" algn="l" rtl="0">
              <a:spcBef>
                <a:spcPts val="1000"/>
              </a:spcBef>
              <a:spcAft>
                <a:spcPts val="0"/>
              </a:spcAft>
              <a:buSzPts val="16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4A8F-3D84-4500-BA6B-7374D589C61D}"/>
              </a:ext>
            </a:extLst>
          </p:cNvPr>
          <p:cNvSpPr>
            <a:spLocks noGrp="1"/>
          </p:cNvSpPr>
          <p:nvPr>
            <p:ph type="title"/>
          </p:nvPr>
        </p:nvSpPr>
        <p:spPr/>
        <p:txBody>
          <a:bodyPr/>
          <a:lstStyle/>
          <a:p>
            <a:r>
              <a:rPr lang="en-US" dirty="0"/>
              <a:t>INTRODUCTION</a:t>
            </a:r>
          </a:p>
        </p:txBody>
      </p:sp>
      <p:sp>
        <p:nvSpPr>
          <p:cNvPr id="5" name="Rectangle 4">
            <a:extLst>
              <a:ext uri="{FF2B5EF4-FFF2-40B4-BE49-F238E27FC236}">
                <a16:creationId xmlns:a16="http://schemas.microsoft.com/office/drawing/2014/main" id="{3195FA6F-E58E-41FE-9F84-DBC681C1B59B}"/>
              </a:ext>
            </a:extLst>
          </p:cNvPr>
          <p:cNvSpPr/>
          <p:nvPr/>
        </p:nvSpPr>
        <p:spPr>
          <a:xfrm>
            <a:off x="840058" y="968410"/>
            <a:ext cx="8459788" cy="3354765"/>
          </a:xfrm>
          <a:prstGeom prst="rect">
            <a:avLst/>
          </a:prstGeom>
        </p:spPr>
        <p:txBody>
          <a:bodyPr wrap="square">
            <a:spAutoFit/>
          </a:bodyPr>
          <a:lstStyle/>
          <a:p>
            <a:pPr marL="342900" lvl="0" indent="-342900">
              <a:buClr>
                <a:srgbClr val="FFFFFF"/>
              </a:buClr>
              <a:buSzPts val="1920"/>
              <a:buFont typeface="Arial" panose="020B0604020202020204" pitchFamily="34" charset="0"/>
              <a:buChar char="•"/>
            </a:pPr>
            <a:r>
              <a:rPr lang="en-US" sz="2400" b="1" dirty="0">
                <a:solidFill>
                  <a:schemeClr val="bg1"/>
                </a:solidFill>
                <a:latin typeface="Century Gothic"/>
                <a:sym typeface="Century Gothic"/>
              </a:rPr>
              <a:t>Objective</a:t>
            </a:r>
            <a:r>
              <a:rPr lang="en-US" sz="2400" dirty="0">
                <a:solidFill>
                  <a:schemeClr val="bg1"/>
                </a:solidFill>
                <a:latin typeface="Century Gothic"/>
                <a:sym typeface="Century Gothic"/>
              </a:rPr>
              <a:t>: Developing an application that can input a Twitter stream and collect a wide variety of information about the data. </a:t>
            </a:r>
          </a:p>
          <a:p>
            <a:pPr marL="342900" lvl="0" indent="-342900">
              <a:buClr>
                <a:srgbClr val="FFFFFF"/>
              </a:buClr>
              <a:buSzPts val="1920"/>
              <a:buFont typeface="Arial" panose="020B0604020202020204" pitchFamily="34" charset="0"/>
              <a:buChar char="•"/>
            </a:pPr>
            <a:endParaRPr lang="en-US" sz="2400" dirty="0">
              <a:solidFill>
                <a:schemeClr val="bg1"/>
              </a:solidFill>
              <a:latin typeface="Century Gothic"/>
              <a:sym typeface="Century Gothic"/>
            </a:endParaRPr>
          </a:p>
          <a:p>
            <a:pPr marL="342900" lvl="0" indent="-342900">
              <a:buClr>
                <a:srgbClr val="FFFFFF"/>
              </a:buClr>
              <a:buSzPts val="1920"/>
              <a:buFont typeface="Arial" panose="020B0604020202020204" pitchFamily="34" charset="0"/>
              <a:buChar char="•"/>
            </a:pPr>
            <a:r>
              <a:rPr lang="en-US" sz="2400" dirty="0">
                <a:solidFill>
                  <a:schemeClr val="bg1"/>
                </a:solidFill>
                <a:latin typeface="Century Gothic"/>
                <a:sym typeface="Century Gothic"/>
              </a:rPr>
              <a:t>Utilizing a variety of technologies that can partition the dataframe and manage the stream</a:t>
            </a:r>
          </a:p>
          <a:p>
            <a:pPr marL="342900" lvl="0" indent="-342900">
              <a:buClr>
                <a:srgbClr val="FFFFFF"/>
              </a:buClr>
              <a:buSzPts val="1920"/>
              <a:buFont typeface="Arial" panose="020B0604020202020204" pitchFamily="34" charset="0"/>
              <a:buChar char="•"/>
            </a:pPr>
            <a:endParaRPr lang="en-US" sz="2400" dirty="0">
              <a:solidFill>
                <a:schemeClr val="bg1"/>
              </a:solidFill>
              <a:latin typeface="Century Gothic"/>
              <a:sym typeface="Century Gothic"/>
            </a:endParaRPr>
          </a:p>
          <a:p>
            <a:pPr marL="342900" lvl="0" indent="-342900">
              <a:buClr>
                <a:srgbClr val="FFFFFF"/>
              </a:buClr>
              <a:buSzPts val="1920"/>
              <a:buFont typeface="Arial" panose="020B0604020202020204" pitchFamily="34" charset="0"/>
              <a:buChar char="•"/>
            </a:pPr>
            <a:r>
              <a:rPr lang="en-US" sz="2400" dirty="0">
                <a:solidFill>
                  <a:schemeClr val="bg1"/>
                </a:solidFill>
                <a:latin typeface="Century Gothic"/>
                <a:sym typeface="Century Gothic"/>
              </a:rPr>
              <a:t>Discussing our process, features, and insights</a:t>
            </a:r>
          </a:p>
          <a:p>
            <a:pPr marL="342900" lvl="0" indent="-342900">
              <a:buClr>
                <a:srgbClr val="FFFFFF"/>
              </a:buClr>
              <a:buSzPts val="1920"/>
              <a:buFont typeface="Arial" panose="020B0604020202020204" pitchFamily="34" charset="0"/>
              <a:buChar char="•"/>
            </a:pPr>
            <a:endParaRPr lang="en-US" sz="2000" dirty="0">
              <a:solidFill>
                <a:srgbClr val="0F486F"/>
              </a:solidFill>
              <a:latin typeface="Century Gothic"/>
              <a:sym typeface="Century Gothic"/>
            </a:endParaRPr>
          </a:p>
        </p:txBody>
      </p:sp>
    </p:spTree>
    <p:extLst>
      <p:ext uri="{BB962C8B-B14F-4D97-AF65-F5344CB8AC3E}">
        <p14:creationId xmlns:p14="http://schemas.microsoft.com/office/powerpoint/2010/main" val="1097959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US" dirty="0"/>
              <a:t>CHALLENGES</a:t>
            </a:r>
            <a:endParaRPr dirty="0"/>
          </a:p>
        </p:txBody>
      </p:sp>
      <p:sp>
        <p:nvSpPr>
          <p:cNvPr id="165" name="Google Shape;165;p22"/>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Autofit/>
          </a:bodyPr>
          <a:lstStyle/>
          <a:p>
            <a:pPr marL="457200" lvl="0" indent="-457200" algn="l" rtl="0">
              <a:spcBef>
                <a:spcPts val="0"/>
              </a:spcBef>
              <a:spcAft>
                <a:spcPts val="0"/>
              </a:spcAft>
              <a:buSzPts val="1920"/>
              <a:buFont typeface="Century Gothic"/>
              <a:buAutoNum type="arabicPeriod"/>
            </a:pPr>
            <a:r>
              <a:rPr lang="en-US" sz="2400" dirty="0">
                <a:solidFill>
                  <a:schemeClr val="bg1"/>
                </a:solidFill>
              </a:rPr>
              <a:t>Given a list of negative keywords, what is the frequency of these words appearing in a twitter stream?</a:t>
            </a:r>
            <a:endParaRPr sz="2400" dirty="0">
              <a:solidFill>
                <a:schemeClr val="bg1"/>
              </a:solidFill>
            </a:endParaRPr>
          </a:p>
          <a:p>
            <a:pPr marL="457200" lvl="0" indent="-457200" algn="l" rtl="0">
              <a:spcBef>
                <a:spcPts val="1080"/>
              </a:spcBef>
              <a:spcAft>
                <a:spcPts val="0"/>
              </a:spcAft>
              <a:buSzPts val="1920"/>
              <a:buFont typeface="Century Gothic"/>
              <a:buAutoNum type="arabicPeriod"/>
            </a:pPr>
            <a:r>
              <a:rPr lang="en-US" sz="2400" dirty="0">
                <a:solidFill>
                  <a:schemeClr val="bg1"/>
                </a:solidFill>
              </a:rPr>
              <a:t>Can we capture trending tweets from twitter? </a:t>
            </a:r>
            <a:endParaRPr sz="2400" dirty="0">
              <a:solidFill>
                <a:schemeClr val="bg1"/>
              </a:solidFill>
            </a:endParaRPr>
          </a:p>
          <a:p>
            <a:pPr marL="457200" lvl="0" indent="-457200" algn="l" rtl="0">
              <a:spcBef>
                <a:spcPts val="1080"/>
              </a:spcBef>
              <a:spcAft>
                <a:spcPts val="0"/>
              </a:spcAft>
              <a:buSzPts val="1920"/>
              <a:buFont typeface="Century Gothic"/>
              <a:buAutoNum type="arabicPeriod"/>
            </a:pPr>
            <a:r>
              <a:rPr lang="en-US" sz="2400" dirty="0">
                <a:solidFill>
                  <a:schemeClr val="bg1"/>
                </a:solidFill>
              </a:rPr>
              <a:t> Given an input stream, what is the most referenced URL? </a:t>
            </a:r>
          </a:p>
          <a:p>
            <a:pPr marL="457200" lvl="0" indent="-457200" algn="l" rtl="0">
              <a:spcBef>
                <a:spcPts val="1080"/>
              </a:spcBef>
              <a:spcAft>
                <a:spcPts val="0"/>
              </a:spcAft>
              <a:buSzPts val="1920"/>
              <a:buFont typeface="Century Gothic"/>
              <a:buAutoNum type="arabicPeriod"/>
            </a:pPr>
            <a:r>
              <a:rPr lang="en-US" sz="2400" dirty="0">
                <a:solidFill>
                  <a:schemeClr val="bg1"/>
                </a:solidFill>
              </a:rPr>
              <a:t>Can we find mutual friends among a dataset of users?</a:t>
            </a:r>
            <a:endParaRPr sz="24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US"/>
              <a:t>TECHNOLOGIES</a:t>
            </a:r>
            <a:endParaRPr/>
          </a:p>
        </p:txBody>
      </p:sp>
      <p:sp>
        <p:nvSpPr>
          <p:cNvPr id="171" name="Google Shape;171;p23"/>
          <p:cNvSpPr txBox="1">
            <a:spLocks noGrp="1"/>
          </p:cNvSpPr>
          <p:nvPr>
            <p:ph type="body" idx="1"/>
          </p:nvPr>
        </p:nvSpPr>
        <p:spPr>
          <a:xfrm>
            <a:off x="684212" y="1401417"/>
            <a:ext cx="8534400" cy="3615267"/>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600"/>
              <a:buFont typeface="Wingdings" panose="05000000000000000000" pitchFamily="2" charset="2"/>
              <a:buChar char="Ø"/>
            </a:pPr>
            <a:r>
              <a:rPr lang="en-US" dirty="0">
                <a:solidFill>
                  <a:schemeClr val="bg1"/>
                </a:solidFill>
              </a:rPr>
              <a:t>1. Amazon Web Service </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2. </a:t>
            </a:r>
            <a:r>
              <a:rPr lang="en-US" dirty="0" err="1">
                <a:solidFill>
                  <a:schemeClr val="bg1"/>
                </a:solidFill>
              </a:rPr>
              <a:t>sbt</a:t>
            </a:r>
            <a:r>
              <a:rPr lang="en-US" dirty="0">
                <a:solidFill>
                  <a:schemeClr val="bg1"/>
                </a:solidFill>
              </a:rPr>
              <a:t> </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3. Scala 2.12.13</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4. Apache Spark 3.0.0  </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5. YARN 1.0</a:t>
            </a:r>
            <a:endParaRPr dirty="0">
              <a:solidFill>
                <a:schemeClr val="bg1"/>
              </a:solidFill>
            </a:endParaRPr>
          </a:p>
          <a:p>
            <a:pPr marL="342900" lvl="0" indent="-342900" algn="l" rtl="0">
              <a:spcBef>
                <a:spcPts val="1000"/>
              </a:spcBef>
              <a:spcAft>
                <a:spcPts val="0"/>
              </a:spcAft>
              <a:buSzPts val="1600"/>
              <a:buFont typeface="Wingdings" panose="05000000000000000000" pitchFamily="2" charset="2"/>
              <a:buChar char="Ø"/>
            </a:pPr>
            <a:r>
              <a:rPr lang="en-US" dirty="0">
                <a:solidFill>
                  <a:schemeClr val="bg1"/>
                </a:solidFill>
              </a:rPr>
              <a:t>6. Hadoop File system 2.10</a:t>
            </a:r>
            <a:endParaRPr dirty="0">
              <a:solidFill>
                <a:schemeClr val="bg1"/>
              </a:solidFill>
            </a:endParaRPr>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172" name="Google Shape;172;p23" descr="Home | Yarn - Package Manager"/>
          <p:cNvPicPr preferRelativeResize="0"/>
          <p:nvPr/>
        </p:nvPicPr>
        <p:blipFill rotWithShape="1">
          <a:blip r:embed="rId3">
            <a:alphaModFix/>
          </a:blip>
          <a:srcRect/>
          <a:stretch/>
        </p:blipFill>
        <p:spPr>
          <a:xfrm>
            <a:off x="8388252" y="629084"/>
            <a:ext cx="2732186" cy="1223367"/>
          </a:xfrm>
          <a:prstGeom prst="rect">
            <a:avLst/>
          </a:prstGeom>
          <a:noFill/>
          <a:ln>
            <a:noFill/>
          </a:ln>
        </p:spPr>
      </p:pic>
      <p:pic>
        <p:nvPicPr>
          <p:cNvPr id="173" name="Google Shape;173;p23" descr="Amazon Web Services (@AWS) | Twitter"/>
          <p:cNvPicPr preferRelativeResize="0"/>
          <p:nvPr/>
        </p:nvPicPr>
        <p:blipFill rotWithShape="1">
          <a:blip r:embed="rId4">
            <a:alphaModFix/>
          </a:blip>
          <a:srcRect/>
          <a:stretch/>
        </p:blipFill>
        <p:spPr>
          <a:xfrm>
            <a:off x="5762624" y="542924"/>
            <a:ext cx="2124075" cy="2124075"/>
          </a:xfrm>
          <a:prstGeom prst="rect">
            <a:avLst/>
          </a:prstGeom>
          <a:noFill/>
          <a:ln>
            <a:noFill/>
          </a:ln>
        </p:spPr>
      </p:pic>
      <p:pic>
        <p:nvPicPr>
          <p:cNvPr id="174" name="Google Shape;174;p23" descr="SBT basics – Emmanouil Gkatziouras"/>
          <p:cNvPicPr preferRelativeResize="0"/>
          <p:nvPr/>
        </p:nvPicPr>
        <p:blipFill rotWithShape="1">
          <a:blip r:embed="rId5">
            <a:alphaModFix/>
          </a:blip>
          <a:srcRect/>
          <a:stretch/>
        </p:blipFill>
        <p:spPr>
          <a:xfrm>
            <a:off x="8172450" y="2091634"/>
            <a:ext cx="3524250" cy="1524000"/>
          </a:xfrm>
          <a:prstGeom prst="rect">
            <a:avLst/>
          </a:prstGeom>
          <a:noFill/>
          <a:ln>
            <a:noFill/>
          </a:ln>
        </p:spPr>
      </p:pic>
      <p:pic>
        <p:nvPicPr>
          <p:cNvPr id="175" name="Google Shape;175;p23" descr="Apache Hadoop — What Is YARN | HDFS | MapReduce | by Cory Maklin | Towards  Data Science"/>
          <p:cNvPicPr preferRelativeResize="0"/>
          <p:nvPr/>
        </p:nvPicPr>
        <p:blipFill rotWithShape="1">
          <a:blip r:embed="rId6">
            <a:alphaModFix/>
          </a:blip>
          <a:srcRect/>
          <a:stretch/>
        </p:blipFill>
        <p:spPr>
          <a:xfrm>
            <a:off x="6667501" y="4460368"/>
            <a:ext cx="4452937" cy="1590997"/>
          </a:xfrm>
          <a:prstGeom prst="rect">
            <a:avLst/>
          </a:prstGeom>
          <a:noFill/>
          <a:ln>
            <a:noFill/>
          </a:ln>
        </p:spPr>
      </p:pic>
      <p:pic>
        <p:nvPicPr>
          <p:cNvPr id="176" name="Google Shape;176;p23" descr="Apache Spark - Wikipedia"/>
          <p:cNvPicPr preferRelativeResize="0"/>
          <p:nvPr/>
        </p:nvPicPr>
        <p:blipFill rotWithShape="1">
          <a:blip r:embed="rId7">
            <a:alphaModFix/>
          </a:blip>
          <a:srcRect/>
          <a:stretch/>
        </p:blipFill>
        <p:spPr>
          <a:xfrm>
            <a:off x="4900910" y="2870341"/>
            <a:ext cx="2966988" cy="15453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US"/>
              <a:t>FEATURES</a:t>
            </a:r>
            <a:endParaRPr/>
          </a:p>
        </p:txBody>
      </p:sp>
      <p:sp>
        <p:nvSpPr>
          <p:cNvPr id="182" name="Google Shape;182;p24"/>
          <p:cNvSpPr txBox="1">
            <a:spLocks noGrp="1"/>
          </p:cNvSpPr>
          <p:nvPr>
            <p:ph type="body" idx="1"/>
          </p:nvPr>
        </p:nvSpPr>
        <p:spPr>
          <a:xfrm>
            <a:off x="684212" y="1148575"/>
            <a:ext cx="8534400" cy="3615267"/>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600"/>
              <a:buFont typeface="Wingdings" panose="05000000000000000000" pitchFamily="2" charset="2"/>
              <a:buChar char="Ø"/>
            </a:pPr>
            <a:r>
              <a:rPr lang="en-US" b="1" dirty="0">
                <a:solidFill>
                  <a:schemeClr val="lt1"/>
                </a:solidFill>
              </a:rPr>
              <a:t>TweetNegativity</a:t>
            </a:r>
            <a:r>
              <a:rPr lang="en-US" dirty="0"/>
              <a:t> – Creates dataframe count of negative words in a given twitter stream </a:t>
            </a:r>
            <a:endParaRPr dirty="0"/>
          </a:p>
          <a:p>
            <a:pPr marL="444500" lvl="0" indent="-342900" algn="l" rtl="0">
              <a:spcBef>
                <a:spcPts val="1000"/>
              </a:spcBef>
              <a:spcAft>
                <a:spcPts val="0"/>
              </a:spcAft>
              <a:buSzPts val="1600"/>
              <a:buFont typeface="Wingdings" panose="05000000000000000000" pitchFamily="2" charset="2"/>
              <a:buChar char="Ø"/>
            </a:pPr>
            <a:endParaRPr dirty="0"/>
          </a:p>
          <a:p>
            <a:pPr marL="342900" lvl="0" indent="-342900" algn="l" rtl="0">
              <a:spcBef>
                <a:spcPts val="1000"/>
              </a:spcBef>
              <a:spcAft>
                <a:spcPts val="0"/>
              </a:spcAft>
              <a:buSzPts val="1600"/>
              <a:buFont typeface="Wingdings" panose="05000000000000000000" pitchFamily="2" charset="2"/>
              <a:buChar char="Ø"/>
            </a:pPr>
            <a:r>
              <a:rPr lang="en-US" b="1" dirty="0" err="1">
                <a:solidFill>
                  <a:schemeClr val="lt1"/>
                </a:solidFill>
              </a:rPr>
              <a:t>TrendingTweets</a:t>
            </a:r>
            <a:r>
              <a:rPr lang="en-US" dirty="0"/>
              <a:t> – Retrieves most liked tweet given the stream of tweets </a:t>
            </a:r>
            <a:endParaRPr dirty="0"/>
          </a:p>
          <a:p>
            <a:pPr marL="444500" lvl="0" indent="-342900" algn="l" rtl="0">
              <a:spcBef>
                <a:spcPts val="1000"/>
              </a:spcBef>
              <a:spcAft>
                <a:spcPts val="0"/>
              </a:spcAft>
              <a:buSzPts val="1600"/>
              <a:buFont typeface="Wingdings" panose="05000000000000000000" pitchFamily="2" charset="2"/>
              <a:buChar char="Ø"/>
            </a:pPr>
            <a:endParaRPr dirty="0"/>
          </a:p>
          <a:p>
            <a:pPr marL="342900" lvl="0" indent="-342900" algn="l" rtl="0">
              <a:spcBef>
                <a:spcPts val="1000"/>
              </a:spcBef>
              <a:spcAft>
                <a:spcPts val="0"/>
              </a:spcAft>
              <a:buSzPts val="1600"/>
              <a:buFont typeface="Wingdings" panose="05000000000000000000" pitchFamily="2" charset="2"/>
              <a:buChar char="Ø"/>
            </a:pPr>
            <a:r>
              <a:rPr lang="en-US" dirty="0"/>
              <a:t> </a:t>
            </a:r>
            <a:r>
              <a:rPr lang="en-US" b="1" dirty="0" err="1">
                <a:solidFill>
                  <a:schemeClr val="lt1"/>
                </a:solidFill>
              </a:rPr>
              <a:t>MostMentionedUrl</a:t>
            </a:r>
            <a:r>
              <a:rPr lang="en-US" dirty="0"/>
              <a:t> - Given a stream, outputs the </a:t>
            </a:r>
            <a:r>
              <a:rPr lang="en-US" dirty="0" err="1"/>
              <a:t>url</a:t>
            </a:r>
            <a:r>
              <a:rPr lang="en-US" dirty="0"/>
              <a:t> with the most mentions</a:t>
            </a:r>
          </a:p>
          <a:p>
            <a:pPr marL="0" lvl="0" indent="0" algn="l" rtl="0">
              <a:spcBef>
                <a:spcPts val="1000"/>
              </a:spcBef>
              <a:spcAft>
                <a:spcPts val="0"/>
              </a:spcAft>
              <a:buSzPts val="1600"/>
              <a:buNone/>
            </a:pPr>
            <a:endParaRPr lang="en-US" dirty="0"/>
          </a:p>
          <a:p>
            <a:pPr marL="342900" lvl="0" indent="-342900" algn="l" rtl="0">
              <a:spcBef>
                <a:spcPts val="1000"/>
              </a:spcBef>
              <a:spcAft>
                <a:spcPts val="0"/>
              </a:spcAft>
              <a:buSzPts val="1600"/>
              <a:buFont typeface="Wingdings" panose="05000000000000000000" pitchFamily="2" charset="2"/>
              <a:buChar char="Ø"/>
            </a:pPr>
            <a:r>
              <a:rPr lang="en-US" b="1" dirty="0" err="1">
                <a:solidFill>
                  <a:schemeClr val="bg1"/>
                </a:solidFill>
              </a:rPr>
              <a:t>FollowerRecommender</a:t>
            </a:r>
            <a:r>
              <a:rPr lang="en-US" dirty="0"/>
              <a:t> – Given a user, outputs their recommended followers </a:t>
            </a:r>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4F7E4-4EDA-4543-AE5B-846353F0CABD}"/>
              </a:ext>
            </a:extLst>
          </p:cNvPr>
          <p:cNvSpPr>
            <a:spLocks noGrp="1"/>
          </p:cNvSpPr>
          <p:nvPr>
            <p:ph type="title"/>
          </p:nvPr>
        </p:nvSpPr>
        <p:spPr/>
        <p:txBody>
          <a:bodyPr/>
          <a:lstStyle/>
          <a:p>
            <a:r>
              <a:rPr lang="en-US" dirty="0"/>
              <a:t>ROLES</a:t>
            </a:r>
          </a:p>
        </p:txBody>
      </p:sp>
      <p:sp>
        <p:nvSpPr>
          <p:cNvPr id="8" name="Rectangle 7">
            <a:extLst>
              <a:ext uri="{FF2B5EF4-FFF2-40B4-BE49-F238E27FC236}">
                <a16:creationId xmlns:a16="http://schemas.microsoft.com/office/drawing/2014/main" id="{C7F3B5BD-54C5-4041-9C42-A62FED3787C7}"/>
              </a:ext>
            </a:extLst>
          </p:cNvPr>
          <p:cNvSpPr/>
          <p:nvPr/>
        </p:nvSpPr>
        <p:spPr>
          <a:xfrm>
            <a:off x="828907" y="1392156"/>
            <a:ext cx="9207190" cy="2677656"/>
          </a:xfrm>
          <a:prstGeom prst="rect">
            <a:avLst/>
          </a:prstGeom>
        </p:spPr>
        <p:txBody>
          <a:bodyPr wrap="square">
            <a:spAutoFit/>
          </a:bodyPr>
          <a:lstStyle/>
          <a:p>
            <a:pPr marL="457200" lvl="0" indent="-457200">
              <a:buClr>
                <a:srgbClr val="FFFFFF"/>
              </a:buClr>
              <a:buSzPts val="1920"/>
              <a:buFont typeface="+mj-lt"/>
              <a:buAutoNum type="arabicParenR"/>
            </a:pPr>
            <a:r>
              <a:rPr lang="en-US" sz="2400" dirty="0">
                <a:solidFill>
                  <a:srgbClr val="FFFFFF"/>
                </a:solidFill>
                <a:latin typeface="Century Gothic"/>
                <a:sym typeface="Century Gothic"/>
              </a:rPr>
              <a:t>Page Tyler – Spark Sessions and collecting twitter stream</a:t>
            </a:r>
          </a:p>
          <a:p>
            <a:pPr marL="457200" lvl="0" indent="-457200">
              <a:buClr>
                <a:srgbClr val="FFFFFF"/>
              </a:buClr>
              <a:buSzPts val="1920"/>
              <a:buFont typeface="+mj-lt"/>
              <a:buAutoNum type="arabicParenR"/>
            </a:pPr>
            <a:endParaRPr lang="en-US" sz="2400" dirty="0">
              <a:solidFill>
                <a:srgbClr val="FFFFFF"/>
              </a:solidFill>
              <a:latin typeface="Century Gothic"/>
              <a:sym typeface="Century Gothic"/>
            </a:endParaRPr>
          </a:p>
          <a:p>
            <a:pPr marL="457200" lvl="0" indent="-457200">
              <a:buClr>
                <a:srgbClr val="FFFFFF"/>
              </a:buClr>
              <a:buSzPts val="1920"/>
              <a:buFont typeface="+mj-lt"/>
              <a:buAutoNum type="arabicParenR"/>
            </a:pPr>
            <a:r>
              <a:rPr lang="en-US" sz="2400" dirty="0">
                <a:solidFill>
                  <a:srgbClr val="FFFFFF"/>
                </a:solidFill>
                <a:latin typeface="Century Gothic"/>
                <a:sym typeface="Century Gothic"/>
              </a:rPr>
              <a:t>Nick Rau – Debugging + syntax</a:t>
            </a:r>
          </a:p>
          <a:p>
            <a:pPr marL="457200" lvl="0" indent="-457200">
              <a:buClr>
                <a:srgbClr val="FFFFFF"/>
              </a:buClr>
              <a:buSzPts val="1920"/>
              <a:buFont typeface="+mj-lt"/>
              <a:buAutoNum type="arabicParenR"/>
            </a:pPr>
            <a:endParaRPr lang="en-US" sz="2400" dirty="0">
              <a:solidFill>
                <a:srgbClr val="FFFFFF"/>
              </a:solidFill>
              <a:latin typeface="Century Gothic"/>
              <a:sym typeface="Century Gothic"/>
            </a:endParaRPr>
          </a:p>
          <a:p>
            <a:pPr marL="457200" lvl="0" indent="-457200">
              <a:buClr>
                <a:srgbClr val="FFFFFF"/>
              </a:buClr>
              <a:buSzPts val="1920"/>
              <a:buFont typeface="+mj-lt"/>
              <a:buAutoNum type="arabicParenR"/>
            </a:pPr>
            <a:r>
              <a:rPr lang="en-US" sz="2400" dirty="0">
                <a:solidFill>
                  <a:srgbClr val="FFFFFF"/>
                </a:solidFill>
                <a:latin typeface="Century Gothic"/>
                <a:sym typeface="Century Gothic"/>
              </a:rPr>
              <a:t>Zeshawn Manzoor – Documentation, user friendly testing</a:t>
            </a:r>
          </a:p>
          <a:p>
            <a:pPr marL="457200" lvl="0" indent="-457200">
              <a:buClr>
                <a:srgbClr val="FFFFFF"/>
              </a:buClr>
              <a:buSzPts val="1920"/>
              <a:buFont typeface="+mj-lt"/>
              <a:buAutoNum type="arabicParenR"/>
            </a:pPr>
            <a:endParaRPr lang="en-US" sz="2400" dirty="0">
              <a:solidFill>
                <a:srgbClr val="FFFFFF"/>
              </a:solidFill>
              <a:latin typeface="Century Gothic"/>
              <a:sym typeface="Century Gothic"/>
            </a:endParaRPr>
          </a:p>
          <a:p>
            <a:pPr marL="457200" lvl="0" indent="-457200">
              <a:buClr>
                <a:srgbClr val="FFFFFF"/>
              </a:buClr>
              <a:buSzPts val="1920"/>
              <a:buFont typeface="+mj-lt"/>
              <a:buAutoNum type="arabicParenR"/>
            </a:pPr>
            <a:r>
              <a:rPr lang="en-US" sz="2400" dirty="0">
                <a:solidFill>
                  <a:srgbClr val="FFFFFF"/>
                </a:solidFill>
                <a:latin typeface="Century Gothic"/>
                <a:sym typeface="Century Gothic"/>
              </a:rPr>
              <a:t>David Masterson – AWS s3 bucket and EMR configuration</a:t>
            </a:r>
          </a:p>
        </p:txBody>
      </p:sp>
    </p:spTree>
    <p:extLst>
      <p:ext uri="{BB962C8B-B14F-4D97-AF65-F5344CB8AC3E}">
        <p14:creationId xmlns:p14="http://schemas.microsoft.com/office/powerpoint/2010/main" val="3789199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title"/>
          </p:nvPr>
        </p:nvSpPr>
        <p:spPr>
          <a:xfrm>
            <a:off x="295805" y="5542704"/>
            <a:ext cx="8534400" cy="15070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US" dirty="0"/>
              <a:t>PROCESS </a:t>
            </a:r>
            <a:endParaRPr dirty="0"/>
          </a:p>
        </p:txBody>
      </p:sp>
      <p:pic>
        <p:nvPicPr>
          <p:cNvPr id="38" name="Picture 2" descr="twitter-icon-circle-blue-logo-preview - Utility People">
            <a:extLst>
              <a:ext uri="{FF2B5EF4-FFF2-40B4-BE49-F238E27FC236}">
                <a16:creationId xmlns:a16="http://schemas.microsoft.com/office/drawing/2014/main" id="{D872C35D-BE53-4975-B5D6-476B51729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2" y="669393"/>
            <a:ext cx="1507067" cy="150706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Upload Build to AWS S3 from Jenkins ~ ServerKaKa">
            <a:extLst>
              <a:ext uri="{FF2B5EF4-FFF2-40B4-BE49-F238E27FC236}">
                <a16:creationId xmlns:a16="http://schemas.microsoft.com/office/drawing/2014/main" id="{15018083-8F73-4912-8B9F-8D2C51CCA2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575" t="-1346" b="-1"/>
          <a:stretch/>
        </p:blipFill>
        <p:spPr bwMode="auto">
          <a:xfrm>
            <a:off x="4957570" y="4106418"/>
            <a:ext cx="1257039" cy="1414463"/>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3299955B-C1A3-4CAD-9592-AE1A2DC559D5}"/>
              </a:ext>
            </a:extLst>
          </p:cNvPr>
          <p:cNvSpPr txBox="1"/>
          <p:nvPr/>
        </p:nvSpPr>
        <p:spPr>
          <a:xfrm>
            <a:off x="2428875" y="1085850"/>
            <a:ext cx="1606530" cy="369332"/>
          </a:xfrm>
          <a:prstGeom prst="rect">
            <a:avLst/>
          </a:prstGeom>
          <a:noFill/>
        </p:spPr>
        <p:txBody>
          <a:bodyPr wrap="none" rtlCol="0">
            <a:spAutoFit/>
          </a:bodyPr>
          <a:lstStyle/>
          <a:p>
            <a:pPr defTabSz="457200">
              <a:buClrTx/>
              <a:buFontTx/>
              <a:buNone/>
            </a:pPr>
            <a:r>
              <a:rPr lang="en-US" sz="1800" kern="1200" dirty="0">
                <a:solidFill>
                  <a:prstClr val="white"/>
                </a:solidFill>
                <a:latin typeface="Century Gothic" panose="020B0502020202020204"/>
                <a:ea typeface="+mn-ea"/>
                <a:cs typeface="+mn-cs"/>
              </a:rPr>
              <a:t>Input Stream</a:t>
            </a:r>
          </a:p>
        </p:txBody>
      </p:sp>
      <p:cxnSp>
        <p:nvCxnSpPr>
          <p:cNvPr id="41" name="Straight Arrow Connector 40">
            <a:extLst>
              <a:ext uri="{FF2B5EF4-FFF2-40B4-BE49-F238E27FC236}">
                <a16:creationId xmlns:a16="http://schemas.microsoft.com/office/drawing/2014/main" id="{2BF7B3B5-C9B7-49E2-9823-4E8B4BF11707}"/>
              </a:ext>
            </a:extLst>
          </p:cNvPr>
          <p:cNvCxnSpPr/>
          <p:nvPr/>
        </p:nvCxnSpPr>
        <p:spPr>
          <a:xfrm>
            <a:off x="9218612" y="3033713"/>
            <a:ext cx="914400" cy="914400"/>
          </a:xfrm>
          <a:prstGeom prst="straightConnector1">
            <a:avLst/>
          </a:prstGeom>
          <a:noFill/>
          <a:ln w="9525" cap="rnd" cmpd="sng" algn="ctr">
            <a:solidFill>
              <a:srgbClr val="052F61">
                <a:tint val="76000"/>
                <a:alpha val="60000"/>
                <a:hueMod val="94000"/>
              </a:srgbClr>
            </a:solidFill>
            <a:prstDash val="solid"/>
            <a:tailEnd type="triangle"/>
          </a:ln>
          <a:effectLst/>
        </p:spPr>
      </p:cxnSp>
      <p:sp>
        <p:nvSpPr>
          <p:cNvPr id="42" name="Arrow: Right 41">
            <a:extLst>
              <a:ext uri="{FF2B5EF4-FFF2-40B4-BE49-F238E27FC236}">
                <a16:creationId xmlns:a16="http://schemas.microsoft.com/office/drawing/2014/main" id="{7388BD7F-6AC1-46D0-B359-BA89EB222CD5}"/>
              </a:ext>
            </a:extLst>
          </p:cNvPr>
          <p:cNvSpPr/>
          <p:nvPr/>
        </p:nvSpPr>
        <p:spPr>
          <a:xfrm>
            <a:off x="2188927" y="1516000"/>
            <a:ext cx="3519488" cy="233362"/>
          </a:xfrm>
          <a:prstGeom prst="rightArrow">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3" name="Arrow: Left 42">
            <a:extLst>
              <a:ext uri="{FF2B5EF4-FFF2-40B4-BE49-F238E27FC236}">
                <a16:creationId xmlns:a16="http://schemas.microsoft.com/office/drawing/2014/main" id="{5B158D9A-AD06-498F-A6F6-36111A56C483}"/>
              </a:ext>
            </a:extLst>
          </p:cNvPr>
          <p:cNvSpPr/>
          <p:nvPr/>
        </p:nvSpPr>
        <p:spPr>
          <a:xfrm rot="20291172">
            <a:off x="1431766" y="2787737"/>
            <a:ext cx="4609570" cy="268615"/>
          </a:xfrm>
          <a:prstGeom prst="leftArrow">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4" name="TextBox 43">
            <a:extLst>
              <a:ext uri="{FF2B5EF4-FFF2-40B4-BE49-F238E27FC236}">
                <a16:creationId xmlns:a16="http://schemas.microsoft.com/office/drawing/2014/main" id="{AF9E5235-F748-489F-AB4F-D736D5384ACB}"/>
              </a:ext>
            </a:extLst>
          </p:cNvPr>
          <p:cNvSpPr txBox="1"/>
          <p:nvPr/>
        </p:nvSpPr>
        <p:spPr>
          <a:xfrm rot="20403366">
            <a:off x="1560157" y="2606936"/>
            <a:ext cx="3223959" cy="369332"/>
          </a:xfrm>
          <a:prstGeom prst="rect">
            <a:avLst/>
          </a:prstGeom>
          <a:noFill/>
        </p:spPr>
        <p:txBody>
          <a:bodyPr wrap="none" rtlCol="0">
            <a:spAutoFit/>
          </a:bodyPr>
          <a:lstStyle/>
          <a:p>
            <a:pPr defTabSz="457200">
              <a:buClrTx/>
              <a:buFontTx/>
              <a:buNone/>
            </a:pPr>
            <a:r>
              <a:rPr lang="en-US" sz="1800" kern="1200" dirty="0">
                <a:solidFill>
                  <a:prstClr val="white"/>
                </a:solidFill>
                <a:latin typeface="Century Gothic" panose="020B0502020202020204"/>
                <a:ea typeface="+mn-ea"/>
                <a:cs typeface="+mn-cs"/>
              </a:rPr>
              <a:t>Assemble script as  a jar file</a:t>
            </a:r>
          </a:p>
        </p:txBody>
      </p:sp>
      <p:pic>
        <p:nvPicPr>
          <p:cNvPr id="45" name="Picture 2" descr="Transient Cluster on AWS">
            <a:extLst>
              <a:ext uri="{FF2B5EF4-FFF2-40B4-BE49-F238E27FC236}">
                <a16:creationId xmlns:a16="http://schemas.microsoft.com/office/drawing/2014/main" id="{5C15F9A7-BBDD-4F3C-BA68-C14F954F97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35338" y="815916"/>
            <a:ext cx="2387324" cy="1104877"/>
          </a:xfrm>
          <a:prstGeom prst="rect">
            <a:avLst/>
          </a:prstGeom>
          <a:noFill/>
          <a:extLst>
            <a:ext uri="{909E8E84-426E-40DD-AFC4-6F175D3DCCD1}">
              <a14:hiddenFill xmlns:a14="http://schemas.microsoft.com/office/drawing/2010/main">
                <a:solidFill>
                  <a:srgbClr val="FFFFFF"/>
                </a:solidFill>
              </a14:hiddenFill>
            </a:ext>
          </a:extLst>
        </p:spPr>
      </p:pic>
      <p:sp>
        <p:nvSpPr>
          <p:cNvPr id="46" name="Arrow: Right 45">
            <a:extLst>
              <a:ext uri="{FF2B5EF4-FFF2-40B4-BE49-F238E27FC236}">
                <a16:creationId xmlns:a16="http://schemas.microsoft.com/office/drawing/2014/main" id="{590B9815-7B73-41BC-AC46-3EBCAE167F3A}"/>
              </a:ext>
            </a:extLst>
          </p:cNvPr>
          <p:cNvSpPr/>
          <p:nvPr/>
        </p:nvSpPr>
        <p:spPr>
          <a:xfrm>
            <a:off x="1473422" y="4834051"/>
            <a:ext cx="3360516" cy="246749"/>
          </a:xfrm>
          <a:prstGeom prst="rightArrow">
            <a:avLst>
              <a:gd name="adj1" fmla="val 46282"/>
              <a:gd name="adj2" fmla="val 50000"/>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7" name="TextBox 46">
            <a:extLst>
              <a:ext uri="{FF2B5EF4-FFF2-40B4-BE49-F238E27FC236}">
                <a16:creationId xmlns:a16="http://schemas.microsoft.com/office/drawing/2014/main" id="{37349897-8749-4A83-BF42-542BC37C4A45}"/>
              </a:ext>
            </a:extLst>
          </p:cNvPr>
          <p:cNvSpPr txBox="1"/>
          <p:nvPr/>
        </p:nvSpPr>
        <p:spPr>
          <a:xfrm>
            <a:off x="1573854" y="4397280"/>
            <a:ext cx="3887235" cy="369332"/>
          </a:xfrm>
          <a:prstGeom prst="rect">
            <a:avLst/>
          </a:prstGeom>
          <a:noFill/>
        </p:spPr>
        <p:txBody>
          <a:bodyPr wrap="square" rtlCol="0">
            <a:spAutoFit/>
          </a:bodyPr>
          <a:lstStyle/>
          <a:p>
            <a:pPr defTabSz="457200">
              <a:buClrTx/>
              <a:buFontTx/>
              <a:buNone/>
            </a:pPr>
            <a:r>
              <a:rPr lang="en-US" sz="1800" kern="1200" dirty="0">
                <a:solidFill>
                  <a:prstClr val="white"/>
                </a:solidFill>
                <a:latin typeface="Century Gothic" panose="020B0502020202020204"/>
                <a:ea typeface="+mn-ea"/>
                <a:cs typeface="+mn-cs"/>
              </a:rPr>
              <a:t>Send the jar file script to s3</a:t>
            </a:r>
          </a:p>
        </p:txBody>
      </p:sp>
      <p:pic>
        <p:nvPicPr>
          <p:cNvPr id="48" name="Picture 6" descr="Get JAR File From JAD File, Get JAR File From JAD File Using Winrar | How To">
            <a:extLst>
              <a:ext uri="{FF2B5EF4-FFF2-40B4-BE49-F238E27FC236}">
                <a16:creationId xmlns:a16="http://schemas.microsoft.com/office/drawing/2014/main" id="{BB71A0E4-9902-472D-B03E-894BA5A01C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54" y="3674997"/>
            <a:ext cx="1507068" cy="1507068"/>
          </a:xfrm>
          <a:prstGeom prst="rect">
            <a:avLst/>
          </a:prstGeom>
          <a:noFill/>
          <a:extLst>
            <a:ext uri="{909E8E84-426E-40DD-AFC4-6F175D3DCCD1}">
              <a14:hiddenFill xmlns:a14="http://schemas.microsoft.com/office/drawing/2010/main">
                <a:solidFill>
                  <a:srgbClr val="FFFFFF"/>
                </a:solidFill>
              </a14:hiddenFill>
            </a:ext>
          </a:extLst>
        </p:spPr>
      </p:pic>
      <p:sp>
        <p:nvSpPr>
          <p:cNvPr id="49" name="Arrow: Up-Down 48">
            <a:extLst>
              <a:ext uri="{FF2B5EF4-FFF2-40B4-BE49-F238E27FC236}">
                <a16:creationId xmlns:a16="http://schemas.microsoft.com/office/drawing/2014/main" id="{DA09FA05-1423-4412-BFEB-5FECA3D55890}"/>
              </a:ext>
            </a:extLst>
          </p:cNvPr>
          <p:cNvSpPr/>
          <p:nvPr/>
        </p:nvSpPr>
        <p:spPr>
          <a:xfrm rot="2971630">
            <a:off x="7845376" y="1233673"/>
            <a:ext cx="185749" cy="3752116"/>
          </a:xfrm>
          <a:prstGeom prst="upDownArrow">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50" name="TextBox 49">
            <a:extLst>
              <a:ext uri="{FF2B5EF4-FFF2-40B4-BE49-F238E27FC236}">
                <a16:creationId xmlns:a16="http://schemas.microsoft.com/office/drawing/2014/main" id="{97AB53C3-4FC6-4715-932D-A7C625BB31CB}"/>
              </a:ext>
            </a:extLst>
          </p:cNvPr>
          <p:cNvSpPr txBox="1"/>
          <p:nvPr/>
        </p:nvSpPr>
        <p:spPr>
          <a:xfrm rot="19091448">
            <a:off x="6182044" y="2221878"/>
            <a:ext cx="4233265" cy="400110"/>
          </a:xfrm>
          <a:prstGeom prst="rect">
            <a:avLst/>
          </a:prstGeom>
          <a:noFill/>
        </p:spPr>
        <p:txBody>
          <a:bodyPr wrap="square" rtlCol="0">
            <a:spAutoFit/>
          </a:bodyPr>
          <a:lstStyle/>
          <a:p>
            <a:pPr defTabSz="457200">
              <a:buClrTx/>
              <a:buFontTx/>
              <a:buNone/>
            </a:pPr>
            <a:r>
              <a:rPr lang="en-US" sz="2000" kern="1200" dirty="0">
                <a:solidFill>
                  <a:prstClr val="white"/>
                </a:solidFill>
                <a:latin typeface="Century Gothic" panose="020B0502020202020204"/>
                <a:ea typeface="+mn-ea"/>
                <a:cs typeface="+mn-cs"/>
              </a:rPr>
              <a:t>Copy the jar from s3 </a:t>
            </a:r>
          </a:p>
        </p:txBody>
      </p:sp>
      <p:pic>
        <p:nvPicPr>
          <p:cNvPr id="51" name="Picture 14" descr="Apache Spark - Wikipedia">
            <a:extLst>
              <a:ext uri="{FF2B5EF4-FFF2-40B4-BE49-F238E27FC236}">
                <a16:creationId xmlns:a16="http://schemas.microsoft.com/office/drawing/2014/main" id="{0B282F03-343C-45B0-8B77-D772DA4AE7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04550" y="4249338"/>
            <a:ext cx="2607084" cy="1357856"/>
          </a:xfrm>
          <a:prstGeom prst="rect">
            <a:avLst/>
          </a:prstGeom>
          <a:noFill/>
          <a:extLst>
            <a:ext uri="{909E8E84-426E-40DD-AFC4-6F175D3DCCD1}">
              <a14:hiddenFill xmlns:a14="http://schemas.microsoft.com/office/drawing/2010/main">
                <a:solidFill>
                  <a:srgbClr val="FFFFFF"/>
                </a:solidFill>
              </a14:hiddenFill>
            </a:ext>
          </a:extLst>
        </p:spPr>
      </p:pic>
      <p:sp>
        <p:nvSpPr>
          <p:cNvPr id="52" name="Arrow: Down 51">
            <a:extLst>
              <a:ext uri="{FF2B5EF4-FFF2-40B4-BE49-F238E27FC236}">
                <a16:creationId xmlns:a16="http://schemas.microsoft.com/office/drawing/2014/main" id="{BA042C23-042A-4836-80CE-3E208CF6A2FC}"/>
              </a:ext>
            </a:extLst>
          </p:cNvPr>
          <p:cNvSpPr/>
          <p:nvPr/>
        </p:nvSpPr>
        <p:spPr>
          <a:xfrm>
            <a:off x="9820275" y="1990242"/>
            <a:ext cx="312737" cy="2528074"/>
          </a:xfrm>
          <a:prstGeom prst="downArrow">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53" name="TextBox 52">
            <a:extLst>
              <a:ext uri="{FF2B5EF4-FFF2-40B4-BE49-F238E27FC236}">
                <a16:creationId xmlns:a16="http://schemas.microsoft.com/office/drawing/2014/main" id="{795F82B0-3646-4F4B-BD4E-5981E1664FD1}"/>
              </a:ext>
            </a:extLst>
          </p:cNvPr>
          <p:cNvSpPr txBox="1"/>
          <p:nvPr/>
        </p:nvSpPr>
        <p:spPr>
          <a:xfrm>
            <a:off x="8694003" y="3398002"/>
            <a:ext cx="2607084" cy="1138773"/>
          </a:xfrm>
          <a:prstGeom prst="rect">
            <a:avLst/>
          </a:prstGeom>
          <a:noFill/>
        </p:spPr>
        <p:txBody>
          <a:bodyPr wrap="square" rtlCol="0">
            <a:spAutoFit/>
          </a:bodyPr>
          <a:lstStyle/>
          <a:p>
            <a:pPr defTabSz="457200">
              <a:buClrTx/>
              <a:buFontTx/>
              <a:buNone/>
            </a:pPr>
            <a:r>
              <a:rPr lang="en-US" sz="1600" kern="1200" dirty="0">
                <a:solidFill>
                  <a:prstClr val="white"/>
                </a:solidFill>
                <a:latin typeface="Century Gothic" panose="020B0502020202020204"/>
                <a:ea typeface="+mn-ea"/>
                <a:cs typeface="+mn-cs"/>
              </a:rPr>
              <a:t>Run </a:t>
            </a:r>
            <a:r>
              <a:rPr lang="en-US" sz="1600" kern="1200" dirty="0" err="1">
                <a:solidFill>
                  <a:prstClr val="white"/>
                </a:solidFill>
                <a:latin typeface="Century Gothic" panose="020B0502020202020204"/>
                <a:ea typeface="+mn-ea"/>
                <a:cs typeface="+mn-cs"/>
              </a:rPr>
              <a:t>SparkSession</a:t>
            </a:r>
            <a:r>
              <a:rPr lang="en-US" sz="1600" kern="1200" dirty="0">
                <a:solidFill>
                  <a:prstClr val="white"/>
                </a:solidFill>
                <a:latin typeface="Century Gothic" panose="020B0502020202020204"/>
                <a:ea typeface="+mn-ea"/>
                <a:cs typeface="+mn-cs"/>
              </a:rPr>
              <a:t> on the dataset</a:t>
            </a:r>
          </a:p>
          <a:p>
            <a:pPr defTabSz="457200">
              <a:buClrTx/>
              <a:buFontTx/>
              <a:buNone/>
            </a:pPr>
            <a:endParaRPr lang="en-US" sz="1800" kern="1200" dirty="0">
              <a:solidFill>
                <a:prstClr val="white"/>
              </a:solidFill>
              <a:latin typeface="Century Gothic" panose="020B0502020202020204"/>
              <a:ea typeface="+mn-ea"/>
              <a:cs typeface="+mn-cs"/>
            </a:endParaRPr>
          </a:p>
          <a:p>
            <a:pPr defTabSz="457200">
              <a:buClrTx/>
              <a:buFontTx/>
              <a:buNone/>
            </a:pPr>
            <a:endParaRPr lang="en-US" sz="1800" kern="1200" dirty="0">
              <a:solidFill>
                <a:prstClr val="white"/>
              </a:solidFill>
              <a:latin typeface="Century Gothic" panose="020B0502020202020204"/>
              <a:ea typeface="+mn-ea"/>
              <a:cs typeface="+mn-cs"/>
            </a:endParaRPr>
          </a:p>
        </p:txBody>
      </p:sp>
      <p:sp>
        <p:nvSpPr>
          <p:cNvPr id="54" name="Arrow: Left 53">
            <a:extLst>
              <a:ext uri="{FF2B5EF4-FFF2-40B4-BE49-F238E27FC236}">
                <a16:creationId xmlns:a16="http://schemas.microsoft.com/office/drawing/2014/main" id="{54B609C8-2DF4-4550-A6B3-8C2F1CCC47FA}"/>
              </a:ext>
            </a:extLst>
          </p:cNvPr>
          <p:cNvSpPr/>
          <p:nvPr/>
        </p:nvSpPr>
        <p:spPr>
          <a:xfrm>
            <a:off x="6486806" y="5065198"/>
            <a:ext cx="2615596" cy="311063"/>
          </a:xfrm>
          <a:prstGeom prst="leftArrow">
            <a:avLst>
              <a:gd name="adj1" fmla="val 42280"/>
              <a:gd name="adj2" fmla="val 50000"/>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55" name="TextBox 54">
            <a:extLst>
              <a:ext uri="{FF2B5EF4-FFF2-40B4-BE49-F238E27FC236}">
                <a16:creationId xmlns:a16="http://schemas.microsoft.com/office/drawing/2014/main" id="{A8C8A934-AB8F-4B63-A339-E1FCF262277D}"/>
              </a:ext>
            </a:extLst>
          </p:cNvPr>
          <p:cNvSpPr txBox="1"/>
          <p:nvPr/>
        </p:nvSpPr>
        <p:spPr>
          <a:xfrm>
            <a:off x="6384658" y="4774269"/>
            <a:ext cx="2993127" cy="369332"/>
          </a:xfrm>
          <a:prstGeom prst="rect">
            <a:avLst/>
          </a:prstGeom>
          <a:noFill/>
        </p:spPr>
        <p:txBody>
          <a:bodyPr wrap="none" rtlCol="0">
            <a:spAutoFit/>
          </a:bodyPr>
          <a:lstStyle/>
          <a:p>
            <a:pPr defTabSz="457200">
              <a:buClrTx/>
              <a:buFontTx/>
              <a:buNone/>
            </a:pPr>
            <a:r>
              <a:rPr lang="en-US" sz="1800" kern="1200" dirty="0">
                <a:solidFill>
                  <a:prstClr val="white"/>
                </a:solidFill>
                <a:latin typeface="Century Gothic" panose="020B0502020202020204"/>
                <a:ea typeface="+mn-ea"/>
                <a:cs typeface="+mn-cs"/>
              </a:rPr>
              <a:t>Send output to s3 bucket</a:t>
            </a:r>
          </a:p>
        </p:txBody>
      </p:sp>
      <p:pic>
        <p:nvPicPr>
          <p:cNvPr id="56" name="Picture 8" descr="Spark Streaming - Spark 3.0.1 Documentation">
            <a:extLst>
              <a:ext uri="{FF2B5EF4-FFF2-40B4-BE49-F238E27FC236}">
                <a16:creationId xmlns:a16="http://schemas.microsoft.com/office/drawing/2014/main" id="{980F3907-3EEF-4071-88F8-FA5E8569C9A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30324" r="33523"/>
          <a:stretch/>
        </p:blipFill>
        <p:spPr bwMode="auto">
          <a:xfrm>
            <a:off x="5887437" y="485599"/>
            <a:ext cx="2050813" cy="21199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4" name="Google Shape;244;p28"/>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600"/>
              <a:buNone/>
            </a:pPr>
            <a:r>
              <a:rPr lang="en-US" sz="4000" dirty="0"/>
              <a:t>Disclaimer: Explicit Content </a:t>
            </a:r>
            <a:endParaRPr sz="4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cxnSp>
        <p:nvCxnSpPr>
          <p:cNvPr id="249" name="Google Shape;249;p29"/>
          <p:cNvCxnSpPr/>
          <p:nvPr/>
        </p:nvCxnSpPr>
        <p:spPr>
          <a:xfrm flipH="1">
            <a:off x="8228012" y="8467"/>
            <a:ext cx="3810000" cy="3810000"/>
          </a:xfrm>
          <a:prstGeom prst="straightConnector1">
            <a:avLst/>
          </a:prstGeom>
          <a:noFill/>
          <a:ln w="12700" cap="flat" cmpd="sng">
            <a:solidFill>
              <a:schemeClr val="dk1"/>
            </a:solidFill>
            <a:prstDash val="solid"/>
            <a:round/>
            <a:headEnd type="none" w="sm" len="sm"/>
            <a:tailEnd type="none" w="sm" len="sm"/>
          </a:ln>
        </p:spPr>
      </p:cxnSp>
      <p:cxnSp>
        <p:nvCxnSpPr>
          <p:cNvPr id="250" name="Google Shape;250;p29"/>
          <p:cNvCxnSpPr/>
          <p:nvPr/>
        </p:nvCxnSpPr>
        <p:spPr>
          <a:xfrm flipH="1">
            <a:off x="6108170" y="91545"/>
            <a:ext cx="6080655" cy="6080655"/>
          </a:xfrm>
          <a:prstGeom prst="straightConnector1">
            <a:avLst/>
          </a:prstGeom>
          <a:noFill/>
          <a:ln w="12700" cap="flat" cmpd="sng">
            <a:solidFill>
              <a:schemeClr val="dk1"/>
            </a:solidFill>
            <a:prstDash val="solid"/>
            <a:round/>
            <a:headEnd type="none" w="sm" len="sm"/>
            <a:tailEnd type="none" w="sm" len="sm"/>
          </a:ln>
        </p:spPr>
      </p:cxnSp>
      <p:cxnSp>
        <p:nvCxnSpPr>
          <p:cNvPr id="251" name="Google Shape;251;p29"/>
          <p:cNvCxnSpPr/>
          <p:nvPr/>
        </p:nvCxnSpPr>
        <p:spPr>
          <a:xfrm flipH="1">
            <a:off x="7235825" y="228600"/>
            <a:ext cx="4953000" cy="4953000"/>
          </a:xfrm>
          <a:prstGeom prst="straightConnector1">
            <a:avLst/>
          </a:prstGeom>
          <a:noFill/>
          <a:ln w="12700" cap="flat" cmpd="sng">
            <a:solidFill>
              <a:schemeClr val="dk1"/>
            </a:solidFill>
            <a:prstDash val="solid"/>
            <a:round/>
            <a:headEnd type="none" w="sm" len="sm"/>
            <a:tailEnd type="none" w="sm" len="sm"/>
          </a:ln>
        </p:spPr>
      </p:cxnSp>
      <p:cxnSp>
        <p:nvCxnSpPr>
          <p:cNvPr id="252" name="Google Shape;252;p29"/>
          <p:cNvCxnSpPr/>
          <p:nvPr/>
        </p:nvCxnSpPr>
        <p:spPr>
          <a:xfrm flipH="1">
            <a:off x="7335837" y="32278"/>
            <a:ext cx="4852989" cy="4852989"/>
          </a:xfrm>
          <a:prstGeom prst="straightConnector1">
            <a:avLst/>
          </a:prstGeom>
          <a:noFill/>
          <a:ln w="31750" cap="flat" cmpd="sng">
            <a:solidFill>
              <a:schemeClr val="dk1"/>
            </a:solidFill>
            <a:prstDash val="solid"/>
            <a:round/>
            <a:headEnd type="none" w="sm" len="sm"/>
            <a:tailEnd type="none" w="sm" len="sm"/>
          </a:ln>
        </p:spPr>
      </p:cxnSp>
      <p:cxnSp>
        <p:nvCxnSpPr>
          <p:cNvPr id="253" name="Google Shape;253;p29"/>
          <p:cNvCxnSpPr/>
          <p:nvPr/>
        </p:nvCxnSpPr>
        <p:spPr>
          <a:xfrm flipH="1">
            <a:off x="7845426" y="609601"/>
            <a:ext cx="4343399" cy="4343399"/>
          </a:xfrm>
          <a:prstGeom prst="straightConnector1">
            <a:avLst/>
          </a:prstGeom>
          <a:noFill/>
          <a:ln w="31750" cap="flat" cmpd="sng">
            <a:solidFill>
              <a:schemeClr val="dk1"/>
            </a:solidFill>
            <a:prstDash val="solid"/>
            <a:round/>
            <a:headEnd type="none" w="sm" len="sm"/>
            <a:tailEnd type="none" w="sm" len="sm"/>
          </a:ln>
        </p:spPr>
      </p:cxnSp>
      <p:sp>
        <p:nvSpPr>
          <p:cNvPr id="254" name="Google Shape;254;p29"/>
          <p:cNvSpPr/>
          <p:nvPr/>
        </p:nvSpPr>
        <p:spPr>
          <a:xfrm>
            <a:off x="0" y="0"/>
            <a:ext cx="12192000" cy="6858000"/>
          </a:xfrm>
          <a:prstGeom prst="rect">
            <a:avLst/>
          </a:prstGeom>
          <a:gradFill>
            <a:gsLst>
              <a:gs pos="0">
                <a:srgbClr val="62D2EF"/>
              </a:gs>
              <a:gs pos="10000">
                <a:srgbClr val="62D2EF"/>
              </a:gs>
              <a:gs pos="100000">
                <a:srgbClr val="05578D"/>
              </a:gs>
            </a:gsLst>
            <a:lin ang="61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55" name="Google Shape;255;p29"/>
          <p:cNvSpPr txBox="1">
            <a:spLocks noGrp="1"/>
          </p:cNvSpPr>
          <p:nvPr>
            <p:ph type="title"/>
          </p:nvPr>
        </p:nvSpPr>
        <p:spPr>
          <a:xfrm>
            <a:off x="4944753" y="628617"/>
            <a:ext cx="6559859" cy="302898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FFFFF"/>
              </a:buClr>
              <a:buSzPts val="4800"/>
              <a:buFont typeface="Century Gothic"/>
              <a:buNone/>
            </a:pPr>
            <a:r>
              <a:rPr lang="en-US" sz="4800">
                <a:solidFill>
                  <a:srgbClr val="FFFFFF"/>
                </a:solidFill>
              </a:rPr>
              <a:t>FINDINGS </a:t>
            </a:r>
            <a:br>
              <a:rPr lang="en-US" sz="4800">
                <a:solidFill>
                  <a:srgbClr val="FFFFFF"/>
                </a:solidFill>
              </a:rPr>
            </a:br>
            <a:br>
              <a:rPr lang="en-US" sz="4800">
                <a:solidFill>
                  <a:srgbClr val="FFFFFF"/>
                </a:solidFill>
              </a:rPr>
            </a:br>
            <a:br>
              <a:rPr lang="en-US" sz="4800">
                <a:solidFill>
                  <a:srgbClr val="FFFFFF"/>
                </a:solidFill>
              </a:rPr>
            </a:br>
            <a:endParaRPr sz="4800">
              <a:solidFill>
                <a:srgbClr val="FFFFFF"/>
              </a:solidFill>
            </a:endParaRPr>
          </a:p>
        </p:txBody>
      </p:sp>
      <p:sp>
        <p:nvSpPr>
          <p:cNvPr id="256" name="Google Shape;256;p29"/>
          <p:cNvSpPr/>
          <p:nvPr/>
        </p:nvSpPr>
        <p:spPr>
          <a:xfrm>
            <a:off x="634001" y="620722"/>
            <a:ext cx="3670674" cy="5286838"/>
          </a:xfrm>
          <a:prstGeom prst="snip2DiagRect">
            <a:avLst>
              <a:gd name="adj1" fmla="val 15804"/>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pic>
        <p:nvPicPr>
          <p:cNvPr id="257" name="Google Shape;257;p29"/>
          <p:cNvPicPr preferRelativeResize="0"/>
          <p:nvPr/>
        </p:nvPicPr>
        <p:blipFill rotWithShape="1">
          <a:blip r:embed="rId3">
            <a:alphaModFix/>
          </a:blip>
          <a:srcRect/>
          <a:stretch/>
        </p:blipFill>
        <p:spPr>
          <a:xfrm>
            <a:off x="1555809" y="1105354"/>
            <a:ext cx="1847676" cy="4322052"/>
          </a:xfrm>
          <a:prstGeom prst="rect">
            <a:avLst/>
          </a:prstGeom>
          <a:noFill/>
          <a:ln>
            <a:noFill/>
          </a:ln>
        </p:spPr>
      </p:pic>
      <p:grpSp>
        <p:nvGrpSpPr>
          <p:cNvPr id="258" name="Google Shape;258;p29"/>
          <p:cNvGrpSpPr/>
          <p:nvPr/>
        </p:nvGrpSpPr>
        <p:grpSpPr>
          <a:xfrm>
            <a:off x="9206969" y="2963333"/>
            <a:ext cx="2981859" cy="3208867"/>
            <a:chOff x="9206969" y="2963333"/>
            <a:chExt cx="2981859" cy="3208867"/>
          </a:xfrm>
        </p:grpSpPr>
        <p:cxnSp>
          <p:nvCxnSpPr>
            <p:cNvPr id="259" name="Google Shape;259;p29"/>
            <p:cNvCxnSpPr/>
            <p:nvPr/>
          </p:nvCxnSpPr>
          <p:spPr>
            <a:xfrm flipH="1">
              <a:off x="11276012" y="2963333"/>
              <a:ext cx="912814" cy="912812"/>
            </a:xfrm>
            <a:prstGeom prst="straightConnector1">
              <a:avLst/>
            </a:prstGeom>
            <a:noFill/>
            <a:ln w="9525" cap="flat" cmpd="sng">
              <a:solidFill>
                <a:srgbClr val="FFFFFF"/>
              </a:solidFill>
              <a:prstDash val="solid"/>
              <a:round/>
              <a:headEnd type="none" w="sm" len="sm"/>
              <a:tailEnd type="none" w="sm" len="sm"/>
            </a:ln>
          </p:spPr>
        </p:cxnSp>
        <p:cxnSp>
          <p:nvCxnSpPr>
            <p:cNvPr id="260" name="Google Shape;260;p29"/>
            <p:cNvCxnSpPr/>
            <p:nvPr/>
          </p:nvCxnSpPr>
          <p:spPr>
            <a:xfrm flipH="1">
              <a:off x="9206969" y="3190344"/>
              <a:ext cx="2981857" cy="2981856"/>
            </a:xfrm>
            <a:prstGeom prst="straightConnector1">
              <a:avLst/>
            </a:prstGeom>
            <a:noFill/>
            <a:ln w="9525" cap="flat" cmpd="sng">
              <a:solidFill>
                <a:srgbClr val="FFFFFF"/>
              </a:solidFill>
              <a:prstDash val="solid"/>
              <a:round/>
              <a:headEnd type="none" w="sm" len="sm"/>
              <a:tailEnd type="none" w="sm" len="sm"/>
            </a:ln>
          </p:spPr>
        </p:cxnSp>
        <p:cxnSp>
          <p:nvCxnSpPr>
            <p:cNvPr id="261" name="Google Shape;261;p29"/>
            <p:cNvCxnSpPr/>
            <p:nvPr/>
          </p:nvCxnSpPr>
          <p:spPr>
            <a:xfrm flipH="1">
              <a:off x="10292292" y="3285067"/>
              <a:ext cx="1896534" cy="1896533"/>
            </a:xfrm>
            <a:prstGeom prst="straightConnector1">
              <a:avLst/>
            </a:prstGeom>
            <a:noFill/>
            <a:ln w="9525" cap="flat" cmpd="sng">
              <a:solidFill>
                <a:srgbClr val="FFFFFF"/>
              </a:solidFill>
              <a:prstDash val="solid"/>
              <a:round/>
              <a:headEnd type="none" w="sm" len="sm"/>
              <a:tailEnd type="none" w="sm" len="sm"/>
            </a:ln>
          </p:spPr>
        </p:cxnSp>
        <p:cxnSp>
          <p:nvCxnSpPr>
            <p:cNvPr id="262" name="Google Shape;262;p29"/>
            <p:cNvCxnSpPr/>
            <p:nvPr/>
          </p:nvCxnSpPr>
          <p:spPr>
            <a:xfrm flipH="1">
              <a:off x="10443103" y="3131080"/>
              <a:ext cx="1745722" cy="1745720"/>
            </a:xfrm>
            <a:prstGeom prst="straightConnector1">
              <a:avLst/>
            </a:prstGeom>
            <a:noFill/>
            <a:ln w="28575" cap="flat" cmpd="sng">
              <a:solidFill>
                <a:srgbClr val="FFFFFF"/>
              </a:solidFill>
              <a:prstDash val="solid"/>
              <a:round/>
              <a:headEnd type="none" w="sm" len="sm"/>
              <a:tailEnd type="none" w="sm" len="sm"/>
            </a:ln>
          </p:spPr>
        </p:cxnSp>
        <p:cxnSp>
          <p:nvCxnSpPr>
            <p:cNvPr id="263" name="Google Shape;263;p29"/>
            <p:cNvCxnSpPr/>
            <p:nvPr/>
          </p:nvCxnSpPr>
          <p:spPr>
            <a:xfrm flipH="1">
              <a:off x="10918826" y="3683001"/>
              <a:ext cx="1270001" cy="1269999"/>
            </a:xfrm>
            <a:prstGeom prst="straightConnector1">
              <a:avLst/>
            </a:prstGeom>
            <a:noFill/>
            <a:ln w="28575" cap="flat" cmpd="sng">
              <a:solidFill>
                <a:srgbClr val="FFFFFF"/>
              </a:solidFill>
              <a:prstDash val="solid"/>
              <a:round/>
              <a:headEnd type="none" w="sm" len="sm"/>
              <a:tailEnd type="none" w="sm" len="sm"/>
            </a:ln>
          </p:spPr>
        </p:cxnSp>
      </p:grpSp>
      <p:sp>
        <p:nvSpPr>
          <p:cNvPr id="264" name="Google Shape;264;p29"/>
          <p:cNvSpPr txBox="1"/>
          <p:nvPr/>
        </p:nvSpPr>
        <p:spPr>
          <a:xfrm>
            <a:off x="5006977" y="1586414"/>
            <a:ext cx="6546849" cy="31393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285750" marR="0" lvl="0" indent="-285750" algn="l" rtl="0">
              <a:spcBef>
                <a:spcPts val="0"/>
              </a:spcBef>
              <a:spcAft>
                <a:spcPts val="0"/>
              </a:spcAft>
              <a:buClr>
                <a:schemeClr val="dk1"/>
              </a:buClr>
              <a:buSzPts val="1800"/>
              <a:buFont typeface="Arial"/>
              <a:buChar char="•"/>
            </a:pPr>
            <a:r>
              <a:rPr lang="en-US" sz="1800" dirty="0">
                <a:solidFill>
                  <a:schemeClr val="bg1"/>
                </a:solidFill>
                <a:latin typeface="Century Gothic"/>
                <a:ea typeface="Century Gothic"/>
                <a:cs typeface="Century Gothic"/>
                <a:sym typeface="Century Gothic"/>
              </a:rPr>
              <a:t>Inaugural Word count – At the beginning of President Biden’s inaugural speech, we ran our stream for one hour to get the distribution of “negative” words  </a:t>
            </a:r>
            <a:endParaRPr dirty="0">
              <a:solidFill>
                <a:schemeClr val="bg1"/>
              </a:solidFill>
            </a:endParaRPr>
          </a:p>
          <a:p>
            <a:pPr marL="285750" marR="0" lvl="0" indent="-171450" algn="l" rtl="0">
              <a:spcBef>
                <a:spcPts val="0"/>
              </a:spcBef>
              <a:spcAft>
                <a:spcPts val="0"/>
              </a:spcAft>
              <a:buClr>
                <a:schemeClr val="dk1"/>
              </a:buClr>
              <a:buSzPts val="1800"/>
              <a:buFont typeface="Arial"/>
              <a:buNone/>
            </a:pPr>
            <a:endParaRPr sz="1800" dirty="0">
              <a:solidFill>
                <a:schemeClr val="bg1"/>
              </a:solidFill>
              <a:latin typeface="Century Gothic"/>
              <a:ea typeface="Century Gothic"/>
              <a:cs typeface="Century Gothic"/>
              <a:sym typeface="Century Gothic"/>
            </a:endParaRPr>
          </a:p>
          <a:p>
            <a:pPr marL="285750" marR="0" lvl="0" indent="-285750" algn="l" rtl="0">
              <a:spcBef>
                <a:spcPts val="0"/>
              </a:spcBef>
              <a:spcAft>
                <a:spcPts val="0"/>
              </a:spcAft>
              <a:buClr>
                <a:schemeClr val="dk1"/>
              </a:buClr>
              <a:buSzPts val="1800"/>
              <a:buFont typeface="Arial"/>
              <a:buChar char="•"/>
            </a:pPr>
            <a:r>
              <a:rPr lang="en-US" sz="1800" dirty="0">
                <a:solidFill>
                  <a:schemeClr val="bg1"/>
                </a:solidFill>
                <a:latin typeface="Century Gothic"/>
                <a:ea typeface="Century Gothic"/>
                <a:cs typeface="Century Gothic"/>
                <a:sym typeface="Century Gothic"/>
              </a:rPr>
              <a:t>This followed the basic MapReduce method, each keyword was mapped when it appeared in a tweet and the dataset was reduced into distinct elements</a:t>
            </a:r>
            <a:endParaRPr dirty="0">
              <a:solidFill>
                <a:schemeClr val="bg1"/>
              </a:solidFill>
            </a:endParaRPr>
          </a:p>
          <a:p>
            <a:pPr marL="285750" marR="0" lvl="0" indent="-171450" algn="l" rtl="0">
              <a:spcBef>
                <a:spcPts val="0"/>
              </a:spcBef>
              <a:spcAft>
                <a:spcPts val="0"/>
              </a:spcAft>
              <a:buClr>
                <a:schemeClr val="dk1"/>
              </a:buClr>
              <a:buSzPts val="1800"/>
              <a:buFont typeface="Arial"/>
              <a:buNone/>
            </a:pPr>
            <a:endParaRPr sz="1800" dirty="0">
              <a:solidFill>
                <a:schemeClr val="bg1"/>
              </a:solidFill>
              <a:latin typeface="Century Gothic"/>
              <a:ea typeface="Century Gothic"/>
              <a:cs typeface="Century Gothic"/>
              <a:sym typeface="Century Gothic"/>
            </a:endParaRPr>
          </a:p>
          <a:p>
            <a:pPr marL="285750" marR="0" lvl="0" indent="-285750" algn="l" rtl="0">
              <a:spcBef>
                <a:spcPts val="0"/>
              </a:spcBef>
              <a:spcAft>
                <a:spcPts val="0"/>
              </a:spcAft>
              <a:buClr>
                <a:schemeClr val="dk1"/>
              </a:buClr>
              <a:buSzPts val="1800"/>
              <a:buFont typeface="Arial"/>
              <a:buChar char="•"/>
            </a:pPr>
            <a:r>
              <a:rPr lang="en-US" sz="1800" dirty="0">
                <a:solidFill>
                  <a:schemeClr val="bg1"/>
                </a:solidFill>
                <a:latin typeface="Century Gothic"/>
                <a:ea typeface="Century Gothic"/>
                <a:cs typeface="Century Gothic"/>
                <a:sym typeface="Century Gothic"/>
              </a:rPr>
              <a:t>As you can see, twitter is not the best place to go find some positivity </a:t>
            </a:r>
            <a:endParaRPr dirty="0">
              <a:solidFill>
                <a:schemeClr val="bg1"/>
              </a:solidFill>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817</Words>
  <Application>Microsoft Macintosh PowerPoint</Application>
  <PresentationFormat>Widescreen</PresentationFormat>
  <Paragraphs>87</Paragraphs>
  <Slides>18</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Century Gothic</vt:lpstr>
      <vt:lpstr>Noto Sans Symbols</vt:lpstr>
      <vt:lpstr>Arial</vt:lpstr>
      <vt:lpstr>Wingdings</vt:lpstr>
      <vt:lpstr>Slice</vt:lpstr>
      <vt:lpstr>Slice</vt:lpstr>
      <vt:lpstr>TWITTER - AWS ANALYSIS</vt:lpstr>
      <vt:lpstr>INTRODUCTION</vt:lpstr>
      <vt:lpstr>CHALLENGES</vt:lpstr>
      <vt:lpstr>TECHNOLOGIES</vt:lpstr>
      <vt:lpstr>FEATURES</vt:lpstr>
      <vt:lpstr>ROLES</vt:lpstr>
      <vt:lpstr>PROCESS </vt:lpstr>
      <vt:lpstr>PowerPoint Presentation</vt:lpstr>
      <vt:lpstr>FINDINGS    </vt:lpstr>
      <vt:lpstr>PROCESS</vt:lpstr>
      <vt:lpstr>Create your EMR and select the software that you would like pre-installed. Once it is ready it goes to a waiting state. Connect to master node using SSH will show. Make sure your log URI contains a location to your S3 bucket.</vt:lpstr>
      <vt:lpstr>Change your security setting to have ssh as an inbound rule and source to be from anywhere. (Anywhere is only if your testing … not for prod)</vt:lpstr>
      <vt:lpstr>Click on the ssh into master hyperlink and it will take you to this screen giving you the command to type into your terminal.  Make sure you have a key pair set up. Creating an AWS KeyPair</vt:lpstr>
      <vt:lpstr>PowerPoint Presentation</vt:lpstr>
      <vt:lpstr>PowerPoint Presentation</vt:lpstr>
      <vt:lpstr>PowerPoint Presentation</vt:lpstr>
      <vt:lpstr>OBSTACLES</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 AWS ANALYSIS</dc:title>
  <cp:lastModifiedBy>Zeshawn Pervaiz Manzoor</cp:lastModifiedBy>
  <cp:revision>15</cp:revision>
  <dcterms:modified xsi:type="dcterms:W3CDTF">2021-02-10T22:11:43Z</dcterms:modified>
</cp:coreProperties>
</file>