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3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4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74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62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54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76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282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97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3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58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23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08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2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95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3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7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7AA34-BD06-4AA8-9E11-E24317F8D9F2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9DBA15-0A9C-47E1-81F2-422E85BCD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75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4AFC-8DF2-481C-833C-8928B68F9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FS Englisch: Korrekturen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2E4841-4576-4DEA-A879-354169E42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de-DE" dirty="0"/>
              <a:t>Fachleiterin: Fr. </a:t>
            </a:r>
            <a:r>
              <a:rPr lang="de-DE" dirty="0" err="1"/>
              <a:t>Kugeler</a:t>
            </a:r>
            <a:r>
              <a:rPr lang="de-DE" dirty="0"/>
              <a:t> (OStR‘)</a:t>
            </a:r>
          </a:p>
          <a:p>
            <a:pPr algn="l"/>
            <a:r>
              <a:rPr lang="de-DE" dirty="0"/>
              <a:t>Referent: Henry Gieseler (</a:t>
            </a:r>
            <a:r>
              <a:rPr lang="de-DE" dirty="0" err="1"/>
              <a:t>StRef</a:t>
            </a:r>
            <a:r>
              <a:rPr lang="de-DE" dirty="0"/>
              <a:t>)</a:t>
            </a:r>
          </a:p>
          <a:p>
            <a:pPr algn="l"/>
            <a:r>
              <a:rPr lang="de-DE" dirty="0"/>
              <a:t>Datum: 14.09.2020</a:t>
            </a:r>
          </a:p>
        </p:txBody>
      </p:sp>
    </p:spTree>
    <p:extLst>
      <p:ext uri="{BB962C8B-B14F-4D97-AF65-F5344CB8AC3E}">
        <p14:creationId xmlns:p14="http://schemas.microsoft.com/office/powerpoint/2010/main" val="193377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C4650-3093-42BD-9295-CFD9B868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Praktisches Vorgehen zur Gewichtung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A25685-763B-4081-A8FF-C955249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/>
          </a:bodyPr>
          <a:lstStyle/>
          <a:p>
            <a:r>
              <a:rPr lang="de-DE" sz="2400" dirty="0"/>
              <a:t>Beispiel Klassenarbeit Sprachmittlung</a:t>
            </a:r>
          </a:p>
        </p:txBody>
      </p:sp>
    </p:spTree>
    <p:extLst>
      <p:ext uri="{BB962C8B-B14F-4D97-AF65-F5344CB8AC3E}">
        <p14:creationId xmlns:p14="http://schemas.microsoft.com/office/powerpoint/2010/main" val="70234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F27FB-838F-424D-A675-C405D5B3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Notenfindung am Beispiel des Bewertungsrasters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735C7C-EAF5-436B-8147-360E61BB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Benennung einzelner Gütekriterien und verschiedener Stufen des Erreichens (z.B. auf Basis des </a:t>
            </a:r>
            <a:r>
              <a:rPr lang="de-DE" sz="2400" dirty="0" err="1"/>
              <a:t>GeR</a:t>
            </a:r>
            <a:r>
              <a:rPr lang="de-DE" sz="2400" dirty="0"/>
              <a:t>). Bsp.: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Haß 2017, 353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EF23AE-4B09-400F-A22B-9AC25ECA4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0" t="8551" r="25579" b="79524"/>
          <a:stretch/>
        </p:blipFill>
        <p:spPr>
          <a:xfrm rot="10800000">
            <a:off x="940290" y="2994501"/>
            <a:ext cx="8070755" cy="25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3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234BE-2466-4E79-92A1-48976FC7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359425" cy="1320800"/>
          </a:xfrm>
        </p:spPr>
        <p:txBody>
          <a:bodyPr>
            <a:normAutofit fontScale="90000"/>
          </a:bodyPr>
          <a:lstStyle/>
          <a:p>
            <a:r>
              <a:rPr lang="de-DE" dirty="0"/>
              <a:t>4. Notenfindung am Beispiel des Bewertungsrasters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1D670CE-B1E0-44B2-A3C1-BC92F4F64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6121" y="0"/>
            <a:ext cx="7215879" cy="680085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1A237C9-F727-4164-B559-89F8B5BEEC59}"/>
              </a:ext>
            </a:extLst>
          </p:cNvPr>
          <p:cNvSpPr txBox="1"/>
          <p:nvPr/>
        </p:nvSpPr>
        <p:spPr>
          <a:xfrm>
            <a:off x="616696" y="5110843"/>
            <a:ext cx="4359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Kultusministerkonferenz. Web: http://www.kmk-format.de/material /Fremdsprachen/5-3-2_Bewertungs skalen_Schreiben.pdf. [Letzter Zugriff: 13.09.2020].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B2C5D6-A394-404A-9AA8-45FB021A400F}"/>
              </a:ext>
            </a:extLst>
          </p:cNvPr>
          <p:cNvSpPr txBox="1"/>
          <p:nvPr/>
        </p:nvSpPr>
        <p:spPr>
          <a:xfrm>
            <a:off x="616696" y="2366459"/>
            <a:ext cx="4359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Zuweisung von Bewertungseinheiten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Aufsummierung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Festsetzung des „Notensprungs“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Ermittlung der Note</a:t>
            </a:r>
          </a:p>
        </p:txBody>
      </p:sp>
    </p:spTree>
    <p:extLst>
      <p:ext uri="{BB962C8B-B14F-4D97-AF65-F5344CB8AC3E}">
        <p14:creationId xmlns:p14="http://schemas.microsoft.com/office/powerpoint/2010/main" val="46355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9ED07-C0FC-465A-9E3C-2EE6639B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Ein schülerorientiertes Korrekturverfahren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E0120F-C889-4355-A815-7AE98029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Sprachkorrektur ohne sprachliche Randbemerkungen (nur Inhalt/ Ausdrucksvermögen positiv und negativ; Fehler werden unterstrichen, Fehlerpassagen mit Klammern markiert)</a:t>
            </a:r>
          </a:p>
          <a:p>
            <a:r>
              <a:rPr lang="de-DE" sz="2400" dirty="0"/>
              <a:t>Besprechung von Fehlerkürzeln und häufigen Fehlerquellen im Unterricht</a:t>
            </a:r>
          </a:p>
          <a:p>
            <a:r>
              <a:rPr lang="de-DE" sz="2400" dirty="0" err="1"/>
              <a:t>SuS</a:t>
            </a:r>
            <a:r>
              <a:rPr lang="de-DE" sz="2400" dirty="0"/>
              <a:t> erstellen selbst sprachliche Randnotizen und berichtigen</a:t>
            </a:r>
          </a:p>
          <a:p>
            <a:r>
              <a:rPr lang="de-DE" sz="2400" i="1" dirty="0"/>
              <a:t>Peer- </a:t>
            </a:r>
            <a:r>
              <a:rPr lang="de-DE" sz="2400" i="1" dirty="0" err="1"/>
              <a:t>correction</a:t>
            </a:r>
            <a:r>
              <a:rPr lang="de-DE" sz="2400" i="1" dirty="0"/>
              <a:t> </a:t>
            </a:r>
            <a:r>
              <a:rPr lang="de-DE" sz="2400" dirty="0"/>
              <a:t>als „doppelter Boden“, Lernbegleitung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67188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60721-DE16-4F7C-A4EF-284F7027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Ein schülerorientiertes Korrekturverfahren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A8F80-DCD8-4DC7-9634-FEDC0F85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Gemeinsames Zusammentragen häufiger Fehlerquellen (bspw. in Google </a:t>
            </a:r>
            <a:r>
              <a:rPr lang="de-DE" sz="2400" dirty="0" err="1"/>
              <a:t>Documents</a:t>
            </a:r>
            <a:r>
              <a:rPr lang="de-DE" sz="2400" dirty="0"/>
              <a:t>, besser: </a:t>
            </a:r>
            <a:r>
              <a:rPr lang="de-DE" sz="2400" dirty="0" err="1"/>
              <a:t>iserv</a:t>
            </a:r>
            <a:r>
              <a:rPr lang="de-DE" sz="2400" dirty="0"/>
              <a:t>- Textmodul!)</a:t>
            </a:r>
          </a:p>
          <a:p>
            <a:r>
              <a:rPr lang="de-DE" sz="2400" dirty="0"/>
              <a:t>Kategorisieren der Fehler in Schülermoderation</a:t>
            </a:r>
          </a:p>
          <a:p>
            <a:r>
              <a:rPr lang="de-DE" sz="2400" dirty="0"/>
              <a:t>Hausaufgabe: Erstellen von „Denkvideos“: </a:t>
            </a:r>
            <a:r>
              <a:rPr lang="de-DE" sz="2400" dirty="0" err="1"/>
              <a:t>SuS</a:t>
            </a:r>
            <a:r>
              <a:rPr lang="de-DE" sz="2400" dirty="0"/>
              <a:t> erstellen zu ihrer Berichtigung per Scan und Bildschirmaufnahme ein Video, indem sie „laut Denken“, also ihre Gedanken zum Berichtigungsprozess äußern</a:t>
            </a:r>
          </a:p>
          <a:p>
            <a:r>
              <a:rPr lang="de-DE" sz="2400" dirty="0"/>
              <a:t>Speicherung als Diagnosetool für Lehrkraft</a:t>
            </a:r>
          </a:p>
          <a:p>
            <a:pPr marL="0" indent="0">
              <a:buNone/>
            </a:pPr>
            <a:r>
              <a:rPr lang="de-DE" sz="2400" dirty="0"/>
              <a:t>(Unterrichten digital: https://unterrichten.digital/2020/01/14 /fremdsprachen-korrektur/. [Letzter Zugriff: 13.09.2020].</a:t>
            </a:r>
          </a:p>
        </p:txBody>
      </p:sp>
    </p:spTree>
    <p:extLst>
      <p:ext uri="{BB962C8B-B14F-4D97-AF65-F5344CB8AC3E}">
        <p14:creationId xmlns:p14="http://schemas.microsoft.com/office/powerpoint/2010/main" val="360073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DB2B7-AF79-433E-BEAA-AFD3FE26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657"/>
          </a:xfrm>
        </p:spPr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6D959-B41F-4F4B-9295-93827D1A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57"/>
            <a:ext cx="8596668" cy="4637105"/>
          </a:xfrm>
        </p:spPr>
        <p:txBody>
          <a:bodyPr/>
          <a:lstStyle/>
          <a:p>
            <a:pPr marL="0" indent="0">
              <a:buNone/>
            </a:pPr>
            <a:r>
              <a:rPr lang="de-DE" cap="small" dirty="0"/>
              <a:t>Digital Unterrichten</a:t>
            </a:r>
            <a:r>
              <a:rPr lang="de-DE" dirty="0"/>
              <a:t>. Web: https://unterrichten.digital/2020/01/14/ fremdsprachen-korrektur/. [Letzter Zugriff: 13.09.2020].</a:t>
            </a:r>
          </a:p>
          <a:p>
            <a:pPr marL="0" indent="0">
              <a:buNone/>
            </a:pPr>
            <a:r>
              <a:rPr lang="de-DE" cap="small" dirty="0"/>
              <a:t>Haß, Frank </a:t>
            </a:r>
            <a:r>
              <a:rPr lang="de-DE" dirty="0"/>
              <a:t>und </a:t>
            </a:r>
            <a:r>
              <a:rPr lang="de-DE" cap="small" dirty="0"/>
              <a:t>Werner </a:t>
            </a:r>
            <a:r>
              <a:rPr lang="de-DE" cap="small" dirty="0" err="1"/>
              <a:t>Kieweg</a:t>
            </a:r>
            <a:r>
              <a:rPr lang="de-DE" cap="small" dirty="0"/>
              <a:t> </a:t>
            </a:r>
            <a:r>
              <a:rPr lang="de-DE" dirty="0"/>
              <a:t>(2012): </a:t>
            </a:r>
            <a:r>
              <a:rPr lang="de-DE" i="1" dirty="0"/>
              <a:t>I </a:t>
            </a:r>
            <a:r>
              <a:rPr lang="de-DE" i="1" dirty="0" err="1"/>
              <a:t>can</a:t>
            </a:r>
            <a:r>
              <a:rPr lang="de-DE" i="1" dirty="0"/>
              <a:t> </a:t>
            </a:r>
            <a:r>
              <a:rPr lang="de-DE" i="1" dirty="0" err="1"/>
              <a:t>make</a:t>
            </a:r>
            <a:r>
              <a:rPr lang="de-DE" i="1" dirty="0"/>
              <a:t> </a:t>
            </a:r>
            <a:r>
              <a:rPr lang="de-DE" i="1" dirty="0" err="1"/>
              <a:t>it!</a:t>
            </a:r>
            <a:r>
              <a:rPr lang="de-DE" i="1" dirty="0"/>
              <a:t> Englischunterricht für Schülerinnen und Schüler mit Lernschwierigkeiten. </a:t>
            </a:r>
            <a:r>
              <a:rPr lang="de-DE" dirty="0"/>
              <a:t>Seelze: Klett &amp; Kallmeyer.</a:t>
            </a:r>
          </a:p>
          <a:p>
            <a:pPr marL="0" indent="0">
              <a:buNone/>
            </a:pPr>
            <a:r>
              <a:rPr lang="de-DE" cap="small" dirty="0"/>
              <a:t>Haß, Frank </a:t>
            </a:r>
            <a:r>
              <a:rPr lang="de-DE" dirty="0"/>
              <a:t>(2017): </a:t>
            </a:r>
            <a:r>
              <a:rPr lang="de-DE" i="1" dirty="0"/>
              <a:t>Fachdidaktik Englisch – Tradition, Innovation, Praxis.</a:t>
            </a:r>
            <a:r>
              <a:rPr lang="de-DE" dirty="0"/>
              <a:t> Stuttgart: Klett.</a:t>
            </a:r>
          </a:p>
          <a:p>
            <a:pPr marL="0" indent="0">
              <a:buNone/>
            </a:pPr>
            <a:r>
              <a:rPr lang="de-DE" cap="small" dirty="0"/>
              <a:t>Kultusministerkonferenz</a:t>
            </a:r>
            <a:r>
              <a:rPr lang="de-DE" dirty="0"/>
              <a:t>. Web: http://www.kmk-format.de/material /Fremdsprachen/5-3-2_Bewertungs skalen_Schreiben.pdf. [Letzter Zugriff: 13.09.2020].</a:t>
            </a:r>
          </a:p>
          <a:p>
            <a:pPr marL="0" indent="0">
              <a:buNone/>
            </a:pPr>
            <a:r>
              <a:rPr lang="de-DE" cap="small" dirty="0"/>
              <a:t>Niedersächsisches Kultusministerium </a:t>
            </a:r>
            <a:r>
              <a:rPr lang="de-DE" dirty="0"/>
              <a:t>(2015): </a:t>
            </a:r>
            <a:r>
              <a:rPr lang="de-DE" i="1" dirty="0"/>
              <a:t>Kerncurriculum für das Gymnasium Schuljahrgänge 5-10 Englisch Niedersachsen. </a:t>
            </a:r>
          </a:p>
          <a:p>
            <a:pPr marL="0" indent="0">
              <a:buNone/>
            </a:pPr>
            <a:r>
              <a:rPr lang="de-DE" cap="small" dirty="0"/>
              <a:t>Thaler, Engelbert </a:t>
            </a:r>
            <a:r>
              <a:rPr lang="de-DE" dirty="0"/>
              <a:t>(2012): </a:t>
            </a:r>
            <a:r>
              <a:rPr lang="de-DE" i="1" dirty="0"/>
              <a:t>Englisch unterrichten.</a:t>
            </a:r>
            <a:r>
              <a:rPr lang="de-DE" dirty="0"/>
              <a:t> Berlin: Cornelsen.</a:t>
            </a:r>
          </a:p>
        </p:txBody>
      </p:sp>
    </p:spTree>
    <p:extLst>
      <p:ext uri="{BB962C8B-B14F-4D97-AF65-F5344CB8AC3E}">
        <p14:creationId xmlns:p14="http://schemas.microsoft.com/office/powerpoint/2010/main" val="302739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51B83-E8B2-4DB1-96EE-09DD5D56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de-DE" dirty="0"/>
              <a:t>Aspekte der letzten Seminarsitzung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1E2A9-DC16-4FB0-AF8B-89A9A865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9813"/>
            <a:ext cx="8596668" cy="4261549"/>
          </a:xfrm>
        </p:spPr>
        <p:txBody>
          <a:bodyPr>
            <a:normAutofit lnSpcReduction="10000"/>
          </a:bodyPr>
          <a:lstStyle/>
          <a:p>
            <a:r>
              <a:rPr lang="de-DE" sz="2400" dirty="0"/>
              <a:t>Fehlerkorrektur: Randnotizen/ Kürzel</a:t>
            </a:r>
          </a:p>
          <a:p>
            <a:endParaRPr lang="de-DE" sz="2400" dirty="0"/>
          </a:p>
          <a:p>
            <a:r>
              <a:rPr lang="de-DE" sz="2400" dirty="0"/>
              <a:t>Notwendigkeit der Defizit- und Positivkorrektur (Farbmöglichkeiten)</a:t>
            </a:r>
          </a:p>
          <a:p>
            <a:endParaRPr lang="de-DE" sz="2400" dirty="0"/>
          </a:p>
          <a:p>
            <a:r>
              <a:rPr lang="de-DE" sz="2400" dirty="0"/>
              <a:t>Herausstellung von Stärken und Schwächen in Ausdrucks-</a:t>
            </a:r>
          </a:p>
          <a:p>
            <a:pPr marL="0" indent="0">
              <a:buNone/>
            </a:pPr>
            <a:r>
              <a:rPr lang="de-DE" sz="2400" dirty="0"/>
              <a:t>    vermögen und Inhalt (AV</a:t>
            </a:r>
            <a:r>
              <a:rPr lang="de-DE" sz="2400" baseline="30000" dirty="0"/>
              <a:t>+/-</a:t>
            </a:r>
            <a:r>
              <a:rPr lang="de-DE" sz="2400" dirty="0"/>
              <a:t>; I</a:t>
            </a:r>
            <a:r>
              <a:rPr lang="de-DE" sz="2400" baseline="30000" dirty="0"/>
              <a:t>+/-</a:t>
            </a:r>
            <a:r>
              <a:rPr lang="de-DE" sz="2400" dirty="0"/>
              <a:t>)</a:t>
            </a:r>
          </a:p>
          <a:p>
            <a:endParaRPr lang="de-DE" sz="2400" dirty="0"/>
          </a:p>
          <a:p>
            <a:r>
              <a:rPr lang="de-DE" sz="2400" dirty="0"/>
              <a:t>Gewichtung: Fokus auf Kommunikationserfolg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0522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C17CA-3878-4274-9341-3B61F74F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des Vortrags mit dem Schwerpunkt </a:t>
            </a:r>
            <a:r>
              <a:rPr lang="de-DE" i="1" dirty="0"/>
              <a:t>Gewichtung/Notenfindung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3E93B-41C6-4C64-8A8D-5327FC72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KC/ Erlasslage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Die Bedeutung des Fehlers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Praktisches Vorgehen zur Gewichtung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Notenfindung am Beispiel des Bewertungsrasters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Ein schülerorientiertes Korrekturverfahren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128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A00A6-9F55-4F6B-978B-DF2995F9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de-DE" dirty="0"/>
              <a:t>1. KC/ Erlasslage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DB278-5591-47D0-9F62-4A039B92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b="1" dirty="0">
                <a:effectLst/>
                <a:latin typeface="Arial" panose="020B0604020202020204" pitchFamily="34" charset="0"/>
              </a:rPr>
              <a:t>Grundsätze der Leistungsbeurteilung/ -bewertung</a:t>
            </a:r>
          </a:p>
          <a:p>
            <a:pPr marL="0" indent="0">
              <a:buNone/>
            </a:pPr>
            <a:endParaRPr lang="de-DE" sz="2400" b="1" dirty="0">
              <a:effectLst/>
              <a:latin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</a:rPr>
              <a:t>„Das Erkennen von Fehlern und der produktive Umgang mit ihnen sind konstruktiver Teil des Lernprozesses“ (S.31)</a:t>
            </a:r>
            <a:endParaRPr lang="de-DE" sz="2400" dirty="0"/>
          </a:p>
          <a:p>
            <a:r>
              <a:rPr lang="de-DE" sz="2400" dirty="0">
                <a:latin typeface="Arial" panose="020B0604020202020204" pitchFamily="34" charset="0"/>
              </a:rPr>
              <a:t>„Für den weiteren Lernfortschritt ist es wichtig, bereits erworbene Kompetenzen herauszustellen“ (S.31)</a:t>
            </a:r>
          </a:p>
          <a:p>
            <a:r>
              <a:rPr lang="de-DE" sz="2400" dirty="0">
                <a:effectLst/>
                <a:latin typeface="Arial" panose="020B0604020202020204" pitchFamily="34" charset="0"/>
              </a:rPr>
              <a:t>„Förderung der Fähigkeit zur Selbsteinschätzung der Leistung“ (S.31)</a:t>
            </a:r>
          </a:p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sym typeface="Wingdings" panose="05000000000000000000" pitchFamily="2" charset="2"/>
              </a:rPr>
              <a:t> „Kern der Bewertung sprachlicher Leistung ist die 	Würdigung der erbrachten Leistung und nicht die 	Feststellung sprachlicher Mängel“ (S.31)</a:t>
            </a:r>
            <a:endParaRPr lang="de-DE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4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52C5-D226-47D6-A96C-CE62C38D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KC/ Erlasslage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E909D-F34F-4896-822E-2E22896DF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229"/>
            <a:ext cx="8596668" cy="47461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sz="2800" dirty="0"/>
              <a:t>Bewertet wird grundsätzlich die </a:t>
            </a:r>
            <a:r>
              <a:rPr lang="de-DE" sz="2800" dirty="0">
                <a:highlight>
                  <a:srgbClr val="FFFF00"/>
                </a:highlight>
              </a:rPr>
              <a:t>kommunikative Gesamtleistung</a:t>
            </a:r>
            <a:r>
              <a:rPr lang="de-DE" sz="2800" dirty="0"/>
              <a:t>. Das Verfügen über sprachliche Mittel und deren korrekte Anwendung (lexikalische, grammatische, orthografische und ggf. phono-logische Teilleistungen) haben bei diesem </a:t>
            </a:r>
            <a:r>
              <a:rPr lang="de-DE" sz="2800" dirty="0" err="1"/>
              <a:t>inte-grativen</a:t>
            </a:r>
            <a:r>
              <a:rPr lang="de-DE" sz="2800" dirty="0"/>
              <a:t> Bewertungsansatz eine </a:t>
            </a:r>
            <a:r>
              <a:rPr lang="de-DE" sz="2800" dirty="0">
                <a:highlight>
                  <a:srgbClr val="FFFF00"/>
                </a:highlight>
              </a:rPr>
              <a:t>dienende Funktion und werden nicht isoliert bewertet</a:t>
            </a:r>
            <a:r>
              <a:rPr lang="de-DE" sz="2800" dirty="0"/>
              <a:t>. </a:t>
            </a:r>
          </a:p>
          <a:p>
            <a:pPr marL="0" indent="0" algn="just">
              <a:buNone/>
            </a:pPr>
            <a:r>
              <a:rPr lang="de-DE" sz="2800" dirty="0"/>
              <a:t>                                                        KC Sek 1, S. 32</a:t>
            </a:r>
          </a:p>
          <a:p>
            <a:pPr marL="0" indent="0" algn="just">
              <a:buNone/>
            </a:pPr>
            <a:endParaRPr lang="de-DE" sz="2800" dirty="0"/>
          </a:p>
          <a:p>
            <a:pPr marL="0" indent="0" algn="just">
              <a:buNone/>
            </a:pPr>
            <a:r>
              <a:rPr lang="de-DE" sz="2800" b="1" dirty="0">
                <a:sym typeface="Wingdings" panose="05000000000000000000" pitchFamily="2" charset="2"/>
              </a:rPr>
              <a:t> Fehler markieren ja, aber wie bewerten?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16643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7567F-F2ED-4497-9827-A531CB72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de-DE" dirty="0"/>
              <a:t>2. Die Bedeutung des Fehlers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66D89-8940-4582-A030-698451E51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r>
              <a:rPr lang="de-DE" sz="2400" dirty="0"/>
              <a:t>Positive Einstellung zum Fehler entwickeln!</a:t>
            </a:r>
          </a:p>
          <a:p>
            <a:r>
              <a:rPr lang="de-DE" sz="2400" dirty="0"/>
              <a:t>Zunächst Positives Würdigen!</a:t>
            </a:r>
          </a:p>
          <a:p>
            <a:r>
              <a:rPr lang="de-DE" sz="2400" dirty="0">
                <a:highlight>
                  <a:srgbClr val="FFFF00"/>
                </a:highlight>
              </a:rPr>
              <a:t>„Kommunikative Wirksamkeit ist das grundlegende Kriterium der Gewichtung von Fehlern“ </a:t>
            </a:r>
            <a:r>
              <a:rPr lang="de-DE" sz="2400" dirty="0"/>
              <a:t>(Haß 2017, 355)</a:t>
            </a:r>
          </a:p>
          <a:p>
            <a:pPr marL="0" indent="0">
              <a:buNone/>
            </a:pPr>
            <a:endParaRPr lang="de-DE" sz="2400" dirty="0"/>
          </a:p>
          <a:p>
            <a:pPr lvl="1"/>
            <a:r>
              <a:rPr lang="de-DE" sz="2200" dirty="0"/>
              <a:t>Grammatikfehler selten kommunikationsbehindernd!</a:t>
            </a:r>
          </a:p>
          <a:p>
            <a:pPr lvl="1"/>
            <a:r>
              <a:rPr lang="de-DE" sz="2200" dirty="0"/>
              <a:t>Aussprache/ Intonation wichtig!</a:t>
            </a:r>
          </a:p>
          <a:p>
            <a:pPr lvl="1"/>
            <a:r>
              <a:rPr lang="de-DE" sz="2200" dirty="0"/>
              <a:t>Kulturfehler können sogar zum Abbruch der Kommunikation führen! (355)</a:t>
            </a:r>
          </a:p>
        </p:txBody>
      </p:sp>
    </p:spTree>
    <p:extLst>
      <p:ext uri="{BB962C8B-B14F-4D97-AF65-F5344CB8AC3E}">
        <p14:creationId xmlns:p14="http://schemas.microsoft.com/office/powerpoint/2010/main" val="307419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C402D-1D56-445C-A64E-2F1DFB85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1614"/>
          </a:xfrm>
        </p:spPr>
        <p:txBody>
          <a:bodyPr/>
          <a:lstStyle/>
          <a:p>
            <a:r>
              <a:rPr lang="de-DE" dirty="0"/>
              <a:t>2. Die Bedeutung des Fehlers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51B65-E4EA-4132-99C2-02BFD172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1215"/>
            <a:ext cx="8596668" cy="4490148"/>
          </a:xfrm>
        </p:spPr>
        <p:txBody>
          <a:bodyPr>
            <a:normAutofit/>
          </a:bodyPr>
          <a:lstStyle/>
          <a:p>
            <a:r>
              <a:rPr lang="de-DE" sz="2400" dirty="0"/>
              <a:t>Gewichtung der Fehler nicht nur nach „Schweregrad des sprachlichen Normverstoßes“, sondern auch nach dem </a:t>
            </a:r>
            <a:r>
              <a:rPr lang="de-DE" sz="2400" dirty="0">
                <a:highlight>
                  <a:srgbClr val="FFFF00"/>
                </a:highlight>
              </a:rPr>
              <a:t>Ziel der Klassenarbeit</a:t>
            </a:r>
            <a:r>
              <a:rPr lang="de-DE" sz="2400" dirty="0"/>
              <a:t> und der </a:t>
            </a:r>
            <a:r>
              <a:rPr lang="de-DE" sz="2400" dirty="0">
                <a:highlight>
                  <a:srgbClr val="FFFF00"/>
                </a:highlight>
              </a:rPr>
              <a:t>Art der jeweiligen Aufgabe </a:t>
            </a:r>
            <a:r>
              <a:rPr lang="de-DE" sz="2400" dirty="0"/>
              <a:t>(Thaler 2012, 309)</a:t>
            </a:r>
          </a:p>
          <a:p>
            <a:endParaRPr lang="de-DE" sz="2400" dirty="0"/>
          </a:p>
          <a:p>
            <a:r>
              <a:rPr lang="de-DE" sz="2400" dirty="0"/>
              <a:t>Einfließen weiterer Faktoren (</a:t>
            </a:r>
            <a:r>
              <a:rPr lang="de-DE" sz="2400" dirty="0">
                <a:highlight>
                  <a:srgbClr val="FFFF00"/>
                </a:highlight>
              </a:rPr>
              <a:t>Inhalt, Ausdrucksvermögen</a:t>
            </a:r>
            <a:r>
              <a:rPr lang="de-DE" sz="2400" dirty="0"/>
              <a:t>, etc.) in Gewichtung</a:t>
            </a:r>
          </a:p>
          <a:p>
            <a:endParaRPr lang="de-DE" sz="2400" dirty="0"/>
          </a:p>
          <a:p>
            <a:r>
              <a:rPr lang="de-DE" sz="2400" dirty="0"/>
              <a:t>Nicht „Fehlerzählen“, sondern </a:t>
            </a:r>
            <a:r>
              <a:rPr lang="de-DE" sz="2400" dirty="0">
                <a:highlight>
                  <a:srgbClr val="FFFF00"/>
                </a:highlight>
              </a:rPr>
              <a:t>Bewerten auf Basis von Bewertungseinheiten</a:t>
            </a:r>
            <a:r>
              <a:rPr lang="de-DE" sz="2400" dirty="0"/>
              <a:t>, die vorher festgelegt werden.</a:t>
            </a:r>
          </a:p>
        </p:txBody>
      </p:sp>
    </p:spTree>
    <p:extLst>
      <p:ext uri="{BB962C8B-B14F-4D97-AF65-F5344CB8AC3E}">
        <p14:creationId xmlns:p14="http://schemas.microsoft.com/office/powerpoint/2010/main" val="314888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B5769-F78C-43EF-A6C6-C1B94117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986"/>
          </a:xfrm>
        </p:spPr>
        <p:txBody>
          <a:bodyPr/>
          <a:lstStyle/>
          <a:p>
            <a:r>
              <a:rPr lang="de-DE" dirty="0"/>
              <a:t>3. Praktisches Vorgehen zur Gewichtung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CD7FE-37D6-4AD2-9F4A-D3908FDA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0201"/>
            <a:ext cx="9054495" cy="44411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800" b="1" i="1" dirty="0" err="1"/>
              <a:t>No</a:t>
            </a:r>
            <a:r>
              <a:rPr lang="de-DE" sz="2800" b="1" i="1" dirty="0"/>
              <a:t>, </a:t>
            </a:r>
            <a:r>
              <a:rPr lang="de-DE" sz="2800" b="1" i="1" dirty="0" err="1"/>
              <a:t>please</a:t>
            </a:r>
            <a:r>
              <a:rPr lang="de-DE" sz="2800" b="1" i="1" dirty="0"/>
              <a:t> </a:t>
            </a:r>
            <a:r>
              <a:rPr lang="de-DE" sz="2800" b="1" i="1" dirty="0" err="1"/>
              <a:t>don‘t</a:t>
            </a:r>
            <a:r>
              <a:rPr lang="de-DE" sz="2800" b="1" i="1" dirty="0"/>
              <a:t>!</a:t>
            </a:r>
          </a:p>
          <a:p>
            <a:r>
              <a:rPr lang="de-DE" sz="2400" dirty="0">
                <a:highlight>
                  <a:srgbClr val="FFFF00"/>
                </a:highlight>
              </a:rPr>
              <a:t>„Fehlerzählen“</a:t>
            </a:r>
            <a:r>
              <a:rPr lang="de-DE" sz="2400" dirty="0"/>
              <a:t>: nur dort sinnvoll, wo identische Schülerantworten zu erwarten sind (Bsp. Diktat) (Thaler 2012, 310).</a:t>
            </a:r>
          </a:p>
          <a:p>
            <a:r>
              <a:rPr lang="de-DE" sz="2400" dirty="0"/>
              <a:t>Arbeiten mit </a:t>
            </a:r>
            <a:r>
              <a:rPr lang="de-DE" sz="2400" dirty="0">
                <a:highlight>
                  <a:srgbClr val="FFFF00"/>
                </a:highlight>
              </a:rPr>
              <a:t>Fehlerindex/ Fehlerkoeffizient </a:t>
            </a:r>
            <a:r>
              <a:rPr lang="de-DE" sz="2400" dirty="0"/>
              <a:t>(Anzahl der Fehler im Verhältnis zur Wortzahl): Subjektive Fehlerauffassungen und –</a:t>
            </a:r>
            <a:r>
              <a:rPr lang="de-DE" sz="2400" dirty="0" err="1"/>
              <a:t>gewichtungen</a:t>
            </a:r>
            <a:r>
              <a:rPr lang="de-DE" sz="2400" dirty="0"/>
              <a:t>! (Haß 2017, 352)</a:t>
            </a:r>
          </a:p>
          <a:p>
            <a:r>
              <a:rPr lang="de-DE" sz="2400" dirty="0">
                <a:highlight>
                  <a:srgbClr val="FFFF00"/>
                </a:highlight>
              </a:rPr>
              <a:t>Selektive Korrektur</a:t>
            </a:r>
            <a:r>
              <a:rPr lang="de-DE" sz="2400" dirty="0"/>
              <a:t>: Anstreichen nur der Fehler, die für Teilaufgabe relevant sind (führt zu Eindruck falscher Korrektheit oder Nachlässigkeit/ Inkompetenz) Thaler 2012, 309)</a:t>
            </a:r>
          </a:p>
          <a:p>
            <a:r>
              <a:rPr lang="de-DE" sz="2400" dirty="0"/>
              <a:t>Einheitliche Festlegung des </a:t>
            </a:r>
            <a:r>
              <a:rPr lang="de-DE" sz="2400" dirty="0">
                <a:highlight>
                  <a:srgbClr val="FFFF00"/>
                </a:highlight>
              </a:rPr>
              <a:t>Cut-offs</a:t>
            </a:r>
            <a:r>
              <a:rPr lang="de-DE" sz="2400" dirty="0"/>
              <a:t> per </a:t>
            </a:r>
            <a:r>
              <a:rPr lang="de-DE" sz="2400" dirty="0" err="1"/>
              <a:t>Fachschaftsbeschluss</a:t>
            </a:r>
            <a:r>
              <a:rPr lang="de-DE" sz="2400" dirty="0"/>
              <a:t> (312)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8918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2CB68-8139-4EEF-9F46-7128DD7E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Praktisches Vorgehen zur Gewichtung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8C720-7A8F-490C-9B8A-08459CC5C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57300"/>
            <a:ext cx="9021837" cy="4784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i="1" dirty="0"/>
              <a:t>Yes, </a:t>
            </a:r>
            <a:r>
              <a:rPr lang="de-DE" sz="2400" b="1" i="1" dirty="0" err="1"/>
              <a:t>please</a:t>
            </a:r>
            <a:r>
              <a:rPr lang="de-DE" sz="2400" b="1" i="1" dirty="0"/>
              <a:t> do!</a:t>
            </a:r>
          </a:p>
          <a:p>
            <a:r>
              <a:rPr lang="de-DE" sz="2400" dirty="0">
                <a:highlight>
                  <a:srgbClr val="FFFF00"/>
                </a:highlight>
              </a:rPr>
              <a:t>Schwerpunkt</a:t>
            </a:r>
            <a:r>
              <a:rPr lang="de-DE" sz="2400" dirty="0"/>
              <a:t> der Klassenarbeit </a:t>
            </a:r>
            <a:r>
              <a:rPr lang="de-DE" sz="2400" dirty="0">
                <a:highlight>
                  <a:srgbClr val="FFFF00"/>
                </a:highlight>
              </a:rPr>
              <a:t>bestimmen</a:t>
            </a:r>
          </a:p>
          <a:p>
            <a:r>
              <a:rPr lang="de-DE" sz="2400" dirty="0">
                <a:highlight>
                  <a:srgbClr val="FFFF00"/>
                </a:highlight>
              </a:rPr>
              <a:t>Bewertungseinheiten zuweisen </a:t>
            </a:r>
            <a:r>
              <a:rPr lang="de-DE" sz="2400" dirty="0"/>
              <a:t>(inhaltlich und sprachlich)</a:t>
            </a:r>
          </a:p>
          <a:p>
            <a:pPr lvl="1"/>
            <a:r>
              <a:rPr lang="de-DE" sz="2400" dirty="0"/>
              <a:t>Bsp. Schreibaufgabe:</a:t>
            </a:r>
          </a:p>
          <a:p>
            <a:pPr lvl="2"/>
            <a:r>
              <a:rPr lang="de-DE" sz="2000" dirty="0"/>
              <a:t>Inhalt: Themenbezug, Länge, Gliederung, Kohärenz, Kohäsion, Risikobereitschaft</a:t>
            </a:r>
          </a:p>
          <a:p>
            <a:pPr lvl="2"/>
            <a:r>
              <a:rPr lang="de-DE" sz="2000" dirty="0"/>
              <a:t>Sprache/Form: Wortschatz, Grammatik, Angemessenheit (pragmatisch und soziokulturell), Orthografie, Form</a:t>
            </a:r>
          </a:p>
          <a:p>
            <a:pPr lvl="2"/>
            <a:r>
              <a:rPr lang="de-DE" sz="2000" dirty="0"/>
              <a:t>Verhältnis 5:5 oder 4:6</a:t>
            </a:r>
          </a:p>
          <a:p>
            <a:pPr lvl="2"/>
            <a:r>
              <a:rPr lang="de-DE" sz="2000" dirty="0">
                <a:highlight>
                  <a:srgbClr val="FFFF00"/>
                </a:highlight>
              </a:rPr>
              <a:t>Je stärker die Lenkung, desto höher die Gewichtung des sprachlichen Bereichs</a:t>
            </a:r>
            <a:r>
              <a:rPr lang="de-DE" sz="2000" dirty="0"/>
              <a:t>                                       (Thaler 2012, 311)</a:t>
            </a:r>
          </a:p>
          <a:p>
            <a:r>
              <a:rPr lang="de-DE" sz="2400" dirty="0"/>
              <a:t>Feststellung des Erreichens der BE mithilfe von </a:t>
            </a:r>
            <a:r>
              <a:rPr lang="de-DE" sz="2400" dirty="0">
                <a:highlight>
                  <a:srgbClr val="FFFF00"/>
                </a:highlight>
              </a:rPr>
              <a:t>Bewertungsraster</a:t>
            </a:r>
          </a:p>
        </p:txBody>
      </p:sp>
    </p:spTree>
    <p:extLst>
      <p:ext uri="{BB962C8B-B14F-4D97-AF65-F5344CB8AC3E}">
        <p14:creationId xmlns:p14="http://schemas.microsoft.com/office/powerpoint/2010/main" val="26009123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901</Words>
  <Application>Microsoft Office PowerPoint</Application>
  <PresentationFormat>Breitbild</PresentationFormat>
  <Paragraphs>99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Facette</vt:lpstr>
      <vt:lpstr>FS Englisch: Korrekturen</vt:lpstr>
      <vt:lpstr>Aspekte der letzten Seminarsitzung</vt:lpstr>
      <vt:lpstr>Gliederung des Vortrags mit dem Schwerpunkt Gewichtung/Notenfindung</vt:lpstr>
      <vt:lpstr>1. KC/ Erlasslage</vt:lpstr>
      <vt:lpstr>1. KC/ Erlasslage</vt:lpstr>
      <vt:lpstr>2. Die Bedeutung des Fehlers</vt:lpstr>
      <vt:lpstr>2. Die Bedeutung des Fehlers</vt:lpstr>
      <vt:lpstr>3. Praktisches Vorgehen zur Gewichtung</vt:lpstr>
      <vt:lpstr>3. Praktisches Vorgehen zur Gewichtung</vt:lpstr>
      <vt:lpstr>3. Praktisches Vorgehen zur Gewichtung</vt:lpstr>
      <vt:lpstr>4. Notenfindung am Beispiel des Bewertungsrasters</vt:lpstr>
      <vt:lpstr>4. Notenfindung am Beispiel des Bewertungsrasters</vt:lpstr>
      <vt:lpstr>5. Ein schülerorientiertes Korrekturverfahren</vt:lpstr>
      <vt:lpstr>5. Ein schülerorientiertes Korrekturverfahren</vt:lpstr>
      <vt:lpstr>Literaturverzeichnis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 Englisch: Korrekturen</dc:title>
  <dc:creator>Michael</dc:creator>
  <cp:lastModifiedBy>Michael</cp:lastModifiedBy>
  <cp:revision>15</cp:revision>
  <dcterms:created xsi:type="dcterms:W3CDTF">2020-09-13T13:18:33Z</dcterms:created>
  <dcterms:modified xsi:type="dcterms:W3CDTF">2020-09-14T11:55:31Z</dcterms:modified>
</cp:coreProperties>
</file>