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2E2110D8-B4F6-43FE-B62F-34CFD60BB30D}">
  <a:tblStyle styleId="{2E2110D8-B4F6-43FE-B62F-34CFD60BB30D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900112"/>
            <a:ext cx="8229600" cy="1068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 rot="5400000">
            <a:off x="3020218" y="459581"/>
            <a:ext cx="31035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57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57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900112"/>
            <a:ext cx="8229600" cy="1068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3022600"/>
            <a:ext cx="8229600" cy="3103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57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457200" y="900112"/>
            <a:ext cx="8229600" cy="1068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1968500"/>
            <a:ext cx="4038599" cy="41576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648200" y="1968500"/>
            <a:ext cx="4038599" cy="41576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900112"/>
            <a:ext cx="8229600" cy="1068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900112"/>
            <a:ext cx="8229600" cy="1068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900112"/>
            <a:ext cx="8229600" cy="1068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3022600"/>
            <a:ext cx="8229600" cy="3103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57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mailto:drtripp@ncsu.edu" TargetMode="External"/><Relationship Id="rId4" Type="http://schemas.openxmlformats.org/officeDocument/2006/relationships/image" Target="../media/image09.jpg"/><Relationship Id="rId5" Type="http://schemas.openxmlformats.org/officeDocument/2006/relationships/image" Target="../media/image08.png"/><Relationship Id="rId6" Type="http://schemas.openxmlformats.org/officeDocument/2006/relationships/image" Target="../media/image11.jpg"/><Relationship Id="rId7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csrc.nist.gov/publications/nistpubs/800-30/sp800-30.pdf" TargetMode="External"/><Relationship Id="rId4" Type="http://schemas.openxmlformats.org/officeDocument/2006/relationships/image" Target="../media/image0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jpg"/><Relationship Id="rId4" Type="http://schemas.openxmlformats.org/officeDocument/2006/relationships/image" Target="../media/image0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Relationship Id="rId4" Type="http://schemas.openxmlformats.org/officeDocument/2006/relationships/image" Target="../media/image03.png"/><Relationship Id="rId5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Bug Classification and Vulnerability Dataset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/>
              <a:t>Dawson Tripp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/>
              <a:t>Christopher Theisen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/>
              <a:t>Dr. Laurie Williams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1488000" y="2000625"/>
            <a:ext cx="6168000" cy="3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</a:rPr>
              <a:t>Taxonomy based on OWASP Top 10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</a:rPr>
              <a:t>One bug, many categories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</a:rPr>
              <a:t>Collaborating with teacher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1488000" y="1413525"/>
            <a:ext cx="5600100" cy="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3000"/>
              <a:t>Limitations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1488000" y="2000625"/>
            <a:ext cx="6168000" cy="3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</a:rPr>
              <a:t>UI as a category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</a:rPr>
              <a:t>	Researchers vs Practitioners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</a:rPr>
              <a:t>Classifying rest of bugs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</a:rPr>
              <a:t>Mining additional bugs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</a:rPr>
              <a:t>Improving scripts, extracting code from comments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1488000" y="1413525"/>
            <a:ext cx="5600100" cy="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3000"/>
              <a:t>Future Work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1488000" y="2000625"/>
            <a:ext cx="6168000" cy="3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drtripp@ncsu.edu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66696A"/>
                </a:solidFill>
              </a:rPr>
              <a:t>www.linkedin.com/in/</a:t>
            </a:r>
            <a:r>
              <a:rPr lang="en-US" sz="2400">
                <a:solidFill>
                  <a:srgbClr val="333333"/>
                </a:solidFill>
              </a:rPr>
              <a:t>DawsonTripp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1488000" y="1413525"/>
            <a:ext cx="5600100" cy="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3000"/>
              <a:t>Contact</a:t>
            </a:r>
          </a:p>
        </p:txBody>
      </p:sp>
      <p:pic>
        <p:nvPicPr>
          <p:cNvPr descr="email-envelope-outline-shape-with-rounded-corners_318-49938.png" id="166" name="Shape 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000" y="1963200"/>
            <a:ext cx="691700" cy="691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0APBMVQh3yraN704gKCeM63KzeQ-zHUi5wK6E9TjRQ26McyqYBt-zy__4i8GXDAfeys=w300" id="167" name="Shape 1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6300" y="2853075"/>
            <a:ext cx="587100" cy="58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ace_gas_orbiter_20130314_orig.jpg" id="168" name="Shape 1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439725" y="3956225"/>
            <a:ext cx="3948271" cy="29631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pologo.png" id="169" name="Shape 16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93924" y="3992500"/>
            <a:ext cx="3250075" cy="286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race_gas_orbiter_20130314_orig.jpg"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3600" y="-69875"/>
            <a:ext cx="9277598" cy="6962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ctrTitle"/>
          </p:nvPr>
        </p:nvSpPr>
        <p:spPr>
          <a:xfrm>
            <a:off x="685800" y="15129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Vulnerability:</a:t>
            </a:r>
          </a:p>
        </p:txBody>
      </p:sp>
      <p:sp>
        <p:nvSpPr>
          <p:cNvPr id="99" name="Shape 99"/>
          <p:cNvSpPr txBox="1"/>
          <p:nvPr>
            <p:ph idx="1" type="subTitle"/>
          </p:nvPr>
        </p:nvSpPr>
        <p:spPr>
          <a:xfrm>
            <a:off x="1334175" y="2982925"/>
            <a:ext cx="676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215900" rtl="0" algn="l">
              <a:lnSpc>
                <a:spcPct val="160000"/>
              </a:lnSpc>
              <a:spcBef>
                <a:spcPts val="200"/>
              </a:spcBef>
              <a:spcAft>
                <a:spcPts val="7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252525"/>
                </a:solidFill>
                <a:highlight>
                  <a:srgbClr val="FFFFFF"/>
                </a:highlight>
              </a:rPr>
              <a:t>A flaw or weakness in system security procedures, design, implementation, or internal controls that could be exercised (accidentally triggered or intentionally exploited) and result in a security breach or a violation of the system's security policy.</a:t>
            </a:r>
          </a:p>
          <a:p>
            <a:pPr lvl="0" rtl="0" algn="l">
              <a:lnSpc>
                <a:spcPct val="160000"/>
              </a:lnSpc>
              <a:spcBef>
                <a:spcPts val="200"/>
              </a:spcBef>
              <a:spcAft>
                <a:spcPts val="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i="1" sz="180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340725" y="4686300"/>
            <a:ext cx="5014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NIST SP 800-30 Risk Management Guide for Information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http://csrc.nist.gov/publications/nistpubs/800-30/sp800-30.pdf</a:t>
            </a:r>
          </a:p>
        </p:txBody>
      </p:sp>
      <p:pic>
        <p:nvPicPr>
          <p:cNvPr descr="nist_logo.jpg"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5200" y="5514600"/>
            <a:ext cx="3948800" cy="1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1488000" y="2000625"/>
            <a:ext cx="6168000" cy="3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To help security researchers communicate clearly about security vulnerability classifications by providing a categorized bug corpus for research purposes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1488000" y="1413525"/>
            <a:ext cx="6168000" cy="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3000"/>
              <a:t>Mission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1488000" y="2000625"/>
            <a:ext cx="6523200" cy="3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</a:rPr>
              <a:t>CVE and NVD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</a:rPr>
              <a:t>	Bugs from multiple sources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</a:rPr>
              <a:t>	No groupings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</a:rPr>
              <a:t>	Subjective Danger scores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</a:rPr>
              <a:t>	Poorly organized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</a:rPr>
              <a:t>Bug Trackers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</a:rPr>
              <a:t>	Broad categories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</a:rPr>
              <a:t>	Discussion over classification in online comments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</a:rPr>
              <a:t>	Can’t track trends of bugs based on official classifications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1488000" y="1413525"/>
            <a:ext cx="5600100" cy="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3000"/>
              <a:t>Background Work</a:t>
            </a:r>
          </a:p>
        </p:txBody>
      </p:sp>
      <p:pic>
        <p:nvPicPr>
          <p:cNvPr descr="nvdbannerDHSNIST.jpg"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600" y="5793200"/>
            <a:ext cx="76200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ve.jpg"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0078" y="798603"/>
            <a:ext cx="2019900" cy="120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1488000" y="2000625"/>
            <a:ext cx="6168000" cy="3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Create data set of all bugs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Easily searchable/sortable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Categorized based on vehicle and effect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1488000" y="1413525"/>
            <a:ext cx="5600100" cy="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3000"/>
              <a:t>Goals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1488000" y="2000625"/>
            <a:ext cx="6732900" cy="3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Extract bug list from Mozilla Firefox Bug Tracker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→ Python w/ Selenium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Move to CSV, then to spreadsheet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Edit over google docs with collaborators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Tally and organize results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1488000" y="1413525"/>
            <a:ext cx="5600100" cy="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3000"/>
              <a:t>Methodology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500" y="4454349"/>
            <a:ext cx="4167195" cy="25239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e.PNG"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3375" y="4224000"/>
            <a:ext cx="4410624" cy="2984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54216">
            <a:off x="2554900" y="4694400"/>
            <a:ext cx="3088773" cy="231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/>
        </p:nvSpPr>
        <p:spPr>
          <a:xfrm>
            <a:off x="1488000" y="2000625"/>
            <a:ext cx="3264600" cy="3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2400">
                <a:solidFill>
                  <a:schemeClr val="dk1"/>
                </a:solidFill>
              </a:rPr>
              <a:t>Vehicles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</a:rPr>
              <a:t>Injection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</a:rPr>
              <a:t>XSS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</a:rPr>
              <a:t>Flooding Systems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</a:rPr>
              <a:t>Man-in-the-Middle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</a:rPr>
              <a:t>Cross-Site Request Forgery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</a:rPr>
              <a:t>Insecure Components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</a:rPr>
              <a:t>Unvalidated Redirects and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</a:rPr>
              <a:t>Forwards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</a:rPr>
              <a:t>Weak Cryptography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</a:rPr>
              <a:t>Other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1488000" y="1413525"/>
            <a:ext cx="5600100" cy="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3000"/>
              <a:t>Methodology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4778750" y="2018075"/>
            <a:ext cx="3215100" cy="3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2400"/>
              <a:t>Effects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/>
              <a:t>Data Loss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/>
              <a:t>Authentication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/>
              <a:t>Authorization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/>
              <a:t>Arbitrary Code Execution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/>
              <a:t>Denial of Service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/>
              <a:t>Other</a:t>
            </a:r>
          </a:p>
        </p:txBody>
      </p:sp>
      <p:pic>
        <p:nvPicPr>
          <p:cNvPr descr="Logo3.jpg"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1050" y="5389454"/>
            <a:ext cx="3892524" cy="138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/>
        </p:nvSpPr>
        <p:spPr>
          <a:xfrm>
            <a:off x="987200" y="985950"/>
            <a:ext cx="5349600" cy="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3000"/>
              <a:t>Results</a:t>
            </a:r>
          </a:p>
        </p:txBody>
      </p:sp>
      <p:graphicFrame>
        <p:nvGraphicFramePr>
          <p:cNvPr id="144" name="Shape 144"/>
          <p:cNvGraphicFramePr/>
          <p:nvPr/>
        </p:nvGraphicFramePr>
        <p:xfrm>
          <a:off x="3840100" y="69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{2E2110D8-B4F6-43FE-B62F-34CFD60BB30D}</a:tableStyleId>
              </a:tblPr>
              <a:tblGrid>
                <a:gridCol w="3905625"/>
                <a:gridCol w="13021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Number of bugs matching search criteria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496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Number of bugs with code solutions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108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Number of bugs after exclusions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91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5" name="Shape 145"/>
          <p:cNvGraphicFramePr/>
          <p:nvPr/>
        </p:nvGraphicFramePr>
        <p:xfrm>
          <a:off x="61150" y="272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{2E2110D8-B4F6-43FE-B62F-34CFD60BB30D}</a:tableStyleId>
              </a:tblPr>
              <a:tblGrid>
                <a:gridCol w="3468825"/>
                <a:gridCol w="524675"/>
                <a:gridCol w="777800"/>
              </a:tblGrid>
              <a:tr h="4490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Injection</a:t>
                      </a:r>
                    </a:p>
                  </a:txBody>
                  <a:tcPr marT="91425" marB="91425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8</a:t>
                      </a:r>
                    </a:p>
                  </a:txBody>
                  <a:tcPr marT="91425" marB="91425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9.52%</a:t>
                      </a:r>
                    </a:p>
                  </a:txBody>
                  <a:tcPr marT="91425" marB="91425" marR="28575" marL="28575" anchor="b"/>
                </a:tc>
              </a:tr>
              <a:tr h="4490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XSS</a:t>
                      </a:r>
                    </a:p>
                  </a:txBody>
                  <a:tcPr marT="91425" marB="91425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3</a:t>
                      </a:r>
                    </a:p>
                  </a:txBody>
                  <a:tcPr marT="91425" marB="91425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3.57%</a:t>
                      </a:r>
                    </a:p>
                  </a:txBody>
                  <a:tcPr marT="91425" marB="91425" marR="28575" marL="28575" anchor="b"/>
                </a:tc>
              </a:tr>
              <a:tr h="4490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Flooding Systems</a:t>
                      </a:r>
                    </a:p>
                  </a:txBody>
                  <a:tcPr marT="91425" marB="91425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0</a:t>
                      </a:r>
                    </a:p>
                  </a:txBody>
                  <a:tcPr marT="91425" marB="91425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0.00%</a:t>
                      </a:r>
                    </a:p>
                  </a:txBody>
                  <a:tcPr marT="91425" marB="91425" marR="28575" marL="28575" anchor="b"/>
                </a:tc>
              </a:tr>
              <a:tr h="4490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Man-in-the-Middle</a:t>
                      </a:r>
                    </a:p>
                  </a:txBody>
                  <a:tcPr marT="91425" marB="91425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4</a:t>
                      </a:r>
                    </a:p>
                  </a:txBody>
                  <a:tcPr marT="91425" marB="91425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4.76%</a:t>
                      </a:r>
                    </a:p>
                  </a:txBody>
                  <a:tcPr marT="91425" marB="91425" marR="28575" marL="28575" anchor="b"/>
                </a:tc>
              </a:tr>
              <a:tr h="4490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Cross-Site Request Forgery</a:t>
                      </a:r>
                    </a:p>
                  </a:txBody>
                  <a:tcPr marT="91425" marB="91425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2</a:t>
                      </a:r>
                    </a:p>
                  </a:txBody>
                  <a:tcPr marT="91425" marB="91425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2.38%</a:t>
                      </a:r>
                    </a:p>
                  </a:txBody>
                  <a:tcPr marT="91425" marB="91425" marR="28575" marL="28575" anchor="b"/>
                </a:tc>
              </a:tr>
              <a:tr h="4490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600"/>
                        <a:t>Insecure Components</a:t>
                      </a:r>
                    </a:p>
                  </a:txBody>
                  <a:tcPr marT="91425" marB="91425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600"/>
                        <a:t>31</a:t>
                      </a:r>
                    </a:p>
                  </a:txBody>
                  <a:tcPr marT="91425" marB="91425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600"/>
                        <a:t>36.90%</a:t>
                      </a:r>
                    </a:p>
                  </a:txBody>
                  <a:tcPr marT="91425" marB="91425" marR="28575" marL="28575" anchor="b"/>
                </a:tc>
              </a:tr>
              <a:tr h="4490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Unvalidated Redirects and Forwards</a:t>
                      </a:r>
                    </a:p>
                  </a:txBody>
                  <a:tcPr marT="91425" marB="91425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4</a:t>
                      </a:r>
                    </a:p>
                  </a:txBody>
                  <a:tcPr marT="91425" marB="91425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4.76%</a:t>
                      </a:r>
                    </a:p>
                  </a:txBody>
                  <a:tcPr marT="91425" marB="91425" marR="28575" marL="28575" anchor="b"/>
                </a:tc>
              </a:tr>
              <a:tr h="4490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Weak Cryptography</a:t>
                      </a:r>
                    </a:p>
                  </a:txBody>
                  <a:tcPr marT="91425" marB="91425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3</a:t>
                      </a:r>
                    </a:p>
                  </a:txBody>
                  <a:tcPr marT="91425" marB="91425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3.57%</a:t>
                      </a:r>
                    </a:p>
                  </a:txBody>
                  <a:tcPr marT="91425" marB="91425" marR="28575" marL="28575" anchor="b"/>
                </a:tc>
              </a:tr>
              <a:tr h="4490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600"/>
                        <a:t>UI Issue</a:t>
                      </a:r>
                    </a:p>
                  </a:txBody>
                  <a:tcPr marT="91425" marB="91425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600"/>
                        <a:t>29</a:t>
                      </a:r>
                    </a:p>
                  </a:txBody>
                  <a:tcPr marT="91425" marB="91425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600"/>
                        <a:t>34.52%</a:t>
                      </a:r>
                    </a:p>
                  </a:txBody>
                  <a:tcPr marT="91425" marB="91425" marR="28575" marL="28575" anchor="b"/>
                </a:tc>
              </a:tr>
            </a:tbl>
          </a:graphicData>
        </a:graphic>
      </p:graphicFrame>
      <p:graphicFrame>
        <p:nvGraphicFramePr>
          <p:cNvPr id="146" name="Shape 146"/>
          <p:cNvGraphicFramePr/>
          <p:nvPr/>
        </p:nvGraphicFramePr>
        <p:xfrm>
          <a:off x="5180625" y="27263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{2E2110D8-B4F6-43FE-B62F-34CFD60BB30D}</a:tableStyleId>
              </a:tblPr>
              <a:tblGrid>
                <a:gridCol w="2471025"/>
                <a:gridCol w="477525"/>
                <a:gridCol w="866300"/>
              </a:tblGrid>
              <a:tr h="434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Data Loss</a:t>
                      </a:r>
                    </a:p>
                  </a:txBody>
                  <a:tcPr marT="91425" marB="91425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8</a:t>
                      </a:r>
                    </a:p>
                  </a:txBody>
                  <a:tcPr marT="91425" marB="91425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9.52%</a:t>
                      </a:r>
                    </a:p>
                  </a:txBody>
                  <a:tcPr marT="91425" marB="91425" marR="28575" marL="28575" anchor="b"/>
                </a:tc>
              </a:tr>
              <a:tr h="434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600"/>
                        <a:t>Authentication</a:t>
                      </a:r>
                    </a:p>
                  </a:txBody>
                  <a:tcPr marT="91425" marB="91425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600"/>
                        <a:t>19</a:t>
                      </a:r>
                    </a:p>
                  </a:txBody>
                  <a:tcPr marT="91425" marB="91425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600"/>
                        <a:t>22.62%</a:t>
                      </a:r>
                    </a:p>
                  </a:txBody>
                  <a:tcPr marT="91425" marB="91425" marR="28575" marL="28575" anchor="b"/>
                </a:tc>
              </a:tr>
              <a:tr h="434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Authorization</a:t>
                      </a:r>
                    </a:p>
                  </a:txBody>
                  <a:tcPr marT="91425" marB="91425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6</a:t>
                      </a:r>
                    </a:p>
                  </a:txBody>
                  <a:tcPr marT="91425" marB="91425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7.14%</a:t>
                      </a:r>
                    </a:p>
                  </a:txBody>
                  <a:tcPr marT="91425" marB="91425" marR="28575" marL="28575" anchor="b"/>
                </a:tc>
              </a:tr>
              <a:tr h="695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600"/>
                        <a:t>Arbitrary Code Execution</a:t>
                      </a:r>
                    </a:p>
                  </a:txBody>
                  <a:tcPr marT="91425" marB="91425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600"/>
                        <a:t>21</a:t>
                      </a:r>
                    </a:p>
                  </a:txBody>
                  <a:tcPr marT="91425" marB="91425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600"/>
                        <a:t>25.00%</a:t>
                      </a:r>
                    </a:p>
                  </a:txBody>
                  <a:tcPr marT="91425" marB="91425" marR="28575" marL="28575" anchor="b"/>
                </a:tc>
              </a:tr>
              <a:tr h="434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Denial of Service</a:t>
                      </a:r>
                    </a:p>
                  </a:txBody>
                  <a:tcPr marT="91425" marB="91425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1</a:t>
                      </a:r>
                    </a:p>
                  </a:txBody>
                  <a:tcPr marT="91425" marB="91425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1.19%</a:t>
                      </a:r>
                    </a:p>
                  </a:txBody>
                  <a:tcPr marT="91425" marB="91425" marR="28575" marL="28575" anchor="b"/>
                </a:tc>
              </a:tr>
              <a:tr h="434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UI Hardening</a:t>
                      </a:r>
                    </a:p>
                  </a:txBody>
                  <a:tcPr marT="91425" marB="91425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20</a:t>
                      </a:r>
                    </a:p>
                  </a:txBody>
                  <a:tcPr marT="91425" marB="91425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23.81%</a:t>
                      </a:r>
                    </a:p>
                  </a:txBody>
                  <a:tcPr marT="91425" marB="91425" marR="28575" marL="28575" anchor="b"/>
                </a:tc>
              </a:tr>
              <a:tr h="56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UI Misrepresentation</a:t>
                      </a:r>
                    </a:p>
                  </a:txBody>
                  <a:tcPr marT="91425" marB="91425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9</a:t>
                      </a:r>
                    </a:p>
                  </a:txBody>
                  <a:tcPr marT="91425" marB="91425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10.71%</a:t>
                      </a:r>
                    </a:p>
                  </a:txBody>
                  <a:tcPr marT="91425" marB="91425" marR="28575" marL="28575" anchor="b"/>
                </a:tc>
              </a:tr>
            </a:tbl>
          </a:graphicData>
        </a:graphic>
      </p:graphicFrame>
      <p:sp>
        <p:nvSpPr>
          <p:cNvPr id="147" name="Shape 147"/>
          <p:cNvSpPr txBox="1"/>
          <p:nvPr/>
        </p:nvSpPr>
        <p:spPr>
          <a:xfrm>
            <a:off x="541650" y="2297650"/>
            <a:ext cx="8343300" cy="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1800"/>
              <a:t>Vehicles									Effects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CStateU-horizontal-left-logo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