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ipYSiYM3a9s6H4160m67/a6G17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ru9/SSD_PYTHON_DTEAM/pull/42" TargetMode="External"/><Relationship Id="rId3" Type="http://schemas.openxmlformats.org/officeDocument/2006/relationships/hyperlink" Target="https://github.com/dru9/SSD_PYTHON_DTEAM/pull/38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ru9/SSD_PYTHON_DTEAM/commit/50a66fac7c0b008c4e6c6b1fd823e03cbfad0635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ru9/SSD_PYTHON_DTEAM/pull/96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dru9/SSD_PYTHON_DTEAM/pull/9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e08361914_9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e08361914_9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e08361914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e0836191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036a96e1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7036a96e1e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e08361914_26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6e08361914_26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e08361914_4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e08361914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Coverage</a:t>
            </a:r>
            <a:r>
              <a:rPr lang="ko-KR"/>
              <a:t>를 먼저 어느정도 높여서 이후 리팩토링 진행.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그리고, coverate를 체크하여 테스트를 더 추가하였다.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e08361914_2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36e08361914_24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e08361914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36e08361914_8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036a96e1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7036a96e1e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e074098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36e07409829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e08361914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6e08361914_8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e08361914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36e08361914_8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e07409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36e074098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e08361914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36e08361914_8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e08361914_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36e08361914_8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036a96e1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7036a96e1e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e08361914_3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36e08361914_39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e08361914_39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6e08361914_39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e08361914_1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900" u="sng">
                <a:solidFill>
                  <a:srgbClr val="467886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https://github.com/dru9/SSD_PYTHON_DTEAM/pull/42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900" u="sng">
                <a:solidFill>
                  <a:srgbClr val="467886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https://github.com/dru9/SSD_PYTHON_DTEAM/pull/38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https://github.com/dru9/SSD_PYTHON_DTEAM/pull/69</a:t>
            </a:r>
            <a:endParaRPr sz="100"/>
          </a:p>
        </p:txBody>
      </p:sp>
      <p:sp>
        <p:nvSpPr>
          <p:cNvPr id="307" name="Google Shape;307;g36e08361914_18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e08361914_1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u="sng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[FEATURE] SSD &amp; File Manager 클래스 기능 구현 완료 · dru9/SSD_PYTHON_DTEAM@50a66fa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36e08361914_18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e08361914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36e08361914_4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e0836191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36e08361914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e08361914_3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36e08361914_3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e08361914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g36e08361914_4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6e08361914_3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g36e08361914_3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6e08361914_3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g36e08361914_32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6e08361914_3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g36e08361914_3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6e08361914_3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g36e08361914_32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e08361914_3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g36e08361914_32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6e08361914_3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g36e08361914_32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6e08361914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g36e08361914_3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e08361914_3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g36e08361914_32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036a96e1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g37036a96e1e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6e08361914_3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g36e08361914_32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6e08361914_3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g36e08361914_3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e08361914_3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g36e08361914_3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7036a96e1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2" name="Google Shape;502;g37036a96e1e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6e08361914_2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6e08361914_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7036a96e1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3" name="Google Shape;533;g37036a96e1e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e08361914_9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e08361914_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e08361914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e08361914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f0e4a7d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/>
              <a:t>인터페이스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ShellCommand </a:t>
            </a:r>
            <a:r>
              <a:rPr lang="ko-KR"/>
              <a:t>추상 클래스가 execute()로 일관된 subprocess 실행 인터페이스 제공함.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이에 따라, 모든 커맨드가 동일한 방식으로 실행 됨.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/>
              <a:t>확장성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새로운 SSD 명령어 추가시 새 커맨드 클래스만 추가하면 됨.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ko-KR"/>
              <a:t>단일 책임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각 커맨드 하나가 하나의 SSD 작업을 담당하고, </a:t>
            </a:r>
            <a:br>
              <a:rPr lang="ko-KR"/>
            </a:br>
            <a:r>
              <a:rPr lang="ko-KR"/>
              <a:t>ProcessExecutor가 subprocess 실행을 별로로 담당함.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https://github.com/dru9/SSD_PYTHON_DTEAM/pull/16/commits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36f0e4a7d9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e08361914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1200" u="sng">
                <a:solidFill>
                  <a:srgbClr val="467886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https://github.com/dru9/SSD_PYTHON_DTEAM/pull/96</a:t>
            </a:r>
            <a:endParaRPr/>
          </a:p>
        </p:txBody>
      </p:sp>
      <p:sp>
        <p:nvSpPr>
          <p:cNvPr id="125" name="Google Shape;125;g36e08361914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e08361914_3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1200" u="sng">
                <a:solidFill>
                  <a:srgbClr val="467886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https://github.com/dru9/SSD_PYTHON_DTEAM/pull/96</a:t>
            </a:r>
            <a:endParaRPr/>
          </a:p>
        </p:txBody>
      </p:sp>
      <p:sp>
        <p:nvSpPr>
          <p:cNvPr id="135" name="Google Shape;135;g36e08361914_34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4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49.png"/><Relationship Id="rId6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idx="1" type="body"/>
          </p:nvPr>
        </p:nvSpPr>
        <p:spPr>
          <a:xfrm>
            <a:off x="6102800" y="5512875"/>
            <a:ext cx="5556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김희준, 박혜녹, 송주환, 오지은, 윤다영, 정동혁, 한누리</a:t>
            </a:r>
            <a:endParaRPr/>
          </a:p>
        </p:txBody>
      </p:sp>
      <p:sp>
        <p:nvSpPr>
          <p:cNvPr id="47" name="Google Shape;47;p1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ko-KR" sz="48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SSD 프로젝트</a:t>
            </a:r>
            <a:endParaRPr sz="4800"/>
          </a:p>
        </p:txBody>
      </p:sp>
      <p:sp>
        <p:nvSpPr>
          <p:cNvPr id="48" name="Google Shape;48;p1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-KR" sz="17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SSD 검증 애플리케이션</a:t>
            </a:r>
            <a:endParaRPr sz="1700"/>
          </a:p>
        </p:txBody>
      </p:sp>
      <p:sp>
        <p:nvSpPr>
          <p:cNvPr id="49" name="Google Shape;49;p1"/>
          <p:cNvSpPr txBox="1"/>
          <p:nvPr>
            <p:ph idx="4" type="body"/>
          </p:nvPr>
        </p:nvSpPr>
        <p:spPr>
          <a:xfrm>
            <a:off x="7671999" y="5139764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b="1" lang="ko-KR"/>
              <a:t>D</a:t>
            </a:r>
            <a:r>
              <a:rPr lang="ko-KR"/>
              <a:t>ooly </a:t>
            </a:r>
            <a:r>
              <a:rPr lang="ko-KR"/>
              <a:t>팀</a:t>
            </a:r>
            <a:endParaRPr/>
          </a:p>
        </p:txBody>
      </p:sp>
      <p:pic>
        <p:nvPicPr>
          <p:cNvPr id="50" name="Google Shape;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973" y="152400"/>
            <a:ext cx="2728620" cy="320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08361914_9_83"/>
          <p:cNvSpPr/>
          <p:nvPr/>
        </p:nvSpPr>
        <p:spPr>
          <a:xfrm>
            <a:off x="2237700" y="1277925"/>
            <a:ext cx="9511500" cy="32736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36e08361914_9_8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SSD </a:t>
            </a:r>
            <a:r>
              <a:rPr lang="ko-KR"/>
              <a:t>동작 흐름 및 구조</a:t>
            </a:r>
            <a:endParaRPr/>
          </a:p>
        </p:txBody>
      </p:sp>
      <p:sp>
        <p:nvSpPr>
          <p:cNvPr id="147" name="Google Shape;147;g36e08361914_9_83"/>
          <p:cNvSpPr/>
          <p:nvPr/>
        </p:nvSpPr>
        <p:spPr>
          <a:xfrm>
            <a:off x="2390150" y="1501375"/>
            <a:ext cx="10065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36e08361914_9_83"/>
          <p:cNvSpPr/>
          <p:nvPr/>
        </p:nvSpPr>
        <p:spPr>
          <a:xfrm>
            <a:off x="4276075" y="1441975"/>
            <a:ext cx="17724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validate_command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36e08361914_9_83"/>
          <p:cNvSpPr/>
          <p:nvPr/>
        </p:nvSpPr>
        <p:spPr>
          <a:xfrm>
            <a:off x="9392400" y="3195525"/>
            <a:ext cx="15585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File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Manager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g36e08361914_9_83"/>
          <p:cNvCxnSpPr>
            <a:stCxn id="147" idx="3"/>
            <a:endCxn id="148" idx="1"/>
          </p:cNvCxnSpPr>
          <p:nvPr/>
        </p:nvCxnSpPr>
        <p:spPr>
          <a:xfrm>
            <a:off x="3396650" y="1826275"/>
            <a:ext cx="87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" name="Google Shape;151;g36e08361914_9_83"/>
          <p:cNvSpPr/>
          <p:nvPr/>
        </p:nvSpPr>
        <p:spPr>
          <a:xfrm>
            <a:off x="6156825" y="3195525"/>
            <a:ext cx="15585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Buffer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Manager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" name="Google Shape;152;g36e08361914_9_83"/>
          <p:cNvCxnSpPr>
            <a:stCxn id="148" idx="3"/>
            <a:endCxn id="153" idx="1"/>
          </p:cNvCxnSpPr>
          <p:nvPr/>
        </p:nvCxnSpPr>
        <p:spPr>
          <a:xfrm>
            <a:off x="6048475" y="1826275"/>
            <a:ext cx="14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4" name="Google Shape;154;g36e08361914_9_83"/>
          <p:cNvCxnSpPr>
            <a:stCxn id="151" idx="3"/>
            <a:endCxn id="149" idx="1"/>
          </p:cNvCxnSpPr>
          <p:nvPr/>
        </p:nvCxnSpPr>
        <p:spPr>
          <a:xfrm>
            <a:off x="7715325" y="3579825"/>
            <a:ext cx="16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5" name="Google Shape;155;g36e08361914_9_83"/>
          <p:cNvSpPr txBox="1"/>
          <p:nvPr/>
        </p:nvSpPr>
        <p:spPr>
          <a:xfrm>
            <a:off x="7774600" y="2748800"/>
            <a:ext cx="155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F / </a:t>
            </a:r>
            <a:b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 is full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36e08361914_9_83"/>
          <p:cNvSpPr/>
          <p:nvPr/>
        </p:nvSpPr>
        <p:spPr>
          <a:xfrm>
            <a:off x="8580600" y="5164275"/>
            <a:ext cx="14397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ssd_nand.txt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36e08361914_9_83"/>
          <p:cNvSpPr/>
          <p:nvPr/>
        </p:nvSpPr>
        <p:spPr>
          <a:xfrm>
            <a:off x="10323250" y="5164425"/>
            <a:ext cx="14397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ssd_output.txt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g36e08361914_9_83"/>
          <p:cNvCxnSpPr>
            <a:stCxn id="149" idx="2"/>
            <a:endCxn id="156" idx="0"/>
          </p:cNvCxnSpPr>
          <p:nvPr/>
        </p:nvCxnSpPr>
        <p:spPr>
          <a:xfrm flipH="1">
            <a:off x="9300450" y="3964125"/>
            <a:ext cx="871200" cy="12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9" name="Google Shape;159;g36e08361914_9_83"/>
          <p:cNvCxnSpPr>
            <a:stCxn id="149" idx="2"/>
            <a:endCxn id="157" idx="0"/>
          </p:cNvCxnSpPr>
          <p:nvPr/>
        </p:nvCxnSpPr>
        <p:spPr>
          <a:xfrm>
            <a:off x="10171650" y="3964125"/>
            <a:ext cx="871500" cy="12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g36e08361914_9_83"/>
          <p:cNvSpPr txBox="1"/>
          <p:nvPr/>
        </p:nvSpPr>
        <p:spPr>
          <a:xfrm>
            <a:off x="418075" y="1441975"/>
            <a:ext cx="155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ssd.py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1" name="Google Shape;161;g36e08361914_9_83"/>
          <p:cNvCxnSpPr>
            <a:endCxn id="147" idx="1"/>
          </p:cNvCxnSpPr>
          <p:nvPr/>
        </p:nvCxnSpPr>
        <p:spPr>
          <a:xfrm flipH="1" rot="10800000">
            <a:off x="4550" y="1826275"/>
            <a:ext cx="2385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62" name="Google Shape;162;g36e08361914_9_83"/>
          <p:cNvSpPr txBox="1"/>
          <p:nvPr/>
        </p:nvSpPr>
        <p:spPr>
          <a:xfrm>
            <a:off x="3570413" y="1441975"/>
            <a:ext cx="53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36e08361914_9_83"/>
          <p:cNvSpPr/>
          <p:nvPr/>
        </p:nvSpPr>
        <p:spPr>
          <a:xfrm>
            <a:off x="7528050" y="1441975"/>
            <a:ext cx="17724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execute_command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" name="Google Shape;163;g36e08361914_9_83"/>
          <p:cNvCxnSpPr>
            <a:stCxn id="153" idx="2"/>
            <a:endCxn id="151" idx="0"/>
          </p:cNvCxnSpPr>
          <p:nvPr/>
        </p:nvCxnSpPr>
        <p:spPr>
          <a:xfrm flipH="1">
            <a:off x="6936150" y="2210575"/>
            <a:ext cx="1478100" cy="9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g36e08361914_9_83"/>
          <p:cNvSpPr/>
          <p:nvPr/>
        </p:nvSpPr>
        <p:spPr>
          <a:xfrm>
            <a:off x="6156825" y="5104875"/>
            <a:ext cx="15585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Buffer Dir.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Google Shape;165;g36e08361914_9_83"/>
          <p:cNvCxnSpPr>
            <a:stCxn id="151" idx="2"/>
            <a:endCxn id="164" idx="0"/>
          </p:cNvCxnSpPr>
          <p:nvPr/>
        </p:nvCxnSpPr>
        <p:spPr>
          <a:xfrm>
            <a:off x="6936075" y="3964125"/>
            <a:ext cx="0" cy="11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66" name="Google Shape;166;g36e08361914_9_83"/>
          <p:cNvCxnSpPr>
            <a:stCxn id="153" idx="2"/>
            <a:endCxn id="149" idx="0"/>
          </p:cNvCxnSpPr>
          <p:nvPr/>
        </p:nvCxnSpPr>
        <p:spPr>
          <a:xfrm>
            <a:off x="8414250" y="2210575"/>
            <a:ext cx="1757400" cy="9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36e08361914_4_0" title="SSD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75" y="1296675"/>
            <a:ext cx="9927851" cy="51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6e08361914_4_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SSD Class Diagram</a:t>
            </a:r>
            <a:endParaRPr/>
          </a:p>
        </p:txBody>
      </p:sp>
      <p:sp>
        <p:nvSpPr>
          <p:cNvPr id="173" name="Google Shape;173;g36e08361914_4_0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036a96e1e_1_6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SSD </a:t>
            </a:r>
            <a:r>
              <a:rPr lang="ko-KR"/>
              <a:t>프로젝트 시연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e08361914_26_56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TDD 활용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e08361914_4_4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TDD - Coverage</a:t>
            </a:r>
            <a:endParaRPr/>
          </a:p>
        </p:txBody>
      </p:sp>
      <p:sp>
        <p:nvSpPr>
          <p:cNvPr id="189" name="Google Shape;189;g36e08361914_4_43"/>
          <p:cNvSpPr txBox="1"/>
          <p:nvPr/>
        </p:nvSpPr>
        <p:spPr>
          <a:xfrm>
            <a:off x="712675" y="6011200"/>
            <a:ext cx="421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Final Coverage on Project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g36e08361914_4_43"/>
          <p:cNvSpPr txBox="1"/>
          <p:nvPr/>
        </p:nvSpPr>
        <p:spPr>
          <a:xfrm>
            <a:off x="7425300" y="1227725"/>
            <a:ext cx="4766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1-2일차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Case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➔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Test Case Pass를 위한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Coverage 확보한 뒤 리팩토링 및 추가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3-4일차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➔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Corner case test 통한 안정성 확보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36e08361914_4_43"/>
          <p:cNvSpPr txBox="1"/>
          <p:nvPr/>
        </p:nvSpPr>
        <p:spPr>
          <a:xfrm>
            <a:off x="7425300" y="4343100"/>
            <a:ext cx="4491600" cy="1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tests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│</a:t>
            </a: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test_</a:t>
            </a:r>
            <a:r>
              <a:rPr lang="ko-KR" sz="13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buffer.py  =&gt; command buffer 테스트 구현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│</a:t>
            </a:r>
            <a:r>
              <a:rPr lang="ko-KR" sz="13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test_logger.py =&gt; logger 테스트 구현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│</a:t>
            </a:r>
            <a:r>
              <a:rPr lang="ko-KR" sz="13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test_shell.py   =&gt; shell 테스트 구현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│</a:t>
            </a:r>
            <a:r>
              <a:rPr lang="ko-KR" sz="13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test_ssd.py     =&gt; ssd 테스트 구현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2" name="Google Shape;192;g36e08361914_4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1227713"/>
            <a:ext cx="6541176" cy="4783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e08361914_24_7"/>
          <p:cNvSpPr txBox="1"/>
          <p:nvPr>
            <p:ph idx="1" type="body"/>
          </p:nvPr>
        </p:nvSpPr>
        <p:spPr>
          <a:xfrm>
            <a:off x="400351" y="1210726"/>
            <a:ext cx="105156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/>
              <a:t>작은 단계별로 일반화된 솔루션을 찾기</a:t>
            </a:r>
            <a:endParaRPr b="1" sz="2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기본 기능 테스트 </a:t>
            </a:r>
            <a:r>
              <a:rPr lang="ko-KR" sz="1800"/>
              <a:t>먼저 </a:t>
            </a:r>
            <a:r>
              <a:rPr lang="ko-KR" sz="1800"/>
              <a:t>구현 후 test 통과하도록 기능</a:t>
            </a:r>
            <a:r>
              <a:rPr lang="ko-KR" sz="1800"/>
              <a:t> 구현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이후 corner case </a:t>
            </a:r>
            <a:r>
              <a:rPr lang="ko-KR" sz="1800"/>
              <a:t>추가로 기능 안정성 향상</a:t>
            </a:r>
            <a:endParaRPr sz="4400"/>
          </a:p>
        </p:txBody>
      </p:sp>
      <p:sp>
        <p:nvSpPr>
          <p:cNvPr id="198" name="Google Shape;198;g36e08361914_24_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TDD - SSD</a:t>
            </a:r>
            <a:endParaRPr/>
          </a:p>
        </p:txBody>
      </p:sp>
      <p:sp>
        <p:nvSpPr>
          <p:cNvPr id="199" name="Google Shape;199;g36e08361914_24_7"/>
          <p:cNvSpPr txBox="1"/>
          <p:nvPr/>
        </p:nvSpPr>
        <p:spPr>
          <a:xfrm>
            <a:off x="598013" y="5808725"/>
            <a:ext cx="421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기능 테스트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36e08361914_24_7"/>
          <p:cNvSpPr txBox="1"/>
          <p:nvPr/>
        </p:nvSpPr>
        <p:spPr>
          <a:xfrm>
            <a:off x="5986313" y="6035225"/>
            <a:ext cx="458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corner case 테스트 추가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1" name="Google Shape;201;g36e08361914_24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38" y="2411299"/>
            <a:ext cx="5678275" cy="33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6e08361914_24_7"/>
          <p:cNvPicPr preferRelativeResize="0"/>
          <p:nvPr/>
        </p:nvPicPr>
        <p:blipFill rotWithShape="1">
          <a:blip r:embed="rId4">
            <a:alphaModFix/>
          </a:blip>
          <a:srcRect b="0" l="0" r="0" t="3540"/>
          <a:stretch/>
        </p:blipFill>
        <p:spPr>
          <a:xfrm>
            <a:off x="5900388" y="2195625"/>
            <a:ext cx="5983574" cy="37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e08361914_8_2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TDD - Shell</a:t>
            </a:r>
            <a:endParaRPr/>
          </a:p>
        </p:txBody>
      </p:sp>
      <p:sp>
        <p:nvSpPr>
          <p:cNvPr id="208" name="Google Shape;208;g36e08361914_8_21"/>
          <p:cNvSpPr txBox="1"/>
          <p:nvPr>
            <p:ph idx="1" type="body"/>
          </p:nvPr>
        </p:nvSpPr>
        <p:spPr>
          <a:xfrm>
            <a:off x="605975" y="1157201"/>
            <a:ext cx="10515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/>
              <a:t>기능 안정성 향상</a:t>
            </a:r>
            <a:endParaRPr b="1" sz="20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이전에 정의한 기능들에 대해 </a:t>
            </a:r>
            <a:r>
              <a:rPr b="1" lang="ko-KR" sz="1800"/>
              <a:t>지속적으로 테스트</a:t>
            </a:r>
            <a:r>
              <a:rPr lang="ko-KR" sz="1800"/>
              <a:t>를 진행하며 개발 진행</a:t>
            </a:r>
            <a:endParaRPr sz="1800"/>
          </a:p>
        </p:txBody>
      </p:sp>
      <p:pic>
        <p:nvPicPr>
          <p:cNvPr id="209" name="Google Shape;209;g36e08361914_8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63" y="2072663"/>
            <a:ext cx="3076575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6e08361914_8_21"/>
          <p:cNvPicPr preferRelativeResize="0"/>
          <p:nvPr/>
        </p:nvPicPr>
        <p:blipFill rotWithShape="1">
          <a:blip r:embed="rId4">
            <a:alphaModFix/>
          </a:blip>
          <a:srcRect b="0" l="13844" r="7981" t="32455"/>
          <a:stretch/>
        </p:blipFill>
        <p:spPr>
          <a:xfrm>
            <a:off x="3954262" y="3785150"/>
            <a:ext cx="2613625" cy="6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6e08361914_8_21"/>
          <p:cNvPicPr preferRelativeResize="0"/>
          <p:nvPr/>
        </p:nvPicPr>
        <p:blipFill rotWithShape="1">
          <a:blip r:embed="rId5">
            <a:alphaModFix/>
          </a:blip>
          <a:srcRect b="0" l="1768" r="0" t="0"/>
          <a:stretch/>
        </p:blipFill>
        <p:spPr>
          <a:xfrm>
            <a:off x="7353275" y="3043466"/>
            <a:ext cx="4519776" cy="239622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6e08361914_8_21"/>
          <p:cNvSpPr/>
          <p:nvPr/>
        </p:nvSpPr>
        <p:spPr>
          <a:xfrm>
            <a:off x="3364450" y="4113488"/>
            <a:ext cx="3942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g36e08361914_8_21"/>
          <p:cNvSpPr/>
          <p:nvPr/>
        </p:nvSpPr>
        <p:spPr>
          <a:xfrm>
            <a:off x="6763475" y="4054363"/>
            <a:ext cx="3942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036a96e1e_1_10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Mocking </a:t>
            </a:r>
            <a:r>
              <a:rPr lang="ko-KR"/>
              <a:t>활용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e07409829_0_1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Mock 사용 - Shell</a:t>
            </a:r>
            <a:endParaRPr/>
          </a:p>
        </p:txBody>
      </p:sp>
      <p:sp>
        <p:nvSpPr>
          <p:cNvPr id="224" name="Google Shape;224;g36e07409829_0_10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/>
              <a:t>Mock 기반 테스트로 요구사항 도출</a:t>
            </a:r>
            <a:r>
              <a:rPr b="1" lang="ko-KR" sz="2000"/>
              <a:t> </a:t>
            </a:r>
            <a:endParaRPr b="1"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Shell 클래스 구현 전 Mock 객체로 테스트 작성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테스트를 통해 필수 개발 항목 리스트업! </a:t>
            </a:r>
            <a:endParaRPr sz="1800"/>
          </a:p>
        </p:txBody>
      </p:sp>
      <p:pic>
        <p:nvPicPr>
          <p:cNvPr id="225" name="Google Shape;225;g36e0740982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775" y="1104150"/>
            <a:ext cx="3071875" cy="56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e08361914_8_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Mock 사용 - Shell</a:t>
            </a:r>
            <a:endParaRPr/>
          </a:p>
        </p:txBody>
      </p:sp>
      <p:sp>
        <p:nvSpPr>
          <p:cNvPr id="231" name="Google Shape;231;g36e08361914_8_7"/>
          <p:cNvSpPr txBox="1"/>
          <p:nvPr>
            <p:ph idx="1" type="body"/>
          </p:nvPr>
        </p:nvSpPr>
        <p:spPr>
          <a:xfrm>
            <a:off x="605980" y="1280101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/>
              <a:t>Mock에서 실제 구현으로 전환</a:t>
            </a:r>
            <a:endParaRPr b="1" sz="2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Mock을 실제 SSD클래스로 교체하여 통합 테스트 수행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기존 Mock 테스트 구조 재활용하여 빠른 통합 테스트 가능! </a:t>
            </a:r>
            <a:endParaRPr sz="1800"/>
          </a:p>
        </p:txBody>
      </p:sp>
      <p:pic>
        <p:nvPicPr>
          <p:cNvPr id="232" name="Google Shape;232;g36e08361914_8_7"/>
          <p:cNvPicPr preferRelativeResize="0"/>
          <p:nvPr/>
        </p:nvPicPr>
        <p:blipFill rotWithShape="1">
          <a:blip r:embed="rId3">
            <a:alphaModFix/>
          </a:blip>
          <a:srcRect b="81564" l="0" r="0" t="0"/>
          <a:stretch/>
        </p:blipFill>
        <p:spPr>
          <a:xfrm>
            <a:off x="619888" y="3174825"/>
            <a:ext cx="5335325" cy="180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6e08361914_8_7"/>
          <p:cNvPicPr preferRelativeResize="0"/>
          <p:nvPr/>
        </p:nvPicPr>
        <p:blipFill rotWithShape="1">
          <a:blip r:embed="rId4">
            <a:alphaModFix/>
          </a:blip>
          <a:srcRect b="86557" l="0" r="0" t="0"/>
          <a:stretch/>
        </p:blipFill>
        <p:spPr>
          <a:xfrm>
            <a:off x="6568813" y="3174824"/>
            <a:ext cx="5003300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36e08361914_8_7"/>
          <p:cNvSpPr/>
          <p:nvPr/>
        </p:nvSpPr>
        <p:spPr>
          <a:xfrm>
            <a:off x="5810063" y="3517700"/>
            <a:ext cx="229800" cy="6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5" name="Google Shape;235;g36e08361914_8_7"/>
          <p:cNvCxnSpPr/>
          <p:nvPr/>
        </p:nvCxnSpPr>
        <p:spPr>
          <a:xfrm flipH="1" rot="10800000">
            <a:off x="6039863" y="3623300"/>
            <a:ext cx="1040100" cy="21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e08361914_8_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Mock 사용 - Shell</a:t>
            </a:r>
            <a:endParaRPr/>
          </a:p>
        </p:txBody>
      </p:sp>
      <p:sp>
        <p:nvSpPr>
          <p:cNvPr id="241" name="Google Shape;241;g36e08361914_8_1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/>
              <a:t>Subprocess Mock으로 Shell 테스트</a:t>
            </a:r>
            <a:endParaRPr b="1" sz="2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Shell 클래스만의 동작을 검증하기 위해 subprocess를 Mock으로 대체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오래 걸리는 shell script의 경우 shell 동작 로직 검증으로 디버깅 시간 단축</a:t>
            </a:r>
            <a:endParaRPr sz="1800"/>
          </a:p>
        </p:txBody>
      </p:sp>
      <p:pic>
        <p:nvPicPr>
          <p:cNvPr id="242" name="Google Shape;242;g36e08361914_8_1"/>
          <p:cNvPicPr preferRelativeResize="0"/>
          <p:nvPr/>
        </p:nvPicPr>
        <p:blipFill rotWithShape="1">
          <a:blip r:embed="rId3">
            <a:alphaModFix/>
          </a:blip>
          <a:srcRect b="68147" l="0" r="0" t="0"/>
          <a:stretch/>
        </p:blipFill>
        <p:spPr>
          <a:xfrm>
            <a:off x="877575" y="3262675"/>
            <a:ext cx="4305375" cy="170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6e08361914_8_1"/>
          <p:cNvPicPr preferRelativeResize="0"/>
          <p:nvPr/>
        </p:nvPicPr>
        <p:blipFill rotWithShape="1">
          <a:blip r:embed="rId3">
            <a:alphaModFix/>
          </a:blip>
          <a:srcRect b="0" l="0" r="0" t="36338"/>
          <a:stretch/>
        </p:blipFill>
        <p:spPr>
          <a:xfrm>
            <a:off x="6429525" y="2458125"/>
            <a:ext cx="5036925" cy="3987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6e08361914_8_1"/>
          <p:cNvSpPr/>
          <p:nvPr/>
        </p:nvSpPr>
        <p:spPr>
          <a:xfrm>
            <a:off x="5354138" y="3918300"/>
            <a:ext cx="904200" cy="39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36e08361914_8_1"/>
          <p:cNvSpPr txBox="1"/>
          <p:nvPr/>
        </p:nvSpPr>
        <p:spPr>
          <a:xfrm>
            <a:off x="1071413" y="4970725"/>
            <a:ext cx="3917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36e08361914_8_1"/>
          <p:cNvSpPr txBox="1"/>
          <p:nvPr/>
        </p:nvSpPr>
        <p:spPr>
          <a:xfrm>
            <a:off x="712550" y="5099575"/>
            <a:ext cx="554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subprocess.run, file open 함수 patch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7" name="Google Shape;247;g36e08361914_8_1"/>
          <p:cNvCxnSpPr/>
          <p:nvPr/>
        </p:nvCxnSpPr>
        <p:spPr>
          <a:xfrm>
            <a:off x="7553175" y="2613000"/>
            <a:ext cx="130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g36e08361914_8_1"/>
          <p:cNvCxnSpPr/>
          <p:nvPr/>
        </p:nvCxnSpPr>
        <p:spPr>
          <a:xfrm>
            <a:off x="7611875" y="3698325"/>
            <a:ext cx="130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g36e08361914_8_1"/>
          <p:cNvCxnSpPr/>
          <p:nvPr/>
        </p:nvCxnSpPr>
        <p:spPr>
          <a:xfrm>
            <a:off x="7851450" y="4757575"/>
            <a:ext cx="130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g36e08361914_8_1"/>
          <p:cNvCxnSpPr/>
          <p:nvPr/>
        </p:nvCxnSpPr>
        <p:spPr>
          <a:xfrm>
            <a:off x="7919050" y="5823300"/>
            <a:ext cx="130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36e07409829_0_0"/>
          <p:cNvPicPr preferRelativeResize="0"/>
          <p:nvPr/>
        </p:nvPicPr>
        <p:blipFill rotWithShape="1">
          <a:blip r:embed="rId3">
            <a:alphaModFix/>
          </a:blip>
          <a:srcRect b="0" l="5526" r="0" t="0"/>
          <a:stretch/>
        </p:blipFill>
        <p:spPr>
          <a:xfrm>
            <a:off x="815075" y="1633150"/>
            <a:ext cx="8671574" cy="510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6e07409829_0_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Mock 사용 - SSD</a:t>
            </a:r>
            <a:endParaRPr/>
          </a:p>
        </p:txBody>
      </p:sp>
      <p:sp>
        <p:nvSpPr>
          <p:cNvPr id="257" name="Google Shape;257;g36e07409829_0_0"/>
          <p:cNvSpPr txBox="1"/>
          <p:nvPr>
            <p:ph idx="1" type="body"/>
          </p:nvPr>
        </p:nvSpPr>
        <p:spPr>
          <a:xfrm>
            <a:off x="60598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patching 활용하여 검증하고자 하는 동작 검증에만 집중할 수 있었음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8" name="Google Shape;258;g36e07409829_0_0"/>
          <p:cNvSpPr/>
          <p:nvPr/>
        </p:nvSpPr>
        <p:spPr>
          <a:xfrm>
            <a:off x="1006000" y="4910275"/>
            <a:ext cx="6945600" cy="118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36e07409829_0_0"/>
          <p:cNvSpPr txBox="1"/>
          <p:nvPr/>
        </p:nvSpPr>
        <p:spPr>
          <a:xfrm>
            <a:off x="2933125" y="5715200"/>
            <a:ext cx="25809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확인하고자 하는 동작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0" name="Google Shape;260;g36e07409829_0_0"/>
          <p:cNvCxnSpPr/>
          <p:nvPr/>
        </p:nvCxnSpPr>
        <p:spPr>
          <a:xfrm>
            <a:off x="1367000" y="5941625"/>
            <a:ext cx="1485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g36e07409829_0_0"/>
          <p:cNvSpPr/>
          <p:nvPr/>
        </p:nvSpPr>
        <p:spPr>
          <a:xfrm>
            <a:off x="7951600" y="5022200"/>
            <a:ext cx="275700" cy="70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36e07409829_0_0"/>
          <p:cNvSpPr/>
          <p:nvPr/>
        </p:nvSpPr>
        <p:spPr>
          <a:xfrm>
            <a:off x="9217200" y="2611800"/>
            <a:ext cx="516600" cy="202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36e07409829_0_0"/>
          <p:cNvSpPr txBox="1"/>
          <p:nvPr/>
        </p:nvSpPr>
        <p:spPr>
          <a:xfrm>
            <a:off x="9111700" y="5183900"/>
            <a:ext cx="3024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환경 세팅</a:t>
            </a:r>
            <a:endParaRPr sz="11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4" name="Google Shape;264;g36e07409829_0_0"/>
          <p:cNvCxnSpPr>
            <a:stCxn id="262" idx="1"/>
            <a:endCxn id="261" idx="1"/>
          </p:cNvCxnSpPr>
          <p:nvPr/>
        </p:nvCxnSpPr>
        <p:spPr>
          <a:xfrm flipH="1">
            <a:off x="8227200" y="3626700"/>
            <a:ext cx="1506600" cy="1749300"/>
          </a:xfrm>
          <a:prstGeom prst="curvedConnector3">
            <a:avLst>
              <a:gd fmla="val -8308" name="adj1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e08361914_8_34"/>
          <p:cNvSpPr txBox="1"/>
          <p:nvPr>
            <p:ph idx="1" type="body"/>
          </p:nvPr>
        </p:nvSpPr>
        <p:spPr>
          <a:xfrm>
            <a:off x="60480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patching 활용하여 </a:t>
            </a:r>
            <a:r>
              <a:rPr lang="ko-KR" sz="1800"/>
              <a:t>검증하고자 하는 동작 검증에만 집중할 수 있었음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270" name="Google Shape;270;g36e08361914_8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00" y="1731175"/>
            <a:ext cx="9568875" cy="19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36e08361914_8_3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Mock </a:t>
            </a:r>
            <a:r>
              <a:rPr lang="ko-KR"/>
              <a:t>사용</a:t>
            </a:r>
            <a:r>
              <a:rPr lang="ko-KR"/>
              <a:t> - Logger</a:t>
            </a:r>
            <a:endParaRPr/>
          </a:p>
        </p:txBody>
      </p:sp>
      <p:sp>
        <p:nvSpPr>
          <p:cNvPr id="272" name="Google Shape;272;g36e08361914_8_34"/>
          <p:cNvSpPr txBox="1"/>
          <p:nvPr/>
        </p:nvSpPr>
        <p:spPr>
          <a:xfrm>
            <a:off x="3665400" y="2832700"/>
            <a:ext cx="3122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확인하고자 하는 동작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3" name="Google Shape;273;g36e08361914_8_34"/>
          <p:cNvCxnSpPr/>
          <p:nvPr/>
        </p:nvCxnSpPr>
        <p:spPr>
          <a:xfrm flipH="1" rot="10800000">
            <a:off x="1313700" y="3086825"/>
            <a:ext cx="2177100" cy="1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g36e08361914_8_34"/>
          <p:cNvSpPr/>
          <p:nvPr/>
        </p:nvSpPr>
        <p:spPr>
          <a:xfrm>
            <a:off x="9901850" y="1888400"/>
            <a:ext cx="433200" cy="847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36e08361914_8_34"/>
          <p:cNvSpPr txBox="1"/>
          <p:nvPr/>
        </p:nvSpPr>
        <p:spPr>
          <a:xfrm>
            <a:off x="10335050" y="2120000"/>
            <a:ext cx="3024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환경 세팅</a:t>
            </a:r>
            <a:endParaRPr sz="11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6" name="Google Shape;276;g36e08361914_8_34"/>
          <p:cNvCxnSpPr/>
          <p:nvPr/>
        </p:nvCxnSpPr>
        <p:spPr>
          <a:xfrm flipH="1" rot="10800000">
            <a:off x="3923088" y="2192025"/>
            <a:ext cx="2924100" cy="4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e08361914_8_51"/>
          <p:cNvSpPr txBox="1"/>
          <p:nvPr>
            <p:ph idx="1" type="body"/>
          </p:nvPr>
        </p:nvSpPr>
        <p:spPr>
          <a:xfrm>
            <a:off x="60598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pytest의 fixture 활용하여 test 코드의 중복 제거</a:t>
            </a:r>
            <a:endParaRPr sz="1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282" name="Google Shape;282;g36e08361914_8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38" y="1721700"/>
            <a:ext cx="49434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6e08361914_8_5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Fixture </a:t>
            </a:r>
            <a:r>
              <a:rPr lang="ko-KR"/>
              <a:t>활용</a:t>
            </a:r>
            <a:r>
              <a:rPr lang="ko-KR"/>
              <a:t> - File Manager</a:t>
            </a:r>
            <a:endParaRPr/>
          </a:p>
        </p:txBody>
      </p:sp>
      <p:sp>
        <p:nvSpPr>
          <p:cNvPr id="284" name="Google Shape;284;g36e08361914_8_51"/>
          <p:cNvSpPr/>
          <p:nvPr/>
        </p:nvSpPr>
        <p:spPr>
          <a:xfrm>
            <a:off x="3114900" y="3212375"/>
            <a:ext cx="515100" cy="273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036a96e1e_1_14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Refactoring</a:t>
            </a:r>
            <a:r>
              <a:rPr lang="ko-KR"/>
              <a:t>을 통한 코드 전후 비교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e08361914_39_60"/>
          <p:cNvSpPr txBox="1"/>
          <p:nvPr>
            <p:ph type="title"/>
          </p:nvPr>
        </p:nvSpPr>
        <p:spPr>
          <a:xfrm>
            <a:off x="605975" y="310150"/>
            <a:ext cx="10970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마 이기 Pythonic 이다!</a:t>
            </a:r>
            <a:endParaRPr/>
          </a:p>
        </p:txBody>
      </p:sp>
      <p:pic>
        <p:nvPicPr>
          <p:cNvPr id="295" name="Google Shape;295;g36e08361914_39_60"/>
          <p:cNvPicPr preferRelativeResize="0"/>
          <p:nvPr/>
        </p:nvPicPr>
        <p:blipFill rotWithShape="1">
          <a:blip r:embed="rId3">
            <a:alphaModFix/>
          </a:blip>
          <a:srcRect b="27767" l="21245" r="27521" t="21246"/>
          <a:stretch/>
        </p:blipFill>
        <p:spPr>
          <a:xfrm>
            <a:off x="605975" y="1201900"/>
            <a:ext cx="8807376" cy="470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36e08361914_39_60"/>
          <p:cNvPicPr preferRelativeResize="0"/>
          <p:nvPr/>
        </p:nvPicPr>
        <p:blipFill rotWithShape="1">
          <a:blip r:embed="rId4">
            <a:alphaModFix/>
          </a:blip>
          <a:srcRect b="23034" l="33686" r="19192" t="9828"/>
          <a:stretch/>
        </p:blipFill>
        <p:spPr>
          <a:xfrm>
            <a:off x="6752875" y="2266875"/>
            <a:ext cx="5185301" cy="41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e08361914_39_66"/>
          <p:cNvSpPr txBox="1"/>
          <p:nvPr>
            <p:ph type="title"/>
          </p:nvPr>
        </p:nvSpPr>
        <p:spPr>
          <a:xfrm>
            <a:off x="605975" y="310150"/>
            <a:ext cx="10970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마 이기 Dependency Injection 이다!</a:t>
            </a:r>
            <a:endParaRPr/>
          </a:p>
        </p:txBody>
      </p:sp>
      <p:sp>
        <p:nvSpPr>
          <p:cNvPr id="302" name="Google Shape;302;g36e08361914_39_66"/>
          <p:cNvSpPr txBox="1"/>
          <p:nvPr/>
        </p:nvSpPr>
        <p:spPr>
          <a:xfrm>
            <a:off x="9468275" y="454000"/>
            <a:ext cx="2637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평소에 가장 많이 하던 고민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3" name="Google Shape;303;g36e08361914_39_66"/>
          <p:cNvPicPr preferRelativeResize="0"/>
          <p:nvPr/>
        </p:nvPicPr>
        <p:blipFill rotWithShape="1">
          <a:blip r:embed="rId3">
            <a:alphaModFix/>
          </a:blip>
          <a:srcRect b="57677" l="23004" r="41778" t="16528"/>
          <a:stretch/>
        </p:blipFill>
        <p:spPr>
          <a:xfrm>
            <a:off x="331900" y="1270174"/>
            <a:ext cx="9521798" cy="392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36e08361914_39_66"/>
          <p:cNvPicPr preferRelativeResize="0"/>
          <p:nvPr/>
        </p:nvPicPr>
        <p:blipFill rotWithShape="1">
          <a:blip r:embed="rId4">
            <a:alphaModFix/>
          </a:blip>
          <a:srcRect b="48442" l="63050" r="1225" t="27340"/>
          <a:stretch/>
        </p:blipFill>
        <p:spPr>
          <a:xfrm>
            <a:off x="7176575" y="4657900"/>
            <a:ext cx="4929600" cy="18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e08361914_18_10"/>
          <p:cNvSpPr txBox="1"/>
          <p:nvPr>
            <p:ph idx="1" type="body"/>
          </p:nvPr>
        </p:nvSpPr>
        <p:spPr>
          <a:xfrm>
            <a:off x="878478" y="5067851"/>
            <a:ext cx="3152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000"/>
              <a:t>▲ 리팩토링 전 Shell</a:t>
            </a:r>
            <a:endParaRPr sz="2000"/>
          </a:p>
        </p:txBody>
      </p:sp>
      <p:pic>
        <p:nvPicPr>
          <p:cNvPr id="310" name="Google Shape;310;g36e08361914_18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463" y="2512838"/>
            <a:ext cx="248602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36e08361914_18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438" y="1757888"/>
            <a:ext cx="3152775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36e08361914_18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9938" y="2036313"/>
            <a:ext cx="32480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36e08361914_18_10"/>
          <p:cNvSpPr/>
          <p:nvPr/>
        </p:nvSpPr>
        <p:spPr>
          <a:xfrm>
            <a:off x="4170800" y="1175275"/>
            <a:ext cx="1356600" cy="649800"/>
          </a:xfrm>
          <a:prstGeom prst="wedgeEllipseCallout">
            <a:avLst>
              <a:gd fmla="val 43616" name="adj1"/>
              <a:gd fmla="val 71180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36e08361914_18_10"/>
          <p:cNvSpPr/>
          <p:nvPr/>
        </p:nvSpPr>
        <p:spPr>
          <a:xfrm>
            <a:off x="4170800" y="2632875"/>
            <a:ext cx="1356600" cy="649800"/>
          </a:xfrm>
          <a:prstGeom prst="wedgeEllipseCallout">
            <a:avLst>
              <a:gd fmla="val 43616" name="adj1"/>
              <a:gd fmla="val 71180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36e08361914_18_10"/>
          <p:cNvSpPr/>
          <p:nvPr/>
        </p:nvSpPr>
        <p:spPr>
          <a:xfrm>
            <a:off x="4170800" y="3544988"/>
            <a:ext cx="1356600" cy="649800"/>
          </a:xfrm>
          <a:prstGeom prst="wedgeEllipseCallout">
            <a:avLst>
              <a:gd fmla="val 43616" name="adj1"/>
              <a:gd fmla="val 71180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36e08361914_18_10"/>
          <p:cNvSpPr/>
          <p:nvPr/>
        </p:nvSpPr>
        <p:spPr>
          <a:xfrm>
            <a:off x="10672125" y="1316375"/>
            <a:ext cx="1356600" cy="649800"/>
          </a:xfrm>
          <a:prstGeom prst="wedgeEllipseCallout">
            <a:avLst>
              <a:gd fmla="val -44134" name="adj1"/>
              <a:gd fmla="val 96110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36e08361914_18_10"/>
          <p:cNvSpPr/>
          <p:nvPr/>
        </p:nvSpPr>
        <p:spPr>
          <a:xfrm>
            <a:off x="10835400" y="3282675"/>
            <a:ext cx="1356600" cy="649800"/>
          </a:xfrm>
          <a:prstGeom prst="wedgeEllipseCallout">
            <a:avLst>
              <a:gd fmla="val -54041" name="adj1"/>
              <a:gd fmla="val 68910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36e08361914_18_10"/>
          <p:cNvSpPr txBox="1"/>
          <p:nvPr/>
        </p:nvSpPr>
        <p:spPr>
          <a:xfrm>
            <a:off x="4170250" y="1191625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호출 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g36e08361914_18_10"/>
          <p:cNvSpPr txBox="1"/>
          <p:nvPr/>
        </p:nvSpPr>
        <p:spPr>
          <a:xfrm>
            <a:off x="4170800" y="2632875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 파싱 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36e08361914_18_10"/>
          <p:cNvSpPr txBox="1"/>
          <p:nvPr/>
        </p:nvSpPr>
        <p:spPr>
          <a:xfrm>
            <a:off x="4170800" y="3547275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커맨드 실행 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36e08361914_18_10"/>
          <p:cNvSpPr txBox="1"/>
          <p:nvPr/>
        </p:nvSpPr>
        <p:spPr>
          <a:xfrm>
            <a:off x="10661100" y="1328325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</a:t>
            </a:r>
            <a:b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36e08361914_18_10"/>
          <p:cNvSpPr txBox="1"/>
          <p:nvPr/>
        </p:nvSpPr>
        <p:spPr>
          <a:xfrm>
            <a:off x="10837602" y="3297527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동작 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36e08361914_18_10"/>
          <p:cNvSpPr txBox="1"/>
          <p:nvPr>
            <p:ph idx="1" type="body"/>
          </p:nvPr>
        </p:nvSpPr>
        <p:spPr>
          <a:xfrm>
            <a:off x="6984024" y="6407600"/>
            <a:ext cx="4044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▲ 리팩토링 </a:t>
            </a:r>
            <a:r>
              <a:rPr lang="ko-KR" sz="2000"/>
              <a:t>후 Shell 관련 클래스 </a:t>
            </a:r>
            <a:endParaRPr sz="2000"/>
          </a:p>
        </p:txBody>
      </p:sp>
      <p:pic>
        <p:nvPicPr>
          <p:cNvPr id="324" name="Google Shape;324;g36e08361914_18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1163" y="1205125"/>
            <a:ext cx="1200650" cy="12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36e08361914_18_1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Shell 클래스 단일 책임 원칙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e08361914_18_29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3950"/>
              <a:t>SSD 클래스 단일 책임 원칙</a:t>
            </a:r>
            <a:endParaRPr sz="3950"/>
          </a:p>
        </p:txBody>
      </p:sp>
      <p:pic>
        <p:nvPicPr>
          <p:cNvPr id="331" name="Google Shape;331;g36e08361914_18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725" y="2742150"/>
            <a:ext cx="2495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36e08361914_18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9500" y="1244400"/>
            <a:ext cx="2880195" cy="48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36e08361914_18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870" y="2272925"/>
            <a:ext cx="3561230" cy="264503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6e08361914_18_29"/>
          <p:cNvSpPr/>
          <p:nvPr/>
        </p:nvSpPr>
        <p:spPr>
          <a:xfrm>
            <a:off x="3827813" y="2525275"/>
            <a:ext cx="1356600" cy="649800"/>
          </a:xfrm>
          <a:prstGeom prst="wedgeEllipseCallout">
            <a:avLst>
              <a:gd fmla="val 42622" name="adj1"/>
              <a:gd fmla="val -50192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36e08361914_18_29"/>
          <p:cNvSpPr/>
          <p:nvPr/>
        </p:nvSpPr>
        <p:spPr>
          <a:xfrm>
            <a:off x="3827813" y="3514200"/>
            <a:ext cx="1356600" cy="649800"/>
          </a:xfrm>
          <a:prstGeom prst="wedgeEllipseCallout">
            <a:avLst>
              <a:gd fmla="val 42622" name="adj1"/>
              <a:gd fmla="val -50192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g36e08361914_18_29"/>
          <p:cNvSpPr/>
          <p:nvPr/>
        </p:nvSpPr>
        <p:spPr>
          <a:xfrm>
            <a:off x="7805038" y="1514825"/>
            <a:ext cx="1356600" cy="649800"/>
          </a:xfrm>
          <a:prstGeom prst="wedgeEllipseCallout">
            <a:avLst>
              <a:gd fmla="val 42622" name="adj1"/>
              <a:gd fmla="val -50192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g36e08361914_18_29"/>
          <p:cNvSpPr/>
          <p:nvPr/>
        </p:nvSpPr>
        <p:spPr>
          <a:xfrm>
            <a:off x="7923288" y="3782925"/>
            <a:ext cx="1356600" cy="649800"/>
          </a:xfrm>
          <a:prstGeom prst="wedgeEllipseCallout">
            <a:avLst>
              <a:gd fmla="val 42622" name="adj1"/>
              <a:gd fmla="val -50192" name="adj2"/>
            </a:avLst>
          </a:prstGeom>
          <a:solidFill>
            <a:srgbClr val="CFE2F3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g36e08361914_18_29"/>
          <p:cNvSpPr txBox="1"/>
          <p:nvPr/>
        </p:nvSpPr>
        <p:spPr>
          <a:xfrm>
            <a:off x="7805050" y="1528722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 입출력 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36e08361914_18_29"/>
          <p:cNvSpPr txBox="1"/>
          <p:nvPr/>
        </p:nvSpPr>
        <p:spPr>
          <a:xfrm>
            <a:off x="3827825" y="3560375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버퍼 관리 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36e08361914_18_29"/>
          <p:cNvSpPr txBox="1"/>
          <p:nvPr/>
        </p:nvSpPr>
        <p:spPr>
          <a:xfrm>
            <a:off x="7915871" y="3793671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명령 처리 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36e08361914_18_29"/>
          <p:cNvSpPr txBox="1"/>
          <p:nvPr/>
        </p:nvSpPr>
        <p:spPr>
          <a:xfrm>
            <a:off x="3827825" y="2539159"/>
            <a:ext cx="1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버퍼 데이터</a:t>
            </a:r>
            <a:b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700">
                <a:solidFill>
                  <a:srgbClr val="351C75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</a:t>
            </a:r>
            <a:endParaRPr b="1" sz="1700">
              <a:solidFill>
                <a:srgbClr val="351C7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36e08361914_18_29"/>
          <p:cNvSpPr txBox="1"/>
          <p:nvPr>
            <p:ph idx="1" type="body"/>
          </p:nvPr>
        </p:nvSpPr>
        <p:spPr>
          <a:xfrm>
            <a:off x="878478" y="4991651"/>
            <a:ext cx="3152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▲ 리팩토링 전 SSD</a:t>
            </a:r>
            <a:endParaRPr sz="2000"/>
          </a:p>
        </p:txBody>
      </p:sp>
      <p:sp>
        <p:nvSpPr>
          <p:cNvPr id="343" name="Google Shape;343;g36e08361914_18_29"/>
          <p:cNvSpPr txBox="1"/>
          <p:nvPr>
            <p:ph idx="1" type="body"/>
          </p:nvPr>
        </p:nvSpPr>
        <p:spPr>
          <a:xfrm>
            <a:off x="5974875" y="6130725"/>
            <a:ext cx="4668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▲ 리팩토링 </a:t>
            </a:r>
            <a:r>
              <a:rPr lang="ko-KR" sz="2000"/>
              <a:t>후 SSD 관련 클래스 </a:t>
            </a:r>
            <a:endParaRPr sz="2000"/>
          </a:p>
        </p:txBody>
      </p:sp>
      <p:pic>
        <p:nvPicPr>
          <p:cNvPr id="344" name="Google Shape;344;g36e08361914_18_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1163" y="1444100"/>
            <a:ext cx="1200650" cy="1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e08361914_4_25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Naming</a:t>
            </a:r>
            <a:endParaRPr/>
          </a:p>
        </p:txBody>
      </p:sp>
      <p:sp>
        <p:nvSpPr>
          <p:cNvPr id="350" name="Google Shape;350;g36e08361914_4_25"/>
          <p:cNvSpPr txBox="1"/>
          <p:nvPr>
            <p:ph idx="1" type="body"/>
          </p:nvPr>
        </p:nvSpPr>
        <p:spPr>
          <a:xfrm>
            <a:off x="605975" y="1127040"/>
            <a:ext cx="10515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파일 </a:t>
            </a:r>
            <a:r>
              <a:rPr b="1" lang="ko-KR" sz="1600"/>
              <a:t>이름을 명확</a:t>
            </a:r>
            <a:r>
              <a:rPr lang="ko-KR" sz="1600"/>
              <a:t>하게 변경 </a:t>
            </a:r>
            <a:endParaRPr sz="1600"/>
          </a:p>
        </p:txBody>
      </p:sp>
      <p:pic>
        <p:nvPicPr>
          <p:cNvPr id="351" name="Google Shape;351;g36e08361914_4_25"/>
          <p:cNvPicPr preferRelativeResize="0"/>
          <p:nvPr/>
        </p:nvPicPr>
        <p:blipFill rotWithShape="1">
          <a:blip r:embed="rId3">
            <a:alphaModFix/>
          </a:blip>
          <a:srcRect b="46290" l="0" r="1797" t="35701"/>
          <a:stretch/>
        </p:blipFill>
        <p:spPr>
          <a:xfrm>
            <a:off x="737700" y="1617550"/>
            <a:ext cx="11183215" cy="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36e08361914_4_25"/>
          <p:cNvSpPr txBox="1"/>
          <p:nvPr>
            <p:ph idx="1" type="body"/>
          </p:nvPr>
        </p:nvSpPr>
        <p:spPr>
          <a:xfrm>
            <a:off x="605975" y="3496415"/>
            <a:ext cx="105156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-KR" sz="1600"/>
              <a:t>snake 형식</a:t>
            </a:r>
            <a:r>
              <a:rPr lang="ko-KR" sz="1600"/>
              <a:t>의 변수로 통일</a:t>
            </a:r>
            <a:endParaRPr sz="1600"/>
          </a:p>
        </p:txBody>
      </p:sp>
      <p:grpSp>
        <p:nvGrpSpPr>
          <p:cNvPr id="353" name="Google Shape;353;g36e08361914_4_25"/>
          <p:cNvGrpSpPr/>
          <p:nvPr/>
        </p:nvGrpSpPr>
        <p:grpSpPr>
          <a:xfrm>
            <a:off x="737700" y="4356975"/>
            <a:ext cx="10829502" cy="1765900"/>
            <a:chOff x="737700" y="4356975"/>
            <a:chExt cx="10829502" cy="1765900"/>
          </a:xfrm>
        </p:grpSpPr>
        <p:pic>
          <p:nvPicPr>
            <p:cNvPr id="354" name="Google Shape;354;g36e08361914_4_25"/>
            <p:cNvPicPr preferRelativeResize="0"/>
            <p:nvPr/>
          </p:nvPicPr>
          <p:blipFill rotWithShape="1">
            <a:blip r:embed="rId4">
              <a:alphaModFix/>
            </a:blip>
            <a:srcRect b="44769" l="0" r="0" t="15709"/>
            <a:stretch/>
          </p:blipFill>
          <p:spPr>
            <a:xfrm>
              <a:off x="737700" y="4356975"/>
              <a:ext cx="10829502" cy="1765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g36e08361914_4_25"/>
            <p:cNvSpPr/>
            <p:nvPr/>
          </p:nvSpPr>
          <p:spPr>
            <a:xfrm>
              <a:off x="7217489" y="4997062"/>
              <a:ext cx="180000" cy="94800"/>
            </a:xfrm>
            <a:prstGeom prst="rect">
              <a:avLst/>
            </a:prstGeom>
            <a:solidFill>
              <a:srgbClr val="DAFBE1"/>
            </a:solidFill>
            <a:ln>
              <a:noFill/>
            </a:ln>
          </p:spPr>
          <p:txBody>
            <a:bodyPr anchorCtr="0" anchor="ctr" bIns="143525" lIns="143525" spcFirstLastPara="1" rIns="143525" wrap="square" tIns="143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97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g36e08361914_4_25"/>
            <p:cNvSpPr/>
            <p:nvPr/>
          </p:nvSpPr>
          <p:spPr>
            <a:xfrm>
              <a:off x="7410115" y="4963191"/>
              <a:ext cx="684900" cy="284400"/>
            </a:xfrm>
            <a:prstGeom prst="rect">
              <a:avLst/>
            </a:prstGeom>
            <a:noFill/>
            <a:ln cap="flat" cmpd="sng" w="29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3525" lIns="143525" spcFirstLastPara="1" rIns="143525" wrap="square" tIns="143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97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g36e08361914_4_25"/>
            <p:cNvSpPr/>
            <p:nvPr/>
          </p:nvSpPr>
          <p:spPr>
            <a:xfrm>
              <a:off x="2038988" y="4963191"/>
              <a:ext cx="684900" cy="284400"/>
            </a:xfrm>
            <a:prstGeom prst="rect">
              <a:avLst/>
            </a:prstGeom>
            <a:noFill/>
            <a:ln cap="flat" cmpd="sng" w="299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43525" lIns="143525" spcFirstLastPara="1" rIns="143525" wrap="square" tIns="143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97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g36e08361914_4_25"/>
            <p:cNvSpPr/>
            <p:nvPr/>
          </p:nvSpPr>
          <p:spPr>
            <a:xfrm>
              <a:off x="7427475" y="4977200"/>
              <a:ext cx="227700" cy="19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43525" lIns="143525" spcFirstLastPara="1" rIns="143525" wrap="square" tIns="143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97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g36e08361914_4_25"/>
            <p:cNvSpPr/>
            <p:nvPr/>
          </p:nvSpPr>
          <p:spPr>
            <a:xfrm>
              <a:off x="7427463" y="4997062"/>
              <a:ext cx="180000" cy="41400"/>
            </a:xfrm>
            <a:prstGeom prst="rect">
              <a:avLst/>
            </a:prstGeom>
            <a:solidFill>
              <a:srgbClr val="DAFBE1"/>
            </a:solidFill>
            <a:ln>
              <a:noFill/>
            </a:ln>
          </p:spPr>
          <p:txBody>
            <a:bodyPr anchorCtr="0" anchor="ctr" bIns="143525" lIns="143525" spcFirstLastPara="1" rIns="143525" wrap="square" tIns="143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97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g36e08361914_4_25"/>
            <p:cNvSpPr/>
            <p:nvPr/>
          </p:nvSpPr>
          <p:spPr>
            <a:xfrm>
              <a:off x="7175125" y="4921800"/>
              <a:ext cx="213300" cy="75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43525" lIns="143525" spcFirstLastPara="1" rIns="143525" wrap="square" tIns="143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97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g36e08361914_4_25"/>
            <p:cNvSpPr/>
            <p:nvPr/>
          </p:nvSpPr>
          <p:spPr>
            <a:xfrm>
              <a:off x="7441775" y="4851550"/>
              <a:ext cx="227700" cy="9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43525" lIns="143525" spcFirstLastPara="1" rIns="143525" wrap="square" tIns="1435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97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g36e08361914_4_25"/>
            <p:cNvSpPr/>
            <p:nvPr/>
          </p:nvSpPr>
          <p:spPr>
            <a:xfrm>
              <a:off x="7427475" y="5038500"/>
              <a:ext cx="131700" cy="41400"/>
            </a:xfrm>
            <a:prstGeom prst="rect">
              <a:avLst/>
            </a:prstGeom>
            <a:solidFill>
              <a:srgbClr val="ACEE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e08361914_7_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조원 소개 및 역할</a:t>
            </a:r>
            <a:endParaRPr/>
          </a:p>
        </p:txBody>
      </p:sp>
      <p:sp>
        <p:nvSpPr>
          <p:cNvPr id="61" name="Google Shape;61;g36e08361914_7_0"/>
          <p:cNvSpPr txBox="1"/>
          <p:nvPr>
            <p:ph idx="1" type="body"/>
          </p:nvPr>
        </p:nvSpPr>
        <p:spPr>
          <a:xfrm>
            <a:off x="351576" y="1316375"/>
            <a:ext cx="3787500" cy="53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600"/>
              <a:t>박혜녹 (Shell)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기본 동작 구현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주요 기능 개발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Shell, logger 리팩토링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600"/>
              <a:t>정동혁 (Shell)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주요 기능 개발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logger 연동 개발 / 테스트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SSD 리팩토링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600"/>
              <a:t>윤다영 (Shell)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유닛 테스트 구현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Test script 구현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runner 구현</a:t>
            </a:r>
            <a:endParaRPr sz="1600"/>
          </a:p>
        </p:txBody>
      </p:sp>
      <p:cxnSp>
        <p:nvCxnSpPr>
          <p:cNvPr id="62" name="Google Shape;62;g36e08361914_7_0"/>
          <p:cNvCxnSpPr/>
          <p:nvPr/>
        </p:nvCxnSpPr>
        <p:spPr>
          <a:xfrm>
            <a:off x="4139100" y="1316375"/>
            <a:ext cx="16500" cy="51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g36e08361914_7_0"/>
          <p:cNvSpPr txBox="1"/>
          <p:nvPr>
            <p:ph idx="1" type="body"/>
          </p:nvPr>
        </p:nvSpPr>
        <p:spPr>
          <a:xfrm>
            <a:off x="4258175" y="1316375"/>
            <a:ext cx="3920700" cy="4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ko-KR" sz="1600"/>
              <a:t>김희준 (SSD)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SSD 클래스 개발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sz="1600"/>
              <a:t>write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sz="1600"/>
              <a:t>main 함수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-KR" sz="1600"/>
              <a:t>입력값 validation 체크 개발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Buffer manager / 테스트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600"/>
              <a:t>오지은 (SSD)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SSD 클래스 테스트 함수 개발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file manager / 테스트 함수 개발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-KR" sz="1600"/>
              <a:t>buffer 실제 동작 구현 및 연동 테스트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600"/>
          </a:p>
        </p:txBody>
      </p:sp>
      <p:cxnSp>
        <p:nvCxnSpPr>
          <p:cNvPr id="64" name="Google Shape;64;g36e08361914_7_0"/>
          <p:cNvCxnSpPr/>
          <p:nvPr/>
        </p:nvCxnSpPr>
        <p:spPr>
          <a:xfrm>
            <a:off x="8178875" y="1316375"/>
            <a:ext cx="16500" cy="51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g36e08361914_7_0"/>
          <p:cNvSpPr txBox="1"/>
          <p:nvPr/>
        </p:nvSpPr>
        <p:spPr>
          <a:xfrm>
            <a:off x="8423298" y="1316375"/>
            <a:ext cx="32733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한누리 (SSD)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유닛 테스트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 manager 연동 테스트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 리팩토링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송주환 (Shell, SSD)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통합 테스트 및 버그 리포트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buffer, ssd 유닛 테스트 개발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g36e08361914_7_0"/>
          <p:cNvSpPr/>
          <p:nvPr/>
        </p:nvSpPr>
        <p:spPr>
          <a:xfrm>
            <a:off x="8281450" y="3611425"/>
            <a:ext cx="292200" cy="280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e08361914_32_21"/>
          <p:cNvSpPr txBox="1"/>
          <p:nvPr>
            <p:ph idx="1" type="body"/>
          </p:nvPr>
        </p:nvSpPr>
        <p:spPr>
          <a:xfrm>
            <a:off x="60598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ko-KR" sz="1600"/>
              <a:t>snake 형식</a:t>
            </a:r>
            <a:r>
              <a:rPr lang="ko-KR" sz="1600"/>
              <a:t> 함수명</a:t>
            </a:r>
            <a:r>
              <a:rPr b="1" lang="ko-KR" sz="1600"/>
              <a:t> </a:t>
            </a:r>
            <a:r>
              <a:rPr lang="ko-KR" sz="1600"/>
              <a:t>통일 (함수명에 대문자 -&gt; 소문자로 변경)</a:t>
            </a:r>
            <a:endParaRPr sz="1600"/>
          </a:p>
        </p:txBody>
      </p:sp>
      <p:pic>
        <p:nvPicPr>
          <p:cNvPr id="368" name="Google Shape;368;g36e08361914_32_21"/>
          <p:cNvPicPr preferRelativeResize="0"/>
          <p:nvPr/>
        </p:nvPicPr>
        <p:blipFill rotWithShape="1">
          <a:blip r:embed="rId3">
            <a:alphaModFix/>
          </a:blip>
          <a:srcRect b="0" l="0" r="2075" t="0"/>
          <a:stretch/>
        </p:blipFill>
        <p:spPr>
          <a:xfrm>
            <a:off x="605975" y="1692475"/>
            <a:ext cx="11355201" cy="362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36e08361914_32_21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Naming</a:t>
            </a:r>
            <a:endParaRPr/>
          </a:p>
        </p:txBody>
      </p:sp>
      <p:sp>
        <p:nvSpPr>
          <p:cNvPr id="370" name="Google Shape;370;g36e08361914_32_21"/>
          <p:cNvSpPr/>
          <p:nvPr/>
        </p:nvSpPr>
        <p:spPr>
          <a:xfrm>
            <a:off x="3490800" y="1784950"/>
            <a:ext cx="3906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36e08361914_32_21"/>
          <p:cNvSpPr/>
          <p:nvPr/>
        </p:nvSpPr>
        <p:spPr>
          <a:xfrm>
            <a:off x="2475550" y="1784950"/>
            <a:ext cx="2643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36e08361914_32_21"/>
          <p:cNvSpPr/>
          <p:nvPr/>
        </p:nvSpPr>
        <p:spPr>
          <a:xfrm>
            <a:off x="3674200" y="3215975"/>
            <a:ext cx="3906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36e08361914_32_21"/>
          <p:cNvSpPr/>
          <p:nvPr/>
        </p:nvSpPr>
        <p:spPr>
          <a:xfrm>
            <a:off x="2475550" y="3215975"/>
            <a:ext cx="3081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36e08361914_32_21"/>
          <p:cNvSpPr/>
          <p:nvPr/>
        </p:nvSpPr>
        <p:spPr>
          <a:xfrm>
            <a:off x="2475550" y="4059775"/>
            <a:ext cx="2643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36e08361914_32_21"/>
          <p:cNvSpPr/>
          <p:nvPr/>
        </p:nvSpPr>
        <p:spPr>
          <a:xfrm>
            <a:off x="2475550" y="4931725"/>
            <a:ext cx="2643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36e08361914_32_21"/>
          <p:cNvSpPr/>
          <p:nvPr/>
        </p:nvSpPr>
        <p:spPr>
          <a:xfrm>
            <a:off x="3769650" y="4059775"/>
            <a:ext cx="3906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g36e08361914_32_21"/>
          <p:cNvSpPr/>
          <p:nvPr/>
        </p:nvSpPr>
        <p:spPr>
          <a:xfrm>
            <a:off x="3881400" y="4931725"/>
            <a:ext cx="3906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g36e08361914_32_21"/>
          <p:cNvSpPr/>
          <p:nvPr/>
        </p:nvSpPr>
        <p:spPr>
          <a:xfrm>
            <a:off x="9696275" y="1784950"/>
            <a:ext cx="3906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g36e08361914_32_21"/>
          <p:cNvSpPr/>
          <p:nvPr/>
        </p:nvSpPr>
        <p:spPr>
          <a:xfrm>
            <a:off x="9874550" y="3215975"/>
            <a:ext cx="3906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36e08361914_32_21"/>
          <p:cNvSpPr/>
          <p:nvPr/>
        </p:nvSpPr>
        <p:spPr>
          <a:xfrm>
            <a:off x="9995900" y="4081525"/>
            <a:ext cx="3906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36e08361914_32_21"/>
          <p:cNvSpPr/>
          <p:nvPr/>
        </p:nvSpPr>
        <p:spPr>
          <a:xfrm>
            <a:off x="10112075" y="4931725"/>
            <a:ext cx="3906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g36e08361914_32_21"/>
          <p:cNvSpPr/>
          <p:nvPr/>
        </p:nvSpPr>
        <p:spPr>
          <a:xfrm>
            <a:off x="8684625" y="1784950"/>
            <a:ext cx="2643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36e08361914_32_21"/>
          <p:cNvSpPr/>
          <p:nvPr/>
        </p:nvSpPr>
        <p:spPr>
          <a:xfrm>
            <a:off x="8715675" y="3215975"/>
            <a:ext cx="2643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36e08361914_32_21"/>
          <p:cNvSpPr/>
          <p:nvPr/>
        </p:nvSpPr>
        <p:spPr>
          <a:xfrm>
            <a:off x="8684625" y="4059775"/>
            <a:ext cx="2643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g36e08361914_32_21"/>
          <p:cNvSpPr/>
          <p:nvPr/>
        </p:nvSpPr>
        <p:spPr>
          <a:xfrm>
            <a:off x="8684625" y="4931725"/>
            <a:ext cx="264300" cy="1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e08361914_4_35"/>
          <p:cNvSpPr txBox="1"/>
          <p:nvPr>
            <p:ph idx="1" type="body"/>
          </p:nvPr>
        </p:nvSpPr>
        <p:spPr>
          <a:xfrm>
            <a:off x="605980" y="11639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여러 곳에서 쓰는 </a:t>
            </a:r>
            <a:r>
              <a:rPr b="1" lang="ko-KR" sz="1600"/>
              <a:t>변수 네이밍 통일</a:t>
            </a:r>
            <a:r>
              <a:rPr lang="ko-KR" sz="1600"/>
              <a:t> (LBA, read_idx, loc 등을 모두 </a:t>
            </a:r>
            <a:r>
              <a:rPr b="1" lang="ko-KR" sz="1600"/>
              <a:t>lba</a:t>
            </a:r>
            <a:r>
              <a:rPr lang="ko-KR" sz="1600"/>
              <a:t>로 통일) </a:t>
            </a:r>
            <a:endParaRPr sz="1600"/>
          </a:p>
        </p:txBody>
      </p:sp>
      <p:pic>
        <p:nvPicPr>
          <p:cNvPr id="391" name="Google Shape;391;g36e08361914_4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25" y="1572775"/>
            <a:ext cx="8466524" cy="50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36e08361914_4_35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Naming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e08361914_32_88"/>
          <p:cNvSpPr txBox="1"/>
          <p:nvPr>
            <p:ph idx="1" type="body"/>
          </p:nvPr>
        </p:nvSpPr>
        <p:spPr>
          <a:xfrm>
            <a:off x="60598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주석과 조건문을 통해 이해해야 하는 코드를 적절한 함수 이름으로 리팩터하여 가독성 개선</a:t>
            </a:r>
            <a:endParaRPr sz="1600"/>
          </a:p>
        </p:txBody>
      </p:sp>
      <p:sp>
        <p:nvSpPr>
          <p:cNvPr id="398" name="Google Shape;398;g36e08361914_32_88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Naming</a:t>
            </a:r>
            <a:endParaRPr/>
          </a:p>
        </p:txBody>
      </p:sp>
      <p:grpSp>
        <p:nvGrpSpPr>
          <p:cNvPr id="399" name="Google Shape;399;g36e08361914_32_88"/>
          <p:cNvGrpSpPr/>
          <p:nvPr/>
        </p:nvGrpSpPr>
        <p:grpSpPr>
          <a:xfrm>
            <a:off x="605977" y="1894989"/>
            <a:ext cx="11209325" cy="3776616"/>
            <a:chOff x="68175" y="1768002"/>
            <a:chExt cx="12192000" cy="4107697"/>
          </a:xfrm>
        </p:grpSpPr>
        <p:pic>
          <p:nvPicPr>
            <p:cNvPr id="400" name="Google Shape;400;g36e08361914_32_88"/>
            <p:cNvPicPr preferRelativeResize="0"/>
            <p:nvPr/>
          </p:nvPicPr>
          <p:blipFill rotWithShape="1">
            <a:blip r:embed="rId3">
              <a:alphaModFix/>
            </a:blip>
            <a:srcRect b="73698" l="0" r="0" t="0"/>
            <a:stretch/>
          </p:blipFill>
          <p:spPr>
            <a:xfrm>
              <a:off x="68175" y="1768002"/>
              <a:ext cx="12192000" cy="122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g36e08361914_32_88"/>
            <p:cNvPicPr preferRelativeResize="0"/>
            <p:nvPr/>
          </p:nvPicPr>
          <p:blipFill rotWithShape="1">
            <a:blip r:embed="rId3">
              <a:alphaModFix/>
            </a:blip>
            <a:srcRect b="0" l="0" r="0" t="38404"/>
            <a:stretch/>
          </p:blipFill>
          <p:spPr>
            <a:xfrm>
              <a:off x="68175" y="2997149"/>
              <a:ext cx="12192000" cy="2878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2" name="Google Shape;402;g36e08361914_32_88"/>
          <p:cNvSpPr/>
          <p:nvPr/>
        </p:nvSpPr>
        <p:spPr>
          <a:xfrm>
            <a:off x="6988950" y="4433500"/>
            <a:ext cx="4132500" cy="107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3" name="Google Shape;403;g36e08361914_32_88"/>
          <p:cNvCxnSpPr/>
          <p:nvPr/>
        </p:nvCxnSpPr>
        <p:spPr>
          <a:xfrm>
            <a:off x="8138400" y="2312275"/>
            <a:ext cx="2429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e08361914_32_67"/>
          <p:cNvSpPr txBox="1"/>
          <p:nvPr>
            <p:ph idx="1" type="body"/>
          </p:nvPr>
        </p:nvSpPr>
        <p:spPr>
          <a:xfrm>
            <a:off x="605980" y="11639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함수 naming </a:t>
            </a:r>
            <a:r>
              <a:rPr lang="ko-KR" sz="1600"/>
              <a:t>더 명확하게 </a:t>
            </a:r>
            <a:r>
              <a:rPr lang="ko-KR" sz="1600"/>
              <a:t>개</a:t>
            </a:r>
            <a:r>
              <a:rPr lang="ko-KR" sz="1600"/>
              <a:t>선</a:t>
            </a:r>
            <a:br>
              <a:rPr lang="ko-KR" sz="1600"/>
            </a:br>
            <a:r>
              <a:rPr lang="ko-KR" sz="1600"/>
              <a:t>(execute_command_new </a:t>
            </a:r>
            <a:r>
              <a:rPr lang="ko-KR" sz="1600"/>
              <a:t>→ execute_command_with_buffers)</a:t>
            </a:r>
            <a:endParaRPr sz="1600"/>
          </a:p>
        </p:txBody>
      </p:sp>
      <p:pic>
        <p:nvPicPr>
          <p:cNvPr id="409" name="Google Shape;409;g36e08361914_32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8" y="1844475"/>
            <a:ext cx="11505198" cy="49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36e08361914_32_67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Naming</a:t>
            </a:r>
            <a:endParaRPr/>
          </a:p>
        </p:txBody>
      </p:sp>
      <p:sp>
        <p:nvSpPr>
          <p:cNvPr id="411" name="Google Shape;411;g36e08361914_32_67"/>
          <p:cNvSpPr/>
          <p:nvPr/>
        </p:nvSpPr>
        <p:spPr>
          <a:xfrm>
            <a:off x="7667900" y="5190525"/>
            <a:ext cx="1783200" cy="19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36e08361914_32_67"/>
          <p:cNvSpPr/>
          <p:nvPr/>
        </p:nvSpPr>
        <p:spPr>
          <a:xfrm>
            <a:off x="1125450" y="5540000"/>
            <a:ext cx="1225800" cy="190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6e08361914_32_14"/>
          <p:cNvSpPr txBox="1"/>
          <p:nvPr>
            <p:ph idx="1" type="body"/>
          </p:nvPr>
        </p:nvSpPr>
        <p:spPr>
          <a:xfrm>
            <a:off x="575028" y="1176076"/>
            <a:ext cx="10515600" cy="492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테스트 코드의 중복 개선을 위해 </a:t>
            </a:r>
            <a:r>
              <a:rPr b="1" lang="ko-KR" sz="1600"/>
              <a:t>함수로 리팩터</a:t>
            </a:r>
            <a:endParaRPr b="1" sz="1600"/>
          </a:p>
        </p:txBody>
      </p:sp>
      <p:pic>
        <p:nvPicPr>
          <p:cNvPr id="418" name="Google Shape;418;g36e08361914_32_14"/>
          <p:cNvPicPr preferRelativeResize="0"/>
          <p:nvPr/>
        </p:nvPicPr>
        <p:blipFill rotWithShape="1">
          <a:blip r:embed="rId3">
            <a:alphaModFix/>
          </a:blip>
          <a:srcRect b="9233" l="54377" r="3308" t="55845"/>
          <a:stretch/>
        </p:blipFill>
        <p:spPr>
          <a:xfrm>
            <a:off x="5673073" y="4198025"/>
            <a:ext cx="5382775" cy="22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36e08361914_32_14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Extract Method</a:t>
            </a:r>
            <a:endParaRPr/>
          </a:p>
        </p:txBody>
      </p:sp>
      <p:pic>
        <p:nvPicPr>
          <p:cNvPr id="420" name="Google Shape;420;g36e08361914_32_14"/>
          <p:cNvPicPr preferRelativeResize="0"/>
          <p:nvPr/>
        </p:nvPicPr>
        <p:blipFill rotWithShape="1">
          <a:blip r:embed="rId3">
            <a:alphaModFix/>
          </a:blip>
          <a:srcRect b="0" l="0" r="64019" t="55847"/>
          <a:stretch/>
        </p:blipFill>
        <p:spPr>
          <a:xfrm>
            <a:off x="575022" y="2048475"/>
            <a:ext cx="4427275" cy="2768124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1" name="Google Shape;421;g36e08361914_32_14"/>
          <p:cNvPicPr preferRelativeResize="0"/>
          <p:nvPr/>
        </p:nvPicPr>
        <p:blipFill rotWithShape="1">
          <a:blip r:embed="rId3">
            <a:alphaModFix/>
          </a:blip>
          <a:srcRect b="62844" l="55509" r="9694" t="13732"/>
          <a:stretch/>
        </p:blipFill>
        <p:spPr>
          <a:xfrm>
            <a:off x="5673073" y="2048477"/>
            <a:ext cx="4227216" cy="144988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36e08361914_32_14"/>
          <p:cNvSpPr/>
          <p:nvPr/>
        </p:nvSpPr>
        <p:spPr>
          <a:xfrm>
            <a:off x="5918825" y="2322275"/>
            <a:ext cx="3899700" cy="83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36e08361914_32_14"/>
          <p:cNvSpPr/>
          <p:nvPr/>
        </p:nvSpPr>
        <p:spPr>
          <a:xfrm>
            <a:off x="5140573" y="2519075"/>
            <a:ext cx="3942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36e08361914_32_14"/>
          <p:cNvSpPr/>
          <p:nvPr/>
        </p:nvSpPr>
        <p:spPr>
          <a:xfrm rot="5400000">
            <a:off x="7539023" y="3753763"/>
            <a:ext cx="394200" cy="25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e08361914_32_95"/>
          <p:cNvSpPr txBox="1"/>
          <p:nvPr>
            <p:ph idx="1" type="body"/>
          </p:nvPr>
        </p:nvSpPr>
        <p:spPr>
          <a:xfrm>
            <a:off x="60598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가독성을 높이기 위해 코드 블럭을 내부 함수로 리팩터</a:t>
            </a:r>
            <a:endParaRPr sz="1600"/>
          </a:p>
        </p:txBody>
      </p:sp>
      <p:pic>
        <p:nvPicPr>
          <p:cNvPr id="430" name="Google Shape;430;g36e08361914_32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900" y="1794375"/>
            <a:ext cx="9852199" cy="48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36e08361914_32_95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Extract Method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6e08361914_32_102"/>
          <p:cNvSpPr txBox="1"/>
          <p:nvPr>
            <p:ph idx="1" type="body"/>
          </p:nvPr>
        </p:nvSpPr>
        <p:spPr>
          <a:xfrm>
            <a:off x="605975" y="1163975"/>
            <a:ext cx="114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코드 중복을 개선하기 위해 함수(_error)로 리팩터하고, args validation check와 error message를 dictionary로 관리하여 추가하기 용이하게 개선</a:t>
            </a:r>
            <a:endParaRPr sz="1600"/>
          </a:p>
        </p:txBody>
      </p:sp>
      <p:sp>
        <p:nvSpPr>
          <p:cNvPr id="437" name="Google Shape;437;g36e08361914_32_102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</a:t>
            </a:r>
            <a:r>
              <a:rPr lang="ko-KR"/>
              <a:t>Extract Method</a:t>
            </a:r>
            <a:endParaRPr/>
          </a:p>
        </p:txBody>
      </p:sp>
      <p:grpSp>
        <p:nvGrpSpPr>
          <p:cNvPr id="438" name="Google Shape;438;g36e08361914_32_102"/>
          <p:cNvGrpSpPr/>
          <p:nvPr/>
        </p:nvGrpSpPr>
        <p:grpSpPr>
          <a:xfrm>
            <a:off x="1168555" y="1760439"/>
            <a:ext cx="8863960" cy="4927904"/>
            <a:chOff x="1185200" y="1877300"/>
            <a:chExt cx="8958924" cy="4980699"/>
          </a:xfrm>
        </p:grpSpPr>
        <p:grpSp>
          <p:nvGrpSpPr>
            <p:cNvPr id="439" name="Google Shape;439;g36e08361914_32_102"/>
            <p:cNvGrpSpPr/>
            <p:nvPr/>
          </p:nvGrpSpPr>
          <p:grpSpPr>
            <a:xfrm>
              <a:off x="1185200" y="1877300"/>
              <a:ext cx="8958924" cy="4980699"/>
              <a:chOff x="1185200" y="1877300"/>
              <a:chExt cx="8958924" cy="4980699"/>
            </a:xfrm>
          </p:grpSpPr>
          <p:pic>
            <p:nvPicPr>
              <p:cNvPr id="440" name="Google Shape;440;g36e08361914_32_102"/>
              <p:cNvPicPr preferRelativeResize="0"/>
              <p:nvPr/>
            </p:nvPicPr>
            <p:blipFill rotWithShape="1">
              <a:blip r:embed="rId3">
                <a:alphaModFix/>
              </a:blip>
              <a:srcRect b="3241" l="0" r="0" t="0"/>
              <a:stretch/>
            </p:blipFill>
            <p:spPr>
              <a:xfrm>
                <a:off x="1185200" y="1877300"/>
                <a:ext cx="8958924" cy="4980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1" name="Google Shape;441;g36e08361914_32_102"/>
              <p:cNvSpPr/>
              <p:nvPr/>
            </p:nvSpPr>
            <p:spPr>
              <a:xfrm>
                <a:off x="5861525" y="3906150"/>
                <a:ext cx="369300" cy="923100"/>
              </a:xfrm>
              <a:prstGeom prst="rect">
                <a:avLst/>
              </a:prstGeom>
              <a:solidFill>
                <a:srgbClr val="12261E"/>
              </a:solidFill>
              <a:ln>
                <a:noFill/>
              </a:ln>
            </p:spPr>
            <p:txBody>
              <a:bodyPr anchorCtr="0" anchor="ctr" bIns="90450" lIns="90450" spcFirstLastPara="1" rIns="90450" wrap="square" tIns="904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85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42" name="Google Shape;442;g36e08361914_32_102"/>
            <p:cNvSpPr/>
            <p:nvPr/>
          </p:nvSpPr>
          <p:spPr>
            <a:xfrm>
              <a:off x="5927400" y="3817625"/>
              <a:ext cx="210300" cy="11889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88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0450" lIns="90450" spcFirstLastPara="1" rIns="90450" wrap="square" tIns="904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85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e08361914_32_109"/>
          <p:cNvSpPr txBox="1"/>
          <p:nvPr>
            <p:ph idx="1" type="body"/>
          </p:nvPr>
        </p:nvSpPr>
        <p:spPr>
          <a:xfrm>
            <a:off x="605975" y="1163975"/>
            <a:ext cx="114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긴 함수를 적절한 단위로 리팩터하여 가독성 개선 (120라인 → 20라인)</a:t>
            </a:r>
            <a:endParaRPr sz="1600"/>
          </a:p>
        </p:txBody>
      </p:sp>
      <p:grpSp>
        <p:nvGrpSpPr>
          <p:cNvPr id="448" name="Google Shape;448;g36e08361914_32_109"/>
          <p:cNvGrpSpPr/>
          <p:nvPr/>
        </p:nvGrpSpPr>
        <p:grpSpPr>
          <a:xfrm>
            <a:off x="1083417" y="1495225"/>
            <a:ext cx="3702475" cy="8183762"/>
            <a:chOff x="763600" y="1688775"/>
            <a:chExt cx="3702475" cy="8183762"/>
          </a:xfrm>
        </p:grpSpPr>
        <p:pic>
          <p:nvPicPr>
            <p:cNvPr id="449" name="Google Shape;449;g36e08361914_32_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3600" y="1688775"/>
              <a:ext cx="3702474" cy="3637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g36e08361914_32_1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3600" y="5326525"/>
              <a:ext cx="3702475" cy="45460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" name="Google Shape;451;g36e08361914_32_109"/>
          <p:cNvGrpSpPr/>
          <p:nvPr/>
        </p:nvGrpSpPr>
        <p:grpSpPr>
          <a:xfrm>
            <a:off x="6046298" y="1495217"/>
            <a:ext cx="5062286" cy="4927572"/>
            <a:chOff x="6923738" y="1824355"/>
            <a:chExt cx="6772288" cy="6592070"/>
          </a:xfrm>
        </p:grpSpPr>
        <p:pic>
          <p:nvPicPr>
            <p:cNvPr id="452" name="Google Shape;452;g36e08361914_32_1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23750" y="1824355"/>
              <a:ext cx="6772276" cy="1219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g36e08361914_32_10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23738" y="3044325"/>
              <a:ext cx="6772275" cy="537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" name="Google Shape;454;g36e08361914_32_109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</a:t>
            </a:r>
            <a:r>
              <a:rPr lang="ko-KR"/>
              <a:t>Extract</a:t>
            </a:r>
            <a:r>
              <a:rPr lang="ko-KR"/>
              <a:t> Method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e08361914_34_0"/>
          <p:cNvSpPr txBox="1"/>
          <p:nvPr>
            <p:ph idx="1" type="body"/>
          </p:nvPr>
        </p:nvSpPr>
        <p:spPr>
          <a:xfrm>
            <a:off x="60598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validation</a:t>
            </a:r>
            <a:r>
              <a:rPr lang="ko-KR" sz="1600"/>
              <a:t> check </a:t>
            </a:r>
            <a:r>
              <a:rPr lang="ko-KR" sz="1600"/>
              <a:t>항목을 Method로 추출</a:t>
            </a:r>
            <a:endParaRPr sz="1600"/>
          </a:p>
        </p:txBody>
      </p:sp>
      <p:pic>
        <p:nvPicPr>
          <p:cNvPr id="460" name="Google Shape;460;g36e08361914_3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0" y="1712500"/>
            <a:ext cx="8767275" cy="29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36e08361914_34_0"/>
          <p:cNvPicPr preferRelativeResize="0"/>
          <p:nvPr/>
        </p:nvPicPr>
        <p:blipFill rotWithShape="1">
          <a:blip r:embed="rId4">
            <a:alphaModFix/>
          </a:blip>
          <a:srcRect b="0" l="0" r="5437" t="0"/>
          <a:stretch/>
        </p:blipFill>
        <p:spPr>
          <a:xfrm>
            <a:off x="5986125" y="3775747"/>
            <a:ext cx="3207150" cy="2707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g36e08361914_34_0"/>
          <p:cNvCxnSpPr/>
          <p:nvPr/>
        </p:nvCxnSpPr>
        <p:spPr>
          <a:xfrm>
            <a:off x="3443925" y="3941375"/>
            <a:ext cx="2542200" cy="165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g36e08361914_34_0"/>
          <p:cNvSpPr/>
          <p:nvPr/>
        </p:nvSpPr>
        <p:spPr>
          <a:xfrm>
            <a:off x="3143250" y="2019950"/>
            <a:ext cx="581400" cy="221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g36e08361914_34_0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Extract Method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6e08361914_32_41"/>
          <p:cNvSpPr txBox="1"/>
          <p:nvPr>
            <p:ph idx="1" type="body"/>
          </p:nvPr>
        </p:nvSpPr>
        <p:spPr>
          <a:xfrm>
            <a:off x="605980" y="11639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“latest.log” 등 magic literal, magic number 제거, constant로 재활용</a:t>
            </a:r>
            <a:endParaRPr sz="1600"/>
          </a:p>
        </p:txBody>
      </p:sp>
      <p:pic>
        <p:nvPicPr>
          <p:cNvPr id="470" name="Google Shape;470;g36e08361914_32_41"/>
          <p:cNvPicPr preferRelativeResize="0"/>
          <p:nvPr/>
        </p:nvPicPr>
        <p:blipFill rotWithShape="1">
          <a:blip r:embed="rId3">
            <a:alphaModFix/>
          </a:blip>
          <a:srcRect b="8058" l="0" r="0" t="12386"/>
          <a:stretch/>
        </p:blipFill>
        <p:spPr>
          <a:xfrm>
            <a:off x="605975" y="1885475"/>
            <a:ext cx="9201274" cy="40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36e08361914_32_41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Reusable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036a96e1e_1_2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기능 구현 소개</a:t>
            </a:r>
            <a:endParaRPr/>
          </a:p>
        </p:txBody>
      </p:sp>
      <p:pic>
        <p:nvPicPr>
          <p:cNvPr id="72" name="Google Shape;72;g37036a96e1e_1_2"/>
          <p:cNvPicPr preferRelativeResize="0"/>
          <p:nvPr/>
        </p:nvPicPr>
        <p:blipFill rotWithShape="1">
          <a:blip r:embed="rId3">
            <a:alphaModFix/>
          </a:blip>
          <a:srcRect b="2365" l="931" r="58371" t="42501"/>
          <a:stretch/>
        </p:blipFill>
        <p:spPr>
          <a:xfrm>
            <a:off x="1074200" y="3763275"/>
            <a:ext cx="3203475" cy="28995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7036a96e1e_1_2"/>
          <p:cNvSpPr txBox="1"/>
          <p:nvPr>
            <p:ph idx="1" type="body"/>
          </p:nvPr>
        </p:nvSpPr>
        <p:spPr>
          <a:xfrm>
            <a:off x="4538025" y="5935875"/>
            <a:ext cx="59283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600"/>
              <a:t>Dooly Team. 둘리보다 더 귀엽게 코드리뷰한다.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600"/>
              <a:t>진짜 귀엽게 함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6e08361914_32_48"/>
          <p:cNvSpPr txBox="1"/>
          <p:nvPr>
            <p:ph idx="1" type="body"/>
          </p:nvPr>
        </p:nvSpPr>
        <p:spPr>
          <a:xfrm>
            <a:off x="605980" y="11639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공통 test cases들은 fixture로 재활용</a:t>
            </a:r>
            <a:endParaRPr sz="1600"/>
          </a:p>
        </p:txBody>
      </p:sp>
      <p:pic>
        <p:nvPicPr>
          <p:cNvPr id="477" name="Google Shape;477;g36e08361914_32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900" y="1619900"/>
            <a:ext cx="9921750" cy="50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36e08361914_32_48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Reusable Code</a:t>
            </a:r>
            <a:endParaRPr/>
          </a:p>
        </p:txBody>
      </p:sp>
      <p:sp>
        <p:nvSpPr>
          <p:cNvPr id="479" name="Google Shape;479;g36e08361914_32_48"/>
          <p:cNvSpPr/>
          <p:nvPr/>
        </p:nvSpPr>
        <p:spPr>
          <a:xfrm>
            <a:off x="8937900" y="5327375"/>
            <a:ext cx="1622100" cy="212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e08361914_32_55"/>
          <p:cNvSpPr txBox="1"/>
          <p:nvPr>
            <p:ph idx="1" type="body"/>
          </p:nvPr>
        </p:nvSpPr>
        <p:spPr>
          <a:xfrm>
            <a:off x="60598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곧곧에 나눠진 조건문을 모아서 guard clause로 리팩터</a:t>
            </a:r>
            <a:endParaRPr sz="1600"/>
          </a:p>
        </p:txBody>
      </p:sp>
      <p:pic>
        <p:nvPicPr>
          <p:cNvPr id="485" name="Google Shape;485;g36e08361914_32_55"/>
          <p:cNvPicPr preferRelativeResize="0"/>
          <p:nvPr/>
        </p:nvPicPr>
        <p:blipFill rotWithShape="1">
          <a:blip r:embed="rId3">
            <a:alphaModFix/>
          </a:blip>
          <a:srcRect b="0" l="0" r="0" t="4168"/>
          <a:stretch/>
        </p:blipFill>
        <p:spPr>
          <a:xfrm>
            <a:off x="619550" y="1538825"/>
            <a:ext cx="5165776" cy="51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36e08361914_32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3575" y="1538813"/>
            <a:ext cx="5353050" cy="447675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7" name="Google Shape;487;g36e08361914_32_55"/>
          <p:cNvSpPr/>
          <p:nvPr/>
        </p:nvSpPr>
        <p:spPr>
          <a:xfrm>
            <a:off x="5983475" y="3762350"/>
            <a:ext cx="451500" cy="486900"/>
          </a:xfrm>
          <a:prstGeom prst="rightArrow">
            <a:avLst>
              <a:gd fmla="val 50000" name="adj1"/>
              <a:gd fmla="val 4051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g36e08361914_32_55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Guard Clause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6e08361914_34_16"/>
          <p:cNvSpPr txBox="1"/>
          <p:nvPr>
            <p:ph idx="1" type="body"/>
          </p:nvPr>
        </p:nvSpPr>
        <p:spPr>
          <a:xfrm>
            <a:off x="605980" y="116280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sz="1600"/>
              <a:t>곧곧에 나눠진 조건문을 모아서 guard clause로 리팩터</a:t>
            </a:r>
            <a:endParaRPr sz="1600"/>
          </a:p>
        </p:txBody>
      </p:sp>
      <p:pic>
        <p:nvPicPr>
          <p:cNvPr id="494" name="Google Shape;494;g36e08361914_34_16"/>
          <p:cNvPicPr preferRelativeResize="0"/>
          <p:nvPr/>
        </p:nvPicPr>
        <p:blipFill rotWithShape="1">
          <a:blip r:embed="rId3">
            <a:alphaModFix/>
          </a:blip>
          <a:srcRect b="44425" l="0" r="0" t="0"/>
          <a:stretch/>
        </p:blipFill>
        <p:spPr>
          <a:xfrm>
            <a:off x="758950" y="1751471"/>
            <a:ext cx="10674099" cy="157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36e08361914_34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950" y="3723549"/>
            <a:ext cx="10674099" cy="29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36e08361914_34_16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636"/>
              <a:buFont typeface="Arial"/>
              <a:buNone/>
            </a:pPr>
            <a:r>
              <a:rPr lang="ko-KR"/>
              <a:t>Refactoring - Guard Clause</a:t>
            </a:r>
            <a:endParaRPr/>
          </a:p>
        </p:txBody>
      </p:sp>
      <p:sp>
        <p:nvSpPr>
          <p:cNvPr id="497" name="Google Shape;497;g36e08361914_34_16"/>
          <p:cNvSpPr/>
          <p:nvPr/>
        </p:nvSpPr>
        <p:spPr>
          <a:xfrm>
            <a:off x="7468375" y="2116600"/>
            <a:ext cx="2439900" cy="385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36e08361914_34_16"/>
          <p:cNvSpPr/>
          <p:nvPr/>
        </p:nvSpPr>
        <p:spPr>
          <a:xfrm>
            <a:off x="7568575" y="4082675"/>
            <a:ext cx="1224000" cy="34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36e08361914_34_16"/>
          <p:cNvSpPr/>
          <p:nvPr/>
        </p:nvSpPr>
        <p:spPr>
          <a:xfrm>
            <a:off x="7568575" y="5115800"/>
            <a:ext cx="1224000" cy="344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7036a96e1e_1_18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소감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6e08361914_26_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소감</a:t>
            </a:r>
            <a:endParaRPr/>
          </a:p>
        </p:txBody>
      </p:sp>
      <p:sp>
        <p:nvSpPr>
          <p:cNvPr id="510" name="Google Shape;510;g36e08361914_26_0"/>
          <p:cNvSpPr/>
          <p:nvPr/>
        </p:nvSpPr>
        <p:spPr>
          <a:xfrm>
            <a:off x="605967" y="1281938"/>
            <a:ext cx="757200" cy="737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36e08361914_26_0"/>
          <p:cNvSpPr/>
          <p:nvPr/>
        </p:nvSpPr>
        <p:spPr>
          <a:xfrm>
            <a:off x="1602313" y="1326582"/>
            <a:ext cx="4188900" cy="1001700"/>
          </a:xfrm>
          <a:prstGeom prst="wedgeRoundRectCallout">
            <a:avLst>
              <a:gd fmla="val -53462" name="adj1"/>
              <a:gd fmla="val -29590" name="adj2"/>
              <a:gd fmla="val 0" name="adj3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41"/>
              </a:spcBef>
              <a:spcAft>
                <a:spcPts val="0"/>
              </a:spcAft>
              <a:buNone/>
            </a:pP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파트에서 두명이서만 일하다가, 여기서 여러분들과 같은 목표로 동시에 개발을 해보니 코드리뷰가 </a:t>
            </a:r>
            <a:b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 중요한지 더욱 깨닫게 되었습니다. </a:t>
            </a:r>
            <a:b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감사합니다~!</a:t>
            </a:r>
            <a:endParaRPr sz="126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g36e08361914_26_0"/>
          <p:cNvSpPr txBox="1"/>
          <p:nvPr/>
        </p:nvSpPr>
        <p:spPr>
          <a:xfrm>
            <a:off x="673617" y="2108943"/>
            <a:ext cx="62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900" lIns="76900" spcFirstLastPara="1" rIns="76900" wrap="square" tIns="76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박혜녹</a:t>
            </a:r>
            <a:endParaRPr sz="11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36e08361914_26_0"/>
          <p:cNvSpPr/>
          <p:nvPr/>
        </p:nvSpPr>
        <p:spPr>
          <a:xfrm>
            <a:off x="605967" y="5459757"/>
            <a:ext cx="757200" cy="737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36e08361914_26_0"/>
          <p:cNvSpPr/>
          <p:nvPr/>
        </p:nvSpPr>
        <p:spPr>
          <a:xfrm>
            <a:off x="1602313" y="5504401"/>
            <a:ext cx="4188900" cy="1001700"/>
          </a:xfrm>
          <a:prstGeom prst="wedgeRoundRectCallout">
            <a:avLst>
              <a:gd fmla="val -53462" name="adj1"/>
              <a:gd fmla="val -29590" name="adj2"/>
              <a:gd fmla="val 0" name="adj3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41"/>
              </a:spcBef>
              <a:spcAft>
                <a:spcPts val="0"/>
              </a:spcAft>
              <a:buNone/>
            </a:pP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코드와 Unit Test를 함께 작성하니 리팩토링할 때 더 용감하게 할 수 있었던 것 같아요! 재밌었습니다. </a:t>
            </a:r>
            <a:endParaRPr sz="126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36e08361914_26_0"/>
          <p:cNvSpPr txBox="1"/>
          <p:nvPr/>
        </p:nvSpPr>
        <p:spPr>
          <a:xfrm>
            <a:off x="673617" y="6286762"/>
            <a:ext cx="62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900" lIns="76900" spcFirstLastPara="1" rIns="76900" wrap="square" tIns="76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한누리</a:t>
            </a:r>
            <a:endParaRPr sz="11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g36e08361914_26_0"/>
          <p:cNvSpPr/>
          <p:nvPr/>
        </p:nvSpPr>
        <p:spPr>
          <a:xfrm>
            <a:off x="605967" y="2652415"/>
            <a:ext cx="757200" cy="737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g36e08361914_26_0"/>
          <p:cNvSpPr/>
          <p:nvPr/>
        </p:nvSpPr>
        <p:spPr>
          <a:xfrm>
            <a:off x="1602313" y="2697059"/>
            <a:ext cx="4188900" cy="1001700"/>
          </a:xfrm>
          <a:prstGeom prst="wedgeRoundRectCallout">
            <a:avLst>
              <a:gd fmla="val -53462" name="adj1"/>
              <a:gd fmla="val -29590" name="adj2"/>
              <a:gd fmla="val 0" name="adj3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41"/>
              </a:spcBef>
              <a:spcAft>
                <a:spcPts val="0"/>
              </a:spcAft>
              <a:buNone/>
            </a:pP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더욱 넓은 마음으로 코드리뷰 할 수 있게 되었고 너무 재미있었습니다. 둘리팀 최고!!!!</a:t>
            </a:r>
            <a:endParaRPr sz="126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g36e08361914_26_0"/>
          <p:cNvSpPr txBox="1"/>
          <p:nvPr/>
        </p:nvSpPr>
        <p:spPr>
          <a:xfrm>
            <a:off x="673617" y="3479420"/>
            <a:ext cx="62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900" lIns="76900" spcFirstLastPara="1" rIns="76900" wrap="square" tIns="76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정동혁</a:t>
            </a:r>
            <a:endParaRPr sz="11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36e08361914_26_0"/>
          <p:cNvSpPr/>
          <p:nvPr/>
        </p:nvSpPr>
        <p:spPr>
          <a:xfrm>
            <a:off x="605967" y="4067537"/>
            <a:ext cx="757200" cy="737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g36e08361914_26_0"/>
          <p:cNvSpPr/>
          <p:nvPr/>
        </p:nvSpPr>
        <p:spPr>
          <a:xfrm>
            <a:off x="1602313" y="4112181"/>
            <a:ext cx="4188900" cy="1001700"/>
          </a:xfrm>
          <a:prstGeom prst="wedgeRoundRectCallout">
            <a:avLst>
              <a:gd fmla="val -53462" name="adj1"/>
              <a:gd fmla="val -29590" name="adj2"/>
              <a:gd fmla="val 0" name="adj3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41"/>
              </a:spcBef>
              <a:spcAft>
                <a:spcPts val="0"/>
              </a:spcAft>
              <a:buNone/>
            </a:pP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평소에 PR과 리뷰를 대강하는 것을 많이 반성하게 되었습니다!~ 같은 팀원분들과 협업하면서 점점 완성되는 프로젝트를 보며 뿌듯했고, 좀 더 꼼꼼히 리뷰를 할 수 있게 되었어요</a:t>
            </a:r>
            <a:endParaRPr sz="126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g36e08361914_26_0"/>
          <p:cNvSpPr txBox="1"/>
          <p:nvPr/>
        </p:nvSpPr>
        <p:spPr>
          <a:xfrm>
            <a:off x="673617" y="4894542"/>
            <a:ext cx="62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900" lIns="76900" spcFirstLastPara="1" rIns="76900" wrap="square" tIns="76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김희준</a:t>
            </a:r>
            <a:endParaRPr sz="11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g36e08361914_26_0"/>
          <p:cNvSpPr/>
          <p:nvPr/>
        </p:nvSpPr>
        <p:spPr>
          <a:xfrm>
            <a:off x="6476896" y="1790365"/>
            <a:ext cx="757200" cy="737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36e08361914_26_0"/>
          <p:cNvSpPr/>
          <p:nvPr/>
        </p:nvSpPr>
        <p:spPr>
          <a:xfrm>
            <a:off x="7473247" y="1835010"/>
            <a:ext cx="4188900" cy="1001700"/>
          </a:xfrm>
          <a:prstGeom prst="wedgeRoundRectCallout">
            <a:avLst>
              <a:gd fmla="val -53462" name="adj1"/>
              <a:gd fmla="val -29590" name="adj2"/>
              <a:gd fmla="val 0" name="adj3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41"/>
              </a:spcBef>
              <a:spcAft>
                <a:spcPts val="0"/>
              </a:spcAft>
              <a:buNone/>
            </a:pP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실제로 TDD 개발 방식을 적용해보며 많이 배울 수 있는 유익한 시간이었습니다!</a:t>
            </a:r>
            <a:endParaRPr sz="126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g36e08361914_26_0"/>
          <p:cNvSpPr txBox="1"/>
          <p:nvPr/>
        </p:nvSpPr>
        <p:spPr>
          <a:xfrm>
            <a:off x="6544546" y="2617370"/>
            <a:ext cx="62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900" lIns="76900" spcFirstLastPara="1" rIns="76900" wrap="square" tIns="76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윤다영</a:t>
            </a:r>
            <a:endParaRPr sz="11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g36e08361914_26_0"/>
          <p:cNvSpPr/>
          <p:nvPr/>
        </p:nvSpPr>
        <p:spPr>
          <a:xfrm>
            <a:off x="6476896" y="3088293"/>
            <a:ext cx="757200" cy="737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g36e08361914_26_0"/>
          <p:cNvSpPr/>
          <p:nvPr/>
        </p:nvSpPr>
        <p:spPr>
          <a:xfrm>
            <a:off x="7473247" y="3110565"/>
            <a:ext cx="4188900" cy="1001700"/>
          </a:xfrm>
          <a:prstGeom prst="wedgeRoundRectCallout">
            <a:avLst>
              <a:gd fmla="val -53462" name="adj1"/>
              <a:gd fmla="val -29590" name="adj2"/>
              <a:gd fmla="val 0" name="adj3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41"/>
              </a:spcBef>
              <a:spcAft>
                <a:spcPts val="0"/>
              </a:spcAft>
              <a:buNone/>
            </a:pP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리뷰 보다 훌륭한 팀원들이 더 중요한 게 아닌가 느꼈습니다. 다들 알아서 잘해주셔가지고.</a:t>
            </a:r>
            <a:endParaRPr sz="126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g36e08361914_26_0"/>
          <p:cNvSpPr txBox="1"/>
          <p:nvPr/>
        </p:nvSpPr>
        <p:spPr>
          <a:xfrm>
            <a:off x="6544546" y="3915298"/>
            <a:ext cx="62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900" lIns="76900" spcFirstLastPara="1" rIns="76900" wrap="square" tIns="76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송주환</a:t>
            </a:r>
            <a:endParaRPr sz="11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g36e08361914_26_0"/>
          <p:cNvSpPr/>
          <p:nvPr/>
        </p:nvSpPr>
        <p:spPr>
          <a:xfrm>
            <a:off x="6476896" y="4341476"/>
            <a:ext cx="757200" cy="7374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g36e08361914_26_0"/>
          <p:cNvSpPr/>
          <p:nvPr/>
        </p:nvSpPr>
        <p:spPr>
          <a:xfrm>
            <a:off x="7473247" y="4386120"/>
            <a:ext cx="4188900" cy="1001700"/>
          </a:xfrm>
          <a:prstGeom prst="wedgeRoundRectCallout">
            <a:avLst>
              <a:gd fmla="val -53462" name="adj1"/>
              <a:gd fmla="val -29590" name="adj2"/>
              <a:gd fmla="val 0" name="adj3"/>
            </a:avLst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900" lIns="76900" spcFirstLastPara="1" rIns="76900" wrap="square" tIns="76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41"/>
              </a:spcBef>
              <a:spcAft>
                <a:spcPts val="0"/>
              </a:spcAft>
              <a:buNone/>
            </a:pPr>
            <a:r>
              <a:rPr lang="ko-KR" sz="126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프로젝트를 통해 이론으로 배운 부분을 실제 적용하려니 어려운 부분도 있었는데 함께하는 팀원분들이 잘 알려주시고 도와주셔서 잘 마무리할 수 있었던 것 같습니다. 재밌었습니다 :) 최고!</a:t>
            </a:r>
            <a:endParaRPr sz="126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g36e08361914_26_0"/>
          <p:cNvSpPr txBox="1"/>
          <p:nvPr/>
        </p:nvSpPr>
        <p:spPr>
          <a:xfrm>
            <a:off x="6544546" y="5168481"/>
            <a:ext cx="621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900" lIns="76900" spcFirstLastPara="1" rIns="76900" wrap="square" tIns="76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7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오지은</a:t>
            </a:r>
            <a:endParaRPr sz="117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7036a96e1e_1_22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Q &amp; 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e08361914_9_4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Shell 동작 흐름 및 구조</a:t>
            </a:r>
            <a:endParaRPr/>
          </a:p>
        </p:txBody>
      </p:sp>
      <p:sp>
        <p:nvSpPr>
          <p:cNvPr id="79" name="Google Shape;79;g36e08361914_9_49"/>
          <p:cNvSpPr/>
          <p:nvPr/>
        </p:nvSpPr>
        <p:spPr>
          <a:xfrm>
            <a:off x="599175" y="1426850"/>
            <a:ext cx="735900" cy="7467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g36e08361914_9_49"/>
          <p:cNvSpPr/>
          <p:nvPr/>
        </p:nvSpPr>
        <p:spPr>
          <a:xfrm>
            <a:off x="3099500" y="1448475"/>
            <a:ext cx="1136400" cy="5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Shell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Google Shape;81;g36e08361914_9_49"/>
          <p:cNvCxnSpPr>
            <a:stCxn id="79" idx="6"/>
          </p:cNvCxnSpPr>
          <p:nvPr/>
        </p:nvCxnSpPr>
        <p:spPr>
          <a:xfrm flipH="1" rot="10800000">
            <a:off x="1335075" y="1784000"/>
            <a:ext cx="17427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" name="Google Shape;82;g36e08361914_9_49"/>
          <p:cNvSpPr txBox="1"/>
          <p:nvPr/>
        </p:nvSpPr>
        <p:spPr>
          <a:xfrm>
            <a:off x="1400125" y="1426850"/>
            <a:ext cx="198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shell.py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g36e08361914_9_49"/>
          <p:cNvSpPr/>
          <p:nvPr/>
        </p:nvSpPr>
        <p:spPr>
          <a:xfrm>
            <a:off x="5326025" y="1421175"/>
            <a:ext cx="10065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Parser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g36e08361914_9_49"/>
          <p:cNvSpPr/>
          <p:nvPr/>
        </p:nvSpPr>
        <p:spPr>
          <a:xfrm>
            <a:off x="4609450" y="2541600"/>
            <a:ext cx="1039200" cy="10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CommandExecutor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g36e08361914_9_49"/>
          <p:cNvSpPr/>
          <p:nvPr/>
        </p:nvSpPr>
        <p:spPr>
          <a:xfrm>
            <a:off x="6086750" y="2549213"/>
            <a:ext cx="1039200" cy="103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Script Executor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g36e08361914_9_49"/>
          <p:cNvSpPr/>
          <p:nvPr/>
        </p:nvSpPr>
        <p:spPr>
          <a:xfrm>
            <a:off x="4838825" y="4322200"/>
            <a:ext cx="1980900" cy="5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SSDController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g36e08361914_9_49"/>
          <p:cNvSpPr/>
          <p:nvPr/>
        </p:nvSpPr>
        <p:spPr>
          <a:xfrm>
            <a:off x="10586300" y="1421175"/>
            <a:ext cx="10065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g36e08361914_9_49"/>
          <p:cNvCxnSpPr>
            <a:stCxn id="80" idx="3"/>
            <a:endCxn id="83" idx="1"/>
          </p:cNvCxnSpPr>
          <p:nvPr/>
        </p:nvCxnSpPr>
        <p:spPr>
          <a:xfrm>
            <a:off x="4235900" y="1746075"/>
            <a:ext cx="109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g36e08361914_9_49"/>
          <p:cNvSpPr txBox="1"/>
          <p:nvPr/>
        </p:nvSpPr>
        <p:spPr>
          <a:xfrm>
            <a:off x="4566125" y="1369100"/>
            <a:ext cx="53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90;g36e08361914_9_49"/>
          <p:cNvCxnSpPr>
            <a:stCxn id="84" idx="0"/>
            <a:endCxn id="83" idx="2"/>
          </p:cNvCxnSpPr>
          <p:nvPr/>
        </p:nvCxnSpPr>
        <p:spPr>
          <a:xfrm flipH="1" rot="10800000">
            <a:off x="5129050" y="2070900"/>
            <a:ext cx="7002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1" name="Google Shape;91;g36e08361914_9_49"/>
          <p:cNvCxnSpPr>
            <a:stCxn id="85" idx="0"/>
            <a:endCxn id="83" idx="2"/>
          </p:cNvCxnSpPr>
          <p:nvPr/>
        </p:nvCxnSpPr>
        <p:spPr>
          <a:xfrm rot="10800000">
            <a:off x="5829350" y="2071013"/>
            <a:ext cx="777000" cy="4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2" name="Google Shape;92;g36e08361914_9_49"/>
          <p:cNvCxnSpPr>
            <a:stCxn id="84" idx="2"/>
            <a:endCxn id="86" idx="0"/>
          </p:cNvCxnSpPr>
          <p:nvPr/>
        </p:nvCxnSpPr>
        <p:spPr>
          <a:xfrm>
            <a:off x="5129050" y="3580800"/>
            <a:ext cx="70020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g36e08361914_9_49"/>
          <p:cNvCxnSpPr>
            <a:stCxn id="85" idx="2"/>
            <a:endCxn id="86" idx="0"/>
          </p:cNvCxnSpPr>
          <p:nvPr/>
        </p:nvCxnSpPr>
        <p:spPr>
          <a:xfrm flipH="1">
            <a:off x="5829350" y="3588413"/>
            <a:ext cx="7770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4" name="Google Shape;94;g36e08361914_9_49"/>
          <p:cNvSpPr/>
          <p:nvPr/>
        </p:nvSpPr>
        <p:spPr>
          <a:xfrm>
            <a:off x="4838825" y="5658800"/>
            <a:ext cx="1980900" cy="64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ShellCommand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g36e08361914_9_49"/>
          <p:cNvCxnSpPr>
            <a:stCxn id="86" idx="2"/>
            <a:endCxn id="94" idx="0"/>
          </p:cNvCxnSpPr>
          <p:nvPr/>
        </p:nvCxnSpPr>
        <p:spPr>
          <a:xfrm>
            <a:off x="5829275" y="4917400"/>
            <a:ext cx="0" cy="7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g36e08361914_9_49"/>
          <p:cNvSpPr txBox="1"/>
          <p:nvPr/>
        </p:nvSpPr>
        <p:spPr>
          <a:xfrm>
            <a:off x="5772825" y="5072550"/>
            <a:ext cx="9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execute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36e08361914_9_49"/>
          <p:cNvSpPr txBox="1"/>
          <p:nvPr/>
        </p:nvSpPr>
        <p:spPr>
          <a:xfrm>
            <a:off x="7889175" y="1369088"/>
            <a:ext cx="257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subprocess python ssd.py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Google Shape;98;g36e08361914_9_49"/>
          <p:cNvCxnSpPr>
            <a:stCxn id="94" idx="3"/>
            <a:endCxn id="87" idx="1"/>
          </p:cNvCxnSpPr>
          <p:nvPr/>
        </p:nvCxnSpPr>
        <p:spPr>
          <a:xfrm flipH="1" rot="10800000">
            <a:off x="6819725" y="1746200"/>
            <a:ext cx="3766500" cy="4237500"/>
          </a:xfrm>
          <a:prstGeom prst="bentConnector3">
            <a:avLst>
              <a:gd fmla="val 29109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99" name="Google Shape;99;g36e08361914_9_49"/>
          <p:cNvSpPr/>
          <p:nvPr/>
        </p:nvSpPr>
        <p:spPr>
          <a:xfrm>
            <a:off x="3012900" y="1179100"/>
            <a:ext cx="4654200" cy="5412000"/>
          </a:xfrm>
          <a:prstGeom prst="rect">
            <a:avLst/>
          </a:prstGeom>
          <a:noFill/>
          <a:ln cap="flat" cmpd="sng" w="19050">
            <a:solidFill>
              <a:srgbClr val="005A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0" name="Google Shape;100;g36e08361914_9_49"/>
          <p:cNvCxnSpPr>
            <a:stCxn id="87" idx="2"/>
          </p:cNvCxnSpPr>
          <p:nvPr/>
        </p:nvCxnSpPr>
        <p:spPr>
          <a:xfrm rot="5400000">
            <a:off x="6908450" y="1987875"/>
            <a:ext cx="4098000" cy="426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1" name="Google Shape;101;g36e08361914_9_49"/>
          <p:cNvSpPr txBox="1"/>
          <p:nvPr/>
        </p:nvSpPr>
        <p:spPr>
          <a:xfrm>
            <a:off x="8795250" y="5768150"/>
            <a:ext cx="187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subprocess done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36e08361914_9_49"/>
          <p:cNvSpPr/>
          <p:nvPr/>
        </p:nvSpPr>
        <p:spPr>
          <a:xfrm>
            <a:off x="969175" y="5610350"/>
            <a:ext cx="1602000" cy="7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ssd_output.txt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g36e08361914_9_49"/>
          <p:cNvCxnSpPr>
            <a:endCxn id="102" idx="3"/>
          </p:cNvCxnSpPr>
          <p:nvPr/>
        </p:nvCxnSpPr>
        <p:spPr>
          <a:xfrm rot="10800000">
            <a:off x="2571175" y="5983700"/>
            <a:ext cx="2284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e08361914_4_1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Shell Class Diagram</a:t>
            </a:r>
            <a:endParaRPr/>
          </a:p>
        </p:txBody>
      </p:sp>
      <p:sp>
        <p:nvSpPr>
          <p:cNvPr id="109" name="Google Shape;109;g36e08361914_4_1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36e08361914_4_17" title="Shell_Class_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170" y="1160768"/>
            <a:ext cx="7123660" cy="5593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f0e4a7d95_0_2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3950"/>
              <a:t>SSDController Command Pattern</a:t>
            </a:r>
            <a:endParaRPr sz="3950"/>
          </a:p>
        </p:txBody>
      </p:sp>
      <p:sp>
        <p:nvSpPr>
          <p:cNvPr id="116" name="Google Shape;116;g36f0e4a7d95_0_2"/>
          <p:cNvSpPr txBox="1"/>
          <p:nvPr>
            <p:ph idx="1" type="body"/>
          </p:nvPr>
        </p:nvSpPr>
        <p:spPr>
          <a:xfrm>
            <a:off x="1991675" y="6416575"/>
            <a:ext cx="4416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000"/>
              <a:t>▲ </a:t>
            </a:r>
            <a:r>
              <a:rPr lang="ko-KR" sz="1900"/>
              <a:t>SSDController 클래스 다이어그램</a:t>
            </a:r>
            <a:endParaRPr sz="1900"/>
          </a:p>
        </p:txBody>
      </p:sp>
      <p:pic>
        <p:nvPicPr>
          <p:cNvPr id="117" name="Google Shape;117;g36f0e4a7d95_0_2" title="comma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25" y="1127375"/>
            <a:ext cx="7181250" cy="519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6f0e4a7d95_0_2"/>
          <p:cNvSpPr/>
          <p:nvPr/>
        </p:nvSpPr>
        <p:spPr>
          <a:xfrm>
            <a:off x="3388500" y="3916900"/>
            <a:ext cx="1606500" cy="1196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36f0e4a7d95_0_2"/>
          <p:cNvSpPr txBox="1"/>
          <p:nvPr/>
        </p:nvSpPr>
        <p:spPr>
          <a:xfrm>
            <a:off x="8120700" y="911359"/>
            <a:ext cx="39633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solidFill>
                  <a:schemeClr val="dk1"/>
                </a:solidFill>
              </a:rPr>
              <a:t>구현 장점: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① </a:t>
            </a:r>
            <a:r>
              <a:rPr b="1" lang="ko-KR" sz="1800">
                <a:solidFill>
                  <a:schemeClr val="dk1"/>
                </a:solidFill>
              </a:rPr>
              <a:t>단일 책임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하나의 커맨드가 하나의 작업 담당</a:t>
            </a:r>
            <a:br>
              <a:rPr lang="ko-KR" sz="1800">
                <a:solidFill>
                  <a:schemeClr val="dk1"/>
                </a:solidFill>
              </a:rPr>
            </a:br>
            <a:r>
              <a:rPr lang="ko-KR" sz="1800">
                <a:solidFill>
                  <a:schemeClr val="dk1"/>
                </a:solidFill>
              </a:rPr>
              <a:t>ProcessExecutor가 subprocess 실행 담당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② 확장성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새로운 SSD 명령어 추가시 새 커맨드 클래스만 추가하면 됨.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③ </a:t>
            </a:r>
            <a:r>
              <a:rPr b="1" lang="ko-KR" sz="1800">
                <a:solidFill>
                  <a:schemeClr val="dk1"/>
                </a:solidFill>
              </a:rPr>
              <a:t>인터페이스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ShellCommand(ABC)가 </a:t>
            </a:r>
            <a:br>
              <a:rPr lang="ko-KR" sz="1800">
                <a:solidFill>
                  <a:schemeClr val="dk1"/>
                </a:solidFill>
              </a:rPr>
            </a:br>
            <a:r>
              <a:rPr lang="ko-KR" sz="1800">
                <a:solidFill>
                  <a:schemeClr val="dk1"/>
                </a:solidFill>
              </a:rPr>
              <a:t>execute(Abstract Method)로 </a:t>
            </a:r>
            <a:br>
              <a:rPr lang="ko-KR" sz="1800">
                <a:solidFill>
                  <a:schemeClr val="dk1"/>
                </a:solidFill>
              </a:rPr>
            </a:br>
            <a:r>
              <a:rPr lang="ko-KR" sz="1800">
                <a:solidFill>
                  <a:schemeClr val="dk1"/>
                </a:solidFill>
              </a:rPr>
              <a:t>일관된 subprocess 실행 인터페이스 제공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g36f0e4a7d95_0_2"/>
          <p:cNvSpPr/>
          <p:nvPr/>
        </p:nvSpPr>
        <p:spPr>
          <a:xfrm>
            <a:off x="202500" y="2821500"/>
            <a:ext cx="7614000" cy="99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" name="Google Shape;121;g36f0e4a7d95_0_2"/>
          <p:cNvCxnSpPr/>
          <p:nvPr/>
        </p:nvCxnSpPr>
        <p:spPr>
          <a:xfrm>
            <a:off x="7816500" y="3387725"/>
            <a:ext cx="3951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g36f0e4a7d95_0_2"/>
          <p:cNvCxnSpPr/>
          <p:nvPr/>
        </p:nvCxnSpPr>
        <p:spPr>
          <a:xfrm>
            <a:off x="4998600" y="4784000"/>
            <a:ext cx="3213600" cy="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e08361914_11_0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3950"/>
              <a:t>Logger Singleton Pattern</a:t>
            </a:r>
            <a:endParaRPr sz="3950"/>
          </a:p>
        </p:txBody>
      </p:sp>
      <p:pic>
        <p:nvPicPr>
          <p:cNvPr id="128" name="Google Shape;128;g36e08361914_1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050" y="1496613"/>
            <a:ext cx="4795575" cy="42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e08361914_11_0"/>
          <p:cNvSpPr txBox="1"/>
          <p:nvPr/>
        </p:nvSpPr>
        <p:spPr>
          <a:xfrm>
            <a:off x="834750" y="1683675"/>
            <a:ext cx="50880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문제점</a:t>
            </a:r>
            <a:b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중복 인스턴스 생성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Shell, </a:t>
            </a: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ScriptExecutor, </a:t>
            </a: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ommandExecutor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각각에 생성됨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Logging 환경 생성 및 체크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Logging 폴더, 파일 생성과 체크 반복됨</a:t>
            </a: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36e08361914_11_0"/>
          <p:cNvSpPr txBox="1"/>
          <p:nvPr>
            <p:ph idx="1" type="body"/>
          </p:nvPr>
        </p:nvSpPr>
        <p:spPr>
          <a:xfrm>
            <a:off x="7474600" y="5885575"/>
            <a:ext cx="4416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000"/>
              <a:t>▲ </a:t>
            </a:r>
            <a:r>
              <a:rPr lang="ko-KR" sz="1900"/>
              <a:t>Singleton 반영된 Logger</a:t>
            </a:r>
            <a:endParaRPr sz="1900"/>
          </a:p>
        </p:txBody>
      </p:sp>
      <p:cxnSp>
        <p:nvCxnSpPr>
          <p:cNvPr id="131" name="Google Shape;131;g36e08361914_11_0"/>
          <p:cNvCxnSpPr/>
          <p:nvPr/>
        </p:nvCxnSpPr>
        <p:spPr>
          <a:xfrm>
            <a:off x="5654400" y="3709550"/>
            <a:ext cx="8832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g36e08361914_11_0" title="singlet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850" y="1387775"/>
            <a:ext cx="5367975" cy="48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e08361914_34_43"/>
          <p:cNvSpPr txBox="1"/>
          <p:nvPr>
            <p:ph type="title"/>
          </p:nvPr>
        </p:nvSpPr>
        <p:spPr>
          <a:xfrm>
            <a:off x="4535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3950"/>
              <a:t>Logger Singleton Pattern</a:t>
            </a:r>
            <a:endParaRPr sz="3950"/>
          </a:p>
        </p:txBody>
      </p:sp>
      <p:sp>
        <p:nvSpPr>
          <p:cNvPr id="138" name="Google Shape;138;g36e08361914_34_43"/>
          <p:cNvSpPr txBox="1"/>
          <p:nvPr/>
        </p:nvSpPr>
        <p:spPr>
          <a:xfrm>
            <a:off x="5746575" y="2058875"/>
            <a:ext cx="6176400" cy="1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●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Shell, ScriptExecutor, CommandExecutor에서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Logger 인스턴스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만을 사용해 로깅할 수 있는 구조 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g36e08361914_34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50" y="1448238"/>
            <a:ext cx="4795575" cy="42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6e08361914_34_43"/>
          <p:cNvSpPr txBox="1"/>
          <p:nvPr>
            <p:ph idx="1" type="body"/>
          </p:nvPr>
        </p:nvSpPr>
        <p:spPr>
          <a:xfrm>
            <a:off x="382325" y="5892425"/>
            <a:ext cx="4416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77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000"/>
              <a:t>▲ </a:t>
            </a:r>
            <a:r>
              <a:rPr lang="ko-KR" sz="1900"/>
              <a:t>Singleton 반영된 Logger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2024-04-15T01:50:35Z</dcterms:created>
  <dc:creator>linejin1313@gmail.com</dc:creator>
</cp:coreProperties>
</file>