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4" r:id="rId8"/>
    <p:sldId id="263" r:id="rId9"/>
    <p:sldId id="265" r:id="rId10"/>
    <p:sldId id="261" r:id="rId11"/>
    <p:sldId id="266" r:id="rId12"/>
    <p:sldId id="267" r:id="rId13"/>
    <p:sldId id="268" r:id="rId14"/>
    <p:sldId id="269" r:id="rId15"/>
    <p:sldId id="270" r:id="rId16"/>
    <p:sldId id="271" r:id="rId17"/>
    <p:sldId id="262" r:id="rId18"/>
    <p:sldId id="272" r:id="rId19"/>
    <p:sldId id="273" r:id="rId20"/>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4.xml"/><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5.png"/><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2065" y="1003300"/>
            <a:ext cx="4286250" cy="2387600"/>
          </a:xfrm>
        </p:spPr>
        <p:txBody>
          <a:bodyPr>
            <a:normAutofit fontScale="90000"/>
          </a:bodyPr>
          <a:p>
            <a:r>
              <a:rPr lang="en-US" b="1"/>
              <a:t>US Natural Gas Prices</a:t>
            </a:r>
            <a:r>
              <a:rPr lang="en-US"/>
              <a:t> - Future Performances</a:t>
            </a:r>
            <a:endParaRPr lang="en-US"/>
          </a:p>
        </p:txBody>
      </p:sp>
      <p:sp>
        <p:nvSpPr>
          <p:cNvPr id="3" name="Subtitle 2"/>
          <p:cNvSpPr>
            <a:spLocks noGrp="1"/>
          </p:cNvSpPr>
          <p:nvPr>
            <p:ph type="subTitle" idx="1"/>
          </p:nvPr>
        </p:nvSpPr>
        <p:spPr>
          <a:xfrm>
            <a:off x="12065" y="3510280"/>
            <a:ext cx="4286250" cy="1655445"/>
          </a:xfrm>
        </p:spPr>
        <p:txBody>
          <a:bodyPr/>
          <a:p>
            <a:r>
              <a:rPr lang="en-US"/>
              <a:t>by</a:t>
            </a:r>
            <a:endParaRPr lang="en-US"/>
          </a:p>
          <a:p>
            <a:r>
              <a:rPr lang="en-US"/>
              <a:t>Angus Ogubuike</a:t>
            </a:r>
            <a:endParaRPr lang="en-US"/>
          </a:p>
        </p:txBody>
      </p:sp>
      <p:pic>
        <p:nvPicPr>
          <p:cNvPr id="4" name="Picture 3"/>
          <p:cNvPicPr>
            <a:picLocks noChangeAspect="1"/>
          </p:cNvPicPr>
          <p:nvPr/>
        </p:nvPicPr>
        <p:blipFill>
          <a:blip r:embed="rId1"/>
          <a:stretch>
            <a:fillRect/>
          </a:stretch>
        </p:blipFill>
        <p:spPr>
          <a:xfrm>
            <a:off x="4298315" y="-22225"/>
            <a:ext cx="7910195" cy="690054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Logistic Regression</a:t>
            </a:r>
            <a:endParaRPr lang="en-US" b="1"/>
          </a:p>
        </p:txBody>
      </p:sp>
      <p:sp>
        <p:nvSpPr>
          <p:cNvPr id="3" name="Content Placeholder 2"/>
          <p:cNvSpPr>
            <a:spLocks noGrp="1"/>
          </p:cNvSpPr>
          <p:nvPr>
            <p:ph sz="half" idx="1"/>
          </p:nvPr>
        </p:nvSpPr>
        <p:spPr>
          <a:xfrm>
            <a:off x="838200" y="1530985"/>
            <a:ext cx="5181600" cy="4351338"/>
          </a:xfrm>
        </p:spPr>
        <p:txBody>
          <a:bodyPr>
            <a:normAutofit/>
          </a:bodyPr>
          <a:p>
            <a:pPr marL="0" indent="0">
              <a:buNone/>
            </a:pPr>
            <a:r>
              <a:rPr lang="en-US" b="1" u="sng"/>
              <a:t>PROCEDURE</a:t>
            </a:r>
            <a:endParaRPr lang="en-US" b="1" u="sng"/>
          </a:p>
          <a:p>
            <a:r>
              <a:rPr lang="en-US"/>
              <a:t>Use Gas Price Status as dependent variable </a:t>
            </a:r>
            <a:endParaRPr lang="en-US"/>
          </a:p>
          <a:p>
            <a:r>
              <a:rPr lang="en-US">
                <a:sym typeface="+mn-ea"/>
              </a:rPr>
              <a:t>HIGH Gas Price: &gt;$3.00</a:t>
            </a:r>
            <a:endParaRPr lang="en-US">
              <a:sym typeface="+mn-ea"/>
            </a:endParaRPr>
          </a:p>
          <a:p>
            <a:pPr marL="0" indent="0">
              <a:buNone/>
            </a:pPr>
            <a:r>
              <a:rPr lang="en-US"/>
              <a:t>   LOW Gas Price: &lt;$3.00</a:t>
            </a:r>
            <a:endParaRPr lang="en-US"/>
          </a:p>
        </p:txBody>
      </p:sp>
      <p:sp>
        <p:nvSpPr>
          <p:cNvPr id="5" name="Text Box 4"/>
          <p:cNvSpPr txBox="1"/>
          <p:nvPr/>
        </p:nvSpPr>
        <p:spPr>
          <a:xfrm>
            <a:off x="6867525" y="3291840"/>
            <a:ext cx="4999990" cy="829945"/>
          </a:xfrm>
          <a:prstGeom prst="rect">
            <a:avLst/>
          </a:prstGeom>
          <a:noFill/>
        </p:spPr>
        <p:txBody>
          <a:bodyPr wrap="square" rtlCol="0">
            <a:spAutoFit/>
          </a:bodyPr>
          <a:p>
            <a:r>
              <a:rPr lang="en-US" sz="2400" b="1">
                <a:solidFill>
                  <a:srgbClr val="FF0000"/>
                </a:solidFill>
                <a:effectLst>
                  <a:outerShdw blurRad="38100" dist="38100" dir="2700000" algn="tl">
                    <a:srgbClr val="000000">
                      <a:alpha val="43137"/>
                    </a:srgbClr>
                  </a:outerShdw>
                </a:effectLst>
              </a:rPr>
              <a:t>Classification of Gas Price wrt average Coal Price</a:t>
            </a:r>
            <a:endParaRPr lang="en-US" sz="2400" b="1">
              <a:solidFill>
                <a:srgbClr val="FF0000"/>
              </a:solidFill>
              <a:effectLst>
                <a:outerShdw blurRad="38100" dist="38100" dir="2700000" algn="tl">
                  <a:srgbClr val="000000">
                    <a:alpha val="43137"/>
                  </a:srgbClr>
                </a:outerShdw>
              </a:effectLst>
            </a:endParaRPr>
          </a:p>
        </p:txBody>
      </p:sp>
      <p:sp>
        <p:nvSpPr>
          <p:cNvPr id="6" name="Text Box 5"/>
          <p:cNvSpPr txBox="1"/>
          <p:nvPr/>
        </p:nvSpPr>
        <p:spPr>
          <a:xfrm>
            <a:off x="404495" y="4128135"/>
            <a:ext cx="11651615" cy="2676525"/>
          </a:xfrm>
          <a:prstGeom prst="rect">
            <a:avLst/>
          </a:prstGeom>
          <a:noFill/>
        </p:spPr>
        <p:txBody>
          <a:bodyPr wrap="square" rtlCol="0">
            <a:spAutoFit/>
          </a:bodyPr>
          <a:p>
            <a:r>
              <a:rPr lang="en-US" sz="2800" b="1">
                <a:solidFill>
                  <a:srgbClr val="FF0000"/>
                </a:solidFill>
                <a:effectLst>
                  <a:outerShdw blurRad="38100" dist="38100" dir="2700000" algn="tl">
                    <a:srgbClr val="000000">
                      <a:alpha val="43137"/>
                    </a:srgbClr>
                  </a:outerShdw>
                </a:effectLst>
              </a:rPr>
              <a:t>Gas Price vs			</a:t>
            </a:r>
            <a:r>
              <a:rPr lang="en-US" sz="2800" b="1">
                <a:solidFill>
                  <a:srgbClr val="FF0000"/>
                </a:solidFill>
                <a:effectLst>
                  <a:outerShdw blurRad="38100" dist="38100" dir="2700000" algn="tl">
                    <a:srgbClr val="000000">
                      <a:alpha val="43137"/>
                    </a:srgbClr>
                  </a:outerShdw>
                </a:effectLst>
                <a:sym typeface="+mn-ea"/>
              </a:rPr>
              <a:t>Accuracy Score (Training) 	Accuracy Score (Test)</a:t>
            </a:r>
            <a:endParaRPr lang="en-US" sz="1000"/>
          </a:p>
          <a:p>
            <a:r>
              <a:rPr lang="en-US" sz="2800"/>
              <a:t>Average Coal Price  	0.87					0.81</a:t>
            </a:r>
            <a:endParaRPr lang="en-US" sz="2800"/>
          </a:p>
          <a:p>
            <a:r>
              <a:rPr lang="en-US" sz="2800"/>
              <a:t>Oil Price			0.88					0.81</a:t>
            </a:r>
            <a:endParaRPr lang="en-US" sz="2800"/>
          </a:p>
          <a:p>
            <a:r>
              <a:rPr lang="en-US" sz="2800"/>
              <a:t>Gas Production		0.82					0.76</a:t>
            </a:r>
            <a:endParaRPr lang="en-US" sz="2800"/>
          </a:p>
          <a:p>
            <a:r>
              <a:rPr lang="en-US" sz="2800"/>
              <a:t>Gas Consumption		0.84					0.86</a:t>
            </a:r>
            <a:endParaRPr lang="en-US" sz="2800"/>
          </a:p>
          <a:p>
            <a:r>
              <a:rPr lang="en-US" sz="2800"/>
              <a:t>Days				0.88					0.81</a:t>
            </a:r>
            <a:endParaRPr lang="en-US" sz="2800"/>
          </a:p>
        </p:txBody>
      </p:sp>
      <p:cxnSp>
        <p:nvCxnSpPr>
          <p:cNvPr id="7" name="Straight Connector 6"/>
          <p:cNvCxnSpPr/>
          <p:nvPr/>
        </p:nvCxnSpPr>
        <p:spPr>
          <a:xfrm>
            <a:off x="528320" y="4631690"/>
            <a:ext cx="10962005"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852545" y="4098925"/>
            <a:ext cx="8890" cy="273431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8" name="Content Placeholder 7"/>
          <p:cNvPicPr>
            <a:picLocks noChangeAspect="1"/>
          </p:cNvPicPr>
          <p:nvPr>
            <p:ph sz="half" idx="2"/>
          </p:nvPr>
        </p:nvPicPr>
        <p:blipFill>
          <a:blip r:embed="rId1"/>
          <a:stretch>
            <a:fillRect/>
          </a:stretch>
        </p:blipFill>
        <p:spPr>
          <a:xfrm>
            <a:off x="6776720" y="48895"/>
            <a:ext cx="4940300" cy="3348990"/>
          </a:xfrm>
          <a:prstGeom prst="rect">
            <a:avLst/>
          </a:prstGeom>
        </p:spPr>
      </p:pic>
      <p:cxnSp>
        <p:nvCxnSpPr>
          <p:cNvPr id="11" name="Straight Connector 10"/>
          <p:cNvCxnSpPr/>
          <p:nvPr/>
        </p:nvCxnSpPr>
        <p:spPr>
          <a:xfrm>
            <a:off x="8345805" y="4314825"/>
            <a:ext cx="8890" cy="2734310"/>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Model Tuning</a:t>
            </a:r>
            <a:endParaRPr lang="en-US" b="1"/>
          </a:p>
        </p:txBody>
      </p:sp>
      <p:sp>
        <p:nvSpPr>
          <p:cNvPr id="3" name="Content Placeholder 2"/>
          <p:cNvSpPr>
            <a:spLocks noGrp="1"/>
          </p:cNvSpPr>
          <p:nvPr>
            <p:ph sz="half" idx="1"/>
          </p:nvPr>
        </p:nvSpPr>
        <p:spPr>
          <a:xfrm>
            <a:off x="838200" y="1530985"/>
            <a:ext cx="5181600" cy="4351338"/>
          </a:xfrm>
        </p:spPr>
        <p:txBody>
          <a:bodyPr>
            <a:normAutofit/>
          </a:bodyPr>
          <a:p>
            <a:pPr marL="0" indent="0">
              <a:buNone/>
            </a:pPr>
            <a:r>
              <a:rPr lang="en-US" b="1" u="sng"/>
              <a:t>PROCEDURE</a:t>
            </a:r>
            <a:endParaRPr lang="en-US" b="1" u="sng"/>
          </a:p>
          <a:p>
            <a:r>
              <a:rPr lang="en-US"/>
              <a:t>Cs = [0.001, 0.1, 1, 10, 100]</a:t>
            </a:r>
            <a:endParaRPr lang="en-US"/>
          </a:p>
          <a:p>
            <a:pPr lvl="1"/>
            <a:r>
              <a:rPr lang="en-US">
                <a:sym typeface="+mn-ea"/>
              </a:rPr>
              <a:t>max_score = 0.76</a:t>
            </a:r>
            <a:endParaRPr lang="en-US">
              <a:sym typeface="+mn-ea"/>
            </a:endParaRPr>
          </a:p>
          <a:p>
            <a:pPr lvl="1"/>
            <a:r>
              <a:rPr lang="en-US">
                <a:sym typeface="+mn-ea"/>
              </a:rPr>
              <a:t> best_C = 0.001</a:t>
            </a:r>
            <a:endParaRPr lang="en-US">
              <a:sym typeface="+mn-ea"/>
            </a:endParaRPr>
          </a:p>
        </p:txBody>
      </p:sp>
      <p:sp>
        <p:nvSpPr>
          <p:cNvPr id="6" name="Text Box 5"/>
          <p:cNvSpPr txBox="1"/>
          <p:nvPr/>
        </p:nvSpPr>
        <p:spPr>
          <a:xfrm>
            <a:off x="404495" y="4128135"/>
            <a:ext cx="11651615" cy="1383665"/>
          </a:xfrm>
          <a:prstGeom prst="rect">
            <a:avLst/>
          </a:prstGeom>
          <a:noFill/>
        </p:spPr>
        <p:txBody>
          <a:bodyPr wrap="square" rtlCol="0">
            <a:spAutoFit/>
          </a:bodyPr>
          <a:p>
            <a:r>
              <a:rPr lang="en-US" sz="2800" b="1">
                <a:solidFill>
                  <a:srgbClr val="FF0000"/>
                </a:solidFill>
                <a:effectLst>
                  <a:outerShdw blurRad="38100" dist="38100" dir="2700000" algn="tl">
                    <a:srgbClr val="000000">
                      <a:alpha val="43137"/>
                    </a:srgbClr>
                  </a:outerShdw>
                </a:effectLst>
              </a:rPr>
              <a:t>Gas Price vs				</a:t>
            </a:r>
            <a:r>
              <a:rPr lang="en-US" sz="2800" b="1">
                <a:solidFill>
                  <a:srgbClr val="FF0000"/>
                </a:solidFill>
                <a:effectLst>
                  <a:outerShdw blurRad="38100" dist="38100" dir="2700000" algn="tl">
                    <a:srgbClr val="000000">
                      <a:alpha val="43137"/>
                    </a:srgbClr>
                  </a:outerShdw>
                </a:effectLst>
                <a:sym typeface="+mn-ea"/>
              </a:rPr>
              <a:t>Logistic Regression	Grid CV Search</a:t>
            </a:r>
            <a:endParaRPr lang="en-US" sz="1000"/>
          </a:p>
          <a:p>
            <a:r>
              <a:rPr lang="en-US" sz="2800"/>
              <a:t>All variables					0.77				0.77 (CV=5)</a:t>
            </a:r>
            <a:endParaRPr lang="en-US" sz="2800"/>
          </a:p>
          <a:p>
            <a:endParaRPr lang="en-US" sz="2800"/>
          </a:p>
        </p:txBody>
      </p:sp>
      <p:cxnSp>
        <p:nvCxnSpPr>
          <p:cNvPr id="7" name="Straight Connector 6"/>
          <p:cNvCxnSpPr/>
          <p:nvPr/>
        </p:nvCxnSpPr>
        <p:spPr>
          <a:xfrm>
            <a:off x="528320" y="4631690"/>
            <a:ext cx="10962005"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852545" y="4098925"/>
            <a:ext cx="8890" cy="273431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345805" y="4314825"/>
            <a:ext cx="8890" cy="273431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Text Box 8"/>
          <p:cNvSpPr txBox="1"/>
          <p:nvPr/>
        </p:nvSpPr>
        <p:spPr>
          <a:xfrm>
            <a:off x="5512435" y="678815"/>
            <a:ext cx="6543675" cy="1383665"/>
          </a:xfrm>
          <a:prstGeom prst="rect">
            <a:avLst/>
          </a:prstGeom>
          <a:noFill/>
        </p:spPr>
        <p:txBody>
          <a:bodyPr wrap="square" rtlCol="0" anchor="t">
            <a:spAutoFit/>
          </a:bodyPr>
          <a:p>
            <a:pPr marL="457200" indent="-457200">
              <a:buFont typeface="Arial" panose="020B0604020202020204" pitchFamily="34" charset="0"/>
              <a:buChar char="•"/>
            </a:pPr>
            <a:r>
              <a:rPr lang="en-US" sz="2800"/>
              <a:t>Accuracy score = 77%</a:t>
            </a:r>
            <a:endParaRPr lang="en-US" sz="2800"/>
          </a:p>
          <a:p>
            <a:pPr marL="457200" indent="-457200">
              <a:buFont typeface="Arial" panose="020B0604020202020204" pitchFamily="34" charset="0"/>
              <a:buChar char="•"/>
            </a:pPr>
            <a:r>
              <a:rPr lang="en-US" sz="2800"/>
              <a:t>This suggests that the risk that a portion of the sample is misclassified is 23%</a:t>
            </a:r>
            <a:endParaRPr lang="en-US" sz="2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06095" y="32385"/>
            <a:ext cx="5348605" cy="1325880"/>
          </a:xfrm>
        </p:spPr>
        <p:txBody>
          <a:bodyPr>
            <a:normAutofit fontScale="90000"/>
          </a:bodyPr>
          <a:p>
            <a:r>
              <a:rPr lang="en-US" b="1"/>
              <a:t>Principal Components Analysis</a:t>
            </a:r>
            <a:endParaRPr lang="en-US" b="1"/>
          </a:p>
        </p:txBody>
      </p:sp>
      <p:sp>
        <p:nvSpPr>
          <p:cNvPr id="9" name="Text Box 8"/>
          <p:cNvSpPr txBox="1"/>
          <p:nvPr/>
        </p:nvSpPr>
        <p:spPr>
          <a:xfrm>
            <a:off x="5854700" y="1090295"/>
            <a:ext cx="6543675" cy="3538220"/>
          </a:xfrm>
          <a:prstGeom prst="rect">
            <a:avLst/>
          </a:prstGeom>
          <a:noFill/>
        </p:spPr>
        <p:txBody>
          <a:bodyPr wrap="square" rtlCol="0" anchor="t">
            <a:spAutoFit/>
          </a:bodyPr>
          <a:p>
            <a:pPr marL="457200" indent="-457200">
              <a:buFont typeface="Arial" panose="020B0604020202020204" pitchFamily="34" charset="0"/>
              <a:buChar char="•"/>
            </a:pPr>
            <a:r>
              <a:rPr lang="en-US" sz="2800"/>
              <a:t>Sum of explained variance ratio of PCA = 0.999925003031</a:t>
            </a:r>
            <a:endParaRPr lang="en-US" sz="2800"/>
          </a:p>
          <a:p>
            <a:pPr marL="914400" lvl="1" indent="-457200">
              <a:buFont typeface="Arial" panose="020B0604020202020204" pitchFamily="34" charset="0"/>
              <a:buChar char="•"/>
            </a:pPr>
            <a:r>
              <a:rPr lang="en-US" sz="2800"/>
              <a:t>pc1 = 80.9% of variance</a:t>
            </a:r>
            <a:endParaRPr lang="en-US" sz="2800"/>
          </a:p>
          <a:p>
            <a:pPr marL="914400" lvl="1" indent="-457200">
              <a:buFont typeface="Arial" panose="020B0604020202020204" pitchFamily="34" charset="0"/>
              <a:buChar char="•"/>
            </a:pPr>
            <a:r>
              <a:rPr lang="en-US" sz="2800"/>
              <a:t>pc2 = 18.8% of variance</a:t>
            </a:r>
            <a:endParaRPr lang="en-US" sz="2800"/>
          </a:p>
          <a:p>
            <a:pPr marL="914400" lvl="1" indent="-457200">
              <a:buFont typeface="Arial" panose="020B0604020202020204" pitchFamily="34" charset="0"/>
              <a:buChar char="•"/>
            </a:pPr>
            <a:r>
              <a:rPr lang="en-US" sz="2800"/>
              <a:t>pc3 =0.2% of varance</a:t>
            </a:r>
            <a:endParaRPr lang="en-US" sz="2800"/>
          </a:p>
          <a:p>
            <a:pPr lvl="0" indent="-457200">
              <a:buFont typeface="Arial" panose="020B0604020202020204" pitchFamily="34" charset="0"/>
              <a:buChar char="•"/>
            </a:pPr>
            <a:r>
              <a:rPr lang="en-US" sz="2800"/>
              <a:t>Only two components are enough to explain the variation in the model.</a:t>
            </a:r>
            <a:endParaRPr lang="en-US" sz="2800"/>
          </a:p>
          <a:p>
            <a:pPr marL="914400" lvl="1" indent="-457200">
              <a:buFont typeface="Arial" panose="020B0604020202020204" pitchFamily="34" charset="0"/>
              <a:buChar char="•"/>
            </a:pPr>
            <a:endParaRPr lang="en-US" sz="2800"/>
          </a:p>
        </p:txBody>
      </p:sp>
      <p:pic>
        <p:nvPicPr>
          <p:cNvPr id="5" name="Content Placeholder 4"/>
          <p:cNvPicPr>
            <a:picLocks noChangeAspect="1"/>
          </p:cNvPicPr>
          <p:nvPr>
            <p:ph idx="1"/>
          </p:nvPr>
        </p:nvPicPr>
        <p:blipFill>
          <a:blip r:embed="rId1"/>
          <a:stretch>
            <a:fillRect/>
          </a:stretch>
        </p:blipFill>
        <p:spPr>
          <a:xfrm>
            <a:off x="638175" y="2097405"/>
            <a:ext cx="5083810" cy="3456940"/>
          </a:xfrm>
          <a:prstGeom prst="rect">
            <a:avLst/>
          </a:prstGeom>
        </p:spPr>
      </p:pic>
      <p:sp>
        <p:nvSpPr>
          <p:cNvPr id="8" name="Text Box 7"/>
          <p:cNvSpPr txBox="1"/>
          <p:nvPr/>
        </p:nvSpPr>
        <p:spPr>
          <a:xfrm>
            <a:off x="731520" y="5554345"/>
            <a:ext cx="5530850" cy="953135"/>
          </a:xfrm>
          <a:prstGeom prst="rect">
            <a:avLst/>
          </a:prstGeom>
          <a:noFill/>
        </p:spPr>
        <p:txBody>
          <a:bodyPr wrap="square" rtlCol="0" anchor="t">
            <a:spAutoFit/>
          </a:bodyPr>
          <a:p>
            <a:r>
              <a:rPr lang="en-US" sz="2800"/>
              <a:t>Error against complexity (k), and cross-validation</a:t>
            </a:r>
            <a:endParaRPr lang="en-US" sz="2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94005" y="47625"/>
            <a:ext cx="10515600" cy="1325563"/>
          </a:xfrm>
        </p:spPr>
        <p:txBody>
          <a:bodyPr/>
          <a:p>
            <a:r>
              <a:rPr lang="en-US" b="1"/>
              <a:t>Prediction</a:t>
            </a:r>
            <a:endParaRPr lang="en-US" b="1"/>
          </a:p>
        </p:txBody>
      </p:sp>
      <p:sp>
        <p:nvSpPr>
          <p:cNvPr id="3" name="Content Placeholder 2"/>
          <p:cNvSpPr>
            <a:spLocks noGrp="1"/>
          </p:cNvSpPr>
          <p:nvPr>
            <p:ph sz="half" idx="1"/>
          </p:nvPr>
        </p:nvSpPr>
        <p:spPr>
          <a:xfrm>
            <a:off x="294005" y="1824990"/>
            <a:ext cx="5181600" cy="4351338"/>
          </a:xfrm>
        </p:spPr>
        <p:txBody>
          <a:bodyPr/>
          <a:p>
            <a:r>
              <a:rPr lang="en-US"/>
              <a:t>Using Ridge Regression: Coef of Ridge =</a:t>
            </a:r>
            <a:endParaRPr lang="en-US"/>
          </a:p>
          <a:p>
            <a:pPr marL="0" indent="0">
              <a:buNone/>
            </a:pPr>
            <a:r>
              <a:rPr lang="en-US">
                <a:solidFill>
                  <a:srgbClr val="FF0000"/>
                </a:solidFill>
                <a:effectLst>
                  <a:outerShdw blurRad="38100" dist="38100" dir="2700000" algn="tl">
                    <a:srgbClr val="000000">
                      <a:alpha val="43137"/>
                    </a:srgbClr>
                  </a:outerShdw>
                </a:effectLst>
              </a:rPr>
              <a:t>['AveCoalPrice', 'OilPrice', 'GrossGasProd', 'TotGasCons']:</a:t>
            </a:r>
            <a:endParaRPr lang="en-US">
              <a:solidFill>
                <a:srgbClr val="FF0000"/>
              </a:solidFill>
              <a:effectLst>
                <a:outerShdw blurRad="38100" dist="38100" dir="2700000" algn="tl">
                  <a:srgbClr val="000000">
                    <a:alpha val="43137"/>
                  </a:srgbClr>
                </a:outerShdw>
              </a:effectLst>
            </a:endParaRPr>
          </a:p>
          <a:p>
            <a:pPr marL="0" indent="0">
              <a:buNone/>
            </a:pPr>
            <a:r>
              <a:rPr lang="en-US">
                <a:solidFill>
                  <a:srgbClr val="FF0000"/>
                </a:solidFill>
                <a:effectLst>
                  <a:outerShdw blurRad="38100" dist="38100" dir="2700000" algn="tl">
                    <a:srgbClr val="000000">
                      <a:alpha val="43137"/>
                    </a:srgbClr>
                  </a:outerShdw>
                </a:effectLst>
              </a:rPr>
              <a:t>array([ 0.05515652,  0.00292577, -0.00167807,  0.00039166])</a:t>
            </a:r>
            <a:endParaRPr lang="en-US">
              <a:solidFill>
                <a:srgbClr val="FF0000"/>
              </a:solidFill>
              <a:effectLst>
                <a:outerShdw blurRad="38100" dist="38100" dir="2700000" algn="tl">
                  <a:srgbClr val="000000">
                    <a:alpha val="43137"/>
                  </a:srgbClr>
                </a:outerShdw>
              </a:effectLst>
            </a:endParaRPr>
          </a:p>
        </p:txBody>
      </p:sp>
      <p:pic>
        <p:nvPicPr>
          <p:cNvPr id="4" name="Content Placeholder 3"/>
          <p:cNvPicPr>
            <a:picLocks noChangeAspect="1"/>
          </p:cNvPicPr>
          <p:nvPr>
            <p:ph sz="half" idx="2"/>
          </p:nvPr>
        </p:nvPicPr>
        <p:blipFill>
          <a:blip r:embed="rId1"/>
          <a:srcRect t="4444"/>
          <a:stretch>
            <a:fillRect/>
          </a:stretch>
        </p:blipFill>
        <p:spPr>
          <a:xfrm>
            <a:off x="6715125" y="516255"/>
            <a:ext cx="4638675" cy="3249295"/>
          </a:xfrm>
          <a:prstGeom prst="rect">
            <a:avLst/>
          </a:prstGeom>
          <a:ln>
            <a:solidFill>
              <a:schemeClr val="accent1"/>
            </a:solidFill>
          </a:ln>
        </p:spPr>
      </p:pic>
      <p:sp>
        <p:nvSpPr>
          <p:cNvPr id="5" name="Text Box 4"/>
          <p:cNvSpPr txBox="1"/>
          <p:nvPr/>
        </p:nvSpPr>
        <p:spPr>
          <a:xfrm>
            <a:off x="7137400" y="3770630"/>
            <a:ext cx="3794760" cy="460375"/>
          </a:xfrm>
          <a:prstGeom prst="rect">
            <a:avLst/>
          </a:prstGeom>
          <a:noFill/>
        </p:spPr>
        <p:txBody>
          <a:bodyPr wrap="none" rtlCol="0">
            <a:spAutoFit/>
          </a:bodyPr>
          <a:p>
            <a:r>
              <a:rPr lang="en-US" sz="2400" b="1"/>
              <a:t>Multivariate Adaptive Spline</a:t>
            </a:r>
            <a:endParaRPr lang="en-US" sz="2400" b="1"/>
          </a:p>
        </p:txBody>
      </p:sp>
      <p:sp>
        <p:nvSpPr>
          <p:cNvPr id="6" name="Text Box 5"/>
          <p:cNvSpPr txBox="1"/>
          <p:nvPr/>
        </p:nvSpPr>
        <p:spPr>
          <a:xfrm>
            <a:off x="7356475" y="4231005"/>
            <a:ext cx="3997325" cy="460375"/>
          </a:xfrm>
          <a:prstGeom prst="rect">
            <a:avLst/>
          </a:prstGeom>
          <a:noFill/>
        </p:spPr>
        <p:txBody>
          <a:bodyPr wrap="square" rtlCol="0" anchor="t">
            <a:spAutoFit/>
          </a:bodyPr>
          <a:p>
            <a:r>
              <a:rPr lang="en-US" sz="2400" b="1" u="sng">
                <a:solidFill>
                  <a:srgbClr val="FF0000"/>
                </a:solidFill>
              </a:rPr>
              <a:t>GasPrice vs AveCoalPrice</a:t>
            </a:r>
            <a:endParaRPr lang="en-US" sz="2400" b="1" u="sng">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2065"/>
            <a:ext cx="10515600" cy="1325563"/>
          </a:xfrm>
        </p:spPr>
        <p:txBody>
          <a:bodyPr/>
          <a:p>
            <a:r>
              <a:rPr lang="en-US"/>
              <a:t>Supervised Vector Machine / Classification</a:t>
            </a:r>
            <a:endParaRPr lang="en-US"/>
          </a:p>
        </p:txBody>
      </p:sp>
      <p:pic>
        <p:nvPicPr>
          <p:cNvPr id="6" name="Content Placeholder 5"/>
          <p:cNvPicPr>
            <a:picLocks noChangeAspect="1"/>
          </p:cNvPicPr>
          <p:nvPr>
            <p:ph idx="1"/>
          </p:nvPr>
        </p:nvPicPr>
        <p:blipFill>
          <a:blip r:embed="rId1"/>
          <a:stretch>
            <a:fillRect/>
          </a:stretch>
        </p:blipFill>
        <p:spPr>
          <a:xfrm>
            <a:off x="1431290" y="901700"/>
            <a:ext cx="9771380" cy="595566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b="1"/>
              <a:t>Boosting accurracy of the machine learning mode</a:t>
            </a:r>
            <a:r>
              <a:rPr lang="en-US"/>
              <a:t>l</a:t>
            </a:r>
            <a:endParaRPr lang="en-US"/>
          </a:p>
        </p:txBody>
      </p:sp>
      <p:sp>
        <p:nvSpPr>
          <p:cNvPr id="3" name="Content Placeholder 2"/>
          <p:cNvSpPr>
            <a:spLocks noGrp="1"/>
          </p:cNvSpPr>
          <p:nvPr>
            <p:ph idx="1"/>
          </p:nvPr>
        </p:nvSpPr>
        <p:spPr/>
        <p:txBody>
          <a:bodyPr>
            <a:normAutofit fontScale="90000" lnSpcReduction="20000"/>
          </a:bodyPr>
          <a:p>
            <a:pPr marL="0" indent="0">
              <a:buNone/>
            </a:pPr>
            <a:r>
              <a:rPr lang="en-US" b="1" u="sng">
                <a:solidFill>
                  <a:srgbClr val="FF0000"/>
                </a:solidFill>
                <a:effectLst>
                  <a:outerShdw blurRad="38100" dist="38100" dir="2700000" algn="tl">
                    <a:srgbClr val="000000">
                      <a:alpha val="43137"/>
                    </a:srgbClr>
                  </a:outerShdw>
                </a:effectLst>
              </a:rPr>
              <a:t>Accuracy Score</a:t>
            </a:r>
            <a:endParaRPr lang="en-US" b="1" u="sng">
              <a:solidFill>
                <a:srgbClr val="FF0000"/>
              </a:solidFill>
              <a:effectLst>
                <a:outerShdw blurRad="38100" dist="38100" dir="2700000" algn="tl">
                  <a:srgbClr val="000000">
                    <a:alpha val="43137"/>
                  </a:srgbClr>
                </a:outerShdw>
              </a:effectLst>
            </a:endParaRPr>
          </a:p>
          <a:p>
            <a:pPr marL="0" indent="0">
              <a:buNone/>
            </a:pPr>
            <a:endParaRPr lang="en-US" b="1"/>
          </a:p>
          <a:p>
            <a:pPr marL="0" indent="0">
              <a:buNone/>
            </a:pPr>
            <a:r>
              <a:rPr lang="en-US" b="1"/>
              <a:t>Linear 	 </a:t>
            </a:r>
            <a:r>
              <a:rPr lang="en-US" b="1">
                <a:sym typeface="+mn-ea"/>
              </a:rPr>
              <a:t>Decision	Extremely   			Random 	Extra</a:t>
            </a:r>
            <a:endParaRPr lang="en-US" b="1">
              <a:sym typeface="+mn-ea"/>
            </a:endParaRPr>
          </a:p>
          <a:p>
            <a:pPr marL="0" indent="0">
              <a:buNone/>
            </a:pPr>
            <a:r>
              <a:rPr lang="en-US" b="1"/>
              <a:t>Regression 	</a:t>
            </a:r>
            <a:r>
              <a:rPr lang="en-US" b="1">
                <a:sym typeface="+mn-ea"/>
              </a:rPr>
              <a:t> Tree		Randomnized Tree		Forest 	Tree</a:t>
            </a:r>
            <a:endParaRPr lang="en-US" b="1">
              <a:sym typeface="+mn-ea"/>
            </a:endParaRPr>
          </a:p>
          <a:p>
            <a:pPr marL="0" indent="0">
              <a:buNone/>
            </a:pPr>
            <a:endParaRPr lang="en-US" sz="1200" b="1"/>
          </a:p>
          <a:p>
            <a:pPr marL="0" indent="0">
              <a:buNone/>
            </a:pPr>
            <a:r>
              <a:rPr lang="en-US" b="1"/>
              <a:t>0.47		0.68		0.69				0.78		0.73</a:t>
            </a:r>
            <a:endParaRPr lang="en-US" b="1"/>
          </a:p>
          <a:p>
            <a:pPr marL="0" indent="0">
              <a:buNone/>
            </a:pPr>
            <a:endParaRPr lang="en-US" b="1"/>
          </a:p>
          <a:p>
            <a:pPr marL="0" indent="0">
              <a:buNone/>
            </a:pPr>
            <a:r>
              <a:rPr lang="en-US" b="1"/>
              <a:t>Accuracy Score (Ada Boost = 0.70)</a:t>
            </a:r>
            <a:endParaRPr lang="en-US" b="1"/>
          </a:p>
          <a:p>
            <a:pPr marL="0" indent="0">
              <a:buNone/>
            </a:pPr>
            <a:r>
              <a:rPr lang="en-US" b="1"/>
              <a:t>GradientBoostingClassifier (Score) - 92%</a:t>
            </a:r>
            <a:endParaRPr lang="en-US" b="1"/>
          </a:p>
          <a:p>
            <a:pPr marL="0" indent="0">
              <a:buNone/>
            </a:pPr>
            <a:endParaRPr lang="en-US" b="1"/>
          </a:p>
          <a:p>
            <a:pPr marL="0" indent="0">
              <a:buNone/>
            </a:pPr>
            <a:r>
              <a:rPr lang="en-US" b="1" i="1">
                <a:solidFill>
                  <a:srgbClr val="FF0000"/>
                </a:solidFill>
                <a:effectLst>
                  <a:outerShdw blurRad="38100" dist="38100" dir="2700000" algn="tl">
                    <a:srgbClr val="000000">
                      <a:alpha val="43137"/>
                    </a:srgbClr>
                  </a:outerShdw>
                </a:effectLst>
              </a:rPr>
              <a:t>GradientBoostingRegression - MSE: 0.12</a:t>
            </a:r>
            <a:r>
              <a:rPr lang="en-US" b="1">
                <a:solidFill>
                  <a:srgbClr val="FF0000"/>
                </a:solidFill>
                <a:effectLst>
                  <a:outerShdw blurRad="38100" dist="38100" dir="2700000" algn="tl">
                    <a:srgbClr val="000000">
                      <a:alpha val="43137"/>
                    </a:srgbClr>
                  </a:outerShdw>
                </a:effectLst>
              </a:rPr>
              <a:t> </a:t>
            </a:r>
            <a:endParaRPr lang="en-US" b="1">
              <a:solidFill>
                <a:srgbClr val="FF0000"/>
              </a:solidFill>
              <a:effectLst>
                <a:outerShdw blurRad="38100" dist="38100" dir="2700000" algn="tl">
                  <a:srgbClr val="000000">
                    <a:alpha val="43137"/>
                  </a:srgbClr>
                </a:outerShdw>
              </a:effectLst>
            </a:endParaRPr>
          </a:p>
          <a:p>
            <a:pPr marL="0" indent="0">
              <a:buNone/>
            </a:pPr>
            <a:endParaRPr lang="en-US" b="1"/>
          </a:p>
          <a:p>
            <a:pPr marL="0" indent="0">
              <a:buNone/>
            </a:pPr>
            <a:endParaRPr lang="en-US" b="1"/>
          </a:p>
        </p:txBody>
      </p:sp>
      <p:cxnSp>
        <p:nvCxnSpPr>
          <p:cNvPr id="4" name="Straight Connector 3"/>
          <p:cNvCxnSpPr/>
          <p:nvPr/>
        </p:nvCxnSpPr>
        <p:spPr>
          <a:xfrm>
            <a:off x="1021080" y="3429000"/>
            <a:ext cx="10062210" cy="0"/>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74090" y="365125"/>
            <a:ext cx="10379710" cy="1325880"/>
          </a:xfrm>
        </p:spPr>
        <p:txBody>
          <a:bodyPr>
            <a:normAutofit/>
          </a:bodyPr>
          <a:p>
            <a:r>
              <a:rPr lang="en-US" b="1"/>
              <a:t>Summary and Recommendation</a:t>
            </a:r>
            <a:endParaRPr lang="en-US" b="1"/>
          </a:p>
        </p:txBody>
      </p:sp>
      <p:sp>
        <p:nvSpPr>
          <p:cNvPr id="3" name="Content Placeholder 2"/>
          <p:cNvSpPr>
            <a:spLocks noGrp="1"/>
          </p:cNvSpPr>
          <p:nvPr>
            <p:ph idx="1"/>
          </p:nvPr>
        </p:nvSpPr>
        <p:spPr>
          <a:xfrm>
            <a:off x="838200" y="1825625"/>
            <a:ext cx="10515600" cy="3294380"/>
          </a:xfrm>
        </p:spPr>
        <p:txBody>
          <a:bodyPr>
            <a:normAutofit/>
          </a:bodyPr>
          <a:p>
            <a:r>
              <a:rPr lang="en-US">
                <a:sym typeface="+mn-ea"/>
              </a:rPr>
              <a:t>Coal price remains the key indicator of increase in gas price. Therefore, it is a variable that investors should watch out for.</a:t>
            </a:r>
            <a:endParaRPr lang="en-US"/>
          </a:p>
          <a:p>
            <a:r>
              <a:rPr lang="en-US"/>
              <a:t>Whereas Oil price was seen as the major determinant of natural gas prices, our study shows that its impact in the past decade is marginal.</a:t>
            </a:r>
            <a:endParaRPr lang="en-US"/>
          </a:p>
          <a:p>
            <a:r>
              <a:rPr lang="en-US"/>
              <a:t>Gas demand is a key factor that determines US gas price. Gas demand is primarily driven by seasonal variation or occurence of natural disaster. </a:t>
            </a:r>
            <a:endParaRPr lang="en-US"/>
          </a:p>
          <a:p>
            <a:pPr marL="0" indent="0">
              <a:buNone/>
            </a:pP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Recommendation</a:t>
            </a:r>
            <a:endParaRPr lang="en-US"/>
          </a:p>
        </p:txBody>
      </p:sp>
      <p:sp>
        <p:nvSpPr>
          <p:cNvPr id="3" name="Content Placeholder 2"/>
          <p:cNvSpPr>
            <a:spLocks noGrp="1"/>
          </p:cNvSpPr>
          <p:nvPr>
            <p:ph idx="1"/>
          </p:nvPr>
        </p:nvSpPr>
        <p:spPr/>
        <p:txBody>
          <a:bodyPr>
            <a:normAutofit lnSpcReduction="20000"/>
          </a:bodyPr>
          <a:p>
            <a:r>
              <a:rPr lang="en-US"/>
              <a:t>Seasonal weather, including tropical storms and hurricanes, can have a great influence on natural gas production. </a:t>
            </a:r>
            <a:endParaRPr lang="en-US"/>
          </a:p>
          <a:p>
            <a:pPr lvl="1"/>
            <a:r>
              <a:rPr lang="en-US"/>
              <a:t>The seasonal effect of weather on gas price cannot be effectively analyse using logistic regressison and classification. </a:t>
            </a:r>
            <a:endParaRPr lang="en-US"/>
          </a:p>
          <a:p>
            <a:pPr lvl="1"/>
            <a:r>
              <a:rPr lang="en-US">
                <a:sym typeface="+mn-ea"/>
              </a:rPr>
              <a:t>Time series Analysis is therefore recommended in order to explore the effect of seasonality.</a:t>
            </a:r>
            <a:endParaRPr lang="en-US"/>
          </a:p>
          <a:p>
            <a:r>
              <a:rPr lang="en-US"/>
              <a:t>There are other factors that ontribute to gas price variation that have not been captured in this project. </a:t>
            </a:r>
            <a:endParaRPr lang="en-US"/>
          </a:p>
          <a:p>
            <a:pPr lvl="1"/>
            <a:r>
              <a:rPr lang="en-US"/>
              <a:t>Such variables as economic growth, natural gas storage and availability of gas pipelines have effect on gas prices. </a:t>
            </a:r>
            <a:endParaRPr lang="en-US"/>
          </a:p>
          <a:p>
            <a:pPr lvl="1"/>
            <a:r>
              <a:rPr lang="en-US"/>
              <a:t>It is recommended that future studies include these variables.</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570480"/>
            <a:ext cx="10515600" cy="1325563"/>
          </a:xfrm>
        </p:spPr>
        <p:txBody>
          <a:bodyPr/>
          <a:p>
            <a:pPr algn="ctr"/>
            <a:r>
              <a:rPr lang="en-US" b="1"/>
              <a:t>End</a:t>
            </a:r>
            <a:endParaRPr lang="en-US"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02870"/>
            <a:ext cx="10515600" cy="1325563"/>
          </a:xfrm>
        </p:spPr>
        <p:txBody>
          <a:bodyPr/>
          <a:p>
            <a:r>
              <a:rPr lang="en-US" b="1"/>
              <a:t>Introduction</a:t>
            </a:r>
            <a:endParaRPr lang="en-US" b="1"/>
          </a:p>
        </p:txBody>
      </p:sp>
      <p:sp>
        <p:nvSpPr>
          <p:cNvPr id="3" name="Content Placeholder 2"/>
          <p:cNvSpPr>
            <a:spLocks noGrp="1"/>
          </p:cNvSpPr>
          <p:nvPr>
            <p:ph idx="1"/>
          </p:nvPr>
        </p:nvSpPr>
        <p:spPr>
          <a:xfrm>
            <a:off x="506730" y="1402715"/>
            <a:ext cx="10847070" cy="5287645"/>
          </a:xfrm>
        </p:spPr>
        <p:txBody>
          <a:bodyPr>
            <a:normAutofit fontScale="90000"/>
          </a:bodyPr>
          <a:p>
            <a:r>
              <a:rPr lang="en-US"/>
              <a:t>Natural gas consists primarily of methane </a:t>
            </a:r>
            <a:endParaRPr lang="en-US"/>
          </a:p>
          <a:p>
            <a:r>
              <a:rPr lang="en-US"/>
              <a:t>It is created using one of two mechanisms: biogenic and thermogenic. </a:t>
            </a:r>
            <a:endParaRPr lang="en-US"/>
          </a:p>
          <a:p>
            <a:r>
              <a:rPr lang="en-US"/>
              <a:t>It is a major source of power generation, especially for heating and cooling systems in the U.S.</a:t>
            </a:r>
            <a:endParaRPr lang="en-US"/>
          </a:p>
          <a:p>
            <a:r>
              <a:rPr lang="en-US"/>
              <a:t>In 2015, Natural gas was the nation's second-largest source of energy in the United States, after petroleum. </a:t>
            </a:r>
            <a:endParaRPr lang="en-US"/>
          </a:p>
          <a:p>
            <a:r>
              <a:rPr lang="en-US"/>
              <a:t>The natural gas industry includes exploration for, production, processing, transportation, storage, and marketing of natural gas and natural gas liquids. The exploration for and production of natural gas and petroleum form a single industry, and many wells produce both oil and gas.</a:t>
            </a:r>
            <a:endParaRPr lang="en-US"/>
          </a:p>
          <a:p>
            <a:r>
              <a:rPr lang="en-US"/>
              <a:t>The most commonly quoted producer price for natural gas is the Louisiana-based Henry Hub price, which is futures-traded on NYMEX. </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Problem Statement</a:t>
            </a:r>
            <a:endParaRPr lang="en-US" b="1"/>
          </a:p>
        </p:txBody>
      </p:sp>
      <p:sp>
        <p:nvSpPr>
          <p:cNvPr id="3" name="Content Placeholder 2"/>
          <p:cNvSpPr>
            <a:spLocks noGrp="1"/>
          </p:cNvSpPr>
          <p:nvPr>
            <p:ph idx="1"/>
          </p:nvPr>
        </p:nvSpPr>
        <p:spPr>
          <a:xfrm>
            <a:off x="838200" y="1825625"/>
            <a:ext cx="10515600" cy="1315720"/>
          </a:xfrm>
        </p:spPr>
        <p:txBody>
          <a:bodyPr/>
          <a:p>
            <a:pPr marL="0" indent="0">
              <a:buNone/>
            </a:pPr>
            <a:r>
              <a:rPr lang="en-US"/>
              <a:t>“Determine the major factors that influence Natural Gas Prices. Use these factors to predict natural gas prices future performance”</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Data for the study</a:t>
            </a:r>
            <a:endParaRPr lang="en-US" b="1"/>
          </a:p>
        </p:txBody>
      </p:sp>
      <p:sp>
        <p:nvSpPr>
          <p:cNvPr id="3" name="Content Placeholder 2"/>
          <p:cNvSpPr>
            <a:spLocks noGrp="1"/>
          </p:cNvSpPr>
          <p:nvPr>
            <p:ph idx="1"/>
          </p:nvPr>
        </p:nvSpPr>
        <p:spPr>
          <a:xfrm>
            <a:off x="838200" y="1825625"/>
            <a:ext cx="11119485" cy="4351655"/>
          </a:xfrm>
        </p:spPr>
        <p:txBody>
          <a:bodyPr>
            <a:normAutofit fontScale="90000"/>
          </a:bodyPr>
          <a:p>
            <a:pPr marL="0" indent="0">
              <a:buNone/>
            </a:pPr>
            <a:r>
              <a:rPr lang="en-US" b="1"/>
              <a:t>Data Set:</a:t>
            </a:r>
            <a:endParaRPr lang="en-US" b="1"/>
          </a:p>
          <a:p>
            <a:pPr marL="0" indent="0">
              <a:buNone/>
            </a:pPr>
            <a:r>
              <a:rPr lang="en-US"/>
              <a:t>Natural Gas Data Set from the United States Energy information Administration: </a:t>
            </a:r>
            <a:endParaRPr lang="en-US"/>
          </a:p>
          <a:p>
            <a:pPr marL="0" indent="0">
              <a:buNone/>
            </a:pPr>
            <a:r>
              <a:rPr lang="en-US"/>
              <a:t>https://www.eia.gov/dnav/ng/ng_pri_fut_s1_d.htm</a:t>
            </a:r>
            <a:endParaRPr lang="en-US"/>
          </a:p>
          <a:p>
            <a:pPr marL="0" indent="0">
              <a:buNone/>
            </a:pPr>
            <a:endParaRPr lang="en-US"/>
          </a:p>
          <a:p>
            <a:pPr marL="0" indent="0">
              <a:buNone/>
            </a:pPr>
            <a:r>
              <a:rPr lang="en-US" b="1" u="sng">
                <a:solidFill>
                  <a:srgbClr val="FF0000"/>
                </a:solidFill>
              </a:rPr>
              <a:t>INDEPENDENT VARIABLES</a:t>
            </a:r>
            <a:r>
              <a:rPr lang="en-US"/>
              <a:t>  	</a:t>
            </a:r>
            <a:r>
              <a:rPr lang="en-US" b="1" u="sng">
                <a:solidFill>
                  <a:schemeClr val="accent1">
                    <a:lumMod val="75000"/>
                  </a:schemeClr>
                </a:solidFill>
              </a:rPr>
              <a:t>DERIVED VARIABLES</a:t>
            </a:r>
            <a:r>
              <a:rPr lang="en-US">
                <a:solidFill>
                  <a:schemeClr val="accent1">
                    <a:lumMod val="75000"/>
                  </a:schemeClr>
                </a:solidFill>
              </a:rPr>
              <a:t> </a:t>
            </a:r>
            <a:r>
              <a:rPr lang="en-US"/>
              <a:t>     </a:t>
            </a:r>
            <a:r>
              <a:rPr lang="en-US" b="1" u="sng"/>
              <a:t>DEPENDENT VARIABLE</a:t>
            </a:r>
            <a:endParaRPr lang="en-US" b="1" u="sng"/>
          </a:p>
          <a:p>
            <a:pPr marL="0" indent="0">
              <a:buNone/>
            </a:pPr>
            <a:r>
              <a:rPr lang="en-US">
                <a:solidFill>
                  <a:srgbClr val="FF0000"/>
                </a:solidFill>
              </a:rPr>
              <a:t>- Average Coal Price</a:t>
            </a:r>
            <a:r>
              <a:rPr lang="en-US"/>
              <a:t>	   </a:t>
            </a:r>
            <a:r>
              <a:rPr lang="en-US">
                <a:solidFill>
                  <a:schemeClr val="accent1">
                    <a:lumMod val="75000"/>
                  </a:schemeClr>
                </a:solidFill>
              </a:rPr>
              <a:t> 	- Weather Status	  </a:t>
            </a:r>
            <a:r>
              <a:rPr lang="en-US"/>
              <a:t>	- Gas Price</a:t>
            </a:r>
            <a:endParaRPr lang="en-US"/>
          </a:p>
          <a:p>
            <a:pPr marL="0" indent="0">
              <a:buNone/>
            </a:pPr>
            <a:r>
              <a:rPr lang="en-US">
                <a:solidFill>
                  <a:srgbClr val="FF0000"/>
                </a:solidFill>
              </a:rPr>
              <a:t>- Oil Price </a:t>
            </a:r>
            <a:r>
              <a:rPr lang="en-US"/>
              <a:t>                               </a:t>
            </a:r>
            <a:r>
              <a:rPr lang="en-US">
                <a:solidFill>
                  <a:schemeClr val="accent1">
                    <a:lumMod val="75000"/>
                  </a:schemeClr>
                </a:solidFill>
              </a:rPr>
              <a:t>- Gas Price Status</a:t>
            </a:r>
            <a:endParaRPr lang="en-US">
              <a:solidFill>
                <a:schemeClr val="accent1">
                  <a:lumMod val="75000"/>
                </a:schemeClr>
              </a:solidFill>
            </a:endParaRPr>
          </a:p>
          <a:p>
            <a:pPr marL="0" indent="0">
              <a:buNone/>
            </a:pPr>
            <a:r>
              <a:rPr lang="en-US">
                <a:solidFill>
                  <a:srgbClr val="FF0000"/>
                </a:solidFill>
              </a:rPr>
              <a:t>- Gross Gas Production</a:t>
            </a:r>
            <a:endParaRPr lang="en-US">
              <a:solidFill>
                <a:srgbClr val="FF0000"/>
              </a:solidFill>
            </a:endParaRPr>
          </a:p>
          <a:p>
            <a:pPr marL="0" indent="0">
              <a:buNone/>
            </a:pPr>
            <a:r>
              <a:rPr lang="en-US">
                <a:solidFill>
                  <a:srgbClr val="FF0000"/>
                </a:solidFill>
              </a:rPr>
              <a:t>- Total Gas Consumption</a:t>
            </a:r>
            <a:endParaRPr lang="en-US">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7465" y="2540"/>
            <a:ext cx="10515600" cy="1325563"/>
          </a:xfrm>
        </p:spPr>
        <p:txBody>
          <a:bodyPr/>
          <a:p>
            <a:r>
              <a:rPr lang="en-US" b="1"/>
              <a:t>Approach to solving the problem</a:t>
            </a:r>
            <a:endParaRPr lang="en-US" b="1"/>
          </a:p>
        </p:txBody>
      </p:sp>
      <p:sp>
        <p:nvSpPr>
          <p:cNvPr id="4" name="Text Box 3"/>
          <p:cNvSpPr txBox="1"/>
          <p:nvPr/>
        </p:nvSpPr>
        <p:spPr>
          <a:xfrm>
            <a:off x="-39370" y="3430905"/>
            <a:ext cx="3202305" cy="521970"/>
          </a:xfrm>
          <a:prstGeom prst="rect">
            <a:avLst/>
          </a:prstGeom>
          <a:noFill/>
        </p:spPr>
        <p:txBody>
          <a:bodyPr wrap="square" rtlCol="0">
            <a:spAutoFit/>
          </a:bodyPr>
          <a:p>
            <a:r>
              <a:rPr lang="en-US" sz="2800" b="1">
                <a:solidFill>
                  <a:srgbClr val="FF0000"/>
                </a:solidFill>
              </a:rPr>
              <a:t>Hypothesis Testing </a:t>
            </a:r>
            <a:endParaRPr lang="en-US" sz="2800" b="1">
              <a:solidFill>
                <a:srgbClr val="FF0000"/>
              </a:solidFill>
            </a:endParaRPr>
          </a:p>
        </p:txBody>
      </p:sp>
      <p:sp>
        <p:nvSpPr>
          <p:cNvPr id="5" name="Text Box 4"/>
          <p:cNvSpPr txBox="1"/>
          <p:nvPr/>
        </p:nvSpPr>
        <p:spPr>
          <a:xfrm>
            <a:off x="3422650" y="3470275"/>
            <a:ext cx="2402205" cy="460375"/>
          </a:xfrm>
          <a:prstGeom prst="rect">
            <a:avLst/>
          </a:prstGeom>
          <a:noFill/>
        </p:spPr>
        <p:txBody>
          <a:bodyPr wrap="square" rtlCol="0">
            <a:spAutoFit/>
          </a:bodyPr>
          <a:p>
            <a:r>
              <a:rPr lang="en-US" sz="2400" b="1">
                <a:solidFill>
                  <a:srgbClr val="FF0000"/>
                </a:solidFill>
              </a:rPr>
              <a:t> Data Wrangling </a:t>
            </a:r>
            <a:endParaRPr lang="en-US" sz="2400" b="1">
              <a:solidFill>
                <a:srgbClr val="FF0000"/>
              </a:solidFill>
            </a:endParaRPr>
          </a:p>
        </p:txBody>
      </p:sp>
      <p:sp>
        <p:nvSpPr>
          <p:cNvPr id="7" name="Text Box 6"/>
          <p:cNvSpPr txBox="1"/>
          <p:nvPr/>
        </p:nvSpPr>
        <p:spPr>
          <a:xfrm>
            <a:off x="9711690" y="3456305"/>
            <a:ext cx="2395220" cy="829945"/>
          </a:xfrm>
          <a:prstGeom prst="rect">
            <a:avLst/>
          </a:prstGeom>
          <a:noFill/>
        </p:spPr>
        <p:txBody>
          <a:bodyPr wrap="square" rtlCol="0">
            <a:spAutoFit/>
          </a:bodyPr>
          <a:p>
            <a:r>
              <a:rPr lang="en-US"/>
              <a:t> </a:t>
            </a:r>
            <a:r>
              <a:rPr lang="en-US" sz="2400" b="1">
                <a:solidFill>
                  <a:srgbClr val="FF0000"/>
                </a:solidFill>
              </a:rPr>
              <a:t>Quantifying Multicollinearity</a:t>
            </a:r>
            <a:endParaRPr lang="en-US" sz="2400" b="1">
              <a:solidFill>
                <a:srgbClr val="FF0000"/>
              </a:solidFill>
            </a:endParaRPr>
          </a:p>
        </p:txBody>
      </p:sp>
      <p:sp>
        <p:nvSpPr>
          <p:cNvPr id="8" name="Text Box 7"/>
          <p:cNvSpPr txBox="1"/>
          <p:nvPr/>
        </p:nvSpPr>
        <p:spPr>
          <a:xfrm>
            <a:off x="3987800" y="6134735"/>
            <a:ext cx="2550795" cy="460375"/>
          </a:xfrm>
          <a:prstGeom prst="rect">
            <a:avLst/>
          </a:prstGeom>
          <a:noFill/>
        </p:spPr>
        <p:txBody>
          <a:bodyPr wrap="square" rtlCol="0">
            <a:spAutoFit/>
          </a:bodyPr>
          <a:p>
            <a:r>
              <a:rPr lang="en-US" sz="2400" b="1">
                <a:solidFill>
                  <a:srgbClr val="FF0000"/>
                </a:solidFill>
              </a:rPr>
              <a:t> Data Exploration</a:t>
            </a:r>
            <a:endParaRPr lang="en-US" sz="2400" b="1">
              <a:solidFill>
                <a:srgbClr val="FF0000"/>
              </a:solidFill>
            </a:endParaRPr>
          </a:p>
        </p:txBody>
      </p:sp>
      <p:sp>
        <p:nvSpPr>
          <p:cNvPr id="9" name="Text Box 8"/>
          <p:cNvSpPr txBox="1"/>
          <p:nvPr/>
        </p:nvSpPr>
        <p:spPr>
          <a:xfrm>
            <a:off x="7655560" y="6089015"/>
            <a:ext cx="1905635" cy="460375"/>
          </a:xfrm>
          <a:prstGeom prst="rect">
            <a:avLst/>
          </a:prstGeom>
          <a:noFill/>
        </p:spPr>
        <p:txBody>
          <a:bodyPr wrap="square" rtlCol="0">
            <a:spAutoFit/>
          </a:bodyPr>
          <a:p>
            <a:r>
              <a:rPr lang="en-US" sz="2400" b="1">
                <a:solidFill>
                  <a:srgbClr val="FF0000"/>
                </a:solidFill>
              </a:rPr>
              <a:t>Data Analysis</a:t>
            </a:r>
            <a:endParaRPr lang="en-US" sz="2400" b="1">
              <a:solidFill>
                <a:srgbClr val="FF0000"/>
              </a:solidFill>
            </a:endParaRPr>
          </a:p>
        </p:txBody>
      </p:sp>
      <p:sp>
        <p:nvSpPr>
          <p:cNvPr id="10" name="Text Box 9"/>
          <p:cNvSpPr txBox="1"/>
          <p:nvPr/>
        </p:nvSpPr>
        <p:spPr>
          <a:xfrm>
            <a:off x="409575" y="6106160"/>
            <a:ext cx="2624455" cy="829945"/>
          </a:xfrm>
          <a:prstGeom prst="rect">
            <a:avLst/>
          </a:prstGeom>
          <a:noFill/>
        </p:spPr>
        <p:txBody>
          <a:bodyPr wrap="none" rtlCol="0">
            <a:spAutoFit/>
          </a:bodyPr>
          <a:p>
            <a:pPr algn="l"/>
            <a:r>
              <a:rPr lang="en-US" sz="2400" b="1">
                <a:solidFill>
                  <a:srgbClr val="FF0000"/>
                </a:solidFill>
              </a:rPr>
              <a:t>Accuracy Boosting/</a:t>
            </a:r>
            <a:endParaRPr lang="en-US" sz="2400" b="1">
              <a:solidFill>
                <a:srgbClr val="FF0000"/>
              </a:solidFill>
            </a:endParaRPr>
          </a:p>
          <a:p>
            <a:pPr algn="l"/>
            <a:r>
              <a:rPr lang="en-US" sz="2400" b="1">
                <a:solidFill>
                  <a:srgbClr val="FF0000"/>
                </a:solidFill>
              </a:rPr>
              <a:t>Machine Learning</a:t>
            </a:r>
            <a:endParaRPr lang="en-US" sz="2400" b="1">
              <a:solidFill>
                <a:srgbClr val="FF0000"/>
              </a:solidFill>
            </a:endParaRPr>
          </a:p>
        </p:txBody>
      </p:sp>
      <p:pic>
        <p:nvPicPr>
          <p:cNvPr id="11" name="Content Placeholder 10"/>
          <p:cNvPicPr>
            <a:picLocks noChangeAspect="1"/>
          </p:cNvPicPr>
          <p:nvPr>
            <p:ph sz="half" idx="1"/>
          </p:nvPr>
        </p:nvPicPr>
        <p:blipFill>
          <a:blip r:embed="rId1"/>
          <a:stretch>
            <a:fillRect/>
          </a:stretch>
        </p:blipFill>
        <p:spPr>
          <a:xfrm>
            <a:off x="106680" y="1647825"/>
            <a:ext cx="2661920" cy="1889760"/>
          </a:xfrm>
          <a:prstGeom prst="rect">
            <a:avLst/>
          </a:prstGeom>
        </p:spPr>
      </p:pic>
      <p:sp>
        <p:nvSpPr>
          <p:cNvPr id="12" name="Notched Right Arrow 11"/>
          <p:cNvSpPr/>
          <p:nvPr/>
        </p:nvSpPr>
        <p:spPr>
          <a:xfrm>
            <a:off x="2620645" y="2401570"/>
            <a:ext cx="649605" cy="528955"/>
          </a:xfrm>
          <a:prstGeom prst="notch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pic>
        <p:nvPicPr>
          <p:cNvPr id="13" name="Picture 12"/>
          <p:cNvPicPr>
            <a:picLocks noChangeAspect="1"/>
          </p:cNvPicPr>
          <p:nvPr/>
        </p:nvPicPr>
        <p:blipFill>
          <a:blip r:embed="rId2"/>
          <a:stretch>
            <a:fillRect/>
          </a:stretch>
        </p:blipFill>
        <p:spPr>
          <a:xfrm>
            <a:off x="3270250" y="1737360"/>
            <a:ext cx="2618740" cy="1743075"/>
          </a:xfrm>
          <a:prstGeom prst="rect">
            <a:avLst/>
          </a:prstGeom>
        </p:spPr>
      </p:pic>
      <p:sp>
        <p:nvSpPr>
          <p:cNvPr id="14" name="Notched Right Arrow 13"/>
          <p:cNvSpPr/>
          <p:nvPr/>
        </p:nvSpPr>
        <p:spPr>
          <a:xfrm>
            <a:off x="5888990" y="2327910"/>
            <a:ext cx="649605" cy="528955"/>
          </a:xfrm>
          <a:prstGeom prst="notch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pic>
        <p:nvPicPr>
          <p:cNvPr id="17" name="Content Placeholder 16"/>
          <p:cNvPicPr>
            <a:picLocks noChangeAspect="1"/>
          </p:cNvPicPr>
          <p:nvPr>
            <p:ph sz="half" idx="2"/>
          </p:nvPr>
        </p:nvPicPr>
        <p:blipFill>
          <a:blip r:embed="rId3"/>
          <a:stretch>
            <a:fillRect/>
          </a:stretch>
        </p:blipFill>
        <p:spPr>
          <a:xfrm>
            <a:off x="6607175" y="1694815"/>
            <a:ext cx="2454910" cy="1828165"/>
          </a:xfrm>
          <a:prstGeom prst="rect">
            <a:avLst/>
          </a:prstGeom>
        </p:spPr>
      </p:pic>
      <p:sp>
        <p:nvSpPr>
          <p:cNvPr id="18" name="Text Box 17"/>
          <p:cNvSpPr txBox="1"/>
          <p:nvPr/>
        </p:nvSpPr>
        <p:spPr>
          <a:xfrm>
            <a:off x="6607175" y="3505200"/>
            <a:ext cx="2837815" cy="460375"/>
          </a:xfrm>
          <a:prstGeom prst="rect">
            <a:avLst/>
          </a:prstGeom>
          <a:noFill/>
        </p:spPr>
        <p:txBody>
          <a:bodyPr wrap="square" rtlCol="0">
            <a:spAutoFit/>
          </a:bodyPr>
          <a:p>
            <a:r>
              <a:rPr lang="en-US" sz="2400" b="1">
                <a:solidFill>
                  <a:srgbClr val="FF0000"/>
                </a:solidFill>
              </a:rPr>
              <a:t> Anomaly detection </a:t>
            </a:r>
            <a:endParaRPr lang="en-US" sz="2400" b="1">
              <a:solidFill>
                <a:srgbClr val="FF0000"/>
              </a:solidFill>
            </a:endParaRPr>
          </a:p>
        </p:txBody>
      </p:sp>
      <p:sp>
        <p:nvSpPr>
          <p:cNvPr id="19" name="Notched Right Arrow 18"/>
          <p:cNvSpPr/>
          <p:nvPr/>
        </p:nvSpPr>
        <p:spPr>
          <a:xfrm>
            <a:off x="9062085" y="2344420"/>
            <a:ext cx="649605" cy="528955"/>
          </a:xfrm>
          <a:prstGeom prst="notch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pic>
        <p:nvPicPr>
          <p:cNvPr id="20" name="Picture 19"/>
          <p:cNvPicPr>
            <a:picLocks noChangeAspect="1"/>
          </p:cNvPicPr>
          <p:nvPr/>
        </p:nvPicPr>
        <p:blipFill>
          <a:blip r:embed="rId4"/>
          <a:srcRect l="53854"/>
          <a:stretch>
            <a:fillRect/>
          </a:stretch>
        </p:blipFill>
        <p:spPr>
          <a:xfrm>
            <a:off x="9788525" y="1515110"/>
            <a:ext cx="2155190" cy="2086610"/>
          </a:xfrm>
          <a:prstGeom prst="rect">
            <a:avLst/>
          </a:prstGeom>
        </p:spPr>
      </p:pic>
      <p:sp>
        <p:nvSpPr>
          <p:cNvPr id="21" name="Notched Right Arrow 20"/>
          <p:cNvSpPr/>
          <p:nvPr/>
        </p:nvSpPr>
        <p:spPr>
          <a:xfrm rot="10800000">
            <a:off x="10360660" y="4745990"/>
            <a:ext cx="815975" cy="606425"/>
          </a:xfrm>
          <a:prstGeom prst="notch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pic>
        <p:nvPicPr>
          <p:cNvPr id="22" name="Picture 21"/>
          <p:cNvPicPr>
            <a:picLocks noChangeAspect="1"/>
          </p:cNvPicPr>
          <p:nvPr/>
        </p:nvPicPr>
        <p:blipFill>
          <a:blip r:embed="rId5"/>
          <a:stretch>
            <a:fillRect/>
          </a:stretch>
        </p:blipFill>
        <p:spPr>
          <a:xfrm>
            <a:off x="7006590" y="4286250"/>
            <a:ext cx="3203575" cy="1802765"/>
          </a:xfrm>
          <a:prstGeom prst="rect">
            <a:avLst/>
          </a:prstGeom>
        </p:spPr>
      </p:pic>
      <p:sp>
        <p:nvSpPr>
          <p:cNvPr id="23" name="Rectangle 22"/>
          <p:cNvSpPr/>
          <p:nvPr/>
        </p:nvSpPr>
        <p:spPr>
          <a:xfrm>
            <a:off x="10897870" y="4253865"/>
            <a:ext cx="397510" cy="9366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cxnSp>
        <p:nvCxnSpPr>
          <p:cNvPr id="24" name="Straight Connector 23"/>
          <p:cNvCxnSpPr/>
          <p:nvPr/>
        </p:nvCxnSpPr>
        <p:spPr>
          <a:xfrm flipV="1">
            <a:off x="-24130" y="6193155"/>
            <a:ext cx="12115800" cy="15240"/>
          </a:xfrm>
          <a:prstGeom prst="line">
            <a:avLst/>
          </a:prstGeom>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6"/>
          <a:stretch>
            <a:fillRect/>
          </a:stretch>
        </p:blipFill>
        <p:spPr>
          <a:xfrm>
            <a:off x="3668395" y="4099560"/>
            <a:ext cx="2642235" cy="1989455"/>
          </a:xfrm>
          <a:prstGeom prst="rect">
            <a:avLst/>
          </a:prstGeom>
        </p:spPr>
      </p:pic>
      <p:sp>
        <p:nvSpPr>
          <p:cNvPr id="26" name="Notched Right Arrow 25"/>
          <p:cNvSpPr/>
          <p:nvPr/>
        </p:nvSpPr>
        <p:spPr>
          <a:xfrm rot="10800000">
            <a:off x="6179185" y="4884420"/>
            <a:ext cx="815975" cy="606425"/>
          </a:xfrm>
          <a:prstGeom prst="notch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pic>
        <p:nvPicPr>
          <p:cNvPr id="27" name="Picture 26"/>
          <p:cNvPicPr>
            <a:picLocks noChangeAspect="1"/>
          </p:cNvPicPr>
          <p:nvPr/>
        </p:nvPicPr>
        <p:blipFill>
          <a:blip r:embed="rId7"/>
          <a:stretch>
            <a:fillRect/>
          </a:stretch>
        </p:blipFill>
        <p:spPr>
          <a:xfrm>
            <a:off x="520700" y="4074795"/>
            <a:ext cx="2247900" cy="2038350"/>
          </a:xfrm>
          <a:prstGeom prst="rect">
            <a:avLst/>
          </a:prstGeom>
        </p:spPr>
      </p:pic>
      <p:cxnSp>
        <p:nvCxnSpPr>
          <p:cNvPr id="28" name="Straight Connector 27"/>
          <p:cNvCxnSpPr/>
          <p:nvPr/>
        </p:nvCxnSpPr>
        <p:spPr>
          <a:xfrm flipV="1">
            <a:off x="-24130" y="3552825"/>
            <a:ext cx="12115800" cy="15240"/>
          </a:xfrm>
          <a:prstGeom prst="line">
            <a:avLst/>
          </a:prstGeom>
        </p:spPr>
        <p:style>
          <a:lnRef idx="1">
            <a:schemeClr val="accent1"/>
          </a:lnRef>
          <a:fillRef idx="0">
            <a:schemeClr val="accent1"/>
          </a:fillRef>
          <a:effectRef idx="0">
            <a:schemeClr val="accent1"/>
          </a:effectRef>
          <a:fontRef idx="minor">
            <a:schemeClr val="tx1"/>
          </a:fontRef>
        </p:style>
      </p:cxnSp>
      <p:sp>
        <p:nvSpPr>
          <p:cNvPr id="29" name="Notched Right Arrow 28"/>
          <p:cNvSpPr/>
          <p:nvPr/>
        </p:nvSpPr>
        <p:spPr>
          <a:xfrm rot="10800000">
            <a:off x="2768600" y="4820285"/>
            <a:ext cx="815975" cy="606425"/>
          </a:xfrm>
          <a:prstGeom prst="notch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0795" y="-79375"/>
            <a:ext cx="10515600" cy="1325563"/>
          </a:xfrm>
        </p:spPr>
        <p:txBody>
          <a:bodyPr/>
          <a:p>
            <a:pPr algn="ctr"/>
            <a:r>
              <a:rPr lang="en-US" b="1"/>
              <a:t>Correlation Matrix</a:t>
            </a:r>
            <a:endParaRPr lang="en-US" b="1"/>
          </a:p>
        </p:txBody>
      </p:sp>
      <p:pic>
        <p:nvPicPr>
          <p:cNvPr id="8" name="Content Placeholder 7"/>
          <p:cNvPicPr>
            <a:picLocks noChangeAspect="1"/>
          </p:cNvPicPr>
          <p:nvPr>
            <p:ph idx="1"/>
          </p:nvPr>
        </p:nvPicPr>
        <p:blipFill>
          <a:blip r:embed="rId1"/>
          <a:stretch>
            <a:fillRect/>
          </a:stretch>
        </p:blipFill>
        <p:spPr>
          <a:xfrm>
            <a:off x="2258060" y="1092200"/>
            <a:ext cx="7042150" cy="5641340"/>
          </a:xfrm>
          <a:prstGeom prst="rect">
            <a:avLst/>
          </a:prstGeom>
          <a:ln>
            <a:solidFill>
              <a:schemeClr val="tx1"/>
            </a:solid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2550" y="252095"/>
            <a:ext cx="4443095" cy="1325880"/>
          </a:xfrm>
        </p:spPr>
        <p:txBody>
          <a:bodyPr>
            <a:normAutofit fontScale="90000"/>
          </a:bodyPr>
          <a:p>
            <a:r>
              <a:rPr lang="en-US" b="1"/>
              <a:t>Scatter Matrix of All Variables Included in the Study Data-Set</a:t>
            </a:r>
            <a:endParaRPr lang="en-US" b="1"/>
          </a:p>
        </p:txBody>
      </p:sp>
      <p:pic>
        <p:nvPicPr>
          <p:cNvPr id="4" name="Content Placeholder 3"/>
          <p:cNvPicPr>
            <a:picLocks noChangeAspect="1"/>
          </p:cNvPicPr>
          <p:nvPr>
            <p:ph idx="1"/>
          </p:nvPr>
        </p:nvPicPr>
        <p:blipFill>
          <a:blip r:embed="rId1"/>
          <a:stretch>
            <a:fillRect/>
          </a:stretch>
        </p:blipFill>
        <p:spPr>
          <a:xfrm>
            <a:off x="4723130" y="10795"/>
            <a:ext cx="7425055" cy="6830695"/>
          </a:xfrm>
          <a:prstGeom prst="rect">
            <a:avLst/>
          </a:prstGeom>
          <a:ln w="12700" cmpd="sng">
            <a:solidFill>
              <a:schemeClr val="tx1"/>
            </a:solidFill>
            <a:prstDash val="soli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19075" y="274320"/>
            <a:ext cx="4170680" cy="1325880"/>
          </a:xfrm>
        </p:spPr>
        <p:txBody>
          <a:bodyPr>
            <a:normAutofit fontScale="90000"/>
          </a:bodyPr>
          <a:p>
            <a:r>
              <a:rPr lang="en-US" b="1"/>
              <a:t>Anomaly Detection</a:t>
            </a:r>
            <a:endParaRPr lang="en-US" b="1"/>
          </a:p>
        </p:txBody>
      </p:sp>
      <p:sp>
        <p:nvSpPr>
          <p:cNvPr id="3" name="Content Placeholder 2"/>
          <p:cNvSpPr>
            <a:spLocks noGrp="1"/>
          </p:cNvSpPr>
          <p:nvPr>
            <p:ph sz="half" idx="1"/>
          </p:nvPr>
        </p:nvSpPr>
        <p:spPr>
          <a:xfrm>
            <a:off x="4645025" y="1518920"/>
            <a:ext cx="2416810" cy="1949450"/>
          </a:xfrm>
        </p:spPr>
        <p:txBody>
          <a:bodyPr/>
          <a:p>
            <a:endParaRPr lang="en-US" sz="2400"/>
          </a:p>
          <a:p>
            <a:pPr marL="0" indent="0">
              <a:buNone/>
            </a:pPr>
            <a:r>
              <a:rPr lang="en-US" sz="2400"/>
              <a:t>Percentile based outlier detection</a:t>
            </a:r>
            <a:endParaRPr lang="en-US" sz="2400"/>
          </a:p>
        </p:txBody>
      </p:sp>
      <p:pic>
        <p:nvPicPr>
          <p:cNvPr id="5" name="Content Placeholder 4"/>
          <p:cNvPicPr>
            <a:picLocks noChangeAspect="1"/>
          </p:cNvPicPr>
          <p:nvPr>
            <p:ph sz="half" idx="2"/>
          </p:nvPr>
        </p:nvPicPr>
        <p:blipFill>
          <a:blip r:embed="rId1"/>
          <a:stretch>
            <a:fillRect/>
          </a:stretch>
        </p:blipFill>
        <p:spPr>
          <a:xfrm>
            <a:off x="6926580" y="33020"/>
            <a:ext cx="4695825" cy="3505200"/>
          </a:xfrm>
          <a:prstGeom prst="rect">
            <a:avLst/>
          </a:prstGeom>
          <a:ln>
            <a:solidFill>
              <a:schemeClr val="tx1"/>
            </a:solidFill>
          </a:ln>
        </p:spPr>
      </p:pic>
      <p:sp>
        <p:nvSpPr>
          <p:cNvPr id="7" name="Oval 6"/>
          <p:cNvSpPr/>
          <p:nvPr/>
        </p:nvSpPr>
        <p:spPr>
          <a:xfrm>
            <a:off x="10447020" y="1292860"/>
            <a:ext cx="906780" cy="832485"/>
          </a:xfrm>
          <a:prstGeom prst="ellipse">
            <a:avLst/>
          </a:prstGeom>
          <a:gradFill>
            <a:gsLst>
              <a:gs pos="0">
                <a:srgbClr val="FE4444">
                  <a:alpha val="7000"/>
                </a:srgbClr>
              </a:gs>
              <a:gs pos="100000">
                <a:srgbClr val="832B2B"/>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 name="Oval 7"/>
          <p:cNvSpPr/>
          <p:nvPr/>
        </p:nvSpPr>
        <p:spPr>
          <a:xfrm>
            <a:off x="9909175" y="2545080"/>
            <a:ext cx="1163320" cy="1069340"/>
          </a:xfrm>
          <a:prstGeom prst="ellipse">
            <a:avLst/>
          </a:prstGeom>
          <a:gradFill>
            <a:gsLst>
              <a:gs pos="0">
                <a:srgbClr val="FE4444">
                  <a:alpha val="7000"/>
                </a:srgbClr>
              </a:gs>
              <a:gs pos="100000">
                <a:srgbClr val="832B2B"/>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Oval 8"/>
          <p:cNvSpPr/>
          <p:nvPr/>
        </p:nvSpPr>
        <p:spPr>
          <a:xfrm>
            <a:off x="7437120" y="1311910"/>
            <a:ext cx="680085" cy="692785"/>
          </a:xfrm>
          <a:prstGeom prst="ellipse">
            <a:avLst/>
          </a:prstGeom>
          <a:gradFill>
            <a:gsLst>
              <a:gs pos="0">
                <a:srgbClr val="FE4444">
                  <a:alpha val="7000"/>
                </a:srgbClr>
              </a:gs>
              <a:gs pos="100000">
                <a:srgbClr val="832B2B"/>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Oval 9"/>
          <p:cNvSpPr/>
          <p:nvPr/>
        </p:nvSpPr>
        <p:spPr>
          <a:xfrm>
            <a:off x="9631680" y="5013325"/>
            <a:ext cx="906780" cy="832485"/>
          </a:xfrm>
          <a:prstGeom prst="ellipse">
            <a:avLst/>
          </a:prstGeom>
          <a:gradFill>
            <a:gsLst>
              <a:gs pos="0">
                <a:srgbClr val="FE4444">
                  <a:alpha val="7000"/>
                </a:srgbClr>
              </a:gs>
              <a:gs pos="100000">
                <a:srgbClr val="832B2B"/>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Text Box 10"/>
          <p:cNvSpPr txBox="1"/>
          <p:nvPr/>
        </p:nvSpPr>
        <p:spPr>
          <a:xfrm>
            <a:off x="10673715" y="5199380"/>
            <a:ext cx="1188085" cy="460375"/>
          </a:xfrm>
          <a:prstGeom prst="rect">
            <a:avLst/>
          </a:prstGeom>
          <a:noFill/>
        </p:spPr>
        <p:txBody>
          <a:bodyPr wrap="none" rtlCol="0">
            <a:spAutoFit/>
          </a:bodyPr>
          <a:p>
            <a:r>
              <a:rPr lang="en-US" sz="2400" b="1">
                <a:solidFill>
                  <a:srgbClr val="FF0000"/>
                </a:solidFill>
              </a:rPr>
              <a:t>Outliers</a:t>
            </a:r>
            <a:endParaRPr lang="en-US" sz="2400" b="1">
              <a:solidFill>
                <a:srgbClr val="FF0000"/>
              </a:solidFill>
            </a:endParaRPr>
          </a:p>
        </p:txBody>
      </p:sp>
      <p:sp>
        <p:nvSpPr>
          <p:cNvPr id="12" name="Text Box 11"/>
          <p:cNvSpPr txBox="1"/>
          <p:nvPr/>
        </p:nvSpPr>
        <p:spPr>
          <a:xfrm>
            <a:off x="4634865" y="33020"/>
            <a:ext cx="2992120" cy="1568450"/>
          </a:xfrm>
          <a:prstGeom prst="rect">
            <a:avLst/>
          </a:prstGeom>
          <a:noFill/>
        </p:spPr>
        <p:txBody>
          <a:bodyPr wrap="square" rtlCol="0" anchor="t">
            <a:spAutoFit/>
          </a:bodyPr>
          <a:p>
            <a:r>
              <a:rPr lang="en-US" sz="2400">
                <a:sym typeface="+mn-ea"/>
              </a:rPr>
              <a:t>Median-absolute-deviation (MAD) based outlier detection</a:t>
            </a:r>
            <a:endParaRPr lang="en-US" sz="2400">
              <a:sym typeface="+mn-ea"/>
            </a:endParaRPr>
          </a:p>
        </p:txBody>
      </p:sp>
      <p:pic>
        <p:nvPicPr>
          <p:cNvPr id="18" name="Picture 17"/>
          <p:cNvPicPr>
            <a:picLocks noChangeAspect="1"/>
          </p:cNvPicPr>
          <p:nvPr/>
        </p:nvPicPr>
        <p:blipFill>
          <a:blip r:embed="rId2"/>
          <a:stretch>
            <a:fillRect/>
          </a:stretch>
        </p:blipFill>
        <p:spPr>
          <a:xfrm>
            <a:off x="111760" y="1195070"/>
            <a:ext cx="3571240" cy="2419350"/>
          </a:xfrm>
          <a:prstGeom prst="rect">
            <a:avLst/>
          </a:prstGeom>
        </p:spPr>
      </p:pic>
      <p:sp>
        <p:nvSpPr>
          <p:cNvPr id="19" name="Oval 18"/>
          <p:cNvSpPr/>
          <p:nvPr/>
        </p:nvSpPr>
        <p:spPr>
          <a:xfrm rot="2580000">
            <a:off x="2215515" y="1105535"/>
            <a:ext cx="979805" cy="1817370"/>
          </a:xfrm>
          <a:prstGeom prst="ellipse">
            <a:avLst/>
          </a:prstGeom>
          <a:gradFill>
            <a:gsLst>
              <a:gs pos="0">
                <a:srgbClr val="FE4444">
                  <a:alpha val="7000"/>
                </a:srgbClr>
              </a:gs>
              <a:gs pos="100000">
                <a:srgbClr val="832B2B"/>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Text Box 19"/>
          <p:cNvSpPr txBox="1"/>
          <p:nvPr/>
        </p:nvSpPr>
        <p:spPr>
          <a:xfrm>
            <a:off x="219075" y="3468370"/>
            <a:ext cx="4582795" cy="829945"/>
          </a:xfrm>
          <a:prstGeom prst="rect">
            <a:avLst/>
          </a:prstGeom>
          <a:noFill/>
        </p:spPr>
        <p:txBody>
          <a:bodyPr wrap="square" rtlCol="0" anchor="t">
            <a:spAutoFit/>
          </a:bodyPr>
          <a:p>
            <a:r>
              <a:rPr lang="en-US" sz="2400"/>
              <a:t>kde Plot of Average Coal Price vs Gas Price</a:t>
            </a:r>
            <a:endParaRPr lang="en-US" sz="2400"/>
          </a:p>
        </p:txBody>
      </p:sp>
      <p:pic>
        <p:nvPicPr>
          <p:cNvPr id="22" name="Picture 21"/>
          <p:cNvPicPr>
            <a:picLocks noChangeAspect="1"/>
          </p:cNvPicPr>
          <p:nvPr/>
        </p:nvPicPr>
        <p:blipFill>
          <a:blip r:embed="rId3"/>
          <a:stretch>
            <a:fillRect/>
          </a:stretch>
        </p:blipFill>
        <p:spPr>
          <a:xfrm>
            <a:off x="1462405" y="4054475"/>
            <a:ext cx="3704590" cy="2381250"/>
          </a:xfrm>
          <a:prstGeom prst="rect">
            <a:avLst/>
          </a:prstGeom>
        </p:spPr>
      </p:pic>
      <p:sp>
        <p:nvSpPr>
          <p:cNvPr id="23" name="Oval 22"/>
          <p:cNvSpPr/>
          <p:nvPr/>
        </p:nvSpPr>
        <p:spPr>
          <a:xfrm rot="20460000">
            <a:off x="2207895" y="4161790"/>
            <a:ext cx="838835" cy="1324610"/>
          </a:xfrm>
          <a:prstGeom prst="ellipse">
            <a:avLst/>
          </a:prstGeom>
          <a:gradFill>
            <a:gsLst>
              <a:gs pos="0">
                <a:srgbClr val="FE4444">
                  <a:alpha val="7000"/>
                </a:srgbClr>
              </a:gs>
              <a:gs pos="100000">
                <a:srgbClr val="832B2B"/>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4" name="Text Box 23"/>
          <p:cNvSpPr txBox="1"/>
          <p:nvPr/>
        </p:nvSpPr>
        <p:spPr>
          <a:xfrm>
            <a:off x="655955" y="6111875"/>
            <a:ext cx="4397375" cy="829945"/>
          </a:xfrm>
          <a:prstGeom prst="rect">
            <a:avLst/>
          </a:prstGeom>
          <a:noFill/>
        </p:spPr>
        <p:txBody>
          <a:bodyPr wrap="square" rtlCol="0" anchor="t">
            <a:spAutoFit/>
          </a:bodyPr>
          <a:p>
            <a:r>
              <a:rPr lang="en-US" sz="2400"/>
              <a:t>kde Plot of Total Gas Consumption vs Gas Price</a:t>
            </a:r>
            <a:endParaRPr lang="en-US" sz="2400"/>
          </a:p>
        </p:txBody>
      </p:sp>
      <p:sp>
        <p:nvSpPr>
          <p:cNvPr id="25" name="Text Box 24"/>
          <p:cNvSpPr txBox="1"/>
          <p:nvPr/>
        </p:nvSpPr>
        <p:spPr>
          <a:xfrm>
            <a:off x="5363210" y="4346575"/>
            <a:ext cx="3945890" cy="1383665"/>
          </a:xfrm>
          <a:prstGeom prst="rect">
            <a:avLst/>
          </a:prstGeom>
          <a:noFill/>
        </p:spPr>
        <p:txBody>
          <a:bodyPr wrap="square" rtlCol="0">
            <a:spAutoFit/>
          </a:bodyPr>
          <a:p>
            <a:pPr marL="342900" indent="-342900">
              <a:buFont typeface="Wingdings" panose="05000000000000000000" charset="0"/>
              <a:buChar char=""/>
            </a:pPr>
            <a:r>
              <a:rPr lang="en-US" sz="2800" b="1">
                <a:solidFill>
                  <a:srgbClr val="0070C0"/>
                </a:solidFill>
              </a:rPr>
              <a:t>Anomalies were removed from subsequent analysis</a:t>
            </a:r>
            <a:endParaRPr lang="en-US" sz="2800" b="1">
              <a:solidFill>
                <a:srgbClr val="0070C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73355" y="61595"/>
            <a:ext cx="10515600" cy="1325563"/>
          </a:xfrm>
        </p:spPr>
        <p:txBody>
          <a:bodyPr/>
          <a:p>
            <a:r>
              <a:rPr lang="en-US" b="1"/>
              <a:t>Linear Regression</a:t>
            </a:r>
            <a:endParaRPr lang="en-US" b="1"/>
          </a:p>
        </p:txBody>
      </p:sp>
      <p:sp>
        <p:nvSpPr>
          <p:cNvPr id="3" name="Content Placeholder 2"/>
          <p:cNvSpPr>
            <a:spLocks noGrp="1"/>
          </p:cNvSpPr>
          <p:nvPr>
            <p:ph sz="half" idx="1"/>
          </p:nvPr>
        </p:nvSpPr>
        <p:spPr>
          <a:xfrm>
            <a:off x="173355" y="1387475"/>
            <a:ext cx="5181600" cy="1980565"/>
          </a:xfrm>
        </p:spPr>
        <p:txBody>
          <a:bodyPr>
            <a:normAutofit lnSpcReduction="20000"/>
          </a:bodyPr>
          <a:p>
            <a:pPr marL="0" indent="0">
              <a:buNone/>
            </a:pPr>
            <a:r>
              <a:rPr lang="en-US" b="1" u="sng"/>
              <a:t>PROCEDURE</a:t>
            </a:r>
            <a:endParaRPr lang="en-US" b="1" u="sng"/>
          </a:p>
          <a:p>
            <a:r>
              <a:rPr lang="en-US"/>
              <a:t>Regress Gas Price vs Each Independent Variable </a:t>
            </a:r>
            <a:endParaRPr lang="en-US"/>
          </a:p>
          <a:p>
            <a:r>
              <a:rPr lang="en-US">
                <a:sym typeface="+mn-ea"/>
              </a:rPr>
              <a:t>Regress Gas Price vs All Independent Variables</a:t>
            </a:r>
            <a:r>
              <a:rPr lang="en-US"/>
              <a:t> </a:t>
            </a:r>
            <a:endParaRPr lang="en-US"/>
          </a:p>
          <a:p>
            <a:pPr marL="0" indent="0">
              <a:buNone/>
            </a:pPr>
            <a:endParaRPr lang="en-US"/>
          </a:p>
        </p:txBody>
      </p:sp>
      <p:sp>
        <p:nvSpPr>
          <p:cNvPr id="5" name="Text Box 4"/>
          <p:cNvSpPr txBox="1"/>
          <p:nvPr/>
        </p:nvSpPr>
        <p:spPr>
          <a:xfrm>
            <a:off x="4117340" y="2844800"/>
            <a:ext cx="4256405" cy="460375"/>
          </a:xfrm>
          <a:prstGeom prst="rect">
            <a:avLst/>
          </a:prstGeom>
          <a:noFill/>
        </p:spPr>
        <p:txBody>
          <a:bodyPr wrap="square" rtlCol="0">
            <a:spAutoFit/>
          </a:bodyPr>
          <a:p>
            <a:r>
              <a:rPr lang="en-US" sz="2400" b="1">
                <a:solidFill>
                  <a:srgbClr val="FF0000"/>
                </a:solidFill>
                <a:effectLst>
                  <a:outerShdw blurRad="38100" dist="38100" dir="2700000" algn="tl">
                    <a:srgbClr val="000000">
                      <a:alpha val="43137"/>
                    </a:srgbClr>
                  </a:outerShdw>
                </a:effectLst>
              </a:rPr>
              <a:t>Gas Price vs Average Coal Price</a:t>
            </a:r>
            <a:endParaRPr lang="en-US" sz="2400" b="1">
              <a:solidFill>
                <a:srgbClr val="FF0000"/>
              </a:solidFill>
              <a:effectLst>
                <a:outerShdw blurRad="38100" dist="38100" dir="2700000" algn="tl">
                  <a:srgbClr val="000000">
                    <a:alpha val="43137"/>
                  </a:srgbClr>
                </a:outerShdw>
              </a:effectLst>
            </a:endParaRPr>
          </a:p>
        </p:txBody>
      </p:sp>
      <p:sp>
        <p:nvSpPr>
          <p:cNvPr id="6" name="Text Box 5"/>
          <p:cNvSpPr txBox="1"/>
          <p:nvPr/>
        </p:nvSpPr>
        <p:spPr>
          <a:xfrm>
            <a:off x="419735" y="3967480"/>
            <a:ext cx="11651615" cy="2830195"/>
          </a:xfrm>
          <a:prstGeom prst="rect">
            <a:avLst/>
          </a:prstGeom>
          <a:noFill/>
        </p:spPr>
        <p:txBody>
          <a:bodyPr wrap="square" rtlCol="0">
            <a:spAutoFit/>
          </a:bodyPr>
          <a:p>
            <a:r>
              <a:rPr lang="en-US" sz="2800" b="1">
                <a:solidFill>
                  <a:srgbClr val="FF0000"/>
                </a:solidFill>
                <a:effectLst>
                  <a:outerShdw blurRad="38100" dist="38100" dir="2700000" algn="tl">
                    <a:srgbClr val="000000">
                      <a:alpha val="43137"/>
                    </a:srgbClr>
                  </a:outerShdw>
                </a:effectLst>
              </a:rPr>
              <a:t>Gas Price vs		    	Score		MSE 		Cross   Val Score</a:t>
            </a:r>
            <a:endParaRPr lang="en-US" sz="2800" b="1">
              <a:solidFill>
                <a:srgbClr val="FF0000"/>
              </a:solidFill>
              <a:effectLst>
                <a:outerShdw blurRad="38100" dist="38100" dir="2700000" algn="tl">
                  <a:srgbClr val="000000">
                    <a:alpha val="43137"/>
                  </a:srgbClr>
                </a:outerShdw>
              </a:effectLst>
            </a:endParaRPr>
          </a:p>
          <a:p>
            <a:endParaRPr lang="en-US" sz="1000"/>
          </a:p>
          <a:p>
            <a:r>
              <a:rPr lang="en-US" sz="2800"/>
              <a:t>Average Coal Price  	0.33		0.75			0.60</a:t>
            </a:r>
            <a:endParaRPr lang="en-US" sz="2800"/>
          </a:p>
          <a:p>
            <a:r>
              <a:rPr lang="en-US" sz="2800"/>
              <a:t>Oil Price			0.10		0.62</a:t>
            </a:r>
            <a:endParaRPr lang="en-US" sz="2800"/>
          </a:p>
          <a:p>
            <a:r>
              <a:rPr lang="en-US" sz="2800"/>
              <a:t>Gas Production		0.19		0.75</a:t>
            </a:r>
            <a:endParaRPr lang="en-US" sz="2800"/>
          </a:p>
          <a:p>
            <a:r>
              <a:rPr lang="en-US" sz="2800"/>
              <a:t>Gas Consumption		-0.04		0.58</a:t>
            </a:r>
            <a:endParaRPr lang="en-US" sz="2800"/>
          </a:p>
          <a:p>
            <a:r>
              <a:rPr lang="en-US" sz="2800"/>
              <a:t>All Variables			0.47		0.44		</a:t>
            </a:r>
            <a:endParaRPr lang="en-US" sz="2800"/>
          </a:p>
        </p:txBody>
      </p:sp>
      <p:cxnSp>
        <p:nvCxnSpPr>
          <p:cNvPr id="7" name="Straight Connector 6"/>
          <p:cNvCxnSpPr/>
          <p:nvPr/>
        </p:nvCxnSpPr>
        <p:spPr>
          <a:xfrm>
            <a:off x="528320" y="4471035"/>
            <a:ext cx="10962005" cy="0"/>
          </a:xfrm>
          <a:prstGeom prst="line">
            <a:avLst/>
          </a:prstGeom>
          <a:ln w="34925"/>
        </p:spPr>
        <p:style>
          <a:lnRef idx="1">
            <a:schemeClr val="accent1"/>
          </a:lnRef>
          <a:fillRef idx="0">
            <a:schemeClr val="accent1"/>
          </a:fillRef>
          <a:effectRef idx="0">
            <a:schemeClr val="accent1"/>
          </a:effectRef>
          <a:fontRef idx="minor">
            <a:schemeClr val="tx1"/>
          </a:fontRef>
        </p:style>
      </p:cxnSp>
      <p:pic>
        <p:nvPicPr>
          <p:cNvPr id="9" name="Content Placeholder 8"/>
          <p:cNvPicPr>
            <a:picLocks noChangeAspect="1"/>
          </p:cNvPicPr>
          <p:nvPr>
            <p:ph sz="half" idx="2"/>
          </p:nvPr>
        </p:nvPicPr>
        <p:blipFill>
          <a:blip r:embed="rId1"/>
          <a:stretch>
            <a:fillRect/>
          </a:stretch>
        </p:blipFill>
        <p:spPr>
          <a:xfrm>
            <a:off x="4260215" y="120015"/>
            <a:ext cx="4004310" cy="2724785"/>
          </a:xfrm>
          <a:prstGeom prst="rect">
            <a:avLst/>
          </a:prstGeom>
        </p:spPr>
      </p:pic>
      <p:cxnSp>
        <p:nvCxnSpPr>
          <p:cNvPr id="10" name="Straight Connector 9"/>
          <p:cNvCxnSpPr/>
          <p:nvPr/>
        </p:nvCxnSpPr>
        <p:spPr>
          <a:xfrm>
            <a:off x="7689850" y="4063365"/>
            <a:ext cx="8890" cy="273431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2"/>
          <a:srcRect l="5172" r="5504"/>
          <a:stretch>
            <a:fillRect/>
          </a:stretch>
        </p:blipFill>
        <p:spPr>
          <a:xfrm>
            <a:off x="8145145" y="207645"/>
            <a:ext cx="3926205" cy="2724785"/>
          </a:xfrm>
          <a:prstGeom prst="rect">
            <a:avLst/>
          </a:prstGeom>
        </p:spPr>
      </p:pic>
      <p:sp>
        <p:nvSpPr>
          <p:cNvPr id="14" name="Text Box 13"/>
          <p:cNvSpPr txBox="1"/>
          <p:nvPr/>
        </p:nvSpPr>
        <p:spPr>
          <a:xfrm>
            <a:off x="8857615" y="2762250"/>
            <a:ext cx="3622040" cy="829945"/>
          </a:xfrm>
          <a:prstGeom prst="rect">
            <a:avLst/>
          </a:prstGeom>
          <a:noFill/>
        </p:spPr>
        <p:txBody>
          <a:bodyPr wrap="square" rtlCol="0">
            <a:spAutoFit/>
          </a:bodyPr>
          <a:p>
            <a:r>
              <a:rPr lang="en-US" sz="2400" b="1">
                <a:solidFill>
                  <a:srgbClr val="FF0000"/>
                </a:solidFill>
                <a:effectLst>
                  <a:outerShdw blurRad="38100" dist="38100" dir="2700000" algn="tl">
                    <a:srgbClr val="000000">
                      <a:alpha val="43137"/>
                    </a:srgbClr>
                  </a:outerShdw>
                </a:effectLst>
              </a:rPr>
              <a:t>Residual Plot for all variables regression</a:t>
            </a:r>
            <a:endParaRPr lang="en-US" sz="2400" b="1">
              <a:solidFill>
                <a:srgbClr val="FF0000"/>
              </a:solidFill>
              <a:effectLst>
                <a:outerShdw blurRad="38100" dist="38100" dir="2700000" algn="tl">
                  <a:srgbClr val="000000">
                    <a:alpha val="43137"/>
                  </a:srgbClr>
                </a:outerShdw>
              </a:effectLs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4752</Words>
  <Application>WPS Presentation</Application>
  <PresentationFormat>Widescreen</PresentationFormat>
  <Paragraphs>171</Paragraphs>
  <Slides>18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18</vt:i4>
      </vt:variant>
    </vt:vector>
  </HeadingPairs>
  <TitlesOfParts>
    <vt:vector size="29" baseType="lpstr">
      <vt:lpstr>Arial</vt:lpstr>
      <vt:lpstr>SimSun</vt:lpstr>
      <vt:lpstr>Wingdings</vt:lpstr>
      <vt:lpstr>Calibri Light</vt:lpstr>
      <vt:lpstr>Calibri</vt:lpstr>
      <vt:lpstr>Microsoft YaHei</vt:lpstr>
      <vt:lpstr/>
      <vt:lpstr>Arial Unicode MS</vt:lpstr>
      <vt:lpstr>Segoe Print</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Linear Regression</vt:lpstr>
      <vt:lpstr>Logistic Regression</vt:lpstr>
      <vt:lpstr>Model Tuning</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Natural Gas Prices - Future Performances</dc:title>
  <dc:creator>Angus</dc:creator>
  <cp:lastModifiedBy>Angus</cp:lastModifiedBy>
  <cp:revision>28</cp:revision>
  <dcterms:created xsi:type="dcterms:W3CDTF">2017-09-09T19:07:57Z</dcterms:created>
  <dcterms:modified xsi:type="dcterms:W3CDTF">2017-09-09T23:17:18Z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1033-10.2.0.5934</vt:lpwstr>
  </property>
</Properties>
</file>