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83" r:id="rId4"/>
    <p:sldId id="284" r:id="rId5"/>
    <p:sldId id="285" r:id="rId6"/>
    <p:sldId id="286" r:id="rId7"/>
    <p:sldId id="287" r:id="rId8"/>
    <p:sldId id="288"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6" r:id="rId28"/>
    <p:sldId id="277" r:id="rId29"/>
    <p:sldId id="278" r:id="rId30"/>
    <p:sldId id="279" r:id="rId31"/>
    <p:sldId id="280" r:id="rId32"/>
    <p:sldId id="281" r:id="rId33"/>
    <p:sldId id="282" r:id="rId34"/>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endParaRPr lang="en-US"/>
          </a:p>
        </p:txBody>
      </p:sp>
      <p:sp>
        <p:nvSpPr>
          <p:cNvPr id="3" name="Subtitle 2"/>
          <p:cNvSpPr>
            <a:spLocks noGrp="1"/>
          </p:cNvSpPr>
          <p:nvPr>
            <p:ph type="subTitle" idx="1"/>
          </p:nvPr>
        </p:nvSpPr>
        <p:spPr/>
        <p:txBody>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BINDING</a:t>
            </a:r>
            <a:endParaRPr lang="en-US"/>
          </a:p>
        </p:txBody>
      </p:sp>
      <p:sp>
        <p:nvSpPr>
          <p:cNvPr id="3" name="Content Placeholder 2"/>
          <p:cNvSpPr>
            <a:spLocks noGrp="1"/>
          </p:cNvSpPr>
          <p:nvPr>
            <p:ph idx="1"/>
          </p:nvPr>
        </p:nvSpPr>
        <p:spPr/>
        <p:txBody>
          <a:bodyPr/>
          <a:p>
            <a:r>
              <a:rPr lang="en-US"/>
              <a:t>The connection bridge between view and business logic (view model) of the application</a:t>
            </a:r>
            <a:endParaRPr lang="en-US"/>
          </a:p>
          <a:p>
            <a:r>
              <a:rPr lang="en-US"/>
              <a:t>In AngularJS it is the automatic synchronization between the model and view </a:t>
            </a:r>
            <a:endParaRPr lang="en-US"/>
          </a:p>
          <a:p>
            <a:pPr lvl="1"/>
            <a:r>
              <a:rPr lang="en-US"/>
              <a:t>This means that when the model changes, the view is automatically updated and vice versa.</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TYPES OF DATA BINDING</a:t>
            </a:r>
            <a:endParaRPr lang="en-US"/>
          </a:p>
        </p:txBody>
      </p:sp>
      <p:sp>
        <p:nvSpPr>
          <p:cNvPr id="3" name="Content Placeholder 2"/>
          <p:cNvSpPr>
            <a:spLocks noGrp="1"/>
          </p:cNvSpPr>
          <p:nvPr>
            <p:ph idx="1"/>
          </p:nvPr>
        </p:nvSpPr>
        <p:spPr/>
        <p:txBody>
          <a:bodyPr/>
          <a:p>
            <a:r>
              <a:rPr lang="en-US"/>
              <a:t>AngularJS support </a:t>
            </a:r>
            <a:r>
              <a:rPr lang="en-US" b="1" u="sng"/>
              <a:t>one-way binding</a:t>
            </a:r>
            <a:r>
              <a:rPr lang="en-US"/>
              <a:t> as well as </a:t>
            </a:r>
            <a:r>
              <a:rPr lang="en-US" b="1" u="sng"/>
              <a:t>two-way binding</a:t>
            </a:r>
            <a:r>
              <a:rPr lang="en-US"/>
              <a:t>.</a:t>
            </a:r>
            <a:endParaRPr lang="en-US"/>
          </a:p>
          <a:p>
            <a:endParaRPr lang="en-US"/>
          </a:p>
          <a:p>
            <a:endParaRPr lang="en-US"/>
          </a:p>
          <a:p>
            <a:endParaRPr lang="en-US"/>
          </a:p>
          <a:p>
            <a:endParaRPr lang="en-US"/>
          </a:p>
        </p:txBody>
      </p:sp>
      <p:pic>
        <p:nvPicPr>
          <p:cNvPr id="4" name="Picture 3"/>
          <p:cNvPicPr>
            <a:picLocks noChangeAspect="1"/>
          </p:cNvPicPr>
          <p:nvPr/>
        </p:nvPicPr>
        <p:blipFill>
          <a:blip r:embed="rId1"/>
          <a:stretch>
            <a:fillRect/>
          </a:stretch>
        </p:blipFill>
        <p:spPr>
          <a:xfrm>
            <a:off x="1270635" y="2762250"/>
            <a:ext cx="9476105" cy="34150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86130" y="123190"/>
            <a:ext cx="10515600" cy="1325563"/>
          </a:xfrm>
        </p:spPr>
        <p:txBody>
          <a:bodyPr/>
          <a:p>
            <a:r>
              <a:rPr lang="en-US" b="1"/>
              <a:t>BINDING DIRECTIVES IN ANGULARJS</a:t>
            </a:r>
            <a:endParaRPr lang="en-US" b="1"/>
          </a:p>
        </p:txBody>
      </p:sp>
      <p:sp>
        <p:nvSpPr>
          <p:cNvPr id="3" name="Content Placeholder 2"/>
          <p:cNvSpPr>
            <a:spLocks noGrp="1"/>
          </p:cNvSpPr>
          <p:nvPr>
            <p:ph idx="1"/>
          </p:nvPr>
        </p:nvSpPr>
        <p:spPr>
          <a:xfrm>
            <a:off x="340360" y="1190625"/>
            <a:ext cx="11406505" cy="5454650"/>
          </a:xfrm>
        </p:spPr>
        <p:txBody>
          <a:bodyPr>
            <a:normAutofit fontScale="90000"/>
          </a:bodyPr>
          <a:p>
            <a:r>
              <a:rPr lang="en-US" b="1"/>
              <a:t>ng-bind:</a:t>
            </a:r>
            <a:r>
              <a:rPr lang="en-US"/>
              <a:t> updates the text content of the specified HTML element with the value of the given expression and the text content is changing on expression changes. It is very similar to double curly markup ( {{expression }}) but less verbose</a:t>
            </a:r>
            <a:endParaRPr lang="en-US"/>
          </a:p>
          <a:p>
            <a:r>
              <a:rPr lang="en-US" b="1"/>
              <a:t>ng-bind-html:</a:t>
            </a:r>
            <a:r>
              <a:rPr lang="en-US"/>
              <a:t> </a:t>
            </a:r>
            <a:r>
              <a:rPr lang="en-US">
                <a:solidFill>
                  <a:srgbClr val="FF0000"/>
                </a:solidFill>
              </a:rPr>
              <a:t>Evaluates the expression and inserts the HTML content into the element in a secure way. It uses the $sanitize service, so to use this functionality, be sure that $sanitize is available.</a:t>
            </a:r>
            <a:endParaRPr lang="en-US">
              <a:solidFill>
                <a:srgbClr val="FF0000"/>
              </a:solidFill>
            </a:endParaRPr>
          </a:p>
          <a:p>
            <a:r>
              <a:rPr lang="en-US" b="1"/>
              <a:t>ng-bind-template:</a:t>
            </a:r>
            <a:r>
              <a:rPr lang="en-US"/>
              <a:t> replaces the element text content with the interpolation of the template. It can contain multiple double curly markups</a:t>
            </a:r>
            <a:endParaRPr lang="en-US"/>
          </a:p>
          <a:p>
            <a:r>
              <a:rPr lang="en-US" b="1"/>
              <a:t>ng-non-bindable: </a:t>
            </a:r>
            <a:r>
              <a:rPr lang="en-US"/>
              <a:t> </a:t>
            </a:r>
            <a:r>
              <a:rPr lang="en-US">
                <a:solidFill>
                  <a:srgbClr val="FF0000"/>
                </a:solidFill>
              </a:rPr>
              <a:t>informs AngularJs to not compile or bind the contents of the current DOM element This element is useful when we want to display the expression but it should not be executed by AngularJs.</a:t>
            </a:r>
            <a:endParaRPr lang="en-US">
              <a:solidFill>
                <a:srgbClr val="FF0000"/>
              </a:solidFill>
            </a:endParaRPr>
          </a:p>
          <a:p>
            <a:r>
              <a:rPr lang="en-US" b="1"/>
              <a:t>ng-model</a:t>
            </a:r>
            <a:r>
              <a:rPr lang="en-US"/>
              <a:t>: can be bound with input, select, text area or any custom form control. It provides two-way binding. It also provides validation behavior. It also keeps the state of the control (valid/invalid, dirty/pristine, touched/untouched and so on).</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 Factory method in AngularJS</a:t>
            </a:r>
            <a:endParaRPr lang="en-US" b="1"/>
          </a:p>
        </p:txBody>
      </p:sp>
      <p:sp>
        <p:nvSpPr>
          <p:cNvPr id="3" name="Content Placeholder 2"/>
          <p:cNvSpPr>
            <a:spLocks noGrp="1"/>
          </p:cNvSpPr>
          <p:nvPr>
            <p:ph idx="1"/>
          </p:nvPr>
        </p:nvSpPr>
        <p:spPr/>
        <p:txBody>
          <a:bodyPr/>
          <a:p>
            <a:r>
              <a:rPr lang="en-US"/>
              <a:t> The purpose of Factory is also the same as Service</a:t>
            </a:r>
            <a:endParaRPr lang="en-US"/>
          </a:p>
          <a:p>
            <a:r>
              <a:rPr lang="en-US" b="1"/>
              <a:t>DIFFERENCE</a:t>
            </a:r>
            <a:endParaRPr lang="en-US" b="1"/>
          </a:p>
          <a:p>
            <a:pPr lvl="1"/>
            <a:r>
              <a:rPr lang="en-US"/>
              <a:t> In this case </a:t>
            </a:r>
            <a:r>
              <a:rPr lang="en-US" b="1"/>
              <a:t>we create a new object </a:t>
            </a:r>
            <a:r>
              <a:rPr lang="en-US"/>
              <a:t>and </a:t>
            </a:r>
            <a:r>
              <a:rPr lang="en-US" b="1"/>
              <a:t>add functions as properties of this object </a:t>
            </a:r>
            <a:r>
              <a:rPr lang="en-US"/>
              <a:t>and at the end </a:t>
            </a:r>
            <a:r>
              <a:rPr lang="en-US" b="1"/>
              <a:t>we return this object</a:t>
            </a:r>
            <a:r>
              <a:rPr lang="en-US"/>
              <a:t>.</a:t>
            </a:r>
            <a:endParaRPr lang="en-US"/>
          </a:p>
          <a:p>
            <a:pPr lvl="0"/>
            <a:r>
              <a:rPr lang="en-US" b="1"/>
              <a:t>USAGE</a:t>
            </a:r>
            <a:endParaRPr lang="en-US" b="1"/>
          </a:p>
          <a:p>
            <a:pPr lvl="1"/>
            <a:r>
              <a:rPr lang="en-US"/>
              <a:t>Factory is just a collection of functions like a class. </a:t>
            </a:r>
            <a:endParaRPr lang="en-US"/>
          </a:p>
          <a:p>
            <a:pPr lvl="1"/>
            <a:r>
              <a:rPr lang="en-US"/>
              <a:t>Therefore, it can be instantiated in different controllers when you are using it with a constructor function.</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8100" y="-57785"/>
            <a:ext cx="10515600" cy="1325563"/>
          </a:xfrm>
        </p:spPr>
        <p:txBody>
          <a:bodyPr/>
          <a:p>
            <a:r>
              <a:rPr lang="en-US" b="1"/>
              <a:t>IMPLEMENT VALIDATION</a:t>
            </a:r>
            <a:r>
              <a:rPr lang="en-US"/>
              <a:t> </a:t>
            </a:r>
            <a:endParaRPr lang="en-US"/>
          </a:p>
        </p:txBody>
      </p:sp>
      <p:sp>
        <p:nvSpPr>
          <p:cNvPr id="3" name="Content Placeholder 2"/>
          <p:cNvSpPr>
            <a:spLocks noGrp="1"/>
          </p:cNvSpPr>
          <p:nvPr>
            <p:ph idx="1"/>
          </p:nvPr>
        </p:nvSpPr>
        <p:spPr>
          <a:xfrm>
            <a:off x="38100" y="904240"/>
            <a:ext cx="12116435" cy="5892800"/>
          </a:xfrm>
        </p:spPr>
        <p:txBody>
          <a:bodyPr>
            <a:normAutofit fontScale="90000"/>
          </a:bodyPr>
          <a:p>
            <a:r>
              <a:rPr lang="en-US"/>
              <a:t>Client-side validation</a:t>
            </a:r>
            <a:endParaRPr lang="en-US"/>
          </a:p>
          <a:p>
            <a:pPr lvl="1"/>
            <a:r>
              <a:rPr lang="en-US"/>
              <a:t>Data type validation`</a:t>
            </a:r>
            <a:endParaRPr lang="en-US"/>
          </a:p>
          <a:p>
            <a:pPr lvl="2"/>
            <a:r>
              <a:rPr lang="en-US"/>
              <a:t>In Html control use type field to specify the type of file.</a:t>
            </a:r>
            <a:endParaRPr lang="en-US"/>
          </a:p>
          <a:p>
            <a:pPr lvl="2"/>
            <a:r>
              <a:rPr lang="en-US"/>
              <a:t>b..$error.{your data type} will help you to disply the message.</a:t>
            </a:r>
            <a:endParaRPr lang="en-US"/>
          </a:p>
          <a:p>
            <a:pPr lvl="1"/>
            <a:r>
              <a:rPr lang="en-US"/>
              <a:t>Required field validation</a:t>
            </a:r>
            <a:endParaRPr lang="en-US"/>
          </a:p>
          <a:p>
            <a:pPr lvl="2"/>
            <a:r>
              <a:rPr lang="en-US"/>
              <a:t>Put attribute as required in HTML control.</a:t>
            </a:r>
            <a:endParaRPr lang="en-US"/>
          </a:p>
          <a:p>
            <a:pPr lvl="2"/>
            <a:r>
              <a:rPr lang="en-US"/>
              <a:t>b..$error.required helps you to display the required field message.</a:t>
            </a:r>
            <a:endParaRPr lang="en-US"/>
          </a:p>
          <a:p>
            <a:pPr lvl="1"/>
            <a:r>
              <a:rPr lang="en-US"/>
              <a:t>Date Validation</a:t>
            </a:r>
            <a:endParaRPr lang="en-US"/>
          </a:p>
          <a:p>
            <a:pPr lvl="2"/>
            <a:r>
              <a:rPr lang="en-US"/>
              <a:t>Specify the type as date and</a:t>
            </a:r>
            <a:endParaRPr lang="en-US"/>
          </a:p>
          <a:p>
            <a:pPr lvl="2"/>
            <a:r>
              <a:rPr lang="en-US"/>
              <a:t>b. Format it will take as systems built-in format</a:t>
            </a:r>
            <a:endParaRPr lang="en-US"/>
          </a:p>
          <a:p>
            <a:pPr lvl="2"/>
            <a:r>
              <a:rPr lang="en-US"/>
              <a:t>c. .$error.date helps you to display the required field message.</a:t>
            </a:r>
            <a:endParaRPr lang="en-US"/>
          </a:p>
          <a:p>
            <a:pPr lvl="1"/>
            <a:r>
              <a:rPr lang="en-US"/>
              <a:t>Email Validation</a:t>
            </a:r>
            <a:endParaRPr lang="en-US"/>
          </a:p>
          <a:p>
            <a:pPr lvl="2"/>
            <a:r>
              <a:rPr lang="en-US"/>
              <a:t>Specify the type as Email and</a:t>
            </a:r>
            <a:endParaRPr lang="en-US"/>
          </a:p>
          <a:p>
            <a:pPr lvl="2"/>
            <a:r>
              <a:rPr lang="en-US"/>
              <a:t>b..$error.email helps you to display the required field message.</a:t>
            </a:r>
            <a:endParaRPr lang="en-US"/>
          </a:p>
          <a:p>
            <a:pPr lvl="1"/>
            <a:r>
              <a:rPr lang="en-US"/>
              <a:t>Range Validation Max and Min</a:t>
            </a:r>
            <a:endParaRPr lang="en-US"/>
          </a:p>
          <a:p>
            <a:pPr lvl="2"/>
            <a:r>
              <a:rPr lang="en-US"/>
              <a:t>Specify Max or Min attribute</a:t>
            </a:r>
            <a:endParaRPr lang="en-US"/>
          </a:p>
          <a:p>
            <a:pPr lvl="2"/>
            <a:r>
              <a:rPr lang="en-US"/>
              <a:t>b..$error.max or .$error.min helps you to display the error message.</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$rootscope</a:t>
            </a:r>
            <a:endParaRPr lang="en-US" b="1"/>
          </a:p>
        </p:txBody>
      </p:sp>
      <p:sp>
        <p:nvSpPr>
          <p:cNvPr id="3" name="Content Placeholder 2"/>
          <p:cNvSpPr>
            <a:spLocks noGrp="1"/>
          </p:cNvSpPr>
          <p:nvPr>
            <p:ph idx="1"/>
          </p:nvPr>
        </p:nvSpPr>
        <p:spPr/>
        <p:txBody>
          <a:bodyPr/>
          <a:p>
            <a:r>
              <a:rPr lang="en-US"/>
              <a:t> A scope provides a separation between View and its Model</a:t>
            </a:r>
            <a:endParaRPr lang="en-US"/>
          </a:p>
          <a:p>
            <a:r>
              <a:rPr lang="en-US" b="1"/>
              <a:t>$rootscope</a:t>
            </a:r>
            <a:r>
              <a:rPr lang="en-US"/>
              <a:t> provides access to the top of the scope hierarchy</a:t>
            </a:r>
            <a:endParaRPr lang="en-US"/>
          </a:p>
          <a:p>
            <a:r>
              <a:rPr lang="en-US"/>
              <a:t>Every application has a $rootScope provided by AngularJS and every other scope is its child scope.</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Dependency Injection</a:t>
            </a:r>
            <a:endParaRPr lang="en-US" b="1"/>
          </a:p>
        </p:txBody>
      </p:sp>
      <p:sp>
        <p:nvSpPr>
          <p:cNvPr id="3" name="Content Placeholder 2"/>
          <p:cNvSpPr>
            <a:spLocks noGrp="1"/>
          </p:cNvSpPr>
          <p:nvPr>
            <p:ph idx="1"/>
          </p:nvPr>
        </p:nvSpPr>
        <p:spPr/>
        <p:txBody>
          <a:bodyPr/>
          <a:p>
            <a:r>
              <a:rPr lang="en-US"/>
              <a:t>A software design pattern in which objects are passed as dependencies. </a:t>
            </a:r>
            <a:endParaRPr lang="en-US"/>
          </a:p>
          <a:p>
            <a:r>
              <a:rPr lang="en-US"/>
              <a:t>Helps us to remove hard coded dependencies and makes dependencies configurable. </a:t>
            </a:r>
            <a:endParaRPr lang="en-US"/>
          </a:p>
          <a:p>
            <a:r>
              <a:rPr lang="en-US"/>
              <a:t>Using Dependency Injection, we can make components maintainable, reusable and testable.</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WHEN DEPENDENCY INJECTION IS NEEDED</a:t>
            </a:r>
            <a:endParaRPr lang="en-US"/>
          </a:p>
        </p:txBody>
      </p:sp>
      <p:sp>
        <p:nvSpPr>
          <p:cNvPr id="3" name="Content Placeholder 2"/>
          <p:cNvSpPr>
            <a:spLocks noGrp="1"/>
          </p:cNvSpPr>
          <p:nvPr>
            <p:ph idx="1"/>
          </p:nvPr>
        </p:nvSpPr>
        <p:spPr/>
        <p:txBody>
          <a:bodyPr/>
          <a:p>
            <a:r>
              <a:rPr lang="en-US"/>
              <a:t>Separating the process of creation and consumption of dependencies.</a:t>
            </a:r>
            <a:endParaRPr lang="en-US"/>
          </a:p>
          <a:p>
            <a:r>
              <a:rPr lang="en-US"/>
              <a:t>It allows us to create independent development of the dependencies.</a:t>
            </a:r>
            <a:endParaRPr lang="en-US"/>
          </a:p>
          <a:p>
            <a:r>
              <a:rPr lang="en-US"/>
              <a:t>We can change the dependencies when required.</a:t>
            </a:r>
            <a:endParaRPr lang="en-US"/>
          </a:p>
          <a:p>
            <a:r>
              <a:rPr lang="en-US"/>
              <a:t>It allows injecting mock objects as dependencies for testing.</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AngularJS uses dependency with several types</a:t>
            </a:r>
            <a:endParaRPr lang="en-US"/>
          </a:p>
        </p:txBody>
      </p:sp>
      <p:sp>
        <p:nvSpPr>
          <p:cNvPr id="3" name="Content Placeholder 2"/>
          <p:cNvSpPr>
            <a:spLocks noGrp="1"/>
          </p:cNvSpPr>
          <p:nvPr>
            <p:ph idx="1"/>
          </p:nvPr>
        </p:nvSpPr>
        <p:spPr/>
        <p:txBody>
          <a:bodyPr/>
          <a:p>
            <a:r>
              <a:rPr lang="en-US"/>
              <a:t>Value</a:t>
            </a:r>
            <a:endParaRPr lang="en-US"/>
          </a:p>
          <a:p>
            <a:r>
              <a:rPr lang="en-US"/>
              <a:t>Factory</a:t>
            </a:r>
            <a:endParaRPr lang="en-US"/>
          </a:p>
          <a:p>
            <a:r>
              <a:rPr lang="en-US"/>
              <a:t>Service</a:t>
            </a:r>
            <a:endParaRPr lang="en-US"/>
          </a:p>
          <a:p>
            <a:r>
              <a:rPr lang="en-US"/>
              <a:t>Provider</a:t>
            </a:r>
            <a:endParaRPr lang="en-US"/>
          </a:p>
          <a:p>
            <a:r>
              <a:rPr lang="en-US"/>
              <a:t>Constant</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ng-repeat directive</a:t>
            </a:r>
            <a:endParaRPr lang="en-US" b="1"/>
          </a:p>
        </p:txBody>
      </p:sp>
      <p:sp>
        <p:nvSpPr>
          <p:cNvPr id="3" name="Content Placeholder 2"/>
          <p:cNvSpPr>
            <a:spLocks noGrp="1"/>
          </p:cNvSpPr>
          <p:nvPr>
            <p:ph idx="1"/>
          </p:nvPr>
        </p:nvSpPr>
        <p:spPr/>
        <p:txBody>
          <a:bodyPr>
            <a:normAutofit lnSpcReduction="10000"/>
          </a:bodyPr>
          <a:p>
            <a:r>
              <a:rPr lang="en-US"/>
              <a:t>Iterates over a collection of items and creates DOM elements. </a:t>
            </a:r>
            <a:endParaRPr lang="en-US"/>
          </a:p>
          <a:p>
            <a:r>
              <a:rPr lang="en-US"/>
              <a:t>Constantly monitors the source of data to re-render a template in response to change.</a:t>
            </a:r>
            <a:endParaRPr lang="en-US"/>
          </a:p>
          <a:p>
            <a:r>
              <a:rPr lang="en-US"/>
              <a:t>AngularJS ng-repeat directive creates so many special variables in a scope created for each and every individual entry</a:t>
            </a:r>
            <a:endParaRPr lang="en-US"/>
          </a:p>
          <a:p>
            <a:r>
              <a:rPr lang="en-US"/>
              <a:t>Below are some important variables created by</a:t>
            </a:r>
            <a:r>
              <a:rPr lang="en-US" b="1"/>
              <a:t> ng-repeat</a:t>
            </a:r>
            <a:r>
              <a:rPr lang="en-US"/>
              <a:t> </a:t>
            </a:r>
            <a:endParaRPr lang="en-US"/>
          </a:p>
          <a:p>
            <a:pPr lvl="1"/>
            <a:r>
              <a:rPr lang="en-US"/>
              <a:t>$index</a:t>
            </a:r>
            <a:endParaRPr lang="en-US"/>
          </a:p>
          <a:p>
            <a:pPr lvl="1"/>
            <a:r>
              <a:rPr lang="en-US"/>
              <a:t>$first</a:t>
            </a:r>
            <a:endParaRPr lang="en-US"/>
          </a:p>
          <a:p>
            <a:pPr lvl="1"/>
            <a:r>
              <a:rPr lang="en-US"/>
              <a:t>$middle</a:t>
            </a:r>
            <a:endParaRPr lang="en-US"/>
          </a:p>
          <a:p>
            <a:pPr lvl="1"/>
            <a:r>
              <a:rPr lang="en-US"/>
              <a:t>$last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effectLst>
                  <a:outerShdw blurRad="38100" dist="38100" dir="2700000" algn="tl">
                    <a:srgbClr val="000000">
                      <a:alpha val="43137"/>
                    </a:srgbClr>
                  </a:outerShdw>
                </a:effectLst>
              </a:rPr>
              <a:t>DIRECTIVE</a:t>
            </a:r>
            <a:endParaRPr lang="en-US" b="1">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p>
            <a:r>
              <a:rPr lang="en-US"/>
              <a:t>A directive is a custom HTML element that is used to extend the power of HTML. </a:t>
            </a:r>
            <a:r>
              <a:rPr lang="en-US">
                <a:ln/>
                <a:solidFill>
                  <a:schemeClr val="accent1"/>
                </a:solidFill>
                <a:effectLst>
                  <a:outerShdw blurRad="38100" dist="25400" dir="5400000" algn="ctr" rotWithShape="0">
                    <a:srgbClr val="6E747A">
                      <a:alpha val="43000"/>
                    </a:srgbClr>
                  </a:outerShdw>
                </a:effectLst>
              </a:rPr>
              <a:t>Angular 2 has the following directives that get called as part of the BrowserModule module.</a:t>
            </a:r>
            <a:endParaRPr lang="en-US"/>
          </a:p>
          <a:p>
            <a:r>
              <a:rPr lang="en-US"/>
              <a:t>ngif</a:t>
            </a:r>
            <a:endParaRPr lang="en-US"/>
          </a:p>
          <a:p>
            <a:r>
              <a:rPr lang="en-US"/>
              <a:t>ngFor</a:t>
            </a:r>
            <a:endParaRPr lang="en-US"/>
          </a:p>
          <a:p>
            <a:r>
              <a:rPr lang="en-US"/>
              <a:t>If you view the app.module.ts file, you will see the following code and the BrowserModule module defined. By defining this module, you will have access to the 2 directives.</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CONTROLLER</a:t>
            </a:r>
            <a:endParaRPr lang="en-US" b="1"/>
          </a:p>
        </p:txBody>
      </p:sp>
      <p:sp>
        <p:nvSpPr>
          <p:cNvPr id="3" name="Content Placeholder 2"/>
          <p:cNvSpPr>
            <a:spLocks noGrp="1"/>
          </p:cNvSpPr>
          <p:nvPr>
            <p:ph idx="1"/>
          </p:nvPr>
        </p:nvSpPr>
        <p:spPr/>
        <p:txBody>
          <a:bodyPr/>
          <a:p>
            <a:r>
              <a:rPr lang="en-US"/>
              <a:t>A controller is a set of JavaScript functions which is bound to a specified scope, the ng-controllerdirective</a:t>
            </a:r>
            <a:endParaRPr lang="en-US"/>
          </a:p>
          <a:p>
            <a:r>
              <a:rPr lang="en-US"/>
              <a:t>It is a JavaScript constructor function which controls the data.</a:t>
            </a:r>
            <a:endParaRPr lang="en-US"/>
          </a:p>
          <a:p>
            <a:pPr lvl="1"/>
            <a:r>
              <a:rPr lang="en-US"/>
              <a:t>Angular instantiateS the new controller object</a:t>
            </a:r>
            <a:endParaRPr lang="en-US"/>
          </a:p>
          <a:p>
            <a:pPr lvl="1"/>
            <a:r>
              <a:rPr lang="en-US"/>
              <a:t>injects the new scope as a dependency</a:t>
            </a:r>
            <a:endParaRPr lang="en-US"/>
          </a:p>
          <a:p>
            <a:pPr lvl="1"/>
            <a:r>
              <a:rPr lang="en-US"/>
              <a:t>It contains business logic for the view and avoids using controller to manipulate the DOM. </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Controller Rules</a:t>
            </a:r>
            <a:endParaRPr lang="en-US"/>
          </a:p>
        </p:txBody>
      </p:sp>
      <p:sp>
        <p:nvSpPr>
          <p:cNvPr id="3" name="Content Placeholder 2"/>
          <p:cNvSpPr>
            <a:spLocks noGrp="1"/>
          </p:cNvSpPr>
          <p:nvPr>
            <p:ph idx="1"/>
          </p:nvPr>
        </p:nvSpPr>
        <p:spPr/>
        <p:txBody>
          <a:bodyPr>
            <a:normAutofit fontScale="90000"/>
          </a:bodyPr>
          <a:p>
            <a:r>
              <a:rPr lang="en-US" b="1"/>
              <a:t>We can use controller to set up the initial state of the scope object and add behavior to that object</a:t>
            </a:r>
            <a:r>
              <a:rPr lang="en-US"/>
              <a:t>.</a:t>
            </a:r>
            <a:endParaRPr lang="en-US"/>
          </a:p>
          <a:p>
            <a:r>
              <a:rPr lang="en-US"/>
              <a:t>We do not use controller to manipulate DOM. It should contain only business logic and can use data binding and directives for the DOM manipulation.</a:t>
            </a:r>
            <a:endParaRPr lang="en-US"/>
          </a:p>
          <a:p>
            <a:r>
              <a:rPr lang="en-US"/>
              <a:t>We do not use controllers to format input but can use angular from controls instead of that.</a:t>
            </a:r>
            <a:endParaRPr lang="en-US"/>
          </a:p>
          <a:p>
            <a:r>
              <a:rPr lang="en-US"/>
              <a:t>We do not use filter output but can use angular filters instead of that.</a:t>
            </a:r>
            <a:endParaRPr lang="en-US"/>
          </a:p>
          <a:p>
            <a:r>
              <a:rPr lang="en-US"/>
              <a:t>We do not use controllers to share code or state across controllers but can use angular services instead of that.</a:t>
            </a:r>
            <a:endParaRPr lang="en-US"/>
          </a:p>
          <a:p>
            <a:r>
              <a:rPr lang="en-US"/>
              <a:t>We do not manage the life-cycle of other components.</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Creating a Controller</a:t>
            </a:r>
            <a:endParaRPr lang="en-US"/>
          </a:p>
        </p:txBody>
      </p:sp>
      <p:sp>
        <p:nvSpPr>
          <p:cNvPr id="3" name="Content Placeholder 2"/>
          <p:cNvSpPr>
            <a:spLocks noGrp="1"/>
          </p:cNvSpPr>
          <p:nvPr>
            <p:ph idx="1"/>
          </p:nvPr>
        </p:nvSpPr>
        <p:spPr/>
        <p:txBody>
          <a:bodyPr/>
          <a:p>
            <a:r>
              <a:rPr lang="en-US"/>
              <a:t>Requires ng-controller directive.</a:t>
            </a:r>
            <a:endParaRPr lang="en-US"/>
          </a:p>
          <a:p>
            <a:r>
              <a:rPr lang="en-US"/>
              <a:t>Add controller code to a module.</a:t>
            </a:r>
            <a:endParaRPr lang="en-US"/>
          </a:p>
          <a:p>
            <a:r>
              <a:rPr lang="en-US"/>
              <a:t>Name your controller based on functionality.</a:t>
            </a:r>
            <a:endParaRPr lang="en-US"/>
          </a:p>
          <a:p>
            <a:r>
              <a:rPr lang="en-US"/>
              <a:t>Controllers are named using camel case (i.e. SimpleController).</a:t>
            </a:r>
            <a:endParaRPr lang="en-US"/>
          </a:p>
          <a:p>
            <a:r>
              <a:rPr lang="en-US"/>
              <a:t>Setup the initial state of the scope object.</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Filters</a:t>
            </a:r>
            <a:endParaRPr lang="en-US" b="1"/>
          </a:p>
        </p:txBody>
      </p:sp>
      <p:sp>
        <p:nvSpPr>
          <p:cNvPr id="3" name="Content Placeholder 2"/>
          <p:cNvSpPr>
            <a:spLocks noGrp="1"/>
          </p:cNvSpPr>
          <p:nvPr>
            <p:ph idx="1"/>
          </p:nvPr>
        </p:nvSpPr>
        <p:spPr/>
        <p:txBody>
          <a:bodyPr/>
          <a:p>
            <a:r>
              <a:rPr lang="en-US"/>
              <a:t>Filters are used to modify the data and can be clubbed in expression or directives using a pipe character</a:t>
            </a:r>
            <a:endParaRPr lang="en-US"/>
          </a:p>
          <a:p>
            <a:r>
              <a:rPr lang="en-US"/>
              <a:t> A filter formats the value of an expression for display to the user. </a:t>
            </a:r>
            <a:endParaRPr lang="en-US"/>
          </a:p>
          <a:p>
            <a:r>
              <a:rPr lang="en-US"/>
              <a:t>They can be used in view templates, controllers, or services, and we can easily create our own filter. </a:t>
            </a:r>
            <a:endParaRPr lang="en-US"/>
          </a:p>
          <a:p>
            <a:r>
              <a:rPr lang="en-US"/>
              <a:t>Filter is a module provided by AngularJS.</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COMPONENTS OF FILTER</a:t>
            </a:r>
            <a:endParaRPr lang="en-US"/>
          </a:p>
        </p:txBody>
      </p:sp>
      <p:sp>
        <p:nvSpPr>
          <p:cNvPr id="3" name="Content Placeholder 2"/>
          <p:cNvSpPr>
            <a:spLocks noGrp="1"/>
          </p:cNvSpPr>
          <p:nvPr>
            <p:ph idx="1"/>
          </p:nvPr>
        </p:nvSpPr>
        <p:spPr/>
        <p:txBody>
          <a:bodyPr>
            <a:normAutofit lnSpcReduction="20000"/>
          </a:bodyPr>
          <a:p>
            <a:r>
              <a:rPr lang="en-US"/>
              <a:t>There are nine components of filter which are provided by AngularJS. </a:t>
            </a:r>
            <a:endParaRPr lang="en-US"/>
          </a:p>
          <a:p>
            <a:r>
              <a:rPr lang="en-US"/>
              <a:t>We can write custom filters as well.</a:t>
            </a:r>
            <a:endParaRPr lang="en-US"/>
          </a:p>
          <a:p>
            <a:pPr lvl="1"/>
            <a:r>
              <a:rPr lang="en-US"/>
              <a:t>currency -  Changes all the digits to currency ("$" is the default currency)</a:t>
            </a:r>
            <a:endParaRPr lang="en-US"/>
          </a:p>
          <a:p>
            <a:pPr lvl="1"/>
            <a:r>
              <a:rPr lang="en-US"/>
              <a:t>date - (Changes all the digits into the date according to some rules)</a:t>
            </a:r>
            <a:endParaRPr lang="en-US"/>
          </a:p>
          <a:p>
            <a:pPr lvl="1"/>
            <a:r>
              <a:rPr lang="en-US"/>
              <a:t>filter</a:t>
            </a:r>
            <a:endParaRPr lang="en-US"/>
          </a:p>
          <a:p>
            <a:pPr lvl="1"/>
            <a:r>
              <a:rPr lang="en-US"/>
              <a:t>json</a:t>
            </a:r>
            <a:endParaRPr lang="en-US"/>
          </a:p>
          <a:p>
            <a:pPr lvl="1"/>
            <a:r>
              <a:rPr lang="en-US"/>
              <a:t>limitTo -  Shows the values depending on the limit of an array variable that has been set</a:t>
            </a:r>
            <a:endParaRPr lang="en-US"/>
          </a:p>
          <a:p>
            <a:pPr lvl="1"/>
            <a:r>
              <a:rPr lang="en-US"/>
              <a:t>lowercase - Changes all the letters into lowercase</a:t>
            </a:r>
            <a:endParaRPr lang="en-US"/>
          </a:p>
          <a:p>
            <a:pPr lvl="1"/>
            <a:r>
              <a:rPr lang="en-US"/>
              <a:t>number - Shows all the digits with 3 decimal places by default</a:t>
            </a:r>
            <a:endParaRPr lang="en-US"/>
          </a:p>
          <a:p>
            <a:pPr lvl="1"/>
            <a:r>
              <a:rPr lang="en-US"/>
              <a:t>orderBy</a:t>
            </a:r>
            <a:endParaRPr lang="en-US"/>
          </a:p>
          <a:p>
            <a:pPr lvl="1"/>
            <a:r>
              <a:rPr lang="en-US"/>
              <a:t>uppercase - Changes all the letters to uppercase</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MODULE</a:t>
            </a:r>
            <a:endParaRPr lang="en-US"/>
          </a:p>
        </p:txBody>
      </p:sp>
      <p:sp>
        <p:nvSpPr>
          <p:cNvPr id="3" name="Content Placeholder 2"/>
          <p:cNvSpPr>
            <a:spLocks noGrp="1"/>
          </p:cNvSpPr>
          <p:nvPr>
            <p:ph idx="1"/>
          </p:nvPr>
        </p:nvSpPr>
        <p:spPr/>
        <p:txBody>
          <a:bodyPr/>
          <a:p>
            <a:r>
              <a:rPr lang="en-US"/>
              <a:t>AngularJS module is nothing but a container of all angular components like controller, services, directive, filter, config etc</a:t>
            </a:r>
            <a:endParaRPr lang="en-US"/>
          </a:p>
          <a:p>
            <a:pPr lvl="1"/>
            <a:r>
              <a:rPr lang="en-US"/>
              <a:t>Using module we can decide how the AngularJS application should be bootstrapped</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Services </a:t>
            </a:r>
            <a:endParaRPr lang="en-US" b="1"/>
          </a:p>
        </p:txBody>
      </p:sp>
      <p:sp>
        <p:nvSpPr>
          <p:cNvPr id="3" name="Content Placeholder 2"/>
          <p:cNvSpPr>
            <a:spLocks noGrp="1"/>
          </p:cNvSpPr>
          <p:nvPr>
            <p:ph idx="1"/>
          </p:nvPr>
        </p:nvSpPr>
        <p:spPr>
          <a:xfrm>
            <a:off x="838200" y="1343025"/>
            <a:ext cx="10515600" cy="5015865"/>
          </a:xfrm>
        </p:spPr>
        <p:txBody>
          <a:bodyPr>
            <a:normAutofit/>
          </a:bodyPr>
          <a:p>
            <a:r>
              <a:rPr lang="en-US"/>
              <a:t> In general services are functions that are responsible for specific tasks in an application</a:t>
            </a:r>
            <a:endParaRPr lang="en-US"/>
          </a:p>
          <a:p>
            <a:r>
              <a:rPr lang="en-US"/>
              <a:t>Designed based on two principles</a:t>
            </a:r>
            <a:endParaRPr lang="en-US"/>
          </a:p>
          <a:p>
            <a:pPr lvl="1"/>
            <a:r>
              <a:rPr lang="en-US" b="1"/>
              <a:t>Lazily instantiated</a:t>
            </a:r>
            <a:r>
              <a:rPr lang="en-US"/>
              <a:t> :Angular only instantiates a service when an application component depends on it using dependency injection for making the Angular codes robust and less error prone.</a:t>
            </a:r>
            <a:endParaRPr lang="en-US"/>
          </a:p>
          <a:p>
            <a:pPr lvl="1"/>
            <a:r>
              <a:rPr lang="en-US" b="1"/>
              <a:t>Singletons: </a:t>
            </a:r>
            <a:r>
              <a:rPr lang="en-US"/>
              <a:t>Each component is dependent on a service that gets a reference to the single instance generated by the service factory. AngularJS provides many built in services, for example, $http, $route, $window, $location and so on. Each service is responsible for a specific task, for example, $http is used to make an Ajax call to get the server data. $route defines the routing information and so on. Builtin services are always prefixed with the $ symbol.</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Built In Services</a:t>
            </a:r>
            <a:endParaRPr lang="en-US"/>
          </a:p>
        </p:txBody>
      </p:sp>
      <p:sp>
        <p:nvSpPr>
          <p:cNvPr id="3" name="Content Placeholder 2"/>
          <p:cNvSpPr>
            <a:spLocks noGrp="1"/>
          </p:cNvSpPr>
          <p:nvPr>
            <p:ph idx="1"/>
          </p:nvPr>
        </p:nvSpPr>
        <p:spPr>
          <a:xfrm>
            <a:off x="838200" y="1311910"/>
            <a:ext cx="10998200" cy="5454650"/>
          </a:xfrm>
        </p:spPr>
        <p:txBody>
          <a:bodyPr>
            <a:normAutofit fontScale="80000"/>
          </a:bodyPr>
          <a:p>
            <a:r>
              <a:rPr lang="en-US"/>
              <a:t>window Provide a reference to a DOM object.</a:t>
            </a:r>
            <a:endParaRPr lang="en-US"/>
          </a:p>
          <a:p>
            <a:r>
              <a:rPr lang="en-US"/>
              <a:t>$Location Provides reference to the browser location.</a:t>
            </a:r>
            <a:endParaRPr lang="en-US"/>
          </a:p>
          <a:p>
            <a:r>
              <a:rPr lang="en-US"/>
              <a:t>$timeout Provides a reference to window.settimeout function.</a:t>
            </a:r>
            <a:endParaRPr lang="en-US"/>
          </a:p>
          <a:p>
            <a:r>
              <a:rPr lang="en-US"/>
              <a:t>$Log Used for logging.</a:t>
            </a:r>
            <a:endParaRPr lang="en-US"/>
          </a:p>
          <a:p>
            <a:r>
              <a:rPr lang="en-US"/>
              <a:t>$sanitize Used to avoid script injections and display raw HTML in page.</a:t>
            </a:r>
            <a:endParaRPr lang="en-US"/>
          </a:p>
          <a:p>
            <a:r>
              <a:rPr lang="en-US"/>
              <a:t>$Rootscope Used for scope hierarchy manipulation.</a:t>
            </a:r>
            <a:endParaRPr lang="en-US"/>
          </a:p>
          <a:p>
            <a:r>
              <a:rPr lang="en-US"/>
              <a:t>$Route Used to display browser based path in browser URL.</a:t>
            </a:r>
            <a:endParaRPr lang="en-US"/>
          </a:p>
          <a:p>
            <a:r>
              <a:rPr lang="en-US"/>
              <a:t>$Filter Used for providing filter access.</a:t>
            </a:r>
            <a:endParaRPr lang="en-US"/>
          </a:p>
          <a:p>
            <a:r>
              <a:rPr lang="en-US"/>
              <a:t>$resource Used to work with Restful API.</a:t>
            </a:r>
            <a:endParaRPr lang="en-US"/>
          </a:p>
          <a:p>
            <a:r>
              <a:rPr lang="en-US"/>
              <a:t>$document Used to access the window. Document object.</a:t>
            </a:r>
            <a:endParaRPr lang="en-US"/>
          </a:p>
          <a:p>
            <a:r>
              <a:rPr lang="en-US"/>
              <a:t>$exceptionHandler Used for handling exceptions.</a:t>
            </a:r>
            <a:endParaRPr lang="en-US"/>
          </a:p>
          <a:p>
            <a:r>
              <a:rPr lang="en-US"/>
              <a:t>$q: Provides a promise object.</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 double click event </a:t>
            </a:r>
            <a:endParaRPr lang="en-US" b="1"/>
          </a:p>
        </p:txBody>
      </p:sp>
      <p:sp>
        <p:nvSpPr>
          <p:cNvPr id="3" name="Content Placeholder 2"/>
          <p:cNvSpPr>
            <a:spLocks noGrp="1"/>
          </p:cNvSpPr>
          <p:nvPr>
            <p:ph idx="1"/>
          </p:nvPr>
        </p:nvSpPr>
        <p:spPr/>
        <p:txBody>
          <a:bodyPr/>
          <a:p>
            <a:r>
              <a:rPr lang="en-US" b="1"/>
              <a:t>ng-dblclick</a:t>
            </a:r>
            <a:r>
              <a:rPr lang="en-US"/>
              <a:t> allows you to specify custom behavior on a double-click event of the mouse on the web page. </a:t>
            </a:r>
            <a:endParaRPr lang="en-US"/>
          </a:p>
          <a:p>
            <a:r>
              <a:rPr lang="en-US"/>
              <a:t>We can use it (ng-dblclick) as an attribute of the HTML element</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ng-include</a:t>
            </a:r>
            <a:endParaRPr lang="en-US" b="1"/>
          </a:p>
        </p:txBody>
      </p:sp>
      <p:sp>
        <p:nvSpPr>
          <p:cNvPr id="3" name="Content Placeholder 2"/>
          <p:cNvSpPr>
            <a:spLocks noGrp="1"/>
          </p:cNvSpPr>
          <p:nvPr>
            <p:ph idx="1"/>
          </p:nvPr>
        </p:nvSpPr>
        <p:spPr/>
        <p:txBody>
          <a:bodyPr/>
          <a:p>
            <a:r>
              <a:rPr lang="en-US"/>
              <a:t>ng-include is an AngularJS directive that is very helpful when we want to include the various files in a main page.</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3020"/>
            <a:ext cx="10515600" cy="1325563"/>
          </a:xfrm>
        </p:spPr>
        <p:txBody>
          <a:bodyPr/>
          <a:p>
            <a:r>
              <a:rPr lang="en-US" b="1"/>
              <a:t>BOOTSTRAP</a:t>
            </a:r>
            <a:endParaRPr lang="en-US" b="1"/>
          </a:p>
        </p:txBody>
      </p:sp>
      <p:sp>
        <p:nvSpPr>
          <p:cNvPr id="3" name="Content Placeholder 2"/>
          <p:cNvSpPr>
            <a:spLocks noGrp="1"/>
          </p:cNvSpPr>
          <p:nvPr>
            <p:ph idx="1"/>
          </p:nvPr>
        </p:nvSpPr>
        <p:spPr>
          <a:xfrm>
            <a:off x="581660" y="980440"/>
            <a:ext cx="10515600" cy="5378450"/>
          </a:xfrm>
        </p:spPr>
        <p:txBody>
          <a:bodyPr>
            <a:normAutofit/>
          </a:bodyPr>
          <a:p>
            <a:pPr marL="514350" indent="-514350">
              <a:buAutoNum type="arabicPeriod"/>
            </a:pPr>
            <a:r>
              <a:rPr lang="en-US"/>
              <a:t>Setting Up An Angular Project With Angular CLI</a:t>
            </a:r>
            <a:endParaRPr lang="en-US"/>
          </a:p>
          <a:p>
            <a:pPr marL="971550" lvl="1" indent="-514350">
              <a:buAutoNum type="arabicPeriod"/>
            </a:pPr>
            <a:r>
              <a:rPr lang="en-US"/>
              <a:t>npm install -g @angular/cli</a:t>
            </a:r>
            <a:endParaRPr lang="en-US"/>
          </a:p>
          <a:p>
            <a:pPr marL="971550" lvl="1" indent="-514350">
              <a:buAutoNum type="arabicPeriod"/>
            </a:pPr>
            <a:r>
              <a:rPr lang="en-US"/>
              <a:t>$ ng new myproject</a:t>
            </a:r>
            <a:endParaRPr lang="en-US"/>
          </a:p>
          <a:p>
            <a:pPr marL="971550" lvl="1" indent="-514350">
              <a:buAutoNum type="arabicPeriod"/>
            </a:pPr>
            <a:r>
              <a:rPr lang="en-US"/>
              <a:t> $ cd myproject</a:t>
            </a:r>
            <a:endParaRPr lang="en-US"/>
          </a:p>
          <a:p>
            <a:pPr marL="971550" lvl="1" indent="-514350">
              <a:buAutoNum type="arabicPeriod"/>
            </a:pPr>
            <a:r>
              <a:rPr lang="en-US"/>
              <a:t> $ ng serve</a:t>
            </a:r>
            <a:endParaRPr lang="en-US"/>
          </a:p>
          <a:p>
            <a:pPr marL="514350" lvl="0" indent="-514350">
              <a:buAutoNum type="arabicPeriod"/>
            </a:pPr>
            <a:r>
              <a:rPr lang="en-US"/>
              <a:t>Install Bootstrap</a:t>
            </a:r>
            <a:endParaRPr lang="en-US"/>
          </a:p>
          <a:p>
            <a:pPr marL="971550" lvl="1" indent="-514350">
              <a:buAutoNum type="arabicPeriod"/>
            </a:pPr>
            <a:r>
              <a:rPr lang="en-US"/>
              <a:t>Adding Bootstrap From CDN</a:t>
            </a:r>
            <a:endParaRPr lang="en-US"/>
          </a:p>
          <a:p>
            <a:pPr marL="1428750" lvl="2" indent="-514350">
              <a:buAutoNum type="arabicPeriod"/>
            </a:pPr>
            <a:r>
              <a:rPr lang="en-US"/>
              <a:t>Bootstrap CCS file</a:t>
            </a:r>
            <a:endParaRPr lang="en-US"/>
          </a:p>
          <a:p>
            <a:pPr marL="1428750" lvl="2" indent="-514350">
              <a:buAutoNum type="arabicPeriod"/>
            </a:pPr>
            <a:r>
              <a:rPr lang="en-US"/>
              <a:t>Bootstrap JavaScript file</a:t>
            </a:r>
            <a:endParaRPr lang="en-US"/>
          </a:p>
          <a:p>
            <a:pPr marL="1428750" lvl="2" indent="-514350">
              <a:buAutoNum type="arabicPeriod"/>
            </a:pPr>
            <a:r>
              <a:rPr lang="en-US">
                <a:sym typeface="+mn-ea"/>
              </a:rPr>
              <a:t>insert the following HTML template code  to </a:t>
            </a:r>
            <a:r>
              <a:rPr lang="en-US"/>
              <a:t>src/app/app.component.html and :</a:t>
            </a:r>
            <a:endParaRPr lang="en-US"/>
          </a:p>
          <a:p>
            <a:pPr marL="971550" lvl="1" indent="-514350">
              <a:buAutoNum type="arabicPeriod"/>
            </a:pPr>
            <a:r>
              <a:rPr lang="en-US"/>
              <a:t>Adding Bootstrap Via NPM</a:t>
            </a:r>
            <a:endParaRPr lang="en-US"/>
          </a:p>
          <a:p>
            <a:pPr marL="1428750" lvl="2" indent="-514350">
              <a:buAutoNum type="arabicPeriod"/>
            </a:pPr>
            <a:r>
              <a:rPr lang="en-US"/>
              <a:t>$ npm install bootstrap@3 jquery --save</a:t>
            </a:r>
            <a:endParaRPr lang="en-US"/>
          </a:p>
          <a:p>
            <a:pPr marL="514350" lvl="0" indent="-514350">
              <a:buAutoNum type="arabicPeriod"/>
            </a:pPr>
            <a:r>
              <a:rPr lang="en-US"/>
              <a:t>Using Ng-Bootstrap</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ng-click </a:t>
            </a:r>
            <a:endParaRPr lang="en-US" b="1"/>
          </a:p>
        </p:txBody>
      </p:sp>
      <p:sp>
        <p:nvSpPr>
          <p:cNvPr id="3" name="Content Placeholder 2"/>
          <p:cNvSpPr>
            <a:spLocks noGrp="1"/>
          </p:cNvSpPr>
          <p:nvPr>
            <p:ph idx="1"/>
          </p:nvPr>
        </p:nvSpPr>
        <p:spPr/>
        <p:txBody>
          <a:bodyPr/>
          <a:p>
            <a:r>
              <a:rPr lang="en-US"/>
              <a:t>This is also one of the directives; you can use this in one of the scenarios like when you click on a button. If you do any operation then this will be useful.</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ng-disabled</a:t>
            </a:r>
            <a:endParaRPr lang="en-US" b="1"/>
          </a:p>
        </p:txBody>
      </p:sp>
      <p:sp>
        <p:nvSpPr>
          <p:cNvPr id="3" name="Content Placeholder 2"/>
          <p:cNvSpPr>
            <a:spLocks noGrp="1"/>
          </p:cNvSpPr>
          <p:nvPr>
            <p:ph idx="1"/>
          </p:nvPr>
        </p:nvSpPr>
        <p:spPr/>
        <p:txBody>
          <a:bodyPr/>
          <a:p>
            <a:r>
              <a:rPr lang="en-US"/>
              <a:t>Used to enable or disable HTML elements.</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ng-app</a:t>
            </a:r>
            <a:endParaRPr lang="en-US" b="1"/>
          </a:p>
        </p:txBody>
      </p:sp>
      <p:sp>
        <p:nvSpPr>
          <p:cNvPr id="3" name="Content Placeholder 2"/>
          <p:cNvSpPr>
            <a:spLocks noGrp="1"/>
          </p:cNvSpPr>
          <p:nvPr>
            <p:ph idx="1"/>
          </p:nvPr>
        </p:nvSpPr>
        <p:spPr/>
        <p:txBody>
          <a:bodyPr/>
          <a:p>
            <a:r>
              <a:rPr lang="en-US"/>
              <a:t> Used to define and auto-bootstrap AngularJS applications</a:t>
            </a:r>
            <a:endParaRPr lang="en-US"/>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Ng-Bootstrap</a:t>
            </a:r>
            <a:endParaRPr lang="en-US"/>
          </a:p>
        </p:txBody>
      </p:sp>
      <p:sp>
        <p:nvSpPr>
          <p:cNvPr id="3" name="Content Placeholder 2"/>
          <p:cNvSpPr>
            <a:spLocks noGrp="1"/>
          </p:cNvSpPr>
          <p:nvPr>
            <p:ph idx="1"/>
          </p:nvPr>
        </p:nvSpPr>
        <p:spPr>
          <a:xfrm>
            <a:off x="838200" y="1312545"/>
            <a:ext cx="11089640" cy="5422900"/>
          </a:xfrm>
        </p:spPr>
        <p:txBody>
          <a:bodyPr>
            <a:normAutofit fontScale="90000"/>
          </a:bodyPr>
          <a:p>
            <a:r>
              <a:rPr lang="en-US"/>
              <a:t> Is a set of native Angular directives based on Bootstrap’s markup and CSS</a:t>
            </a:r>
            <a:endParaRPr lang="en-US"/>
          </a:p>
          <a:p>
            <a:r>
              <a:rPr lang="en-US"/>
              <a:t>As a result no dependency on jQuery or Bootstrap’s JavaScript is required</a:t>
            </a:r>
            <a:endParaRPr lang="en-US"/>
          </a:p>
          <a:p>
            <a:pPr marL="971550" lvl="1" indent="-514350">
              <a:buAutoNum type="arabicPeriod"/>
            </a:pPr>
            <a:r>
              <a:rPr lang="en-US"/>
              <a:t>Add ng-boostrap</a:t>
            </a:r>
            <a:endParaRPr lang="en-US"/>
          </a:p>
          <a:p>
            <a:pPr marL="1428750" lvl="2" indent="-514350">
              <a:buAutoNum type="arabicPeriod"/>
            </a:pPr>
            <a:r>
              <a:rPr lang="en-US"/>
              <a:t>npm install --save @ng-bootstrap/ng-bootstrap</a:t>
            </a:r>
            <a:endParaRPr lang="en-US"/>
          </a:p>
          <a:p>
            <a:pPr marL="971550" lvl="1" indent="-514350">
              <a:buAutoNum type="arabicPeriod"/>
            </a:pPr>
            <a:r>
              <a:rPr lang="en-US"/>
              <a:t>Ng-Bootstrap required Bootstrap 4 to be added to our project. Install it via:</a:t>
            </a:r>
            <a:endParaRPr lang="en-US"/>
          </a:p>
          <a:p>
            <a:pPr marL="1428750" lvl="2" indent="-514350">
              <a:buAutoNum type="arabicPeriod"/>
            </a:pPr>
            <a:r>
              <a:rPr lang="en-US"/>
              <a:t>$ npm install bootstrap@4.0.0-alpha.6</a:t>
            </a:r>
            <a:endParaRPr lang="en-US"/>
          </a:p>
          <a:p>
            <a:pPr marL="971550" lvl="1" indent="-514350">
              <a:buAutoNum type="arabicPeriod"/>
            </a:pPr>
            <a:r>
              <a:rPr lang="en-US"/>
              <a:t>Now add bootstrap.min.css, jquery.min.js and bootstrap.min.js to you .angular-cli.json file</a:t>
            </a:r>
            <a:endParaRPr lang="en-US"/>
          </a:p>
          <a:p>
            <a:pPr marL="971550" lvl="1" indent="-514350">
              <a:buAutoNum type="arabicPeriod"/>
            </a:pPr>
            <a:r>
              <a:rPr lang="en-US"/>
              <a:t>import Ng-Bootstrap’s main module NgbModule from the package @ng-bootstrap/ng-bootstrap - app.module.ts</a:t>
            </a:r>
            <a:endParaRPr lang="en-US"/>
          </a:p>
          <a:p>
            <a:pPr marL="1428750" lvl="2" indent="-514350">
              <a:buAutoNum type="arabicPeriod"/>
            </a:pPr>
            <a:r>
              <a:rPr lang="en-US"/>
              <a:t>import {NgbModule} from '@ng-bootstrap/ng-bootstrap';</a:t>
            </a:r>
            <a:endParaRPr lang="en-US"/>
          </a:p>
          <a:p>
            <a:pPr marL="971550" lvl="1" indent="-514350">
              <a:buAutoNum type="arabicPeriod"/>
            </a:pPr>
            <a:r>
              <a:rPr lang="en-US"/>
              <a:t>add this module to the imports array of the @NgModule decorator</a:t>
            </a:r>
            <a:endParaRPr lang="en-US"/>
          </a:p>
          <a:p>
            <a:pPr marL="971550" lvl="1" indent="-514350">
              <a:buAutoNum type="arabicPeriod"/>
            </a:pPr>
            <a:r>
              <a:rPr lang="en-US"/>
              <a:t>Having imported NgbModule in your Angular application you can now make use of the Ng-Bootstrap components in your templates. The following components are available:</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AVAILABLE ng-Boostrap components</a:t>
            </a:r>
            <a:endParaRPr lang="en-US"/>
          </a:p>
        </p:txBody>
      </p:sp>
      <p:graphicFrame>
        <p:nvGraphicFramePr>
          <p:cNvPr id="4" name="Table 3"/>
          <p:cNvGraphicFramePr/>
          <p:nvPr/>
        </p:nvGraphicFramePr>
        <p:xfrm>
          <a:off x="1058545" y="2148840"/>
          <a:ext cx="8533765" cy="381000"/>
        </p:xfrm>
        <a:graphic>
          <a:graphicData uri="http://schemas.openxmlformats.org/drawingml/2006/table">
            <a:tbl>
              <a:tblPr firstRow="1" bandRow="1">
                <a:tableStyleId>{5C22544A-7EE6-4342-B048-85BDC9FD1C3A}</a:tableStyleId>
              </a:tblPr>
              <a:tblGrid>
                <a:gridCol w="4266565"/>
                <a:gridCol w="4266565"/>
              </a:tblGrid>
              <a:tr h="2560320">
                <a:tc>
                  <a:txBody>
                    <a:bodyPr/>
                    <a:p>
                      <a:pPr>
                        <a:buNone/>
                      </a:pPr>
                      <a:r>
                        <a:rPr lang="en-US"/>
                        <a:t>Accordion</a:t>
                      </a:r>
                      <a:endParaRPr lang="en-US"/>
                    </a:p>
                    <a:p>
                      <a:pPr>
                        <a:buNone/>
                      </a:pPr>
                      <a:r>
                        <a:rPr lang="en-US"/>
                        <a:t>Alert</a:t>
                      </a:r>
                      <a:endParaRPr lang="en-US"/>
                    </a:p>
                    <a:p>
                      <a:pPr>
                        <a:buNone/>
                      </a:pPr>
                      <a:r>
                        <a:rPr lang="en-US"/>
                        <a:t>Buttons</a:t>
                      </a:r>
                      <a:endParaRPr lang="en-US"/>
                    </a:p>
                    <a:p>
                      <a:pPr>
                        <a:buNone/>
                      </a:pPr>
                      <a:r>
                        <a:rPr lang="en-US"/>
                        <a:t>Carousel</a:t>
                      </a:r>
                      <a:endParaRPr lang="en-US"/>
                    </a:p>
                    <a:p>
                      <a:pPr>
                        <a:buNone/>
                      </a:pPr>
                      <a:r>
                        <a:rPr lang="en-US"/>
                        <a:t>Collapse</a:t>
                      </a:r>
                      <a:endParaRPr lang="en-US"/>
                    </a:p>
                    <a:p>
                      <a:pPr>
                        <a:buNone/>
                      </a:pPr>
                      <a:r>
                        <a:rPr lang="en-US"/>
                        <a:t>Datepicker</a:t>
                      </a:r>
                      <a:endParaRPr lang="en-US"/>
                    </a:p>
                    <a:p>
                      <a:pPr>
                        <a:buNone/>
                      </a:pPr>
                      <a:r>
                        <a:rPr lang="en-US"/>
                        <a:t>Dropdown</a:t>
                      </a:r>
                      <a:endParaRPr lang="en-US"/>
                    </a:p>
                    <a:p>
                      <a:pPr>
                        <a:buNone/>
                      </a:pPr>
                      <a:r>
                        <a:rPr lang="en-US"/>
                        <a:t>Modal</a:t>
                      </a:r>
                      <a:endParaRPr lang="en-US"/>
                    </a:p>
                    <a:p>
                      <a:pPr>
                        <a:buNone/>
                      </a:pPr>
                      <a:r>
                        <a:rPr lang="en-US"/>
                        <a:t>Pagination</a:t>
                      </a:r>
                      <a:endParaRPr lang="en-US"/>
                    </a:p>
                  </a:txBody>
                  <a:tcPr/>
                </a:tc>
                <a:tc>
                  <a:txBody>
                    <a:bodyPr/>
                    <a:p>
                      <a:pPr>
                        <a:buNone/>
                      </a:pPr>
                      <a:r>
                        <a:rPr lang="en-US"/>
                        <a:t>Popover</a:t>
                      </a:r>
                      <a:endParaRPr lang="en-US"/>
                    </a:p>
                    <a:p>
                      <a:pPr>
                        <a:buNone/>
                      </a:pPr>
                      <a:r>
                        <a:rPr lang="en-US"/>
                        <a:t>Progressbar</a:t>
                      </a:r>
                      <a:endParaRPr lang="en-US"/>
                    </a:p>
                    <a:p>
                      <a:pPr>
                        <a:buNone/>
                      </a:pPr>
                      <a:r>
                        <a:rPr lang="en-US"/>
                        <a:t>Rating</a:t>
                      </a:r>
                      <a:endParaRPr lang="en-US"/>
                    </a:p>
                    <a:p>
                      <a:pPr>
                        <a:buNone/>
                      </a:pPr>
                      <a:r>
                        <a:rPr lang="en-US"/>
                        <a:t>Tabs</a:t>
                      </a:r>
                      <a:endParaRPr lang="en-US"/>
                    </a:p>
                    <a:p>
                      <a:pPr>
                        <a:buNone/>
                      </a:pPr>
                      <a:r>
                        <a:rPr lang="en-US"/>
                        <a:t>Timepicker</a:t>
                      </a:r>
                      <a:endParaRPr lang="en-US"/>
                    </a:p>
                    <a:p>
                      <a:pPr>
                        <a:buNone/>
                      </a:pPr>
                      <a:r>
                        <a:rPr lang="en-US"/>
                        <a:t>Tooltip</a:t>
                      </a:r>
                      <a:endParaRPr lang="en-US"/>
                    </a:p>
                    <a:p>
                      <a:pPr>
                        <a:buNone/>
                      </a:pPr>
                      <a:r>
                        <a:rPr lang="en-US"/>
                        <a:t>Typeahead</a:t>
                      </a:r>
                      <a:endParaRPr lang="en-US"/>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SERVICES</a:t>
            </a:r>
            <a:endParaRPr lang="en-US" b="1"/>
          </a:p>
        </p:txBody>
      </p:sp>
      <p:sp>
        <p:nvSpPr>
          <p:cNvPr id="3" name="Content Placeholder 2"/>
          <p:cNvSpPr>
            <a:spLocks noGrp="1"/>
          </p:cNvSpPr>
          <p:nvPr>
            <p:ph idx="1"/>
          </p:nvPr>
        </p:nvSpPr>
        <p:spPr/>
        <p:txBody>
          <a:bodyPr/>
          <a:p>
            <a:r>
              <a:rPr lang="en-US"/>
              <a:t>A service is used when a common functionality needs to be provided to various modules. For example, we could have a database functionality that could be reused among various modules. And hence you could create a service that could have the database functionality.</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$Watch</a:t>
            </a:r>
            <a:endParaRPr lang="en-US"/>
          </a:p>
        </p:txBody>
      </p:sp>
      <p:sp>
        <p:nvSpPr>
          <p:cNvPr id="3" name="Content Placeholder 2"/>
          <p:cNvSpPr>
            <a:spLocks noGrp="1"/>
          </p:cNvSpPr>
          <p:nvPr>
            <p:ph idx="1"/>
          </p:nvPr>
        </p:nvSpPr>
        <p:spPr/>
        <p:txBody>
          <a:bodyPr/>
          <a:p>
            <a:r>
              <a:rPr lang="en-US"/>
              <a:t>$watch provides us with a way to keep calculated values up to date when the values that they depend on change. The syntax for $watch looks like this.</a:t>
            </a:r>
            <a:endParaRPr lang="en-US"/>
          </a:p>
          <a:p>
            <a:endParaRPr lang="en-US"/>
          </a:p>
          <a:p>
            <a:r>
              <a:rPr lang="en-US"/>
              <a:t>$scope.$watch([expression returning watched value],</a:t>
            </a:r>
            <a:endParaRPr lang="en-US"/>
          </a:p>
          <a:p>
            <a:r>
              <a:rPr lang="en-US"/>
              <a:t>              [change handler],</a:t>
            </a:r>
            <a:endParaRPr lang="en-US"/>
          </a:p>
          <a:p>
            <a:r>
              <a:rPr lang="en-US"/>
              <a:t>              [objectEquality?]);</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ROUTING</a:t>
            </a:r>
            <a:endParaRPr lang="en-US" b="1"/>
          </a:p>
        </p:txBody>
      </p:sp>
      <p:sp>
        <p:nvSpPr>
          <p:cNvPr id="3" name="Content Placeholder 2"/>
          <p:cNvSpPr>
            <a:spLocks noGrp="1"/>
          </p:cNvSpPr>
          <p:nvPr>
            <p:ph idx="1"/>
          </p:nvPr>
        </p:nvSpPr>
        <p:spPr/>
        <p:txBody>
          <a:bodyPr/>
          <a:p>
            <a:r>
              <a:rPr lang="en-US"/>
              <a:t>This feature is useful in building SPA (Single Page Application) with multiple views</a:t>
            </a:r>
            <a:endParaRPr lang="en-US"/>
          </a:p>
          <a:p>
            <a:r>
              <a:rPr lang="en-US"/>
              <a:t>Helps us to divide our application in logical views and bind them with different controllers.</a:t>
            </a:r>
            <a:endParaRPr lang="en-US"/>
          </a:p>
          <a:p>
            <a:pPr marL="0" indent="0">
              <a:buNone/>
            </a:pP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Implementing Routing</a:t>
            </a:r>
            <a:endParaRPr lang="en-US"/>
          </a:p>
        </p:txBody>
      </p:sp>
      <p:sp>
        <p:nvSpPr>
          <p:cNvPr id="3" name="Content Placeholder 2"/>
          <p:cNvSpPr>
            <a:spLocks noGrp="1"/>
          </p:cNvSpPr>
          <p:nvPr>
            <p:ph idx="1"/>
          </p:nvPr>
        </p:nvSpPr>
        <p:spPr/>
        <p:txBody>
          <a:bodyPr/>
          <a:p>
            <a:r>
              <a:rPr lang="en-US"/>
              <a:t>The$routeProvider definition contained by the module is called “</a:t>
            </a:r>
            <a:r>
              <a:rPr lang="en-US" b="1"/>
              <a:t>ngRoute”</a:t>
            </a:r>
            <a:endParaRPr lang="en-US" b="1"/>
          </a:p>
          <a:p>
            <a:pPr lvl="1"/>
            <a:r>
              <a:rPr lang="en-US"/>
              <a:t>Define an angular app using “angular. Module” method</a:t>
            </a:r>
            <a:endParaRPr lang="en-US"/>
          </a:p>
          <a:p>
            <a:pPr lvl="1"/>
            <a:r>
              <a:rPr lang="en-US"/>
              <a:t>Configure the routes. Use the "config" method to configure $routeProvider.</a:t>
            </a:r>
            <a:endParaRPr lang="en-US"/>
          </a:p>
          <a:p>
            <a:pPr lvl="1"/>
            <a:r>
              <a:rPr lang="en-US"/>
              <a:t>To define a route in AngularJS you can then use the "when" and "otherwise" method of $routeProvider</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10636</Words>
  <Application>WPS Presentation</Application>
  <PresentationFormat>Widescreen</PresentationFormat>
  <Paragraphs>266</Paragraphs>
  <Slides>32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32</vt:i4>
      </vt:variant>
    </vt:vector>
  </HeadingPairs>
  <TitlesOfParts>
    <vt:vector size="42" baseType="lpstr">
      <vt:lpstr>Arial</vt:lpstr>
      <vt:lpstr>SimSun</vt:lpstr>
      <vt:lpstr>Wingdings</vt:lpstr>
      <vt:lpstr>Calibri Light</vt:lpstr>
      <vt:lpstr>Calibri</vt:lpstr>
      <vt:lpstr>Microsoft YaHei</vt:lpstr>
      <vt:lpstr/>
      <vt:lpstr>Arial Unicode MS</vt:lpstr>
      <vt:lpstr>Segoe Print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ROUTING</vt:lpstr>
      <vt:lpstr>Implementing Routing</vt:lpstr>
      <vt:lpstr>DATA BINDING</vt:lpstr>
      <vt:lpstr>TYPES OF DATA BINDING</vt:lpstr>
      <vt:lpstr>BINDING DIRECTIVES IN ANGULARJS</vt:lpstr>
      <vt:lpstr> Factory method in AngularJS</vt:lpstr>
      <vt:lpstr>IMPLEMENT VALIDATION </vt:lpstr>
      <vt:lpstr>$rootscope</vt:lpstr>
      <vt:lpstr>Dependency Injection</vt:lpstr>
      <vt:lpstr>WHEN DEPENDENCY INJECTION IS NEEDED</vt:lpstr>
      <vt:lpstr>AngularJS uses dependency with several types</vt:lpstr>
      <vt:lpstr>ng-repeat directive</vt:lpstr>
      <vt:lpstr>CONTROLLER</vt:lpstr>
      <vt:lpstr>Controller Rules</vt:lpstr>
      <vt:lpstr>Creating a Controller</vt:lpstr>
      <vt:lpstr>Filters</vt:lpstr>
      <vt:lpstr>COMPONENTS OF FILTER</vt:lpstr>
      <vt:lpstr>MODULE</vt:lpstr>
      <vt:lpstr>Services </vt:lpstr>
      <vt:lpstr>Built In Services</vt:lpstr>
      <vt:lpstr> double click event </vt:lpstr>
      <vt:lpstr>ng-include</vt:lpstr>
      <vt:lpstr>ng-click </vt:lpstr>
      <vt:lpstr>ng-disabled</vt:lpstr>
      <vt:lpstr>ng-app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Angus</dc:creator>
  <cp:lastModifiedBy>Angus</cp:lastModifiedBy>
  <cp:revision>27</cp:revision>
  <dcterms:created xsi:type="dcterms:W3CDTF">2017-09-14T16:02:00Z</dcterms:created>
  <dcterms:modified xsi:type="dcterms:W3CDTF">2017-09-29T21:01:24Z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1033-10.2.0.5934</vt:lpwstr>
  </property>
</Properties>
</file>