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1"/>
    <p:sldId id="265" r:id="rId12"/>
    <p:sldId id="264" r:id="rId13"/>
    <p:sldId id="266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b="1"/>
              <a:t>PREDICTING CUSTOMER BEHAVIOR ON RETAIL SALES</a:t>
            </a:r>
            <a:br>
              <a:rPr lang="en-US" b="1"/>
            </a:br>
            <a:endParaRPr lang="en-US" b="1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1278"/>
            <a:ext cx="9144000" cy="1655762"/>
          </a:xfrm>
        </p:spPr>
        <p:txBody>
          <a:bodyPr/>
          <a:p>
            <a:r>
              <a:rPr lang="en-US" i="1"/>
              <a:t>OPTIMIZING RETURNS BASED ON MARKDOWN SUCCESS</a:t>
            </a:r>
            <a:endParaRPr lang="en-US" i="1"/>
          </a:p>
          <a:p>
            <a:r>
              <a:rPr lang="en-US"/>
              <a:t>By </a:t>
            </a:r>
            <a:endParaRPr lang="en-US"/>
          </a:p>
          <a:p>
            <a:r>
              <a:rPr lang="en-US"/>
              <a:t>Angus Ogubuike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</a:rPr>
              <a:t>STATISTICAL OVERVIEW</a:t>
            </a:r>
            <a:endParaRPr lang="en-US" b="1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50" y="1507490"/>
            <a:ext cx="10661650" cy="4669790"/>
          </a:xfrm>
        </p:spPr>
        <p:txBody>
          <a:bodyPr>
            <a:normAutofit lnSpcReduction="10000"/>
          </a:bodyPr>
          <a:p>
            <a:r>
              <a:rPr lang="en-US"/>
              <a:t>The dataset has 8190 sales record and 95 features</a:t>
            </a:r>
            <a:endParaRPr lang="en-US"/>
          </a:p>
          <a:p>
            <a:r>
              <a:rPr lang="en-US"/>
              <a:t>7% of the total period of sales are holidays</a:t>
            </a:r>
            <a:endParaRPr lang="en-US"/>
          </a:p>
          <a:p>
            <a:r>
              <a:rPr lang="en-US"/>
              <a:t>Mean promotional sales are as follows: </a:t>
            </a:r>
            <a:endParaRPr lang="en-US"/>
          </a:p>
          <a:p>
            <a:pPr lvl="1"/>
            <a:r>
              <a:rPr lang="en-US"/>
              <a:t>Markdown 1 = 8887.617797 </a:t>
            </a:r>
            <a:endParaRPr lang="en-US"/>
          </a:p>
          <a:p>
            <a:pPr lvl="1"/>
            <a:r>
              <a:rPr lang="en-US"/>
              <a:t>Markdown 2 = 6107.224317</a:t>
            </a:r>
            <a:endParaRPr lang="en-US"/>
          </a:p>
          <a:p>
            <a:pPr lvl="1"/>
            <a:r>
              <a:rPr lang="en-US"/>
              <a:t>Markdown 3 = 928.785220</a:t>
            </a:r>
            <a:endParaRPr lang="en-US"/>
          </a:p>
          <a:p>
            <a:pPr lvl="1"/>
            <a:r>
              <a:rPr lang="en-US"/>
              <a:t>Markdown 4 = 3130.176556 </a:t>
            </a:r>
            <a:endParaRPr lang="en-US"/>
          </a:p>
          <a:p>
            <a:pPr lvl="1"/>
            <a:r>
              <a:rPr lang="en-US"/>
              <a:t>Markdown 5 = 4544.031686</a:t>
            </a:r>
            <a:endParaRPr lang="en-US"/>
          </a:p>
          <a:p>
            <a:r>
              <a:rPr lang="en-US"/>
              <a:t>Promotions are generally more successful (more sales are recorded) during holidays than during non-holidays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latin typeface="Arial" panose="020B0604020202020204" pitchFamily="34" charset="0"/>
              </a:rPr>
              <a:t>CORRELATION RESULT : HOLIDAY &amp; PROMO SALES</a:t>
            </a:r>
            <a:endParaRPr lang="en-US" b="1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</a:rPr>
              <a:t>MarkDown 3 (promo events during Mother's Day) has slight positive correlation with Holiday (32%), </a:t>
            </a:r>
            <a:endParaRPr lang="en-US">
              <a:latin typeface="Arial" panose="020B0604020202020204" pitchFamily="34" charset="0"/>
            </a:endParaRPr>
          </a:p>
          <a:p>
            <a:pPr lvl="0"/>
            <a:r>
              <a:rPr lang="en-US">
                <a:latin typeface="Arial" panose="020B0604020202020204" pitchFamily="34" charset="0"/>
              </a:rPr>
              <a:t>Sales at other promotional events seem not to have any significant correlation with holidays</a:t>
            </a: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44920" y="1536065"/>
            <a:ext cx="5181600" cy="4267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latin typeface="Arial" panose="020B0604020202020204" pitchFamily="34" charset="0"/>
              </a:rPr>
              <a:t>CORRELATION RESULT: HOLIDAY vs SELECTED GIFT ITEMS</a:t>
            </a:r>
            <a:endParaRPr lang="en-US" b="1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Positive correlations among sales of gift items (suggesting collinearity)</a:t>
            </a:r>
            <a:endParaRPr lang="en-US"/>
          </a:p>
          <a:p>
            <a:r>
              <a:rPr lang="en-US"/>
              <a:t> Correlation between these items and holidays is not significant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691005"/>
            <a:ext cx="5756275" cy="411353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2005" cy="1325880"/>
          </a:xfrm>
        </p:spPr>
        <p:txBody>
          <a:bodyPr>
            <a:normAutofit fontScale="90000"/>
          </a:bodyPr>
          <a:p>
            <a:r>
              <a:rPr lang="en-US" b="1">
                <a:latin typeface="Arial" panose="020B0604020202020204" pitchFamily="34" charset="0"/>
                <a:sym typeface="+mn-ea"/>
              </a:rPr>
              <a:t>CORRELATION RESULT: ENVIRONMENTAL VARIABLES &amp; SELECTED GIFT ITEMS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Very weak correlation between temperature and sales of gift items</a:t>
            </a:r>
            <a:endParaRPr lang="en-US"/>
          </a:p>
          <a:p>
            <a:r>
              <a:rPr lang="en-US"/>
              <a:t>Moderate positive correlation between Cell Phone purchase and CPI</a:t>
            </a:r>
            <a:endParaRPr lang="en-US"/>
          </a:p>
          <a:p>
            <a:r>
              <a:rPr lang="en-US"/>
              <a:t>Negative correlation between unemployment and purchase of gifts items (This is the expectation)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31890" y="1711325"/>
            <a:ext cx="5061585" cy="4351655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2005" cy="1325880"/>
          </a:xfrm>
        </p:spPr>
        <p:txBody>
          <a:bodyPr>
            <a:normAutofit fontScale="90000"/>
          </a:bodyPr>
          <a:p>
            <a:r>
              <a:rPr lang="en-US" b="1">
                <a:latin typeface="Arial" panose="020B0604020202020204" pitchFamily="34" charset="0"/>
                <a:sym typeface="+mn-ea"/>
              </a:rPr>
              <a:t>CORRELATION RESULT: PROMO &amp; SELECTED GIFT ITEMS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0000"/>
          </a:bodyPr>
          <a:p>
            <a:r>
              <a:rPr lang="en-US"/>
              <a:t>1. Possible spill over of customer behavior from Thanksgiving to superbowl.</a:t>
            </a:r>
            <a:endParaRPr lang="en-US"/>
          </a:p>
          <a:p>
            <a:r>
              <a:rPr lang="en-US"/>
              <a:t>2. Moderate positive correlation between MarkDown 1 and MarkDown 2 - Occurs within the same month range</a:t>
            </a:r>
            <a:endParaRPr lang="en-US"/>
          </a:p>
          <a:p>
            <a:r>
              <a:rPr lang="en-US"/>
              <a:t>3. Correlation with departmental gift items is insignificant except an observed weak negative correlation between MarkDown1, MarkDown 2 and MarkDown 3 and the purchase of clearance clothing.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47130" y="1825625"/>
            <a:ext cx="5031105" cy="4351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18120" cy="1325880"/>
          </a:xfrm>
        </p:spPr>
        <p:txBody>
          <a:bodyPr>
            <a:normAutofit fontScale="90000"/>
          </a:bodyPr>
          <a:p>
            <a:r>
              <a:rPr lang="en-US" b="1">
                <a:latin typeface="Arial" panose="020B0604020202020204" pitchFamily="34" charset="0"/>
              </a:rPr>
              <a:t>CORRELATION RESULTS - SIZE, TYPE &amp; DEPARTMENTAL SALES</a:t>
            </a:r>
            <a:endParaRPr lang="en-US" b="1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160" y="1825625"/>
            <a:ext cx="5311775" cy="4876800"/>
          </a:xfrm>
        </p:spPr>
        <p:txBody>
          <a:bodyPr>
            <a:normAutofit fontScale="50000"/>
          </a:bodyPr>
          <a:p>
            <a:r>
              <a:rPr lang="en-US">
                <a:latin typeface="Arial" panose="020B0604020202020204" pitchFamily="34" charset="0"/>
              </a:rPr>
              <a:t>STORE TYPE A</a:t>
            </a:r>
            <a:endParaRPr lang="en-US">
              <a:latin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</a:rPr>
              <a:t>Store Size is moderately correlated to floral sales</a:t>
            </a:r>
            <a:endParaRPr lang="en-US">
              <a:latin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</a:rPr>
              <a:t>Store Size has relative weak positive correlation to sales of other gift items. </a:t>
            </a:r>
            <a:endParaRPr lang="en-US">
              <a:latin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</a:rPr>
              <a:t>Indicates store type is a wholesale store.</a:t>
            </a:r>
            <a:endParaRPr lang="en-US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STORE TYPE B</a:t>
            </a:r>
            <a:endParaRPr lang="en-US">
              <a:latin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</a:rPr>
              <a:t>Store Size has a moderate negative correlation with cell phone sales, </a:t>
            </a:r>
            <a:endParaRPr lang="en-US">
              <a:latin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</a:rPr>
              <a:t>Store Size has a moderate positive correlation with floral sales and </a:t>
            </a:r>
            <a:endParaRPr lang="en-US">
              <a:latin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</a:rPr>
              <a:t>Very weak or no correlation with sales of other items. </a:t>
            </a:r>
            <a:endParaRPr lang="en-US">
              <a:latin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</a:rPr>
              <a:t>Indicates that this store type is likely a neighborhood store </a:t>
            </a:r>
            <a:endParaRPr lang="en-US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STORE TYPE C</a:t>
            </a:r>
            <a:endParaRPr lang="en-US">
              <a:latin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</a:rPr>
              <a:t>Strong negative correlation between size and sales. </a:t>
            </a:r>
            <a:endParaRPr lang="en-US">
              <a:latin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</a:rPr>
              <a:t>High activity indicates that this is a superstore type </a:t>
            </a:r>
            <a:endParaRPr lang="en-US">
              <a:latin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</a:rPr>
              <a:t>Negative correlation with size indicates that customers are likely to purchase things in more compact superstores than in the bigger superstores. </a:t>
            </a:r>
            <a:endParaRPr lang="en-US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The behavior described above also gives us early indication of clustering with respect to type which will be useful in prediction and classification.</a:t>
            </a: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6955" y="60960"/>
            <a:ext cx="2780665" cy="28505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9920" y="3060700"/>
            <a:ext cx="2800350" cy="28384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955" y="3060700"/>
            <a:ext cx="2780665" cy="28384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 Box 1"/>
          <p:cNvSpPr txBox="1"/>
          <p:nvPr/>
        </p:nvSpPr>
        <p:spPr>
          <a:xfrm>
            <a:off x="8936355" y="2389505"/>
            <a:ext cx="437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Arial" panose="020B0604020202020204" pitchFamily="34" charset="0"/>
              </a:rPr>
              <a:t>A</a:t>
            </a:r>
            <a:endParaRPr lang="en-US" sz="2800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997315" y="5323205"/>
            <a:ext cx="437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Arial" panose="020B0604020202020204" pitchFamily="34" charset="0"/>
              </a:rPr>
              <a:t>C</a:t>
            </a:r>
            <a:endParaRPr lang="en-US" sz="2800"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810885" y="5306695"/>
            <a:ext cx="437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Arial" panose="020B0604020202020204" pitchFamily="34" charset="0"/>
              </a:rPr>
              <a:t>D</a:t>
            </a:r>
            <a:endParaRPr 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55" y="288798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 b="1">
                <a:sym typeface="+mn-ea"/>
              </a:rPr>
              <a:t>HYPOTHESIS TESTING</a:t>
            </a:r>
            <a:r>
              <a:rPr lang="en-US">
                <a:sym typeface="+mn-ea"/>
              </a:rPr>
              <a:t> 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 - </a:t>
            </a:r>
            <a:r>
              <a:rPr lang="en-US" i="1">
                <a:sym typeface="+mn-ea"/>
              </a:rPr>
              <a:t>CODEBASE 3.0</a:t>
            </a:r>
            <a:br>
              <a:rPr lang="en-US" i="1"/>
            </a:b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Statistical Test for Correlation</a:t>
            </a:r>
            <a:endParaRPr lang="en-US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47800"/>
            <a:ext cx="10122535" cy="5334000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lang="en-US"/>
              <a:t>9 hypotheses tested</a:t>
            </a:r>
            <a:endParaRPr lang="en-US"/>
          </a:p>
          <a:p>
            <a:pPr lvl="1"/>
            <a:r>
              <a:rPr lang="en-US"/>
              <a:t>Store size has impact on Markdown Success</a:t>
            </a:r>
            <a:endParaRPr lang="en-US"/>
          </a:p>
          <a:p>
            <a:pPr lvl="1"/>
            <a:r>
              <a:rPr lang="en-US"/>
              <a:t>Missing values significantly affect result of tests</a:t>
            </a:r>
            <a:endParaRPr lang="en-US"/>
          </a:p>
          <a:p>
            <a:pPr lvl="1"/>
            <a:r>
              <a:rPr lang="en-US"/>
              <a:t>The difference between sales recorded on holidays and those recorded on non-holiday weeks is statitically significant</a:t>
            </a:r>
            <a:endParaRPr lang="en-US"/>
          </a:p>
          <a:p>
            <a:pPr lvl="1"/>
            <a:r>
              <a:rPr lang="en-US"/>
              <a:t>The difference between markdown sales on holidays and those recorded on non-holiday weeks is statistically significant</a:t>
            </a:r>
            <a:endParaRPr lang="en-US"/>
          </a:p>
          <a:p>
            <a:pPr lvl="1"/>
            <a:r>
              <a:rPr lang="en-US"/>
              <a:t>The difference in Markdowns for each Store Type is statistically significant</a:t>
            </a:r>
            <a:endParaRPr lang="en-US"/>
          </a:p>
          <a:p>
            <a:pPr lvl="1"/>
            <a:r>
              <a:rPr lang="en-US"/>
              <a:t>The difference in Sales of gift items for each store Type is statistically significant</a:t>
            </a:r>
            <a:endParaRPr lang="en-US"/>
          </a:p>
          <a:p>
            <a:pPr lvl="1"/>
            <a:r>
              <a:rPr lang="en-US"/>
              <a:t>The difference in Store Size for each Store Type is statistically significant</a:t>
            </a:r>
            <a:endParaRPr lang="en-US"/>
          </a:p>
          <a:p>
            <a:pPr lvl="1"/>
            <a:r>
              <a:rPr lang="en-US"/>
              <a:t>Store size has impact on Sales of Gift Items</a:t>
            </a:r>
            <a:endParaRPr lang="en-US"/>
          </a:p>
          <a:p>
            <a:pPr lvl="1"/>
            <a:r>
              <a:rPr lang="en-US"/>
              <a:t>Store size has impact on </a:t>
            </a:r>
            <a:r>
              <a:rPr lang="en-US" b="1"/>
              <a:t>MarkDowns</a:t>
            </a:r>
            <a:endParaRPr lang="en-US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55"/>
            <a:ext cx="10515600" cy="1325563"/>
          </a:xfrm>
        </p:spPr>
        <p:txBody>
          <a:bodyPr/>
          <a:p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MARKDOWN SUCCESS</a:t>
            </a:r>
            <a:endParaRPr lang="en-US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9020"/>
            <a:ext cx="8566785" cy="4759960"/>
          </a:xfrm>
        </p:spPr>
        <p:txBody>
          <a:bodyPr>
            <a:normAutofit fontScale="90000" lnSpcReduction="20000"/>
          </a:bodyPr>
          <a:p>
            <a:r>
              <a:rPr lang="en-US"/>
              <a:t>Create composite function for </a:t>
            </a:r>
            <a:r>
              <a:rPr lang="en-US" b="1">
                <a:solidFill>
                  <a:srgbClr val="FF0000"/>
                </a:solidFill>
              </a:rPr>
              <a:t>Markdown success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High markdown success is denoted: "1"  (&gt;= Mean of the Markdown sum)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"0" for low Markdown success: (&lt;</a:t>
            </a:r>
            <a:r>
              <a:rPr lang="en-US" b="1">
                <a:solidFill>
                  <a:schemeClr val="accent5">
                    <a:lumMod val="75000"/>
                  </a:schemeClr>
                </a:solidFill>
                <a:sym typeface="+mn-ea"/>
              </a:rPr>
              <a:t>Mean of the Markdown sum)</a:t>
            </a:r>
            <a:endParaRPr lang="en-US" b="1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pPr lvl="1"/>
            <a:r>
              <a:rPr lang="en-US" b="1">
                <a:solidFill>
                  <a:schemeClr val="accent5">
                    <a:lumMod val="75000"/>
                  </a:schemeClr>
                </a:solidFill>
                <a:sym typeface="+mn-ea"/>
              </a:rPr>
              <a:t> Markdown Mean = 4719.567115</a:t>
            </a:r>
            <a:endParaRPr lang="en-US" b="1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pPr lvl="0"/>
            <a:r>
              <a:rPr lang="en-US" b="1">
                <a:solidFill>
                  <a:schemeClr val="tx1"/>
                </a:solidFill>
                <a:sym typeface="+mn-ea"/>
              </a:rPr>
              <a:t>Hypothesis Testing: Is there significant difference in the means of size of the stores who had high Markdown success and those who had low markdown success?</a:t>
            </a:r>
            <a:endParaRPr lang="en-US" b="1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>
                <a:solidFill>
                  <a:schemeClr val="tx1"/>
                </a:solidFill>
                <a:sym typeface="+mn-ea"/>
              </a:rPr>
              <a:t>Null Hypothesis: (H0: pSS = pMS) The null hypothesis would be that there is no difference in store size between stores which had high Markdown success and those with low markdown success.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b="1">
                <a:solidFill>
                  <a:schemeClr val="tx1"/>
                </a:solidFill>
                <a:sym typeface="+mn-ea"/>
              </a:rPr>
              <a:t>Alternate Hypothesis: (HA: pSS != pMS) The alternative hypothesis would be that there is a difference in store size between stores who had high Markdown success and those who had low markdown success.</a:t>
            </a:r>
            <a:endParaRPr lang="en-US" b="1">
              <a:solidFill>
                <a:schemeClr val="tx1"/>
              </a:solidFill>
              <a:sym typeface="+mn-ea"/>
            </a:endParaRPr>
          </a:p>
          <a:p>
            <a:pPr lvl="1"/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5461635"/>
            <a:ext cx="5262880" cy="829945"/>
          </a:xfrm>
          <a:prstGeom prst="rect">
            <a:avLst/>
          </a:prstGeom>
          <a:solidFill>
            <a:schemeClr val="bg2"/>
          </a:solidFill>
          <a:ln w="28575" cmpd="sng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sz="2400"/>
              <a:t>t- statistic (95%) = 45.54, pvalue (5%) =0.0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6706870" y="5461635"/>
            <a:ext cx="40557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 u="sng">
                <a:solidFill>
                  <a:srgbClr val="FF0000"/>
                </a:solidFill>
              </a:rPr>
              <a:t>Reject Null hypothesis!</a:t>
            </a:r>
            <a:endParaRPr lang="en-US" sz="3200" b="1" u="sng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524365" y="194945"/>
            <a:ext cx="2223135" cy="17532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>
                <a:latin typeface="Arial" panose="020B0604020202020204" pitchFamily="34" charset="0"/>
              </a:rPr>
              <a:t>The t-distribution left quartile range is: </a:t>
            </a:r>
            <a:r>
              <a:rPr lang="en-US" b="1">
                <a:latin typeface="Arial" panose="020B0604020202020204" pitchFamily="34" charset="0"/>
              </a:rPr>
              <a:t>-1.96402740931</a:t>
            </a:r>
            <a:endParaRPr lang="en-US" b="1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The t-distribution right quartile range is: </a:t>
            </a:r>
            <a:r>
              <a:rPr lang="en-US" b="1">
                <a:latin typeface="Arial" panose="020B0604020202020204" pitchFamily="34" charset="0"/>
              </a:rPr>
              <a:t>1.96402740931</a:t>
            </a:r>
            <a:endParaRPr 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55"/>
            <a:ext cx="10515600" cy="1325563"/>
          </a:xfrm>
        </p:spPr>
        <p:txBody>
          <a:bodyPr/>
          <a:p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VALUES</a:t>
            </a:r>
            <a:endParaRPr lang="en-US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85" y="1139825"/>
            <a:ext cx="8944610" cy="4759960"/>
          </a:xfrm>
        </p:spPr>
        <p:txBody>
          <a:bodyPr>
            <a:normAutofit lnSpcReduction="10000"/>
          </a:bodyPr>
          <a:p>
            <a:r>
              <a:rPr lang="en-US" b="1">
                <a:solidFill>
                  <a:schemeClr val="accent5"/>
                </a:solidFill>
                <a:sym typeface="+mn-ea"/>
              </a:rPr>
              <a:t>Hypothesis Testing: Is there significant difference in the means of the filled missing values and those of the general population?</a:t>
            </a:r>
            <a:endParaRPr lang="en-US" b="1">
              <a:solidFill>
                <a:schemeClr val="accent5"/>
              </a:solidFill>
              <a:sym typeface="+mn-ea"/>
            </a:endParaRPr>
          </a:p>
          <a:p>
            <a:pPr marL="0" indent="0">
              <a:buNone/>
            </a:pPr>
            <a:endParaRPr lang="en-US" b="1">
              <a:solidFill>
                <a:schemeClr val="accent5"/>
              </a:solidFill>
              <a:sym typeface="+mn-ea"/>
            </a:endParaRPr>
          </a:p>
          <a:p>
            <a:pPr lvl="1"/>
            <a:r>
              <a:rPr lang="en-US">
                <a:solidFill>
                  <a:schemeClr val="tx1"/>
                </a:solidFill>
                <a:sym typeface="+mn-ea"/>
              </a:rPr>
              <a:t>Null Hypothesis: (H0: pSS = pMS) There is no difference in the result by filling the missing values with numbers using the back fill/ interpolation methods.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b="1">
                <a:solidFill>
                  <a:schemeClr val="tx1"/>
                </a:solidFill>
                <a:sym typeface="+mn-ea"/>
              </a:rPr>
              <a:t>Alternate Hypothesis: (HA: pSS != pMS) there is a difference in the result by filling the missing values with numbers using the back fill / Interpolation methods</a:t>
            </a:r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5280660"/>
            <a:ext cx="5262880" cy="829945"/>
          </a:xfrm>
          <a:prstGeom prst="rect">
            <a:avLst/>
          </a:prstGeom>
          <a:solidFill>
            <a:schemeClr val="bg2"/>
          </a:solidFill>
          <a:ln w="28575" cmpd="sng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sz="2400"/>
              <a:t>t- statistic (95%) = -0.22, pvalue (5%) =0.82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6797675" y="5403850"/>
            <a:ext cx="42043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 u="sng">
                <a:solidFill>
                  <a:srgbClr val="0070C0"/>
                </a:solidFill>
              </a:rPr>
              <a:t>Accept Null Hypothesis!</a:t>
            </a:r>
            <a:endParaRPr lang="en-US" sz="3200" b="1" u="sng">
              <a:solidFill>
                <a:srgbClr val="0070C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614535" y="194945"/>
            <a:ext cx="2223135" cy="17532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>
                <a:latin typeface="Arial" panose="020B0604020202020204" pitchFamily="34" charset="0"/>
              </a:rPr>
              <a:t>The t-distribution left quartile range is: </a:t>
            </a:r>
            <a:r>
              <a:rPr lang="en-US" b="1">
                <a:latin typeface="Arial" panose="020B0604020202020204" pitchFamily="34" charset="0"/>
              </a:rPr>
              <a:t>-1.96402740931</a:t>
            </a:r>
            <a:endParaRPr lang="en-US" b="1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The t-distribution right quartile range is: </a:t>
            </a:r>
            <a:r>
              <a:rPr lang="en-US" b="1">
                <a:latin typeface="Arial" panose="020B0604020202020204" pitchFamily="34" charset="0"/>
              </a:rPr>
              <a:t>1.96402740931</a:t>
            </a:r>
            <a:endParaRPr 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220853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 b="1"/>
              <a:t>OBJECTIVE &amp; DATA</a:t>
            </a:r>
            <a:r>
              <a:rPr lang="en-US"/>
              <a:t> </a:t>
            </a:r>
            <a:br>
              <a:rPr lang="en-US"/>
            </a:br>
            <a:r>
              <a:rPr lang="en-US"/>
              <a:t> - </a:t>
            </a:r>
            <a:r>
              <a:rPr lang="en-US" i="1"/>
              <a:t>CODEBASE 1.0</a:t>
            </a:r>
            <a:endParaRPr lang="en-US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31115"/>
            <a:ext cx="10515600" cy="1325563"/>
          </a:xfrm>
        </p:spPr>
        <p:txBody>
          <a:bodyPr>
            <a:normAutofit/>
          </a:bodyPr>
          <a:p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HOLIDAY vs Non-HOLIDAY SALES</a:t>
            </a:r>
            <a:endParaRPr lang="en-US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049020"/>
            <a:ext cx="8944610" cy="4759960"/>
          </a:xfrm>
        </p:spPr>
        <p:txBody>
          <a:bodyPr>
            <a:normAutofit lnSpcReduction="10000"/>
          </a:bodyPr>
          <a:p>
            <a:r>
              <a:rPr lang="en-US" b="1">
                <a:solidFill>
                  <a:schemeClr val="tx1"/>
                </a:solidFill>
                <a:sym typeface="+mn-ea"/>
              </a:rPr>
              <a:t>For Five Selected Gift Items</a:t>
            </a:r>
            <a:endParaRPr lang="en-US" b="1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b="1">
                <a:solidFill>
                  <a:schemeClr val="accent5"/>
                </a:solidFill>
                <a:sym typeface="+mn-ea"/>
              </a:rPr>
              <a:t>Hypothesis Testing: Is there significant difference in the means of the Gift Item sales during holidays and those of the general population??</a:t>
            </a:r>
            <a:endParaRPr lang="en-US" b="1">
              <a:solidFill>
                <a:schemeClr val="accent5"/>
              </a:solidFill>
              <a:sym typeface="+mn-ea"/>
            </a:endParaRPr>
          </a:p>
          <a:p>
            <a:pPr lvl="2"/>
            <a:r>
              <a:rPr lang="en-US">
                <a:solidFill>
                  <a:schemeClr val="tx1"/>
                </a:solidFill>
                <a:sym typeface="+mn-ea"/>
              </a:rPr>
              <a:t>Null Hypothesis: (H0: pSS = pMS) There is no difference in the mean.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b="1">
                <a:solidFill>
                  <a:schemeClr val="tx1"/>
                </a:solidFill>
                <a:sym typeface="+mn-ea"/>
              </a:rPr>
              <a:t>Alternate Hypothesis: (HA: pSS != pMS) There is difference </a:t>
            </a:r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614535" y="194945"/>
            <a:ext cx="2223135" cy="17532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>
                <a:latin typeface="Arial" panose="020B0604020202020204" pitchFamily="34" charset="0"/>
              </a:rPr>
              <a:t>The t-distribution left quartile range is: </a:t>
            </a:r>
            <a:r>
              <a:rPr lang="en-US" b="1">
                <a:latin typeface="Arial" panose="020B0604020202020204" pitchFamily="34" charset="0"/>
              </a:rPr>
              <a:t>-1.96402740931</a:t>
            </a:r>
            <a:endParaRPr lang="en-US" b="1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The t-distribution right quartile range is: </a:t>
            </a:r>
            <a:r>
              <a:rPr lang="en-US" b="1">
                <a:latin typeface="Arial" panose="020B0604020202020204" pitchFamily="34" charset="0"/>
              </a:rPr>
              <a:t>1.96402740931</a:t>
            </a:r>
            <a:endParaRPr lang="en-US" b="1"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1119505" y="3221990"/>
          <a:ext cx="8774430" cy="26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85"/>
                <a:gridCol w="2313305"/>
                <a:gridCol w="2058670"/>
                <a:gridCol w="2185670"/>
              </a:tblGrid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Department 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T- Statistic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P - Value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Decison on Null Hypothesis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Jewelry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3.55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0.0004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Reject 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Cell Phones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-0.47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0.64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Accept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Floral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-0.52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0.60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Accept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Clearance Clothing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5.24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1.62e-07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Reject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Video Games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-1.66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0.097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Accept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31115"/>
            <a:ext cx="10515600" cy="1325563"/>
          </a:xfrm>
        </p:spPr>
        <p:txBody>
          <a:bodyPr>
            <a:normAutofit/>
          </a:bodyPr>
          <a:p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 (HOLIDAY vs Non-HOLIDAY)</a:t>
            </a:r>
            <a:endParaRPr lang="en-US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049020"/>
            <a:ext cx="8944610" cy="4759960"/>
          </a:xfrm>
        </p:spPr>
        <p:txBody>
          <a:bodyPr>
            <a:normAutofit lnSpcReduction="10000"/>
          </a:bodyPr>
          <a:p>
            <a:r>
              <a:rPr lang="en-US" b="1">
                <a:solidFill>
                  <a:schemeClr val="tx1"/>
                </a:solidFill>
                <a:sym typeface="+mn-ea"/>
              </a:rPr>
              <a:t>For Five MarkDowns</a:t>
            </a:r>
            <a:endParaRPr lang="en-US" b="1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b="1">
                <a:solidFill>
                  <a:schemeClr val="accent5"/>
                </a:solidFill>
                <a:sym typeface="+mn-ea"/>
              </a:rPr>
              <a:t>Hypothesis Testing: Is there significant difference in the means of the promos during holidays and those of the general population?</a:t>
            </a:r>
            <a:endParaRPr lang="en-US" b="1">
              <a:solidFill>
                <a:schemeClr val="accent5"/>
              </a:solidFill>
              <a:sym typeface="+mn-ea"/>
            </a:endParaRPr>
          </a:p>
          <a:p>
            <a:pPr lvl="2"/>
            <a:r>
              <a:rPr lang="en-US">
                <a:solidFill>
                  <a:schemeClr val="tx1"/>
                </a:solidFill>
                <a:sym typeface="+mn-ea"/>
              </a:rPr>
              <a:t>Null Hypothesis: (H0: pSS = pMS) There is no difference in the mean.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b="1">
                <a:solidFill>
                  <a:schemeClr val="tx1"/>
                </a:solidFill>
                <a:sym typeface="+mn-ea"/>
              </a:rPr>
              <a:t>Alternate Hypothesis: (HA: pSS != pMS) There is difference </a:t>
            </a:r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614535" y="194945"/>
            <a:ext cx="2223135" cy="17532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>
                <a:latin typeface="Arial" panose="020B0604020202020204" pitchFamily="34" charset="0"/>
              </a:rPr>
              <a:t>The t-distribution left quartile range is: </a:t>
            </a:r>
            <a:r>
              <a:rPr lang="en-US" b="1">
                <a:latin typeface="Arial" panose="020B0604020202020204" pitchFamily="34" charset="0"/>
              </a:rPr>
              <a:t>-1.96402740931</a:t>
            </a:r>
            <a:endParaRPr lang="en-US" b="1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The t-distribution right quartile range is: </a:t>
            </a:r>
            <a:r>
              <a:rPr lang="en-US" b="1">
                <a:latin typeface="Arial" panose="020B0604020202020204" pitchFamily="34" charset="0"/>
              </a:rPr>
              <a:t>1.96402740931</a:t>
            </a:r>
            <a:endParaRPr lang="en-US" b="1"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1119505" y="3221990"/>
          <a:ext cx="8774430" cy="26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85"/>
                <a:gridCol w="2313305"/>
                <a:gridCol w="2058670"/>
                <a:gridCol w="2185670"/>
              </a:tblGrid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Department 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T- Statistic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P - Value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Decison on Null Hypothesis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MarkDown1 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-24.16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0.0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Reject 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MarlkDown2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 -37.24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0.0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Reject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MarkDown3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-103.98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0.0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Arial" panose="020B0604020202020204" pitchFamily="34" charset="0"/>
                          <a:sym typeface="+mn-ea"/>
                        </a:rPr>
                        <a:t>Reject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MarkDown4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-26.69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0.0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Reject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MarkDown5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5.92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0.0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latin typeface="Arial" panose="020B0604020202020204" pitchFamily="34" charset="0"/>
                          <a:sym typeface="+mn-ea"/>
                        </a:rPr>
                        <a:t>Reject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635"/>
            <a:ext cx="10515600" cy="1325563"/>
          </a:xfrm>
        </p:spPr>
        <p:txBody>
          <a:bodyPr>
            <a:normAutofit/>
          </a:bodyPr>
          <a:p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MARKDOWNS FOR EACH STORE TYPE</a:t>
            </a:r>
            <a:endParaRPr lang="en-US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5" y="1301115"/>
            <a:ext cx="8944610" cy="4759960"/>
          </a:xfrm>
        </p:spPr>
        <p:txBody>
          <a:bodyPr>
            <a:normAutofit lnSpcReduction="10000"/>
          </a:bodyPr>
          <a:p>
            <a:r>
              <a:rPr lang="en-US" b="1">
                <a:solidFill>
                  <a:schemeClr val="accent5"/>
                </a:solidFill>
                <a:sym typeface="+mn-ea"/>
              </a:rPr>
              <a:t>Hypothesis Testing: Is there significant difference in the Markdowns in each Store and those of the general population?</a:t>
            </a:r>
            <a:endParaRPr lang="en-US" b="1">
              <a:solidFill>
                <a:schemeClr val="accent5"/>
              </a:solidFill>
              <a:sym typeface="+mn-ea"/>
            </a:endParaRPr>
          </a:p>
          <a:p>
            <a:pPr lvl="2"/>
            <a:r>
              <a:rPr lang="en-US">
                <a:solidFill>
                  <a:schemeClr val="tx1"/>
                </a:solidFill>
                <a:sym typeface="+mn-ea"/>
              </a:rPr>
              <a:t>Null Hypothesis: (H0: pSS = pMS) There is no difference in the mean.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b="1">
                <a:solidFill>
                  <a:schemeClr val="tx1"/>
                </a:solidFill>
                <a:sym typeface="+mn-ea"/>
              </a:rPr>
              <a:t>Alternate Hypothesis: (HA: pSS != pMS) There is difference </a:t>
            </a:r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614535" y="194945"/>
            <a:ext cx="2223135" cy="17532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>
                <a:latin typeface="Arial" panose="020B0604020202020204" pitchFamily="34" charset="0"/>
              </a:rPr>
              <a:t>The t-distribution left quartile range is: </a:t>
            </a:r>
            <a:r>
              <a:rPr lang="en-US" b="1">
                <a:latin typeface="Arial" panose="020B0604020202020204" pitchFamily="34" charset="0"/>
              </a:rPr>
              <a:t>-1.96402740931</a:t>
            </a:r>
            <a:endParaRPr lang="en-US" b="1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The t-distribution right quartile range is: </a:t>
            </a:r>
            <a:r>
              <a:rPr lang="en-US" b="1">
                <a:latin typeface="Arial" panose="020B0604020202020204" pitchFamily="34" charset="0"/>
              </a:rPr>
              <a:t>1.96402740931</a:t>
            </a:r>
            <a:endParaRPr lang="en-US" b="1"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2154555" y="3099435"/>
          <a:ext cx="8774430" cy="3216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70"/>
                <a:gridCol w="1249680"/>
                <a:gridCol w="1120766"/>
                <a:gridCol w="1048385"/>
                <a:gridCol w="1048385"/>
                <a:gridCol w="1246375"/>
                <a:gridCol w="1503616"/>
              </a:tblGrid>
              <a:tr h="567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Department 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T- Statistic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sym typeface="+mn-ea"/>
                        </a:rPr>
                        <a:t>P - Value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A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B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C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A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B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C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MarkDown1 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-5.74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-16.87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28.09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MarkDown2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 7.53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-64.21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43.89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50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MarkDown3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0.02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-5.14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3.39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0.98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sym typeface="+mn-ea"/>
                        </a:rPr>
                        <a:t>0.00</a:t>
                      </a:r>
                      <a:endParaRPr lang="en-US" sz="1800" b="1">
                        <a:solidFill>
                          <a:srgbClr val="C00000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MarkDown4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1.87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-25.27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43.07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0.06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MarkDown5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-8.95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-7.70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32.40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sym typeface="+mn-ea"/>
                        </a:rPr>
                        <a:t>0.00</a:t>
                      </a:r>
                      <a:endParaRPr lang="en-US" sz="1800" b="1">
                        <a:solidFill>
                          <a:srgbClr val="C00000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619375" y="6464935"/>
            <a:ext cx="248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Arial" panose="020B0604020202020204" pitchFamily="34" charset="0"/>
              </a:rPr>
              <a:t>Reject Null Hypothesis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20595" y="6525895"/>
            <a:ext cx="271780" cy="2717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87465" y="647763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Arial" panose="020B0604020202020204" pitchFamily="34" charset="0"/>
              </a:rPr>
              <a:t>Accept Null Hypothesis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685" y="6513195"/>
            <a:ext cx="271780" cy="2717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635"/>
            <a:ext cx="8671560" cy="1325880"/>
          </a:xfrm>
        </p:spPr>
        <p:txBody>
          <a:bodyPr>
            <a:normAutofit/>
          </a:bodyPr>
          <a:p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SIZE FOR EACH STORE TYPE</a:t>
            </a:r>
            <a:endParaRPr lang="en-US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5" y="1180465"/>
            <a:ext cx="8944610" cy="475996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b="1">
                <a:solidFill>
                  <a:schemeClr val="accent5"/>
                </a:solidFill>
                <a:sym typeface="+mn-ea"/>
              </a:rPr>
              <a:t>Hypothesis Testing: Is there significant difference in the Selected Gift Items in each Store and those of the general population?</a:t>
            </a:r>
            <a:endParaRPr lang="en-US" b="1">
              <a:solidFill>
                <a:schemeClr val="accent5"/>
              </a:solidFill>
              <a:sym typeface="+mn-ea"/>
            </a:endParaRPr>
          </a:p>
          <a:p>
            <a:pPr lvl="2"/>
            <a:r>
              <a:rPr lang="en-US">
                <a:solidFill>
                  <a:schemeClr val="tx1"/>
                </a:solidFill>
                <a:sym typeface="+mn-ea"/>
              </a:rPr>
              <a:t>Null Hypothesis: (H0: pSS = pMS) There is no difference in the mean.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b="1">
                <a:solidFill>
                  <a:schemeClr val="tx1"/>
                </a:solidFill>
                <a:sym typeface="+mn-ea"/>
              </a:rPr>
              <a:t>Alternate Hypothesis: (HA: pSS != pMS) There is difference </a:t>
            </a:r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614535" y="194945"/>
            <a:ext cx="2223135" cy="17532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>
                <a:latin typeface="Arial" panose="020B0604020202020204" pitchFamily="34" charset="0"/>
              </a:rPr>
              <a:t>The t-distribution left quartile range is: </a:t>
            </a:r>
            <a:r>
              <a:rPr lang="en-US" b="1">
                <a:latin typeface="Arial" panose="020B0604020202020204" pitchFamily="34" charset="0"/>
              </a:rPr>
              <a:t>-1.96402740931</a:t>
            </a:r>
            <a:endParaRPr lang="en-US" b="1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The t-distribution right quartile range is: </a:t>
            </a:r>
            <a:r>
              <a:rPr lang="en-US" b="1">
                <a:latin typeface="Arial" panose="020B0604020202020204" pitchFamily="34" charset="0"/>
              </a:rPr>
              <a:t>1.96402740931</a:t>
            </a:r>
            <a:endParaRPr lang="en-US" b="1"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1338580" y="2893695"/>
          <a:ext cx="9076690" cy="165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195"/>
                <a:gridCol w="1191260"/>
                <a:gridCol w="1122680"/>
                <a:gridCol w="1155700"/>
                <a:gridCol w="1397635"/>
                <a:gridCol w="1143000"/>
                <a:gridCol w="1506220"/>
              </a:tblGrid>
              <a:tr h="571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Department 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T- Statistic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sym typeface="+mn-ea"/>
                        </a:rPr>
                        <a:t>P - Value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64579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A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B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C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A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B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C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8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Size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-30.15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-103.26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-133.198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894205" y="4939030"/>
            <a:ext cx="248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Arial" panose="020B0604020202020204" pitchFamily="34" charset="0"/>
              </a:rPr>
              <a:t>Reject Null Hypothesis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5905" y="5035550"/>
            <a:ext cx="271780" cy="2717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88100" y="4987290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Arial" panose="020B0604020202020204" pitchFamily="34" charset="0"/>
              </a:rPr>
              <a:t>Accept Null Hypothesis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0515" y="5035550"/>
            <a:ext cx="271780" cy="2717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635"/>
            <a:ext cx="8671560" cy="1325880"/>
          </a:xfrm>
        </p:spPr>
        <p:txBody>
          <a:bodyPr>
            <a:normAutofit fontScale="90000"/>
          </a:bodyPr>
          <a:p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OF SELECTED GIFT ITEMS FOR EACH STORE TYPE</a:t>
            </a:r>
            <a:endParaRPr lang="en-US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5" y="1180465"/>
            <a:ext cx="8944610" cy="4759960"/>
          </a:xfrm>
        </p:spPr>
        <p:txBody>
          <a:bodyPr>
            <a:normAutofit lnSpcReduction="10000"/>
          </a:bodyPr>
          <a:p>
            <a:r>
              <a:rPr lang="en-US" b="1">
                <a:solidFill>
                  <a:schemeClr val="accent5"/>
                </a:solidFill>
                <a:sym typeface="+mn-ea"/>
              </a:rPr>
              <a:t>Hypothesis Testing: Is there significant difference in the Selected Gift Items in each Store and those of the general population?</a:t>
            </a:r>
            <a:endParaRPr lang="en-US" b="1">
              <a:solidFill>
                <a:schemeClr val="accent5"/>
              </a:solidFill>
              <a:sym typeface="+mn-ea"/>
            </a:endParaRPr>
          </a:p>
          <a:p>
            <a:pPr lvl="2"/>
            <a:r>
              <a:rPr lang="en-US">
                <a:solidFill>
                  <a:schemeClr val="tx1"/>
                </a:solidFill>
                <a:sym typeface="+mn-ea"/>
              </a:rPr>
              <a:t>Null Hypothesis: (H0: pSS = pMS) There is no difference in the mean.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b="1">
                <a:solidFill>
                  <a:schemeClr val="tx1"/>
                </a:solidFill>
                <a:sym typeface="+mn-ea"/>
              </a:rPr>
              <a:t>Alternate Hypothesis: (HA: pSS != pMS) There is difference </a:t>
            </a:r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614535" y="194945"/>
            <a:ext cx="2223135" cy="17532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>
                <a:latin typeface="Arial" panose="020B0604020202020204" pitchFamily="34" charset="0"/>
              </a:rPr>
              <a:t>The t-distribution left quartile range is: </a:t>
            </a:r>
            <a:r>
              <a:rPr lang="en-US" b="1">
                <a:latin typeface="Arial" panose="020B0604020202020204" pitchFamily="34" charset="0"/>
              </a:rPr>
              <a:t>-1.96402740931</a:t>
            </a:r>
            <a:endParaRPr lang="en-US" b="1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The t-distribution right quartile range is: </a:t>
            </a:r>
            <a:r>
              <a:rPr lang="en-US" b="1">
                <a:latin typeface="Arial" panose="020B0604020202020204" pitchFamily="34" charset="0"/>
              </a:rPr>
              <a:t>1.96402740931</a:t>
            </a:r>
            <a:endParaRPr lang="en-US" b="1"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1338580" y="2893695"/>
          <a:ext cx="9076690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215"/>
                <a:gridCol w="1251585"/>
                <a:gridCol w="1122680"/>
                <a:gridCol w="1140460"/>
                <a:gridCol w="1065530"/>
                <a:gridCol w="1143000"/>
                <a:gridCol w="1506220"/>
              </a:tblGrid>
              <a:tr h="571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Department 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T- Statistic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sym typeface="+mn-ea"/>
                        </a:rPr>
                        <a:t>P - Value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64579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A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B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C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A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B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</a:rPr>
                        <a:t>Store C</a:t>
                      </a:r>
                      <a:endParaRPr lang="en-US" b="1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38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Jewelry 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-38.998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-12.153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-55.878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Cell Phone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 -102.805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-30.475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-105.423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Floral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3.314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16.011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-12.262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0.0009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sym typeface="+mn-ea"/>
                        </a:rPr>
                        <a:t>0.00</a:t>
                      </a:r>
                      <a:endParaRPr lang="en-US" sz="1800" b="1">
                        <a:solidFill>
                          <a:srgbClr val="C00000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Clearance Clothing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2.193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21.362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-94.814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0.028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</a:rPr>
                        <a:t>Video Games</a:t>
                      </a:r>
                      <a:endParaRPr 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-143.506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-58.888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-66.557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sym typeface="+mn-ea"/>
                        </a:rPr>
                        <a:t>0.00</a:t>
                      </a:r>
                      <a:endParaRPr lang="en-US" sz="1800" b="1">
                        <a:solidFill>
                          <a:srgbClr val="C00000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</a:rPr>
                        <a:t>0.00</a:t>
                      </a:r>
                      <a:endParaRPr lang="en-US" b="1">
                        <a:solidFill>
                          <a:srgbClr val="C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619375" y="6464935"/>
            <a:ext cx="248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Arial" panose="020B0604020202020204" pitchFamily="34" charset="0"/>
              </a:rPr>
              <a:t>Reject Null Hypothesis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20595" y="6525895"/>
            <a:ext cx="271780" cy="2717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87465" y="647763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Arial" panose="020B0604020202020204" pitchFamily="34" charset="0"/>
              </a:rPr>
              <a:t>Accept Null Hypothesis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685" y="6513195"/>
            <a:ext cx="271780" cy="2717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</a:rPr>
              <a:t>FOCUS OF PROJECT</a:t>
            </a:r>
            <a:endParaRPr lang="en-US" b="1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</a:rPr>
              <a:t>Impact of</a:t>
            </a:r>
            <a:endParaRPr lang="en-US">
              <a:latin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</a:rPr>
              <a:t>Holiday on sales </a:t>
            </a:r>
            <a:endParaRPr lang="en-US">
              <a:latin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</a:rPr>
              <a:t>major events that happen once a year (called markdown) on sales</a:t>
            </a:r>
            <a:endParaRPr lang="en-US">
              <a:latin typeface="Arial" panose="020B0604020202020204" pitchFamily="34" charset="0"/>
            </a:endParaRPr>
          </a:p>
          <a:p>
            <a:pPr lvl="0"/>
            <a:r>
              <a:rPr lang="en-US">
                <a:latin typeface="Arial" panose="020B0604020202020204" pitchFamily="34" charset="0"/>
              </a:rPr>
              <a:t>Predict future performance based on these factors</a:t>
            </a:r>
            <a:endParaRPr lang="en-US">
              <a:latin typeface="Arial" panose="020B0604020202020204" pitchFamily="34" charset="0"/>
            </a:endParaRPr>
          </a:p>
          <a:p>
            <a:pPr lvl="0"/>
            <a:r>
              <a:rPr lang="en-US">
                <a:latin typeface="Arial" panose="020B0604020202020204" pitchFamily="34" charset="0"/>
              </a:rPr>
              <a:t>Optimize sales in different departments based on the features</a:t>
            </a:r>
            <a:endParaRPr lang="en-US">
              <a:latin typeface="Arial" panose="020B0604020202020204" pitchFamily="34" charset="0"/>
            </a:endParaRPr>
          </a:p>
          <a:p>
            <a:pPr lvl="0"/>
            <a:r>
              <a:rPr lang="en-US">
                <a:latin typeface="Arial" panose="020B0604020202020204" pitchFamily="34" charset="0"/>
              </a:rPr>
              <a:t>Answer Environmental Questions</a:t>
            </a:r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</a:rPr>
              <a:t>ENVIRONMENTAL QUESTIONS</a:t>
            </a:r>
            <a:endParaRPr lang="en-US" b="1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</a:rPr>
              <a:t>What impact does the following have on customer behavior and sales return?</a:t>
            </a:r>
            <a:endParaRPr lang="en-US">
              <a:latin typeface="Arial" panose="020B0604020202020204" pitchFamily="34" charset="0"/>
            </a:endParaRPr>
          </a:p>
          <a:p>
            <a:pPr lvl="1"/>
            <a:r>
              <a:rPr lang="en-US" sz="2400">
                <a:latin typeface="Arial" panose="020B0604020202020204" pitchFamily="34" charset="0"/>
              </a:rPr>
              <a:t>Weather (Temperature)</a:t>
            </a:r>
            <a:endParaRPr lang="en-US" sz="2400">
              <a:latin typeface="Arial" panose="020B0604020202020204" pitchFamily="34" charset="0"/>
            </a:endParaRPr>
          </a:p>
          <a:p>
            <a:pPr lvl="1"/>
            <a:r>
              <a:rPr lang="en-US" sz="2400">
                <a:latin typeface="Arial" panose="020B0604020202020204" pitchFamily="34" charset="0"/>
              </a:rPr>
              <a:t>Customer's income potential (CPI)</a:t>
            </a:r>
            <a:endParaRPr lang="en-US" sz="2400">
              <a:latin typeface="Arial" panose="020B0604020202020204" pitchFamily="34" charset="0"/>
            </a:endParaRPr>
          </a:p>
          <a:p>
            <a:pPr lvl="1"/>
            <a:r>
              <a:rPr lang="en-US" sz="2400">
                <a:latin typeface="Arial" panose="020B0604020202020204" pitchFamily="34" charset="0"/>
              </a:rPr>
              <a:t>Unemployment</a:t>
            </a:r>
            <a:endParaRPr lang="en-US" sz="2400">
              <a:latin typeface="Arial" panose="020B0604020202020204" pitchFamily="34" charset="0"/>
            </a:endParaRPr>
          </a:p>
          <a:p>
            <a:pPr lvl="1"/>
            <a:r>
              <a:rPr lang="en-US" sz="2400">
                <a:latin typeface="Arial" panose="020B0604020202020204" pitchFamily="34" charset="0"/>
              </a:rPr>
              <a:t>Type of store</a:t>
            </a:r>
            <a:endParaRPr lang="en-US" sz="2400">
              <a:latin typeface="Arial" panose="020B0604020202020204" pitchFamily="34" charset="0"/>
            </a:endParaRPr>
          </a:p>
          <a:p>
            <a:pPr lvl="1"/>
            <a:r>
              <a:rPr lang="en-US" sz="2400">
                <a:latin typeface="Arial" panose="020B0604020202020204" pitchFamily="34" charset="0"/>
              </a:rPr>
              <a:t>Size of Store</a:t>
            </a:r>
            <a:endParaRPr lang="en-US" sz="2400">
              <a:latin typeface="Arial" panose="020B0604020202020204" pitchFamily="34" charset="0"/>
            </a:endParaRPr>
          </a:p>
          <a:p>
            <a:pPr lvl="0"/>
            <a:r>
              <a:rPr lang="en-US" sz="2800">
                <a:latin typeface="Arial" panose="020B0604020202020204" pitchFamily="34" charset="0"/>
              </a:rPr>
              <a:t>If the impact is significant, how could future sales performance be optimized based on these factors?</a:t>
            </a:r>
            <a:endParaRPr lang="en-US" sz="2800">
              <a:latin typeface="Arial" panose="020B0604020202020204" pitchFamily="34" charset="0"/>
            </a:endParaRPr>
          </a:p>
          <a:p>
            <a:pPr lvl="1"/>
            <a:endParaRPr lang="en-US" sz="2400"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</a:rPr>
              <a:t>DATASET - General</a:t>
            </a:r>
            <a:endParaRPr lang="en-US" b="1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190"/>
            <a:ext cx="10979785" cy="5160645"/>
          </a:xfrm>
        </p:spPr>
        <p:txBody>
          <a:bodyPr>
            <a:normAutofit lnSpcReduction="10000"/>
          </a:bodyPr>
          <a:p>
            <a:r>
              <a:rPr lang="en-US">
                <a:latin typeface="Arial" panose="020B0604020202020204" pitchFamily="34" charset="0"/>
              </a:rPr>
              <a:t>Historical sales data for </a:t>
            </a:r>
            <a:r>
              <a:rPr lang="en-US" b="1" u="sng">
                <a:latin typeface="Arial" panose="020B0604020202020204" pitchFamily="34" charset="0"/>
              </a:rPr>
              <a:t>45 stores</a:t>
            </a:r>
            <a:r>
              <a:rPr lang="en-US">
                <a:latin typeface="Arial" panose="020B0604020202020204" pitchFamily="34" charset="0"/>
              </a:rPr>
              <a:t> located in </a:t>
            </a:r>
            <a:r>
              <a:rPr lang="en-US" b="1" u="sng">
                <a:latin typeface="Arial" panose="020B0604020202020204" pitchFamily="34" charset="0"/>
              </a:rPr>
              <a:t>different regions</a:t>
            </a:r>
            <a:r>
              <a:rPr lang="en-US">
                <a:latin typeface="Arial" panose="020B0604020202020204" pitchFamily="34" charset="0"/>
              </a:rPr>
              <a:t> in the United States</a:t>
            </a:r>
            <a:endParaRPr lang="en-US">
              <a:latin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</a:rPr>
              <a:t>Features include</a:t>
            </a:r>
            <a:endParaRPr lang="en-US">
              <a:latin typeface="Arial" panose="020B0604020202020204" pitchFamily="34" charset="0"/>
            </a:endParaRPr>
          </a:p>
          <a:p>
            <a:pPr lvl="2"/>
            <a:r>
              <a:rPr lang="en-US">
                <a:latin typeface="Arial" panose="020B0604020202020204" pitchFamily="34" charset="0"/>
              </a:rPr>
              <a:t>Departments</a:t>
            </a:r>
            <a:endParaRPr lang="en-US">
              <a:latin typeface="Arial" panose="020B0604020202020204" pitchFamily="34" charset="0"/>
            </a:endParaRPr>
          </a:p>
          <a:p>
            <a:pPr lvl="2"/>
            <a:r>
              <a:rPr lang="en-US">
                <a:latin typeface="Arial" panose="020B0604020202020204" pitchFamily="34" charset="0"/>
              </a:rPr>
              <a:t>Promotional Markdowns:  They precede prominent holidays. The five largest of which are the Super Bowl, Easter, Mother's Day, Thanksgiving, and Christmas</a:t>
            </a:r>
            <a:endParaRPr lang="en-US">
              <a:latin typeface="Arial" panose="020B0604020202020204" pitchFamily="34" charset="0"/>
            </a:endParaRPr>
          </a:p>
          <a:p>
            <a:pPr lvl="3"/>
            <a:r>
              <a:rPr lang="en-US">
                <a:latin typeface="Arial" panose="020B0604020202020204" pitchFamily="34" charset="0"/>
              </a:rPr>
              <a:t>MarkDown 1 - Super Bowl</a:t>
            </a:r>
            <a:endParaRPr lang="en-US">
              <a:latin typeface="Arial" panose="020B0604020202020204" pitchFamily="34" charset="0"/>
            </a:endParaRPr>
          </a:p>
          <a:p>
            <a:pPr lvl="3"/>
            <a:r>
              <a:rPr lang="en-US">
                <a:latin typeface="Arial" panose="020B0604020202020204" pitchFamily="34" charset="0"/>
              </a:rPr>
              <a:t>MarkDown 2 - Easter</a:t>
            </a:r>
            <a:endParaRPr lang="en-US">
              <a:latin typeface="Arial" panose="020B0604020202020204" pitchFamily="34" charset="0"/>
            </a:endParaRPr>
          </a:p>
          <a:p>
            <a:pPr lvl="3"/>
            <a:r>
              <a:rPr lang="en-US">
                <a:latin typeface="Arial" panose="020B0604020202020204" pitchFamily="34" charset="0"/>
              </a:rPr>
              <a:t>MarkDown 3 - Mother's Day</a:t>
            </a:r>
            <a:endParaRPr lang="en-US">
              <a:latin typeface="Arial" panose="020B0604020202020204" pitchFamily="34" charset="0"/>
            </a:endParaRPr>
          </a:p>
          <a:p>
            <a:pPr lvl="3"/>
            <a:r>
              <a:rPr lang="en-US">
                <a:latin typeface="Arial" panose="020B0604020202020204" pitchFamily="34" charset="0"/>
              </a:rPr>
              <a:t>MarkDown 4 - Thanksgiving</a:t>
            </a:r>
            <a:endParaRPr lang="en-US">
              <a:latin typeface="Arial" panose="020B0604020202020204" pitchFamily="34" charset="0"/>
            </a:endParaRPr>
          </a:p>
          <a:p>
            <a:pPr lvl="3"/>
            <a:r>
              <a:rPr lang="en-US">
                <a:latin typeface="Arial" panose="020B0604020202020204" pitchFamily="34" charset="0"/>
              </a:rPr>
              <a:t>MarkDown 5 - Christmas</a:t>
            </a:r>
            <a:endParaRPr lang="en-US">
              <a:latin typeface="Arial" panose="020B0604020202020204" pitchFamily="34" charset="0"/>
            </a:endParaRPr>
          </a:p>
          <a:p>
            <a:pPr lvl="2"/>
            <a:r>
              <a:rPr lang="en-US" sz="2000">
                <a:latin typeface="Arial" panose="020B0604020202020204" pitchFamily="34" charset="0"/>
              </a:rPr>
              <a:t>Environmental Variables: These are additional data related to the store, department, and regional activity for the given dates</a:t>
            </a:r>
            <a:endParaRPr lang="en-US" sz="2000">
              <a:latin typeface="Arial" panose="020B0604020202020204" pitchFamily="34" charset="0"/>
            </a:endParaRPr>
          </a:p>
          <a:p>
            <a:pPr lvl="2"/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/>
          <a:p>
            <a:r>
              <a:rPr lang="en-US" b="1">
                <a:latin typeface="Arial" panose="020B0604020202020204" pitchFamily="34" charset="0"/>
              </a:rPr>
              <a:t>DATASET - Specific</a:t>
            </a:r>
            <a:endParaRPr lang="en-US" b="1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490" y="1308100"/>
            <a:ext cx="11297285" cy="5399405"/>
          </a:xfrm>
        </p:spPr>
        <p:txBody>
          <a:bodyPr>
            <a:normAutofit lnSpcReduction="10000"/>
          </a:bodyPr>
          <a:p>
            <a:pPr lvl="0"/>
            <a:r>
              <a:rPr lang="en-US">
                <a:latin typeface="Arial" panose="020B0604020202020204" pitchFamily="34" charset="0"/>
              </a:rPr>
              <a:t>Three tranches of excel spreadsheets:</a:t>
            </a:r>
            <a:endParaRPr lang="en-US">
              <a:latin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</a:rPr>
              <a:t>TRANCHE 1 - 8191 x 12 features data set</a:t>
            </a:r>
            <a:endParaRPr lang="en-US">
              <a:latin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b="1" i="1">
                <a:latin typeface="Arial" panose="020B0604020202020204" pitchFamily="34" charset="0"/>
              </a:rPr>
              <a:t>COLUMNS</a:t>
            </a:r>
            <a:endParaRPr lang="en-US" b="1" i="1">
              <a:latin typeface="Arial" panose="020B0604020202020204" pitchFamily="34" charset="0"/>
            </a:endParaRPr>
          </a:p>
          <a:p>
            <a:pPr lvl="2"/>
            <a:r>
              <a:rPr lang="en-US">
                <a:latin typeface="Arial" panose="020B0604020202020204" pitchFamily="34" charset="0"/>
              </a:rPr>
              <a:t>Store - The store number</a:t>
            </a:r>
            <a:endParaRPr lang="en-US">
              <a:latin typeface="Arial" panose="020B0604020202020204" pitchFamily="34" charset="0"/>
            </a:endParaRPr>
          </a:p>
          <a:p>
            <a:pPr lvl="2"/>
            <a:r>
              <a:rPr lang="en-US">
                <a:latin typeface="Arial" panose="020B0604020202020204" pitchFamily="34" charset="0"/>
              </a:rPr>
              <a:t>Date - The date for the day of the week</a:t>
            </a:r>
            <a:endParaRPr lang="en-US">
              <a:latin typeface="Arial" panose="020B0604020202020204" pitchFamily="34" charset="0"/>
            </a:endParaRPr>
          </a:p>
          <a:p>
            <a:pPr lvl="2"/>
            <a:r>
              <a:rPr lang="en-US">
                <a:latin typeface="Arial" panose="020B0604020202020204" pitchFamily="34" charset="0"/>
              </a:rPr>
              <a:t>Temperature - The average temperature in the region</a:t>
            </a:r>
            <a:endParaRPr lang="en-US">
              <a:latin typeface="Arial" panose="020B0604020202020204" pitchFamily="34" charset="0"/>
            </a:endParaRPr>
          </a:p>
          <a:p>
            <a:pPr lvl="2"/>
            <a:r>
              <a:rPr lang="en-US">
                <a:latin typeface="Arial" panose="020B0604020202020204" pitchFamily="34" charset="0"/>
              </a:rPr>
              <a:t>Fuel_Price - The cost of fuel in the region</a:t>
            </a:r>
            <a:endParaRPr lang="en-US">
              <a:latin typeface="Arial" panose="020B0604020202020204" pitchFamily="34" charset="0"/>
            </a:endParaRPr>
          </a:p>
          <a:p>
            <a:pPr lvl="2"/>
            <a:r>
              <a:rPr lang="en-US">
                <a:latin typeface="Arial" panose="020B0604020202020204" pitchFamily="34" charset="0"/>
              </a:rPr>
              <a:t>MarkDown1-5 - These are anonymized data related to promotional markdowns.</a:t>
            </a:r>
            <a:endParaRPr lang="en-US">
              <a:latin typeface="Arial" panose="020B0604020202020204" pitchFamily="34" charset="0"/>
            </a:endParaRPr>
          </a:p>
          <a:p>
            <a:pPr lvl="2"/>
            <a:r>
              <a:rPr lang="en-US">
                <a:latin typeface="Arial" panose="020B0604020202020204" pitchFamily="34" charset="0"/>
              </a:rPr>
              <a:t>CPI - The consumer price index</a:t>
            </a:r>
            <a:endParaRPr lang="en-US">
              <a:latin typeface="Arial" panose="020B0604020202020204" pitchFamily="34" charset="0"/>
            </a:endParaRPr>
          </a:p>
          <a:p>
            <a:pPr lvl="2"/>
            <a:r>
              <a:rPr lang="en-US">
                <a:latin typeface="Arial" panose="020B0604020202020204" pitchFamily="34" charset="0"/>
              </a:rPr>
              <a:t>Unemployment - The unemployment rate</a:t>
            </a:r>
            <a:endParaRPr lang="en-US">
              <a:latin typeface="Arial" panose="020B0604020202020204" pitchFamily="34" charset="0"/>
            </a:endParaRPr>
          </a:p>
          <a:p>
            <a:pPr lvl="2"/>
            <a:r>
              <a:rPr lang="en-US">
                <a:latin typeface="Arial" panose="020B0604020202020204" pitchFamily="34" charset="0"/>
              </a:rPr>
              <a:t>IsHoliday - This is a boolean variable that determines whether the week is a special holiday week</a:t>
            </a:r>
            <a:endParaRPr lang="en-US">
              <a:latin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  <a:sym typeface="+mn-ea"/>
              </a:rPr>
              <a:t>TRANCHE 2 - 46 x 3 store dataset</a:t>
            </a:r>
            <a:endParaRPr lang="en-US">
              <a:latin typeface="Arial" panose="020B0604020202020204" pitchFamily="34" charset="0"/>
              <a:sym typeface="+mn-ea"/>
            </a:endParaRPr>
          </a:p>
          <a:p>
            <a:pPr marL="914400" lvl="2" indent="0">
              <a:buNone/>
            </a:pPr>
            <a:r>
              <a:rPr lang="en-US" b="1" i="1">
                <a:latin typeface="Arial" panose="020B0604020202020204" pitchFamily="34" charset="0"/>
                <a:sym typeface="+mn-ea"/>
              </a:rPr>
              <a:t>COLUMNS</a:t>
            </a:r>
            <a:r>
              <a:rPr lang="en-US">
                <a:latin typeface="Arial" panose="020B0604020202020204" pitchFamily="34" charset="0"/>
                <a:sym typeface="+mn-ea"/>
              </a:rPr>
              <a:t> - Size &amp; Type of retail stores</a:t>
            </a:r>
            <a:endParaRPr lang="en-US">
              <a:latin typeface="Arial" panose="020B0604020202020204" pitchFamily="34" charset="0"/>
              <a:sym typeface="+mn-ea"/>
            </a:endParaRPr>
          </a:p>
          <a:p>
            <a:pPr lvl="1"/>
            <a:r>
              <a:rPr lang="en-US">
                <a:latin typeface="Arial" panose="020B0604020202020204" pitchFamily="34" charset="0"/>
                <a:sym typeface="+mn-ea"/>
              </a:rPr>
              <a:t>TRANCHE 3 - 421571 x 5 Sales data set (Columns: Sales Data per Department)</a:t>
            </a:r>
            <a:endParaRPr lang="en-US"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</a:rPr>
              <a:t>PROCEDURE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Data Wrangling</a:t>
            </a:r>
            <a:endParaRPr lang="en-US"/>
          </a:p>
          <a:p>
            <a:pPr lvl="1"/>
            <a:r>
              <a:rPr lang="en-US" i="1"/>
              <a:t>Loading Datasets</a:t>
            </a:r>
            <a:endParaRPr lang="en-US" i="1"/>
          </a:p>
          <a:p>
            <a:pPr lvl="1"/>
            <a:r>
              <a:rPr lang="en-US" i="1">
                <a:sym typeface="+mn-ea"/>
              </a:rPr>
              <a:t>Data Manipulation - Merging the three dataset tranches</a:t>
            </a:r>
            <a:endParaRPr lang="en-US" i="1"/>
          </a:p>
          <a:p>
            <a:pPr lvl="1"/>
            <a:r>
              <a:rPr lang="en-US" i="1"/>
              <a:t>Handling missing values</a:t>
            </a:r>
            <a:endParaRPr lang="en-US" i="1"/>
          </a:p>
          <a:p>
            <a:pPr lvl="0"/>
            <a:r>
              <a:rPr lang="en-US"/>
              <a:t>Data Exploration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latin typeface="Arial" panose="020B0604020202020204" pitchFamily="34" charset="0"/>
              </a:rPr>
              <a:t>DATA WRANGLING</a:t>
            </a:r>
            <a:endParaRPr lang="en-US" b="1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</a:rPr>
              <a:t>Three Datasets were merged into one master dataset</a:t>
            </a:r>
            <a:endParaRPr lang="en-US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The missing values in the first few rows were filled using the </a:t>
            </a:r>
            <a:r>
              <a:rPr lang="en-US" b="1" u="sng">
                <a:latin typeface="Arial" panose="020B0604020202020204" pitchFamily="34" charset="0"/>
              </a:rPr>
              <a:t>backfill method</a:t>
            </a:r>
            <a:r>
              <a:rPr lang="en-US" b="1">
                <a:latin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</a:rPr>
              <a:t>while the remainder will be filled using the </a:t>
            </a:r>
            <a:r>
              <a:rPr lang="en-US" b="1" u="sng">
                <a:latin typeface="Arial" panose="020B0604020202020204" pitchFamily="34" charset="0"/>
              </a:rPr>
              <a:t>interpolate method</a:t>
            </a:r>
            <a:r>
              <a:rPr lang="en-US">
                <a:latin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Duplicate Columns were deleted</a:t>
            </a:r>
            <a:endParaRPr lang="en-US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Master Dataset was saved</a:t>
            </a:r>
            <a:endParaRPr lang="en-US">
              <a:latin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220853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 b="1"/>
              <a:t>DATA EXPLORATION</a:t>
            </a:r>
            <a:r>
              <a:rPr lang="en-US"/>
              <a:t> </a:t>
            </a:r>
            <a:br>
              <a:rPr lang="en-US"/>
            </a:br>
            <a:r>
              <a:rPr lang="en-US"/>
              <a:t> - </a:t>
            </a:r>
            <a:r>
              <a:rPr lang="en-US" i="1"/>
              <a:t>CODEBASE 2.0</a:t>
            </a:r>
            <a:endParaRPr lang="en-US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10356</Words>
  <Application>WPS Presentation</Application>
  <PresentationFormat>Widescreen</PresentationFormat>
  <Paragraphs>569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PREDICTING CUSTOMER BEHAVIOR ON RETAIL SALES </vt:lpstr>
      <vt:lpstr>OBJECTIVE &amp; DATA   - CODEBASE 1.0</vt:lpstr>
      <vt:lpstr>FOCUS OF PROJECT</vt:lpstr>
      <vt:lpstr>ENVIRONMENTAL QUESTIONS</vt:lpstr>
      <vt:lpstr>DATASET - General</vt:lpstr>
      <vt:lpstr>DATASET - Specific</vt:lpstr>
      <vt:lpstr>PROCEDURE</vt:lpstr>
      <vt:lpstr>DATA WRANGLING</vt:lpstr>
      <vt:lpstr>DATA EXPLORATION   - CODEBASE 2.0</vt:lpstr>
      <vt:lpstr>STATISTICAL OVERVIEW</vt:lpstr>
      <vt:lpstr>CORRELATION RESULT : HOLIDAY &amp; PROMO SALES</vt:lpstr>
      <vt:lpstr>CORRELATION RESULT: HOLIDAY vs SELECTED GIFT ITEMS</vt:lpstr>
      <vt:lpstr>CORRELATION RESULT: ENVIRONMENTAL VARIABLES &amp; SELECTED GIFT ITEMS</vt:lpstr>
      <vt:lpstr>CORRELATION RESULT: PROMO &amp; SELECTED GIFT ITEMS</vt:lpstr>
      <vt:lpstr>CORRELATION RESULTS - SIZE, TYPE &amp; DEPARTMENTAL SALES</vt:lpstr>
      <vt:lpstr>PowerPoint 演示文稿</vt:lpstr>
      <vt:lpstr>PowerPoint 演示文稿</vt:lpstr>
      <vt:lpstr>PowerPoint 演示文稿</vt:lpstr>
      <vt:lpstr>MARKDOWN SUCCESS</vt:lpstr>
      <vt:lpstr>MISSING VALUES</vt:lpstr>
      <vt:lpstr>HOLIDAY vs Non-HOLIDAY SALES</vt:lpstr>
      <vt:lpstr>PROMO (HOLIDAY vs Non-HOLIDAY)</vt:lpstr>
      <vt:lpstr>MARKDOWNS FOR EACH STORE TYPE</vt:lpstr>
      <vt:lpstr>SALES OF SELECTED GIFT ITEMS FOR EACH STORE 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BEHAVIOR ON RETAIL SALES </dc:title>
  <dc:creator>Angus</dc:creator>
  <cp:lastModifiedBy>Angus</cp:lastModifiedBy>
  <cp:revision>23</cp:revision>
  <dcterms:created xsi:type="dcterms:W3CDTF">2017-12-26T16:17:00Z</dcterms:created>
  <dcterms:modified xsi:type="dcterms:W3CDTF">2018-01-02T22:40:01Z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