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3.xml" ContentType="application/vnd.openxmlformats-officedocument.presentationml.notesSlide+xml"/>
  <Override PartName="/ppt/embeddings/oleObject13.bin" ContentType="application/vnd.openxmlformats-officedocument.oleObject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444" r:id="rId2"/>
    <p:sldId id="490" r:id="rId3"/>
    <p:sldId id="494" r:id="rId4"/>
    <p:sldId id="481" r:id="rId5"/>
    <p:sldId id="482" r:id="rId6"/>
    <p:sldId id="479" r:id="rId7"/>
    <p:sldId id="509" r:id="rId8"/>
    <p:sldId id="480" r:id="rId9"/>
    <p:sldId id="483" r:id="rId10"/>
    <p:sldId id="484" r:id="rId11"/>
    <p:sldId id="485" r:id="rId12"/>
    <p:sldId id="486" r:id="rId13"/>
    <p:sldId id="487" r:id="rId14"/>
    <p:sldId id="511" r:id="rId15"/>
    <p:sldId id="495" r:id="rId16"/>
    <p:sldId id="459" r:id="rId17"/>
    <p:sldId id="493" r:id="rId18"/>
    <p:sldId id="492" r:id="rId19"/>
    <p:sldId id="507" r:id="rId20"/>
    <p:sldId id="512" r:id="rId21"/>
    <p:sldId id="508" r:id="rId22"/>
    <p:sldId id="496" r:id="rId23"/>
    <p:sldId id="387" r:id="rId24"/>
    <p:sldId id="488" r:id="rId25"/>
    <p:sldId id="473" r:id="rId26"/>
    <p:sldId id="476" r:id="rId27"/>
    <p:sldId id="478" r:id="rId28"/>
    <p:sldId id="472" r:id="rId29"/>
    <p:sldId id="497" r:id="rId30"/>
    <p:sldId id="500" r:id="rId31"/>
    <p:sldId id="498" r:id="rId32"/>
    <p:sldId id="502" r:id="rId33"/>
    <p:sldId id="499" r:id="rId34"/>
    <p:sldId id="470" r:id="rId35"/>
    <p:sldId id="477" r:id="rId36"/>
    <p:sldId id="491" r:id="rId37"/>
    <p:sldId id="474" r:id="rId38"/>
    <p:sldId id="475" r:id="rId39"/>
    <p:sldId id="471" r:id="rId40"/>
    <p:sldId id="399" r:id="rId41"/>
    <p:sldId id="504" r:id="rId42"/>
    <p:sldId id="505" r:id="rId43"/>
    <p:sldId id="506" r:id="rId44"/>
    <p:sldId id="510" r:id="rId4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66FF33"/>
    <a:srgbClr val="66FF6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5930" autoAdjust="0"/>
  </p:normalViewPr>
  <p:slideViewPr>
    <p:cSldViewPr>
      <p:cViewPr varScale="1">
        <p:scale>
          <a:sx n="83" d="100"/>
          <a:sy n="83" d="100"/>
        </p:scale>
        <p:origin x="-2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Relationship Id="rId11" Type="http://schemas.openxmlformats.org/officeDocument/2006/relationships/image" Target="../media/image12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baseline="0"/>
            </a:lvl1pPr>
          </a:lstStyle>
          <a:p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aseline="0"/>
            </a:lvl1pPr>
          </a:lstStyle>
          <a:p>
            <a:endParaRPr lang="en-US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baseline="0"/>
            </a:lvl1pPr>
          </a:lstStyle>
          <a:p>
            <a:endParaRPr lang="en-US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aseline="0"/>
            </a:lvl1pPr>
          </a:lstStyle>
          <a:p>
            <a:fld id="{7570143F-57DB-B242-A26E-B9DB095DE7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35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808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ln/>
        </p:spPr>
        <p:txBody>
          <a:bodyPr lIns="93177" tIns="46589" rIns="93177" bIns="46589"/>
          <a:lstStyle/>
          <a:p>
            <a:fld id="{674C75A7-64DD-CF4B-ADE7-A58FABA5159A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177" tIns="46589" rIns="93177" bIns="46589"/>
          <a:lstStyle/>
          <a:p>
            <a:r>
              <a:rPr lang="en-US"/>
              <a:t>Glutamate application, in presence of ionotropic iGluR blockers.  Two CA1 neurons depolarized to make IPSPs larger.  Other experiments show this to be mGluR dependent.  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ln/>
        </p:spPr>
        <p:txBody>
          <a:bodyPr lIns="93177" tIns="46589" rIns="93177" bIns="46589"/>
          <a:lstStyle/>
          <a:p>
            <a:fld id="{F222A0C4-512A-7D43-AC16-A91B37151A22}" type="slidenum">
              <a:rPr lang="en-US"/>
              <a:pPr/>
              <a:t>5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r>
              <a:rPr lang="en-US" dirty="0" smtClean="0"/>
              <a:t>Xiao-Jing Wang and </a:t>
            </a:r>
            <a:r>
              <a:rPr lang="en-US" dirty="0" err="1" smtClean="0"/>
              <a:t>Gyuri</a:t>
            </a:r>
            <a:r>
              <a:rPr lang="en-US" dirty="0" smtClean="0"/>
              <a:t> </a:t>
            </a:r>
            <a:r>
              <a:rPr lang="en-US" dirty="0" err="1" smtClean="0"/>
              <a:t>Buszaki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177" tIns="46589" rIns="93177" bIns="46589"/>
          <a:lstStyle/>
          <a:p>
            <a:r>
              <a:rPr lang="en-US"/>
              <a:t>A1g in dt, ai,h in nrt , leads to differences in bursts </a:t>
            </a:r>
          </a:p>
          <a:p>
            <a:r>
              <a:rPr lang="en-US"/>
              <a:t>A1g yellow, a1h red, a1i blue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ln/>
        </p:spPr>
        <p:txBody>
          <a:bodyPr lIns="93172" tIns="46587" rIns="93172" bIns="46587"/>
          <a:lstStyle/>
          <a:p>
            <a:pPr>
              <a:defRPr/>
            </a:pPr>
            <a:r>
              <a:rPr lang="en-US"/>
              <a:t>-55 through –75 mV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3BE34A-8307-EB44-81DF-9E26DE56C26C}" type="datetime1">
              <a:rPr lang="en-US"/>
              <a:pPr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28B2F-FC68-5C4F-95FC-15C29740DD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7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2ED387-FB02-114B-8286-D6AA7EA976DB}" type="datetime1">
              <a:rPr lang="en-US"/>
              <a:pPr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40F0EC-1CC9-0D44-AED4-664AB21011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8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4163" y="266700"/>
            <a:ext cx="2084387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00763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93CD88-B5AA-F54C-A7E4-E72B8637FB3C}" type="datetime1">
              <a:rPr lang="en-US"/>
              <a:pPr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E5AE0E-741A-CD43-8584-5BE837F96A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9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8FE3BF-D2B3-CA46-A8D2-7FDE682D2922}" type="datetime1">
              <a:rPr lang="en-US"/>
              <a:pPr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1AA02-CFA9-5B42-A40F-36E29C6EA7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2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CF6CFE-C421-4342-9B94-F176424AB863}" type="datetime1">
              <a:rPr lang="en-US"/>
              <a:pPr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3432DB-8A37-2844-A695-005F8B1550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9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077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719B56-4FFB-DC49-AECF-E02032A0F105}" type="datetime1">
              <a:rPr lang="en-US"/>
              <a:pPr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A515E-CBFA-984C-94D5-E1A5212B8B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0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8FDF3E-CD6D-804F-9BCD-8CAA79266B61}" type="datetime1">
              <a:rPr lang="en-US"/>
              <a:pPr/>
              <a:t>4/23/19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8047AB-905F-6D44-9263-D4A8719D9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9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C710D-0EBF-EB4F-9410-03769C26FE32}" type="datetime1">
              <a:rPr lang="en-US"/>
              <a:pPr/>
              <a:t>4/23/19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02570-2BAA-F748-8FAE-BCEFC1A1DA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9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97F5BB-122A-174B-8C3F-A57AAB536B79}" type="datetime1">
              <a:rPr lang="en-US"/>
              <a:pPr/>
              <a:t>4/23/19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A298F-5B33-7D41-BAEC-5B969E929B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561877-E915-6048-88C5-27A861B544AE}" type="datetime1">
              <a:rPr lang="en-US"/>
              <a:pPr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0AC9F-CA05-644E-8230-C9388EB4B3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9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0A8469-F593-2646-AFD3-3E1FD2B1F5BA}" type="datetime1">
              <a:rPr lang="en-US"/>
              <a:pPr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F3FA0-A844-0043-B4EB-196330758C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7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aseline="0"/>
            </a:lvl1pPr>
          </a:lstStyle>
          <a:p>
            <a:fld id="{426B59B6-E89C-A342-B682-9CEE0A8EA440}" type="datetime1">
              <a:rPr lang="en-US"/>
              <a:pPr/>
              <a:t>4/23/19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aseline="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aseline="0"/>
            </a:lvl1pPr>
          </a:lstStyle>
          <a:p>
            <a:fld id="{69321EA9-6784-1B4D-A59A-DFB1B60974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76400"/>
            <a:ext cx="7727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charset="0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0"/>
        <a:buChar char="u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35.wmf"/><Relationship Id="rId6" Type="http://schemas.openxmlformats.org/officeDocument/2006/relationships/image" Target="../media/image36.jpe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emf"/><Relationship Id="rId20" Type="http://schemas.openxmlformats.org/officeDocument/2006/relationships/oleObject" Target="../embeddings/oleObject10.bin"/><Relationship Id="rId21" Type="http://schemas.openxmlformats.org/officeDocument/2006/relationships/image" Target="../media/image10.emf"/><Relationship Id="rId22" Type="http://schemas.openxmlformats.org/officeDocument/2006/relationships/oleObject" Target="../embeddings/oleObject11.bin"/><Relationship Id="rId23" Type="http://schemas.openxmlformats.org/officeDocument/2006/relationships/image" Target="../media/image11.emf"/><Relationship Id="rId24" Type="http://schemas.openxmlformats.org/officeDocument/2006/relationships/oleObject" Target="../embeddings/oleObject12.bin"/><Relationship Id="rId25" Type="http://schemas.openxmlformats.org/officeDocument/2006/relationships/image" Target="../media/image12.emf"/><Relationship Id="rId10" Type="http://schemas.openxmlformats.org/officeDocument/2006/relationships/oleObject" Target="../embeddings/oleObject5.bin"/><Relationship Id="rId11" Type="http://schemas.openxmlformats.org/officeDocument/2006/relationships/image" Target="../media/image5.emf"/><Relationship Id="rId12" Type="http://schemas.openxmlformats.org/officeDocument/2006/relationships/oleObject" Target="../embeddings/oleObject6.bin"/><Relationship Id="rId13" Type="http://schemas.openxmlformats.org/officeDocument/2006/relationships/image" Target="../media/image6.emf"/><Relationship Id="rId14" Type="http://schemas.openxmlformats.org/officeDocument/2006/relationships/oleObject" Target="../embeddings/oleObject7.bin"/><Relationship Id="rId15" Type="http://schemas.openxmlformats.org/officeDocument/2006/relationships/image" Target="../media/image7.emf"/><Relationship Id="rId16" Type="http://schemas.openxmlformats.org/officeDocument/2006/relationships/oleObject" Target="../embeddings/oleObject8.bin"/><Relationship Id="rId17" Type="http://schemas.openxmlformats.org/officeDocument/2006/relationships/image" Target="../media/image8.emf"/><Relationship Id="rId18" Type="http://schemas.openxmlformats.org/officeDocument/2006/relationships/oleObject" Target="../embeddings/oleObject9.bin"/><Relationship Id="rId19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eural oscillations: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</a:t>
            </a:r>
            <a:r>
              <a:rPr lang="en-US" dirty="0" smtClean="0"/>
              <a:t>nsights from computational modeling</a:t>
            </a:r>
            <a:endParaRPr lang="en-US" dirty="0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</a:t>
            </a:r>
            <a:r>
              <a:rPr lang="en-US" dirty="0" smtClean="0"/>
              <a:t>Huguenard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1333500"/>
          </a:xfrm>
        </p:spPr>
        <p:txBody>
          <a:bodyPr/>
          <a:lstStyle/>
          <a:p>
            <a:r>
              <a:rPr lang="en-US" dirty="0" smtClean="0"/>
              <a:t>Heterogeneous network: Gamma is common output, while coherence is not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6400800"/>
            <a:ext cx="2230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Wang and </a:t>
            </a:r>
            <a:r>
              <a:rPr lang="en-US" dirty="0" err="1" smtClean="0"/>
              <a:t>Buzsaki</a:t>
            </a:r>
            <a:r>
              <a:rPr lang="en-US" dirty="0" smtClean="0"/>
              <a:t>, 1996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7770247" cy="38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5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1333500"/>
          </a:xfrm>
        </p:spPr>
        <p:txBody>
          <a:bodyPr/>
          <a:lstStyle/>
          <a:p>
            <a:r>
              <a:rPr lang="en-US" dirty="0" smtClean="0"/>
              <a:t>Heterogeneous network: Gamma is common output, while coherence is not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6400800"/>
            <a:ext cx="2230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Wang and </a:t>
            </a:r>
            <a:r>
              <a:rPr lang="en-US" dirty="0" err="1" smtClean="0"/>
              <a:t>Buzsaki</a:t>
            </a:r>
            <a:r>
              <a:rPr lang="en-US" dirty="0" smtClean="0"/>
              <a:t>, 1996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1"/>
            <a:ext cx="4122683" cy="388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762" y="1981200"/>
            <a:ext cx="413294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4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1333500"/>
          </a:xfrm>
        </p:spPr>
        <p:txBody>
          <a:bodyPr/>
          <a:lstStyle/>
          <a:p>
            <a:r>
              <a:rPr lang="en-US" dirty="0" smtClean="0"/>
              <a:t>Dependence on synaptic properties: Time constant of decay governs network frequency, and indirectly, coherence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6400800"/>
            <a:ext cx="2230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Wang and </a:t>
            </a:r>
            <a:r>
              <a:rPr lang="en-US" dirty="0" err="1" smtClean="0"/>
              <a:t>Buzsaki</a:t>
            </a:r>
            <a:r>
              <a:rPr lang="en-US" dirty="0" smtClean="0"/>
              <a:t>, 1996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6000"/>
            <a:ext cx="83693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32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723900"/>
          </a:xfrm>
        </p:spPr>
        <p:txBody>
          <a:bodyPr/>
          <a:lstStyle/>
          <a:p>
            <a:r>
              <a:rPr lang="en-US" dirty="0" smtClean="0"/>
              <a:t>Coherence only in gamma frequencies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6400800"/>
            <a:ext cx="2230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Wang and </a:t>
            </a:r>
            <a:r>
              <a:rPr lang="en-US" dirty="0" err="1" smtClean="0"/>
              <a:t>Buzsaki</a:t>
            </a:r>
            <a:r>
              <a:rPr lang="en-US" dirty="0" smtClean="0"/>
              <a:t>, 1996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371600"/>
            <a:ext cx="3124200" cy="495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2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Wang and </a:t>
            </a:r>
            <a:r>
              <a:rPr lang="en-US" dirty="0" err="1" smtClean="0"/>
              <a:t>Buszaki</a:t>
            </a:r>
            <a:r>
              <a:rPr lang="en-US" dirty="0" smtClean="0"/>
              <a:t> conclusions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727950" cy="4953000"/>
          </a:xfrm>
        </p:spPr>
        <p:txBody>
          <a:bodyPr/>
          <a:lstStyle/>
          <a:p>
            <a:r>
              <a:rPr lang="en-US" dirty="0" smtClean="0"/>
              <a:t>E-</a:t>
            </a:r>
            <a:r>
              <a:rPr lang="en-US" dirty="0" err="1" smtClean="0"/>
              <a:t>syn</a:t>
            </a:r>
            <a:r>
              <a:rPr lang="en-US" dirty="0" smtClean="0"/>
              <a:t> more negative than AP-AHP promotes synchrony</a:t>
            </a:r>
          </a:p>
          <a:p>
            <a:r>
              <a:rPr lang="en-US" dirty="0" smtClean="0"/>
              <a:t>Synaptic decay should be compatible with network frequency</a:t>
            </a:r>
          </a:p>
          <a:p>
            <a:r>
              <a:rPr lang="en-US" dirty="0" smtClean="0"/>
              <a:t>Limited heterogeneity will not break synchrony</a:t>
            </a:r>
          </a:p>
          <a:p>
            <a:r>
              <a:rPr lang="en-US" dirty="0" smtClean="0"/>
              <a:t>Connectivity must not be too sparse</a:t>
            </a:r>
          </a:p>
          <a:p>
            <a:r>
              <a:rPr lang="en-US" dirty="0" smtClean="0"/>
              <a:t>Dynamic Clamp extends this approach</a:t>
            </a:r>
          </a:p>
          <a:p>
            <a:pPr lvl="1"/>
            <a:r>
              <a:rPr lang="en-US" dirty="0" smtClean="0"/>
              <a:t>Alex Reyes, </a:t>
            </a:r>
            <a:r>
              <a:rPr lang="en-US" dirty="0" err="1" smtClean="0"/>
              <a:t>Vikaas</a:t>
            </a:r>
            <a:r>
              <a:rPr lang="en-US" dirty="0" smtClean="0"/>
              <a:t> </a:t>
            </a:r>
            <a:r>
              <a:rPr lang="en-US" dirty="0" err="1" smtClean="0"/>
              <a:t>Sohal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06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Neurons as active computational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96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hanst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43000"/>
            <a:ext cx="4179888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7086600" y="6248400"/>
            <a:ext cx="194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Courtesy W Lytton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Dynamics of </a:t>
            </a:r>
            <a:r>
              <a:rPr lang="en-US" sz="2800" dirty="0" err="1" smtClean="0"/>
              <a:t>peri</a:t>
            </a:r>
            <a:r>
              <a:rPr lang="en-US" sz="2800" dirty="0" smtClean="0"/>
              <a:t>-threshold voltage </a:t>
            </a:r>
            <a:r>
              <a:rPr lang="en-US" sz="2800" dirty="0"/>
              <a:t>gated ion channels</a:t>
            </a:r>
          </a:p>
        </p:txBody>
      </p:sp>
    </p:spTree>
    <p:extLst>
      <p:ext uri="{BB962C8B-B14F-4D97-AF65-F5344CB8AC3E}">
        <p14:creationId xmlns:p14="http://schemas.microsoft.com/office/powerpoint/2010/main" val="4985558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Bistable</a:t>
            </a:r>
            <a:r>
              <a:rPr lang="en-US" dirty="0" smtClean="0"/>
              <a:t> membranes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53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Membrane </a:t>
            </a:r>
            <a:r>
              <a:rPr lang="en-US" sz="2800" dirty="0" err="1" smtClean="0"/>
              <a:t>bistability</a:t>
            </a:r>
            <a:r>
              <a:rPr lang="en-US" sz="2800" dirty="0" smtClean="0"/>
              <a:t> from non-linearity of ion channel gating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8001000" cy="4494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0102" y="6550223"/>
            <a:ext cx="296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0" dirty="0"/>
              <a:t>Wilson CJ. (2005) </a:t>
            </a:r>
            <a:r>
              <a:rPr lang="en-US" sz="1400" baseline="0" dirty="0" smtClean="0"/>
              <a:t> </a:t>
            </a:r>
            <a:r>
              <a:rPr lang="en-US" sz="1400" baseline="0" dirty="0"/>
              <a:t>Neuron 45:575-85</a:t>
            </a:r>
            <a:r>
              <a:rPr lang="en-US" sz="1400" baseline="0" dirty="0" smtClean="0"/>
              <a:t>.</a:t>
            </a:r>
            <a:endParaRPr lang="en-US" sz="1400" baseline="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019800"/>
            <a:ext cx="8506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baseline="0" dirty="0" smtClean="0"/>
              <a:t>striatal </a:t>
            </a:r>
            <a:r>
              <a:rPr lang="en-US" i="1" baseline="0" dirty="0" err="1" smtClean="0"/>
              <a:t>cholingeric</a:t>
            </a:r>
            <a:r>
              <a:rPr lang="en-US" i="1" baseline="0" dirty="0" smtClean="0"/>
              <a:t> neurons pause during relevant sensory stimuli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31971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Membrane </a:t>
            </a:r>
            <a:r>
              <a:rPr lang="en-US" sz="2800" dirty="0" err="1" smtClean="0"/>
              <a:t>bistability</a:t>
            </a:r>
            <a:r>
              <a:rPr lang="en-US" sz="2800" dirty="0" smtClean="0"/>
              <a:t> from non-linearity of ion channel gating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6477000"/>
            <a:ext cx="115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0" dirty="0" smtClean="0"/>
              <a:t>Wilson, 2005</a:t>
            </a:r>
            <a:endParaRPr lang="en-US" sz="1400" baseline="0" dirty="0"/>
          </a:p>
        </p:txBody>
      </p:sp>
      <p:pic>
        <p:nvPicPr>
          <p:cNvPr id="4" name="Picture 3" descr="Screen Shot 2017-04-05 at 12.29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382000" cy="301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1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Neuronal oscillations: functions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6000"/>
              </a:lnSpc>
            </a:pPr>
            <a:r>
              <a:rPr lang="en-US" sz="2000" dirty="0"/>
              <a:t>Sleep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Generate activity that is independent of sensory input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May play roles in memory consolidation or reprioritization.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Spindles, delta, sharp-wave ripple complexes</a:t>
            </a:r>
          </a:p>
          <a:p>
            <a:pPr>
              <a:lnSpc>
                <a:spcPct val="86000"/>
              </a:lnSpc>
            </a:pPr>
            <a:r>
              <a:rPr lang="en-US" sz="2000" dirty="0"/>
              <a:t>Awake behavior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Exploration – theta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Sensory binding &amp; attention – gamma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Sensory discrimination – olfaction 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Pathology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Epilepsy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Parkinson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 disease</a:t>
            </a:r>
          </a:p>
        </p:txBody>
      </p:sp>
    </p:spTree>
    <p:extLst>
      <p:ext uri="{BB962C8B-B14F-4D97-AF65-F5344CB8AC3E}">
        <p14:creationId xmlns:p14="http://schemas.microsoft.com/office/powerpoint/2010/main" val="2105200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8763000" cy="952500"/>
          </a:xfrm>
        </p:spPr>
        <p:txBody>
          <a:bodyPr/>
          <a:lstStyle/>
          <a:p>
            <a:r>
              <a:rPr lang="en-US" dirty="0" smtClean="0"/>
              <a:t>Regenerative depolarization ionic mechanism: Cs-sensitive KIR</a:t>
            </a:r>
            <a:endParaRPr lang="en-US" dirty="0"/>
          </a:p>
        </p:txBody>
      </p:sp>
      <p:pic>
        <p:nvPicPr>
          <p:cNvPr id="3" name="Picture 2" descr="Screen Shot 2019-04-23 at 9.37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295400"/>
            <a:ext cx="3619500" cy="53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7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Membrane </a:t>
            </a:r>
            <a:r>
              <a:rPr lang="en-US" sz="2800" dirty="0" err="1" smtClean="0"/>
              <a:t>bistability</a:t>
            </a:r>
            <a:r>
              <a:rPr lang="en-US" sz="2800" dirty="0" smtClean="0"/>
              <a:t> from non-linearity of ion channel gating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6477000"/>
            <a:ext cx="115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0" dirty="0" smtClean="0"/>
              <a:t>Wilson, 2005</a:t>
            </a:r>
            <a:endParaRPr lang="en-US" sz="1400" baseline="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19200"/>
            <a:ext cx="4397375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955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Thalamic oscillators, cells and circuits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76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458200" cy="647700"/>
          </a:xfrm>
        </p:spPr>
        <p:txBody>
          <a:bodyPr/>
          <a:lstStyle/>
          <a:p>
            <a:r>
              <a:rPr lang="en-US" sz="3200"/>
              <a:t>Relay neuron have state dependent firing modes</a:t>
            </a:r>
          </a:p>
        </p:txBody>
      </p:sp>
      <p:pic>
        <p:nvPicPr>
          <p:cNvPr id="198660" name="Picture 1028" descr="hirsch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491538" cy="5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661" name="Text Box 1029"/>
          <p:cNvSpPr txBox="1">
            <a:spLocks noChangeArrowheads="1"/>
          </p:cNvSpPr>
          <p:nvPr/>
        </p:nvSpPr>
        <p:spPr bwMode="auto">
          <a:xfrm>
            <a:off x="228600" y="6477000"/>
            <a:ext cx="875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aseline="0"/>
              <a:t>McCarley, Benoit &amp; Barrionuevo, J. Neurophysiol, 50:798, 1983. Hirsch, Fourment &amp; Marc, Brain Res. 259:308, 1983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I-h, and its </a:t>
            </a:r>
            <a:r>
              <a:rPr lang="en-US" dirty="0" err="1" smtClean="0"/>
              <a:t>rhythogenic</a:t>
            </a:r>
            <a:r>
              <a:rPr lang="en-US" dirty="0" smtClean="0"/>
              <a:t> properties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0"/>
            <a:ext cx="9144000" cy="403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37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876300"/>
          </a:xfrm>
        </p:spPr>
        <p:txBody>
          <a:bodyPr/>
          <a:lstStyle/>
          <a:p>
            <a:r>
              <a:rPr lang="en-US" dirty="0" smtClean="0"/>
              <a:t>I-h, a hyperpolarization activated current with interesting dynamics</a:t>
            </a:r>
            <a:endParaRPr lang="en-US" dirty="0"/>
          </a:p>
        </p:txBody>
      </p:sp>
      <p:pic>
        <p:nvPicPr>
          <p:cNvPr id="3" name="Picture 2" descr="Screen Shot 2016-05-10 at 1.11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800"/>
            <a:ext cx="6553200" cy="47016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29400" y="6400800"/>
            <a:ext cx="2278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0" dirty="0" smtClean="0"/>
              <a:t>McCormick and </a:t>
            </a:r>
            <a:r>
              <a:rPr lang="en-US" sz="1400" baseline="0" dirty="0" err="1" smtClean="0"/>
              <a:t>Pape</a:t>
            </a:r>
            <a:r>
              <a:rPr lang="en-US" sz="1400" baseline="0" dirty="0" smtClean="0"/>
              <a:t>, 1990a</a:t>
            </a:r>
            <a:endParaRPr 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408212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I-h, steady state activation</a:t>
            </a:r>
            <a:endParaRPr lang="en-US" dirty="0"/>
          </a:p>
        </p:txBody>
      </p:sp>
      <p:pic>
        <p:nvPicPr>
          <p:cNvPr id="4" name="Picture 3" descr="Screen Shot 2016-05-10 at 1.12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7924800" cy="36148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9400" y="6400800"/>
            <a:ext cx="2278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0" dirty="0" smtClean="0"/>
              <a:t>McCormick and </a:t>
            </a:r>
            <a:r>
              <a:rPr lang="en-US" sz="1400" baseline="0" dirty="0" err="1" smtClean="0"/>
              <a:t>Pape</a:t>
            </a:r>
            <a:r>
              <a:rPr lang="en-US" sz="1400" baseline="0" dirty="0" smtClean="0"/>
              <a:t>, 1990a</a:t>
            </a:r>
            <a:endParaRPr 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623207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Properties of I-h, activation/deactivation rates</a:t>
            </a:r>
            <a:endParaRPr lang="en-US" sz="3200" dirty="0"/>
          </a:p>
        </p:txBody>
      </p:sp>
      <p:pic>
        <p:nvPicPr>
          <p:cNvPr id="3" name="Picture 2" descr="Screen Shot 2016-05-10 at 1.13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10949" y="0"/>
            <a:ext cx="473269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29400" y="6400800"/>
            <a:ext cx="2278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0" dirty="0" smtClean="0"/>
              <a:t>McCormick and </a:t>
            </a:r>
            <a:r>
              <a:rPr lang="en-US" sz="1400" baseline="0" dirty="0" err="1" smtClean="0"/>
              <a:t>Pape</a:t>
            </a:r>
            <a:r>
              <a:rPr lang="en-US" sz="1400" baseline="0" dirty="0" smtClean="0"/>
              <a:t>, 1990a</a:t>
            </a:r>
            <a:endParaRPr 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2966276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6700"/>
            <a:ext cx="8991600" cy="1028700"/>
          </a:xfrm>
        </p:spPr>
        <p:txBody>
          <a:bodyPr/>
          <a:lstStyle/>
          <a:p>
            <a:r>
              <a:rPr lang="en-US" dirty="0" smtClean="0"/>
              <a:t>Thalamic relay neurons are intrinsic oscillators:</a:t>
            </a:r>
            <a:br>
              <a:rPr lang="en-US" dirty="0" smtClean="0"/>
            </a:br>
            <a:r>
              <a:rPr lang="en-US" dirty="0" smtClean="0"/>
              <a:t> dependence on sub-threshold </a:t>
            </a:r>
            <a:r>
              <a:rPr lang="en-US" dirty="0" err="1" smtClean="0"/>
              <a:t>conductances</a:t>
            </a:r>
            <a:endParaRPr lang="en-US" dirty="0"/>
          </a:p>
        </p:txBody>
      </p:sp>
      <p:pic>
        <p:nvPicPr>
          <p:cNvPr id="3" name="Picture 2" descr="Screen Shot 2016-05-10 at 1.15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24000"/>
            <a:ext cx="5441931" cy="4876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29400" y="6400800"/>
            <a:ext cx="2278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0" dirty="0" smtClean="0"/>
              <a:t>McCormick and </a:t>
            </a:r>
            <a:r>
              <a:rPr lang="en-US" sz="1400" baseline="0" dirty="0" err="1" smtClean="0"/>
              <a:t>Pape</a:t>
            </a:r>
            <a:r>
              <a:rPr lang="en-US" sz="1400" baseline="0" dirty="0" smtClean="0"/>
              <a:t>, 1990a</a:t>
            </a:r>
            <a:endParaRPr 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3776690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11811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Basis of the burst: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low threshold </a:t>
            </a:r>
            <a:r>
              <a:rPr lang="en-US" dirty="0" smtClean="0"/>
              <a:t>spike (LTS)</a:t>
            </a:r>
            <a:endParaRPr lang="en-US" dirty="0"/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3827463" y="6184900"/>
            <a:ext cx="53165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Llinás</a:t>
            </a:r>
            <a:r>
              <a:rPr lang="en-US" dirty="0"/>
              <a:t> and </a:t>
            </a:r>
            <a:r>
              <a:rPr lang="en-US" dirty="0" err="1"/>
              <a:t>Jahnsen</a:t>
            </a:r>
            <a:r>
              <a:rPr lang="en-US" dirty="0"/>
              <a:t>,  Nature 297:406, 1982</a:t>
            </a:r>
          </a:p>
        </p:txBody>
      </p:sp>
      <p:pic>
        <p:nvPicPr>
          <p:cNvPr id="27651" name="Picture 9" descr="Llin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08163"/>
            <a:ext cx="8839200" cy="3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715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</a:t>
            </a:r>
            <a:r>
              <a:rPr lang="en-US" dirty="0" err="1" smtClean="0"/>
              <a:t>linearities</a:t>
            </a:r>
            <a:r>
              <a:rPr lang="en-US" dirty="0" smtClean="0"/>
              <a:t> and oscillations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5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05800" cy="647700"/>
          </a:xfrm>
        </p:spPr>
        <p:txBody>
          <a:bodyPr/>
          <a:lstStyle/>
          <a:p>
            <a:r>
              <a:rPr lang="en-US"/>
              <a:t>T type calcium channel genes in thalamus</a:t>
            </a:r>
          </a:p>
        </p:txBody>
      </p:sp>
      <p:graphicFrame>
        <p:nvGraphicFramePr>
          <p:cNvPr id="284675" name="Object 3"/>
          <p:cNvGraphicFramePr>
            <a:graphicFrameLocks noChangeAspect="1"/>
          </p:cNvGraphicFramePr>
          <p:nvPr/>
        </p:nvGraphicFramePr>
        <p:xfrm>
          <a:off x="1600200" y="6477000"/>
          <a:ext cx="73088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54" name="CorelDRAW" r:id="rId4" imgW="8418240" imgH="183600" progId="CorelDRAW.Graphic.9">
                  <p:embed/>
                </p:oleObj>
              </mc:Choice>
              <mc:Fallback>
                <p:oleObj name="CorelDRAW" r:id="rId4" imgW="8418240" imgH="18360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6477000"/>
                        <a:ext cx="73088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4676" name="Picture 4" descr="BAYLISS horiz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2296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047480"/>
      </p:ext>
    </p:extLst>
  </p:cSld>
  <p:clrMapOvr>
    <a:masterClrMapping/>
  </p:clrMapOvr>
  <p:transition xmlns:p14="http://schemas.microsoft.com/office/powerpoint/2010/main" advTm="58288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763000" cy="6477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chemeClr val="bg1"/>
                </a:solidFill>
              </a:rPr>
              <a:t>Paradoxical excitability in thalamic relay neurons</a:t>
            </a:r>
          </a:p>
        </p:txBody>
      </p:sp>
      <p:pic>
        <p:nvPicPr>
          <p:cNvPr id="28674" name="Picture 7" descr="thalio2c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667000"/>
            <a:ext cx="493713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8" descr="thalio2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752600"/>
            <a:ext cx="165735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353" name="Picture 9" descr="thalio2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841500"/>
            <a:ext cx="16573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354" name="Picture 10" descr="thalio2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181475"/>
            <a:ext cx="165735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355" name="Picture 11" descr="thalio2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575" y="4238625"/>
            <a:ext cx="16573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356" name="Picture 12" descr="thalio2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019300"/>
            <a:ext cx="165735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67" name="Line 23"/>
          <p:cNvSpPr>
            <a:spLocks noChangeShapeType="1"/>
          </p:cNvSpPr>
          <p:nvPr/>
        </p:nvSpPr>
        <p:spPr bwMode="auto">
          <a:xfrm>
            <a:off x="228600" y="4114800"/>
            <a:ext cx="84582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681" name="TextBox 10"/>
          <p:cNvSpPr txBox="1">
            <a:spLocks noChangeArrowheads="1"/>
          </p:cNvSpPr>
          <p:nvPr/>
        </p:nvSpPr>
        <p:spPr bwMode="auto">
          <a:xfrm>
            <a:off x="5013325" y="6473825"/>
            <a:ext cx="3567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Huguenard and Prince, J Neurosci 1992</a:t>
            </a:r>
          </a:p>
        </p:txBody>
      </p:sp>
    </p:spTree>
    <p:extLst>
      <p:ext uri="{BB962C8B-B14F-4D97-AF65-F5344CB8AC3E}">
        <p14:creationId xmlns:p14="http://schemas.microsoft.com/office/powerpoint/2010/main" val="319042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534400" cy="6477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Isolation of I</a:t>
            </a:r>
            <a:r>
              <a:rPr lang="en-US" sz="3200" baseline="-25000" dirty="0"/>
              <a:t>T</a:t>
            </a:r>
            <a:r>
              <a:rPr lang="en-US" sz="3200" dirty="0"/>
              <a:t> based on voltage clamp </a:t>
            </a:r>
            <a:r>
              <a:rPr lang="en-US" sz="3200" dirty="0" smtClean="0"/>
              <a:t>protocols: Hodgkin-Huxley-</a:t>
            </a:r>
            <a:r>
              <a:rPr lang="en-US" sz="3200" dirty="0" err="1" smtClean="0"/>
              <a:t>esque</a:t>
            </a:r>
            <a:r>
              <a:rPr lang="en-US" sz="3200" dirty="0" smtClean="0"/>
              <a:t> approach</a:t>
            </a:r>
            <a:endParaRPr lang="en-US" sz="3200" dirty="0"/>
          </a:p>
        </p:txBody>
      </p:sp>
      <p:pic>
        <p:nvPicPr>
          <p:cNvPr id="32770" name="Picture 3" descr="vb delta v ho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86" y="1740004"/>
            <a:ext cx="4682314" cy="390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Box 4"/>
          <p:cNvSpPr txBox="1">
            <a:spLocks noChangeArrowheads="1"/>
          </p:cNvSpPr>
          <p:nvPr/>
        </p:nvSpPr>
        <p:spPr bwMode="auto">
          <a:xfrm>
            <a:off x="4978400" y="6116638"/>
            <a:ext cx="4235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Huguenard and Prince, J Neurosci 1992, </a:t>
            </a:r>
          </a:p>
          <a:p>
            <a:pPr eaLnBrk="1" hangingPunct="1"/>
            <a:r>
              <a:rPr lang="en-US" sz="1400"/>
              <a:t>Coulter, *Huguenard and Prince, J. Physiol 1989</a:t>
            </a:r>
          </a:p>
        </p:txBody>
      </p:sp>
      <p:pic>
        <p:nvPicPr>
          <p:cNvPr id="32772" name="Picture 1" descr="Screen Shot 2016-05-04 at 3.09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52600"/>
            <a:ext cx="402431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7413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I-t is significantly inactivated at rest</a:t>
            </a:r>
            <a:endParaRPr lang="en-US" dirty="0"/>
          </a:p>
        </p:txBody>
      </p:sp>
      <p:pic>
        <p:nvPicPr>
          <p:cNvPr id="264195" name="Picture 3" descr="Slide1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637588" cy="329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51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5-10 at 1.15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95400"/>
            <a:ext cx="6385443" cy="48006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952500"/>
          </a:xfrm>
        </p:spPr>
        <p:txBody>
          <a:bodyPr/>
          <a:lstStyle/>
          <a:p>
            <a:r>
              <a:rPr lang="en-US" dirty="0" smtClean="0"/>
              <a:t>I-h is partner with I-t in intrinsic oscillations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6400800"/>
            <a:ext cx="2278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0" dirty="0" smtClean="0"/>
              <a:t>McCormick and </a:t>
            </a:r>
            <a:r>
              <a:rPr lang="en-US" sz="1400" baseline="0" dirty="0" err="1" smtClean="0"/>
              <a:t>Pape</a:t>
            </a:r>
            <a:r>
              <a:rPr lang="en-US" sz="1400" baseline="0" dirty="0" smtClean="0"/>
              <a:t>, 1990a</a:t>
            </a:r>
            <a:endParaRPr 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287590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I-h is </a:t>
            </a:r>
            <a:r>
              <a:rPr lang="en-US" dirty="0" err="1" smtClean="0"/>
              <a:t>modulable</a:t>
            </a:r>
            <a:endParaRPr lang="en-US" dirty="0"/>
          </a:p>
        </p:txBody>
      </p:sp>
      <p:pic>
        <p:nvPicPr>
          <p:cNvPr id="3" name="Picture 2" descr="Screen Shot 2016-05-10 at 1.18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114800"/>
            <a:ext cx="3810000" cy="26420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914401"/>
            <a:ext cx="6400800" cy="296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952500"/>
          </a:xfrm>
        </p:spPr>
        <p:txBody>
          <a:bodyPr/>
          <a:lstStyle/>
          <a:p>
            <a:r>
              <a:rPr lang="en-US" dirty="0" smtClean="0"/>
              <a:t>There are models available for cells with complex properties</a:t>
            </a:r>
            <a:endParaRPr lang="en-US" dirty="0"/>
          </a:p>
        </p:txBody>
      </p:sp>
      <p:pic>
        <p:nvPicPr>
          <p:cNvPr id="3" name="Picture 2" descr="Screen Shot 2016-05-10 at 7.06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8001000" cy="278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58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Can systematically vary different parameters to determine, e.g. sensitivity and necessity</a:t>
            </a:r>
            <a:endParaRPr lang="en-US" sz="2800" dirty="0"/>
          </a:p>
        </p:txBody>
      </p:sp>
      <p:pic>
        <p:nvPicPr>
          <p:cNvPr id="3" name="Picture 2" descr="Screen Shot 2016-05-10 at 1.07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19200"/>
            <a:ext cx="6934200" cy="51169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24600" y="6477000"/>
            <a:ext cx="2647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0" dirty="0" smtClean="0"/>
              <a:t>McCormick and Huguenard, 1992</a:t>
            </a:r>
            <a:endParaRPr 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118387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much of a good thing?</a:t>
            </a:r>
            <a:endParaRPr lang="en-US" dirty="0"/>
          </a:p>
        </p:txBody>
      </p:sp>
      <p:pic>
        <p:nvPicPr>
          <p:cNvPr id="4" name="Picture 3" descr="Screen Shot 2016-05-10 at 1.07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7467600" cy="4957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4600" y="6477000"/>
            <a:ext cx="2647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0" dirty="0" smtClean="0"/>
              <a:t>McCormick and Huguenard, 1992</a:t>
            </a:r>
            <a:endParaRPr 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750624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723900"/>
          </a:xfrm>
        </p:spPr>
        <p:txBody>
          <a:bodyPr/>
          <a:lstStyle/>
          <a:p>
            <a:r>
              <a:rPr lang="en-US" sz="2800" dirty="0" smtClean="0"/>
              <a:t>Modulation of I-h modifies network strength and structure</a:t>
            </a:r>
            <a:endParaRPr lang="en-US" sz="2800" dirty="0"/>
          </a:p>
        </p:txBody>
      </p:sp>
      <p:pic>
        <p:nvPicPr>
          <p:cNvPr id="3" name="Picture 2" descr="Screen Shot 2016-05-10 at 1.08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066800"/>
            <a:ext cx="4544420" cy="53879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4600" y="6477000"/>
            <a:ext cx="2647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0" dirty="0" smtClean="0"/>
              <a:t>McCormick and Huguenard, 1992</a:t>
            </a:r>
            <a:endParaRPr 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149092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763000" cy="1371600"/>
          </a:xfrm>
        </p:spPr>
        <p:txBody>
          <a:bodyPr/>
          <a:lstStyle/>
          <a:p>
            <a:r>
              <a:rPr lang="en-US" dirty="0" smtClean="0"/>
              <a:t>Gamma oscillations develop in cortical networks in absence of excitatory connectivity</a:t>
            </a:r>
            <a:endParaRPr lang="en-US" dirty="0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281738" y="6235700"/>
            <a:ext cx="245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Whittington et al, 1995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76238" y="6302375"/>
            <a:ext cx="52914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aseline="0" dirty="0">
                <a:latin typeface="Arial" charset="0"/>
              </a:rPr>
              <a:t>Glutamate </a:t>
            </a:r>
            <a:r>
              <a:rPr lang="en-US" sz="1800" baseline="0" dirty="0" smtClean="0">
                <a:latin typeface="Arial" charset="0"/>
              </a:rPr>
              <a:t>application, synaptic excitation blocked</a:t>
            </a:r>
            <a:endParaRPr lang="en-US" sz="1800" baseline="0" dirty="0">
              <a:latin typeface="Arial" charset="0"/>
            </a:endParaRP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272845"/>
              </p:ext>
            </p:extLst>
          </p:nvPr>
        </p:nvGraphicFramePr>
        <p:xfrm>
          <a:off x="1143000" y="1885260"/>
          <a:ext cx="6324600" cy="413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CorelPhotoPaint.Image.9" r:id="rId4" imgW="7174603" imgH="4685714" progId="CorelPhotoPaint.Image.9">
                  <p:embed/>
                </p:oleObj>
              </mc:Choice>
              <mc:Fallback>
                <p:oleObj name="CorelPhotoPaint.Image.9" r:id="rId4" imgW="7174603" imgH="4685714" progId="CorelPhotoPaint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85260"/>
                        <a:ext cx="6324600" cy="4131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3260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876300"/>
          </a:xfrm>
        </p:spPr>
        <p:txBody>
          <a:bodyPr/>
          <a:lstStyle/>
          <a:p>
            <a:r>
              <a:rPr lang="en-US" dirty="0"/>
              <a:t>Post inhibitory rebound in </a:t>
            </a:r>
            <a:r>
              <a:rPr lang="en-US" dirty="0" smtClean="0"/>
              <a:t>thalamus and sleep rhythms</a:t>
            </a:r>
            <a:endParaRPr lang="en-US" dirty="0"/>
          </a:p>
        </p:txBody>
      </p:sp>
      <p:pic>
        <p:nvPicPr>
          <p:cNvPr id="212995" name="Picture 3" descr="Asilfg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74825"/>
            <a:ext cx="6172200" cy="485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NRTVBCX2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9166F"/>
              </a:clrFrom>
              <a:clrTo>
                <a:srgbClr val="29166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3650477" cy="3124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extLst/>
        </p:spPr>
      </p:pic>
      <p:sp>
        <p:nvSpPr>
          <p:cNvPr id="2" name="TextBox 1"/>
          <p:cNvSpPr txBox="1"/>
          <p:nvPr/>
        </p:nvSpPr>
        <p:spPr>
          <a:xfrm>
            <a:off x="5562600" y="1828800"/>
            <a:ext cx="2057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accent3">
                    <a:lumMod val="25000"/>
                  </a:schemeClr>
                </a:solidFill>
              </a:rPr>
              <a:t>When active, thalamocortical cells receive recurrent (feedback) inhibition from neurons of the thalamic reticular nucleus (TRN).  The inhibitory feedback in turn, leads to post-inhibitory rebound low threshold spike, re-excitation of TRN, and recurrent network oscillations, such as those occurring during spindle-stage sleep. </a:t>
            </a:r>
            <a:endParaRPr lang="en-US" sz="1400" baseline="0" dirty="0">
              <a:solidFill>
                <a:schemeClr val="accent3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Summary, oscillations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Oscillations can be generated in neural networks </a:t>
            </a:r>
          </a:p>
          <a:p>
            <a:pPr lvl="1"/>
            <a:r>
              <a:rPr lang="en-US" dirty="0" smtClean="0"/>
              <a:t>through synaptic interactions, usually inhibitory</a:t>
            </a:r>
          </a:p>
          <a:p>
            <a:pPr lvl="1"/>
            <a:r>
              <a:rPr lang="en-US" dirty="0" smtClean="0"/>
              <a:t>Through the intrinsic voltage dependent properties of neural elements</a:t>
            </a:r>
          </a:p>
          <a:p>
            <a:pPr lvl="2"/>
            <a:endParaRPr lang="en-US" dirty="0" smtClean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72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Summary, oscillations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Recurrency</a:t>
            </a:r>
            <a:r>
              <a:rPr lang="en-US" dirty="0" smtClean="0"/>
              <a:t> promoted by membrane </a:t>
            </a:r>
            <a:r>
              <a:rPr lang="en-US" dirty="0" err="1" smtClean="0"/>
              <a:t>bistability</a:t>
            </a:r>
            <a:endParaRPr lang="en-US" dirty="0" smtClean="0"/>
          </a:p>
          <a:p>
            <a:pPr lvl="1"/>
            <a:r>
              <a:rPr lang="en-US" dirty="0" smtClean="0"/>
              <a:t>Between depolarized and hyperpolarized states</a:t>
            </a:r>
          </a:p>
          <a:p>
            <a:pPr lvl="2"/>
            <a:r>
              <a:rPr lang="en-US" dirty="0" smtClean="0"/>
              <a:t>The latter is associated with activity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 former is generally associated with quiescence</a:t>
            </a:r>
          </a:p>
          <a:p>
            <a:pPr lvl="1"/>
            <a:r>
              <a:rPr lang="en-US" dirty="0" err="1" smtClean="0"/>
              <a:t>Bistability</a:t>
            </a:r>
            <a:r>
              <a:rPr lang="en-US" dirty="0" smtClean="0"/>
              <a:t> is a result of non-</a:t>
            </a:r>
            <a:r>
              <a:rPr lang="en-US" dirty="0" err="1" smtClean="0"/>
              <a:t>linearities</a:t>
            </a:r>
            <a:r>
              <a:rPr lang="en-US" dirty="0" smtClean="0"/>
              <a:t> in the V/I relationship of neurons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8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Summary, oscillations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19200"/>
            <a:ext cx="7727950" cy="5105400"/>
          </a:xfrm>
        </p:spPr>
        <p:txBody>
          <a:bodyPr/>
          <a:lstStyle/>
          <a:p>
            <a:r>
              <a:rPr lang="en-US" dirty="0" smtClean="0"/>
              <a:t>Non-</a:t>
            </a:r>
            <a:r>
              <a:rPr lang="en-US" dirty="0" err="1" smtClean="0"/>
              <a:t>linearities</a:t>
            </a:r>
            <a:r>
              <a:rPr lang="en-US" dirty="0" smtClean="0"/>
              <a:t> in neural membranes</a:t>
            </a:r>
          </a:p>
          <a:p>
            <a:pPr lvl="1"/>
            <a:r>
              <a:rPr lang="en-US" dirty="0" smtClean="0"/>
              <a:t>N-shaped I/V curves</a:t>
            </a:r>
          </a:p>
          <a:p>
            <a:pPr lvl="2"/>
            <a:r>
              <a:rPr lang="en-US" dirty="0" smtClean="0"/>
              <a:t>Different from passive cells with largely linear I/V curves</a:t>
            </a:r>
          </a:p>
          <a:p>
            <a:pPr lvl="1"/>
            <a:r>
              <a:rPr lang="en-US" dirty="0" smtClean="0"/>
              <a:t>N-shaped I/V curves with more than one positive crossing of current axis will have more than one stable point</a:t>
            </a:r>
          </a:p>
          <a:p>
            <a:pPr lvl="1"/>
            <a:r>
              <a:rPr lang="en-US" dirty="0" smtClean="0"/>
              <a:t>Interactions with synapses (e.g. inhibition) or voltage gated ion channels (H-channels) result in reentrant transitions between stable states, and ultimately, oscillations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727950" cy="4419600"/>
          </a:xfrm>
        </p:spPr>
        <p:txBody>
          <a:bodyPr/>
          <a:lstStyle/>
          <a:p>
            <a:r>
              <a:rPr lang="en-US" sz="2400" dirty="0"/>
              <a:t>Wang XJ, </a:t>
            </a:r>
            <a:r>
              <a:rPr lang="en-US" sz="2400" dirty="0" err="1"/>
              <a:t>Buzsáki</a:t>
            </a:r>
            <a:r>
              <a:rPr lang="en-US" sz="2400" dirty="0"/>
              <a:t> </a:t>
            </a:r>
            <a:r>
              <a:rPr lang="en-US" sz="2400" dirty="0" smtClean="0"/>
              <a:t>G. (1996) Gamma </a:t>
            </a:r>
            <a:r>
              <a:rPr lang="en-US" sz="2400" dirty="0"/>
              <a:t>oscillation by synaptic inhibition in a hippocampal interneuronal network </a:t>
            </a:r>
            <a:r>
              <a:rPr lang="en-US" sz="2400" dirty="0" smtClean="0"/>
              <a:t>model. J </a:t>
            </a:r>
            <a:r>
              <a:rPr lang="en-US" sz="2400" dirty="0"/>
              <a:t>Neurosci. </a:t>
            </a:r>
            <a:r>
              <a:rPr lang="en-US" sz="2400" dirty="0" smtClean="0"/>
              <a:t>16:</a:t>
            </a:r>
            <a:r>
              <a:rPr lang="en-US" sz="2400" dirty="0"/>
              <a:t>6402-13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Wilson </a:t>
            </a:r>
            <a:r>
              <a:rPr lang="en-US" sz="2400" dirty="0" smtClean="0"/>
              <a:t>CJ. (2005) The </a:t>
            </a:r>
            <a:r>
              <a:rPr lang="en-US" sz="2400" dirty="0"/>
              <a:t>mechanism of intrinsic amplification of </a:t>
            </a:r>
            <a:r>
              <a:rPr lang="en-US" sz="2400" dirty="0" err="1"/>
              <a:t>hyperpolarizations</a:t>
            </a:r>
            <a:r>
              <a:rPr lang="en-US" sz="2400" dirty="0"/>
              <a:t> and spontaneous bursting in striatal cholinergic </a:t>
            </a:r>
            <a:r>
              <a:rPr lang="en-US" sz="2400" dirty="0" smtClean="0"/>
              <a:t>interneurons. Neuron 45:</a:t>
            </a:r>
            <a:r>
              <a:rPr lang="en-US" sz="2400" dirty="0"/>
              <a:t>575-85.</a:t>
            </a:r>
            <a:endParaRPr lang="en-US" sz="2400" dirty="0" smtClean="0"/>
          </a:p>
          <a:p>
            <a:r>
              <a:rPr lang="en-US" sz="2400" dirty="0"/>
              <a:t>McCormick DA, </a:t>
            </a:r>
            <a:r>
              <a:rPr lang="en-US" sz="2400" dirty="0" err="1"/>
              <a:t>Pape</a:t>
            </a:r>
            <a:r>
              <a:rPr lang="en-US" sz="2400" dirty="0"/>
              <a:t> </a:t>
            </a:r>
            <a:r>
              <a:rPr lang="en-US" sz="2400" dirty="0" smtClean="0"/>
              <a:t>HC  (1990) Properties </a:t>
            </a:r>
            <a:r>
              <a:rPr lang="en-US" sz="2400" dirty="0"/>
              <a:t>of a hyperpolarization-activated </a:t>
            </a:r>
            <a:r>
              <a:rPr lang="en-US" sz="2400" dirty="0" err="1"/>
              <a:t>cation</a:t>
            </a:r>
            <a:r>
              <a:rPr lang="en-US" sz="2400" dirty="0"/>
              <a:t> current and its role in rhythmic oscillation in thalamic relay </a:t>
            </a:r>
            <a:r>
              <a:rPr lang="en-US" sz="2400" dirty="0" err="1" smtClean="0"/>
              <a:t>neurones</a:t>
            </a:r>
            <a:r>
              <a:rPr lang="en-US" sz="2400" dirty="0" smtClean="0"/>
              <a:t>. J </a:t>
            </a:r>
            <a:r>
              <a:rPr lang="en-US" sz="2400" dirty="0"/>
              <a:t>Physiol. </a:t>
            </a:r>
            <a:r>
              <a:rPr lang="en-US" sz="2400" dirty="0" smtClean="0"/>
              <a:t>431</a:t>
            </a:r>
            <a:r>
              <a:rPr lang="en-US" sz="2400" dirty="0"/>
              <a:t>:291-318.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922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557463" y="1371600"/>
          <a:ext cx="4224337" cy="467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3" name="CorelDRAW" r:id="rId4" imgW="5010912" imgH="5547766" progId="CorelDRAW.Graphic.9">
                  <p:embed/>
                </p:oleObj>
              </mc:Choice>
              <mc:Fallback>
                <p:oleObj name="CorelDRAW" r:id="rId4" imgW="5010912" imgH="5547766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1371600"/>
                        <a:ext cx="4224337" cy="467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Ring inhibitory networks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3079750" y="1755775"/>
          <a:ext cx="3013075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4" name="CorelDRAW" r:id="rId6" imgW="3220212" imgH="3660038" progId="CorelDRAW.Graphic.9">
                  <p:embed/>
                </p:oleObj>
              </mc:Choice>
              <mc:Fallback>
                <p:oleObj name="CorelDRAW" r:id="rId6" imgW="3220212" imgH="3660038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1755775"/>
                        <a:ext cx="3013075" cy="342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2882900" y="1384300"/>
          <a:ext cx="2049463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5" name="CorelDRAW" r:id="rId8" imgW="2193798" imgH="4410659" progId="CorelDRAW.Graphic.9">
                  <p:embed/>
                </p:oleObj>
              </mc:Choice>
              <mc:Fallback>
                <p:oleObj name="CorelDRAW" r:id="rId8" imgW="2193798" imgH="4410659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1384300"/>
                        <a:ext cx="2049463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2873375" y="1754188"/>
          <a:ext cx="2901950" cy="388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6" name="CorelDRAW" r:id="rId10" imgW="2983230" imgH="3994912" progId="CorelDRAW.Graphic.9">
                  <p:embed/>
                </p:oleObj>
              </mc:Choice>
              <mc:Fallback>
                <p:oleObj name="CorelDRAW" r:id="rId10" imgW="2983230" imgH="3994912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5" y="1754188"/>
                        <a:ext cx="2901950" cy="388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2571750" y="2784475"/>
          <a:ext cx="3752850" cy="280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7" name="CorelDRAW" r:id="rId12" imgW="3961638" imgH="2961843" progId="CorelDRAW.Graphic.9">
                  <p:embed/>
                </p:oleObj>
              </mc:Choice>
              <mc:Fallback>
                <p:oleObj name="CorelDRAW" r:id="rId12" imgW="3961638" imgH="2961843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784475"/>
                        <a:ext cx="3752850" cy="280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2552700" y="3086100"/>
          <a:ext cx="3689350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8" name="CorelDRAW" r:id="rId14" imgW="3936873" imgH="2694432" progId="CorelDRAW.Graphic.9">
                  <p:embed/>
                </p:oleObj>
              </mc:Choice>
              <mc:Fallback>
                <p:oleObj name="CorelDRAW" r:id="rId14" imgW="3936873" imgH="2694432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086100"/>
                        <a:ext cx="3689350" cy="252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3268663" y="2286000"/>
          <a:ext cx="2960687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9" name="CorelDRAW" r:id="rId16" imgW="3220212" imgH="3660038" progId="CorelDRAW.Graphic.9">
                  <p:embed/>
                </p:oleObj>
              </mc:Choice>
              <mc:Fallback>
                <p:oleObj name="CorelDRAW" r:id="rId16" imgW="3220212" imgH="3660038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2286000"/>
                        <a:ext cx="2960687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4419600" y="1905000"/>
          <a:ext cx="1979613" cy="413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0" name="CorelDRAW" r:id="rId18" imgW="2109978" imgH="4411878" progId="CorelDRAW.Graphic.9">
                  <p:embed/>
                </p:oleObj>
              </mc:Choice>
              <mc:Fallback>
                <p:oleObj name="CorelDRAW" r:id="rId18" imgW="2109978" imgH="4411878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905000"/>
                        <a:ext cx="1979613" cy="413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3517900" y="1943100"/>
          <a:ext cx="2909888" cy="38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1" name="CorelDRAW" r:id="rId20" imgW="2983230" imgH="3994506" progId="CorelDRAW.Graphic.9">
                  <p:embed/>
                </p:oleObj>
              </mc:Choice>
              <mc:Fallback>
                <p:oleObj name="CorelDRAW" r:id="rId20" imgW="2983230" imgH="3994506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1943100"/>
                        <a:ext cx="2909888" cy="389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3027363" y="1828800"/>
          <a:ext cx="3744912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2" name="CorelDRAW" r:id="rId22" imgW="3961638" imgH="2961843" progId="CorelDRAW.Graphic.9">
                  <p:embed/>
                </p:oleObj>
              </mc:Choice>
              <mc:Fallback>
                <p:oleObj name="CorelDRAW" r:id="rId22" imgW="3961638" imgH="2961843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1828800"/>
                        <a:ext cx="3744912" cy="280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3076575" y="1806575"/>
          <a:ext cx="370840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3" name="CorelDRAW" r:id="rId24" imgW="3936873" imgH="2694432" progId="CorelDRAW.Graphic.9">
                  <p:embed/>
                </p:oleObj>
              </mc:Choice>
              <mc:Fallback>
                <p:oleObj name="CorelDRAW" r:id="rId24" imgW="3936873" imgH="2694432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1806575"/>
                        <a:ext cx="3708400" cy="253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495800" y="6324600"/>
            <a:ext cx="4271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Wang and </a:t>
            </a:r>
            <a:r>
              <a:rPr lang="en-US" dirty="0" err="1" smtClean="0"/>
              <a:t>Buzsaki</a:t>
            </a:r>
            <a:r>
              <a:rPr lang="en-US" dirty="0" smtClean="0"/>
              <a:t>, </a:t>
            </a:r>
            <a:r>
              <a:rPr lang="it-IT" dirty="0" err="1"/>
              <a:t>J</a:t>
            </a:r>
            <a:r>
              <a:rPr lang="it-IT" dirty="0"/>
              <a:t> Neurosci. </a:t>
            </a:r>
            <a:r>
              <a:rPr lang="it-IT" dirty="0" smtClean="0"/>
              <a:t>16:</a:t>
            </a:r>
            <a:r>
              <a:rPr lang="it-IT" dirty="0"/>
              <a:t>6402-13.</a:t>
            </a:r>
            <a:r>
              <a:rPr lang="en-US" dirty="0" smtClean="0"/>
              <a:t>1996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5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21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49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56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1333500"/>
          </a:xfrm>
        </p:spPr>
        <p:txBody>
          <a:bodyPr/>
          <a:lstStyle/>
          <a:p>
            <a:r>
              <a:rPr lang="en-US" dirty="0" smtClean="0"/>
              <a:t>Uniform </a:t>
            </a:r>
            <a:r>
              <a:rPr lang="en-US" dirty="0" smtClean="0"/>
              <a:t>network of FS cells, </a:t>
            </a:r>
            <a:r>
              <a:rPr lang="en-US" dirty="0" smtClean="0"/>
              <a:t>random initial conditions: perfect synchrony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6400800"/>
            <a:ext cx="2230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Wang and </a:t>
            </a:r>
            <a:r>
              <a:rPr lang="en-US" dirty="0" err="1" smtClean="0"/>
              <a:t>Buzsaki</a:t>
            </a:r>
            <a:r>
              <a:rPr lang="en-US" dirty="0" smtClean="0"/>
              <a:t>, 1996</a:t>
            </a:r>
            <a:endParaRPr lang="en-US" dirty="0"/>
          </a:p>
        </p:txBody>
      </p:sp>
      <p:pic>
        <p:nvPicPr>
          <p:cNvPr id="5" name="Picture 4" descr="Screen Shot 2016-05-10 at 4.02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78317"/>
            <a:ext cx="8763000" cy="297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4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1333500"/>
          </a:xfrm>
        </p:spPr>
        <p:txBody>
          <a:bodyPr/>
          <a:lstStyle/>
          <a:p>
            <a:r>
              <a:rPr lang="en-US" dirty="0" smtClean="0"/>
              <a:t>Uniform network, </a:t>
            </a:r>
            <a:r>
              <a:rPr lang="en-US" dirty="0" smtClean="0"/>
              <a:t>modify AP properties to change AHP, retards synchrony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6400800"/>
            <a:ext cx="2230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Wang and </a:t>
            </a:r>
            <a:r>
              <a:rPr lang="en-US" dirty="0" err="1" smtClean="0"/>
              <a:t>Buzsaki</a:t>
            </a:r>
            <a:r>
              <a:rPr lang="en-US" dirty="0" smtClean="0"/>
              <a:t>, 1996</a:t>
            </a:r>
            <a:endParaRPr lang="en-US" dirty="0"/>
          </a:p>
        </p:txBody>
      </p:sp>
      <p:pic>
        <p:nvPicPr>
          <p:cNvPr id="3" name="Picture 2" descr="Screen Shot 2019-04-23 at 8.05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77216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2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8305800" cy="1333500"/>
          </a:xfrm>
        </p:spPr>
        <p:txBody>
          <a:bodyPr/>
          <a:lstStyle/>
          <a:p>
            <a:r>
              <a:rPr lang="en-US" dirty="0" smtClean="0"/>
              <a:t>Uniform network, random initial conditions, deep AHP: </a:t>
            </a:r>
            <a:r>
              <a:rPr lang="en-US" dirty="0" smtClean="0"/>
              <a:t>hemi-</a:t>
            </a:r>
            <a:r>
              <a:rPr lang="en-US" dirty="0" smtClean="0"/>
              <a:t>synchrony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6400800"/>
            <a:ext cx="2230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Wang and </a:t>
            </a:r>
            <a:r>
              <a:rPr lang="en-US" dirty="0" err="1" smtClean="0"/>
              <a:t>Buzsaki</a:t>
            </a:r>
            <a:r>
              <a:rPr lang="en-US" dirty="0" smtClean="0"/>
              <a:t>, 1996</a:t>
            </a:r>
            <a:endParaRPr lang="en-US" dirty="0"/>
          </a:p>
        </p:txBody>
      </p:sp>
      <p:pic>
        <p:nvPicPr>
          <p:cNvPr id="3" name="Picture 2" descr="Screen Shot 2016-05-10 at 4.03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96663"/>
            <a:ext cx="8229600" cy="376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19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Synchrony as a function of E-</a:t>
            </a:r>
            <a:r>
              <a:rPr lang="en-US" dirty="0" err="1" smtClean="0"/>
              <a:t>syn</a:t>
            </a:r>
            <a:endParaRPr lang="en-US" dirty="0"/>
          </a:p>
        </p:txBody>
      </p:sp>
      <p:pic>
        <p:nvPicPr>
          <p:cNvPr id="3" name="Picture 2" descr="Screen Shot 2016-05-10 at 4.19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57400"/>
            <a:ext cx="3769179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910" y="1981201"/>
            <a:ext cx="3389390" cy="35813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0" y="6400800"/>
            <a:ext cx="2230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Wang and </a:t>
            </a:r>
            <a:r>
              <a:rPr lang="en-US" dirty="0" err="1" smtClean="0"/>
              <a:t>Buzsaki</a:t>
            </a:r>
            <a:r>
              <a:rPr lang="en-US" dirty="0" smtClean="0"/>
              <a:t>, 1996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1371600"/>
            <a:ext cx="3099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 smtClean="0"/>
              <a:t>E-</a:t>
            </a:r>
            <a:r>
              <a:rPr lang="en-US" baseline="0" dirty="0" err="1" smtClean="0"/>
              <a:t>syn</a:t>
            </a:r>
            <a:r>
              <a:rPr lang="en-US" baseline="0" dirty="0" smtClean="0"/>
              <a:t> = 0 : ≈ excitatory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6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mployee Orientation">
  <a:themeElements>
    <a:clrScheme name="">
      <a:dk1>
        <a:srgbClr val="00279F"/>
      </a:dk1>
      <a:lt1>
        <a:srgbClr val="FFFFFF"/>
      </a:lt1>
      <a:dk2>
        <a:srgbClr val="0000FF"/>
      </a:dk2>
      <a:lt2>
        <a:srgbClr val="FFFF00"/>
      </a:lt2>
      <a:accent1>
        <a:srgbClr val="F57B49"/>
      </a:accent1>
      <a:accent2>
        <a:srgbClr val="FF00FF"/>
      </a:accent2>
      <a:accent3>
        <a:srgbClr val="AAAAFF"/>
      </a:accent3>
      <a:accent4>
        <a:srgbClr val="DADADA"/>
      </a:accent4>
      <a:accent5>
        <a:srgbClr val="F9BFB1"/>
      </a:accent5>
      <a:accent6>
        <a:srgbClr val="E700E7"/>
      </a:accent6>
      <a:hlink>
        <a:srgbClr val="FF0000"/>
      </a:hlink>
      <a:folHlink>
        <a:srgbClr val="919191"/>
      </a:folHlink>
    </a:clrScheme>
    <a:fontScheme name="Employee Ori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Employee Orientation 1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Office\Templates\Presentations\Employee Orientation.pot</Template>
  <TotalTime>6895</TotalTime>
  <Words>1003</Words>
  <Application>Microsoft Macintosh PowerPoint</Application>
  <PresentationFormat>On-screen Show (4:3)</PresentationFormat>
  <Paragraphs>117</Paragraphs>
  <Slides>44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Employee Orientation</vt:lpstr>
      <vt:lpstr>CorelPhotoPaint.Image.9</vt:lpstr>
      <vt:lpstr>CorelDRAW</vt:lpstr>
      <vt:lpstr>Neural oscillations:   Insights from computational modeling</vt:lpstr>
      <vt:lpstr>Neuronal oscillations: functions</vt:lpstr>
      <vt:lpstr>Non-linearities and oscillations</vt:lpstr>
      <vt:lpstr>Gamma oscillations develop in cortical networks in absence of excitatory connectivity</vt:lpstr>
      <vt:lpstr>Ring inhibitory networks</vt:lpstr>
      <vt:lpstr>Uniform network of FS cells, random initial conditions: perfect synchrony</vt:lpstr>
      <vt:lpstr>Uniform network, modify AP properties to change AHP, retards synchrony</vt:lpstr>
      <vt:lpstr>Uniform network, random initial conditions, deep AHP: hemi-synchrony</vt:lpstr>
      <vt:lpstr>Synchrony as a function of E-syn</vt:lpstr>
      <vt:lpstr>Heterogeneous network: Gamma is common output, while coherence is not</vt:lpstr>
      <vt:lpstr>Heterogeneous network: Gamma is common output, while coherence is not</vt:lpstr>
      <vt:lpstr>Dependence on synaptic properties: Time constant of decay governs network frequency, and indirectly, coherence</vt:lpstr>
      <vt:lpstr>Coherence only in gamma frequencies</vt:lpstr>
      <vt:lpstr>Wang and Buszaki conclusions </vt:lpstr>
      <vt:lpstr>Neurons as active computational devices</vt:lpstr>
      <vt:lpstr>Dynamics of peri-threshold voltage gated ion channels</vt:lpstr>
      <vt:lpstr>Bistable membranes</vt:lpstr>
      <vt:lpstr>Membrane bistability from non-linearity of ion channel gating</vt:lpstr>
      <vt:lpstr>Membrane bistability from non-linearity of ion channel gating</vt:lpstr>
      <vt:lpstr>Regenerative depolarization ionic mechanism: Cs-sensitive KIR</vt:lpstr>
      <vt:lpstr>Membrane bistability from non-linearity of ion channel gating</vt:lpstr>
      <vt:lpstr>Thalamic oscillators, cells and circuits</vt:lpstr>
      <vt:lpstr>Relay neuron have state dependent firing modes</vt:lpstr>
      <vt:lpstr>I-h, and its rhythogenic properties</vt:lpstr>
      <vt:lpstr>I-h, a hyperpolarization activated current with interesting dynamics</vt:lpstr>
      <vt:lpstr>Properties of I-h, steady state activation</vt:lpstr>
      <vt:lpstr>Properties of I-h, activation/deactivation rates</vt:lpstr>
      <vt:lpstr>Thalamic relay neurons are intrinsic oscillators:  dependence on sub-threshold conductances</vt:lpstr>
      <vt:lpstr>Basis of the burst:  the low threshold spike (LTS)</vt:lpstr>
      <vt:lpstr>T type calcium channel genes in thalamus</vt:lpstr>
      <vt:lpstr>Paradoxical excitability in thalamic relay neurons</vt:lpstr>
      <vt:lpstr>Isolation of IT based on voltage clamp protocols: Hodgkin-Huxley-esque approach</vt:lpstr>
      <vt:lpstr>I-t is significantly inactivated at rest</vt:lpstr>
      <vt:lpstr>I-h is partner with I-t in intrinsic oscillations</vt:lpstr>
      <vt:lpstr>I-h is modulable</vt:lpstr>
      <vt:lpstr>There are models available for cells with complex properties</vt:lpstr>
      <vt:lpstr>Can systematically vary different parameters to determine, e.g. sensitivity and necessity</vt:lpstr>
      <vt:lpstr>Too much of a good thing?</vt:lpstr>
      <vt:lpstr>Modulation of I-h modifies network strength and structure</vt:lpstr>
      <vt:lpstr>Post inhibitory rebound in thalamus and sleep rhythms</vt:lpstr>
      <vt:lpstr>Summary, oscillations</vt:lpstr>
      <vt:lpstr>Summary, oscillations</vt:lpstr>
      <vt:lpstr>Summary, oscillations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John Huguenard</dc:creator>
  <cp:lastModifiedBy>John Huguenard</cp:lastModifiedBy>
  <cp:revision>106</cp:revision>
  <dcterms:created xsi:type="dcterms:W3CDTF">1995-06-17T23:31:02Z</dcterms:created>
  <dcterms:modified xsi:type="dcterms:W3CDTF">2019-04-24T04:43:18Z</dcterms:modified>
</cp:coreProperties>
</file>