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2" r:id="rId6"/>
    <p:sldId id="260" r:id="rId7"/>
    <p:sldId id="264" r:id="rId8"/>
    <p:sldId id="265" r:id="rId9"/>
    <p:sldId id="266" r:id="rId10"/>
    <p:sldId id="267"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69" autoAdjust="0"/>
    <p:restoredTop sz="94660"/>
  </p:normalViewPr>
  <p:slideViewPr>
    <p:cSldViewPr snapToGrid="0">
      <p:cViewPr varScale="1">
        <p:scale>
          <a:sx n="209" d="100"/>
          <a:sy n="209" d="100"/>
        </p:scale>
        <p:origin x="216"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1/5/16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1/5/16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1/5/16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1/5/16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1/5/16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1/5/16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1/5/16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1/5/16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jpeg"/><Relationship Id="rId3"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homepages.inf.ed.ac.uk/rbf/BOOKS/PHILLIPS/cips2ed.pdf" TargetMode="External"/><Relationship Id="rId4" Type="http://schemas.openxmlformats.org/officeDocument/2006/relationships/hyperlink" Target="https://www.youtube.com/watch?v=xFaddafLbcg" TargetMode="External"/><Relationship Id="rId5" Type="http://schemas.openxmlformats.org/officeDocument/2006/relationships/hyperlink" Target="http://embeddedgurus.com/stack-overflow/2010/10/median-filtering/" TargetMode="External"/><Relationship Id="rId6" Type="http://schemas.openxmlformats.org/officeDocument/2006/relationships/hyperlink" Target="http://ndevilla.free.fr/median/median.pdf" TargetMode="External"/><Relationship Id="rId1" Type="http://schemas.openxmlformats.org/officeDocument/2006/relationships/slideLayout" Target="../slideLayouts/slideLayout2.xml"/><Relationship Id="rId2" Type="http://schemas.openxmlformats.org/officeDocument/2006/relationships/hyperlink" Target="http://www.sersc.org/journals/IJSIP/vol8_no10/34.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83000">
              <a:schemeClr val="bg2"/>
            </a:gs>
            <a:gs pos="30000">
              <a:schemeClr val="tx1"/>
            </a:gs>
          </a:gsLst>
          <a:lin ang="5400000" scaled="1"/>
        </a:gradFill>
        <a:effectLst/>
      </p:bgPr>
    </p:bg>
    <p:spTree>
      <p:nvGrpSpPr>
        <p:cNvPr id="1" name=""/>
        <p:cNvGrpSpPr/>
        <p:nvPr/>
      </p:nvGrpSpPr>
      <p:grpSpPr>
        <a:xfrm>
          <a:off x="0" y="0"/>
          <a:ext cx="0" cy="0"/>
          <a:chOff x="0" y="0"/>
          <a:chExt cx="0" cy="0"/>
        </a:xfrm>
      </p:grpSpPr>
      <p:sp>
        <p:nvSpPr>
          <p:cNvPr id="5" name="Título 4"/>
          <p:cNvSpPr>
            <a:spLocks noGrp="1"/>
          </p:cNvSpPr>
          <p:nvPr>
            <p:ph type="ctrTitle"/>
          </p:nvPr>
        </p:nvSpPr>
        <p:spPr/>
        <p:txBody>
          <a:bodyPr/>
          <a:lstStyle/>
          <a:p>
            <a:pPr algn="ctr"/>
            <a:r>
              <a:rPr lang="en-CA" b="1" dirty="0" smtClean="0">
                <a:solidFill>
                  <a:schemeClr val="accent1"/>
                </a:solidFill>
              </a:rPr>
              <a:t>MEDIAN FILTERING</a:t>
            </a:r>
            <a:endParaRPr lang="en-US" b="1" dirty="0">
              <a:solidFill>
                <a:schemeClr val="accent1"/>
              </a:solidFill>
            </a:endParaRPr>
          </a:p>
        </p:txBody>
      </p:sp>
      <p:sp>
        <p:nvSpPr>
          <p:cNvPr id="6" name="Subtítulo 5"/>
          <p:cNvSpPr>
            <a:spLocks noGrp="1"/>
          </p:cNvSpPr>
          <p:nvPr>
            <p:ph type="subTitle" idx="1"/>
          </p:nvPr>
        </p:nvSpPr>
        <p:spPr/>
        <p:txBody>
          <a:bodyPr/>
          <a:lstStyle/>
          <a:p>
            <a:r>
              <a:rPr lang="en-CA" dirty="0" smtClean="0"/>
              <a:t>Algorithm and implementation</a:t>
            </a:r>
            <a:endParaRPr lang="en-US" dirty="0"/>
          </a:p>
        </p:txBody>
      </p:sp>
      <p:pic>
        <p:nvPicPr>
          <p:cNvPr id="1026" name="Picture 2" descr="http://amica-system.com/pics/EMS_Logo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568" y="586381"/>
            <a:ext cx="2092689" cy="90307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9710472" y="5819686"/>
            <a:ext cx="2085174" cy="646331"/>
          </a:xfrm>
          <a:prstGeom prst="rect">
            <a:avLst/>
          </a:prstGeom>
          <a:noFill/>
        </p:spPr>
        <p:txBody>
          <a:bodyPr wrap="square" rtlCol="0">
            <a:spAutoFit/>
          </a:bodyPr>
          <a:lstStyle/>
          <a:p>
            <a:r>
              <a:rPr lang="en-CA" dirty="0" err="1" smtClean="0"/>
              <a:t>Hymalai</a:t>
            </a:r>
            <a:r>
              <a:rPr lang="en-CA" dirty="0" smtClean="0"/>
              <a:t> </a:t>
            </a:r>
            <a:r>
              <a:rPr lang="en-CA" dirty="0" smtClean="0"/>
              <a:t>Bello</a:t>
            </a:r>
          </a:p>
          <a:p>
            <a:r>
              <a:rPr lang="en-CA" dirty="0" smtClean="0"/>
              <a:t>2015-12-16</a:t>
            </a:r>
            <a:endParaRPr lang="en-US" dirty="0"/>
          </a:p>
        </p:txBody>
      </p:sp>
      <p:pic>
        <p:nvPicPr>
          <p:cNvPr id="4098" name="Picture 2" descr="http://www.uni-kl.de/eestec/images/demo/TUK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855" y="373562"/>
            <a:ext cx="3544754" cy="960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230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96911" y="1916186"/>
            <a:ext cx="5212030" cy="4195481"/>
          </a:xfrm>
        </p:spPr>
        <p:txBody>
          <a:bodyPr/>
          <a:lstStyle/>
          <a:p>
            <a:r>
              <a:rPr lang="en-CA" dirty="0" smtClean="0"/>
              <a:t>It is not the fastest way to find the median. </a:t>
            </a:r>
          </a:p>
          <a:p>
            <a:r>
              <a:rPr lang="en-CA" dirty="0" smtClean="0"/>
              <a:t>It does not modify the input array when looking for the median. </a:t>
            </a:r>
          </a:p>
          <a:p>
            <a:r>
              <a:rPr lang="en-CA" dirty="0" smtClean="0"/>
              <a:t>It is extremely powerful when the elements to consider starts to be large.</a:t>
            </a:r>
            <a:endParaRPr lang="en-US" dirty="0"/>
          </a:p>
        </p:txBody>
      </p:sp>
      <p:sp>
        <p:nvSpPr>
          <p:cNvPr id="4" name="Título 1"/>
          <p:cNvSpPr>
            <a:spLocks noGrp="1"/>
          </p:cNvSpPr>
          <p:nvPr>
            <p:ph type="title"/>
          </p:nvPr>
        </p:nvSpPr>
        <p:spPr>
          <a:xfrm>
            <a:off x="696911" y="241749"/>
            <a:ext cx="9404723" cy="1400530"/>
          </a:xfrm>
        </p:spPr>
        <p:txBody>
          <a:bodyPr/>
          <a:lstStyle/>
          <a:p>
            <a:pPr algn="ctr"/>
            <a:r>
              <a:rPr lang="en-CA" b="1" dirty="0">
                <a:solidFill>
                  <a:srgbClr val="C00000"/>
                </a:solidFill>
              </a:rPr>
              <a:t>Median Filter</a:t>
            </a:r>
            <a:r>
              <a:rPr lang="en-CA" sz="3600" b="1" dirty="0">
                <a:solidFill>
                  <a:srgbClr val="C00000"/>
                </a:solidFill>
              </a:rPr>
              <a:t/>
            </a:r>
            <a:br>
              <a:rPr lang="en-CA" sz="3600" b="1" dirty="0">
                <a:solidFill>
                  <a:srgbClr val="C00000"/>
                </a:solidFill>
              </a:rPr>
            </a:br>
            <a:r>
              <a:rPr lang="en-CA" sz="3600" b="1" dirty="0" smtClean="0">
                <a:solidFill>
                  <a:srgbClr val="C00000"/>
                </a:solidFill>
              </a:rPr>
              <a:t>Implementation </a:t>
            </a:r>
            <a:r>
              <a:rPr lang="en-CA" sz="3600" b="1" dirty="0" err="1" smtClean="0">
                <a:solidFill>
                  <a:srgbClr val="C00000"/>
                </a:solidFill>
              </a:rPr>
              <a:t>Torben</a:t>
            </a:r>
            <a:endParaRPr lang="en-US" dirty="0"/>
          </a:p>
        </p:txBody>
      </p:sp>
      <p:sp>
        <p:nvSpPr>
          <p:cNvPr id="5" name="CuadroTexto 4"/>
          <p:cNvSpPr txBox="1"/>
          <p:nvPr/>
        </p:nvSpPr>
        <p:spPr>
          <a:xfrm>
            <a:off x="7058826" y="1642279"/>
            <a:ext cx="3982341" cy="5016758"/>
          </a:xfrm>
          <a:prstGeom prst="rect">
            <a:avLst/>
          </a:prstGeom>
          <a:solidFill>
            <a:schemeClr val="tx1"/>
          </a:solidFill>
        </p:spPr>
        <p:txBody>
          <a:bodyPr wrap="square" rtlCol="0">
            <a:spAutoFit/>
          </a:bodyPr>
          <a:lstStyle/>
          <a:p>
            <a:r>
              <a:rPr lang="en-US" sz="1000" b="1" dirty="0" err="1">
                <a:solidFill>
                  <a:schemeClr val="bg1"/>
                </a:solidFill>
              </a:rPr>
              <a:t>typedef</a:t>
            </a:r>
            <a:r>
              <a:rPr lang="en-US" sz="1000" b="1" dirty="0">
                <a:solidFill>
                  <a:schemeClr val="bg1"/>
                </a:solidFill>
              </a:rPr>
              <a:t> float </a:t>
            </a:r>
            <a:r>
              <a:rPr lang="en-US" sz="1000" b="1" dirty="0" err="1">
                <a:solidFill>
                  <a:schemeClr val="bg1"/>
                </a:solidFill>
              </a:rPr>
              <a:t>elem_type</a:t>
            </a:r>
            <a:r>
              <a:rPr lang="en-US" sz="1000" b="1" dirty="0">
                <a:solidFill>
                  <a:schemeClr val="bg1"/>
                </a:solidFill>
              </a:rPr>
              <a:t> ;</a:t>
            </a:r>
          </a:p>
          <a:p>
            <a:r>
              <a:rPr lang="en-US" sz="1000" b="1" dirty="0" err="1">
                <a:solidFill>
                  <a:schemeClr val="bg1"/>
                </a:solidFill>
              </a:rPr>
              <a:t>elem_type</a:t>
            </a:r>
            <a:r>
              <a:rPr lang="en-US" sz="1000" b="1" dirty="0">
                <a:solidFill>
                  <a:schemeClr val="bg1"/>
                </a:solidFill>
              </a:rPr>
              <a:t> </a:t>
            </a:r>
            <a:r>
              <a:rPr lang="en-US" sz="1000" b="1" dirty="0" err="1">
                <a:solidFill>
                  <a:schemeClr val="bg1"/>
                </a:solidFill>
              </a:rPr>
              <a:t>torben</a:t>
            </a:r>
            <a:r>
              <a:rPr lang="en-US" sz="1000" b="1" dirty="0">
                <a:solidFill>
                  <a:schemeClr val="bg1"/>
                </a:solidFill>
              </a:rPr>
              <a:t>(</a:t>
            </a:r>
            <a:r>
              <a:rPr lang="en-US" sz="1000" b="1" dirty="0" err="1">
                <a:solidFill>
                  <a:schemeClr val="bg1"/>
                </a:solidFill>
              </a:rPr>
              <a:t>elem_type</a:t>
            </a:r>
            <a:r>
              <a:rPr lang="en-US" sz="1000" b="1" dirty="0">
                <a:solidFill>
                  <a:schemeClr val="bg1"/>
                </a:solidFill>
              </a:rPr>
              <a:t> m[], </a:t>
            </a:r>
            <a:r>
              <a:rPr lang="en-US" sz="1000" b="1" dirty="0" err="1">
                <a:solidFill>
                  <a:schemeClr val="bg1"/>
                </a:solidFill>
              </a:rPr>
              <a:t>int</a:t>
            </a:r>
            <a:r>
              <a:rPr lang="en-US" sz="1000" b="1" dirty="0">
                <a:solidFill>
                  <a:schemeClr val="bg1"/>
                </a:solidFill>
              </a:rPr>
              <a:t> n)</a:t>
            </a:r>
          </a:p>
          <a:p>
            <a:r>
              <a:rPr lang="en-US" sz="1000" b="1" dirty="0">
                <a:solidFill>
                  <a:schemeClr val="bg1"/>
                </a:solidFill>
              </a:rPr>
              <a:t>{</a:t>
            </a:r>
          </a:p>
          <a:p>
            <a:r>
              <a:rPr lang="en-CA" sz="1000" b="1" dirty="0" err="1">
                <a:solidFill>
                  <a:schemeClr val="bg1"/>
                </a:solidFill>
              </a:rPr>
              <a:t>int</a:t>
            </a:r>
            <a:r>
              <a:rPr lang="en-CA" sz="1000" b="1" dirty="0">
                <a:solidFill>
                  <a:schemeClr val="bg1"/>
                </a:solidFill>
              </a:rPr>
              <a:t> </a:t>
            </a:r>
            <a:r>
              <a:rPr lang="en-CA" sz="1000" b="1" dirty="0" err="1">
                <a:solidFill>
                  <a:schemeClr val="bg1"/>
                </a:solidFill>
              </a:rPr>
              <a:t>i</a:t>
            </a:r>
            <a:r>
              <a:rPr lang="en-CA" sz="1000" b="1" dirty="0">
                <a:solidFill>
                  <a:schemeClr val="bg1"/>
                </a:solidFill>
              </a:rPr>
              <a:t>, less, greater, equal;</a:t>
            </a:r>
          </a:p>
          <a:p>
            <a:r>
              <a:rPr lang="en-CA" sz="1000" b="1" dirty="0" err="1">
                <a:solidFill>
                  <a:schemeClr val="bg1"/>
                </a:solidFill>
              </a:rPr>
              <a:t>elem_type</a:t>
            </a:r>
            <a:r>
              <a:rPr lang="en-CA" sz="1000" b="1" dirty="0">
                <a:solidFill>
                  <a:schemeClr val="bg1"/>
                </a:solidFill>
              </a:rPr>
              <a:t> min, max, guess, </a:t>
            </a:r>
            <a:r>
              <a:rPr lang="en-CA" sz="1000" b="1" dirty="0" err="1">
                <a:solidFill>
                  <a:schemeClr val="bg1"/>
                </a:solidFill>
              </a:rPr>
              <a:t>maxltguess</a:t>
            </a:r>
            <a:r>
              <a:rPr lang="en-CA" sz="1000" b="1" dirty="0">
                <a:solidFill>
                  <a:schemeClr val="bg1"/>
                </a:solidFill>
              </a:rPr>
              <a:t>, </a:t>
            </a:r>
            <a:r>
              <a:rPr lang="en-CA" sz="1000" b="1" dirty="0" err="1">
                <a:solidFill>
                  <a:schemeClr val="bg1"/>
                </a:solidFill>
              </a:rPr>
              <a:t>mingtguess</a:t>
            </a:r>
            <a:r>
              <a:rPr lang="en-CA" sz="1000" b="1" dirty="0">
                <a:solidFill>
                  <a:schemeClr val="bg1"/>
                </a:solidFill>
              </a:rPr>
              <a:t>;</a:t>
            </a:r>
          </a:p>
          <a:p>
            <a:r>
              <a:rPr lang="en-US" sz="1000" b="1" dirty="0">
                <a:solidFill>
                  <a:schemeClr val="bg1"/>
                </a:solidFill>
              </a:rPr>
              <a:t>min = max = m[0] ;</a:t>
            </a:r>
          </a:p>
          <a:p>
            <a:r>
              <a:rPr lang="en-US" sz="1000" b="1" dirty="0">
                <a:solidFill>
                  <a:schemeClr val="bg1"/>
                </a:solidFill>
              </a:rPr>
              <a:t>for (</a:t>
            </a:r>
            <a:r>
              <a:rPr lang="en-US" sz="1000" b="1" dirty="0" err="1">
                <a:solidFill>
                  <a:schemeClr val="bg1"/>
                </a:solidFill>
              </a:rPr>
              <a:t>i</a:t>
            </a:r>
            <a:r>
              <a:rPr lang="en-US" sz="1000" b="1" dirty="0">
                <a:solidFill>
                  <a:schemeClr val="bg1"/>
                </a:solidFill>
              </a:rPr>
              <a:t>=1 ; </a:t>
            </a:r>
            <a:r>
              <a:rPr lang="en-US" sz="1000" b="1" dirty="0" err="1">
                <a:solidFill>
                  <a:schemeClr val="bg1"/>
                </a:solidFill>
              </a:rPr>
              <a:t>i</a:t>
            </a:r>
            <a:r>
              <a:rPr lang="en-US" sz="1000" b="1" dirty="0">
                <a:solidFill>
                  <a:schemeClr val="bg1"/>
                </a:solidFill>
              </a:rPr>
              <a:t>&lt;n ; </a:t>
            </a:r>
            <a:r>
              <a:rPr lang="en-US" sz="1000" b="1" dirty="0" err="1">
                <a:solidFill>
                  <a:schemeClr val="bg1"/>
                </a:solidFill>
              </a:rPr>
              <a:t>i</a:t>
            </a:r>
            <a:r>
              <a:rPr lang="en-US" sz="1000" b="1" dirty="0">
                <a:solidFill>
                  <a:schemeClr val="bg1"/>
                </a:solidFill>
              </a:rPr>
              <a:t>++) {</a:t>
            </a:r>
          </a:p>
          <a:p>
            <a:r>
              <a:rPr lang="en-US" sz="1000" b="1" dirty="0">
                <a:solidFill>
                  <a:schemeClr val="bg1"/>
                </a:solidFill>
              </a:rPr>
              <a:t>if (m[</a:t>
            </a:r>
            <a:r>
              <a:rPr lang="en-US" sz="1000" b="1" dirty="0" err="1">
                <a:solidFill>
                  <a:schemeClr val="bg1"/>
                </a:solidFill>
              </a:rPr>
              <a:t>i</a:t>
            </a:r>
            <a:r>
              <a:rPr lang="en-US" sz="1000" b="1" dirty="0">
                <a:solidFill>
                  <a:schemeClr val="bg1"/>
                </a:solidFill>
              </a:rPr>
              <a:t>]&lt;min) min=m[</a:t>
            </a:r>
            <a:r>
              <a:rPr lang="en-US" sz="1000" b="1" dirty="0" err="1">
                <a:solidFill>
                  <a:schemeClr val="bg1"/>
                </a:solidFill>
              </a:rPr>
              <a:t>i</a:t>
            </a:r>
            <a:r>
              <a:rPr lang="en-US" sz="1000" b="1" dirty="0">
                <a:solidFill>
                  <a:schemeClr val="bg1"/>
                </a:solidFill>
              </a:rPr>
              <a:t>];</a:t>
            </a:r>
          </a:p>
          <a:p>
            <a:r>
              <a:rPr lang="en-US" sz="1000" b="1" dirty="0">
                <a:solidFill>
                  <a:schemeClr val="bg1"/>
                </a:solidFill>
              </a:rPr>
              <a:t>if (m[</a:t>
            </a:r>
            <a:r>
              <a:rPr lang="en-US" sz="1000" b="1" dirty="0" err="1">
                <a:solidFill>
                  <a:schemeClr val="bg1"/>
                </a:solidFill>
              </a:rPr>
              <a:t>i</a:t>
            </a:r>
            <a:r>
              <a:rPr lang="en-US" sz="1000" b="1" dirty="0">
                <a:solidFill>
                  <a:schemeClr val="bg1"/>
                </a:solidFill>
              </a:rPr>
              <a:t>]&gt;max) max=m[</a:t>
            </a:r>
            <a:r>
              <a:rPr lang="en-US" sz="1000" b="1" dirty="0" err="1">
                <a:solidFill>
                  <a:schemeClr val="bg1"/>
                </a:solidFill>
              </a:rPr>
              <a:t>i</a:t>
            </a:r>
            <a:r>
              <a:rPr lang="en-US" sz="1000" b="1" dirty="0">
                <a:solidFill>
                  <a:schemeClr val="bg1"/>
                </a:solidFill>
              </a:rPr>
              <a:t>];</a:t>
            </a:r>
          </a:p>
          <a:p>
            <a:r>
              <a:rPr lang="en-US" sz="1000" b="1" dirty="0">
                <a:solidFill>
                  <a:schemeClr val="bg1"/>
                </a:solidFill>
              </a:rPr>
              <a:t>}</a:t>
            </a:r>
          </a:p>
          <a:p>
            <a:r>
              <a:rPr lang="en-US" sz="1000" b="1" dirty="0">
                <a:solidFill>
                  <a:schemeClr val="bg1"/>
                </a:solidFill>
              </a:rPr>
              <a:t>while (1) {</a:t>
            </a:r>
          </a:p>
          <a:p>
            <a:r>
              <a:rPr lang="en-US" sz="1000" b="1" dirty="0">
                <a:solidFill>
                  <a:schemeClr val="bg1"/>
                </a:solidFill>
              </a:rPr>
              <a:t>guess = (</a:t>
            </a:r>
            <a:r>
              <a:rPr lang="en-US" sz="1000" b="1" dirty="0" err="1">
                <a:solidFill>
                  <a:schemeClr val="bg1"/>
                </a:solidFill>
              </a:rPr>
              <a:t>min+max</a:t>
            </a:r>
            <a:r>
              <a:rPr lang="en-US" sz="1000" b="1" dirty="0">
                <a:solidFill>
                  <a:schemeClr val="bg1"/>
                </a:solidFill>
              </a:rPr>
              <a:t>)/2;</a:t>
            </a:r>
          </a:p>
          <a:p>
            <a:r>
              <a:rPr lang="en-CA" sz="1000" b="1" dirty="0">
                <a:solidFill>
                  <a:schemeClr val="bg1"/>
                </a:solidFill>
              </a:rPr>
              <a:t>less = 0; greater = 0; equal = 0;</a:t>
            </a:r>
          </a:p>
          <a:p>
            <a:r>
              <a:rPr lang="en-US" sz="1000" b="1" dirty="0" err="1">
                <a:solidFill>
                  <a:schemeClr val="bg1"/>
                </a:solidFill>
              </a:rPr>
              <a:t>maxltguess</a:t>
            </a:r>
            <a:r>
              <a:rPr lang="en-US" sz="1000" b="1" dirty="0">
                <a:solidFill>
                  <a:schemeClr val="bg1"/>
                </a:solidFill>
              </a:rPr>
              <a:t> = min ;</a:t>
            </a:r>
          </a:p>
          <a:p>
            <a:r>
              <a:rPr lang="en-US" sz="1000" b="1" dirty="0" err="1">
                <a:solidFill>
                  <a:schemeClr val="bg1"/>
                </a:solidFill>
              </a:rPr>
              <a:t>mingtguess</a:t>
            </a:r>
            <a:r>
              <a:rPr lang="en-US" sz="1000" b="1" dirty="0">
                <a:solidFill>
                  <a:schemeClr val="bg1"/>
                </a:solidFill>
              </a:rPr>
              <a:t> = max ;</a:t>
            </a:r>
          </a:p>
          <a:p>
            <a:r>
              <a:rPr lang="en-US" sz="1000" b="1" dirty="0">
                <a:solidFill>
                  <a:schemeClr val="bg1"/>
                </a:solidFill>
              </a:rPr>
              <a:t>for (</a:t>
            </a:r>
            <a:r>
              <a:rPr lang="en-US" sz="1000" b="1" dirty="0" err="1">
                <a:solidFill>
                  <a:schemeClr val="bg1"/>
                </a:solidFill>
              </a:rPr>
              <a:t>i</a:t>
            </a:r>
            <a:r>
              <a:rPr lang="en-US" sz="1000" b="1" dirty="0">
                <a:solidFill>
                  <a:schemeClr val="bg1"/>
                </a:solidFill>
              </a:rPr>
              <a:t>=0; </a:t>
            </a:r>
            <a:r>
              <a:rPr lang="en-US" sz="1000" b="1" dirty="0" err="1">
                <a:solidFill>
                  <a:schemeClr val="bg1"/>
                </a:solidFill>
              </a:rPr>
              <a:t>i</a:t>
            </a:r>
            <a:r>
              <a:rPr lang="en-US" sz="1000" b="1" dirty="0">
                <a:solidFill>
                  <a:schemeClr val="bg1"/>
                </a:solidFill>
              </a:rPr>
              <a:t>&lt;n; </a:t>
            </a:r>
            <a:r>
              <a:rPr lang="en-US" sz="1000" b="1" dirty="0" err="1">
                <a:solidFill>
                  <a:schemeClr val="bg1"/>
                </a:solidFill>
              </a:rPr>
              <a:t>i</a:t>
            </a:r>
            <a:r>
              <a:rPr lang="en-US" sz="1000" b="1" dirty="0">
                <a:solidFill>
                  <a:schemeClr val="bg1"/>
                </a:solidFill>
              </a:rPr>
              <a:t>++) {</a:t>
            </a:r>
          </a:p>
          <a:p>
            <a:r>
              <a:rPr lang="en-US" sz="1000" b="1" dirty="0">
                <a:solidFill>
                  <a:schemeClr val="bg1"/>
                </a:solidFill>
              </a:rPr>
              <a:t>if (m[</a:t>
            </a:r>
            <a:r>
              <a:rPr lang="en-US" sz="1000" b="1" dirty="0" err="1">
                <a:solidFill>
                  <a:schemeClr val="bg1"/>
                </a:solidFill>
              </a:rPr>
              <a:t>i</a:t>
            </a:r>
            <a:r>
              <a:rPr lang="en-US" sz="1000" b="1" dirty="0">
                <a:solidFill>
                  <a:schemeClr val="bg1"/>
                </a:solidFill>
              </a:rPr>
              <a:t>]&lt;guess) {</a:t>
            </a:r>
          </a:p>
          <a:p>
            <a:r>
              <a:rPr lang="en-US" sz="1000" b="1" dirty="0">
                <a:solidFill>
                  <a:schemeClr val="bg1"/>
                </a:solidFill>
              </a:rPr>
              <a:t>less++;</a:t>
            </a:r>
          </a:p>
          <a:p>
            <a:r>
              <a:rPr lang="en-CA" sz="1000" b="1" dirty="0">
                <a:solidFill>
                  <a:schemeClr val="bg1"/>
                </a:solidFill>
              </a:rPr>
              <a:t>if (m[</a:t>
            </a:r>
            <a:r>
              <a:rPr lang="en-CA" sz="1000" b="1" dirty="0" err="1">
                <a:solidFill>
                  <a:schemeClr val="bg1"/>
                </a:solidFill>
              </a:rPr>
              <a:t>i</a:t>
            </a:r>
            <a:r>
              <a:rPr lang="en-CA" sz="1000" b="1" dirty="0">
                <a:solidFill>
                  <a:schemeClr val="bg1"/>
                </a:solidFill>
              </a:rPr>
              <a:t>]&gt;</a:t>
            </a:r>
            <a:r>
              <a:rPr lang="en-CA" sz="1000" b="1" dirty="0" err="1">
                <a:solidFill>
                  <a:schemeClr val="bg1"/>
                </a:solidFill>
              </a:rPr>
              <a:t>maxltguess</a:t>
            </a:r>
            <a:r>
              <a:rPr lang="en-CA" sz="1000" b="1" dirty="0">
                <a:solidFill>
                  <a:schemeClr val="bg1"/>
                </a:solidFill>
              </a:rPr>
              <a:t>) </a:t>
            </a:r>
            <a:r>
              <a:rPr lang="en-CA" sz="1000" b="1" dirty="0" err="1">
                <a:solidFill>
                  <a:schemeClr val="bg1"/>
                </a:solidFill>
              </a:rPr>
              <a:t>maxltguess</a:t>
            </a:r>
            <a:r>
              <a:rPr lang="en-CA" sz="1000" b="1" dirty="0">
                <a:solidFill>
                  <a:schemeClr val="bg1"/>
                </a:solidFill>
              </a:rPr>
              <a:t> = m[</a:t>
            </a:r>
            <a:r>
              <a:rPr lang="en-CA" sz="1000" b="1" dirty="0" err="1">
                <a:solidFill>
                  <a:schemeClr val="bg1"/>
                </a:solidFill>
              </a:rPr>
              <a:t>i</a:t>
            </a:r>
            <a:r>
              <a:rPr lang="en-CA" sz="1000" b="1" dirty="0">
                <a:solidFill>
                  <a:schemeClr val="bg1"/>
                </a:solidFill>
              </a:rPr>
              <a:t>] ;</a:t>
            </a:r>
          </a:p>
          <a:p>
            <a:r>
              <a:rPr lang="en-US" sz="1000" b="1" dirty="0">
                <a:solidFill>
                  <a:schemeClr val="bg1"/>
                </a:solidFill>
              </a:rPr>
              <a:t>} else if (m[</a:t>
            </a:r>
            <a:r>
              <a:rPr lang="en-US" sz="1000" b="1" dirty="0" err="1">
                <a:solidFill>
                  <a:schemeClr val="bg1"/>
                </a:solidFill>
              </a:rPr>
              <a:t>i</a:t>
            </a:r>
            <a:r>
              <a:rPr lang="en-US" sz="1000" b="1" dirty="0">
                <a:solidFill>
                  <a:schemeClr val="bg1"/>
                </a:solidFill>
              </a:rPr>
              <a:t>]&gt;guess) {</a:t>
            </a:r>
          </a:p>
          <a:p>
            <a:r>
              <a:rPr lang="en-US" sz="1000" b="1" dirty="0">
                <a:solidFill>
                  <a:schemeClr val="bg1"/>
                </a:solidFill>
              </a:rPr>
              <a:t>greater++;</a:t>
            </a:r>
          </a:p>
          <a:p>
            <a:r>
              <a:rPr lang="en-CA" sz="1000" b="1" dirty="0">
                <a:solidFill>
                  <a:schemeClr val="bg1"/>
                </a:solidFill>
              </a:rPr>
              <a:t>if (m[</a:t>
            </a:r>
            <a:r>
              <a:rPr lang="en-CA" sz="1000" b="1" dirty="0" err="1">
                <a:solidFill>
                  <a:schemeClr val="bg1"/>
                </a:solidFill>
              </a:rPr>
              <a:t>i</a:t>
            </a:r>
            <a:r>
              <a:rPr lang="en-CA" sz="1000" b="1" dirty="0">
                <a:solidFill>
                  <a:schemeClr val="bg1"/>
                </a:solidFill>
              </a:rPr>
              <a:t>]&lt;</a:t>
            </a:r>
            <a:r>
              <a:rPr lang="en-CA" sz="1000" b="1" dirty="0" err="1">
                <a:solidFill>
                  <a:schemeClr val="bg1"/>
                </a:solidFill>
              </a:rPr>
              <a:t>mingtguess</a:t>
            </a:r>
            <a:r>
              <a:rPr lang="en-CA" sz="1000" b="1" dirty="0">
                <a:solidFill>
                  <a:schemeClr val="bg1"/>
                </a:solidFill>
              </a:rPr>
              <a:t>) </a:t>
            </a:r>
            <a:r>
              <a:rPr lang="en-CA" sz="1000" b="1" dirty="0" err="1">
                <a:solidFill>
                  <a:schemeClr val="bg1"/>
                </a:solidFill>
              </a:rPr>
              <a:t>mingtguess</a:t>
            </a:r>
            <a:r>
              <a:rPr lang="en-CA" sz="1000" b="1" dirty="0">
                <a:solidFill>
                  <a:schemeClr val="bg1"/>
                </a:solidFill>
              </a:rPr>
              <a:t> = m[</a:t>
            </a:r>
            <a:r>
              <a:rPr lang="en-CA" sz="1000" b="1" dirty="0" err="1">
                <a:solidFill>
                  <a:schemeClr val="bg1"/>
                </a:solidFill>
              </a:rPr>
              <a:t>i</a:t>
            </a:r>
            <a:r>
              <a:rPr lang="en-CA" sz="1000" b="1" dirty="0">
                <a:solidFill>
                  <a:schemeClr val="bg1"/>
                </a:solidFill>
              </a:rPr>
              <a:t>] ;</a:t>
            </a:r>
          </a:p>
          <a:p>
            <a:r>
              <a:rPr lang="en-US" sz="1000" b="1" dirty="0">
                <a:solidFill>
                  <a:schemeClr val="bg1"/>
                </a:solidFill>
              </a:rPr>
              <a:t>} else equal++;</a:t>
            </a:r>
          </a:p>
          <a:p>
            <a:r>
              <a:rPr lang="en-US" sz="1000" b="1" dirty="0">
                <a:solidFill>
                  <a:schemeClr val="bg1"/>
                </a:solidFill>
              </a:rPr>
              <a:t>}</a:t>
            </a:r>
          </a:p>
          <a:p>
            <a:r>
              <a:rPr lang="en-CA" sz="1000" b="1" dirty="0">
                <a:solidFill>
                  <a:schemeClr val="bg1"/>
                </a:solidFill>
              </a:rPr>
              <a:t>if (less &lt;= (n+1)/2 &amp;&amp; greater &lt;= (n+1)/2) break ;</a:t>
            </a:r>
          </a:p>
          <a:p>
            <a:r>
              <a:rPr lang="en-CA" sz="1000" b="1" dirty="0">
                <a:solidFill>
                  <a:schemeClr val="bg1"/>
                </a:solidFill>
              </a:rPr>
              <a:t>else if (less&gt;greater) max = </a:t>
            </a:r>
            <a:r>
              <a:rPr lang="en-CA" sz="1000" b="1" dirty="0" err="1">
                <a:solidFill>
                  <a:schemeClr val="bg1"/>
                </a:solidFill>
              </a:rPr>
              <a:t>maxltguess</a:t>
            </a:r>
            <a:r>
              <a:rPr lang="en-CA" sz="1000" b="1" dirty="0">
                <a:solidFill>
                  <a:schemeClr val="bg1"/>
                </a:solidFill>
              </a:rPr>
              <a:t> ;</a:t>
            </a:r>
          </a:p>
          <a:p>
            <a:r>
              <a:rPr lang="en-US" sz="1000" b="1" dirty="0">
                <a:solidFill>
                  <a:schemeClr val="bg1"/>
                </a:solidFill>
              </a:rPr>
              <a:t>else min = </a:t>
            </a:r>
            <a:r>
              <a:rPr lang="en-US" sz="1000" b="1" dirty="0" err="1">
                <a:solidFill>
                  <a:schemeClr val="bg1"/>
                </a:solidFill>
              </a:rPr>
              <a:t>mingtguess</a:t>
            </a:r>
            <a:r>
              <a:rPr lang="en-US" sz="1000" b="1" dirty="0">
                <a:solidFill>
                  <a:schemeClr val="bg1"/>
                </a:solidFill>
              </a:rPr>
              <a:t>;</a:t>
            </a:r>
          </a:p>
          <a:p>
            <a:r>
              <a:rPr lang="en-US" sz="1000" b="1" dirty="0">
                <a:solidFill>
                  <a:schemeClr val="bg1"/>
                </a:solidFill>
              </a:rPr>
              <a:t>}</a:t>
            </a:r>
          </a:p>
          <a:p>
            <a:r>
              <a:rPr lang="en-CA" sz="1000" b="1" dirty="0">
                <a:solidFill>
                  <a:schemeClr val="bg1"/>
                </a:solidFill>
              </a:rPr>
              <a:t>if (less &gt;= (n+1)/2) return </a:t>
            </a:r>
            <a:r>
              <a:rPr lang="en-CA" sz="1000" b="1" dirty="0" err="1">
                <a:solidFill>
                  <a:schemeClr val="bg1"/>
                </a:solidFill>
              </a:rPr>
              <a:t>maxltguess</a:t>
            </a:r>
            <a:r>
              <a:rPr lang="en-CA" sz="1000" b="1" dirty="0">
                <a:solidFill>
                  <a:schemeClr val="bg1"/>
                </a:solidFill>
              </a:rPr>
              <a:t>;</a:t>
            </a:r>
          </a:p>
          <a:p>
            <a:r>
              <a:rPr lang="en-CA" sz="1000" b="1" dirty="0">
                <a:solidFill>
                  <a:schemeClr val="bg1"/>
                </a:solidFill>
              </a:rPr>
              <a:t>else if (</a:t>
            </a:r>
            <a:r>
              <a:rPr lang="en-CA" sz="1000" b="1" dirty="0" err="1">
                <a:solidFill>
                  <a:schemeClr val="bg1"/>
                </a:solidFill>
              </a:rPr>
              <a:t>less+equal</a:t>
            </a:r>
            <a:r>
              <a:rPr lang="en-CA" sz="1000" b="1" dirty="0">
                <a:solidFill>
                  <a:schemeClr val="bg1"/>
                </a:solidFill>
              </a:rPr>
              <a:t> &gt;= (n+1)/2) return guess;</a:t>
            </a:r>
          </a:p>
          <a:p>
            <a:r>
              <a:rPr lang="en-US" sz="1000" b="1" dirty="0">
                <a:solidFill>
                  <a:schemeClr val="bg1"/>
                </a:solidFill>
              </a:rPr>
              <a:t>else return </a:t>
            </a:r>
            <a:r>
              <a:rPr lang="en-US" sz="1000" b="1" dirty="0" err="1">
                <a:solidFill>
                  <a:schemeClr val="bg1"/>
                </a:solidFill>
              </a:rPr>
              <a:t>mingtguess</a:t>
            </a:r>
            <a:r>
              <a:rPr lang="en-US" sz="1000" b="1" dirty="0">
                <a:solidFill>
                  <a:schemeClr val="bg1"/>
                </a:solidFill>
              </a:rPr>
              <a:t>;</a:t>
            </a:r>
          </a:p>
          <a:p>
            <a:r>
              <a:rPr lang="en-US" sz="1000" b="1" dirty="0">
                <a:solidFill>
                  <a:schemeClr val="bg1"/>
                </a:solidFill>
              </a:rPr>
              <a:t>}</a:t>
            </a:r>
          </a:p>
        </p:txBody>
      </p:sp>
      <p:sp>
        <p:nvSpPr>
          <p:cNvPr id="6" name="CuadroTexto 5"/>
          <p:cNvSpPr txBox="1"/>
          <p:nvPr/>
        </p:nvSpPr>
        <p:spPr>
          <a:xfrm>
            <a:off x="914400" y="5249893"/>
            <a:ext cx="5768411" cy="553998"/>
          </a:xfrm>
          <a:prstGeom prst="rect">
            <a:avLst/>
          </a:prstGeom>
          <a:noFill/>
        </p:spPr>
        <p:txBody>
          <a:bodyPr wrap="square" rtlCol="0">
            <a:spAutoFit/>
          </a:bodyPr>
          <a:lstStyle/>
          <a:p>
            <a:r>
              <a:rPr lang="en-CA" sz="1000" b="1" dirty="0" smtClean="0">
                <a:solidFill>
                  <a:schemeClr val="bg1"/>
                </a:solidFill>
              </a:rPr>
              <a:t>Algorithm </a:t>
            </a:r>
            <a:r>
              <a:rPr lang="en-CA" sz="1000" b="1" dirty="0">
                <a:solidFill>
                  <a:schemeClr val="bg1"/>
                </a:solidFill>
              </a:rPr>
              <a:t>by </a:t>
            </a:r>
            <a:r>
              <a:rPr lang="en-CA" sz="1000" b="1" dirty="0" err="1">
                <a:solidFill>
                  <a:schemeClr val="bg1"/>
                </a:solidFill>
              </a:rPr>
              <a:t>Torben</a:t>
            </a:r>
            <a:r>
              <a:rPr lang="en-CA" sz="1000" b="1" dirty="0">
                <a:solidFill>
                  <a:schemeClr val="bg1"/>
                </a:solidFill>
              </a:rPr>
              <a:t> </a:t>
            </a:r>
            <a:r>
              <a:rPr lang="en-CA" sz="1000" b="1" dirty="0" err="1">
                <a:solidFill>
                  <a:schemeClr val="bg1"/>
                </a:solidFill>
              </a:rPr>
              <a:t>Mogensen</a:t>
            </a:r>
            <a:r>
              <a:rPr lang="en-CA" sz="1000" b="1" dirty="0">
                <a:solidFill>
                  <a:schemeClr val="bg1"/>
                </a:solidFill>
              </a:rPr>
              <a:t>, implementation by N. </a:t>
            </a:r>
            <a:r>
              <a:rPr lang="en-CA" sz="1000" b="1" dirty="0" err="1">
                <a:solidFill>
                  <a:schemeClr val="bg1"/>
                </a:solidFill>
              </a:rPr>
              <a:t>Devillard</a:t>
            </a:r>
            <a:r>
              <a:rPr lang="en-CA" sz="1000" b="1" dirty="0">
                <a:solidFill>
                  <a:schemeClr val="bg1"/>
                </a:solidFill>
              </a:rPr>
              <a:t>.</a:t>
            </a:r>
          </a:p>
          <a:p>
            <a:r>
              <a:rPr lang="en-CA" sz="1000" b="1" dirty="0" smtClean="0">
                <a:solidFill>
                  <a:schemeClr val="bg1"/>
                </a:solidFill>
              </a:rPr>
              <a:t> </a:t>
            </a:r>
            <a:r>
              <a:rPr lang="en-CA" sz="1000" b="1" dirty="0">
                <a:solidFill>
                  <a:schemeClr val="bg1"/>
                </a:solidFill>
              </a:rPr>
              <a:t>This code in public domain.</a:t>
            </a:r>
          </a:p>
          <a:p>
            <a:endParaRPr lang="en-US" sz="1000" dirty="0">
              <a:solidFill>
                <a:schemeClr val="bg1"/>
              </a:solidFill>
            </a:endParaRPr>
          </a:p>
        </p:txBody>
      </p:sp>
    </p:spTree>
    <p:extLst>
      <p:ext uri="{BB962C8B-B14F-4D97-AF65-F5344CB8AC3E}">
        <p14:creationId xmlns:p14="http://schemas.microsoft.com/office/powerpoint/2010/main" val="821950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CA" b="1" dirty="0">
                <a:solidFill>
                  <a:srgbClr val="C00000"/>
                </a:solidFill>
              </a:rPr>
              <a:t>Bibliography</a:t>
            </a:r>
            <a:r>
              <a:rPr lang="en-CA" b="1" dirty="0">
                <a:solidFill>
                  <a:srgbClr val="FF0000"/>
                </a:solidFill>
              </a:rPr>
              <a:t> </a:t>
            </a:r>
            <a:r>
              <a:rPr lang="en-CA" dirty="0"/>
              <a:t> </a:t>
            </a:r>
            <a:r>
              <a:rPr lang="en-CA" dirty="0" smtClean="0"/>
              <a:t/>
            </a:r>
            <a:br>
              <a:rPr lang="en-CA" dirty="0" smtClean="0"/>
            </a:br>
            <a:r>
              <a:rPr lang="en-US" dirty="0"/>
              <a:t/>
            </a:r>
            <a:br>
              <a:rPr lang="en-US" dirty="0"/>
            </a:br>
            <a:r>
              <a:rPr lang="en-US" sz="2000" b="1" dirty="0" smtClean="0"/>
              <a:t>for further information please refer to: </a:t>
            </a:r>
            <a:endParaRPr lang="en-US" sz="2000" b="1" dirty="0"/>
          </a:p>
        </p:txBody>
      </p:sp>
      <p:sp>
        <p:nvSpPr>
          <p:cNvPr id="3" name="Marcador de contenido 2"/>
          <p:cNvSpPr>
            <a:spLocks noGrp="1"/>
          </p:cNvSpPr>
          <p:nvPr>
            <p:ph idx="1"/>
          </p:nvPr>
        </p:nvSpPr>
        <p:spPr>
          <a:xfrm>
            <a:off x="1306512" y="2052918"/>
            <a:ext cx="8946541" cy="4195481"/>
          </a:xfrm>
        </p:spPr>
        <p:txBody>
          <a:bodyPr>
            <a:normAutofit fontScale="92500" lnSpcReduction="10000"/>
          </a:bodyPr>
          <a:lstStyle/>
          <a:p>
            <a:endParaRPr lang="en-US" dirty="0"/>
          </a:p>
          <a:p>
            <a:r>
              <a:rPr lang="en-CA" dirty="0"/>
              <a:t> </a:t>
            </a:r>
            <a:r>
              <a:rPr lang="en-CA" b="1" dirty="0"/>
              <a:t>Median Filter Performance Based on Different Window Sizes for Salt and Pepper Noise Removal in Gray and RGB </a:t>
            </a:r>
            <a:r>
              <a:rPr lang="en-CA" b="1" dirty="0" smtClean="0"/>
              <a:t>Images, </a:t>
            </a:r>
            <a:r>
              <a:rPr lang="en-US" dirty="0" err="1" smtClean="0"/>
              <a:t>Elmustafa</a:t>
            </a:r>
            <a:r>
              <a:rPr lang="en-US" dirty="0" smtClean="0"/>
              <a:t> </a:t>
            </a:r>
            <a:r>
              <a:rPr lang="en-US" dirty="0" err="1"/>
              <a:t>S.Ali</a:t>
            </a:r>
            <a:r>
              <a:rPr lang="en-US" dirty="0"/>
              <a:t> Ahmed1, </a:t>
            </a:r>
            <a:r>
              <a:rPr lang="en-US" dirty="0" err="1"/>
              <a:t>Rasha</a:t>
            </a:r>
            <a:r>
              <a:rPr lang="en-US" dirty="0"/>
              <a:t> E. A.Elatif2 and Zahra </a:t>
            </a:r>
            <a:r>
              <a:rPr lang="en-US" dirty="0" smtClean="0"/>
              <a:t>T.Alser3, 2005</a:t>
            </a:r>
            <a:r>
              <a:rPr lang="en-US" dirty="0"/>
              <a:t>. </a:t>
            </a:r>
            <a:r>
              <a:rPr lang="en-US" dirty="0">
                <a:hlinkClick r:id="rId2"/>
              </a:rPr>
              <a:t>http://</a:t>
            </a:r>
            <a:r>
              <a:rPr lang="en-US" dirty="0" smtClean="0">
                <a:hlinkClick r:id="rId2"/>
              </a:rPr>
              <a:t>www.sersc.org/journals/IJSIP/vol8_no10/34.pdf</a:t>
            </a:r>
            <a:endParaRPr lang="en-US" dirty="0" smtClean="0"/>
          </a:p>
          <a:p>
            <a:r>
              <a:rPr lang="en-CA" b="1" dirty="0" smtClean="0"/>
              <a:t>Image Processing </a:t>
            </a:r>
            <a:r>
              <a:rPr lang="en-CA" b="1" dirty="0"/>
              <a:t>in C Second </a:t>
            </a:r>
            <a:r>
              <a:rPr lang="en-CA" b="1" dirty="0" smtClean="0"/>
              <a:t>Edition, </a:t>
            </a:r>
            <a:r>
              <a:rPr lang="en-US" dirty="0"/>
              <a:t>Dwayne </a:t>
            </a:r>
            <a:r>
              <a:rPr lang="en-US" dirty="0" smtClean="0"/>
              <a:t>Phillips, April 2000. </a:t>
            </a:r>
            <a:r>
              <a:rPr lang="en-US" dirty="0">
                <a:hlinkClick r:id="rId3"/>
              </a:rPr>
              <a:t>http://</a:t>
            </a:r>
            <a:r>
              <a:rPr lang="en-US" dirty="0" smtClean="0">
                <a:hlinkClick r:id="rId3"/>
              </a:rPr>
              <a:t>homepages.inf.ed.ac.uk/rbf/BOOKS/PHILLIPS/cips2ed.pdf</a:t>
            </a:r>
            <a:endParaRPr lang="en-US" dirty="0" smtClean="0"/>
          </a:p>
          <a:p>
            <a:r>
              <a:rPr lang="en-CA" u="sng" dirty="0" smtClean="0">
                <a:hlinkClick r:id="rId4"/>
              </a:rPr>
              <a:t>https</a:t>
            </a:r>
            <a:r>
              <a:rPr lang="en-CA" u="sng" dirty="0">
                <a:hlinkClick r:id="rId4"/>
              </a:rPr>
              <a:t>://</a:t>
            </a:r>
            <a:r>
              <a:rPr lang="en-CA" u="sng" dirty="0" smtClean="0">
                <a:hlinkClick r:id="rId4"/>
              </a:rPr>
              <a:t>www.youtube.com/watch?v=xFaddafLbcg</a:t>
            </a:r>
            <a:r>
              <a:rPr lang="en-CA" u="sng" dirty="0" smtClean="0"/>
              <a:t> </a:t>
            </a:r>
            <a:r>
              <a:rPr lang="en-CA" dirty="0" smtClean="0"/>
              <a:t>Basic and fast description  of the median filter.</a:t>
            </a:r>
          </a:p>
          <a:p>
            <a:r>
              <a:rPr lang="en-CA" dirty="0">
                <a:hlinkClick r:id="rId5"/>
              </a:rPr>
              <a:t>http://embeddedgurus.com/stack-overflow/2010/10/median-filtering</a:t>
            </a:r>
            <a:r>
              <a:rPr lang="en-CA" dirty="0" smtClean="0">
                <a:hlinkClick r:id="rId5"/>
              </a:rPr>
              <a:t>/</a:t>
            </a:r>
            <a:r>
              <a:rPr lang="en-CA" dirty="0" smtClean="0"/>
              <a:t> Simple Algorithm of a window 3*3</a:t>
            </a:r>
          </a:p>
          <a:p>
            <a:r>
              <a:rPr lang="en-CA" dirty="0">
                <a:hlinkClick r:id="rId6"/>
              </a:rPr>
              <a:t>http://</a:t>
            </a:r>
            <a:r>
              <a:rPr lang="en-CA" dirty="0" smtClean="0">
                <a:hlinkClick r:id="rId6"/>
              </a:rPr>
              <a:t>ndevilla.free.fr/median/median.pdf</a:t>
            </a:r>
            <a:r>
              <a:rPr lang="en-CA" dirty="0" smtClean="0"/>
              <a:t> Implementation of the median filter in ANSI C. </a:t>
            </a:r>
            <a:endParaRPr lang="en-US" dirty="0" smtClean="0"/>
          </a:p>
          <a:p>
            <a:endParaRPr lang="en-US" b="1" dirty="0"/>
          </a:p>
        </p:txBody>
      </p:sp>
    </p:spTree>
    <p:extLst>
      <p:ext uri="{BB962C8B-B14F-4D97-AF65-F5344CB8AC3E}">
        <p14:creationId xmlns:p14="http://schemas.microsoft.com/office/powerpoint/2010/main" val="1319772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CA" b="1" dirty="0" smtClean="0">
                <a:solidFill>
                  <a:srgbClr val="CC0000"/>
                </a:solidFill>
              </a:rPr>
              <a:t>INTRODUCTION</a:t>
            </a:r>
            <a:r>
              <a:rPr lang="en-CA" dirty="0" smtClean="0">
                <a:solidFill>
                  <a:srgbClr val="CC0000"/>
                </a:solidFill>
              </a:rPr>
              <a:t> </a:t>
            </a:r>
            <a:endParaRPr lang="en-US" dirty="0">
              <a:solidFill>
                <a:srgbClr val="CC0000"/>
              </a:solidFill>
            </a:endParaRPr>
          </a:p>
        </p:txBody>
      </p:sp>
      <p:sp>
        <p:nvSpPr>
          <p:cNvPr id="3" name="Marcador de contenido 2"/>
          <p:cNvSpPr>
            <a:spLocks noGrp="1"/>
          </p:cNvSpPr>
          <p:nvPr>
            <p:ph idx="1"/>
          </p:nvPr>
        </p:nvSpPr>
        <p:spPr>
          <a:xfrm>
            <a:off x="646111" y="1561851"/>
            <a:ext cx="3739622" cy="4195481"/>
          </a:xfrm>
        </p:spPr>
        <p:txBody>
          <a:bodyPr>
            <a:normAutofit/>
          </a:bodyPr>
          <a:lstStyle/>
          <a:p>
            <a:r>
              <a:rPr lang="en-CA" sz="2400" dirty="0" smtClean="0"/>
              <a:t>In the process of manipulation of images several types of filters are used, and have an important role in improving the characteristics of the image. </a:t>
            </a:r>
          </a:p>
          <a:p>
            <a:endParaRPr lang="en-US" sz="2800" dirty="0"/>
          </a:p>
        </p:txBody>
      </p:sp>
      <p:sp>
        <p:nvSpPr>
          <p:cNvPr id="4" name="Marcador de contenido 2"/>
          <p:cNvSpPr txBox="1">
            <a:spLocks/>
          </p:cNvSpPr>
          <p:nvPr/>
        </p:nvSpPr>
        <p:spPr>
          <a:xfrm>
            <a:off x="5927751" y="1389800"/>
            <a:ext cx="4637089"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CA" sz="2800" b="1" dirty="0" smtClean="0">
                <a:solidFill>
                  <a:srgbClr val="C00000"/>
                </a:solidFill>
              </a:rPr>
              <a:t>The median Filter</a:t>
            </a:r>
          </a:p>
          <a:p>
            <a:pPr algn="ctr"/>
            <a:r>
              <a:rPr lang="en-CA" sz="2400" dirty="0" smtClean="0"/>
              <a:t>Reduces the </a:t>
            </a:r>
            <a:r>
              <a:rPr lang="en-CA" sz="2400" dirty="0"/>
              <a:t>noise present in the image.</a:t>
            </a:r>
            <a:endParaRPr lang="en-US" sz="2400" dirty="0"/>
          </a:p>
          <a:p>
            <a:pPr algn="ctr"/>
            <a:endParaRPr lang="en-US" sz="2400" b="1" dirty="0"/>
          </a:p>
        </p:txBody>
      </p:sp>
      <p:pic>
        <p:nvPicPr>
          <p:cNvPr id="1026" name="Picture 2" descr="http://www.graphicsmill.com/docs/gm/mid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695" y="3117248"/>
            <a:ext cx="4576145" cy="2468033"/>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2443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CA" b="1" dirty="0" smtClean="0">
                <a:solidFill>
                  <a:srgbClr val="C00000"/>
                </a:solidFill>
              </a:rPr>
              <a:t>Median Filter</a:t>
            </a:r>
            <a:br>
              <a:rPr lang="en-CA" b="1" dirty="0" smtClean="0">
                <a:solidFill>
                  <a:srgbClr val="C00000"/>
                </a:solidFill>
              </a:rPr>
            </a:br>
            <a:r>
              <a:rPr lang="en-CA" sz="3600" b="1" dirty="0" smtClean="0">
                <a:solidFill>
                  <a:srgbClr val="C00000"/>
                </a:solidFill>
              </a:rPr>
              <a:t>Characteristics</a:t>
            </a:r>
            <a:endParaRPr lang="en-US" sz="3600" b="1" dirty="0">
              <a:solidFill>
                <a:srgbClr val="C00000"/>
              </a:solidFill>
            </a:endParaRPr>
          </a:p>
        </p:txBody>
      </p:sp>
      <p:sp>
        <p:nvSpPr>
          <p:cNvPr id="3" name="Marcador de contenido 2"/>
          <p:cNvSpPr>
            <a:spLocks noGrp="1"/>
          </p:cNvSpPr>
          <p:nvPr>
            <p:ph idx="1"/>
          </p:nvPr>
        </p:nvSpPr>
        <p:spPr/>
        <p:txBody>
          <a:bodyPr>
            <a:normAutofit/>
          </a:bodyPr>
          <a:lstStyle/>
          <a:p>
            <a:r>
              <a:rPr lang="en-CA" sz="2400" dirty="0" smtClean="0"/>
              <a:t>It is a nonlinear filtering technique. </a:t>
            </a:r>
            <a:endParaRPr lang="en-CA" sz="2400" dirty="0"/>
          </a:p>
          <a:p>
            <a:r>
              <a:rPr lang="en-CA" sz="2400" dirty="0" smtClean="0"/>
              <a:t>It can cope with the nonlinearities of the image and take into account the nonlinear nature of the human visual system.</a:t>
            </a:r>
          </a:p>
          <a:p>
            <a:r>
              <a:rPr lang="en-CA" sz="2400" dirty="0" smtClean="0"/>
              <a:t>Good image detail preservation properties.</a:t>
            </a:r>
          </a:p>
          <a:p>
            <a:r>
              <a:rPr lang="en-CA" sz="2400" dirty="0" smtClean="0"/>
              <a:t>Preserves edges while removing noise. </a:t>
            </a:r>
          </a:p>
          <a:p>
            <a:r>
              <a:rPr lang="en-CA" sz="2400" dirty="0" smtClean="0"/>
              <a:t>It is often use to remove salt and pepper noise.</a:t>
            </a:r>
          </a:p>
          <a:p>
            <a:r>
              <a:rPr lang="en-CA" sz="2400" dirty="0" smtClean="0"/>
              <a:t>It is easy to change the size of the filter.</a:t>
            </a:r>
          </a:p>
          <a:p>
            <a:pPr marL="0" indent="0">
              <a:buNone/>
            </a:pPr>
            <a:endParaRPr lang="en-CA" sz="2800" dirty="0" smtClean="0"/>
          </a:p>
          <a:p>
            <a:pPr marL="0" indent="0">
              <a:buNone/>
            </a:pPr>
            <a:endParaRPr lang="en-CA" sz="2800" dirty="0" smtClean="0"/>
          </a:p>
        </p:txBody>
      </p:sp>
    </p:spTree>
    <p:extLst>
      <p:ext uri="{BB962C8B-B14F-4D97-AF65-F5344CB8AC3E}">
        <p14:creationId xmlns:p14="http://schemas.microsoft.com/office/powerpoint/2010/main" val="2641059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CA" b="1" dirty="0">
                <a:solidFill>
                  <a:srgbClr val="C00000"/>
                </a:solidFill>
              </a:rPr>
              <a:t>Median Filter</a:t>
            </a:r>
            <a:br>
              <a:rPr lang="en-CA" b="1" dirty="0">
                <a:solidFill>
                  <a:srgbClr val="C00000"/>
                </a:solidFill>
              </a:rPr>
            </a:br>
            <a:r>
              <a:rPr lang="en-CA" sz="3600" b="1" dirty="0" smtClean="0">
                <a:solidFill>
                  <a:srgbClr val="C00000"/>
                </a:solidFill>
              </a:rPr>
              <a:t>Algorithm</a:t>
            </a:r>
            <a:r>
              <a:rPr lang="en-CA" sz="4400" b="1" dirty="0" smtClean="0">
                <a:solidFill>
                  <a:srgbClr val="C00000"/>
                </a:solidFill>
              </a:rPr>
              <a:t> </a:t>
            </a:r>
            <a:endParaRPr lang="en-US" b="1" dirty="0">
              <a:solidFill>
                <a:srgbClr val="FF0000"/>
              </a:solidFill>
            </a:endParaRPr>
          </a:p>
        </p:txBody>
      </p:sp>
      <p:sp>
        <p:nvSpPr>
          <p:cNvPr id="3" name="Marcador de contenido 2"/>
          <p:cNvSpPr>
            <a:spLocks noGrp="1"/>
          </p:cNvSpPr>
          <p:nvPr>
            <p:ph idx="1"/>
          </p:nvPr>
        </p:nvSpPr>
        <p:spPr/>
        <p:txBody>
          <a:bodyPr>
            <a:normAutofit fontScale="92500" lnSpcReduction="10000"/>
          </a:bodyPr>
          <a:lstStyle/>
          <a:p>
            <a:pPr marL="0" indent="0">
              <a:buNone/>
            </a:pPr>
            <a:r>
              <a:rPr lang="en-CA" sz="2400" dirty="0" smtClean="0"/>
              <a:t>The algorithm basically consist of </a:t>
            </a:r>
            <a:r>
              <a:rPr lang="en-CA" sz="2400" dirty="0"/>
              <a:t>sorting the values in the image to find the median value. </a:t>
            </a:r>
            <a:r>
              <a:rPr lang="en-CA" sz="2400" dirty="0" smtClean="0"/>
              <a:t>Filtering each pixel and its neighbors to replace the pixel value with the median of those values.</a:t>
            </a:r>
            <a:endParaRPr lang="en-US" sz="2400" dirty="0"/>
          </a:p>
          <a:p>
            <a:pPr marL="0" indent="0">
              <a:buNone/>
            </a:pPr>
            <a:r>
              <a:rPr lang="en-CA" sz="2400" dirty="0" smtClean="0"/>
              <a:t>So, The basics step are: </a:t>
            </a:r>
            <a:endParaRPr lang="en-US" sz="2400" dirty="0"/>
          </a:p>
          <a:p>
            <a:r>
              <a:rPr lang="en-CA" sz="2400" dirty="0" smtClean="0"/>
              <a:t>Selects a filter window (this means the neighborhood of the pixel) for the procedure. (3*3, 5*5, 7*7…</a:t>
            </a:r>
            <a:r>
              <a:rPr lang="en-CA" sz="2400" dirty="0" err="1" smtClean="0"/>
              <a:t>etc</a:t>
            </a:r>
            <a:r>
              <a:rPr lang="en-CA" sz="2400" dirty="0" smtClean="0"/>
              <a:t>)</a:t>
            </a:r>
          </a:p>
          <a:p>
            <a:r>
              <a:rPr lang="en-CA" sz="2400" dirty="0" smtClean="0"/>
              <a:t>The Values from the surrounding neighborhood are first sorted into numerical order. </a:t>
            </a:r>
          </a:p>
          <a:p>
            <a:r>
              <a:rPr lang="en-CA" sz="2400" dirty="0" smtClean="0"/>
              <a:t>The value of the pixel in question is replaced with the middle (median) pixel value. This is most likely to be a value of one of the pixels in the neighborhood within the window. </a:t>
            </a:r>
          </a:p>
          <a:p>
            <a:pPr marL="0" indent="0">
              <a:buNone/>
            </a:pPr>
            <a:endParaRPr lang="en-CA" sz="2400" dirty="0"/>
          </a:p>
          <a:p>
            <a:pPr marL="0" indent="0">
              <a:buNone/>
            </a:pPr>
            <a:endParaRPr lang="en-CA" sz="2400" dirty="0" smtClean="0"/>
          </a:p>
          <a:p>
            <a:endParaRPr lang="en-CA" sz="2400" dirty="0" smtClean="0"/>
          </a:p>
          <a:p>
            <a:endParaRPr lang="en-CA" sz="2400" dirty="0" smtClean="0"/>
          </a:p>
          <a:p>
            <a:pPr marL="0" indent="0">
              <a:buNone/>
            </a:pPr>
            <a:endParaRPr lang="en-US" dirty="0"/>
          </a:p>
        </p:txBody>
      </p:sp>
    </p:spTree>
    <p:extLst>
      <p:ext uri="{BB962C8B-B14F-4D97-AF65-F5344CB8AC3E}">
        <p14:creationId xmlns:p14="http://schemas.microsoft.com/office/powerpoint/2010/main" val="2729190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CA" b="1" dirty="0">
                <a:solidFill>
                  <a:srgbClr val="C00000"/>
                </a:solidFill>
              </a:rPr>
              <a:t>Median </a:t>
            </a:r>
            <a:r>
              <a:rPr lang="en-CA" b="1" dirty="0" smtClean="0">
                <a:solidFill>
                  <a:srgbClr val="C00000"/>
                </a:solidFill>
              </a:rPr>
              <a:t>Filter</a:t>
            </a:r>
            <a:br>
              <a:rPr lang="en-CA" b="1" dirty="0" smtClean="0">
                <a:solidFill>
                  <a:srgbClr val="C00000"/>
                </a:solidFill>
              </a:rPr>
            </a:br>
            <a:r>
              <a:rPr lang="en-CA" sz="4400" b="1" dirty="0" smtClean="0">
                <a:solidFill>
                  <a:srgbClr val="C00000"/>
                </a:solidFill>
              </a:rPr>
              <a:t>Notes</a:t>
            </a:r>
            <a:endParaRPr lang="en-US" dirty="0"/>
          </a:p>
        </p:txBody>
      </p:sp>
      <p:sp>
        <p:nvSpPr>
          <p:cNvPr id="3" name="Marcador de contenido 2"/>
          <p:cNvSpPr>
            <a:spLocks noGrp="1"/>
          </p:cNvSpPr>
          <p:nvPr>
            <p:ph idx="1"/>
          </p:nvPr>
        </p:nvSpPr>
        <p:spPr/>
        <p:txBody>
          <a:bodyPr/>
          <a:lstStyle/>
          <a:p>
            <a:r>
              <a:rPr lang="en-CA" dirty="0" smtClean="0"/>
              <a:t>Zero </a:t>
            </a:r>
            <a:r>
              <a:rPr lang="en-CA" dirty="0"/>
              <a:t>values are placed to handle the missing window entries at the boundaries of the image.</a:t>
            </a:r>
          </a:p>
          <a:p>
            <a:r>
              <a:rPr lang="en-CA" dirty="0"/>
              <a:t>Important: The output is always constrained to be the median value in the window, so if the number of pixels is very large, then the median computed will be an impulse and the noise will not be removed. </a:t>
            </a:r>
            <a:endParaRPr lang="en-CA" dirty="0" smtClean="0"/>
          </a:p>
          <a:p>
            <a:r>
              <a:rPr lang="en-CA" dirty="0" smtClean="0"/>
              <a:t>The center value replaced is not tested to find out if it is an impulse or not. Hence if it is not an impulse but a fine pixel of the image then it is removed unnecessarily. </a:t>
            </a:r>
          </a:p>
          <a:p>
            <a:r>
              <a:rPr lang="en-CA" dirty="0" smtClean="0"/>
              <a:t>The median filter performs poorly when the intensity of the noise is high. </a:t>
            </a:r>
          </a:p>
          <a:p>
            <a:endParaRPr lang="en-CA" dirty="0" smtClean="0"/>
          </a:p>
          <a:p>
            <a:endParaRPr lang="en-CA" dirty="0"/>
          </a:p>
          <a:p>
            <a:endParaRPr lang="en-US" dirty="0"/>
          </a:p>
        </p:txBody>
      </p:sp>
    </p:spTree>
    <p:extLst>
      <p:ext uri="{BB962C8B-B14F-4D97-AF65-F5344CB8AC3E}">
        <p14:creationId xmlns:p14="http://schemas.microsoft.com/office/powerpoint/2010/main" val="2216555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CA" b="1" dirty="0">
                <a:solidFill>
                  <a:srgbClr val="C00000"/>
                </a:solidFill>
              </a:rPr>
              <a:t>Median Filter</a:t>
            </a:r>
            <a:r>
              <a:rPr lang="en-CA" sz="3600" b="1" dirty="0" smtClean="0">
                <a:solidFill>
                  <a:srgbClr val="C00000"/>
                </a:solidFill>
              </a:rPr>
              <a:t/>
            </a:r>
            <a:br>
              <a:rPr lang="en-CA" sz="3600" b="1" dirty="0" smtClean="0">
                <a:solidFill>
                  <a:srgbClr val="C00000"/>
                </a:solidFill>
              </a:rPr>
            </a:br>
            <a:r>
              <a:rPr lang="en-CA" sz="3600" b="1" dirty="0" smtClean="0">
                <a:solidFill>
                  <a:srgbClr val="C00000"/>
                </a:solidFill>
              </a:rPr>
              <a:t>Implementation</a:t>
            </a:r>
            <a:endParaRPr lang="en-US" sz="3600" b="1" dirty="0">
              <a:solidFill>
                <a:srgbClr val="C00000"/>
              </a:solidFill>
            </a:endParaRPr>
          </a:p>
        </p:txBody>
      </p:sp>
      <p:sp>
        <p:nvSpPr>
          <p:cNvPr id="3" name="Marcador de contenido 2"/>
          <p:cNvSpPr>
            <a:spLocks noGrp="1"/>
          </p:cNvSpPr>
          <p:nvPr>
            <p:ph idx="1"/>
          </p:nvPr>
        </p:nvSpPr>
        <p:spPr/>
        <p:txBody>
          <a:bodyPr>
            <a:normAutofit/>
          </a:bodyPr>
          <a:lstStyle/>
          <a:p>
            <a:r>
              <a:rPr lang="en-CA" dirty="0" smtClean="0"/>
              <a:t>A basic approach to get the median value  is as follow: </a:t>
            </a:r>
          </a:p>
          <a:p>
            <a:pPr marL="0" indent="0">
              <a:buNone/>
            </a:pPr>
            <a:r>
              <a:rPr lang="en-CA" dirty="0" smtClean="0"/>
              <a:t>                                                               </a:t>
            </a:r>
            <a:endParaRPr lang="en-US" dirty="0"/>
          </a:p>
        </p:txBody>
      </p:sp>
      <p:sp>
        <p:nvSpPr>
          <p:cNvPr id="4" name="Rectangle 1"/>
          <p:cNvSpPr>
            <a:spLocks noChangeArrowheads="1"/>
          </p:cNvSpPr>
          <p:nvPr/>
        </p:nvSpPr>
        <p:spPr bwMode="auto">
          <a:xfrm>
            <a:off x="1103312" y="2776717"/>
            <a:ext cx="4299438"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Arial Unicode MS" panose="020B0604020202020204" pitchFamily="34" charset="-128"/>
              </a:rPr>
              <a:t>uint16_t middle_of_3(uint16_t a, uint16_t b, uint16_t c)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Arial Unicode MS" panose="020B0604020202020204" pitchFamily="34" charset="-128"/>
              </a:rPr>
              <a:t> </a:t>
            </a:r>
            <a:r>
              <a:rPr lang="en-US" sz="2000" dirty="0" smtClean="0">
                <a:solidFill>
                  <a:srgbClr val="333333"/>
                </a:solidFill>
                <a:latin typeface="Arial Unicode MS" panose="020B0604020202020204" pitchFamily="34" charset="-128"/>
              </a:rPr>
              <a:t>      </a:t>
            </a:r>
            <a:r>
              <a:rPr kumimoji="0" lang="en-US" sz="2000" b="0" i="0" u="none" strike="noStrike" cap="none" normalizeH="0" baseline="0" dirty="0" smtClean="0">
                <a:ln>
                  <a:noFill/>
                </a:ln>
                <a:solidFill>
                  <a:srgbClr val="333333"/>
                </a:solidFill>
                <a:effectLst/>
                <a:latin typeface="Arial Unicode MS" panose="020B0604020202020204" pitchFamily="34" charset="-128"/>
              </a:rPr>
              <a:t>uint16_t middle;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Arial Unicode MS" panose="020B0604020202020204" pitchFamily="34" charset="-128"/>
              </a:rPr>
              <a:t>       if ((a &lt;= b) &amp;&amp; (a &lt;= c))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Arial Unicode MS" panose="020B0604020202020204" pitchFamily="34" charset="-128"/>
              </a:rPr>
              <a:t> </a:t>
            </a:r>
            <a:r>
              <a:rPr lang="en-US" sz="2000" dirty="0" smtClean="0">
                <a:solidFill>
                  <a:srgbClr val="333333"/>
                </a:solidFill>
                <a:latin typeface="Arial Unicode MS" panose="020B0604020202020204" pitchFamily="34" charset="-128"/>
              </a:rPr>
              <a:t>       </a:t>
            </a:r>
            <a:r>
              <a:rPr kumimoji="0" lang="en-US" sz="2000" b="0" i="0" u="none" strike="noStrike" cap="none" normalizeH="0" dirty="0" smtClean="0">
                <a:ln>
                  <a:noFill/>
                </a:ln>
                <a:solidFill>
                  <a:srgbClr val="333333"/>
                </a:solidFill>
                <a:effectLst/>
                <a:latin typeface="Arial Unicode MS" panose="020B0604020202020204" pitchFamily="34" charset="-128"/>
              </a:rPr>
              <a:t>  </a:t>
            </a:r>
            <a:r>
              <a:rPr kumimoji="0" lang="en-US" sz="2000" b="0" i="0" u="none" strike="noStrike" cap="none" normalizeH="0" baseline="0" dirty="0" smtClean="0">
                <a:ln>
                  <a:noFill/>
                </a:ln>
                <a:solidFill>
                  <a:srgbClr val="333333"/>
                </a:solidFill>
                <a:effectLst/>
                <a:latin typeface="Arial Unicode MS" panose="020B0604020202020204" pitchFamily="34" charset="-128"/>
              </a:rPr>
              <a:t>middle = (b &lt;= c) ? b :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Arial Unicode MS" panose="020B0604020202020204" pitchFamily="34" charset="-128"/>
              </a:rPr>
              <a:t>        } else if ((b &lt;= a) &amp;&amp; (b &lt;= 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Arial Unicode MS" panose="020B0604020202020204" pitchFamily="34" charset="-128"/>
              </a:rPr>
              <a:t>                  middle = (a &lt;= c) ? a : 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Arial Unicode MS" panose="020B0604020202020204" pitchFamily="34" charset="-128"/>
              </a:rPr>
              <a:t>        </a:t>
            </a:r>
            <a:r>
              <a:rPr kumimoji="0" lang="en-US" sz="2000" b="0" i="0" u="none" strike="noStrike" cap="none" normalizeH="0" dirty="0" smtClean="0">
                <a:ln>
                  <a:noFill/>
                </a:ln>
                <a:solidFill>
                  <a:srgbClr val="333333"/>
                </a:solidFill>
                <a:effectLst/>
                <a:latin typeface="Arial Unicode MS" panose="020B0604020202020204" pitchFamily="34" charset="-128"/>
              </a:rPr>
              <a:t> </a:t>
            </a:r>
            <a:r>
              <a:rPr kumimoji="0" lang="en-US" sz="2000" b="0" i="0" u="none" strike="noStrike" cap="none" normalizeH="0" baseline="0" dirty="0" smtClean="0">
                <a:ln>
                  <a:noFill/>
                </a:ln>
                <a:solidFill>
                  <a:srgbClr val="333333"/>
                </a:solidFill>
                <a:effectLst/>
                <a:latin typeface="Arial Unicode MS" panose="020B0604020202020204" pitchFamily="34" charset="-128"/>
              </a:rPr>
              <a:t>} else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Arial Unicode MS" panose="020B0604020202020204" pitchFamily="34" charset="-128"/>
              </a:rPr>
              <a:t>                   middle = (a &lt;= b) ? a : 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Arial Unicode MS" panose="020B060402020202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Arial Unicode MS" panose="020B0604020202020204" pitchFamily="34" charset="-128"/>
              </a:rPr>
              <a:t>        return middle;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333333"/>
                </a:solidFill>
                <a:effectLst/>
                <a:latin typeface="Arial Unicode MS" panose="020B0604020202020204" pitchFamily="34" charset="-128"/>
              </a:rPr>
              <a:t> }</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CuadroTexto 6"/>
          <p:cNvSpPr txBox="1"/>
          <p:nvPr/>
        </p:nvSpPr>
        <p:spPr>
          <a:xfrm>
            <a:off x="5583116" y="2747784"/>
            <a:ext cx="6608884" cy="3139321"/>
          </a:xfrm>
          <a:prstGeom prst="rect">
            <a:avLst/>
          </a:prstGeom>
          <a:noFill/>
        </p:spPr>
        <p:txBody>
          <a:bodyPr wrap="square" rtlCol="0">
            <a:spAutoFit/>
          </a:bodyPr>
          <a:lstStyle/>
          <a:p>
            <a:pPr marL="285750" indent="-285750">
              <a:buFont typeface="Wingdings" panose="05000000000000000000" pitchFamily="2" charset="2"/>
              <a:buChar char="Ø"/>
            </a:pPr>
            <a:endParaRPr lang="en-CA" dirty="0" smtClean="0"/>
          </a:p>
          <a:p>
            <a:pPr marL="285750" indent="-285750">
              <a:buFont typeface="Wingdings" panose="05000000000000000000" pitchFamily="2" charset="2"/>
              <a:buChar char="Ø"/>
            </a:pPr>
            <a:r>
              <a:rPr lang="en-CA" dirty="0" smtClean="0"/>
              <a:t>The </a:t>
            </a:r>
            <a:r>
              <a:rPr lang="en-CA" dirty="0"/>
              <a:t>filter size of three is of course the smallest possible filter. It’s possible to find the middle value simply via a few if statements. </a:t>
            </a:r>
            <a:r>
              <a:rPr lang="en-CA" dirty="0" smtClean="0"/>
              <a:t>Clearly </a:t>
            </a:r>
            <a:r>
              <a:rPr lang="en-CA" dirty="0"/>
              <a:t>this is small and fast code</a:t>
            </a:r>
            <a:r>
              <a:rPr lang="en-CA" dirty="0" smtClean="0"/>
              <a:t>.</a:t>
            </a:r>
          </a:p>
          <a:p>
            <a:endParaRPr lang="en-CA" dirty="0"/>
          </a:p>
          <a:p>
            <a:endParaRPr lang="en-CA" dirty="0" smtClean="0"/>
          </a:p>
          <a:p>
            <a:endParaRPr lang="en-CA" dirty="0" smtClean="0"/>
          </a:p>
          <a:p>
            <a:pPr marL="285750" indent="-285750">
              <a:buFont typeface="Wingdings" panose="05000000000000000000" pitchFamily="2" charset="2"/>
              <a:buChar char="Ø"/>
            </a:pPr>
            <a:r>
              <a:rPr lang="en-CA" dirty="0"/>
              <a:t> The main idea is that if we know the smallest number, then one comparison between the remaining two would give the second smallest and the largest number.</a:t>
            </a:r>
            <a:endParaRPr lang="en-US" dirty="0"/>
          </a:p>
        </p:txBody>
      </p:sp>
    </p:spTree>
    <p:extLst>
      <p:ext uri="{BB962C8B-B14F-4D97-AF65-F5344CB8AC3E}">
        <p14:creationId xmlns:p14="http://schemas.microsoft.com/office/powerpoint/2010/main" val="2861994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CA" b="1" dirty="0">
                <a:solidFill>
                  <a:srgbClr val="C00000"/>
                </a:solidFill>
              </a:rPr>
              <a:t>Median Filter</a:t>
            </a:r>
            <a:r>
              <a:rPr lang="en-CA" sz="3600" b="1" dirty="0">
                <a:solidFill>
                  <a:srgbClr val="C00000"/>
                </a:solidFill>
              </a:rPr>
              <a:t/>
            </a:r>
            <a:br>
              <a:rPr lang="en-CA" sz="3600" b="1" dirty="0">
                <a:solidFill>
                  <a:srgbClr val="C00000"/>
                </a:solidFill>
              </a:rPr>
            </a:br>
            <a:r>
              <a:rPr lang="en-CA" sz="3600" b="1" dirty="0" smtClean="0">
                <a:solidFill>
                  <a:srgbClr val="C00000"/>
                </a:solidFill>
              </a:rPr>
              <a:t>Implementation </a:t>
            </a:r>
            <a:r>
              <a:rPr lang="en-CA" sz="3600" b="1" dirty="0" err="1" smtClean="0">
                <a:solidFill>
                  <a:srgbClr val="C00000"/>
                </a:solidFill>
              </a:rPr>
              <a:t>qsort</a:t>
            </a:r>
            <a:endParaRPr lang="en-US" dirty="0"/>
          </a:p>
        </p:txBody>
      </p:sp>
      <p:sp>
        <p:nvSpPr>
          <p:cNvPr id="3" name="Marcador de contenido 2"/>
          <p:cNvSpPr>
            <a:spLocks noGrp="1"/>
          </p:cNvSpPr>
          <p:nvPr>
            <p:ph idx="1"/>
          </p:nvPr>
        </p:nvSpPr>
        <p:spPr>
          <a:xfrm>
            <a:off x="7375020" y="2223935"/>
            <a:ext cx="4050707" cy="4176864"/>
          </a:xfrm>
        </p:spPr>
        <p:txBody>
          <a:bodyPr>
            <a:normAutofit/>
          </a:bodyPr>
          <a:lstStyle/>
          <a:p>
            <a:r>
              <a:rPr lang="en-CA" dirty="0"/>
              <a:t>Every </a:t>
            </a:r>
            <a:r>
              <a:rPr lang="en-CA" dirty="0" smtClean="0"/>
              <a:t>C </a:t>
            </a:r>
            <a:r>
              <a:rPr lang="en-CA" dirty="0"/>
              <a:t>library comes with an implementation of a </a:t>
            </a:r>
            <a:r>
              <a:rPr lang="en-CA" sz="2400" b="1" dirty="0"/>
              <a:t>quicksort</a:t>
            </a:r>
            <a:r>
              <a:rPr lang="en-CA" dirty="0"/>
              <a:t> routine.</a:t>
            </a:r>
            <a:endParaRPr lang="en-CA" dirty="0" smtClean="0"/>
          </a:p>
          <a:p>
            <a:r>
              <a:rPr lang="en-CA" dirty="0"/>
              <a:t>Implementing the different size is a simple matter of “for” loops in the code. </a:t>
            </a:r>
            <a:endParaRPr lang="en-CA" dirty="0" smtClean="0"/>
          </a:p>
          <a:p>
            <a:r>
              <a:rPr lang="en-CA" dirty="0" smtClean="0"/>
              <a:t>This </a:t>
            </a:r>
            <a:r>
              <a:rPr lang="en-CA" dirty="0"/>
              <a:t>standard routine is however usually very slow compared to the </a:t>
            </a:r>
            <a:r>
              <a:rPr lang="en-CA" dirty="0" smtClean="0"/>
              <a:t>most recent </a:t>
            </a:r>
            <a:r>
              <a:rPr lang="en-CA" dirty="0"/>
              <a:t>methods, and overkill in the case of median search.</a:t>
            </a:r>
            <a:endParaRPr lang="en-CA" dirty="0" smtClean="0"/>
          </a:p>
          <a:p>
            <a:endParaRPr lang="en-US" dirty="0"/>
          </a:p>
        </p:txBody>
      </p:sp>
      <p:sp>
        <p:nvSpPr>
          <p:cNvPr id="5" name="Rectangle 2"/>
          <p:cNvSpPr>
            <a:spLocks noChangeArrowheads="1"/>
          </p:cNvSpPr>
          <p:nvPr/>
        </p:nvSpPr>
        <p:spPr bwMode="auto">
          <a:xfrm>
            <a:off x="1060747" y="2319491"/>
            <a:ext cx="5186229" cy="3662541"/>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median through </a:t>
            </a:r>
            <a:r>
              <a:rPr kumimoji="0" lang="en-US" sz="1400" b="0" i="0" u="none" strike="noStrike" cap="none" normalizeH="0" baseline="0" dirty="0" err="1" smtClean="0">
                <a:ln>
                  <a:noFill/>
                </a:ln>
                <a:solidFill>
                  <a:srgbClr val="808080"/>
                </a:solidFill>
                <a:effectLst/>
                <a:latin typeface="Consolas" panose="020B0609020204030204" pitchFamily="49" charset="0"/>
                <a:cs typeface="Consolas" panose="020B0609020204030204" pitchFamily="49" charset="0"/>
              </a:rPr>
              <a:t>qsort</a:t>
            </a:r>
            <a:r>
              <a:rPr kumimoji="0" lang="en-US" sz="14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 example */</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#include</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&lt;</a:t>
            </a:r>
            <a:r>
              <a:rPr kumimoji="0" lang="en-US" sz="1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stdio.h</a:t>
            </a:r>
            <a:r>
              <a:rPr kumimoji="0" lang="en-US"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&gt;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#include</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&lt;</a:t>
            </a:r>
            <a:r>
              <a:rPr kumimoji="0" lang="en-US" sz="1400" b="0" i="0" u="none" strike="noStrike" cap="none" normalizeH="0" baseline="0" dirty="0" err="1" smtClean="0">
                <a:ln>
                  <a:noFill/>
                </a:ln>
                <a:solidFill>
                  <a:srgbClr val="800000"/>
                </a:solidFill>
                <a:effectLst/>
                <a:latin typeface="Consolas" panose="020B0609020204030204" pitchFamily="49" charset="0"/>
                <a:cs typeface="Consolas" panose="020B0609020204030204" pitchFamily="49" charset="0"/>
              </a:rPr>
              <a:t>stdlib.h</a:t>
            </a:r>
            <a:r>
              <a:rPr kumimoji="0" lang="en-US"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808080"/>
                </a:solidFill>
                <a:effectLst/>
                <a:latin typeface="Consolas" panose="020B0609020204030204" pitchFamily="49" charset="0"/>
                <a:cs typeface="Consolas" panose="020B0609020204030204" pitchFamily="49" charset="0"/>
              </a:rPr>
              <a:t>#define</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ELEMENTS </a:t>
            </a:r>
            <a:r>
              <a:rPr kumimoji="0" lang="en-US"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6</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int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values[] = { </a:t>
            </a:r>
            <a:r>
              <a:rPr kumimoji="0" lang="en-US"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40</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10</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100</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90</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20</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25</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int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compare (</a:t>
            </a:r>
            <a:r>
              <a:rPr kumimoji="0" lang="en-US" sz="1400" b="0" i="0" u="none" strike="noStrike" cap="none" normalizeH="0" baseline="0" dirty="0" err="1" smtClean="0">
                <a:ln>
                  <a:noFill/>
                </a:ln>
                <a:solidFill>
                  <a:srgbClr val="00008B"/>
                </a:solidFill>
                <a:effectLst/>
                <a:latin typeface="Consolas" panose="020B0609020204030204" pitchFamily="49" charset="0"/>
                <a:cs typeface="Consolas" panose="020B0609020204030204" pitchFamily="49" charset="0"/>
              </a:rPr>
              <a:t>const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void</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 </a:t>
            </a:r>
            <a:r>
              <a:rPr kumimoji="0" lang="en-US" sz="1400" b="0" i="0" u="none" strike="noStrike" cap="none" normalizeH="0" baseline="0" dirty="0" err="1" smtClean="0">
                <a:ln>
                  <a:noFill/>
                </a:ln>
                <a:solidFill>
                  <a:srgbClr val="00008B"/>
                </a:solidFill>
                <a:effectLst/>
                <a:latin typeface="Consolas" panose="020B0609020204030204" pitchFamily="49" charset="0"/>
                <a:cs typeface="Consolas" panose="020B0609020204030204" pitchFamily="49" charset="0"/>
              </a:rPr>
              <a:t>const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void</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return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1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int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 - *(</a:t>
            </a:r>
            <a:r>
              <a:rPr kumimoji="0" lang="en-US" sz="1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int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int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main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B91AF"/>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int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qsort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(values, ELEMENTS, </a:t>
            </a:r>
            <a:r>
              <a:rPr kumimoji="0" lang="en-US" sz="1400" b="0" i="0" u="none" strike="noStrike" cap="none" normalizeH="0" baseline="0" dirty="0" err="1" smtClean="0">
                <a:ln>
                  <a:noFill/>
                </a:ln>
                <a:solidFill>
                  <a:srgbClr val="00008B"/>
                </a:solidFill>
                <a:effectLst/>
                <a:latin typeface="Consolas" panose="020B0609020204030204" pitchFamily="49" charset="0"/>
                <a:cs typeface="Consolas" panose="020B0609020204030204" pitchFamily="49" charset="0"/>
              </a:rPr>
              <a:t>sizeof</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err="1" smtClean="0">
                <a:ln>
                  <a:noFill/>
                </a:ln>
                <a:solidFill>
                  <a:srgbClr val="2B91AF"/>
                </a:solidFill>
                <a:effectLst/>
                <a:latin typeface="Consolas" panose="020B0609020204030204" pitchFamily="49" charset="0"/>
                <a:cs typeface="Consolas" panose="020B0609020204030204" pitchFamily="49" charset="0"/>
              </a:rPr>
              <a:t>int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compare);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for</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a:t>
            </a:r>
            <a:r>
              <a:rPr kumimoji="0" lang="en-US"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0</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n&lt;ELEMENTS; 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printf</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"%d "</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,values[n]);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printf</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"median=%d "</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,values[ELEMENTS/</a:t>
            </a:r>
            <a:r>
              <a:rPr kumimoji="0" lang="en-US"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2</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8B"/>
                </a:solidFill>
                <a:effectLst/>
                <a:latin typeface="Consolas" panose="020B0609020204030204" pitchFamily="49" charset="0"/>
                <a:cs typeface="Consolas" panose="020B0609020204030204" pitchFamily="49" charset="0"/>
              </a:rPr>
              <a:t>    return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smtClean="0">
                <a:ln>
                  <a:noFill/>
                </a:ln>
                <a:solidFill>
                  <a:srgbClr val="800000"/>
                </a:solidFill>
                <a:effectLst/>
                <a:latin typeface="Consolas" panose="020B0609020204030204" pitchFamily="49" charset="0"/>
                <a:cs typeface="Consolas" panose="020B0609020204030204" pitchFamily="49" charset="0"/>
              </a:rPr>
              <a:t>0</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chemeClr val="tx1"/>
                </a:solidFill>
                <a:effectLst/>
              </a:rPr>
              <a:t> </a:t>
            </a:r>
            <a:endParaRPr kumimoji="0" 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8400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CA" b="1" dirty="0">
                <a:solidFill>
                  <a:srgbClr val="C00000"/>
                </a:solidFill>
              </a:rPr>
              <a:t>Median Filter</a:t>
            </a:r>
            <a:r>
              <a:rPr lang="en-CA" sz="3600" b="1" dirty="0">
                <a:solidFill>
                  <a:srgbClr val="C00000"/>
                </a:solidFill>
              </a:rPr>
              <a:t/>
            </a:r>
            <a:br>
              <a:rPr lang="en-CA" sz="3600" b="1" dirty="0">
                <a:solidFill>
                  <a:srgbClr val="C00000"/>
                </a:solidFill>
              </a:rPr>
            </a:br>
            <a:r>
              <a:rPr lang="en-CA" sz="3600" b="1" dirty="0" smtClean="0">
                <a:solidFill>
                  <a:srgbClr val="C00000"/>
                </a:solidFill>
              </a:rPr>
              <a:t>Implementation Wirth</a:t>
            </a:r>
            <a:endParaRPr lang="en-US" dirty="0"/>
          </a:p>
        </p:txBody>
      </p:sp>
      <p:sp>
        <p:nvSpPr>
          <p:cNvPr id="3" name="Marcador de contenido 2"/>
          <p:cNvSpPr>
            <a:spLocks noGrp="1"/>
          </p:cNvSpPr>
          <p:nvPr>
            <p:ph idx="1"/>
          </p:nvPr>
        </p:nvSpPr>
        <p:spPr>
          <a:xfrm>
            <a:off x="287867" y="1894629"/>
            <a:ext cx="5808607" cy="4656824"/>
          </a:xfrm>
        </p:spPr>
        <p:txBody>
          <a:bodyPr>
            <a:normAutofit fontScale="92500" lnSpcReduction="10000"/>
          </a:bodyPr>
          <a:lstStyle/>
          <a:p>
            <a:r>
              <a:rPr lang="en-CA" dirty="0" smtClean="0"/>
              <a:t>It browses through the input array just enough to determine what is the </a:t>
            </a:r>
            <a:r>
              <a:rPr lang="en-CA" dirty="0" err="1" smtClean="0"/>
              <a:t>Kth</a:t>
            </a:r>
            <a:r>
              <a:rPr lang="en-CA" dirty="0" smtClean="0"/>
              <a:t> smallest element in the input list. </a:t>
            </a:r>
          </a:p>
          <a:p>
            <a:r>
              <a:rPr lang="en-CA" dirty="0" smtClean="0"/>
              <a:t>It is not recursive and does not need to allocate any memory, nor that it use any external function. </a:t>
            </a:r>
          </a:p>
          <a:p>
            <a:r>
              <a:rPr lang="en-CA" dirty="0" smtClean="0"/>
              <a:t>As a result, it gains a factor 25 in speed compared to the </a:t>
            </a:r>
            <a:r>
              <a:rPr lang="en-CA" dirty="0" err="1" smtClean="0"/>
              <a:t>qsort</a:t>
            </a:r>
            <a:r>
              <a:rPr lang="en-CA" dirty="0" smtClean="0"/>
              <a:t>() based method. </a:t>
            </a:r>
          </a:p>
          <a:p>
            <a:r>
              <a:rPr lang="en-CA" dirty="0" smtClean="0"/>
              <a:t>It is needed an initial copy of the input array, because it is modified during the process. </a:t>
            </a:r>
          </a:p>
          <a:p>
            <a:r>
              <a:rPr lang="en-CA" dirty="0" smtClean="0"/>
              <a:t>The median search is defined as a macro which finds the </a:t>
            </a:r>
            <a:r>
              <a:rPr lang="en-CA" dirty="0" err="1" smtClean="0"/>
              <a:t>kth</a:t>
            </a:r>
            <a:r>
              <a:rPr lang="en-CA" dirty="0" smtClean="0"/>
              <a:t> smallest element. </a:t>
            </a:r>
          </a:p>
          <a:p>
            <a:r>
              <a:rPr lang="en-CA" dirty="0" smtClean="0"/>
              <a:t>It defines the median for an odd number of points as the one in the middle, and for even number the one below the middle. </a:t>
            </a:r>
            <a:endParaRPr lang="en-US" dirty="0"/>
          </a:p>
        </p:txBody>
      </p:sp>
      <p:sp>
        <p:nvSpPr>
          <p:cNvPr id="5" name="CuadroTexto 4"/>
          <p:cNvSpPr txBox="1"/>
          <p:nvPr/>
        </p:nvSpPr>
        <p:spPr>
          <a:xfrm>
            <a:off x="6708449" y="1894628"/>
            <a:ext cx="4811281" cy="4455066"/>
          </a:xfrm>
          <a:prstGeom prst="rect">
            <a:avLst/>
          </a:prstGeom>
          <a:solidFill>
            <a:schemeClr val="tx1"/>
          </a:solidFill>
        </p:spPr>
        <p:txBody>
          <a:bodyPr wrap="square" rtlCol="0">
            <a:spAutoFit/>
          </a:bodyPr>
          <a:lstStyle/>
          <a:p>
            <a:r>
              <a:rPr lang="en-US" sz="1050" b="1" dirty="0" err="1">
                <a:solidFill>
                  <a:sysClr val="windowText" lastClr="000000"/>
                </a:solidFill>
              </a:rPr>
              <a:t>typedef</a:t>
            </a:r>
            <a:r>
              <a:rPr lang="en-US" sz="1050" b="1" dirty="0">
                <a:solidFill>
                  <a:sysClr val="windowText" lastClr="000000"/>
                </a:solidFill>
              </a:rPr>
              <a:t> float </a:t>
            </a:r>
            <a:r>
              <a:rPr lang="en-US" sz="1050" b="1" dirty="0" err="1">
                <a:solidFill>
                  <a:sysClr val="windowText" lastClr="000000"/>
                </a:solidFill>
              </a:rPr>
              <a:t>elem_type</a:t>
            </a:r>
            <a:r>
              <a:rPr lang="en-US" sz="1050" b="1" dirty="0">
                <a:solidFill>
                  <a:sysClr val="windowText" lastClr="000000"/>
                </a:solidFill>
              </a:rPr>
              <a:t> ;</a:t>
            </a:r>
          </a:p>
          <a:p>
            <a:r>
              <a:rPr lang="en-US" sz="1050" b="1" dirty="0">
                <a:solidFill>
                  <a:sysClr val="windowText" lastClr="000000"/>
                </a:solidFill>
              </a:rPr>
              <a:t>#define ELEM_SWAP(</a:t>
            </a:r>
            <a:r>
              <a:rPr lang="en-US" sz="1050" b="1" dirty="0" err="1">
                <a:solidFill>
                  <a:sysClr val="windowText" lastClr="000000"/>
                </a:solidFill>
              </a:rPr>
              <a:t>a,b</a:t>
            </a:r>
            <a:r>
              <a:rPr lang="en-US" sz="1050" b="1" dirty="0">
                <a:solidFill>
                  <a:sysClr val="windowText" lastClr="000000"/>
                </a:solidFill>
              </a:rPr>
              <a:t>) { register </a:t>
            </a:r>
            <a:r>
              <a:rPr lang="en-US" sz="1050" b="1" dirty="0" err="1">
                <a:solidFill>
                  <a:sysClr val="windowText" lastClr="000000"/>
                </a:solidFill>
              </a:rPr>
              <a:t>elem_type</a:t>
            </a:r>
            <a:r>
              <a:rPr lang="en-US" sz="1050" b="1" dirty="0">
                <a:solidFill>
                  <a:sysClr val="windowText" lastClr="000000"/>
                </a:solidFill>
              </a:rPr>
              <a:t> t=(a);(a)=(b);(b)=t; </a:t>
            </a:r>
            <a:endParaRPr lang="en-US" sz="1050" b="1" dirty="0" smtClean="0">
              <a:solidFill>
                <a:sysClr val="windowText" lastClr="000000"/>
              </a:solidFill>
            </a:endParaRPr>
          </a:p>
          <a:p>
            <a:r>
              <a:rPr lang="en-US" sz="1050" b="1" dirty="0" smtClean="0">
                <a:solidFill>
                  <a:sysClr val="windowText" lastClr="000000"/>
                </a:solidFill>
              </a:rPr>
              <a:t>}</a:t>
            </a:r>
          </a:p>
          <a:p>
            <a:endParaRPr lang="en-CA" sz="1050" b="1" dirty="0">
              <a:solidFill>
                <a:sysClr val="windowText" lastClr="000000"/>
              </a:solidFill>
            </a:endParaRPr>
          </a:p>
          <a:p>
            <a:r>
              <a:rPr lang="en-US" sz="1050" b="1" dirty="0" err="1">
                <a:solidFill>
                  <a:sysClr val="windowText" lastClr="000000"/>
                </a:solidFill>
              </a:rPr>
              <a:t>elem_type</a:t>
            </a:r>
            <a:r>
              <a:rPr lang="en-US" sz="1050" b="1" dirty="0">
                <a:solidFill>
                  <a:sysClr val="windowText" lastClr="000000"/>
                </a:solidFill>
              </a:rPr>
              <a:t> </a:t>
            </a:r>
            <a:r>
              <a:rPr lang="en-US" sz="1050" b="1" dirty="0" err="1">
                <a:solidFill>
                  <a:sysClr val="windowText" lastClr="000000"/>
                </a:solidFill>
              </a:rPr>
              <a:t>kth_smallest</a:t>
            </a:r>
            <a:r>
              <a:rPr lang="en-US" sz="1050" b="1" dirty="0">
                <a:solidFill>
                  <a:sysClr val="windowText" lastClr="000000"/>
                </a:solidFill>
              </a:rPr>
              <a:t>(</a:t>
            </a:r>
            <a:r>
              <a:rPr lang="en-US" sz="1050" b="1" dirty="0" err="1">
                <a:solidFill>
                  <a:sysClr val="windowText" lastClr="000000"/>
                </a:solidFill>
              </a:rPr>
              <a:t>elem_type</a:t>
            </a:r>
            <a:r>
              <a:rPr lang="en-US" sz="1050" b="1" dirty="0">
                <a:solidFill>
                  <a:sysClr val="windowText" lastClr="000000"/>
                </a:solidFill>
              </a:rPr>
              <a:t> a[], </a:t>
            </a:r>
            <a:r>
              <a:rPr lang="en-US" sz="1050" b="1" dirty="0" err="1">
                <a:solidFill>
                  <a:sysClr val="windowText" lastClr="000000"/>
                </a:solidFill>
              </a:rPr>
              <a:t>int</a:t>
            </a:r>
            <a:r>
              <a:rPr lang="en-US" sz="1050" b="1" dirty="0">
                <a:solidFill>
                  <a:sysClr val="windowText" lastClr="000000"/>
                </a:solidFill>
              </a:rPr>
              <a:t> n, </a:t>
            </a:r>
            <a:r>
              <a:rPr lang="en-US" sz="1050" b="1" dirty="0" err="1">
                <a:solidFill>
                  <a:sysClr val="windowText" lastClr="000000"/>
                </a:solidFill>
              </a:rPr>
              <a:t>int</a:t>
            </a:r>
            <a:r>
              <a:rPr lang="en-US" sz="1050" b="1" dirty="0">
                <a:solidFill>
                  <a:sysClr val="windowText" lastClr="000000"/>
                </a:solidFill>
              </a:rPr>
              <a:t> k)</a:t>
            </a:r>
          </a:p>
          <a:p>
            <a:r>
              <a:rPr lang="en-US" sz="1050" b="1" dirty="0">
                <a:solidFill>
                  <a:sysClr val="windowText" lastClr="000000"/>
                </a:solidFill>
              </a:rPr>
              <a:t>{</a:t>
            </a:r>
          </a:p>
          <a:p>
            <a:r>
              <a:rPr lang="en-US" sz="1050" b="1" dirty="0">
                <a:solidFill>
                  <a:sysClr val="windowText" lastClr="000000"/>
                </a:solidFill>
              </a:rPr>
              <a:t>register </a:t>
            </a:r>
            <a:r>
              <a:rPr lang="en-US" sz="1050" b="1" dirty="0" err="1">
                <a:solidFill>
                  <a:sysClr val="windowText" lastClr="000000"/>
                </a:solidFill>
              </a:rPr>
              <a:t>i,j,l,m</a:t>
            </a:r>
            <a:r>
              <a:rPr lang="en-US" sz="1050" b="1" dirty="0">
                <a:solidFill>
                  <a:sysClr val="windowText" lastClr="000000"/>
                </a:solidFill>
              </a:rPr>
              <a:t> ;</a:t>
            </a:r>
          </a:p>
          <a:p>
            <a:r>
              <a:rPr lang="en-US" sz="1050" b="1" dirty="0">
                <a:solidFill>
                  <a:sysClr val="windowText" lastClr="000000"/>
                </a:solidFill>
              </a:rPr>
              <a:t>register </a:t>
            </a:r>
            <a:r>
              <a:rPr lang="en-US" sz="1050" b="1" dirty="0" err="1">
                <a:solidFill>
                  <a:sysClr val="windowText" lastClr="000000"/>
                </a:solidFill>
              </a:rPr>
              <a:t>elem_type</a:t>
            </a:r>
            <a:r>
              <a:rPr lang="en-US" sz="1050" b="1" dirty="0">
                <a:solidFill>
                  <a:sysClr val="windowText" lastClr="000000"/>
                </a:solidFill>
              </a:rPr>
              <a:t> x ;</a:t>
            </a:r>
          </a:p>
          <a:p>
            <a:r>
              <a:rPr lang="en-US" sz="1050" b="1" dirty="0">
                <a:solidFill>
                  <a:sysClr val="windowText" lastClr="000000"/>
                </a:solidFill>
              </a:rPr>
              <a:t>l=0 ; m=n-1 ;</a:t>
            </a:r>
          </a:p>
          <a:p>
            <a:r>
              <a:rPr lang="en-US" sz="1050" b="1" dirty="0">
                <a:solidFill>
                  <a:sysClr val="windowText" lastClr="000000"/>
                </a:solidFill>
              </a:rPr>
              <a:t>while (l&lt;m) {</a:t>
            </a:r>
          </a:p>
          <a:p>
            <a:r>
              <a:rPr lang="en-US" sz="1050" b="1" dirty="0">
                <a:solidFill>
                  <a:sysClr val="windowText" lastClr="000000"/>
                </a:solidFill>
              </a:rPr>
              <a:t>x=a[k] ;</a:t>
            </a:r>
          </a:p>
          <a:p>
            <a:r>
              <a:rPr lang="en-US" sz="1050" b="1" dirty="0" err="1">
                <a:solidFill>
                  <a:sysClr val="windowText" lastClr="000000"/>
                </a:solidFill>
              </a:rPr>
              <a:t>i</a:t>
            </a:r>
            <a:r>
              <a:rPr lang="en-US" sz="1050" b="1" dirty="0">
                <a:solidFill>
                  <a:sysClr val="windowText" lastClr="000000"/>
                </a:solidFill>
              </a:rPr>
              <a:t>=l ;</a:t>
            </a:r>
          </a:p>
          <a:p>
            <a:r>
              <a:rPr lang="en-US" sz="1050" b="1" dirty="0">
                <a:solidFill>
                  <a:sysClr val="windowText" lastClr="000000"/>
                </a:solidFill>
              </a:rPr>
              <a:t>j=m ;</a:t>
            </a:r>
          </a:p>
          <a:p>
            <a:r>
              <a:rPr lang="en-US" sz="1050" b="1" dirty="0">
                <a:solidFill>
                  <a:sysClr val="windowText" lastClr="000000"/>
                </a:solidFill>
              </a:rPr>
              <a:t>do {</a:t>
            </a:r>
          </a:p>
          <a:p>
            <a:r>
              <a:rPr lang="en-US" sz="1050" b="1" dirty="0">
                <a:solidFill>
                  <a:sysClr val="windowText" lastClr="000000"/>
                </a:solidFill>
              </a:rPr>
              <a:t>while (a[</a:t>
            </a:r>
            <a:r>
              <a:rPr lang="en-US" sz="1050" b="1" dirty="0" err="1">
                <a:solidFill>
                  <a:sysClr val="windowText" lastClr="000000"/>
                </a:solidFill>
              </a:rPr>
              <a:t>i</a:t>
            </a:r>
            <a:r>
              <a:rPr lang="en-US" sz="1050" b="1" dirty="0">
                <a:solidFill>
                  <a:sysClr val="windowText" lastClr="000000"/>
                </a:solidFill>
              </a:rPr>
              <a:t>]&lt;x) </a:t>
            </a:r>
            <a:r>
              <a:rPr lang="en-US" sz="1050" b="1" dirty="0" err="1">
                <a:solidFill>
                  <a:sysClr val="windowText" lastClr="000000"/>
                </a:solidFill>
              </a:rPr>
              <a:t>i</a:t>
            </a:r>
            <a:r>
              <a:rPr lang="en-US" sz="1050" b="1" dirty="0">
                <a:solidFill>
                  <a:sysClr val="windowText" lastClr="000000"/>
                </a:solidFill>
              </a:rPr>
              <a:t>++ ;</a:t>
            </a:r>
          </a:p>
          <a:p>
            <a:r>
              <a:rPr lang="en-US" sz="1050" b="1" dirty="0">
                <a:solidFill>
                  <a:sysClr val="windowText" lastClr="000000"/>
                </a:solidFill>
              </a:rPr>
              <a:t>while (x&lt;a[j]) j-- ;</a:t>
            </a:r>
          </a:p>
          <a:p>
            <a:r>
              <a:rPr lang="en-US" sz="1050" b="1" dirty="0">
                <a:solidFill>
                  <a:sysClr val="windowText" lastClr="000000"/>
                </a:solidFill>
              </a:rPr>
              <a:t>if (</a:t>
            </a:r>
            <a:r>
              <a:rPr lang="en-US" sz="1050" b="1" dirty="0" err="1">
                <a:solidFill>
                  <a:sysClr val="windowText" lastClr="000000"/>
                </a:solidFill>
              </a:rPr>
              <a:t>i</a:t>
            </a:r>
            <a:r>
              <a:rPr lang="en-US" sz="1050" b="1" dirty="0">
                <a:solidFill>
                  <a:sysClr val="windowText" lastClr="000000"/>
                </a:solidFill>
              </a:rPr>
              <a:t>&lt;=j) {</a:t>
            </a:r>
          </a:p>
          <a:p>
            <a:r>
              <a:rPr lang="en-US" sz="1050" b="1" dirty="0">
                <a:solidFill>
                  <a:sysClr val="windowText" lastClr="000000"/>
                </a:solidFill>
              </a:rPr>
              <a:t>ELEM_SWAP(a[</a:t>
            </a:r>
            <a:r>
              <a:rPr lang="en-US" sz="1050" b="1" dirty="0" err="1">
                <a:solidFill>
                  <a:sysClr val="windowText" lastClr="000000"/>
                </a:solidFill>
              </a:rPr>
              <a:t>i</a:t>
            </a:r>
            <a:r>
              <a:rPr lang="en-US" sz="1050" b="1" dirty="0">
                <a:solidFill>
                  <a:sysClr val="windowText" lastClr="000000"/>
                </a:solidFill>
              </a:rPr>
              <a:t>],a[j]) ;</a:t>
            </a:r>
          </a:p>
          <a:p>
            <a:r>
              <a:rPr lang="en-US" sz="1050" b="1" dirty="0" err="1">
                <a:solidFill>
                  <a:sysClr val="windowText" lastClr="000000"/>
                </a:solidFill>
              </a:rPr>
              <a:t>i</a:t>
            </a:r>
            <a:r>
              <a:rPr lang="en-US" sz="1050" b="1" dirty="0">
                <a:solidFill>
                  <a:sysClr val="windowText" lastClr="000000"/>
                </a:solidFill>
              </a:rPr>
              <a:t>++ ; j-- ;</a:t>
            </a:r>
          </a:p>
          <a:p>
            <a:r>
              <a:rPr lang="en-US" sz="1050" b="1" dirty="0">
                <a:solidFill>
                  <a:sysClr val="windowText" lastClr="000000"/>
                </a:solidFill>
              </a:rPr>
              <a:t>}</a:t>
            </a:r>
          </a:p>
          <a:p>
            <a:r>
              <a:rPr lang="en-US" sz="1050" b="1" dirty="0">
                <a:solidFill>
                  <a:sysClr val="windowText" lastClr="000000"/>
                </a:solidFill>
              </a:rPr>
              <a:t>} while (</a:t>
            </a:r>
            <a:r>
              <a:rPr lang="en-US" sz="1050" b="1" dirty="0" err="1">
                <a:solidFill>
                  <a:sysClr val="windowText" lastClr="000000"/>
                </a:solidFill>
              </a:rPr>
              <a:t>i</a:t>
            </a:r>
            <a:r>
              <a:rPr lang="en-US" sz="1050" b="1" dirty="0">
                <a:solidFill>
                  <a:sysClr val="windowText" lastClr="000000"/>
                </a:solidFill>
              </a:rPr>
              <a:t>&lt;=j) ;</a:t>
            </a:r>
          </a:p>
          <a:p>
            <a:r>
              <a:rPr lang="en-US" sz="1050" b="1" dirty="0">
                <a:solidFill>
                  <a:sysClr val="windowText" lastClr="000000"/>
                </a:solidFill>
              </a:rPr>
              <a:t>if (j&lt;k) l=</a:t>
            </a:r>
            <a:r>
              <a:rPr lang="en-US" sz="1050" b="1" dirty="0" err="1">
                <a:solidFill>
                  <a:sysClr val="windowText" lastClr="000000"/>
                </a:solidFill>
              </a:rPr>
              <a:t>i</a:t>
            </a:r>
            <a:r>
              <a:rPr lang="en-US" sz="1050" b="1" dirty="0">
                <a:solidFill>
                  <a:sysClr val="windowText" lastClr="000000"/>
                </a:solidFill>
              </a:rPr>
              <a:t> ;</a:t>
            </a:r>
          </a:p>
          <a:p>
            <a:r>
              <a:rPr lang="en-US" sz="1050" b="1" dirty="0">
                <a:solidFill>
                  <a:sysClr val="windowText" lastClr="000000"/>
                </a:solidFill>
              </a:rPr>
              <a:t>if (k&lt;</a:t>
            </a:r>
            <a:r>
              <a:rPr lang="en-US" sz="1050" b="1" dirty="0" err="1">
                <a:solidFill>
                  <a:sysClr val="windowText" lastClr="000000"/>
                </a:solidFill>
              </a:rPr>
              <a:t>i</a:t>
            </a:r>
            <a:r>
              <a:rPr lang="en-US" sz="1050" b="1" dirty="0">
                <a:solidFill>
                  <a:sysClr val="windowText" lastClr="000000"/>
                </a:solidFill>
              </a:rPr>
              <a:t>) m=j ;</a:t>
            </a:r>
          </a:p>
          <a:p>
            <a:r>
              <a:rPr lang="en-US" sz="1050" b="1" dirty="0">
                <a:solidFill>
                  <a:sysClr val="windowText" lastClr="000000"/>
                </a:solidFill>
              </a:rPr>
              <a:t>}</a:t>
            </a:r>
          </a:p>
          <a:p>
            <a:r>
              <a:rPr lang="en-US" sz="1050" b="1" dirty="0">
                <a:solidFill>
                  <a:sysClr val="windowText" lastClr="000000"/>
                </a:solidFill>
              </a:rPr>
              <a:t>return a[k] ;</a:t>
            </a:r>
          </a:p>
          <a:p>
            <a:r>
              <a:rPr lang="en-US" sz="1050" b="1" dirty="0">
                <a:solidFill>
                  <a:sysClr val="windowText" lastClr="000000"/>
                </a:solidFill>
              </a:rPr>
              <a:t>}</a:t>
            </a:r>
          </a:p>
          <a:p>
            <a:r>
              <a:rPr lang="pt-BR" sz="1050" b="1" dirty="0">
                <a:solidFill>
                  <a:sysClr val="windowText" lastClr="000000"/>
                </a:solidFill>
              </a:rPr>
              <a:t>#define </a:t>
            </a:r>
            <a:r>
              <a:rPr lang="pt-BR" sz="1050" b="1" dirty="0" err="1">
                <a:solidFill>
                  <a:sysClr val="windowText" lastClr="000000"/>
                </a:solidFill>
              </a:rPr>
              <a:t>median</a:t>
            </a:r>
            <a:r>
              <a:rPr lang="pt-BR" sz="1050" b="1" dirty="0">
                <a:solidFill>
                  <a:sysClr val="windowText" lastClr="000000"/>
                </a:solidFill>
              </a:rPr>
              <a:t>(</a:t>
            </a:r>
            <a:r>
              <a:rPr lang="pt-BR" sz="1050" b="1" dirty="0" err="1">
                <a:solidFill>
                  <a:sysClr val="windowText" lastClr="000000"/>
                </a:solidFill>
              </a:rPr>
              <a:t>a,n</a:t>
            </a:r>
            <a:r>
              <a:rPr lang="pt-BR" sz="1050" b="1" dirty="0">
                <a:solidFill>
                  <a:sysClr val="windowText" lastClr="000000"/>
                </a:solidFill>
              </a:rPr>
              <a:t>) </a:t>
            </a:r>
            <a:r>
              <a:rPr lang="pt-BR" sz="1050" b="1" dirty="0" err="1">
                <a:solidFill>
                  <a:sysClr val="windowText" lastClr="000000"/>
                </a:solidFill>
              </a:rPr>
              <a:t>kth_smallest</a:t>
            </a:r>
            <a:r>
              <a:rPr lang="pt-BR" sz="1050" b="1" dirty="0">
                <a:solidFill>
                  <a:sysClr val="windowText" lastClr="000000"/>
                </a:solidFill>
              </a:rPr>
              <a:t>(</a:t>
            </a:r>
            <a:r>
              <a:rPr lang="pt-BR" sz="1050" b="1" dirty="0" err="1">
                <a:solidFill>
                  <a:sysClr val="windowText" lastClr="000000"/>
                </a:solidFill>
              </a:rPr>
              <a:t>a,n</a:t>
            </a:r>
            <a:r>
              <a:rPr lang="pt-BR" sz="1050" b="1" dirty="0">
                <a:solidFill>
                  <a:sysClr val="windowText" lastClr="000000"/>
                </a:solidFill>
              </a:rPr>
              <a:t>,(((n)&amp;1)?((n)/2):(((n)/2)-1)))</a:t>
            </a:r>
            <a:endParaRPr lang="en-US" sz="1050" b="1" dirty="0">
              <a:solidFill>
                <a:sysClr val="windowText" lastClr="000000"/>
              </a:solidFill>
            </a:endParaRPr>
          </a:p>
        </p:txBody>
      </p:sp>
      <p:sp>
        <p:nvSpPr>
          <p:cNvPr id="8" name="CuadroTexto 7"/>
          <p:cNvSpPr txBox="1"/>
          <p:nvPr/>
        </p:nvSpPr>
        <p:spPr>
          <a:xfrm>
            <a:off x="6640081" y="6396335"/>
            <a:ext cx="4948015" cy="461665"/>
          </a:xfrm>
          <a:prstGeom prst="rect">
            <a:avLst/>
          </a:prstGeom>
          <a:noFill/>
        </p:spPr>
        <p:txBody>
          <a:bodyPr wrap="square" rtlCol="0">
            <a:spAutoFit/>
          </a:bodyPr>
          <a:lstStyle/>
          <a:p>
            <a:r>
              <a:rPr lang="en-CA" sz="800" b="1" dirty="0" smtClean="0">
                <a:solidFill>
                  <a:schemeClr val="bg1"/>
                </a:solidFill>
              </a:rPr>
              <a:t> </a:t>
            </a:r>
            <a:r>
              <a:rPr lang="en-CA" sz="800" b="1" dirty="0">
                <a:solidFill>
                  <a:schemeClr val="bg1"/>
                </a:solidFill>
              </a:rPr>
              <a:t>Algorithm from N. Wirth's book, implementation by N. </a:t>
            </a:r>
            <a:r>
              <a:rPr lang="en-CA" sz="800" b="1" dirty="0" err="1">
                <a:solidFill>
                  <a:schemeClr val="bg1"/>
                </a:solidFill>
              </a:rPr>
              <a:t>Devillard</a:t>
            </a:r>
            <a:r>
              <a:rPr lang="en-CA" sz="800" b="1" dirty="0">
                <a:solidFill>
                  <a:schemeClr val="bg1"/>
                </a:solidFill>
              </a:rPr>
              <a:t>.</a:t>
            </a:r>
          </a:p>
          <a:p>
            <a:r>
              <a:rPr lang="en-CA" sz="800" b="1" dirty="0" smtClean="0">
                <a:solidFill>
                  <a:schemeClr val="bg1"/>
                </a:solidFill>
              </a:rPr>
              <a:t> </a:t>
            </a:r>
            <a:r>
              <a:rPr lang="en-CA" sz="800" b="1" dirty="0">
                <a:solidFill>
                  <a:schemeClr val="bg1"/>
                </a:solidFill>
              </a:rPr>
              <a:t>This code in public domain.</a:t>
            </a:r>
          </a:p>
          <a:p>
            <a:endParaRPr lang="en-US" sz="800" b="1" dirty="0">
              <a:solidFill>
                <a:schemeClr val="bg1"/>
              </a:solidFill>
            </a:endParaRPr>
          </a:p>
        </p:txBody>
      </p:sp>
    </p:spTree>
    <p:extLst>
      <p:ext uri="{BB962C8B-B14F-4D97-AF65-F5344CB8AC3E}">
        <p14:creationId xmlns:p14="http://schemas.microsoft.com/office/powerpoint/2010/main" val="1310150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0" y="122581"/>
            <a:ext cx="9404723" cy="1400530"/>
          </a:xfrm>
        </p:spPr>
        <p:txBody>
          <a:bodyPr/>
          <a:lstStyle/>
          <a:p>
            <a:pPr algn="ctr"/>
            <a:r>
              <a:rPr lang="en-CA" b="1" dirty="0">
                <a:solidFill>
                  <a:srgbClr val="C00000"/>
                </a:solidFill>
              </a:rPr>
              <a:t>Median Filter</a:t>
            </a:r>
            <a:r>
              <a:rPr lang="en-CA" sz="3600" b="1" dirty="0">
                <a:solidFill>
                  <a:srgbClr val="C00000"/>
                </a:solidFill>
              </a:rPr>
              <a:t/>
            </a:r>
            <a:br>
              <a:rPr lang="en-CA" sz="3600" b="1" dirty="0">
                <a:solidFill>
                  <a:srgbClr val="C00000"/>
                </a:solidFill>
              </a:rPr>
            </a:br>
            <a:r>
              <a:rPr lang="en-CA" sz="3600" b="1" dirty="0" smtClean="0">
                <a:solidFill>
                  <a:srgbClr val="C00000"/>
                </a:solidFill>
              </a:rPr>
              <a:t>Implementation Quick select</a:t>
            </a:r>
            <a:endParaRPr lang="en-US" dirty="0"/>
          </a:p>
        </p:txBody>
      </p:sp>
      <p:sp>
        <p:nvSpPr>
          <p:cNvPr id="3" name="Marcador de contenido 2"/>
          <p:cNvSpPr>
            <a:spLocks noGrp="1"/>
          </p:cNvSpPr>
          <p:nvPr>
            <p:ph idx="1"/>
          </p:nvPr>
        </p:nvSpPr>
        <p:spPr>
          <a:xfrm>
            <a:off x="357729" y="2145972"/>
            <a:ext cx="4990743" cy="4195481"/>
          </a:xfrm>
        </p:spPr>
        <p:txBody>
          <a:bodyPr/>
          <a:lstStyle/>
          <a:p>
            <a:r>
              <a:rPr lang="en-CA" dirty="0" smtClean="0"/>
              <a:t>It is a close tie with the Wirth. On the average this one is faster. </a:t>
            </a:r>
          </a:p>
          <a:p>
            <a:pPr marL="0" indent="0">
              <a:buNone/>
            </a:pPr>
            <a:endParaRPr lang="en-CA" dirty="0" smtClean="0"/>
          </a:p>
          <a:p>
            <a:r>
              <a:rPr lang="en-CA" dirty="0" smtClean="0"/>
              <a:t>It works in situ and modifies the input array.  So the input date set must be copied prior to applying the medians search. </a:t>
            </a:r>
            <a:endParaRPr lang="en-US" dirty="0"/>
          </a:p>
        </p:txBody>
      </p:sp>
      <p:sp>
        <p:nvSpPr>
          <p:cNvPr id="4" name="Rectángulo 3"/>
          <p:cNvSpPr/>
          <p:nvPr/>
        </p:nvSpPr>
        <p:spPr>
          <a:xfrm>
            <a:off x="7545938" y="1523111"/>
            <a:ext cx="3674692" cy="5262979"/>
          </a:xfrm>
          <a:prstGeom prst="rect">
            <a:avLst/>
          </a:prstGeom>
          <a:solidFill>
            <a:schemeClr val="tx1"/>
          </a:solidFill>
        </p:spPr>
        <p:txBody>
          <a:bodyPr wrap="square">
            <a:spAutoFit/>
          </a:bodyPr>
          <a:lstStyle/>
          <a:p>
            <a:r>
              <a:rPr lang="en-US" sz="800" b="1" dirty="0">
                <a:solidFill>
                  <a:sysClr val="windowText" lastClr="000000"/>
                </a:solidFill>
                <a:latin typeface="CMTT10"/>
              </a:rPr>
              <a:t>#define ELEM_SWAP(</a:t>
            </a:r>
            <a:r>
              <a:rPr lang="en-US" sz="800" b="1" dirty="0" err="1">
                <a:solidFill>
                  <a:sysClr val="windowText" lastClr="000000"/>
                </a:solidFill>
                <a:latin typeface="CMTT10"/>
              </a:rPr>
              <a:t>a,b</a:t>
            </a:r>
            <a:r>
              <a:rPr lang="en-US" sz="800" b="1" dirty="0">
                <a:solidFill>
                  <a:sysClr val="windowText" lastClr="000000"/>
                </a:solidFill>
                <a:latin typeface="CMTT10"/>
              </a:rPr>
              <a:t>) { register </a:t>
            </a:r>
            <a:r>
              <a:rPr lang="en-US" sz="800" b="1" dirty="0" err="1">
                <a:solidFill>
                  <a:sysClr val="windowText" lastClr="000000"/>
                </a:solidFill>
                <a:latin typeface="CMTT10"/>
              </a:rPr>
              <a:t>elem_type</a:t>
            </a:r>
            <a:r>
              <a:rPr lang="en-US" sz="800" b="1" dirty="0">
                <a:solidFill>
                  <a:sysClr val="windowText" lastClr="000000"/>
                </a:solidFill>
                <a:latin typeface="CMTT10"/>
              </a:rPr>
              <a:t> t=(a);(a)=(b);(b)=t; }</a:t>
            </a:r>
          </a:p>
          <a:p>
            <a:r>
              <a:rPr lang="en-CA" sz="800" b="1" dirty="0" err="1">
                <a:solidFill>
                  <a:sysClr val="windowText" lastClr="000000"/>
                </a:solidFill>
                <a:latin typeface="CMTT10"/>
              </a:rPr>
              <a:t>elem_type</a:t>
            </a:r>
            <a:r>
              <a:rPr lang="en-CA" sz="800" b="1" dirty="0">
                <a:solidFill>
                  <a:sysClr val="windowText" lastClr="000000"/>
                </a:solidFill>
                <a:latin typeface="CMTT10"/>
              </a:rPr>
              <a:t> </a:t>
            </a:r>
            <a:r>
              <a:rPr lang="en-CA" sz="800" b="1" dirty="0" err="1">
                <a:solidFill>
                  <a:sysClr val="windowText" lastClr="000000"/>
                </a:solidFill>
                <a:latin typeface="CMTT10"/>
              </a:rPr>
              <a:t>quick_select</a:t>
            </a:r>
            <a:r>
              <a:rPr lang="en-CA" sz="800" b="1" dirty="0">
                <a:solidFill>
                  <a:sysClr val="windowText" lastClr="000000"/>
                </a:solidFill>
                <a:latin typeface="CMTT10"/>
              </a:rPr>
              <a:t>(</a:t>
            </a:r>
            <a:r>
              <a:rPr lang="en-CA" sz="800" b="1" dirty="0" err="1">
                <a:solidFill>
                  <a:sysClr val="windowText" lastClr="000000"/>
                </a:solidFill>
                <a:latin typeface="CMTT10"/>
              </a:rPr>
              <a:t>elem_type</a:t>
            </a:r>
            <a:r>
              <a:rPr lang="en-CA" sz="800" b="1" dirty="0">
                <a:solidFill>
                  <a:sysClr val="windowText" lastClr="000000"/>
                </a:solidFill>
                <a:latin typeface="CMTT10"/>
              </a:rPr>
              <a:t> </a:t>
            </a:r>
            <a:r>
              <a:rPr lang="en-CA" sz="800" b="1" dirty="0" err="1">
                <a:solidFill>
                  <a:sysClr val="windowText" lastClr="000000"/>
                </a:solidFill>
                <a:latin typeface="CMTT10"/>
              </a:rPr>
              <a:t>arr</a:t>
            </a:r>
            <a:r>
              <a:rPr lang="en-CA" sz="800" b="1" dirty="0">
                <a:solidFill>
                  <a:sysClr val="windowText" lastClr="000000"/>
                </a:solidFill>
                <a:latin typeface="CMTT10"/>
              </a:rPr>
              <a:t>[], </a:t>
            </a:r>
            <a:r>
              <a:rPr lang="en-CA" sz="800" b="1" dirty="0" err="1">
                <a:solidFill>
                  <a:sysClr val="windowText" lastClr="000000"/>
                </a:solidFill>
                <a:latin typeface="CMTT10"/>
              </a:rPr>
              <a:t>int</a:t>
            </a:r>
            <a:r>
              <a:rPr lang="en-CA" sz="800" b="1" dirty="0">
                <a:solidFill>
                  <a:sysClr val="windowText" lastClr="000000"/>
                </a:solidFill>
                <a:latin typeface="CMTT10"/>
              </a:rPr>
              <a:t> n)</a:t>
            </a:r>
          </a:p>
          <a:p>
            <a:r>
              <a:rPr lang="en-US" sz="800" b="1" dirty="0">
                <a:solidFill>
                  <a:sysClr val="windowText" lastClr="000000"/>
                </a:solidFill>
                <a:latin typeface="CMTT10"/>
              </a:rPr>
              <a:t>{</a:t>
            </a:r>
          </a:p>
          <a:p>
            <a:r>
              <a:rPr lang="en-US" sz="800" b="1" dirty="0" err="1">
                <a:solidFill>
                  <a:sysClr val="windowText" lastClr="000000"/>
                </a:solidFill>
                <a:latin typeface="CMTT10"/>
              </a:rPr>
              <a:t>int</a:t>
            </a:r>
            <a:r>
              <a:rPr lang="en-US" sz="800" b="1" dirty="0">
                <a:solidFill>
                  <a:sysClr val="windowText" lastClr="000000"/>
                </a:solidFill>
                <a:latin typeface="CMTT10"/>
              </a:rPr>
              <a:t> low, high ;</a:t>
            </a:r>
          </a:p>
          <a:p>
            <a:r>
              <a:rPr lang="en-US" sz="800" b="1" dirty="0" err="1">
                <a:solidFill>
                  <a:sysClr val="windowText" lastClr="000000"/>
                </a:solidFill>
                <a:latin typeface="CMTT10"/>
              </a:rPr>
              <a:t>int</a:t>
            </a:r>
            <a:r>
              <a:rPr lang="en-US" sz="800" b="1" dirty="0">
                <a:solidFill>
                  <a:sysClr val="windowText" lastClr="000000"/>
                </a:solidFill>
                <a:latin typeface="CMTT10"/>
              </a:rPr>
              <a:t> median;</a:t>
            </a:r>
          </a:p>
          <a:p>
            <a:r>
              <a:rPr lang="en-US" sz="800" b="1" dirty="0" err="1">
                <a:solidFill>
                  <a:sysClr val="windowText" lastClr="000000"/>
                </a:solidFill>
                <a:latin typeface="CMTT10"/>
              </a:rPr>
              <a:t>int</a:t>
            </a:r>
            <a:r>
              <a:rPr lang="en-US" sz="800" b="1" dirty="0">
                <a:solidFill>
                  <a:sysClr val="windowText" lastClr="000000"/>
                </a:solidFill>
                <a:latin typeface="CMTT10"/>
              </a:rPr>
              <a:t> middle, </a:t>
            </a:r>
            <a:r>
              <a:rPr lang="en-US" sz="800" b="1" dirty="0" err="1">
                <a:solidFill>
                  <a:sysClr val="windowText" lastClr="000000"/>
                </a:solidFill>
                <a:latin typeface="CMTT10"/>
              </a:rPr>
              <a:t>ll</a:t>
            </a:r>
            <a:r>
              <a:rPr lang="en-US" sz="800" b="1" dirty="0">
                <a:solidFill>
                  <a:sysClr val="windowText" lastClr="000000"/>
                </a:solidFill>
                <a:latin typeface="CMTT10"/>
              </a:rPr>
              <a:t>, </a:t>
            </a:r>
            <a:r>
              <a:rPr lang="en-US" sz="800" b="1" dirty="0" err="1">
                <a:solidFill>
                  <a:sysClr val="windowText" lastClr="000000"/>
                </a:solidFill>
                <a:latin typeface="CMTT10"/>
              </a:rPr>
              <a:t>hh</a:t>
            </a:r>
            <a:r>
              <a:rPr lang="en-US" sz="800" b="1" dirty="0">
                <a:solidFill>
                  <a:sysClr val="windowText" lastClr="000000"/>
                </a:solidFill>
                <a:latin typeface="CMTT10"/>
              </a:rPr>
              <a:t>;</a:t>
            </a:r>
          </a:p>
          <a:p>
            <a:r>
              <a:rPr lang="en-CA" sz="800" b="1" dirty="0">
                <a:solidFill>
                  <a:sysClr val="windowText" lastClr="000000"/>
                </a:solidFill>
                <a:latin typeface="CMTT10"/>
              </a:rPr>
              <a:t>low = 0 ; high = n-1 ; median = (low + high) / 2;</a:t>
            </a:r>
          </a:p>
          <a:p>
            <a:r>
              <a:rPr lang="en-US" sz="800" b="1" dirty="0">
                <a:solidFill>
                  <a:sysClr val="windowText" lastClr="000000"/>
                </a:solidFill>
                <a:latin typeface="CMTT10"/>
              </a:rPr>
              <a:t>for (;;) {</a:t>
            </a:r>
          </a:p>
          <a:p>
            <a:r>
              <a:rPr lang="en-CA" sz="800" b="1" dirty="0">
                <a:solidFill>
                  <a:sysClr val="windowText" lastClr="000000"/>
                </a:solidFill>
                <a:latin typeface="CMTT10"/>
              </a:rPr>
              <a:t>if (high &lt;= low) /* One element only */</a:t>
            </a:r>
          </a:p>
          <a:p>
            <a:r>
              <a:rPr lang="en-US" sz="800" b="1" dirty="0">
                <a:solidFill>
                  <a:sysClr val="windowText" lastClr="000000"/>
                </a:solidFill>
                <a:latin typeface="CMTT10"/>
              </a:rPr>
              <a:t>return </a:t>
            </a:r>
            <a:r>
              <a:rPr lang="en-US" sz="800" b="1" dirty="0" err="1">
                <a:solidFill>
                  <a:sysClr val="windowText" lastClr="000000"/>
                </a:solidFill>
                <a:latin typeface="CMTT10"/>
              </a:rPr>
              <a:t>arr</a:t>
            </a:r>
            <a:r>
              <a:rPr lang="en-US" sz="800" b="1" dirty="0">
                <a:solidFill>
                  <a:sysClr val="windowText" lastClr="000000"/>
                </a:solidFill>
                <a:latin typeface="CMTT10"/>
              </a:rPr>
              <a:t>[median] ;</a:t>
            </a:r>
          </a:p>
          <a:p>
            <a:r>
              <a:rPr lang="en-CA" sz="800" b="1" dirty="0">
                <a:solidFill>
                  <a:sysClr val="windowText" lastClr="000000"/>
                </a:solidFill>
                <a:latin typeface="CMTT10"/>
              </a:rPr>
              <a:t>if (high == low + 1) { /* Two elements only */</a:t>
            </a:r>
          </a:p>
          <a:p>
            <a:r>
              <a:rPr lang="en-US" sz="800" b="1" dirty="0">
                <a:solidFill>
                  <a:sysClr val="windowText" lastClr="000000"/>
                </a:solidFill>
                <a:latin typeface="CMTT10"/>
              </a:rPr>
              <a:t>if (</a:t>
            </a:r>
            <a:r>
              <a:rPr lang="en-US" sz="800" b="1" dirty="0" err="1">
                <a:solidFill>
                  <a:sysClr val="windowText" lastClr="000000"/>
                </a:solidFill>
                <a:latin typeface="CMTT10"/>
              </a:rPr>
              <a:t>arr</a:t>
            </a:r>
            <a:r>
              <a:rPr lang="en-US" sz="800" b="1" dirty="0">
                <a:solidFill>
                  <a:sysClr val="windowText" lastClr="000000"/>
                </a:solidFill>
                <a:latin typeface="CMTT10"/>
              </a:rPr>
              <a:t>[low] &gt; </a:t>
            </a:r>
            <a:r>
              <a:rPr lang="en-US" sz="800" b="1" dirty="0" err="1">
                <a:solidFill>
                  <a:sysClr val="windowText" lastClr="000000"/>
                </a:solidFill>
                <a:latin typeface="CMTT10"/>
              </a:rPr>
              <a:t>arr</a:t>
            </a:r>
            <a:r>
              <a:rPr lang="en-US" sz="800" b="1" dirty="0">
                <a:solidFill>
                  <a:sysClr val="windowText" lastClr="000000"/>
                </a:solidFill>
                <a:latin typeface="CMTT10"/>
              </a:rPr>
              <a:t>[high])</a:t>
            </a:r>
          </a:p>
          <a:p>
            <a:r>
              <a:rPr lang="en-US" sz="800" b="1" dirty="0">
                <a:solidFill>
                  <a:sysClr val="windowText" lastClr="000000"/>
                </a:solidFill>
                <a:latin typeface="CMTT10"/>
              </a:rPr>
              <a:t>ELEM_SWAP(</a:t>
            </a:r>
            <a:r>
              <a:rPr lang="en-US" sz="800" b="1" dirty="0" err="1">
                <a:solidFill>
                  <a:sysClr val="windowText" lastClr="000000"/>
                </a:solidFill>
                <a:latin typeface="CMTT10"/>
              </a:rPr>
              <a:t>arr</a:t>
            </a:r>
            <a:r>
              <a:rPr lang="en-US" sz="800" b="1" dirty="0">
                <a:solidFill>
                  <a:sysClr val="windowText" lastClr="000000"/>
                </a:solidFill>
                <a:latin typeface="CMTT10"/>
              </a:rPr>
              <a:t>[low], </a:t>
            </a:r>
            <a:r>
              <a:rPr lang="en-US" sz="800" b="1" dirty="0" err="1">
                <a:solidFill>
                  <a:sysClr val="windowText" lastClr="000000"/>
                </a:solidFill>
                <a:latin typeface="CMTT10"/>
              </a:rPr>
              <a:t>arr</a:t>
            </a:r>
            <a:r>
              <a:rPr lang="en-US" sz="800" b="1" dirty="0">
                <a:solidFill>
                  <a:sysClr val="windowText" lastClr="000000"/>
                </a:solidFill>
                <a:latin typeface="CMTT10"/>
              </a:rPr>
              <a:t>[high]) ;</a:t>
            </a:r>
          </a:p>
          <a:p>
            <a:r>
              <a:rPr lang="en-US" sz="800" b="1" dirty="0">
                <a:solidFill>
                  <a:sysClr val="windowText" lastClr="000000"/>
                </a:solidFill>
                <a:latin typeface="CMTT10"/>
              </a:rPr>
              <a:t>return </a:t>
            </a:r>
            <a:r>
              <a:rPr lang="en-US" sz="800" b="1" dirty="0" err="1">
                <a:solidFill>
                  <a:sysClr val="windowText" lastClr="000000"/>
                </a:solidFill>
                <a:latin typeface="CMTT10"/>
              </a:rPr>
              <a:t>arr</a:t>
            </a:r>
            <a:r>
              <a:rPr lang="en-US" sz="800" b="1" dirty="0">
                <a:solidFill>
                  <a:sysClr val="windowText" lastClr="000000"/>
                </a:solidFill>
                <a:latin typeface="CMTT10"/>
              </a:rPr>
              <a:t>[median] ;</a:t>
            </a:r>
          </a:p>
          <a:p>
            <a:r>
              <a:rPr lang="en-US" sz="800" b="1" dirty="0">
                <a:solidFill>
                  <a:sysClr val="windowText" lastClr="000000"/>
                </a:solidFill>
                <a:latin typeface="CMTT10"/>
              </a:rPr>
              <a:t>}</a:t>
            </a:r>
          </a:p>
          <a:p>
            <a:r>
              <a:rPr lang="en-CA" sz="800" b="1" dirty="0">
                <a:solidFill>
                  <a:sysClr val="windowText" lastClr="000000"/>
                </a:solidFill>
                <a:latin typeface="CMTT10"/>
              </a:rPr>
              <a:t>/* Find median of low, middle and high items; swap into position low */</a:t>
            </a:r>
          </a:p>
          <a:p>
            <a:r>
              <a:rPr lang="en-US" sz="800" b="1" dirty="0">
                <a:solidFill>
                  <a:sysClr val="windowText" lastClr="000000"/>
                </a:solidFill>
                <a:latin typeface="CMTT10"/>
              </a:rPr>
              <a:t>middle = (low + high) / 2;</a:t>
            </a:r>
          </a:p>
          <a:p>
            <a:r>
              <a:rPr lang="en-CA" sz="800" b="1" dirty="0">
                <a:solidFill>
                  <a:sysClr val="windowText" lastClr="000000"/>
                </a:solidFill>
                <a:latin typeface="CMTT10"/>
              </a:rPr>
              <a:t>if (</a:t>
            </a:r>
            <a:r>
              <a:rPr lang="en-CA" sz="800" b="1" dirty="0" err="1">
                <a:solidFill>
                  <a:sysClr val="windowText" lastClr="000000"/>
                </a:solidFill>
                <a:latin typeface="CMTT10"/>
              </a:rPr>
              <a:t>arr</a:t>
            </a:r>
            <a:r>
              <a:rPr lang="en-CA" sz="800" b="1" dirty="0">
                <a:solidFill>
                  <a:sysClr val="windowText" lastClr="000000"/>
                </a:solidFill>
                <a:latin typeface="CMTT10"/>
              </a:rPr>
              <a:t>[middle] &gt; </a:t>
            </a:r>
            <a:r>
              <a:rPr lang="en-CA" sz="800" b="1" dirty="0" err="1">
                <a:solidFill>
                  <a:sysClr val="windowText" lastClr="000000"/>
                </a:solidFill>
                <a:latin typeface="CMTT10"/>
              </a:rPr>
              <a:t>arr</a:t>
            </a:r>
            <a:r>
              <a:rPr lang="en-CA" sz="800" b="1" dirty="0">
                <a:solidFill>
                  <a:sysClr val="windowText" lastClr="000000"/>
                </a:solidFill>
                <a:latin typeface="CMTT10"/>
              </a:rPr>
              <a:t>[high]) ELEM_SWAP(</a:t>
            </a:r>
            <a:r>
              <a:rPr lang="en-CA" sz="800" b="1" dirty="0" err="1">
                <a:solidFill>
                  <a:sysClr val="windowText" lastClr="000000"/>
                </a:solidFill>
                <a:latin typeface="CMTT10"/>
              </a:rPr>
              <a:t>arr</a:t>
            </a:r>
            <a:r>
              <a:rPr lang="en-CA" sz="800" b="1" dirty="0">
                <a:solidFill>
                  <a:sysClr val="windowText" lastClr="000000"/>
                </a:solidFill>
                <a:latin typeface="CMTT10"/>
              </a:rPr>
              <a:t>[middle], </a:t>
            </a:r>
            <a:r>
              <a:rPr lang="en-CA" sz="800" b="1" dirty="0" err="1">
                <a:solidFill>
                  <a:sysClr val="windowText" lastClr="000000"/>
                </a:solidFill>
                <a:latin typeface="CMTT10"/>
              </a:rPr>
              <a:t>arr</a:t>
            </a:r>
            <a:r>
              <a:rPr lang="en-CA" sz="800" b="1" dirty="0">
                <a:solidFill>
                  <a:sysClr val="windowText" lastClr="000000"/>
                </a:solidFill>
                <a:latin typeface="CMTT10"/>
              </a:rPr>
              <a:t>[high]) ;</a:t>
            </a:r>
          </a:p>
          <a:p>
            <a:r>
              <a:rPr lang="en-CA" sz="800" b="1" dirty="0">
                <a:solidFill>
                  <a:sysClr val="windowText" lastClr="000000"/>
                </a:solidFill>
                <a:latin typeface="CMTT10"/>
              </a:rPr>
              <a:t>if (</a:t>
            </a:r>
            <a:r>
              <a:rPr lang="en-CA" sz="800" b="1" dirty="0" err="1">
                <a:solidFill>
                  <a:sysClr val="windowText" lastClr="000000"/>
                </a:solidFill>
                <a:latin typeface="CMTT10"/>
              </a:rPr>
              <a:t>arr</a:t>
            </a:r>
            <a:r>
              <a:rPr lang="en-CA" sz="800" b="1" dirty="0">
                <a:solidFill>
                  <a:sysClr val="windowText" lastClr="000000"/>
                </a:solidFill>
                <a:latin typeface="CMTT10"/>
              </a:rPr>
              <a:t>[low] &gt; </a:t>
            </a:r>
            <a:r>
              <a:rPr lang="en-CA" sz="800" b="1" dirty="0" err="1">
                <a:solidFill>
                  <a:sysClr val="windowText" lastClr="000000"/>
                </a:solidFill>
                <a:latin typeface="CMTT10"/>
              </a:rPr>
              <a:t>arr</a:t>
            </a:r>
            <a:r>
              <a:rPr lang="en-CA" sz="800" b="1" dirty="0">
                <a:solidFill>
                  <a:sysClr val="windowText" lastClr="000000"/>
                </a:solidFill>
                <a:latin typeface="CMTT10"/>
              </a:rPr>
              <a:t>[high]) ELEM_SWAP(</a:t>
            </a:r>
            <a:r>
              <a:rPr lang="en-CA" sz="800" b="1" dirty="0" err="1">
                <a:solidFill>
                  <a:sysClr val="windowText" lastClr="000000"/>
                </a:solidFill>
                <a:latin typeface="CMTT10"/>
              </a:rPr>
              <a:t>arr</a:t>
            </a:r>
            <a:r>
              <a:rPr lang="en-CA" sz="800" b="1" dirty="0">
                <a:solidFill>
                  <a:sysClr val="windowText" lastClr="000000"/>
                </a:solidFill>
                <a:latin typeface="CMTT10"/>
              </a:rPr>
              <a:t>[low], </a:t>
            </a:r>
            <a:r>
              <a:rPr lang="en-CA" sz="800" b="1" dirty="0" err="1">
                <a:solidFill>
                  <a:sysClr val="windowText" lastClr="000000"/>
                </a:solidFill>
                <a:latin typeface="CMTT10"/>
              </a:rPr>
              <a:t>arr</a:t>
            </a:r>
            <a:r>
              <a:rPr lang="en-CA" sz="800" b="1" dirty="0">
                <a:solidFill>
                  <a:sysClr val="windowText" lastClr="000000"/>
                </a:solidFill>
                <a:latin typeface="CMTT10"/>
              </a:rPr>
              <a:t>[high]) ;</a:t>
            </a:r>
          </a:p>
          <a:p>
            <a:r>
              <a:rPr lang="en-CA" sz="800" b="1" dirty="0">
                <a:solidFill>
                  <a:sysClr val="windowText" lastClr="000000"/>
                </a:solidFill>
                <a:latin typeface="CMTT10"/>
              </a:rPr>
              <a:t>if (</a:t>
            </a:r>
            <a:r>
              <a:rPr lang="en-CA" sz="800" b="1" dirty="0" err="1">
                <a:solidFill>
                  <a:sysClr val="windowText" lastClr="000000"/>
                </a:solidFill>
                <a:latin typeface="CMTT10"/>
              </a:rPr>
              <a:t>arr</a:t>
            </a:r>
            <a:r>
              <a:rPr lang="en-CA" sz="800" b="1" dirty="0">
                <a:solidFill>
                  <a:sysClr val="windowText" lastClr="000000"/>
                </a:solidFill>
                <a:latin typeface="CMTT10"/>
              </a:rPr>
              <a:t>[middle] &gt; </a:t>
            </a:r>
            <a:r>
              <a:rPr lang="en-CA" sz="800" b="1" dirty="0" err="1">
                <a:solidFill>
                  <a:sysClr val="windowText" lastClr="000000"/>
                </a:solidFill>
                <a:latin typeface="CMTT10"/>
              </a:rPr>
              <a:t>arr</a:t>
            </a:r>
            <a:r>
              <a:rPr lang="en-CA" sz="800" b="1" dirty="0">
                <a:solidFill>
                  <a:sysClr val="windowText" lastClr="000000"/>
                </a:solidFill>
                <a:latin typeface="CMTT10"/>
              </a:rPr>
              <a:t>[low]) ELEM_SWAP(</a:t>
            </a:r>
            <a:r>
              <a:rPr lang="en-CA" sz="800" b="1" dirty="0" err="1">
                <a:solidFill>
                  <a:sysClr val="windowText" lastClr="000000"/>
                </a:solidFill>
                <a:latin typeface="CMTT10"/>
              </a:rPr>
              <a:t>arr</a:t>
            </a:r>
            <a:r>
              <a:rPr lang="en-CA" sz="800" b="1" dirty="0">
                <a:solidFill>
                  <a:sysClr val="windowText" lastClr="000000"/>
                </a:solidFill>
                <a:latin typeface="CMTT10"/>
              </a:rPr>
              <a:t>[middle], </a:t>
            </a:r>
            <a:r>
              <a:rPr lang="en-CA" sz="800" b="1" dirty="0" err="1">
                <a:solidFill>
                  <a:sysClr val="windowText" lastClr="000000"/>
                </a:solidFill>
                <a:latin typeface="CMTT10"/>
              </a:rPr>
              <a:t>arr</a:t>
            </a:r>
            <a:r>
              <a:rPr lang="en-CA" sz="800" b="1" dirty="0">
                <a:solidFill>
                  <a:sysClr val="windowText" lastClr="000000"/>
                </a:solidFill>
                <a:latin typeface="CMTT10"/>
              </a:rPr>
              <a:t>[low]) ;</a:t>
            </a:r>
          </a:p>
          <a:p>
            <a:r>
              <a:rPr lang="en-CA" sz="800" b="1" dirty="0">
                <a:solidFill>
                  <a:sysClr val="windowText" lastClr="000000"/>
                </a:solidFill>
                <a:latin typeface="CMTT10"/>
              </a:rPr>
              <a:t>/* Swap low item (now in position middle) into position (low+1) */</a:t>
            </a:r>
          </a:p>
          <a:p>
            <a:r>
              <a:rPr lang="en-US" sz="800" b="1" dirty="0">
                <a:solidFill>
                  <a:sysClr val="windowText" lastClr="000000"/>
                </a:solidFill>
                <a:latin typeface="CMTT10"/>
              </a:rPr>
              <a:t>ELEM_SWAP(</a:t>
            </a:r>
            <a:r>
              <a:rPr lang="en-US" sz="800" b="1" dirty="0" err="1">
                <a:solidFill>
                  <a:sysClr val="windowText" lastClr="000000"/>
                </a:solidFill>
                <a:latin typeface="CMTT10"/>
              </a:rPr>
              <a:t>arr</a:t>
            </a:r>
            <a:r>
              <a:rPr lang="en-US" sz="800" b="1" dirty="0">
                <a:solidFill>
                  <a:sysClr val="windowText" lastClr="000000"/>
                </a:solidFill>
                <a:latin typeface="CMTT10"/>
              </a:rPr>
              <a:t>[middle], </a:t>
            </a:r>
            <a:r>
              <a:rPr lang="en-US" sz="800" b="1" dirty="0" err="1">
                <a:solidFill>
                  <a:sysClr val="windowText" lastClr="000000"/>
                </a:solidFill>
                <a:latin typeface="CMTT10"/>
              </a:rPr>
              <a:t>arr</a:t>
            </a:r>
            <a:r>
              <a:rPr lang="en-US" sz="800" b="1" dirty="0">
                <a:solidFill>
                  <a:sysClr val="windowText" lastClr="000000"/>
                </a:solidFill>
                <a:latin typeface="CMTT10"/>
              </a:rPr>
              <a:t>[low+1]) ;</a:t>
            </a:r>
          </a:p>
          <a:p>
            <a:r>
              <a:rPr lang="en-CA" sz="800" b="1" dirty="0">
                <a:solidFill>
                  <a:sysClr val="windowText" lastClr="000000"/>
                </a:solidFill>
                <a:latin typeface="CMTT10"/>
              </a:rPr>
              <a:t>/* Nibble from each end towards middle, swapping items when stuck */</a:t>
            </a:r>
          </a:p>
          <a:p>
            <a:r>
              <a:rPr lang="en-US" sz="800" b="1" dirty="0" err="1">
                <a:solidFill>
                  <a:sysClr val="windowText" lastClr="000000"/>
                </a:solidFill>
                <a:latin typeface="CMTT10"/>
              </a:rPr>
              <a:t>ll</a:t>
            </a:r>
            <a:r>
              <a:rPr lang="en-US" sz="800" b="1" dirty="0">
                <a:solidFill>
                  <a:sysClr val="windowText" lastClr="000000"/>
                </a:solidFill>
                <a:latin typeface="CMTT10"/>
              </a:rPr>
              <a:t> = low + 1;</a:t>
            </a:r>
          </a:p>
          <a:p>
            <a:r>
              <a:rPr lang="en-US" sz="800" b="1" dirty="0" err="1">
                <a:solidFill>
                  <a:sysClr val="windowText" lastClr="000000"/>
                </a:solidFill>
                <a:latin typeface="CMTT10"/>
              </a:rPr>
              <a:t>hh</a:t>
            </a:r>
            <a:r>
              <a:rPr lang="en-US" sz="800" b="1" dirty="0">
                <a:solidFill>
                  <a:sysClr val="windowText" lastClr="000000"/>
                </a:solidFill>
                <a:latin typeface="CMTT10"/>
              </a:rPr>
              <a:t> = high;</a:t>
            </a:r>
          </a:p>
          <a:p>
            <a:r>
              <a:rPr lang="en-US" sz="800" b="1" dirty="0">
                <a:solidFill>
                  <a:sysClr val="windowText" lastClr="000000"/>
                </a:solidFill>
                <a:latin typeface="CMTT10"/>
              </a:rPr>
              <a:t>for (;;) {</a:t>
            </a:r>
          </a:p>
          <a:p>
            <a:r>
              <a:rPr lang="en-CA" sz="800" b="1" dirty="0">
                <a:solidFill>
                  <a:sysClr val="windowText" lastClr="000000"/>
                </a:solidFill>
                <a:latin typeface="CMTT10"/>
              </a:rPr>
              <a:t>do </a:t>
            </a:r>
            <a:r>
              <a:rPr lang="en-CA" sz="800" b="1" dirty="0" err="1">
                <a:solidFill>
                  <a:sysClr val="windowText" lastClr="000000"/>
                </a:solidFill>
                <a:latin typeface="CMTT10"/>
              </a:rPr>
              <a:t>ll</a:t>
            </a:r>
            <a:r>
              <a:rPr lang="en-CA" sz="800" b="1" dirty="0">
                <a:solidFill>
                  <a:sysClr val="windowText" lastClr="000000"/>
                </a:solidFill>
                <a:latin typeface="CMTT10"/>
              </a:rPr>
              <a:t>++; while (</a:t>
            </a:r>
            <a:r>
              <a:rPr lang="en-CA" sz="800" b="1" dirty="0" err="1">
                <a:solidFill>
                  <a:sysClr val="windowText" lastClr="000000"/>
                </a:solidFill>
                <a:latin typeface="CMTT10"/>
              </a:rPr>
              <a:t>arr</a:t>
            </a:r>
            <a:r>
              <a:rPr lang="en-CA" sz="800" b="1" dirty="0">
                <a:solidFill>
                  <a:sysClr val="windowText" lastClr="000000"/>
                </a:solidFill>
                <a:latin typeface="CMTT10"/>
              </a:rPr>
              <a:t>[low] &gt; </a:t>
            </a:r>
            <a:r>
              <a:rPr lang="en-CA" sz="800" b="1" dirty="0" err="1">
                <a:solidFill>
                  <a:sysClr val="windowText" lastClr="000000"/>
                </a:solidFill>
                <a:latin typeface="CMTT10"/>
              </a:rPr>
              <a:t>arr</a:t>
            </a:r>
            <a:r>
              <a:rPr lang="en-CA" sz="800" b="1" dirty="0">
                <a:solidFill>
                  <a:sysClr val="windowText" lastClr="000000"/>
                </a:solidFill>
                <a:latin typeface="CMTT10"/>
              </a:rPr>
              <a:t>[</a:t>
            </a:r>
            <a:r>
              <a:rPr lang="en-CA" sz="800" b="1" dirty="0" err="1">
                <a:solidFill>
                  <a:sysClr val="windowText" lastClr="000000"/>
                </a:solidFill>
                <a:latin typeface="CMTT10"/>
              </a:rPr>
              <a:t>ll</a:t>
            </a:r>
            <a:r>
              <a:rPr lang="en-CA" sz="800" b="1" dirty="0">
                <a:solidFill>
                  <a:sysClr val="windowText" lastClr="000000"/>
                </a:solidFill>
                <a:latin typeface="CMTT10"/>
              </a:rPr>
              <a:t>]) ;</a:t>
            </a:r>
          </a:p>
          <a:p>
            <a:r>
              <a:rPr lang="en-CA" sz="800" b="1" dirty="0">
                <a:solidFill>
                  <a:sysClr val="windowText" lastClr="000000"/>
                </a:solidFill>
                <a:latin typeface="CMTT10"/>
              </a:rPr>
              <a:t>do </a:t>
            </a:r>
            <a:r>
              <a:rPr lang="en-CA" sz="800" b="1" dirty="0" err="1">
                <a:solidFill>
                  <a:sysClr val="windowText" lastClr="000000"/>
                </a:solidFill>
                <a:latin typeface="CMTT10"/>
              </a:rPr>
              <a:t>hh</a:t>
            </a:r>
            <a:r>
              <a:rPr lang="en-CA" sz="800" b="1" dirty="0">
                <a:solidFill>
                  <a:sysClr val="windowText" lastClr="000000"/>
                </a:solidFill>
                <a:latin typeface="CMTT10"/>
              </a:rPr>
              <a:t>--; while (</a:t>
            </a:r>
            <a:r>
              <a:rPr lang="en-CA" sz="800" b="1" dirty="0" err="1">
                <a:solidFill>
                  <a:sysClr val="windowText" lastClr="000000"/>
                </a:solidFill>
                <a:latin typeface="CMTT10"/>
              </a:rPr>
              <a:t>arr</a:t>
            </a:r>
            <a:r>
              <a:rPr lang="en-CA" sz="800" b="1" dirty="0">
                <a:solidFill>
                  <a:sysClr val="windowText" lastClr="000000"/>
                </a:solidFill>
                <a:latin typeface="CMTT10"/>
              </a:rPr>
              <a:t>[</a:t>
            </a:r>
            <a:r>
              <a:rPr lang="en-CA" sz="800" b="1" dirty="0" err="1">
                <a:solidFill>
                  <a:sysClr val="windowText" lastClr="000000"/>
                </a:solidFill>
                <a:latin typeface="CMTT10"/>
              </a:rPr>
              <a:t>hh</a:t>
            </a:r>
            <a:r>
              <a:rPr lang="en-CA" sz="800" b="1" dirty="0">
                <a:solidFill>
                  <a:sysClr val="windowText" lastClr="000000"/>
                </a:solidFill>
                <a:latin typeface="CMTT10"/>
              </a:rPr>
              <a:t>] &gt; </a:t>
            </a:r>
            <a:r>
              <a:rPr lang="en-CA" sz="800" b="1" dirty="0" err="1">
                <a:solidFill>
                  <a:sysClr val="windowText" lastClr="000000"/>
                </a:solidFill>
                <a:latin typeface="CMTT10"/>
              </a:rPr>
              <a:t>arr</a:t>
            </a:r>
            <a:r>
              <a:rPr lang="en-CA" sz="800" b="1" dirty="0">
                <a:solidFill>
                  <a:sysClr val="windowText" lastClr="000000"/>
                </a:solidFill>
                <a:latin typeface="CMTT10"/>
              </a:rPr>
              <a:t>[low]) ;</a:t>
            </a:r>
          </a:p>
          <a:p>
            <a:r>
              <a:rPr lang="en-US" sz="800" b="1" dirty="0">
                <a:solidFill>
                  <a:sysClr val="windowText" lastClr="000000"/>
                </a:solidFill>
                <a:latin typeface="CMTT10"/>
              </a:rPr>
              <a:t>if (</a:t>
            </a:r>
            <a:r>
              <a:rPr lang="en-US" sz="800" b="1" dirty="0" err="1">
                <a:solidFill>
                  <a:sysClr val="windowText" lastClr="000000"/>
                </a:solidFill>
                <a:latin typeface="CMTT10"/>
              </a:rPr>
              <a:t>hh</a:t>
            </a:r>
            <a:r>
              <a:rPr lang="en-US" sz="800" b="1" dirty="0">
                <a:solidFill>
                  <a:sysClr val="windowText" lastClr="000000"/>
                </a:solidFill>
                <a:latin typeface="CMTT10"/>
              </a:rPr>
              <a:t> &lt; </a:t>
            </a:r>
            <a:r>
              <a:rPr lang="en-US" sz="800" b="1" dirty="0" err="1">
                <a:solidFill>
                  <a:sysClr val="windowText" lastClr="000000"/>
                </a:solidFill>
                <a:latin typeface="CMTT10"/>
              </a:rPr>
              <a:t>ll</a:t>
            </a:r>
            <a:r>
              <a:rPr lang="en-US" sz="800" b="1" dirty="0">
                <a:solidFill>
                  <a:sysClr val="windowText" lastClr="000000"/>
                </a:solidFill>
                <a:latin typeface="CMTT10"/>
              </a:rPr>
              <a:t>)</a:t>
            </a:r>
          </a:p>
          <a:p>
            <a:r>
              <a:rPr lang="en-US" sz="800" b="1" dirty="0">
                <a:solidFill>
                  <a:sysClr val="windowText" lastClr="000000"/>
                </a:solidFill>
                <a:latin typeface="CMTT10"/>
              </a:rPr>
              <a:t>break;</a:t>
            </a:r>
          </a:p>
          <a:p>
            <a:r>
              <a:rPr lang="en-US" sz="800" b="1" dirty="0">
                <a:solidFill>
                  <a:sysClr val="windowText" lastClr="000000"/>
                </a:solidFill>
                <a:latin typeface="CMTT10"/>
              </a:rPr>
              <a:t>ELEM_SWAP(</a:t>
            </a:r>
            <a:r>
              <a:rPr lang="en-US" sz="800" b="1" dirty="0" err="1">
                <a:solidFill>
                  <a:sysClr val="windowText" lastClr="000000"/>
                </a:solidFill>
                <a:latin typeface="CMTT10"/>
              </a:rPr>
              <a:t>arr</a:t>
            </a:r>
            <a:r>
              <a:rPr lang="en-US" sz="800" b="1" dirty="0">
                <a:solidFill>
                  <a:sysClr val="windowText" lastClr="000000"/>
                </a:solidFill>
                <a:latin typeface="CMTT10"/>
              </a:rPr>
              <a:t>[</a:t>
            </a:r>
            <a:r>
              <a:rPr lang="en-US" sz="800" b="1" dirty="0" err="1">
                <a:solidFill>
                  <a:sysClr val="windowText" lastClr="000000"/>
                </a:solidFill>
                <a:latin typeface="CMTT10"/>
              </a:rPr>
              <a:t>ll</a:t>
            </a:r>
            <a:r>
              <a:rPr lang="en-US" sz="800" b="1" dirty="0">
                <a:solidFill>
                  <a:sysClr val="windowText" lastClr="000000"/>
                </a:solidFill>
                <a:latin typeface="CMTT10"/>
              </a:rPr>
              <a:t>], </a:t>
            </a:r>
            <a:r>
              <a:rPr lang="en-US" sz="800" b="1" dirty="0" err="1">
                <a:solidFill>
                  <a:sysClr val="windowText" lastClr="000000"/>
                </a:solidFill>
                <a:latin typeface="CMTT10"/>
              </a:rPr>
              <a:t>arr</a:t>
            </a:r>
            <a:r>
              <a:rPr lang="en-US" sz="800" b="1" dirty="0">
                <a:solidFill>
                  <a:sysClr val="windowText" lastClr="000000"/>
                </a:solidFill>
                <a:latin typeface="CMTT10"/>
              </a:rPr>
              <a:t>[</a:t>
            </a:r>
            <a:r>
              <a:rPr lang="en-US" sz="800" b="1" dirty="0" err="1">
                <a:solidFill>
                  <a:sysClr val="windowText" lastClr="000000"/>
                </a:solidFill>
                <a:latin typeface="CMTT10"/>
              </a:rPr>
              <a:t>hh</a:t>
            </a:r>
            <a:r>
              <a:rPr lang="en-US" sz="800" b="1" dirty="0">
                <a:solidFill>
                  <a:sysClr val="windowText" lastClr="000000"/>
                </a:solidFill>
                <a:latin typeface="CMTT10"/>
              </a:rPr>
              <a:t>]) ;</a:t>
            </a:r>
          </a:p>
          <a:p>
            <a:r>
              <a:rPr lang="en-US" sz="800" b="1" dirty="0">
                <a:solidFill>
                  <a:sysClr val="windowText" lastClr="000000"/>
                </a:solidFill>
                <a:latin typeface="CMTT10"/>
              </a:rPr>
              <a:t>}</a:t>
            </a:r>
          </a:p>
          <a:p>
            <a:r>
              <a:rPr lang="en-CA" sz="800" b="1" dirty="0">
                <a:solidFill>
                  <a:sysClr val="windowText" lastClr="000000"/>
                </a:solidFill>
                <a:latin typeface="CMTT10"/>
              </a:rPr>
              <a:t>/* Swap middle item (in position low) back into correct position */</a:t>
            </a:r>
          </a:p>
          <a:p>
            <a:r>
              <a:rPr lang="en-US" sz="800" b="1" dirty="0">
                <a:solidFill>
                  <a:sysClr val="windowText" lastClr="000000"/>
                </a:solidFill>
                <a:latin typeface="CMTT10"/>
              </a:rPr>
              <a:t>ELEM_SWAP(</a:t>
            </a:r>
            <a:r>
              <a:rPr lang="en-US" sz="800" b="1" dirty="0" err="1">
                <a:solidFill>
                  <a:sysClr val="windowText" lastClr="000000"/>
                </a:solidFill>
                <a:latin typeface="CMTT10"/>
              </a:rPr>
              <a:t>arr</a:t>
            </a:r>
            <a:r>
              <a:rPr lang="en-US" sz="800" b="1" dirty="0">
                <a:solidFill>
                  <a:sysClr val="windowText" lastClr="000000"/>
                </a:solidFill>
                <a:latin typeface="CMTT10"/>
              </a:rPr>
              <a:t>[low], </a:t>
            </a:r>
            <a:r>
              <a:rPr lang="en-US" sz="800" b="1" dirty="0" err="1">
                <a:solidFill>
                  <a:sysClr val="windowText" lastClr="000000"/>
                </a:solidFill>
                <a:latin typeface="CMTT10"/>
              </a:rPr>
              <a:t>arr</a:t>
            </a:r>
            <a:r>
              <a:rPr lang="en-US" sz="800" b="1" dirty="0">
                <a:solidFill>
                  <a:sysClr val="windowText" lastClr="000000"/>
                </a:solidFill>
                <a:latin typeface="CMTT10"/>
              </a:rPr>
              <a:t>[</a:t>
            </a:r>
            <a:r>
              <a:rPr lang="en-US" sz="800" b="1" dirty="0" err="1">
                <a:solidFill>
                  <a:sysClr val="windowText" lastClr="000000"/>
                </a:solidFill>
                <a:latin typeface="CMTT10"/>
              </a:rPr>
              <a:t>hh</a:t>
            </a:r>
            <a:r>
              <a:rPr lang="en-US" sz="800" b="1" dirty="0">
                <a:solidFill>
                  <a:sysClr val="windowText" lastClr="000000"/>
                </a:solidFill>
                <a:latin typeface="CMTT10"/>
              </a:rPr>
              <a:t>]) ;</a:t>
            </a:r>
          </a:p>
          <a:p>
            <a:r>
              <a:rPr lang="en-US" sz="800" b="1" dirty="0">
                <a:solidFill>
                  <a:sysClr val="windowText" lastClr="000000"/>
                </a:solidFill>
                <a:latin typeface="CMTT10"/>
              </a:rPr>
              <a:t>/* Re-set active partition */</a:t>
            </a:r>
          </a:p>
          <a:p>
            <a:r>
              <a:rPr lang="en-US" sz="800" b="1" dirty="0">
                <a:solidFill>
                  <a:schemeClr val="bg1"/>
                </a:solidFill>
                <a:latin typeface="CMTT10"/>
              </a:rPr>
              <a:t>if (</a:t>
            </a:r>
            <a:r>
              <a:rPr lang="en-US" sz="800" b="1" dirty="0" err="1">
                <a:solidFill>
                  <a:schemeClr val="bg1"/>
                </a:solidFill>
                <a:latin typeface="CMTT10"/>
              </a:rPr>
              <a:t>hh</a:t>
            </a:r>
            <a:r>
              <a:rPr lang="en-US" sz="800" b="1" dirty="0">
                <a:solidFill>
                  <a:schemeClr val="bg1"/>
                </a:solidFill>
                <a:latin typeface="CMTT10"/>
              </a:rPr>
              <a:t> &lt;= median)</a:t>
            </a:r>
          </a:p>
          <a:p>
            <a:r>
              <a:rPr lang="en-US" sz="800" b="1" dirty="0">
                <a:solidFill>
                  <a:schemeClr val="bg1"/>
                </a:solidFill>
                <a:latin typeface="CMTT10"/>
              </a:rPr>
              <a:t>low = </a:t>
            </a:r>
            <a:r>
              <a:rPr lang="en-US" sz="800" b="1" dirty="0" smtClean="0">
                <a:solidFill>
                  <a:schemeClr val="bg1"/>
                </a:solidFill>
                <a:latin typeface="CMTT10"/>
              </a:rPr>
              <a:t>11;</a:t>
            </a:r>
          </a:p>
          <a:p>
            <a:r>
              <a:rPr lang="en-US" sz="800" b="1" dirty="0" smtClean="0">
                <a:solidFill>
                  <a:schemeClr val="bg1"/>
                </a:solidFill>
              </a:rPr>
              <a:t>if </a:t>
            </a:r>
            <a:r>
              <a:rPr lang="en-US" sz="800" b="1" dirty="0">
                <a:solidFill>
                  <a:schemeClr val="bg1"/>
                </a:solidFill>
              </a:rPr>
              <a:t>(</a:t>
            </a:r>
            <a:r>
              <a:rPr lang="en-US" sz="800" b="1" dirty="0" err="1">
                <a:solidFill>
                  <a:schemeClr val="bg1"/>
                </a:solidFill>
              </a:rPr>
              <a:t>hh</a:t>
            </a:r>
            <a:r>
              <a:rPr lang="en-US" sz="800" b="1" dirty="0">
                <a:solidFill>
                  <a:schemeClr val="bg1"/>
                </a:solidFill>
              </a:rPr>
              <a:t> &gt;= median)</a:t>
            </a:r>
          </a:p>
          <a:p>
            <a:r>
              <a:rPr lang="en-US" sz="800" b="1" dirty="0">
                <a:solidFill>
                  <a:schemeClr val="bg1"/>
                </a:solidFill>
              </a:rPr>
              <a:t>high = </a:t>
            </a:r>
            <a:r>
              <a:rPr lang="en-US" sz="800" b="1" dirty="0" err="1">
                <a:solidFill>
                  <a:schemeClr val="bg1"/>
                </a:solidFill>
              </a:rPr>
              <a:t>hh</a:t>
            </a:r>
            <a:r>
              <a:rPr lang="en-US" sz="800" b="1" dirty="0">
                <a:solidFill>
                  <a:schemeClr val="bg1"/>
                </a:solidFill>
              </a:rPr>
              <a:t> - 1;</a:t>
            </a:r>
          </a:p>
          <a:p>
            <a:r>
              <a:rPr lang="en-US" sz="800" b="1" dirty="0">
                <a:solidFill>
                  <a:schemeClr val="bg1"/>
                </a:solidFill>
              </a:rPr>
              <a:t>}</a:t>
            </a:r>
          </a:p>
          <a:p>
            <a:r>
              <a:rPr lang="en-US" sz="800" b="1" dirty="0">
                <a:solidFill>
                  <a:schemeClr val="bg1"/>
                </a:solidFill>
              </a:rPr>
              <a:t>}</a:t>
            </a:r>
          </a:p>
          <a:p>
            <a:r>
              <a:rPr lang="en-US" sz="800" b="1" dirty="0">
                <a:solidFill>
                  <a:schemeClr val="bg1"/>
                </a:solidFill>
              </a:rPr>
              <a:t>#</a:t>
            </a:r>
            <a:r>
              <a:rPr lang="en-US" sz="800" b="1" dirty="0" err="1">
                <a:solidFill>
                  <a:schemeClr val="bg1"/>
                </a:solidFill>
              </a:rPr>
              <a:t>undef</a:t>
            </a:r>
            <a:r>
              <a:rPr lang="en-US" sz="800" b="1" dirty="0">
                <a:solidFill>
                  <a:schemeClr val="bg1"/>
                </a:solidFill>
              </a:rPr>
              <a:t> ELEM_SWAP</a:t>
            </a:r>
          </a:p>
        </p:txBody>
      </p:sp>
      <p:sp>
        <p:nvSpPr>
          <p:cNvPr id="5" name="CuadroTexto 4"/>
          <p:cNvSpPr txBox="1"/>
          <p:nvPr/>
        </p:nvSpPr>
        <p:spPr>
          <a:xfrm>
            <a:off x="820396" y="5580404"/>
            <a:ext cx="5016382" cy="784830"/>
          </a:xfrm>
          <a:prstGeom prst="rect">
            <a:avLst/>
          </a:prstGeom>
          <a:noFill/>
        </p:spPr>
        <p:txBody>
          <a:bodyPr wrap="square" rtlCol="0">
            <a:spAutoFit/>
          </a:bodyPr>
          <a:lstStyle/>
          <a:p>
            <a:r>
              <a:rPr lang="en-CA" sz="900" b="1" dirty="0" smtClean="0">
                <a:solidFill>
                  <a:schemeClr val="bg1"/>
                </a:solidFill>
              </a:rPr>
              <a:t> </a:t>
            </a:r>
            <a:r>
              <a:rPr lang="en-CA" sz="900" b="1" dirty="0">
                <a:solidFill>
                  <a:schemeClr val="bg1"/>
                </a:solidFill>
              </a:rPr>
              <a:t>This </a:t>
            </a:r>
            <a:r>
              <a:rPr lang="en-CA" sz="900" b="1" dirty="0" err="1">
                <a:solidFill>
                  <a:schemeClr val="bg1"/>
                </a:solidFill>
              </a:rPr>
              <a:t>Quickselect</a:t>
            </a:r>
            <a:r>
              <a:rPr lang="en-CA" sz="900" b="1" dirty="0">
                <a:solidFill>
                  <a:schemeClr val="bg1"/>
                </a:solidFill>
              </a:rPr>
              <a:t> routine is based on the algorithm described in</a:t>
            </a:r>
          </a:p>
          <a:p>
            <a:r>
              <a:rPr lang="en-CA" sz="900" b="1" dirty="0" smtClean="0">
                <a:solidFill>
                  <a:schemeClr val="bg1"/>
                </a:solidFill>
              </a:rPr>
              <a:t> </a:t>
            </a:r>
            <a:r>
              <a:rPr lang="en-CA" sz="900" b="1" dirty="0">
                <a:solidFill>
                  <a:schemeClr val="bg1"/>
                </a:solidFill>
              </a:rPr>
              <a:t>"Numerical recipes in C", Second Edition,</a:t>
            </a:r>
          </a:p>
          <a:p>
            <a:r>
              <a:rPr lang="en-CA" sz="900" b="1" dirty="0" smtClean="0">
                <a:solidFill>
                  <a:schemeClr val="bg1"/>
                </a:solidFill>
              </a:rPr>
              <a:t> </a:t>
            </a:r>
            <a:r>
              <a:rPr lang="en-CA" sz="900" b="1" dirty="0">
                <a:solidFill>
                  <a:schemeClr val="bg1"/>
                </a:solidFill>
              </a:rPr>
              <a:t>Cambridge University Press, 1992, Section 8.5, ISBN 0-521-43108-5</a:t>
            </a:r>
          </a:p>
          <a:p>
            <a:r>
              <a:rPr lang="en-CA" sz="900" b="1" dirty="0" smtClean="0">
                <a:solidFill>
                  <a:schemeClr val="bg1"/>
                </a:solidFill>
              </a:rPr>
              <a:t> </a:t>
            </a:r>
            <a:r>
              <a:rPr lang="en-CA" sz="900" b="1" dirty="0">
                <a:solidFill>
                  <a:schemeClr val="bg1"/>
                </a:solidFill>
              </a:rPr>
              <a:t>This code by Nicolas </a:t>
            </a:r>
            <a:r>
              <a:rPr lang="en-CA" sz="900" b="1" dirty="0" err="1">
                <a:solidFill>
                  <a:schemeClr val="bg1"/>
                </a:solidFill>
              </a:rPr>
              <a:t>Devillard</a:t>
            </a:r>
            <a:r>
              <a:rPr lang="en-CA" sz="900" b="1" dirty="0">
                <a:solidFill>
                  <a:schemeClr val="bg1"/>
                </a:solidFill>
              </a:rPr>
              <a:t> - 1998. Public domain.</a:t>
            </a:r>
          </a:p>
          <a:p>
            <a:endParaRPr lang="en-US" sz="900" b="1" dirty="0">
              <a:solidFill>
                <a:schemeClr val="bg1"/>
              </a:solidFill>
            </a:endParaRPr>
          </a:p>
        </p:txBody>
      </p:sp>
    </p:spTree>
    <p:extLst>
      <p:ext uri="{BB962C8B-B14F-4D97-AF65-F5344CB8AC3E}">
        <p14:creationId xmlns:p14="http://schemas.microsoft.com/office/powerpoint/2010/main" val="39831402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990</TotalTime>
  <Words>1707</Words>
  <Application>Microsoft Macintosh PowerPoint</Application>
  <PresentationFormat>Widescreen</PresentationFormat>
  <Paragraphs>202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Century Gothic</vt:lpstr>
      <vt:lpstr>CMTT10</vt:lpstr>
      <vt:lpstr>Consolas</vt:lpstr>
      <vt:lpstr>Wingdings</vt:lpstr>
      <vt:lpstr>Wingdings 3</vt:lpstr>
      <vt:lpstr>Ion</vt:lpstr>
      <vt:lpstr>MEDIAN FILTERING</vt:lpstr>
      <vt:lpstr>INTRODUCTION </vt:lpstr>
      <vt:lpstr>Median Filter Characteristics</vt:lpstr>
      <vt:lpstr>Median Filter Algorithm </vt:lpstr>
      <vt:lpstr>Median Filter Notes</vt:lpstr>
      <vt:lpstr>Median Filter Implementation</vt:lpstr>
      <vt:lpstr>Median Filter Implementation qsort</vt:lpstr>
      <vt:lpstr>Median Filter Implementation Wirth</vt:lpstr>
      <vt:lpstr>Median Filter Implementation Quick select</vt:lpstr>
      <vt:lpstr>Median Filter Implementation Torben</vt:lpstr>
      <vt:lpstr>Bibliography    for further information please refer to: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MEDIAN FILTERING</dc:title>
  <dc:creator>Hymalai Bello</dc:creator>
  <cp:lastModifiedBy>Christian De Schryver</cp:lastModifiedBy>
  <cp:revision>72</cp:revision>
  <dcterms:created xsi:type="dcterms:W3CDTF">2015-12-15T09:04:46Z</dcterms:created>
  <dcterms:modified xsi:type="dcterms:W3CDTF">2016-01-05T09:38:01Z</dcterms:modified>
</cp:coreProperties>
</file>