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0BE7-4698-4CDB-B562-36611C5311B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97B-C8B7-4850-98CD-FA8EA57861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F36-F9F1-4710-8CC6-B4B1A0DC63BA}" type="datetime1">
              <a:rPr lang="ru-RU" smtClean="0"/>
              <a:t>14.04.2023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736-ADD7-4CE2-A08D-F957807C4A91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91D0-80D6-4DED-9084-CC4BA2820012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202E-ED28-4860-A850-59970AEE301F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4E4E-1E1F-48F8-908E-9BD362B4F00C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087-5CE8-42AA-B625-5D88163F8406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FC7-9D29-41E2-9A21-C5BC5BF398E5}" type="datetime1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0D0D-9442-4EA4-BBA1-43297B22AA44}" type="datetime1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688F-0542-4B10-B9D3-0C1A11148F69}" type="datetime1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E57B-5575-49EC-9D22-DF811824FEFD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69B3-DCD5-47CF-A176-14CAE887BE65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BA91BD-D135-4F0B-8189-EC8C95551285}" type="datetime1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makerai.com/" TargetMode="External"/><Relationship Id="rId2" Type="http://schemas.openxmlformats.org/officeDocument/2006/relationships/hyperlink" Target="https://t.me/SAlab_daily/11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meters.ru/?utm_source=mm&amp;utm_medium=bumaga&amp;utm_campaign=metersreview" TargetMode="External"/><Relationship Id="rId4" Type="http://schemas.openxmlformats.org/officeDocument/2006/relationships/hyperlink" Target="https://www.instagram.com/p/CCz_G3sHuHe/?utm_source=ig_web_copy_lin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Сегментация фасадов зданий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Сегментация фасадов с применением нейронных сетей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Проверка модели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Точность модели на тестовых данных: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400" dirty="0" smtClean="0"/>
              <a:t>valid: 100%|██████████| 52/52 [00:40&lt;00:00, 1.29it/s, </a:t>
            </a:r>
            <a:r>
              <a:rPr lang="en-US" sz="1400" dirty="0" err="1" smtClean="0"/>
              <a:t>dice_loss</a:t>
            </a:r>
            <a:r>
              <a:rPr lang="en-US" sz="1400" dirty="0" smtClean="0"/>
              <a:t> - 0.2808, </a:t>
            </a:r>
            <a:r>
              <a:rPr lang="en-US" sz="1400" dirty="0" err="1" smtClean="0"/>
              <a:t>iou_score</a:t>
            </a:r>
            <a:r>
              <a:rPr lang="en-US" sz="1400" dirty="0" smtClean="0"/>
              <a:t> - 0.5693</a:t>
            </a:r>
            <a:r>
              <a:rPr lang="en-US" sz="1400" dirty="0" smtClean="0"/>
              <a:t>]</a:t>
            </a: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Точность </a:t>
            </a:r>
            <a:r>
              <a:rPr lang="ru-RU" sz="2000" dirty="0" smtClean="0">
                <a:solidFill>
                  <a:schemeClr val="bg1"/>
                </a:solidFill>
              </a:rPr>
              <a:t>на проверочной выборке уже 0.5594, что близко к тренировочной выборке. После обработки изображения </a:t>
            </a:r>
            <a:r>
              <a:rPr lang="ru-RU" sz="2000" dirty="0" smtClean="0">
                <a:solidFill>
                  <a:schemeClr val="bg1"/>
                </a:solidFill>
              </a:rPr>
              <a:t> с помощью функции </a:t>
            </a:r>
            <a:r>
              <a:rPr lang="en-US" sz="2000" b="1" i="1" dirty="0" err="1" smtClean="0">
                <a:solidFill>
                  <a:schemeClr val="bg1"/>
                </a:solidFill>
              </a:rPr>
              <a:t>calc_windows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ru-RU" sz="2000" b="1" i="1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 и </a:t>
            </a:r>
            <a:r>
              <a:rPr lang="en-US" sz="2000" b="1" i="1" dirty="0" err="1" smtClean="0">
                <a:solidFill>
                  <a:schemeClr val="bg1"/>
                </a:solidFill>
              </a:rPr>
              <a:t>func_mask</a:t>
            </a:r>
            <a:r>
              <a:rPr lang="ru-RU" sz="2000" b="1" i="1" dirty="0" smtClean="0">
                <a:solidFill>
                  <a:schemeClr val="bg1"/>
                </a:solidFill>
              </a:rPr>
              <a:t>   </a:t>
            </a:r>
            <a:r>
              <a:rPr lang="ru-RU" sz="2000" dirty="0" smtClean="0">
                <a:solidFill>
                  <a:schemeClr val="bg1"/>
                </a:solidFill>
              </a:rPr>
              <a:t>получаем изображение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которое можно применять в </a:t>
            </a:r>
            <a:r>
              <a:rPr lang="ru-RU" sz="2000" dirty="0" err="1" smtClean="0">
                <a:solidFill>
                  <a:schemeClr val="bg1"/>
                </a:solidFill>
              </a:rPr>
              <a:t>датасете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качастве</a:t>
            </a:r>
            <a:r>
              <a:rPr lang="ru-RU" sz="2000" dirty="0" smtClean="0">
                <a:solidFill>
                  <a:schemeClr val="bg1"/>
                </a:solidFill>
              </a:rPr>
              <a:t> масок.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400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500570"/>
            <a:ext cx="6910469" cy="214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Результат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В ходе работы был собран </a:t>
            </a:r>
            <a:r>
              <a:rPr lang="ru-RU" sz="2000" dirty="0" err="1" smtClean="0">
                <a:solidFill>
                  <a:schemeClr val="bg1"/>
                </a:solidFill>
              </a:rPr>
              <a:t>датасет</a:t>
            </a:r>
            <a:r>
              <a:rPr lang="ru-RU" sz="2000" dirty="0" smtClean="0">
                <a:solidFill>
                  <a:schemeClr val="bg1"/>
                </a:solidFill>
              </a:rPr>
              <a:t> фасадов окон.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Обучена и применена модель  нейронной сети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архитектуры  </a:t>
            </a:r>
            <a:r>
              <a:rPr lang="en-US" sz="2000" b="1" i="1" dirty="0" err="1" smtClean="0">
                <a:solidFill>
                  <a:schemeClr val="bg1"/>
                </a:solidFill>
              </a:rPr>
              <a:t>Unet</a:t>
            </a:r>
            <a:r>
              <a:rPr lang="ru-RU" sz="2000" b="1" i="1" dirty="0" smtClean="0">
                <a:solidFill>
                  <a:schemeClr val="bg1"/>
                </a:solidFill>
              </a:rPr>
              <a:t>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 с использованием библиотеки </a:t>
            </a:r>
            <a:r>
              <a:rPr lang="en-US" sz="2000" b="1" i="1" dirty="0" err="1" smtClean="0">
                <a:solidFill>
                  <a:schemeClr val="bg1"/>
                </a:solidFill>
              </a:rPr>
              <a:t>Pytorch</a:t>
            </a:r>
            <a:r>
              <a:rPr lang="ru-RU" sz="2000" b="1" i="1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Применялась </a:t>
            </a:r>
            <a:r>
              <a:rPr lang="ru-RU" sz="2000" dirty="0" err="1" smtClean="0">
                <a:solidFill>
                  <a:schemeClr val="bg1"/>
                </a:solidFill>
              </a:rPr>
              <a:t>предобученная</a:t>
            </a:r>
            <a:r>
              <a:rPr lang="ru-RU" sz="2000" dirty="0" smtClean="0">
                <a:solidFill>
                  <a:schemeClr val="bg1"/>
                </a:solidFill>
              </a:rPr>
              <a:t>  сеть</a:t>
            </a:r>
            <a:r>
              <a:rPr lang="ru-RU" sz="2000" b="1" i="1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smtClean="0">
                <a:solidFill>
                  <a:schemeClr val="bg1"/>
                </a:solidFill>
              </a:rPr>
              <a:t>resnet50</a:t>
            </a:r>
            <a:r>
              <a:rPr lang="ru-RU" sz="2000" b="1" i="1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Для подсчёта количества окон разработана функция. 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Так же разработана функция формирующая прямоугольники на месте чёрных пятен на выходном изображении.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	Опыта работы в данной теме нет, так как недавно окончил ВУЗ после службы в армии. И возрастного сотрудника без опыта никто брать не хочет. 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	Есть желание работать и развиваться в данной сфере.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Обзор готовых решений с применением ИИ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1) </a:t>
            </a:r>
            <a:r>
              <a:rPr lang="en-US" sz="2000" dirty="0" smtClean="0"/>
              <a:t> 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The bedroom 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script</a:t>
            </a:r>
            <a:r>
              <a:rPr lang="ru-RU" sz="2000" dirty="0" smtClean="0">
                <a:solidFill>
                  <a:schemeClr val="bg1"/>
                </a:solidFill>
              </a:rPr>
              <a:t>   - проект  </a:t>
            </a:r>
            <a:r>
              <a:rPr lang="en-US" sz="2000" dirty="0" smtClean="0">
                <a:solidFill>
                  <a:schemeClr val="bg1"/>
                </a:solidFill>
              </a:rPr>
              <a:t>John </a:t>
            </a:r>
            <a:r>
              <a:rPr lang="en-US" sz="2000" dirty="0" err="1" smtClean="0">
                <a:solidFill>
                  <a:schemeClr val="bg1"/>
                </a:solidFill>
              </a:rPr>
              <a:t>Porral</a:t>
            </a:r>
            <a:r>
              <a:rPr lang="ru-RU" sz="2000" dirty="0" smtClean="0">
                <a:solidFill>
                  <a:schemeClr val="bg1"/>
                </a:solidFill>
              </a:rPr>
              <a:t>, программе задают контур жилья, она создаёт варианты планировок.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Планировки объединяются в  квартиры и жилые дома.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2) Проект </a:t>
            </a:r>
            <a:r>
              <a:rPr lang="ru-RU" sz="2000" dirty="0" err="1" smtClean="0">
                <a:solidFill>
                  <a:schemeClr val="bg1"/>
                </a:solidFill>
                <a:hlinkClick r:id="rId3"/>
              </a:rPr>
              <a:t>Spacemaker</a:t>
            </a:r>
            <a:r>
              <a:rPr lang="ru-RU" sz="2000" dirty="0" smtClean="0">
                <a:solidFill>
                  <a:schemeClr val="bg1"/>
                </a:solidFill>
              </a:rPr>
              <a:t> от компании </a:t>
            </a:r>
            <a:r>
              <a:rPr lang="ru-RU" sz="2000" dirty="0" err="1" smtClean="0">
                <a:solidFill>
                  <a:schemeClr val="bg1"/>
                </a:solidFill>
              </a:rPr>
              <a:t>Autodesk</a:t>
            </a:r>
            <a:r>
              <a:rPr lang="ru-RU" sz="2000" dirty="0" smtClean="0">
                <a:solidFill>
                  <a:schemeClr val="bg1"/>
                </a:solidFill>
              </a:rPr>
              <a:t>  - облачный софт, для генерации квартир. Компания </a:t>
            </a:r>
            <a:r>
              <a:rPr lang="ru-RU" sz="2000" dirty="0" err="1" smtClean="0">
                <a:solidFill>
                  <a:schemeClr val="bg1"/>
                </a:solidFill>
              </a:rPr>
              <a:t>Autodesk</a:t>
            </a:r>
            <a:r>
              <a:rPr lang="ru-RU" sz="2000" dirty="0" smtClean="0">
                <a:solidFill>
                  <a:schemeClr val="bg1"/>
                </a:solidFill>
              </a:rPr>
              <a:t> приостановила свою деятельность в России (</a:t>
            </a:r>
            <a:r>
              <a:rPr lang="ru-RU" sz="2000" i="1" dirty="0" smtClean="0">
                <a:solidFill>
                  <a:schemeClr val="bg1"/>
                </a:solidFill>
              </a:rPr>
              <a:t>воспользоваться нельзя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3) </a:t>
            </a:r>
            <a:r>
              <a:rPr lang="ru-RU" sz="2000" dirty="0" smtClean="0">
                <a:solidFill>
                  <a:schemeClr val="bg1"/>
                </a:solidFill>
              </a:rPr>
              <a:t>Архитектор </a:t>
            </a:r>
            <a:r>
              <a:rPr lang="ru-RU" sz="2000" dirty="0" err="1" smtClean="0">
                <a:solidFill>
                  <a:schemeClr val="bg1"/>
                </a:solidFill>
                <a:hlinkClick r:id="rId4"/>
              </a:rPr>
              <a:t>Abhinav</a:t>
            </a:r>
            <a:r>
              <a:rPr lang="ru-RU" sz="2000" dirty="0" smtClean="0">
                <a:solidFill>
                  <a:schemeClr val="bg1"/>
                </a:solidFill>
                <a:hlinkClick r:id="rId4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hlinkClick r:id="rId4"/>
              </a:rPr>
              <a:t>Mishra</a:t>
            </a:r>
            <a:r>
              <a:rPr lang="ru-RU" sz="2000" dirty="0" smtClean="0">
                <a:solidFill>
                  <a:schemeClr val="bg1"/>
                </a:solidFill>
              </a:rPr>
              <a:t> натренировал нейронные сети генерировать планы и фасады соборов.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4) </a:t>
            </a:r>
            <a:r>
              <a:rPr lang="en-US" sz="2000" dirty="0" smtClean="0"/>
              <a:t> 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 </a:t>
            </a:r>
            <a:r>
              <a:rPr lang="ru-RU" sz="2000" b="1" u="sng" dirty="0" err="1" smtClean="0">
                <a:solidFill>
                  <a:schemeClr val="bg1"/>
                </a:solidFill>
                <a:hlinkClick r:id="rId5"/>
              </a:rPr>
              <a:t>The</a:t>
            </a:r>
            <a:r>
              <a:rPr lang="ru-RU" sz="2000" b="1" u="sng" dirty="0" smtClean="0">
                <a:solidFill>
                  <a:schemeClr val="bg1"/>
                </a:solidFill>
                <a:hlinkClick r:id="rId5"/>
              </a:rPr>
              <a:t> </a:t>
            </a:r>
            <a:r>
              <a:rPr lang="ru-RU" sz="2000" b="1" u="sng" dirty="0" err="1" smtClean="0">
                <a:solidFill>
                  <a:schemeClr val="bg1"/>
                </a:solidFill>
                <a:hlinkClick r:id="rId5"/>
              </a:rPr>
              <a:t>Meters</a:t>
            </a:r>
            <a:r>
              <a:rPr lang="ru-RU" sz="2000" b="1" dirty="0" smtClean="0">
                <a:solidFill>
                  <a:schemeClr val="bg1"/>
                </a:solidFill>
              </a:rPr>
              <a:t>   </a:t>
            </a:r>
            <a:r>
              <a:rPr lang="ru-RU" sz="2000" dirty="0" smtClean="0">
                <a:solidFill>
                  <a:schemeClr val="bg1"/>
                </a:solidFill>
              </a:rPr>
              <a:t>- сервис по поиску недвижимости для покупки и аренды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Обзор готовых решений с применением ИИ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5) </a:t>
            </a:r>
            <a:r>
              <a:rPr lang="en-US" sz="2000" dirty="0" smtClean="0"/>
              <a:t> 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857232"/>
            <a:ext cx="4352925" cy="542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Обзор готовых решений с применением ИИ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6) </a:t>
            </a:r>
            <a:r>
              <a:rPr lang="en-US" sz="2000" b="1" dirty="0" err="1" smtClean="0">
                <a:solidFill>
                  <a:schemeClr val="bg1"/>
                </a:solidFill>
              </a:rPr>
              <a:t>Unet</a:t>
            </a:r>
            <a:r>
              <a:rPr lang="en-US" sz="2000" b="1" dirty="0" smtClean="0">
                <a:solidFill>
                  <a:schemeClr val="bg1"/>
                </a:solidFill>
              </a:rPr>
              <a:t>-Segmentation-with-</a:t>
            </a:r>
            <a:r>
              <a:rPr lang="en-US" sz="2000" b="1" dirty="0" err="1" smtClean="0">
                <a:solidFill>
                  <a:schemeClr val="bg1"/>
                </a:solidFill>
              </a:rPr>
              <a:t>Tensorflow</a:t>
            </a:r>
            <a:r>
              <a:rPr lang="ru-RU" sz="2000" b="1" dirty="0" smtClean="0">
                <a:solidFill>
                  <a:schemeClr val="bg1"/>
                </a:solidFill>
              </a:rPr>
              <a:t>  - решение по сегментации выложенное в </a:t>
            </a:r>
            <a:r>
              <a:rPr lang="en-US" sz="2000" b="1" dirty="0" err="1" smtClean="0">
                <a:solidFill>
                  <a:schemeClr val="bg1"/>
                </a:solidFill>
              </a:rPr>
              <a:t>GitHub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ru-RU" sz="2000" b="1" dirty="0" smtClean="0">
                <a:solidFill>
                  <a:schemeClr val="bg1"/>
                </a:solidFill>
              </a:rPr>
              <a:t>«</a:t>
            </a:r>
            <a:r>
              <a:rPr lang="en-US" sz="2000" b="1" dirty="0" smtClean="0">
                <a:solidFill>
                  <a:schemeClr val="bg1"/>
                </a:solidFill>
              </a:rPr>
              <a:t>https</a:t>
            </a:r>
            <a:r>
              <a:rPr lang="en-US" sz="2000" b="1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github.com/prttyflvck0/Unet-Segmentation-with-Tensorflow</a:t>
            </a:r>
            <a:r>
              <a:rPr lang="ru-RU" sz="2000" b="1" dirty="0" smtClean="0">
                <a:solidFill>
                  <a:schemeClr val="bg1"/>
                </a:solidFill>
              </a:rPr>
              <a:t>»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 descr="C:\Users\drug1\OneDrive\Рабочий стол\Новая папка\230939091-c822cb37-3cf5-4e62-a753-b50f170837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00372"/>
            <a:ext cx="8209120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Решение по сегментации фасада здания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3643338"/>
          </a:xfrm>
        </p:spPr>
        <p:txBody>
          <a:bodyPr>
            <a:normAutofit fontScale="92500" lnSpcReduction="10000"/>
          </a:bodyPr>
          <a:lstStyle/>
          <a:p>
            <a:endParaRPr lang="ru-RU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</a:rPr>
              <a:t>Для решения задачи по сегментации фасада здания  (выделения сегментов окон) и подсчёта количества окон:</a:t>
            </a:r>
          </a:p>
          <a:p>
            <a:pPr marL="594360" indent="-457200">
              <a:buFont typeface="Wingdings 2"/>
              <a:buAutoNum type="arabicPeriod"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594360" indent="-457200">
              <a:buFont typeface="Wingdings 2"/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Собрать </a:t>
            </a:r>
            <a:r>
              <a:rPr lang="ru-RU" sz="2000" dirty="0" err="1" smtClean="0">
                <a:solidFill>
                  <a:schemeClr val="bg1"/>
                </a:solidFill>
              </a:rPr>
              <a:t>датасет</a:t>
            </a:r>
            <a:r>
              <a:rPr lang="ru-RU" sz="2000" dirty="0" smtClean="0">
                <a:solidFill>
                  <a:schemeClr val="bg1"/>
                </a:solidFill>
              </a:rPr>
              <a:t> фасадов зданий с размеченными сегментами окон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marL="594360" indent="-457200">
              <a:buFont typeface="Wingdings 2"/>
              <a:buAutoNum type="arabicPeriod"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594360" indent="-4572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Построить модель нейронной сети (</a:t>
            </a:r>
            <a:r>
              <a:rPr lang="en-US" sz="2000" b="1" i="1" dirty="0" err="1" smtClean="0">
                <a:solidFill>
                  <a:schemeClr val="bg1"/>
                </a:solidFill>
              </a:rPr>
              <a:t>Unet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</a:p>
          <a:p>
            <a:pPr marL="594360" indent="-457200">
              <a:buAutoNum type="arabicPeriod"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594360" indent="-4572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Натренировать модель сети.</a:t>
            </a:r>
          </a:p>
          <a:p>
            <a:pPr marL="594360" indent="-457200">
              <a:buAutoNum type="arabicPeriod"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594360" indent="-457200"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Проверить работоспособность модели на тестовых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 </a:t>
            </a:r>
            <a:r>
              <a:rPr lang="ru-RU" sz="3100" dirty="0" err="1" smtClean="0"/>
              <a:t>Датасет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endParaRPr lang="ru-RU" sz="20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</a:t>
            </a:r>
            <a:r>
              <a:rPr lang="ru-RU" sz="2000" b="1" dirty="0" err="1" smtClean="0">
                <a:solidFill>
                  <a:schemeClr val="bg1"/>
                </a:solidFill>
              </a:rPr>
              <a:t>Датасет</a:t>
            </a:r>
            <a:r>
              <a:rPr lang="ru-RU" sz="2000" b="1" dirty="0" smtClean="0">
                <a:solidFill>
                  <a:schemeClr val="bg1"/>
                </a:solidFill>
              </a:rPr>
              <a:t> был взят с </a:t>
            </a:r>
            <a:r>
              <a:rPr lang="en-US" sz="2000" b="1" dirty="0" err="1" smtClean="0">
                <a:solidFill>
                  <a:schemeClr val="bg1"/>
                </a:solidFill>
              </a:rPr>
              <a:t>Kaggle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098" name="Picture 2" descr="C:\Users\drug1\OneDrive\Рабочий стол\data5\data4\train\image\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928802"/>
            <a:ext cx="2438400" cy="4714908"/>
          </a:xfrm>
          <a:prstGeom prst="rect">
            <a:avLst/>
          </a:prstGeom>
          <a:noFill/>
        </p:spPr>
      </p:pic>
      <p:pic>
        <p:nvPicPr>
          <p:cNvPr id="4099" name="Picture 3" descr="C:\Users\drug1\OneDrive\Рабочий стол\DATA_SETS\Data_Set_Fasads\1_data_fasad\mask\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928802"/>
            <a:ext cx="2428892" cy="4714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Датасет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Данный </a:t>
            </a:r>
            <a:r>
              <a:rPr lang="ru-RU" sz="2000" dirty="0" err="1" smtClean="0">
                <a:solidFill>
                  <a:schemeClr val="bg1"/>
                </a:solidFill>
              </a:rPr>
              <a:t>датасет</a:t>
            </a:r>
            <a:r>
              <a:rPr lang="ru-RU" sz="2000" dirty="0" smtClean="0">
                <a:solidFill>
                  <a:schemeClr val="bg1"/>
                </a:solidFill>
              </a:rPr>
              <a:t> имеет разметку окон, дверей и прочих элементов фасада.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	Из данных изображений масок необходимо убрать лишние элементы, и привести изображение к бинарному виду, также необходимо изменить размер изображений (</a:t>
            </a:r>
            <a:r>
              <a:rPr lang="ru-RU" sz="2000" i="1" dirty="0" smtClean="0">
                <a:solidFill>
                  <a:schemeClr val="bg1"/>
                </a:solidFill>
              </a:rPr>
              <a:t>чтобы все изображения были одного размера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122" name="Picture 2" descr="C:\Users\drug1\OneDrive\Рабочий стол\data5\data4\train\mask\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78619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C:\Users\drug1\OneDrive\Рабочий стол\data5\data4\train\image\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78619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Модель нейронной сети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	Для решения задачи сегментации была выбрана архитектура нейронной сети </a:t>
            </a:r>
            <a:r>
              <a:rPr lang="en-US" sz="2000" b="1" i="1" dirty="0" err="1" smtClean="0">
                <a:solidFill>
                  <a:schemeClr val="bg1"/>
                </a:solidFill>
              </a:rPr>
              <a:t>UNet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Для реализации модели сети  применялась библиотека </a:t>
            </a:r>
            <a:r>
              <a:rPr lang="en-US" sz="2000" b="1" i="1" dirty="0" err="1" smtClean="0">
                <a:solidFill>
                  <a:schemeClr val="bg1"/>
                </a:solidFill>
              </a:rPr>
              <a:t>Keras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i="1" dirty="0" err="1" smtClean="0">
                <a:solidFill>
                  <a:schemeClr val="bg1"/>
                </a:solidFill>
              </a:rPr>
              <a:t>tensorflow</a:t>
            </a:r>
            <a:r>
              <a:rPr lang="en-US" sz="2000" dirty="0" smtClean="0">
                <a:solidFill>
                  <a:schemeClr val="bg1"/>
                </a:solidFill>
              </a:rPr>
              <a:t>). </a:t>
            </a:r>
            <a:r>
              <a:rPr lang="ru-RU" sz="2000" dirty="0" smtClean="0">
                <a:solidFill>
                  <a:schemeClr val="bg1"/>
                </a:solidFill>
              </a:rPr>
              <a:t> При обучении </a:t>
            </a:r>
            <a:r>
              <a:rPr lang="en-US" sz="2000" b="1" i="1" dirty="0" smtClean="0">
                <a:solidFill>
                  <a:schemeClr val="bg1"/>
                </a:solidFill>
              </a:rPr>
              <a:t>accuracy</a:t>
            </a:r>
            <a:r>
              <a:rPr lang="ru-RU" sz="2000" dirty="0" smtClean="0">
                <a:solidFill>
                  <a:schemeClr val="bg1"/>
                </a:solidFill>
              </a:rPr>
              <a:t> достигла всего лишь 0.64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 dirty="0" smtClean="0"/>
              <a:t>Epoch 10/10 </a:t>
            </a:r>
            <a:endParaRPr lang="ru-RU" sz="1200" dirty="0" smtClean="0"/>
          </a:p>
          <a:p>
            <a:pPr>
              <a:buNone/>
            </a:pPr>
            <a:r>
              <a:rPr lang="en-US" sz="1200" dirty="0" smtClean="0"/>
              <a:t>100/100 [====</a:t>
            </a:r>
            <a:r>
              <a:rPr lang="ru-RU" sz="1200" dirty="0" smtClean="0"/>
              <a:t>=======</a:t>
            </a:r>
            <a:r>
              <a:rPr lang="en-US" sz="1200" dirty="0" smtClean="0"/>
              <a:t>=] </a:t>
            </a:r>
            <a:r>
              <a:rPr lang="en-US" sz="1200" dirty="0" smtClean="0"/>
              <a:t>- 366s 4s/step - loss: 0.1710 - accuracy: 0.6442 - </a:t>
            </a:r>
            <a:r>
              <a:rPr lang="en-US" sz="1200" dirty="0" err="1" smtClean="0"/>
              <a:t>val_loss</a:t>
            </a:r>
            <a:r>
              <a:rPr lang="en-US" sz="1200" dirty="0" smtClean="0"/>
              <a:t>: 0.0853 - </a:t>
            </a:r>
            <a:r>
              <a:rPr lang="en-US" sz="1200" dirty="0" err="1" smtClean="0"/>
              <a:t>val_accuracy</a:t>
            </a:r>
            <a:r>
              <a:rPr lang="en-US" sz="1200" dirty="0" smtClean="0"/>
              <a:t>: </a:t>
            </a:r>
            <a:r>
              <a:rPr lang="en-US" sz="1200" dirty="0" smtClean="0"/>
              <a:t>0.0068</a:t>
            </a:r>
            <a:endParaRPr lang="ru-RU" sz="1200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А  точность на </a:t>
            </a:r>
            <a:r>
              <a:rPr lang="ru-RU" sz="2000" dirty="0" err="1" smtClean="0">
                <a:solidFill>
                  <a:schemeClr val="bg1"/>
                </a:solidFill>
              </a:rPr>
              <a:t>валидационных</a:t>
            </a:r>
            <a:r>
              <a:rPr lang="ru-RU" sz="2000" dirty="0" smtClean="0">
                <a:solidFill>
                  <a:schemeClr val="bg1"/>
                </a:solidFill>
              </a:rPr>
              <a:t> данных   </a:t>
            </a:r>
            <a:r>
              <a:rPr lang="en-US" sz="2000" b="1" i="1" dirty="0" err="1" smtClean="0">
                <a:solidFill>
                  <a:schemeClr val="bg1"/>
                </a:solidFill>
              </a:rPr>
              <a:t>val_accuracy</a:t>
            </a:r>
            <a:r>
              <a:rPr lang="en-US" sz="2000" b="1" i="1" dirty="0" smtClean="0">
                <a:solidFill>
                  <a:schemeClr val="bg1"/>
                </a:solidFill>
              </a:rPr>
              <a:t>: 0.0068</a:t>
            </a:r>
            <a:r>
              <a:rPr lang="ru-RU" sz="2000" b="1" i="1" dirty="0" smtClean="0">
                <a:solidFill>
                  <a:schemeClr val="bg1"/>
                </a:solidFill>
              </a:rPr>
              <a:t> .</a:t>
            </a:r>
          </a:p>
          <a:p>
            <a:pPr>
              <a:buNone/>
            </a:pPr>
            <a:endParaRPr lang="ru-RU" sz="2000" b="1" i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2000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Вероятно, в модели сети ошибка, или данные подготовлены плохо.</a:t>
            </a:r>
          </a:p>
          <a:p>
            <a:pPr>
              <a:buNone/>
            </a:pPr>
            <a:endParaRPr lang="ru-RU" sz="2400" b="1" i="1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Модель нейронной сети </a:t>
            </a:r>
            <a:r>
              <a:rPr lang="en-US" sz="2800" i="1" dirty="0" smtClean="0">
                <a:solidFill>
                  <a:schemeClr val="bg1"/>
                </a:solidFill>
                <a:effectLst/>
              </a:rPr>
              <a:t>resnet50</a:t>
            </a:r>
            <a:r>
              <a:rPr lang="ru-RU" sz="2800" i="1" dirty="0" smtClean="0">
                <a:solidFill>
                  <a:schemeClr val="bg1"/>
                </a:solidFill>
              </a:rPr>
              <a:t>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Применяя </a:t>
            </a:r>
            <a:r>
              <a:rPr lang="ru-RU" sz="2000" dirty="0" err="1" smtClean="0">
                <a:solidFill>
                  <a:schemeClr val="bg1"/>
                </a:solidFill>
              </a:rPr>
              <a:t>предобученную</a:t>
            </a: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ru-RU" sz="2000" dirty="0" err="1" smtClean="0">
                <a:solidFill>
                  <a:schemeClr val="bg1"/>
                </a:solidFill>
              </a:rPr>
              <a:t>неронную</a:t>
            </a:r>
            <a:r>
              <a:rPr lang="ru-RU" sz="2000" dirty="0" smtClean="0">
                <a:solidFill>
                  <a:schemeClr val="bg1"/>
                </a:solidFill>
              </a:rPr>
              <a:t> сеть  </a:t>
            </a:r>
            <a:r>
              <a:rPr lang="en-US" sz="2000" b="1" i="1" dirty="0" smtClean="0">
                <a:solidFill>
                  <a:schemeClr val="bg1"/>
                </a:solidFill>
              </a:rPr>
              <a:t>resnet50</a:t>
            </a:r>
            <a:r>
              <a:rPr lang="ru-RU" sz="2000" b="1" i="1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с использованием библиотеки 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</a:rPr>
              <a:t>Pytorch</a:t>
            </a:r>
            <a:r>
              <a:rPr lang="ru-RU" sz="2000" b="1" i="1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получил результат лучше.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 dirty="0" smtClean="0"/>
              <a:t>  Epoch</a:t>
            </a:r>
            <a:r>
              <a:rPr lang="en-US" sz="1200" dirty="0" smtClean="0"/>
              <a:t>: </a:t>
            </a:r>
            <a:r>
              <a:rPr lang="en-US" sz="1200" dirty="0" smtClean="0"/>
              <a:t>41   </a:t>
            </a:r>
            <a:r>
              <a:rPr lang="en-US" sz="1200" dirty="0" smtClean="0"/>
              <a:t>train: 100%|██████████| 258/258 [01:01&lt;00:00, 4.17it/s, </a:t>
            </a:r>
            <a:r>
              <a:rPr lang="en-US" sz="1200" dirty="0" err="1" smtClean="0"/>
              <a:t>dice_loss</a:t>
            </a:r>
            <a:r>
              <a:rPr lang="en-US" sz="1200" dirty="0" smtClean="0"/>
              <a:t> - 0.2703, </a:t>
            </a:r>
            <a:r>
              <a:rPr lang="en-US" sz="1200" dirty="0" err="1" smtClean="0"/>
              <a:t>iou_score</a:t>
            </a:r>
            <a:r>
              <a:rPr lang="en-US" sz="1200" dirty="0" smtClean="0"/>
              <a:t> - </a:t>
            </a:r>
            <a:r>
              <a:rPr lang="en-US" sz="1200" dirty="0" smtClean="0"/>
              <a:t>0.5763]	 valid</a:t>
            </a:r>
            <a:r>
              <a:rPr lang="en-US" sz="1200" dirty="0" smtClean="0"/>
              <a:t>: </a:t>
            </a:r>
            <a:r>
              <a:rPr lang="en-US" sz="1200" dirty="0" smtClean="0"/>
              <a:t>100</a:t>
            </a:r>
            <a:r>
              <a:rPr lang="en-US" sz="1200" dirty="0" smtClean="0"/>
              <a:t>%|██████████| 103/103 [00:08&lt;00:00, 11.56it/s, </a:t>
            </a:r>
            <a:r>
              <a:rPr lang="en-US" sz="1200" dirty="0" err="1" smtClean="0"/>
              <a:t>dice_loss</a:t>
            </a:r>
            <a:r>
              <a:rPr lang="en-US" sz="1200" dirty="0" smtClean="0"/>
              <a:t> - 0.2842, </a:t>
            </a:r>
            <a:r>
              <a:rPr lang="en-US" sz="1200" dirty="0" err="1" smtClean="0"/>
              <a:t>iou_score</a:t>
            </a:r>
            <a:r>
              <a:rPr lang="en-US" sz="1200" dirty="0" smtClean="0"/>
              <a:t> - 0.5594]</a:t>
            </a:r>
            <a:endParaRPr lang="ru-RU" sz="1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Для подсчёта количества окон разработана функция</a:t>
            </a:r>
          </a:p>
          <a:p>
            <a:pPr>
              <a:buNone/>
            </a:pPr>
            <a:r>
              <a:rPr lang="ru-RU" sz="2000" b="1" i="1" dirty="0" smtClean="0">
                <a:solidFill>
                  <a:schemeClr val="bg1"/>
                </a:solidFill>
              </a:rPr>
              <a:t>	</a:t>
            </a:r>
            <a:r>
              <a:rPr lang="en-US" sz="2000" b="1" i="1" dirty="0" err="1" smtClean="0">
                <a:solidFill>
                  <a:schemeClr val="bg1"/>
                </a:solidFill>
              </a:rPr>
              <a:t>calc_windows</a:t>
            </a:r>
            <a:r>
              <a:rPr lang="ru-RU" sz="2000" b="1" i="1" dirty="0" smtClean="0">
                <a:solidFill>
                  <a:schemeClr val="bg1"/>
                </a:solidFill>
              </a:rPr>
              <a:t>(</a:t>
            </a:r>
            <a:r>
              <a:rPr lang="en-US" sz="2000" b="1" i="1" dirty="0" smtClean="0">
                <a:solidFill>
                  <a:schemeClr val="bg1"/>
                </a:solidFill>
              </a:rPr>
              <a:t>image)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Функция ищет крайние четыре точки окон (</a:t>
            </a:r>
            <a:r>
              <a:rPr lang="ru-RU" sz="2000" i="1" dirty="0" smtClean="0">
                <a:solidFill>
                  <a:schemeClr val="bg1"/>
                </a:solidFill>
              </a:rPr>
              <a:t>прямоугольник</a:t>
            </a:r>
            <a:r>
              <a:rPr lang="ru-RU" sz="2000" dirty="0" smtClean="0">
                <a:solidFill>
                  <a:schemeClr val="bg1"/>
                </a:solidFill>
              </a:rPr>
              <a:t>) данные  (</a:t>
            </a:r>
            <a:r>
              <a:rPr lang="ru-RU" sz="2000" i="1" dirty="0" smtClean="0">
                <a:solidFill>
                  <a:schemeClr val="bg1"/>
                </a:solidFill>
              </a:rPr>
              <a:t>точки</a:t>
            </a:r>
            <a:r>
              <a:rPr lang="ru-RU" sz="2000" dirty="0" smtClean="0">
                <a:solidFill>
                  <a:schemeClr val="bg1"/>
                </a:solidFill>
              </a:rPr>
              <a:t>) заносятся в список. Количество элементов списка и будет количество окон.</a:t>
            </a:r>
          </a:p>
          <a:p>
            <a:pPr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В дальнейшем  эту функцию возможно использовать в функции </a:t>
            </a:r>
            <a:r>
              <a:rPr lang="en-US" sz="2000" b="1" i="1" dirty="0" err="1" smtClean="0">
                <a:solidFill>
                  <a:schemeClr val="bg1"/>
                </a:solidFill>
              </a:rPr>
              <a:t>func_mask</a:t>
            </a:r>
            <a:r>
              <a:rPr lang="en-US" sz="2000" b="1" i="1" dirty="0" smtClean="0">
                <a:solidFill>
                  <a:schemeClr val="bg1"/>
                </a:solidFill>
              </a:rPr>
              <a:t>()</a:t>
            </a:r>
            <a:r>
              <a:rPr lang="ru-RU" sz="2000" b="1" i="1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для  подготовки масок для </a:t>
            </a:r>
            <a:r>
              <a:rPr lang="ru-RU" sz="2000" dirty="0" err="1" smtClean="0">
                <a:solidFill>
                  <a:schemeClr val="bg1"/>
                </a:solidFill>
              </a:rPr>
              <a:t>датасета</a:t>
            </a:r>
            <a:r>
              <a:rPr lang="ru-RU" sz="2000" dirty="0" smtClean="0">
                <a:solidFill>
                  <a:schemeClr val="bg1"/>
                </a:solidFill>
              </a:rPr>
              <a:t> окон (</a:t>
            </a:r>
            <a:r>
              <a:rPr lang="ru-RU" sz="2000" i="1" dirty="0" smtClean="0">
                <a:solidFill>
                  <a:schemeClr val="bg1"/>
                </a:solidFill>
              </a:rPr>
              <a:t>ниже приведён пример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292</TotalTime>
  <Words>171</Words>
  <Application>Microsoft Office PowerPoint</Application>
  <PresentationFormat>Экран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Сегментация фасадов зданий</vt:lpstr>
      <vt:lpstr>Обзор готовых решений с применением ИИ</vt:lpstr>
      <vt:lpstr>Обзор готовых решений с применением ИИ</vt:lpstr>
      <vt:lpstr>Обзор готовых решений с применением ИИ</vt:lpstr>
      <vt:lpstr>Решение по сегментации фасада здания</vt:lpstr>
      <vt:lpstr> Датасет </vt:lpstr>
      <vt:lpstr>Датасет</vt:lpstr>
      <vt:lpstr>Модель нейронной сети</vt:lpstr>
      <vt:lpstr>Модель нейронной сети resnet50 </vt:lpstr>
      <vt:lpstr>Проверка модели</vt:lpstr>
      <vt:lpstr>Результат</vt:lpstr>
      <vt:lpstr>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Сегментация фасадов зданий</dc:title>
  <dc:creator>Максим Лейман</dc:creator>
  <cp:lastModifiedBy>Максим Лейман</cp:lastModifiedBy>
  <cp:revision>30</cp:revision>
  <dcterms:created xsi:type="dcterms:W3CDTF">2023-04-14T08:05:05Z</dcterms:created>
  <dcterms:modified xsi:type="dcterms:W3CDTF">2023-04-14T13:08:03Z</dcterms:modified>
</cp:coreProperties>
</file>