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9" r:id="rId4"/>
    <p:sldId id="268" r:id="rId5"/>
    <p:sldId id="267" r:id="rId6"/>
    <p:sldId id="269" r:id="rId7"/>
    <p:sldId id="270" r:id="rId8"/>
    <p:sldId id="261" r:id="rId9"/>
    <p:sldId id="271" r:id="rId10"/>
    <p:sldId id="272" r:id="rId11"/>
    <p:sldId id="273" r:id="rId12"/>
    <p:sldId id="274" r:id="rId13"/>
    <p:sldId id="275" r:id="rId14"/>
    <p:sldId id="260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E07E6DA-E8A4-4EAB-A2CF-4F720A2E4D86}">
          <p14:sldIdLst>
            <p14:sldId id="256"/>
            <p14:sldId id="258"/>
            <p14:sldId id="259"/>
            <p14:sldId id="268"/>
            <p14:sldId id="267"/>
            <p14:sldId id="269"/>
            <p14:sldId id="270"/>
            <p14:sldId id="261"/>
            <p14:sldId id="271"/>
            <p14:sldId id="272"/>
            <p14:sldId id="273"/>
            <p14:sldId id="274"/>
            <p14:sldId id="275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668825-1026-424B-A643-6BAF50C8C90D}">
  <a:tblStyle styleId="{EE668825-1026-424B-A643-6BAF50C8C9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3066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40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3370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>
                <a:latin typeface="Times New Roman"/>
                <a:ea typeface="Times New Roman"/>
                <a:cs typeface="Times New Roman"/>
                <a:sym typeface="Times New Roman"/>
              </a:rPr>
              <a:t>Дипломная работа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/>
            <a:r>
              <a:rPr lang="ru" sz="2400" b="0" dirty="0" smtClean="0">
                <a:latin typeface="Times New Roman"/>
                <a:ea typeface="Times New Roman"/>
                <a:cs typeface="Times New Roman"/>
                <a:sym typeface="Times New Roman"/>
              </a:rPr>
              <a:t>На тему: “</a:t>
            </a:r>
            <a:r>
              <a:rPr lang="ru-RU" sz="2400" b="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и внедрение корпоративного мессенджера в компании </a:t>
            </a:r>
            <a:r>
              <a:rPr lang="ru-RU" sz="2400" b="0" dirty="0" err="1">
                <a:latin typeface="Times New Roman"/>
                <a:ea typeface="Times New Roman"/>
                <a:cs typeface="Times New Roman"/>
                <a:sym typeface="Times New Roman"/>
              </a:rPr>
              <a:t>Neovox</a:t>
            </a:r>
            <a:r>
              <a:rPr lang="ru-RU" sz="2400" b="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400" b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 b="0" dirty="0">
                <a:latin typeface="Times New Roman"/>
                <a:ea typeface="Times New Roman"/>
                <a:cs typeface="Times New Roman"/>
                <a:sym typeface="Times New Roman"/>
              </a:rPr>
              <a:t>(ООО «НЬЮКОНТАКТ</a:t>
            </a:r>
            <a:r>
              <a:rPr lang="ru-RU" sz="2400" b="0" dirty="0" smtClean="0">
                <a:latin typeface="Times New Roman"/>
                <a:ea typeface="Times New Roman"/>
                <a:cs typeface="Times New Roman"/>
                <a:sym typeface="Times New Roman"/>
              </a:rPr>
              <a:t>»)</a:t>
            </a:r>
            <a:r>
              <a:rPr lang="ru" sz="2400" b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2400"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00891" y="3172900"/>
            <a:ext cx="3850534" cy="11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Студент группы: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ИСиП-33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Семенова Арина Александровна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096250" y="3172900"/>
            <a:ext cx="33213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 Преподаватель ЦИКТ: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Макиевский</a:t>
            </a: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Станислав Евгеньевич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3533725" y="4600975"/>
            <a:ext cx="2433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 2020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80250" y="536125"/>
            <a:ext cx="80583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Департамент образования и науки городы Москвы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автономное профессиональное образовательное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учреждение города Москвы “Колледж предпринимательства № 11”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38106" y="493382"/>
            <a:ext cx="7973041" cy="3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После того, как отобразится </a:t>
            </a:r>
            <a:r>
              <a:rPr lang="en-US" sz="18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IP</a:t>
            </a:r>
            <a:r>
              <a:rPr lang="ru-RU" sz="18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-адрес, его необходимо скопировать.</a:t>
            </a:r>
            <a:endParaRPr lang="ru-RU" sz="1800" b="1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10" y="1250294"/>
            <a:ext cx="4448832" cy="38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0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3646" y="184195"/>
            <a:ext cx="8670354" cy="927557"/>
          </a:xfrm>
        </p:spPr>
        <p:txBody>
          <a:bodyPr/>
          <a:lstStyle/>
          <a:p>
            <a:r>
              <a:rPr lang="ru-RU" sz="1450" dirty="0" smtClean="0"/>
              <a:t>В приложении клиента сервера необходимо вставить скопированный </a:t>
            </a:r>
            <a:r>
              <a:rPr lang="en-US" sz="1450" dirty="0" smtClean="0"/>
              <a:t>IP-</a:t>
            </a:r>
            <a:r>
              <a:rPr lang="ru-RU" sz="1450" dirty="0" smtClean="0"/>
              <a:t>адрес в соответствующее поле, вписать логин и нажать на кнопку «Подключиться». В программе так же реализовано выделение логинов в чате по цветам. Каждый цвет соответствует занимаемой должности. Например, </a:t>
            </a:r>
            <a:r>
              <a:rPr lang="ru-RU" sz="1450" dirty="0" smtClean="0">
                <a:solidFill>
                  <a:schemeClr val="bg2"/>
                </a:solidFill>
              </a:rPr>
              <a:t>черный</a:t>
            </a:r>
            <a:r>
              <a:rPr lang="ru-RU" sz="1450" dirty="0" smtClean="0"/>
              <a:t>-менеджер, </a:t>
            </a:r>
            <a:r>
              <a:rPr lang="ru-RU" sz="1450" dirty="0" smtClean="0">
                <a:solidFill>
                  <a:srgbClr val="FF0000"/>
                </a:solidFill>
              </a:rPr>
              <a:t>красный</a:t>
            </a:r>
            <a:r>
              <a:rPr lang="ru-RU" sz="1450" dirty="0" smtClean="0"/>
              <a:t>-супервайзер и так далее</a:t>
            </a:r>
            <a:endParaRPr lang="ru-RU" sz="145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2" y="1354185"/>
            <a:ext cx="5233873" cy="374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833" y="112021"/>
            <a:ext cx="7688400" cy="1518600"/>
          </a:xfrm>
        </p:spPr>
        <p:txBody>
          <a:bodyPr/>
          <a:lstStyle/>
          <a:p>
            <a:r>
              <a:rPr lang="ru-RU" sz="1600" dirty="0" smtClean="0"/>
              <a:t>После того, как процесс подключения к комнате будет завершен, пользователь сможет свободно отслеживать участников «В сети» в колонке справа, отправлять сообщения с помощью поля в нижней части экрана и отключаться, если это потребуется.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03" y="1458403"/>
            <a:ext cx="4905177" cy="356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088" y="401472"/>
            <a:ext cx="7688400" cy="1518600"/>
          </a:xfrm>
        </p:spPr>
        <p:txBody>
          <a:bodyPr/>
          <a:lstStyle/>
          <a:p>
            <a:r>
              <a:rPr lang="ru-RU" sz="1800" dirty="0" smtClean="0"/>
              <a:t>Для того, чтобы покинуть чат-комнату, достаточно нажать кнопку «Отключиться»</a:t>
            </a:r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08" y="1418937"/>
            <a:ext cx="5091160" cy="36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8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0593" y="2360221"/>
            <a:ext cx="7688400" cy="15186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56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678" y="379021"/>
            <a:ext cx="7688400" cy="724064"/>
          </a:xfrm>
        </p:spPr>
        <p:txBody>
          <a:bodyPr/>
          <a:lstStyle/>
          <a:p>
            <a:r>
              <a:rPr lang="ru-RU" dirty="0" smtClean="0"/>
              <a:t>Информация об организации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707678" y="1380507"/>
            <a:ext cx="7688400" cy="724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sz="1800" dirty="0"/>
              <a:t>Компания </a:t>
            </a:r>
            <a:r>
              <a:rPr lang="en-US" sz="1800" dirty="0" err="1"/>
              <a:t>Neovox</a:t>
            </a:r>
            <a:r>
              <a:rPr lang="ru-RU" sz="1800" dirty="0"/>
              <a:t> входит </a:t>
            </a:r>
            <a:r>
              <a:rPr lang="ru-RU" sz="1800" dirty="0" smtClean="0"/>
              <a:t>в ТОП-10 крупнейших </a:t>
            </a:r>
            <a:r>
              <a:rPr lang="ru-RU" sz="1800" dirty="0" err="1" smtClean="0"/>
              <a:t>аутсорсинговых</a:t>
            </a:r>
            <a:r>
              <a:rPr lang="ru-RU" sz="1800" dirty="0" smtClean="0"/>
              <a:t> </a:t>
            </a:r>
            <a:r>
              <a:rPr lang="ru-RU" sz="1800" dirty="0"/>
              <a:t>контактных центров России. Клиентами </a:t>
            </a:r>
            <a:r>
              <a:rPr lang="en-US" sz="1800" dirty="0" err="1"/>
              <a:t>Neovox</a:t>
            </a:r>
            <a:r>
              <a:rPr lang="ru-RU" sz="1800" dirty="0"/>
              <a:t> являются крупнейшие российские и зарубежные компании: государственные организации, ведущие банки, интернет-магазины, страховые и логистические компании. В компании работает более 3000 человек.  Внутри компании проводится обучение сотрудников, которое осуществляется с помощью мессенджера </a:t>
            </a:r>
            <a:r>
              <a:rPr lang="en-US" sz="1800" dirty="0"/>
              <a:t>Skype</a:t>
            </a:r>
            <a:r>
              <a:rPr lang="ru-RU" sz="1800" dirty="0"/>
              <a:t>. Отчет о проделанной работе необходимо сдавать в форме сообщения в </a:t>
            </a:r>
            <a:r>
              <a:rPr lang="en-US" sz="1800" dirty="0" err="1" smtClean="0"/>
              <a:t>WhatsApp</a:t>
            </a:r>
            <a:r>
              <a:rPr lang="ru-RU" sz="1800" dirty="0" smtClean="0"/>
              <a:t>, технические специалисты используют в своей работе </a:t>
            </a:r>
            <a:r>
              <a:rPr lang="en-US" sz="1800" dirty="0" smtClean="0"/>
              <a:t>Telegram</a:t>
            </a:r>
            <a:r>
              <a:rPr lang="ru-RU" sz="1800" dirty="0" smtClean="0"/>
              <a:t>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6484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349993"/>
            <a:ext cx="7688400" cy="738579"/>
          </a:xfrm>
        </p:spPr>
        <p:txBody>
          <a:bodyPr/>
          <a:lstStyle/>
          <a:p>
            <a:r>
              <a:rPr lang="ru-RU" dirty="0" smtClean="0"/>
              <a:t>Деятельность сотрудников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29450" y="1249707"/>
            <a:ext cx="7841236" cy="368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Рассмотрим</a:t>
            </a:r>
            <a:r>
              <a:rPr lang="ru-RU" sz="1800" dirty="0" smtClean="0"/>
              <a:t> </a:t>
            </a:r>
            <a:r>
              <a:rPr lang="ru-RU" sz="180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процесс работы специалистов Центра на примере конкретной ситуации: у клиента «Почта России» возникли проблемы с удержанием посылки на таможне. Так как «Почта России» является клиентом </a:t>
            </a:r>
            <a:r>
              <a:rPr lang="en-US" sz="1800" b="1" dirty="0" err="1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Neovox</a:t>
            </a:r>
            <a:r>
              <a:rPr lang="ru-RU" sz="180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, поступающие звонки на горячую линию находятся в компетенции </a:t>
            </a:r>
            <a:r>
              <a:rPr lang="en-US" sz="1800" b="1" dirty="0" err="1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Neovox</a:t>
            </a:r>
            <a:r>
              <a:rPr lang="ru-RU" sz="180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. Звонок принимает оператор и фиксирует дату начала разговора во внутреннем ПО компании.  В ходе разговора с клиентом оператор определяет тип проблемы и в зависимости от него:</a:t>
            </a:r>
          </a:p>
          <a:p>
            <a:pPr marL="342900" indent="-342900">
              <a:buFont typeface="+mj-lt"/>
              <a:buAutoNum type="alphaUcPeriod"/>
            </a:pPr>
            <a:r>
              <a:rPr lang="ru-RU" sz="180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 Оформляет заявку на перенаправление задачи техническому </a:t>
            </a:r>
            <a:r>
              <a:rPr lang="ru-RU" sz="18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специалисту( связь с техническим отделом через </a:t>
            </a:r>
            <a:r>
              <a:rPr lang="en-US" sz="18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Telegram_)</a:t>
            </a:r>
            <a:r>
              <a:rPr lang="ru-RU" sz="18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 </a:t>
            </a:r>
            <a:endParaRPr lang="ru-RU" sz="1800" b="1" dirty="0">
              <a:solidFill>
                <a:schemeClr val="lt1"/>
              </a:solidFill>
              <a:latin typeface="Raleway"/>
              <a:ea typeface="Raleway"/>
              <a:cs typeface="Raleway"/>
            </a:endParaRPr>
          </a:p>
          <a:p>
            <a:pPr marL="342900" indent="-342900">
              <a:buFont typeface="+mj-lt"/>
              <a:buAutoNum type="alphaUcPeriod"/>
            </a:pPr>
            <a:r>
              <a:rPr lang="ru-RU" sz="180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Решает проблему </a:t>
            </a:r>
            <a:r>
              <a:rPr lang="ru-RU" sz="18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сам</a:t>
            </a:r>
            <a:r>
              <a:rPr lang="en-US" sz="18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 </a:t>
            </a:r>
            <a:r>
              <a:rPr lang="ru-RU" sz="18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( Может понадобиться консультация супервайзера через </a:t>
            </a:r>
            <a:r>
              <a:rPr lang="en-US" sz="1800" b="1" dirty="0" err="1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WhatsApp</a:t>
            </a:r>
            <a:r>
              <a:rPr lang="ru-RU" sz="18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)</a:t>
            </a:r>
            <a:endParaRPr lang="ru-RU" sz="1800" b="1" dirty="0">
              <a:solidFill>
                <a:schemeClr val="lt1"/>
              </a:solidFill>
              <a:latin typeface="Raleway"/>
              <a:ea typeface="Raleway"/>
              <a:cs typeface="Raleway"/>
            </a:endParaRPr>
          </a:p>
          <a:p>
            <a:endParaRPr lang="ru-RU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822" y="92286"/>
            <a:ext cx="7688400" cy="1518600"/>
          </a:xfrm>
        </p:spPr>
        <p:txBody>
          <a:bodyPr/>
          <a:lstStyle/>
          <a:p>
            <a:r>
              <a:rPr lang="ru-RU" sz="2800" dirty="0" smtClean="0"/>
              <a:t>Трудности, возникающие во время эксплуатации имеющихся мессенджеров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9450" y="1249707"/>
            <a:ext cx="7841236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Дополнительные затраты времени на определение мессенджера, который необходим для решения определенной задачи\, что ведет к снижению эффективности труда новых сотрудников;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50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Дополнительные затраты ресурсов компании на организацию отдельного штата сотрудников для администрирования каждого мессенджера;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5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Контакты, не имеющие отношения к работе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5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Сложность технической поддержки мессенджеров специалистами компании </a:t>
            </a:r>
            <a:endParaRPr lang="ru-RU" sz="1800" b="1" dirty="0">
              <a:solidFill>
                <a:schemeClr val="lt1"/>
              </a:solidFill>
              <a:latin typeface="Raleway"/>
              <a:ea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8464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931" y="309373"/>
            <a:ext cx="7000190" cy="743173"/>
          </a:xfrm>
        </p:spPr>
        <p:txBody>
          <a:bodyPr/>
          <a:lstStyle/>
          <a:p>
            <a:r>
              <a:rPr lang="ru-RU" dirty="0" smtClean="0"/>
              <a:t>Формулировка проблемы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5724" y="1499880"/>
            <a:ext cx="787436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 smtClean="0">
                <a:solidFill>
                  <a:schemeClr val="bg2"/>
                </a:solidFill>
                <a:latin typeface="Raleway"/>
                <a:ea typeface="Raleway"/>
                <a:cs typeface="Raleway"/>
              </a:rPr>
              <a:t>Проблема: </a:t>
            </a:r>
            <a:r>
              <a:rPr lang="ru-RU" sz="180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Низкая эффективность сотрудников и увеличенная трата ресурсов компании при организации работы с использованием нескольких </a:t>
            </a:r>
            <a:r>
              <a:rPr lang="ru-RU" sz="18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мессенджеров;</a:t>
            </a:r>
            <a:endParaRPr lang="ru-RU" sz="1800" b="1" dirty="0">
              <a:solidFill>
                <a:schemeClr val="lt1"/>
              </a:solidFill>
              <a:latin typeface="Raleway"/>
              <a:ea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8560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774" y="375158"/>
            <a:ext cx="7688400" cy="1518600"/>
          </a:xfrm>
        </p:spPr>
        <p:txBody>
          <a:bodyPr/>
          <a:lstStyle/>
          <a:p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Формулировка цели и задач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761CE32-CC3F-48AC-A17F-0ECD2C2E6C16}"/>
              </a:ext>
            </a:extLst>
          </p:cNvPr>
          <p:cNvSpPr txBox="1">
            <a:spLocks/>
          </p:cNvSpPr>
          <p:nvPr/>
        </p:nvSpPr>
        <p:spPr>
          <a:xfrm>
            <a:off x="630774" y="1253396"/>
            <a:ext cx="8063260" cy="359489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50"/>
            <a:r>
              <a:rPr lang="ru-RU" sz="1350" b="1" dirty="0">
                <a:solidFill>
                  <a:srgbClr val="C00000"/>
                </a:solidFill>
                <a:latin typeface="Raleway"/>
                <a:ea typeface="Raleway"/>
                <a:cs typeface="Raleway"/>
              </a:rPr>
              <a:t>Целью</a:t>
            </a: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 дипломного проекта является оптимизация труда сотрудников и расходов компании путем разработки корпоративного мессенджера</a:t>
            </a:r>
            <a:r>
              <a:rPr lang="ru-RU" sz="135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.</a:t>
            </a:r>
          </a:p>
          <a:p>
            <a:pPr marL="146050"/>
            <a:r>
              <a:rPr lang="ru-RU" sz="1350" b="1" dirty="0" smtClean="0">
                <a:solidFill>
                  <a:srgbClr val="C00000"/>
                </a:solidFill>
                <a:latin typeface="Raleway"/>
                <a:ea typeface="Raleway"/>
                <a:cs typeface="Raleway"/>
              </a:rPr>
              <a:t>Задачи:</a:t>
            </a:r>
            <a:endParaRPr lang="ru-RU" sz="1350" b="1" dirty="0">
              <a:solidFill>
                <a:srgbClr val="C00000"/>
              </a:solidFill>
              <a:latin typeface="Raleway"/>
              <a:ea typeface="Raleway"/>
              <a:cs typeface="Ralewa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Анализ организации и процесса обмена информацией;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Поиск и сравнительный анализ аналогичных приложений, позволяющих организовать работу контактного центра</a:t>
            </a:r>
            <a:r>
              <a:rPr lang="ru-RU" sz="135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5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Анализ </a:t>
            </a: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требований заказчика;</a:t>
            </a:r>
            <a:endParaRPr lang="ru-RU" sz="1350" b="1" dirty="0" smtClean="0">
              <a:solidFill>
                <a:schemeClr val="lt1"/>
              </a:solidFill>
              <a:latin typeface="Raleway"/>
              <a:ea typeface="Raleway"/>
              <a:cs typeface="Ralewa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5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Анализ </a:t>
            </a: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и учет системных требований;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5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Описание </a:t>
            </a: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технологии разработки нового мессенджера</a:t>
            </a:r>
            <a:r>
              <a:rPr lang="ru-RU" sz="135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5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 </a:t>
            </a:r>
            <a:r>
              <a:rPr lang="ru-RU" sz="135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Составление </a:t>
            </a: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модели мессенджера;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Разработка диаграмм (</a:t>
            </a:r>
            <a:r>
              <a:rPr lang="en-US" sz="1350" b="1" dirty="0" err="1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UseCase</a:t>
            </a:r>
            <a:r>
              <a:rPr lang="en-US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, </a:t>
            </a:r>
            <a:r>
              <a:rPr lang="en-US" sz="135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ER</a:t>
            </a:r>
            <a:r>
              <a:rPr lang="ru-RU" sz="135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, </a:t>
            </a: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диаграмма классов</a:t>
            </a:r>
            <a:r>
              <a:rPr lang="en-US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)</a:t>
            </a: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;</a:t>
            </a:r>
            <a:endParaRPr lang="en-US" sz="1350" b="1" dirty="0">
              <a:solidFill>
                <a:schemeClr val="lt1"/>
              </a:solidFill>
              <a:latin typeface="Raleway"/>
              <a:ea typeface="Raleway"/>
              <a:cs typeface="Ralewa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Выбор и описание инструментов для создания мессенджера;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Проектирование и разработка БД архитектуры клиент-серверного приложения;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Разработка интерфейса программы (</a:t>
            </a:r>
            <a:r>
              <a:rPr lang="ru-RU" sz="1350" b="1" dirty="0" err="1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FrontEnd</a:t>
            </a: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Разработка программной части (</a:t>
            </a:r>
            <a:r>
              <a:rPr lang="en-US" sz="1350" b="1" dirty="0" err="1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BackEnd</a:t>
            </a: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 Тестирование программы на наличие ошибок;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Описание  экономической эффективности проекта;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50" b="1" dirty="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Внедрение приложения в рабочую среду организации.</a:t>
            </a:r>
          </a:p>
          <a:p>
            <a:pPr marL="317500" indent="-171450">
              <a:buFont typeface="Arial" panose="020B0604020202020204" pitchFamily="34" charset="0"/>
              <a:buChar char="•"/>
            </a:pPr>
            <a:endParaRPr lang="ru-RU" sz="1200" dirty="0" smtClean="0"/>
          </a:p>
          <a:p>
            <a:pPr marL="146050"/>
            <a:endParaRPr lang="ru-RU" sz="1100" dirty="0" smtClean="0"/>
          </a:p>
          <a:p>
            <a:pPr marL="146050"/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74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676" y="0"/>
            <a:ext cx="7688400" cy="1518600"/>
          </a:xfrm>
        </p:spPr>
        <p:txBody>
          <a:bodyPr/>
          <a:lstStyle/>
          <a:p>
            <a:r>
              <a:rPr lang="ru-RU" dirty="0" smtClean="0"/>
              <a:t>Организационная структура компании</a:t>
            </a:r>
            <a:endParaRPr lang="ru-RU" dirty="0"/>
          </a:p>
        </p:txBody>
      </p:sp>
      <p:pic>
        <p:nvPicPr>
          <p:cNvPr id="3" name="Picture 67103789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371600"/>
            <a:ext cx="6115050" cy="24003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94665" y="3901002"/>
            <a:ext cx="787436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На данной схеме изображена организационная структура компании и указаны мессенджеры, с помощью которых осуществляется деятельность разных отделов и их специалистов.</a:t>
            </a:r>
            <a:endParaRPr lang="ru-RU" sz="1800" b="1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57360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7850" y="371765"/>
            <a:ext cx="7688400" cy="506350"/>
          </a:xfrm>
        </p:spPr>
        <p:txBody>
          <a:bodyPr/>
          <a:lstStyle/>
          <a:p>
            <a:r>
              <a:rPr lang="en-US" dirty="0" smtClean="0"/>
              <a:t>Use-case 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24" y="1321724"/>
            <a:ext cx="6129788" cy="36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9096" y="216780"/>
            <a:ext cx="787436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Для корректной работы мессенджера необходимо сначала запустить сервер. Для этого достаточно указать порт в приложении сервера и нажать на кнопку «Старт»</a:t>
            </a:r>
            <a:endParaRPr lang="ru-RU" sz="1800" b="1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09" y="1282484"/>
            <a:ext cx="4372139" cy="37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5522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596</Words>
  <Application>Microsoft Office PowerPoint</Application>
  <PresentationFormat>Экран (16:9)</PresentationFormat>
  <Paragraphs>53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Lato</vt:lpstr>
      <vt:lpstr>Arial</vt:lpstr>
      <vt:lpstr>Raleway</vt:lpstr>
      <vt:lpstr>Times New Roman</vt:lpstr>
      <vt:lpstr>Streamline</vt:lpstr>
      <vt:lpstr>Дипломная работа На тему: “Разработка и внедрение корпоративного мессенджера в компании Neovox (ООО «НЬЮКОНТАКТ»)”</vt:lpstr>
      <vt:lpstr>Информация об организации</vt:lpstr>
      <vt:lpstr>Деятельность сотрудников</vt:lpstr>
      <vt:lpstr>Трудности, возникающие во время эксплуатации имеющихся мессенджеров</vt:lpstr>
      <vt:lpstr>Формулировка проблемы</vt:lpstr>
      <vt:lpstr>Формулировка цели и задач</vt:lpstr>
      <vt:lpstr>Организационная структура компании</vt:lpstr>
      <vt:lpstr>Use-case диаграмма</vt:lpstr>
      <vt:lpstr>Презентация PowerPoint</vt:lpstr>
      <vt:lpstr>Презентация PowerPoint</vt:lpstr>
      <vt:lpstr>В приложении клиента сервера необходимо вставить скопированный IP-адрес в соответствующее поле, вписать логин и нажать на кнопку «Подключиться». В программе так же реализовано выделение логинов в чате по цветам. Каждый цвет соответствует занимаемой должности. Например, черный-менеджер, красный-супервайзер и так далее</vt:lpstr>
      <vt:lpstr>После того, как процесс подключения к комнате будет завершен, пользователь сможет свободно отслеживать участников «В сети» в колонке справа, отправлять сообщения с помощью поля в нижней части экрана и отключаться, если это потребуется.</vt:lpstr>
      <vt:lpstr>Для того, чтобы покинуть чат-комнату, достаточно нажать кнопку «Отключиться»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На тему: “Проектирование и внедрение средств защиты информации в отделе кадров ООО “Корпорация ДНК”</dc:title>
  <dc:creator>Admin</dc:creator>
  <cp:lastModifiedBy>Admin</cp:lastModifiedBy>
  <cp:revision>39</cp:revision>
  <dcterms:modified xsi:type="dcterms:W3CDTF">2021-02-18T12:23:57Z</dcterms:modified>
</cp:coreProperties>
</file>