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65" r:id="rId5"/>
    <p:sldId id="259" r:id="rId6"/>
    <p:sldId id="262" r:id="rId7"/>
    <p:sldId id="292" r:id="rId8"/>
    <p:sldId id="294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8" r:id="rId23"/>
    <p:sldId id="309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8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1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7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0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3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Lecture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939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경영 컨설턴트 </a:t>
            </a:r>
            <a:r>
              <a:rPr lang="en-US" altLang="ko-KR" dirty="0" smtClean="0"/>
              <a:t>(Business Consultant)</a:t>
            </a:r>
          </a:p>
          <a:p>
            <a:endParaRPr lang="en-US" altLang="ko-KR" dirty="0"/>
          </a:p>
          <a:p>
            <a:r>
              <a:rPr lang="ko-KR" altLang="en-US" dirty="0" smtClean="0"/>
              <a:t>기업의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고문은 해당 기술의 전체 보단 과도한 사용자 입장이 되는 경우가 많다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그네를 </a:t>
            </a:r>
            <a:r>
              <a:rPr lang="ko-KR" altLang="en-US" dirty="0" err="1" smtClean="0"/>
              <a:t>블링블링하게</a:t>
            </a:r>
            <a:r>
              <a:rPr lang="ko-KR" altLang="en-US" dirty="0" smtClean="0"/>
              <a:t> 만들어야 잘 팔릴 것임</a:t>
            </a:r>
            <a:r>
              <a:rPr lang="en-US" altLang="ko-KR" dirty="0" smtClean="0"/>
              <a:t>＂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15408" y="1454809"/>
            <a:ext cx="2805830" cy="530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베타 테스터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베타 테스터는 엉망인 프로젝트 결과물을 전달받아 테스트하곤 한다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그네를 테스트 하라고 했는데 올가미가 왔어요</a:t>
            </a:r>
            <a:r>
              <a:rPr lang="en-US" altLang="ko-KR" dirty="0" smtClean="0"/>
              <a:t>.”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2778" y="1365637"/>
            <a:ext cx="2855934" cy="533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6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영업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영업을 위해 특정 포인트만을 강조하려는 경향이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이 그네는 감성적인 그네입니다</a:t>
            </a:r>
            <a:r>
              <a:rPr lang="en-US" altLang="ko-KR" dirty="0" smtClean="0"/>
              <a:t>.”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2778" y="1393348"/>
            <a:ext cx="2843408" cy="525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1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Open Source </a:t>
            </a:r>
            <a:r>
              <a:rPr lang="ko-KR" altLang="en-US" dirty="0" smtClean="0"/>
              <a:t>목적의 개발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많은 기능을 가지지만 사용은 공짜인 컨셉으로 광고하지만 실제 사용할 경우 많은 난관이 발생하게 됨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1690688"/>
            <a:ext cx="2698315" cy="50269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927" y="1690688"/>
            <a:ext cx="2735279" cy="502699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8805601" y="3790828"/>
            <a:ext cx="162839" cy="826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3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유지 보수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프로젝트 결과물이 가져야 할 정확한 기능이 확립되지 않는 상태에서 개발 될 경우가 많음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판자에 누가 올라가지 않을 줄</a:t>
            </a:r>
            <a:r>
              <a:rPr lang="en-US" altLang="ko-KR" dirty="0" smtClean="0"/>
              <a:t>..”</a:t>
            </a:r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문제 발생 후 회복을 위한 플랜을 고려 안 했어요</a:t>
            </a:r>
            <a:r>
              <a:rPr lang="en-US" altLang="ko-KR" dirty="0" smtClean="0"/>
              <a:t>..”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527850"/>
            <a:ext cx="2734436" cy="51154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088" y="1502359"/>
            <a:ext cx="2839023" cy="5140933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8906527" y="3653423"/>
            <a:ext cx="225469" cy="86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9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사용자가 원했던 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앞선 여러 결과들이 가지는 모든 문제는 실제로 발생할 이유가 없는 </a:t>
            </a:r>
            <a:r>
              <a:rPr lang="ko-KR" altLang="en-US" dirty="0" smtClean="0"/>
              <a:t>문제들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소통이 중요함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2778" y="1335394"/>
            <a:ext cx="2868460" cy="54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8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많은 원인이 있지만 주로 프로젝트가 실패하는 원인은 아래와 같이 정리 될 수 있음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계획 중심의 프로젝트 진행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고객의 의견이 누락될 가능성이 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빅뱅 </a:t>
            </a:r>
            <a:r>
              <a:rPr lang="ko-KR" altLang="en-US" dirty="0" err="1" smtClean="0"/>
              <a:t>릴리즈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한꺼번에 모든 기능이 </a:t>
            </a:r>
            <a:r>
              <a:rPr lang="ko-KR" altLang="en-US" dirty="0" err="1" smtClean="0"/>
              <a:t>릴리즈</a:t>
            </a:r>
            <a:r>
              <a:rPr lang="ko-KR" altLang="en-US" dirty="0" smtClean="0"/>
              <a:t> 되기 때문에 문제 발생 여부를 사전에 파악 못할 가능성이 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산출물 중심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산출물과 실제 동작하는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와는 크게 다를 가능성이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올바른 소통의 부재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43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28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애자일 선언문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352811"/>
            <a:ext cx="12192000" cy="550518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ko-KR" altLang="en-US" dirty="0"/>
              <a:t>우리는 소프트웨어를 개발하고</a:t>
            </a:r>
            <a:r>
              <a:rPr lang="en-US" altLang="ko-KR" dirty="0"/>
              <a:t>, </a:t>
            </a:r>
            <a:r>
              <a:rPr lang="ko-KR" altLang="en-US" dirty="0"/>
              <a:t>또 다른 사람의 </a:t>
            </a:r>
            <a:r>
              <a:rPr lang="ko-KR" altLang="en-US" dirty="0" smtClean="0"/>
              <a:t>개발을 도와주면서 </a:t>
            </a:r>
            <a:r>
              <a:rPr lang="ko-KR" altLang="en-US" dirty="0"/>
              <a:t>소프트웨어 개발의 더 나은 방법들을 </a:t>
            </a:r>
            <a:r>
              <a:rPr lang="ko-KR" altLang="en-US" dirty="0" smtClean="0"/>
              <a:t>찾아가고 있다</a:t>
            </a:r>
            <a:r>
              <a:rPr lang="en-US" altLang="ko-KR" dirty="0"/>
              <a:t>. </a:t>
            </a:r>
            <a:r>
              <a:rPr lang="ko-KR" altLang="en-US" dirty="0" smtClean="0"/>
              <a:t>이를 통해 </a:t>
            </a:r>
            <a:r>
              <a:rPr lang="ko-KR" altLang="en-US" dirty="0"/>
              <a:t>우리는 다음을 가치 있게 여기게 </a:t>
            </a:r>
            <a:r>
              <a:rPr lang="ko-KR" altLang="en-US" dirty="0" smtClean="0"/>
              <a:t>되었다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457200" lvl="1" indent="0" algn="ctr">
              <a:lnSpc>
                <a:spcPct val="170000"/>
              </a:lnSpc>
              <a:buNone/>
            </a:pPr>
            <a:r>
              <a:rPr lang="ko-KR" altLang="en-US" sz="3300" dirty="0"/>
              <a:t>공정과 도구보다 개인과 </a:t>
            </a:r>
            <a:r>
              <a:rPr lang="ko-KR" altLang="en-US" sz="3300" b="1" dirty="0">
                <a:solidFill>
                  <a:srgbClr val="FF0000"/>
                </a:solidFill>
              </a:rPr>
              <a:t>상호작용</a:t>
            </a:r>
            <a:r>
              <a:rPr lang="ko-KR" altLang="en-US" sz="3300" dirty="0"/>
              <a:t>을</a:t>
            </a:r>
            <a:br>
              <a:rPr lang="ko-KR" altLang="en-US" sz="3300" dirty="0"/>
            </a:br>
            <a:r>
              <a:rPr lang="ko-KR" altLang="en-US" sz="3300" dirty="0"/>
              <a:t>포괄적인 문서보다 </a:t>
            </a:r>
            <a:r>
              <a:rPr lang="ko-KR" altLang="en-US" sz="3300" b="1" dirty="0">
                <a:solidFill>
                  <a:srgbClr val="FF0000"/>
                </a:solidFill>
              </a:rPr>
              <a:t>작동하는 소프트웨어</a:t>
            </a:r>
            <a:r>
              <a:rPr lang="ko-KR" altLang="en-US" sz="3300" dirty="0"/>
              <a:t>를</a:t>
            </a:r>
            <a:br>
              <a:rPr lang="ko-KR" altLang="en-US" sz="3300" dirty="0"/>
            </a:br>
            <a:r>
              <a:rPr lang="ko-KR" altLang="en-US" sz="3300" dirty="0"/>
              <a:t>계약 협상보다 </a:t>
            </a:r>
            <a:r>
              <a:rPr lang="ko-KR" altLang="en-US" sz="3300" b="1" dirty="0">
                <a:solidFill>
                  <a:srgbClr val="FF0000"/>
                </a:solidFill>
              </a:rPr>
              <a:t>고객과의 협력</a:t>
            </a:r>
            <a:r>
              <a:rPr lang="ko-KR" altLang="en-US" sz="3300" dirty="0"/>
              <a:t>을</a:t>
            </a:r>
            <a:br>
              <a:rPr lang="ko-KR" altLang="en-US" sz="3300" dirty="0"/>
            </a:br>
            <a:r>
              <a:rPr lang="ko-KR" altLang="en-US" sz="3300" dirty="0"/>
              <a:t>계획을 </a:t>
            </a:r>
            <a:r>
              <a:rPr lang="ko-KR" altLang="en-US" sz="3300" dirty="0" smtClean="0"/>
              <a:t>따르기 보다</a:t>
            </a:r>
            <a:r>
              <a:rPr lang="ko-KR" altLang="en-US" sz="3300" dirty="0"/>
              <a:t> </a:t>
            </a:r>
            <a:r>
              <a:rPr lang="ko-KR" altLang="en-US" sz="3300" b="1" dirty="0">
                <a:solidFill>
                  <a:srgbClr val="FF0000"/>
                </a:solidFill>
              </a:rPr>
              <a:t>변화에 대응</a:t>
            </a:r>
            <a:r>
              <a:rPr lang="ko-KR" altLang="en-US" sz="3300" dirty="0"/>
              <a:t>하기를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dirty="0"/>
              <a:t>가치 있게 여긴다</a:t>
            </a:r>
            <a:r>
              <a:rPr lang="en-US" altLang="ko-KR" dirty="0"/>
              <a:t>. </a:t>
            </a:r>
            <a:r>
              <a:rPr lang="ko-KR" altLang="en-US" dirty="0"/>
              <a:t>이 말은</a:t>
            </a:r>
            <a:r>
              <a:rPr lang="en-US" altLang="ko-KR" dirty="0"/>
              <a:t>, </a:t>
            </a:r>
            <a:r>
              <a:rPr lang="ko-KR" altLang="en-US" dirty="0"/>
              <a:t>왼쪽에 있는 것들도 가치가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우리는 </a:t>
            </a:r>
            <a:r>
              <a:rPr lang="ko-KR" altLang="en-US" dirty="0"/>
              <a:t>오른쪽에 있는 것들에 더 높은 가치를 둔다는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3606022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</a:t>
            </a:r>
            <a:r>
              <a:rPr lang="ko-KR" altLang="en-US" dirty="0" smtClean="0"/>
              <a:t>원칙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우리의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최우선 순위는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가치 있는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소프트웨어를 일찍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그리고 지속적으로 전달해서 고객을 만족시키는 것이다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Customer </a:t>
            </a:r>
            <a:r>
              <a:rPr lang="ko-KR" altLang="en-US" dirty="0" smtClean="0"/>
              <a:t>의 요구사항을 정확히 파악하기 위함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일찍 그리고 지속적 전달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은 요구사항 파악 및 정확한 개발에 큰 도움을 줌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졸작에 활용해 보자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모델링 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없이 플레이 구현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박스로 </a:t>
            </a:r>
            <a:r>
              <a:rPr lang="ko-KR" altLang="en-US" dirty="0" err="1" smtClean="0">
                <a:sym typeface="Wingdings" panose="05000000000000000000" pitchFamily="2" charset="2"/>
              </a:rPr>
              <a:t>간략화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애니메이션 확인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랙</a:t>
            </a:r>
            <a:r>
              <a:rPr lang="ko-KR" altLang="en-US" dirty="0" err="1" smtClean="0">
                <a:sym typeface="Wingdings" panose="05000000000000000000" pitchFamily="2" charset="2"/>
              </a:rPr>
              <a:t>돌</a:t>
            </a:r>
            <a:r>
              <a:rPr lang="ko-KR" altLang="en-US" dirty="0" smtClean="0">
                <a:sym typeface="Wingdings" panose="05000000000000000000" pitchFamily="2" charset="2"/>
              </a:rPr>
              <a:t> 활용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73079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다룬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소프트웨어란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왜 소프트웨어 공학이 필요한가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버전 관리 시스템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소프트웨어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개발의 위기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원인 및 결과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소프트웨어 개발 프로세스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폭포수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프로토타입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나선형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969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</a:t>
            </a:r>
            <a:r>
              <a:rPr lang="ko-KR" altLang="en-US" dirty="0" smtClean="0"/>
              <a:t>원칙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비록 개발의 후반부일지라도 요구사항 변경을 환영하라</a:t>
            </a:r>
            <a:r>
              <a:rPr lang="en-US" altLang="ko-K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애자일 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프로세스들은 변화를 활용해 고객의 경쟁력에 </a:t>
            </a:r>
            <a:r>
              <a:rPr lang="ko-KR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도움이 되게 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한다</a:t>
            </a:r>
            <a:r>
              <a:rPr lang="en-US" altLang="ko-K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>
              <a:lnSpc>
                <a:spcPct val="100000"/>
              </a:lnSpc>
            </a:pPr>
            <a:endParaRPr lang="en-US" altLang="ko-KR" sz="2600" dirty="0"/>
          </a:p>
          <a:p>
            <a:pPr lvl="1">
              <a:lnSpc>
                <a:spcPct val="100000"/>
              </a:lnSpc>
            </a:pPr>
            <a:r>
              <a:rPr lang="en-US" altLang="ko-KR" sz="2600" dirty="0" smtClean="0"/>
              <a:t>Customer </a:t>
            </a:r>
            <a:r>
              <a:rPr lang="ko-KR" altLang="en-US" sz="2600" dirty="0" smtClean="0"/>
              <a:t>의 요구사항 변경에 유연하게 대응</a:t>
            </a:r>
            <a:endParaRPr lang="en-US" altLang="ko-KR" sz="2600" dirty="0" smtClean="0"/>
          </a:p>
          <a:p>
            <a:pPr lvl="1">
              <a:lnSpc>
                <a:spcPct val="100000"/>
              </a:lnSpc>
            </a:pPr>
            <a:endParaRPr lang="en-US" altLang="ko-KR" sz="2600" dirty="0"/>
          </a:p>
          <a:p>
            <a:pPr lvl="1">
              <a:lnSpc>
                <a:spcPct val="100000"/>
              </a:lnSpc>
            </a:pPr>
            <a:r>
              <a:rPr lang="ko-KR" altLang="en-US" sz="2600" dirty="0" smtClean="0"/>
              <a:t>요구사항 변경은 높은 확률로 제품의 질을 높이는 방향을 제시함</a:t>
            </a:r>
            <a:endParaRPr lang="en-US" altLang="ko-KR" sz="2600" dirty="0" smtClean="0"/>
          </a:p>
          <a:p>
            <a:pPr lvl="1">
              <a:lnSpc>
                <a:spcPct val="100000"/>
              </a:lnSpc>
            </a:pPr>
            <a:endParaRPr lang="en-US" altLang="ko-KR" sz="2600" dirty="0"/>
          </a:p>
          <a:p>
            <a:pPr lvl="1">
              <a:lnSpc>
                <a:spcPct val="100000"/>
              </a:lnSpc>
            </a:pPr>
            <a:r>
              <a:rPr lang="ko-KR" altLang="en-US" sz="2600" dirty="0" smtClean="0"/>
              <a:t>졸작에 활용해 보자</a:t>
            </a:r>
            <a:endParaRPr lang="en-US" altLang="ko-KR" sz="2600" dirty="0" smtClean="0"/>
          </a:p>
          <a:p>
            <a:pPr lvl="2">
              <a:lnSpc>
                <a:spcPct val="100000"/>
              </a:lnSpc>
            </a:pPr>
            <a:r>
              <a:rPr lang="ko-KR" altLang="en-US" sz="2200" dirty="0" smtClean="0"/>
              <a:t>교수님 피드백 </a:t>
            </a:r>
            <a:r>
              <a:rPr lang="en-US" altLang="ko-KR" sz="2200" dirty="0" smtClean="0">
                <a:sym typeface="Wingdings" panose="05000000000000000000" pitchFamily="2" charset="2"/>
              </a:rPr>
              <a:t> </a:t>
            </a:r>
            <a:r>
              <a:rPr lang="ko-KR" altLang="en-US" sz="2200" dirty="0" smtClean="0">
                <a:sym typeface="Wingdings" panose="05000000000000000000" pitchFamily="2" charset="2"/>
              </a:rPr>
              <a:t>계획서 변경</a:t>
            </a:r>
            <a:endParaRPr lang="en-US" altLang="ko-KR" sz="2200" dirty="0" smtClean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ko-KR" altLang="en-US" sz="2200" dirty="0" smtClean="0">
                <a:sym typeface="Wingdings" panose="05000000000000000000" pitchFamily="2" charset="2"/>
              </a:rPr>
              <a:t>팀원의 의견 수합 </a:t>
            </a:r>
            <a:r>
              <a:rPr lang="en-US" altLang="ko-KR" sz="2200" dirty="0" smtClean="0">
                <a:sym typeface="Wingdings" panose="05000000000000000000" pitchFamily="2" charset="2"/>
              </a:rPr>
              <a:t> </a:t>
            </a:r>
            <a:r>
              <a:rPr lang="ko-KR" altLang="en-US" sz="2200" dirty="0" smtClean="0">
                <a:sym typeface="Wingdings" panose="05000000000000000000" pitchFamily="2" charset="2"/>
              </a:rPr>
              <a:t>방향 변경</a:t>
            </a:r>
            <a:endParaRPr lang="en-US" altLang="ko-KR" sz="2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1314006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작동하는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소프트웨어를 자주 전달하라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두어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주에서 두어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개월의 간격으로 하되 더 짧은 기간을 선호하라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개발자는 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사람은 주기를 타면 효율적으로 업무를 수행하게 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자주 전달이 되면 그만큼 엇나갈 확률을 줄일 수 있게 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졸작에 활용해 보자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1~2 </a:t>
            </a:r>
            <a:r>
              <a:rPr lang="ko-KR" altLang="en-US" dirty="0" smtClean="0"/>
              <a:t>주 간격으로 회의 요청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1~2 </a:t>
            </a:r>
            <a:r>
              <a:rPr lang="ko-KR" altLang="en-US" dirty="0" smtClean="0"/>
              <a:t>주 간격으로 평가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3703310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비즈니스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쪽의 사람들과 개발자들은 프로젝트 전체에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걸쳐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날마다 함께 일해야 한다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전공이 서로 달라 생기는 오해를 줄일 수 있음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서당개 삼 년이면 풍월을 읊는다</a:t>
            </a:r>
            <a:r>
              <a:rPr lang="en-US" altLang="ko-KR" dirty="0" smtClean="0"/>
              <a:t>.)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서로 다른 분야의 사람들과의 커뮤니케이션 스킬이 늘어남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졸작에 활용해 보자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상용화를 목적으로 한다고 가정하고 해당 분야의 비즈니스 전문가와 대화를 해보자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2509954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동기가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부여된 개인들 중심으로 프로젝트를 구성하라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그들이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필요로 하는 환경과 지원을 주고 그들이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일을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끝내리라고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신뢰하라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동기 부여가 확실해야 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인센티브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..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좋은 개발 환경 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졸작에 활용해 보자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신뢰를 무기로 압박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동기부여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졸업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3185191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개발팀으로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또 개발팀 내부에서 정보를 전하는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가장 효율적이고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효과적인 방법은 면대면 대화이다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 err="1" smtClean="0"/>
              <a:t>카톡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메일</a:t>
            </a:r>
            <a:r>
              <a:rPr lang="en-US" altLang="ko-KR" dirty="0"/>
              <a:t> </a:t>
            </a:r>
            <a:r>
              <a:rPr lang="ko-KR" altLang="en-US" dirty="0" smtClean="0"/>
              <a:t>과 같은 소통 수단은 아주 명확한 내용이 아닌 한 오해가 발생함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상대방의 표정과 어투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손짓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발짓 등 면대면 대화에서만 볼 수 있는 특징은 정보 전달에 굉장히 중요한 역할을 함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/>
            <a:r>
              <a:rPr lang="ko-KR" altLang="en-US" dirty="0" smtClean="0"/>
              <a:t>졸작에 활용해 보자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서로의 얼굴을 보면서 회의 진행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2881913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작동하는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소프트웨어가 진척의 주된 척도이다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고객이 생각하는 진척 사항을 받을 수 있는 가장 좋은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작동하는 소프트웨어는 가감 없는 피드백을 받을 수 있게 해 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졸작에 활용해 보자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1~2</a:t>
            </a:r>
            <a:r>
              <a:rPr lang="ko-KR" altLang="en-US" dirty="0" smtClean="0"/>
              <a:t>주 단위로 동작되는 버전 발행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고객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평가자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에게 피드백 요청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2765183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애자일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프로세스들은 지속 가능한 개발을 장려한다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스폰서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사용자는 일정한 속도를 계속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유지 할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 있어야 한다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사람을 지치게 만드는 상황을 피하자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지나친 목표를 지양해야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단기간에 달리고 지치면 전체 개발 진행이 어렵게 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졸작에 활용해 보자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무리한 목표가 아닌지 냉정하게 판단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할 수 있는 것과 잘 할 수 있는 것을 구분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982764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기술적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탁월성과 좋은 설계에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대한 지속적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관심이 기민함을 높인다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좋은 소프트웨어 설계는 한번에 될 수 없음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기술적인 면을 지속적으로 고려하여 </a:t>
            </a:r>
            <a:r>
              <a:rPr lang="ko-KR" altLang="en-US" dirty="0" err="1" smtClean="0"/>
              <a:t>올드</a:t>
            </a:r>
            <a:r>
              <a:rPr lang="ko-KR" altLang="en-US" dirty="0" smtClean="0"/>
              <a:t> 한 결과가 나오지 않게 해야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기술적 특성을 가지는 개발 영역을 캡슐화 하여 개발할 필요가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졸작에 활용해 보자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포인트가 되는 기술 분야에 대한 지속적인 조사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엔진 활용 시 특히 주의해야 할 부분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1675005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단순함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 없는 일의 양을 최소화 함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개발이 진행되고 있는 상황에서도 끊임없이 필요성에 대한 의문을 가져야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디자이너 등 모든 입장에서 단순화 할 수 있는 고민이 필요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졸작에 활용해 보자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쓰지 않을 모델링 데이터 제작 지양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 없는 클라이언트 기능 개발 지양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2438809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최고의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아키텍처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설계는 자기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조직적인 팀에서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창발한다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최고의 구조는 여러 사람의 의견을 통해 나오게 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명의 천재는 좋은 구조를 만들지만 최고의 구조는 천재적인 발상에 의해 나오는 것이 아님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진행중 등장하는 크고 작은 경험들이 반영될 때 최고의 구조가 성립됨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졸작에 활용해 보자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구현 중 사용한 단순한 해결 방법을 정리하여 공유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공유된 해결 방법들을 아키텍처에 반영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55891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왜 프로젝트가 실패하는가</a:t>
            </a:r>
            <a:r>
              <a:rPr lang="en-US" altLang="ko-KR" sz="3600" dirty="0" smtClean="0"/>
              <a:t>?</a:t>
            </a:r>
          </a:p>
          <a:p>
            <a:endParaRPr lang="en-US" altLang="ko-KR" sz="3600" dirty="0"/>
          </a:p>
          <a:p>
            <a:r>
              <a:rPr lang="ko-KR" altLang="en-US" sz="3600" dirty="0" smtClean="0"/>
              <a:t>애자일 방법론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/>
          </a:p>
          <a:p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426472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팀은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정기적으로 어떻게 더 효과적이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될지 숙고하고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이에 따라 팀의 행동을 조율하고 조정한다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정기적인 모임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정말 중요함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팀원간의 소통 스킬이 비약적으로 발전하게 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효과적인 업무 방법을 고민하는 것은 나 자신 뿐만이 아니라 팀 </a:t>
            </a:r>
            <a:r>
              <a:rPr lang="ko-KR" altLang="en-US" dirty="0" err="1" smtClean="0"/>
              <a:t>원에게도</a:t>
            </a:r>
            <a:r>
              <a:rPr lang="ko-KR" altLang="en-US" dirty="0" smtClean="0"/>
              <a:t> 좋은 영향을 미치게 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졸작에 활용해 보자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잘못된 소통이 있을 경우 팀원과 같이 수정해보자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2484659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방법론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 좋은 말인데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누가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어떻게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이게 가능할까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7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8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소프트웨어의 대규모화</a:t>
            </a:r>
            <a:endParaRPr lang="en-US" altLang="ko-KR" sz="3600" dirty="0" smtClean="0"/>
          </a:p>
          <a:p>
            <a:r>
              <a:rPr lang="ko-KR" altLang="en-US" sz="3600" dirty="0"/>
              <a:t>유지보수의 </a:t>
            </a:r>
            <a:r>
              <a:rPr lang="ko-KR" altLang="en-US" sz="3600" dirty="0" smtClean="0"/>
              <a:t>어려움</a:t>
            </a:r>
            <a:endParaRPr lang="en-US" altLang="ko-KR" sz="3600" dirty="0" smtClean="0"/>
          </a:p>
          <a:p>
            <a:r>
              <a:rPr lang="ko-KR" altLang="en-US" sz="3600" dirty="0"/>
              <a:t>개발 일정 및 소요 예산 예측의 </a:t>
            </a:r>
            <a:r>
              <a:rPr lang="ko-KR" altLang="en-US" sz="3600" dirty="0" smtClean="0"/>
              <a:t>어려움</a:t>
            </a:r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ko-KR" altLang="en-US" sz="3600" dirty="0" smtClean="0"/>
              <a:t>위 이유를 제외하고도 많은 이유가 존재함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121480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Customer 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사용자는 자신의 경험에 맞추어 설명하려고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우리 집에 나무가 있는데 거기에 재미있는 그네를 달아주세요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7726" y="1337190"/>
            <a:ext cx="2906037" cy="53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5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PL (Project Leader)</a:t>
            </a:r>
          </a:p>
          <a:p>
            <a:endParaRPr lang="en-US" altLang="ko-KR" dirty="0"/>
          </a:p>
          <a:p>
            <a:r>
              <a:rPr lang="en-US" altLang="ko-KR" dirty="0" smtClean="0"/>
              <a:t>PL </a:t>
            </a:r>
            <a:r>
              <a:rPr lang="ko-KR" altLang="en-US" dirty="0" smtClean="0"/>
              <a:t>은 일정에 맞추어 빨리 수행하고자 하는 목적으로 가급적 쉬운 방향으로 이해하게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“Customer</a:t>
            </a:r>
            <a:r>
              <a:rPr lang="ko-KR" altLang="en-US" dirty="0" smtClean="0"/>
              <a:t> 집에 있는 나무에 그네를 달자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7726" y="1299017"/>
            <a:ext cx="2889368" cy="54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6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분석가</a:t>
            </a:r>
            <a:r>
              <a:rPr lang="en-US" altLang="ko-KR" dirty="0" smtClean="0"/>
              <a:t> (Analyst)</a:t>
            </a:r>
          </a:p>
          <a:p>
            <a:endParaRPr lang="en-US" altLang="ko-KR" dirty="0"/>
          </a:p>
          <a:p>
            <a:r>
              <a:rPr lang="ko-KR" altLang="en-US" dirty="0" smtClean="0"/>
              <a:t>요구 분석 단계에서는 </a:t>
            </a:r>
            <a:r>
              <a:rPr lang="en-US" altLang="ko-KR" dirty="0" smtClean="0"/>
              <a:t>Customer</a:t>
            </a:r>
            <a:r>
              <a:rPr lang="ko-KR" altLang="en-US" dirty="0" smtClean="0"/>
              <a:t>와 직접 대면하지 않는 경우가 많음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나무를 자르고 양 옆에 지지대를 달고 그네를 설치하면 됨</a:t>
            </a:r>
            <a:r>
              <a:rPr lang="en-US" altLang="ko-KR" dirty="0" smtClean="0"/>
              <a:t>.”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0252" y="1370183"/>
            <a:ext cx="2918564" cy="53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6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개발자 </a:t>
            </a:r>
            <a:r>
              <a:rPr lang="en-US" altLang="ko-KR" dirty="0" smtClean="0"/>
              <a:t>(Developer)</a:t>
            </a:r>
          </a:p>
          <a:p>
            <a:endParaRPr lang="en-US" altLang="ko-KR" dirty="0"/>
          </a:p>
          <a:p>
            <a:r>
              <a:rPr lang="ko-KR" altLang="en-US" dirty="0" smtClean="0"/>
              <a:t>개발자는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요구사항 명세 및 분석된 내용을 기반으로만 진행하려는 경향이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나무에 끈 두개로 지지되는 판자 하나를 설치하자</a:t>
            </a:r>
            <a:r>
              <a:rPr lang="en-US" altLang="ko-KR" dirty="0" smtClean="0"/>
              <a:t>”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4200" y="1825625"/>
            <a:ext cx="1400000" cy="25619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825624"/>
            <a:ext cx="1380952" cy="25619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952" y="1825624"/>
            <a:ext cx="2448424" cy="4483262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634200" y="2730674"/>
            <a:ext cx="214400" cy="47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9229552" y="2730674"/>
            <a:ext cx="214400" cy="47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1092</Words>
  <Application>Microsoft Office PowerPoint</Application>
  <PresentationFormat>와이드스크린</PresentationFormat>
  <Paragraphs>238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Wingdings</vt:lpstr>
      <vt:lpstr>Office 테마</vt:lpstr>
      <vt:lpstr>게임 소프트웨어 공학 Lecture 4</vt:lpstr>
      <vt:lpstr>지금까지 다룬 내용</vt:lpstr>
      <vt:lpstr>목차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애자일 방법론</vt:lpstr>
      <vt:lpstr>애자일 선언문</vt:lpstr>
      <vt:lpstr>애자일 원칙 1</vt:lpstr>
      <vt:lpstr>애자일 원칙 2</vt:lpstr>
      <vt:lpstr>애자일 원칙 3</vt:lpstr>
      <vt:lpstr>애자일 원칙 4</vt:lpstr>
      <vt:lpstr>애자일 원칙 5</vt:lpstr>
      <vt:lpstr>애자일 원칙 6</vt:lpstr>
      <vt:lpstr>애자일 원칙 7</vt:lpstr>
      <vt:lpstr>애자일 원칙 8</vt:lpstr>
      <vt:lpstr>애자일 원칙 9</vt:lpstr>
      <vt:lpstr>애자일 원칙 10</vt:lpstr>
      <vt:lpstr>애자일 원칙 11</vt:lpstr>
      <vt:lpstr>애자일 원칙 12</vt:lpstr>
      <vt:lpstr>애자일 방법론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2</dc:title>
  <dc:creator>TaekHee Lee</dc:creator>
  <cp:lastModifiedBy>watersp</cp:lastModifiedBy>
  <cp:revision>33</cp:revision>
  <dcterms:created xsi:type="dcterms:W3CDTF">2017-10-15T13:42:04Z</dcterms:created>
  <dcterms:modified xsi:type="dcterms:W3CDTF">2017-10-23T08:11:39Z</dcterms:modified>
</cp:coreProperties>
</file>