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4"/>
  </p:sldMasterIdLst>
  <p:notesMasterIdLst>
    <p:notesMasterId r:id="rId8"/>
  </p:notesMasterIdLst>
  <p:sldIdLst>
    <p:sldId id="729" r:id="rId5"/>
    <p:sldId id="929" r:id="rId6"/>
    <p:sldId id="931" r:id="rId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9900"/>
    <a:srgbClr val="008000"/>
    <a:srgbClr val="006600"/>
    <a:srgbClr val="003399"/>
    <a:srgbClr val="FFFFFF"/>
    <a:srgbClr val="000000"/>
    <a:srgbClr val="FF0000"/>
    <a:srgbClr val="FF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2" autoAdjust="0"/>
    <p:restoredTop sz="87630" autoAdjust="0"/>
  </p:normalViewPr>
  <p:slideViewPr>
    <p:cSldViewPr>
      <p:cViewPr>
        <p:scale>
          <a:sx n="90" d="100"/>
          <a:sy n="90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E954BA9-C42E-493F-88CF-CFDC38F39DFA}" type="datetimeFigureOut">
              <a:rPr lang="en-US"/>
              <a:pPr>
                <a:defRPr/>
              </a:pPr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8062E5A-7C33-49FC-9863-92A72946F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3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black">
          <a:xfrm>
            <a:off x="404610" y="2097038"/>
            <a:ext cx="5691390" cy="443198"/>
          </a:xfrm>
        </p:spPr>
        <p:txBody>
          <a:bodyPr anchor="b"/>
          <a:lstStyle>
            <a:lvl1pPr>
              <a:lnSpc>
                <a:spcPct val="80000"/>
              </a:lnSpc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392875" y="2715766"/>
            <a:ext cx="4343400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95536" y="699542"/>
            <a:ext cx="8758432" cy="663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17414" y="618603"/>
            <a:ext cx="1487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006600"/>
                </a:solidFill>
                <a:latin typeface="Forte" panose="03060902040502070203" pitchFamily="66" charset="0"/>
              </a:rPr>
              <a:t>Sconit</a:t>
            </a:r>
            <a:endParaRPr lang="zh-CN" altLang="en-US" sz="4000" b="1" dirty="0">
              <a:solidFill>
                <a:srgbClr val="006600"/>
              </a:solidFill>
              <a:latin typeface="Forte" panose="03060902040502070203" pitchFamily="66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89422" y="1101393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rgbClr val="FF0000"/>
                </a:solidFill>
                <a:latin typeface="+mj-lt"/>
              </a:rPr>
              <a:t>Realtime Flow Engine</a:t>
            </a:r>
            <a:endParaRPr lang="zh-CN" altLang="en-US" sz="10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2" y="742950"/>
            <a:ext cx="8432798" cy="4038601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837" y="4933950"/>
            <a:ext cx="487363" cy="123111"/>
          </a:xfrm>
          <a:ln/>
        </p:spPr>
        <p:txBody>
          <a:bodyPr/>
          <a:lstStyle>
            <a:lvl1pPr>
              <a:defRPr sz="800">
                <a:latin typeface="+mj-lt"/>
              </a:defRPr>
            </a:lvl1pPr>
          </a:lstStyle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black">
          <a:xfrm>
            <a:off x="345472" y="742950"/>
            <a:ext cx="4074128" cy="40386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en-US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  <a:prstGeom prst="rect">
            <a:avLst/>
          </a:prstGeom>
          <a:ln>
            <a:noFill/>
          </a:ln>
        </p:spPr>
        <p:txBody>
          <a:bodyPr rtlCol="0"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 bwMode="black">
          <a:xfrm>
            <a:off x="4724400" y="742950"/>
            <a:ext cx="4038600" cy="403859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latin typeface="+mj-lt"/>
              </a:defRPr>
            </a:lvl2pPr>
            <a:lvl3pPr>
              <a:lnSpc>
                <a:spcPct val="100000"/>
              </a:lnSpc>
              <a:defRPr>
                <a:latin typeface="+mj-lt"/>
              </a:defRPr>
            </a:lvl3pPr>
            <a:lvl4pPr>
              <a:lnSpc>
                <a:spcPct val="100000"/>
              </a:lnSpc>
              <a:defRPr>
                <a:latin typeface="+mj-lt"/>
              </a:defRPr>
            </a:lvl4pPr>
            <a:lvl5pPr>
              <a:lnSpc>
                <a:spcPct val="100000"/>
              </a:lnSpc>
              <a:defRPr>
                <a:latin typeface="+mj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349252" y="4933950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E296A173-80D0-44BB-8984-7C4E32C5E0D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Lin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1471" y="628148"/>
            <a:ext cx="8460105" cy="3077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solidFill>
                  <a:srgbClr val="000000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0" smtClean="0"/>
              <a:t>单击此处编辑母版副标题样式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 bwMode="black">
          <a:xfrm>
            <a:off x="331471" y="235063"/>
            <a:ext cx="8460105" cy="338554"/>
          </a:xfr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r>
              <a:rPr lang="zh-CN" altLang="en-US" noProof="0" smtClean="0"/>
              <a:t>单击此处编辑母版标题样式</a:t>
            </a:r>
            <a:endParaRPr lang="en-US" noProof="0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49252" y="4963239"/>
            <a:ext cx="182563" cy="123111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 sz="800">
                <a:latin typeface="+mj-lt"/>
                <a:cs typeface="Arial"/>
              </a:defRPr>
            </a:lvl1pPr>
          </a:lstStyle>
          <a:p>
            <a:pPr>
              <a:defRPr/>
            </a:pPr>
            <a:fld id="{2BFE5B74-800B-4135-B5ED-21CB43E701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00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black">
          <a:xfrm>
            <a:off x="331790" y="234952"/>
            <a:ext cx="8459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102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2" y="742950"/>
            <a:ext cx="843279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 bwMode="black">
          <a:xfrm>
            <a:off x="349252" y="4978628"/>
            <a:ext cx="336548" cy="12311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800">
                <a:solidFill>
                  <a:srgbClr val="A6A6A6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F9EA6CBE-F090-4DC7-A82C-5EDE42A2F3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矩形 4"/>
          <p:cNvSpPr/>
          <p:nvPr userDrawn="1"/>
        </p:nvSpPr>
        <p:spPr>
          <a:xfrm flipH="1">
            <a:off x="-4613" y="0"/>
            <a:ext cx="133793" cy="5143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6" r:id="rId2"/>
    <p:sldLayoutId id="2147483679" r:id="rId3"/>
    <p:sldLayoutId id="2147483683" r:id="rId4"/>
    <p:sldLayoutId id="2147483704" r:id="rId5"/>
  </p:sldLayoutIdLst>
  <p:transition spd="slow">
    <p:wip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lang="en-GB" sz="2400" b="1" kern="1200" dirty="0">
          <a:solidFill>
            <a:schemeClr val="tx1"/>
          </a:solidFill>
          <a:latin typeface="+mj-lt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sz="2000" b="1" kern="1200">
          <a:solidFill>
            <a:schemeClr val="accent1"/>
          </a:solidFill>
          <a:latin typeface="+mj-lt"/>
          <a:ea typeface="+mn-ea"/>
          <a:cs typeface="Arial"/>
        </a:defRPr>
      </a:lvl1pPr>
      <a:lvl2pPr marL="742950" indent="-285750" algn="l" defTabSz="430213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100000"/>
        <a:buFont typeface="Wingdings" pitchFamily="2" charset="2"/>
        <a:buChar char="l"/>
        <a:defRPr kern="1200">
          <a:solidFill>
            <a:schemeClr val="tx1"/>
          </a:solidFill>
          <a:latin typeface="+mj-lt"/>
          <a:ea typeface="+mn-ea"/>
          <a:cs typeface="Arial"/>
        </a:defRPr>
      </a:lvl2pPr>
      <a:lvl3pPr marL="169863" indent="-16986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/>
        </a:defRPr>
      </a:lvl3pPr>
      <a:lvl4pPr marL="341313" indent="-180975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SzPct val="80000"/>
        <a:buFont typeface="Lucida Grande"/>
        <a:buChar char="−"/>
        <a:defRPr lang="en-US" sz="1400" kern="1200" dirty="0">
          <a:solidFill>
            <a:schemeClr val="tx1"/>
          </a:solidFill>
          <a:latin typeface="+mj-lt"/>
          <a:ea typeface="+mn-ea"/>
          <a:cs typeface="Arial"/>
        </a:defRPr>
      </a:lvl4pPr>
      <a:lvl5pPr marL="469900" indent="-150813" algn="l" defTabSz="457200" rtl="0" eaLnBrk="1" fontAlgn="base" hangingPunct="1">
        <a:lnSpc>
          <a:spcPct val="120000"/>
        </a:lnSpc>
        <a:spcBef>
          <a:spcPct val="0"/>
        </a:spcBef>
        <a:spcAft>
          <a:spcPts val="138"/>
        </a:spcAft>
        <a:buFont typeface="Arial" charset="0"/>
        <a:buChar char="•"/>
        <a:defRPr sz="1200" kern="1200">
          <a:solidFill>
            <a:schemeClr val="tx1"/>
          </a:solidFill>
          <a:latin typeface="+mj-lt"/>
          <a:ea typeface="+mn-ea"/>
          <a:cs typeface="Arial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03784" y="2009158"/>
            <a:ext cx="4908376" cy="418576"/>
          </a:xfrm>
        </p:spPr>
        <p:txBody>
          <a:bodyPr/>
          <a:lstStyle/>
          <a:p>
            <a:r>
              <a:rPr lang="zh-CN" altLang="en-US" sz="3400" dirty="0" smtClean="0">
                <a:latin typeface="微软雅黑" pitchFamily="34" charset="-122"/>
                <a:ea typeface="微软雅黑" pitchFamily="34" charset="-122"/>
              </a:rPr>
              <a:t>整车库管理</a:t>
            </a:r>
            <a:endParaRPr lang="zh-CN" altLang="en-US" sz="3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115616" y="2859782"/>
            <a:ext cx="4104456" cy="1152128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延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科信息科技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上海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有限公司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4959" y="771550"/>
            <a:ext cx="6131257" cy="3531359"/>
          </a:xfrm>
          <a:prstGeom prst="roundRect">
            <a:avLst>
              <a:gd name="adj" fmla="val 509"/>
            </a:avLst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61225" y="894376"/>
            <a:ext cx="3121926" cy="18185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3339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26982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0625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914268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57911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01554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45197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88840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32483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76126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9769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63412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207055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50698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94341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637984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81627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925270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068913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12550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39696" y="92508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88454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32097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75740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19383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063026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206669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350312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493955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37598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781241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924884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68527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5212170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355813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499456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643099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86742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930385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074028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217665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344811" y="122533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490160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33803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777446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921089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064732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208375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352018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495661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39304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782947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926589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70233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213876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357519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501162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644805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788448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932091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075734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219371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346517" y="153411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490160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33803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777446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921089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064732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208375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352018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4495661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639304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782947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926589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5070233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5213876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3346517" y="184118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4506237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649880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793523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937166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5080809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5224452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5368095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5511738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655381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/>
          <p:cNvSpPr/>
          <p:nvPr/>
        </p:nvSpPr>
        <p:spPr>
          <a:xfrm>
            <a:off x="5799024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5942667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6086310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6229953" y="2132908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39697" y="3652934"/>
            <a:ext cx="1643191" cy="649975"/>
          </a:xfrm>
          <a:prstGeom prst="roundRect">
            <a:avLst>
              <a:gd name="adj" fmla="val 667"/>
            </a:avLst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/>
          <p:cNvSpPr/>
          <p:nvPr/>
        </p:nvSpPr>
        <p:spPr>
          <a:xfrm>
            <a:off x="3251485" y="2763981"/>
            <a:ext cx="1741978" cy="65182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3308228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453994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3599760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3319476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3466034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3612592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3759150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3905708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5208757" y="4190314"/>
            <a:ext cx="343583" cy="1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790376" y="4190313"/>
            <a:ext cx="295132" cy="194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545137" y="4261964"/>
            <a:ext cx="230989" cy="122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3461329" y="3581283"/>
            <a:ext cx="228772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0" name="右箭头 139"/>
          <p:cNvSpPr/>
          <p:nvPr/>
        </p:nvSpPr>
        <p:spPr>
          <a:xfrm rot="16200000">
            <a:off x="2796788" y="4248186"/>
            <a:ext cx="272105" cy="2848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7" name="右箭头 146"/>
          <p:cNvSpPr/>
          <p:nvPr/>
        </p:nvSpPr>
        <p:spPr>
          <a:xfrm rot="5400000">
            <a:off x="5264590" y="4024425"/>
            <a:ext cx="272105" cy="2848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494480" y="894376"/>
            <a:ext cx="2203775" cy="18185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/>
          <p:cNvSpPr/>
          <p:nvPr/>
        </p:nvSpPr>
        <p:spPr>
          <a:xfrm>
            <a:off x="740139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/>
          <p:cNvSpPr/>
          <p:nvPr/>
        </p:nvSpPr>
        <p:spPr>
          <a:xfrm>
            <a:off x="883782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/>
          <p:cNvSpPr/>
          <p:nvPr/>
        </p:nvSpPr>
        <p:spPr>
          <a:xfrm>
            <a:off x="1027425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1171068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1314711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1458354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1601997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1745640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1889283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2032926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2176569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2320212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2463855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596496" y="935319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745254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888897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/>
          <p:cNvSpPr/>
          <p:nvPr/>
        </p:nvSpPr>
        <p:spPr>
          <a:xfrm>
            <a:off x="1032540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1176183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1319826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463469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1607112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750755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1894398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/>
          <p:cNvSpPr/>
          <p:nvPr/>
        </p:nvSpPr>
        <p:spPr>
          <a:xfrm>
            <a:off x="2038041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181684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2325327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2468970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601611" y="123557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46960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890603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1034246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1177889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1321532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465175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1608818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1752461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/>
          <p:cNvSpPr/>
          <p:nvPr/>
        </p:nvSpPr>
        <p:spPr>
          <a:xfrm>
            <a:off x="1896104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/>
          <p:cNvSpPr/>
          <p:nvPr/>
        </p:nvSpPr>
        <p:spPr>
          <a:xfrm>
            <a:off x="2039747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/>
          <p:cNvSpPr/>
          <p:nvPr/>
        </p:nvSpPr>
        <p:spPr>
          <a:xfrm>
            <a:off x="2183390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2327033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/>
          <p:cNvSpPr/>
          <p:nvPr/>
        </p:nvSpPr>
        <p:spPr>
          <a:xfrm>
            <a:off x="2470676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/>
          <p:cNvSpPr/>
          <p:nvPr/>
        </p:nvSpPr>
        <p:spPr>
          <a:xfrm>
            <a:off x="603317" y="1544350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/>
          <p:cNvSpPr/>
          <p:nvPr/>
        </p:nvSpPr>
        <p:spPr>
          <a:xfrm>
            <a:off x="746960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/>
          <p:cNvSpPr/>
          <p:nvPr/>
        </p:nvSpPr>
        <p:spPr>
          <a:xfrm>
            <a:off x="890603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/>
          <p:cNvSpPr/>
          <p:nvPr/>
        </p:nvSpPr>
        <p:spPr>
          <a:xfrm>
            <a:off x="1034246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/>
          <p:cNvSpPr/>
          <p:nvPr/>
        </p:nvSpPr>
        <p:spPr>
          <a:xfrm>
            <a:off x="1177889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1321532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1465175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/>
          <p:cNvSpPr/>
          <p:nvPr/>
        </p:nvSpPr>
        <p:spPr>
          <a:xfrm>
            <a:off x="1608818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1752461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1896104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2039747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2183390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2327033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2470676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603317" y="185142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204"/>
          <p:cNvSpPr/>
          <p:nvPr/>
        </p:nvSpPr>
        <p:spPr>
          <a:xfrm>
            <a:off x="734509" y="21482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>
          <a:xfrm>
            <a:off x="878152" y="21482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/>
          <p:cNvSpPr/>
          <p:nvPr/>
        </p:nvSpPr>
        <p:spPr>
          <a:xfrm>
            <a:off x="1021795" y="21482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214"/>
          <p:cNvSpPr/>
          <p:nvPr/>
        </p:nvSpPr>
        <p:spPr>
          <a:xfrm>
            <a:off x="590866" y="21482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389912" y="3013193"/>
            <a:ext cx="787977" cy="12897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/>
          <p:cNvSpPr/>
          <p:nvPr/>
        </p:nvSpPr>
        <p:spPr>
          <a:xfrm>
            <a:off x="1104592" y="3168031"/>
            <a:ext cx="228772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/>
          <p:cNvSpPr/>
          <p:nvPr/>
        </p:nvSpPr>
        <p:spPr>
          <a:xfrm>
            <a:off x="1043608" y="3695178"/>
            <a:ext cx="228772" cy="16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/>
          <p:cNvSpPr/>
          <p:nvPr/>
        </p:nvSpPr>
        <p:spPr>
          <a:xfrm>
            <a:off x="1246996" y="3977921"/>
            <a:ext cx="1092756" cy="2840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1421595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/>
          <p:cNvSpPr/>
          <p:nvPr/>
        </p:nvSpPr>
        <p:spPr>
          <a:xfrm>
            <a:off x="1565238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/>
          <p:cNvSpPr/>
          <p:nvPr/>
        </p:nvSpPr>
        <p:spPr>
          <a:xfrm>
            <a:off x="1708881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/>
          <p:cNvSpPr/>
          <p:nvPr/>
        </p:nvSpPr>
        <p:spPr>
          <a:xfrm>
            <a:off x="1852524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/>
          <p:cNvSpPr/>
          <p:nvPr/>
        </p:nvSpPr>
        <p:spPr>
          <a:xfrm>
            <a:off x="1996167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226"/>
          <p:cNvSpPr/>
          <p:nvPr/>
        </p:nvSpPr>
        <p:spPr>
          <a:xfrm>
            <a:off x="1277952" y="4023554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609130" y="3810312"/>
            <a:ext cx="65907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接收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Receipt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076056" y="3528071"/>
            <a:ext cx="78771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运输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Shipment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849824" y="2276211"/>
            <a:ext cx="77641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入库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Put Away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332530" y="2228858"/>
            <a:ext cx="44627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备车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Pick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5863" y="3528071"/>
            <a:ext cx="81176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内部维护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I-maintain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右箭头 238"/>
          <p:cNvSpPr/>
          <p:nvPr/>
        </p:nvSpPr>
        <p:spPr>
          <a:xfrm rot="16200000">
            <a:off x="1634631" y="2274948"/>
            <a:ext cx="272105" cy="2848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40" name="右箭头 239"/>
          <p:cNvSpPr/>
          <p:nvPr/>
        </p:nvSpPr>
        <p:spPr>
          <a:xfrm rot="5400000">
            <a:off x="3755198" y="2519751"/>
            <a:ext cx="272105" cy="2848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31" name="左右箭头 230"/>
          <p:cNvSpPr/>
          <p:nvPr/>
        </p:nvSpPr>
        <p:spPr>
          <a:xfrm>
            <a:off x="2769917" y="1447105"/>
            <a:ext cx="366773" cy="204717"/>
          </a:xfrm>
          <a:prstGeom prst="left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43" name="TextBox 242"/>
          <p:cNvSpPr txBox="1"/>
          <p:nvPr/>
        </p:nvSpPr>
        <p:spPr>
          <a:xfrm>
            <a:off x="2718726" y="1039650"/>
            <a:ext cx="514805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移车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Move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右箭头 244"/>
          <p:cNvSpPr/>
          <p:nvPr/>
        </p:nvSpPr>
        <p:spPr>
          <a:xfrm rot="21448414">
            <a:off x="5038510" y="2952776"/>
            <a:ext cx="272105" cy="28486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46" name="TextBox 245"/>
          <p:cNvSpPr txBox="1"/>
          <p:nvPr/>
        </p:nvSpPr>
        <p:spPr>
          <a:xfrm>
            <a:off x="5308730" y="2905576"/>
            <a:ext cx="506389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发货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Issue</a:t>
            </a:r>
          </a:p>
        </p:txBody>
      </p:sp>
      <p:pic>
        <p:nvPicPr>
          <p:cNvPr id="247" name="图片 246" descr="truck_BW_ic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6705" y="4443958"/>
            <a:ext cx="110951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" name="矩形 247"/>
          <p:cNvSpPr/>
          <p:nvPr/>
        </p:nvSpPr>
        <p:spPr>
          <a:xfrm>
            <a:off x="3745526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891292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037058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182824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328590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4474356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4620122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4765889" y="3132643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>
            <a:off x="4052266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>
            <a:off x="4198824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4345382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>
            <a:off x="4491940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>
            <a:off x="4638498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4785059" y="2803357"/>
            <a:ext cx="112595" cy="20471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endParaRPr lang="zh-CN" altLang="en-US"/>
          </a:p>
        </p:txBody>
      </p:sp>
      <p:sp>
        <p:nvSpPr>
          <p:cNvPr id="262" name="TextBox 261"/>
          <p:cNvSpPr txBox="1"/>
          <p:nvPr/>
        </p:nvSpPr>
        <p:spPr>
          <a:xfrm>
            <a:off x="3435662" y="3792670"/>
            <a:ext cx="1489736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>
                <a:latin typeface="Arial" pitchFamily="34" charset="0"/>
                <a:cs typeface="Arial" pitchFamily="34" charset="0"/>
              </a:rPr>
              <a:t>车钥匙管理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>
                <a:latin typeface="Arial" pitchFamily="34" charset="0"/>
                <a:cs typeface="Arial" pitchFamily="34" charset="0"/>
              </a:rPr>
              <a:t>Vehicle Keys Mgmt.</a:t>
            </a:r>
          </a:p>
        </p:txBody>
      </p:sp>
      <p:sp>
        <p:nvSpPr>
          <p:cNvPr id="242" name="椭圆 241"/>
          <p:cNvSpPr/>
          <p:nvPr/>
        </p:nvSpPr>
        <p:spPr>
          <a:xfrm>
            <a:off x="2411760" y="3672087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1616633" y="2609134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椭圆 269"/>
          <p:cNvSpPr/>
          <p:nvPr/>
        </p:nvSpPr>
        <p:spPr>
          <a:xfrm>
            <a:off x="3745555" y="2148258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椭圆 270"/>
          <p:cNvSpPr/>
          <p:nvPr/>
        </p:nvSpPr>
        <p:spPr>
          <a:xfrm>
            <a:off x="5833520" y="2946917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椭圆 271"/>
          <p:cNvSpPr/>
          <p:nvPr/>
        </p:nvSpPr>
        <p:spPr>
          <a:xfrm>
            <a:off x="3419872" y="3685344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椭圆 272"/>
          <p:cNvSpPr/>
          <p:nvPr/>
        </p:nvSpPr>
        <p:spPr>
          <a:xfrm>
            <a:off x="5859693" y="3556594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椭圆 273"/>
          <p:cNvSpPr/>
          <p:nvPr/>
        </p:nvSpPr>
        <p:spPr>
          <a:xfrm>
            <a:off x="2805062" y="1692897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CN" altLang="en-US" sz="1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75117" y="3159481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CN" altLang="en-US" sz="1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1790" y="234952"/>
            <a:ext cx="8459787" cy="307777"/>
          </a:xfrm>
        </p:spPr>
        <p:txBody>
          <a:bodyPr/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整车库管理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1619672" y="3168031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CN" altLang="en-US" sz="1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1331640" y="3528071"/>
            <a:ext cx="87107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外部维护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E-maintain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876256" y="779902"/>
            <a:ext cx="1944216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主要流程：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整车接收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车入库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车钥匙管理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释放订单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备车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运输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辅助流程：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内部维护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外部维护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内移车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lphaLcParenR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整车盘点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lphaLcParenR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647521" y="4464175"/>
            <a:ext cx="1212511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释放订单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Release Orders</a:t>
            </a:r>
            <a:endParaRPr lang="en-US" altLang="zh-CN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3419872" y="4417263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827584" y="4464175"/>
            <a:ext cx="296483" cy="296582"/>
          </a:xfrm>
          <a:prstGeom prst="ellipse">
            <a:avLst/>
          </a:prstGeom>
          <a:solidFill>
            <a:schemeClr val="bg1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spcCol="0" rtlCol="0" anchor="ctr"/>
          <a:lstStyle/>
          <a:p>
            <a:pPr algn="ctr"/>
            <a:r>
              <a:rPr lang="en-US" altLang="zh-CN" sz="1200" b="1" dirty="0" smtClean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CN" altLang="en-US" sz="1200" b="1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171067" y="4393175"/>
            <a:ext cx="888128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zh-CN" altLang="en-US" sz="1200" dirty="0" smtClean="0">
                <a:latin typeface="Arial" pitchFamily="34" charset="0"/>
                <a:cs typeface="Arial" pitchFamily="34" charset="0"/>
              </a:rPr>
              <a:t>盘点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zh-CN" sz="1200" dirty="0" smtClean="0">
                <a:latin typeface="Arial" pitchFamily="34" charset="0"/>
                <a:cs typeface="Arial" pitchFamily="34" charset="0"/>
              </a:rPr>
              <a:t>Stock Take</a:t>
            </a:r>
            <a:endParaRPr lang="zh-CN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325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>
          <a:xfrm>
            <a:off x="323528" y="1059582"/>
            <a:ext cx="4896544" cy="3816424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整车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接收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扫描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整车收货，打印收货回执。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整车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入库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车入库，绑定整车和停放位置。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车钥匙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打印车钥匙条码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，对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钥匙柜进行分格编码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，整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绑定车钥匙条码和钥匙柜条码，精确管理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钥匙的流动过程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释放订单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8138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并释放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整车销售货单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车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按发货单生成整车备货单指导备车，将整车移到待发区。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发货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参考备车结果，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扫描整车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生成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并打印送货单。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运输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扫描整车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RFID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和运输车辆生成生成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运单。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车库管理流程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5436096" y="1059582"/>
            <a:ext cx="3326904" cy="3816424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>
              <a:buFont typeface="+mj-lt"/>
              <a:buAutoNum type="alphaLcParenR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内部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整车在库内进行周期性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或非周期性维护（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保养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清洗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维修）的工单流程。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lphaLcParenR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维护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整车在库外进行维护（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检测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保养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清洗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维修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）的委外订单流程。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需管理车辆临时出入门和外包服务费结算。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lphaLcParenR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库内移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车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整车在库内的不同位置间移动。</a:t>
            </a:r>
            <a:endParaRPr lang="en-US" altLang="zh-CN" sz="1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+mj-lt"/>
              <a:buAutoNum type="alphaLcParenR"/>
            </a:pPr>
            <a:r>
              <a:rPr lang="zh-CN" altLang="en-US" sz="1800" b="0" dirty="0">
                <a:latin typeface="微软雅黑" pitchFamily="34" charset="-122"/>
                <a:ea typeface="微软雅黑" pitchFamily="34" charset="-122"/>
              </a:rPr>
              <a:t>整</a:t>
            </a:r>
            <a:r>
              <a:rPr lang="zh-CN" altLang="en-US" sz="1800" b="0" dirty="0" smtClean="0">
                <a:latin typeface="微软雅黑" pitchFamily="34" charset="-122"/>
                <a:ea typeface="微软雅黑" pitchFamily="34" charset="-122"/>
              </a:rPr>
              <a:t>车盘点</a:t>
            </a:r>
            <a:endParaRPr lang="en-US" altLang="zh-CN" sz="1800" b="0" dirty="0" smtClean="0">
              <a:latin typeface="微软雅黑" pitchFamily="34" charset="-122"/>
              <a:ea typeface="微软雅黑" pitchFamily="34" charset="-122"/>
            </a:endParaRPr>
          </a:p>
          <a:p>
            <a:pPr marL="339725" lvl="1" indent="0">
              <a:buNone/>
            </a:pP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按系统整车台账对整车定期盘点和差异处理。</a:t>
            </a: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CF1CFBD-7B90-4403-8CEC-C7F57C764D7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3528" y="699542"/>
            <a:ext cx="4896544" cy="28803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457200">
              <a:spcAft>
                <a:spcPts val="138"/>
              </a:spcAft>
              <a:buSzPct val="100000"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主要流程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6096" y="699542"/>
            <a:ext cx="3312368" cy="28803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ctr" defTabSz="457200">
              <a:spcAft>
                <a:spcPts val="138"/>
              </a:spcAft>
              <a:buSzPct val="100000"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辅助流程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47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neral Slides with B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EFEC98-BE53-47A4-A5BE-DC4C98B5B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456F507-2A9D-4741-BC33-BEBE414DDE1E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F7D7AAD-E2EC-489E-BB67-CC1577DC6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Slides with Braining</Template>
  <TotalTime>7852</TotalTime>
  <Words>320</Words>
  <Application>Microsoft Office PowerPoint</Application>
  <PresentationFormat>全屏显示(16:9)</PresentationFormat>
  <Paragraphs>78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General Slides with Braining</vt:lpstr>
      <vt:lpstr>整车库管理</vt:lpstr>
      <vt:lpstr>整车库管理</vt:lpstr>
      <vt:lpstr>整车库管理流程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信息技术引领流程变革</dc:title>
  <dc:subject>Enterprise Services Customer Presentation</dc:subject>
  <dc:creator>lideqing</dc:creator>
  <cp:keywords>es, enterprise services, presesntation, client facing, customer</cp:keywords>
  <cp:lastModifiedBy>Li Deqing</cp:lastModifiedBy>
  <cp:revision>1674</cp:revision>
  <dcterms:created xsi:type="dcterms:W3CDTF">2014-01-02T04:31:29Z</dcterms:created>
  <dcterms:modified xsi:type="dcterms:W3CDTF">2015-10-15T03:05:48Z</dcterms:modified>
</cp:coreProperties>
</file>