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8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83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7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7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3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4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50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9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4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47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0A6E1-7852-41AB-A022-7AD9EE32F662}" type="datetimeFigureOut">
              <a:rPr lang="zh-CN" altLang="en-US" smtClean="0"/>
              <a:t>2015/7/8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C2A8-D5E2-4093-93E6-248FC58976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4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6892500" y="4232147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4" h="1327785">
                <a:moveTo>
                  <a:pt x="0" y="132714"/>
                </a:moveTo>
                <a:lnTo>
                  <a:pt x="6768" y="90773"/>
                </a:lnTo>
                <a:lnTo>
                  <a:pt x="25619" y="54342"/>
                </a:lnTo>
                <a:lnTo>
                  <a:pt x="54370" y="25611"/>
                </a:lnTo>
                <a:lnTo>
                  <a:pt x="90838" y="6767"/>
                </a:lnTo>
                <a:lnTo>
                  <a:pt x="132841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41" y="1327404"/>
                </a:lnTo>
                <a:lnTo>
                  <a:pt x="90838" y="1320636"/>
                </a:lnTo>
                <a:lnTo>
                  <a:pt x="54370" y="1301792"/>
                </a:lnTo>
                <a:lnTo>
                  <a:pt x="25619" y="1273061"/>
                </a:lnTo>
                <a:lnTo>
                  <a:pt x="6768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7640024" y="4314571"/>
            <a:ext cx="1618614" cy="1093248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  <a:spcBef>
                <a:spcPts val="25"/>
              </a:spcBef>
            </a:pPr>
            <a:r>
              <a:rPr sz="1600" spc="-5" dirty="0">
                <a:latin typeface="+mn-ea"/>
                <a:cs typeface="Microsoft YaHei"/>
              </a:rPr>
              <a:t>•</a:t>
            </a:r>
            <a:r>
              <a:rPr sz="1600" spc="180" dirty="0">
                <a:latin typeface="+mn-ea"/>
                <a:cs typeface="Microsoft YaHei"/>
              </a:rPr>
              <a:t> </a:t>
            </a:r>
            <a:r>
              <a:rPr lang="zh-CN" altLang="en-US" sz="1600" spc="180" dirty="0" smtClean="0">
                <a:latin typeface="+mn-ea"/>
                <a:cs typeface="Microsoft YaHei"/>
              </a:rPr>
              <a:t>对</a:t>
            </a:r>
            <a:r>
              <a:rPr lang="zh-CN" altLang="en-US" sz="1600" spc="-5" dirty="0" smtClean="0">
                <a:latin typeface="+mn-ea"/>
                <a:cs typeface="Microsoft YaHei"/>
              </a:rPr>
              <a:t>生产</a:t>
            </a:r>
            <a:r>
              <a:rPr lang="zh-CN" altLang="en-US" sz="1600" spc="-5" dirty="0">
                <a:latin typeface="+mn-ea"/>
                <a:cs typeface="Microsoft YaHei"/>
              </a:rPr>
              <a:t>单进行</a:t>
            </a:r>
            <a:r>
              <a:rPr lang="zh-CN" altLang="en-US" sz="1600" spc="-5" dirty="0" smtClean="0">
                <a:latin typeface="+mn-ea"/>
                <a:cs typeface="Microsoft YaHei"/>
              </a:rPr>
              <a:t>上线、下线</a:t>
            </a:r>
            <a:r>
              <a:rPr lang="zh-CN" altLang="en-US" sz="1600" spc="-5" dirty="0">
                <a:latin typeface="+mn-ea"/>
                <a:cs typeface="Microsoft YaHei"/>
              </a:rPr>
              <a:t>等</a:t>
            </a:r>
            <a:r>
              <a:rPr lang="zh-CN" altLang="en-US" sz="1600" spc="-5" dirty="0" smtClean="0">
                <a:latin typeface="+mn-ea"/>
                <a:cs typeface="Microsoft YaHei"/>
              </a:rPr>
              <a:t>操作，并记录工时</a:t>
            </a:r>
            <a:endParaRPr lang="en-US" altLang="zh-CN" sz="1600" spc="-5" dirty="0" smtClean="0">
              <a:latin typeface="+mn-ea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  <a:spcBef>
                <a:spcPts val="25"/>
              </a:spcBef>
            </a:pPr>
            <a:r>
              <a:rPr lang="en-US" altLang="zh-CN" sz="1600" spc="-5" dirty="0" smtClean="0">
                <a:latin typeface="+mn-ea"/>
                <a:cs typeface="Microsoft YaHei"/>
              </a:rPr>
              <a:t>• </a:t>
            </a:r>
            <a:r>
              <a:rPr lang="zh-CN" altLang="en-US" sz="1600" spc="-5" dirty="0" smtClean="0">
                <a:latin typeface="+mn-ea"/>
                <a:cs typeface="Microsoft YaHei"/>
              </a:rPr>
              <a:t>生产完成后进行物料反冲</a:t>
            </a:r>
            <a:endParaRPr sz="1600" spc="-5" dirty="0">
              <a:latin typeface="+mn-ea"/>
              <a:cs typeface="Microsoft YaHei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334216" y="4232147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5" h="1327785">
                <a:moveTo>
                  <a:pt x="0" y="132714"/>
                </a:moveTo>
                <a:lnTo>
                  <a:pt x="6770" y="90773"/>
                </a:lnTo>
                <a:lnTo>
                  <a:pt x="25624" y="54342"/>
                </a:lnTo>
                <a:lnTo>
                  <a:pt x="54372" y="25611"/>
                </a:lnTo>
                <a:lnTo>
                  <a:pt x="90828" y="6767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03" y="1327404"/>
                </a:lnTo>
                <a:lnTo>
                  <a:pt x="90828" y="1320636"/>
                </a:lnTo>
                <a:lnTo>
                  <a:pt x="54372" y="1301792"/>
                </a:lnTo>
                <a:lnTo>
                  <a:pt x="25624" y="1273061"/>
                </a:lnTo>
                <a:lnTo>
                  <a:pt x="6770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628688" y="4239293"/>
            <a:ext cx="1614084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630"/>
              </a:lnSpc>
            </a:pPr>
            <a:r>
              <a:rPr sz="1600" spc="-5" dirty="0" smtClean="0">
                <a:latin typeface="Microsoft YaHei"/>
                <a:cs typeface="Microsoft YaHei"/>
              </a:rPr>
              <a:t>•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根据收货及反冲数对成品进行成本核算</a:t>
            </a:r>
            <a:endParaRPr lang="en-US" altLang="zh-CN" sz="1600" spc="-5" dirty="0" smtClean="0">
              <a:latin typeface="Microsoft YaHei"/>
              <a:cs typeface="Microsoft YaHei"/>
            </a:endParaRPr>
          </a:p>
          <a:p>
            <a:pPr marL="12700" algn="just">
              <a:lnSpc>
                <a:spcPts val="1630"/>
              </a:lnSpc>
            </a:pPr>
            <a:r>
              <a:rPr lang="en-US" altLang="zh-CN" sz="1600" spc="-5" dirty="0" smtClean="0">
                <a:latin typeface="Microsoft YaHei"/>
                <a:cs typeface="Microsoft YaHei"/>
              </a:rPr>
              <a:t>•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根据生产及工时数据可进行工资核算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6793441" y="1408175"/>
            <a:ext cx="2562225" cy="1329055"/>
          </a:xfrm>
          <a:custGeom>
            <a:avLst/>
            <a:gdLst/>
            <a:ahLst/>
            <a:cxnLst/>
            <a:rect l="l" t="t" r="r" b="b"/>
            <a:pathLst>
              <a:path w="2562225" h="1329055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2429002" y="0"/>
                </a:lnTo>
                <a:lnTo>
                  <a:pt x="2471005" y="6768"/>
                </a:lnTo>
                <a:lnTo>
                  <a:pt x="2507473" y="25619"/>
                </a:lnTo>
                <a:lnTo>
                  <a:pt x="2536224" y="54370"/>
                </a:lnTo>
                <a:lnTo>
                  <a:pt x="2555075" y="90838"/>
                </a:lnTo>
                <a:lnTo>
                  <a:pt x="2561844" y="132841"/>
                </a:lnTo>
                <a:lnTo>
                  <a:pt x="2561844" y="1196086"/>
                </a:lnTo>
                <a:lnTo>
                  <a:pt x="2555075" y="1238089"/>
                </a:lnTo>
                <a:lnTo>
                  <a:pt x="2536224" y="1274557"/>
                </a:lnTo>
                <a:lnTo>
                  <a:pt x="2507473" y="1303308"/>
                </a:lnTo>
                <a:lnTo>
                  <a:pt x="2471005" y="1322159"/>
                </a:lnTo>
                <a:lnTo>
                  <a:pt x="2429002" y="1328927"/>
                </a:lnTo>
                <a:lnTo>
                  <a:pt x="132842" y="1328927"/>
                </a:lnTo>
                <a:lnTo>
                  <a:pt x="90838" y="1322159"/>
                </a:lnTo>
                <a:lnTo>
                  <a:pt x="54370" y="1303308"/>
                </a:lnTo>
                <a:lnTo>
                  <a:pt x="25619" y="1274557"/>
                </a:lnTo>
                <a:lnTo>
                  <a:pt x="6768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7337235" y="1494282"/>
            <a:ext cx="1921404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</a:pPr>
            <a:r>
              <a:rPr sz="1600" spc="-5" dirty="0">
                <a:latin typeface="Microsoft YaHei"/>
                <a:cs typeface="Microsoft YaHei"/>
              </a:rPr>
              <a:t>•</a:t>
            </a:r>
            <a:r>
              <a:rPr sz="1600" spc="180" dirty="0">
                <a:latin typeface="Microsoft YaHei"/>
                <a:cs typeface="Microsoft YaHei"/>
              </a:rPr>
              <a:t> </a:t>
            </a:r>
            <a:r>
              <a:rPr lang="zh-CN" altLang="en-US" sz="1600" spc="180" dirty="0" smtClean="0">
                <a:latin typeface="Microsoft YaHei"/>
                <a:cs typeface="Microsoft YaHei"/>
              </a:rPr>
              <a:t>外部供应商根据交货计划备货交货</a:t>
            </a:r>
            <a:endParaRPr lang="en-US" altLang="zh-CN" sz="1600" spc="180" dirty="0" smtClean="0">
              <a:latin typeface="Microsoft YaHei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</a:pPr>
            <a:r>
              <a:rPr lang="en-US" altLang="zh-CN" sz="1600" spc="-5" dirty="0" smtClean="0">
                <a:latin typeface="Microsoft YaHei"/>
                <a:cs typeface="Microsoft YaHei"/>
              </a:rPr>
              <a:t>• </a:t>
            </a:r>
            <a:r>
              <a:rPr lang="zh-CN" altLang="en-US" sz="1600" spc="180" dirty="0" smtClean="0">
                <a:latin typeface="Microsoft YaHei"/>
                <a:cs typeface="Microsoft YaHei"/>
              </a:rPr>
              <a:t>内部仓库根据生产单进行领料</a:t>
            </a:r>
            <a:endParaRPr sz="1600" spc="180" dirty="0">
              <a:latin typeface="+mn-ea"/>
              <a:cs typeface="Microsoft YaHe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334216" y="1408175"/>
            <a:ext cx="2502535" cy="1329055"/>
          </a:xfrm>
          <a:custGeom>
            <a:avLst/>
            <a:gdLst/>
            <a:ahLst/>
            <a:cxnLst/>
            <a:rect l="l" t="t" r="r" b="b"/>
            <a:pathLst>
              <a:path w="2502535" h="1329055">
                <a:moveTo>
                  <a:pt x="0" y="132841"/>
                </a:moveTo>
                <a:lnTo>
                  <a:pt x="6770" y="90838"/>
                </a:lnTo>
                <a:lnTo>
                  <a:pt x="25624" y="54370"/>
                </a:lnTo>
                <a:lnTo>
                  <a:pt x="54372" y="25619"/>
                </a:lnTo>
                <a:lnTo>
                  <a:pt x="90828" y="6768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8"/>
                </a:lnTo>
                <a:lnTo>
                  <a:pt x="2448037" y="25619"/>
                </a:lnTo>
                <a:lnTo>
                  <a:pt x="2476788" y="54370"/>
                </a:lnTo>
                <a:lnTo>
                  <a:pt x="2495639" y="90838"/>
                </a:lnTo>
                <a:lnTo>
                  <a:pt x="2502408" y="132841"/>
                </a:lnTo>
                <a:lnTo>
                  <a:pt x="2502408" y="1196086"/>
                </a:lnTo>
                <a:lnTo>
                  <a:pt x="2495639" y="1238089"/>
                </a:lnTo>
                <a:lnTo>
                  <a:pt x="2476788" y="1274557"/>
                </a:lnTo>
                <a:lnTo>
                  <a:pt x="2448037" y="1303308"/>
                </a:lnTo>
                <a:lnTo>
                  <a:pt x="2411569" y="1322159"/>
                </a:lnTo>
                <a:lnTo>
                  <a:pt x="2369566" y="1328927"/>
                </a:lnTo>
                <a:lnTo>
                  <a:pt x="132803" y="1328927"/>
                </a:lnTo>
                <a:lnTo>
                  <a:pt x="90828" y="1322159"/>
                </a:lnTo>
                <a:lnTo>
                  <a:pt x="54372" y="1303308"/>
                </a:lnTo>
                <a:lnTo>
                  <a:pt x="25624" y="1274557"/>
                </a:lnTo>
                <a:lnTo>
                  <a:pt x="6770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2411433" y="1494282"/>
            <a:ext cx="1808027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</a:pPr>
            <a:r>
              <a:rPr sz="1600" spc="-5" dirty="0">
                <a:latin typeface="Microsoft YaHei"/>
                <a:cs typeface="Microsoft YaHei"/>
              </a:rPr>
              <a:t>•</a:t>
            </a:r>
            <a:r>
              <a:rPr sz="1600" spc="180" dirty="0">
                <a:latin typeface="Microsoft YaHei"/>
                <a:cs typeface="Microsoft YaHei"/>
              </a:rPr>
              <a:t> </a:t>
            </a:r>
            <a:r>
              <a:rPr lang="zh-CN" altLang="en-US" sz="1600" spc="180" dirty="0">
                <a:latin typeface="Microsoft YaHei"/>
                <a:cs typeface="Microsoft YaHei"/>
              </a:rPr>
              <a:t>根据</a:t>
            </a:r>
            <a:r>
              <a:rPr lang="zh-CN" altLang="en-US" sz="1600" spc="180" dirty="0" smtClean="0">
                <a:latin typeface="Microsoft YaHei"/>
                <a:cs typeface="Microsoft YaHei"/>
              </a:rPr>
              <a:t>客户计划计算生产排程</a:t>
            </a:r>
            <a:endParaRPr lang="en-US" altLang="zh-CN" sz="1600" spc="180" dirty="0" smtClean="0">
              <a:latin typeface="Microsoft YaHei"/>
              <a:cs typeface="Microsoft YaHei"/>
            </a:endParaRPr>
          </a:p>
          <a:p>
            <a:pPr marL="184785" marR="5080" indent="-172720" algn="just">
              <a:lnSpc>
                <a:spcPts val="1730"/>
              </a:lnSpc>
            </a:pPr>
            <a:r>
              <a:rPr lang="en-US" altLang="zh-CN" sz="1600" spc="-5" dirty="0" smtClean="0">
                <a:latin typeface="Microsoft YaHei"/>
                <a:cs typeface="Microsoft YaHei"/>
              </a:rPr>
              <a:t>• </a:t>
            </a:r>
            <a:r>
              <a:rPr lang="zh-CN" altLang="en-US" sz="1600" spc="180" dirty="0" smtClean="0">
                <a:latin typeface="Microsoft YaHei"/>
                <a:cs typeface="Microsoft YaHei"/>
              </a:rPr>
              <a:t>可手工或自动生成生产计划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749248" y="2452623"/>
            <a:ext cx="891540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1.</a:t>
            </a:r>
            <a:r>
              <a:rPr sz="1700" dirty="0">
                <a:latin typeface="Microsoft YaHei"/>
                <a:cs typeface="Microsoft YaHei"/>
              </a:rPr>
              <a:t>供应商 协议价格 确定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3989281" y="1653031"/>
            <a:ext cx="376580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6123261" y="2540127"/>
            <a:ext cx="8534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sz="1700" spc="-5" dirty="0">
                <a:latin typeface="Microsoft YaHei"/>
                <a:cs typeface="Microsoft YaHei"/>
              </a:rPr>
              <a:t>2</a:t>
            </a:r>
            <a:r>
              <a:rPr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生产物料准备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103449" y="3803517"/>
            <a:ext cx="891540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0100"/>
              </a:lnSpc>
            </a:pPr>
            <a:r>
              <a:rPr sz="1700" spc="-5" dirty="0">
                <a:latin typeface="Microsoft YaHei"/>
                <a:cs typeface="Microsoft YaHei"/>
              </a:rPr>
              <a:t>3.</a:t>
            </a:r>
            <a:r>
              <a:rPr sz="1700" dirty="0">
                <a:latin typeface="Microsoft YaHei"/>
                <a:cs typeface="Microsoft YaHei"/>
              </a:rPr>
              <a:t>实际支 付价格确</a:t>
            </a:r>
            <a:r>
              <a:rPr sz="1700" spc="-5" dirty="0">
                <a:latin typeface="Microsoft YaHei"/>
                <a:cs typeface="Microsoft YaHei"/>
              </a:rPr>
              <a:t> </a:t>
            </a:r>
            <a:r>
              <a:rPr sz="1700" dirty="0">
                <a:latin typeface="Microsoft YaHei"/>
                <a:cs typeface="Microsoft YaHei"/>
              </a:rPr>
              <a:t>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3989281" y="3500628"/>
            <a:ext cx="3765804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4723721" y="3925316"/>
            <a:ext cx="8987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4</a:t>
            </a:r>
            <a:r>
              <a:rPr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生产数据处理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545285" y="3113532"/>
            <a:ext cx="673608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525473" y="3553967"/>
            <a:ext cx="673608" cy="33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 txBox="1"/>
          <p:nvPr/>
        </p:nvSpPr>
        <p:spPr>
          <a:xfrm>
            <a:off x="2813133" y="2602610"/>
            <a:ext cx="74041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框架协议 签订流程</a:t>
            </a: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7807092" y="2618330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1108583" y="0"/>
                </a:moveTo>
                <a:lnTo>
                  <a:pt x="0" y="0"/>
                </a:lnTo>
                <a:lnTo>
                  <a:pt x="127381" y="216407"/>
                </a:lnTo>
                <a:lnTo>
                  <a:pt x="0" y="432815"/>
                </a:lnTo>
                <a:lnTo>
                  <a:pt x="1108583" y="432815"/>
                </a:lnTo>
                <a:lnTo>
                  <a:pt x="1235964" y="21640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7807092" y="2618330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7958603" y="2726603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采购收货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7533215" y="5394300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9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9" y="432816"/>
                </a:lnTo>
                <a:lnTo>
                  <a:pt x="1234439" y="216408"/>
                </a:lnTo>
                <a:lnTo>
                  <a:pt x="11070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7533215" y="5394300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0" y="0"/>
                </a:moveTo>
                <a:lnTo>
                  <a:pt x="1107059" y="0"/>
                </a:lnTo>
                <a:lnTo>
                  <a:pt x="1234439" y="216408"/>
                </a:lnTo>
                <a:lnTo>
                  <a:pt x="1107059" y="432816"/>
                </a:lnTo>
                <a:lnTo>
                  <a:pt x="0" y="432816"/>
                </a:lnTo>
                <a:lnTo>
                  <a:pt x="127380" y="216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 txBox="1"/>
          <p:nvPr/>
        </p:nvSpPr>
        <p:spPr>
          <a:xfrm>
            <a:off x="7673327" y="5507499"/>
            <a:ext cx="1022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r>
              <a:rPr lang="zh-CN" altLang="en-US" dirty="0"/>
              <a:t>生产执行</a:t>
            </a:r>
            <a:r>
              <a:rPr dirty="0" err="1" smtClean="0"/>
              <a:t>流程</a:t>
            </a:r>
            <a:endParaRPr dirty="0"/>
          </a:p>
        </p:txBody>
      </p:sp>
      <p:sp>
        <p:nvSpPr>
          <p:cNvPr id="34" name="object 32"/>
          <p:cNvSpPr txBox="1"/>
          <p:nvPr/>
        </p:nvSpPr>
        <p:spPr>
          <a:xfrm>
            <a:off x="8966156" y="5423255"/>
            <a:ext cx="78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物料反冲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2657305" y="5420867"/>
            <a:ext cx="1234440" cy="417830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1111504" y="0"/>
                </a:moveTo>
                <a:lnTo>
                  <a:pt x="0" y="0"/>
                </a:lnTo>
                <a:lnTo>
                  <a:pt x="122936" y="208787"/>
                </a:lnTo>
                <a:lnTo>
                  <a:pt x="0" y="417575"/>
                </a:lnTo>
                <a:lnTo>
                  <a:pt x="1111504" y="417575"/>
                </a:lnTo>
                <a:lnTo>
                  <a:pt x="1234440" y="208787"/>
                </a:lnTo>
                <a:lnTo>
                  <a:pt x="1111504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2657305" y="5420867"/>
            <a:ext cx="1234440" cy="417830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0" y="0"/>
                </a:moveTo>
                <a:lnTo>
                  <a:pt x="1111504" y="0"/>
                </a:lnTo>
                <a:lnTo>
                  <a:pt x="1234440" y="208787"/>
                </a:lnTo>
                <a:lnTo>
                  <a:pt x="1111504" y="417575"/>
                </a:lnTo>
                <a:lnTo>
                  <a:pt x="0" y="417575"/>
                </a:lnTo>
                <a:lnTo>
                  <a:pt x="122936" y="2087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 txBox="1"/>
          <p:nvPr/>
        </p:nvSpPr>
        <p:spPr>
          <a:xfrm>
            <a:off x="2830174" y="5520890"/>
            <a:ext cx="101117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成本核算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40" name="object 18"/>
          <p:cNvSpPr txBox="1"/>
          <p:nvPr/>
        </p:nvSpPr>
        <p:spPr>
          <a:xfrm>
            <a:off x="6192211" y="3888543"/>
            <a:ext cx="85344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lang="en-US" sz="1700" spc="-5" dirty="0" smtClean="0">
                <a:latin typeface="Microsoft YaHei"/>
                <a:cs typeface="Microsoft YaHei"/>
              </a:rPr>
              <a:t>3</a:t>
            </a:r>
            <a:r>
              <a:rPr sz="1700" spc="-5" dirty="0" smtClean="0">
                <a:latin typeface="Microsoft YaHei"/>
                <a:cs typeface="Microsoft YaHei"/>
              </a:rPr>
              <a:t>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生产过程执行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4787348" y="2572364"/>
            <a:ext cx="8534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lang="en-US" sz="1700" spc="-5" dirty="0" smtClean="0">
                <a:latin typeface="Microsoft YaHei"/>
                <a:cs typeface="Microsoft YaHei"/>
              </a:rPr>
              <a:t>1.</a:t>
            </a:r>
            <a:r>
              <a:rPr lang="zh-CN" altLang="en-US" sz="1700" spc="-5" dirty="0" smtClean="0">
                <a:latin typeface="Microsoft YaHei"/>
                <a:cs typeface="Microsoft YaHei"/>
              </a:rPr>
              <a:t>生产计划发布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43" name="object 25"/>
          <p:cNvSpPr/>
          <p:nvPr/>
        </p:nvSpPr>
        <p:spPr>
          <a:xfrm>
            <a:off x="8991433" y="2610583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26"/>
          <p:cNvSpPr txBox="1"/>
          <p:nvPr/>
        </p:nvSpPr>
        <p:spPr>
          <a:xfrm>
            <a:off x="9154849" y="2742532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生产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领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料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6" name="object 25"/>
          <p:cNvSpPr/>
          <p:nvPr/>
        </p:nvSpPr>
        <p:spPr>
          <a:xfrm>
            <a:off x="8728508" y="5387340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26"/>
          <p:cNvSpPr txBox="1"/>
          <p:nvPr/>
        </p:nvSpPr>
        <p:spPr>
          <a:xfrm>
            <a:off x="8871662" y="5520890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物料反冲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2790304" y="2606802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26"/>
          <p:cNvSpPr txBox="1"/>
          <p:nvPr/>
        </p:nvSpPr>
        <p:spPr>
          <a:xfrm>
            <a:off x="2995497" y="2710863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生产</a:t>
            </a: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排程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2" name="object 26"/>
          <p:cNvSpPr txBox="1"/>
          <p:nvPr/>
        </p:nvSpPr>
        <p:spPr>
          <a:xfrm>
            <a:off x="1586947" y="2764908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客户计划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3" name="object 33"/>
          <p:cNvSpPr/>
          <p:nvPr/>
        </p:nvSpPr>
        <p:spPr>
          <a:xfrm>
            <a:off x="3842786" y="5418837"/>
            <a:ext cx="1234440" cy="417830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1111504" y="0"/>
                </a:moveTo>
                <a:lnTo>
                  <a:pt x="0" y="0"/>
                </a:lnTo>
                <a:lnTo>
                  <a:pt x="122936" y="208787"/>
                </a:lnTo>
                <a:lnTo>
                  <a:pt x="0" y="417575"/>
                </a:lnTo>
                <a:lnTo>
                  <a:pt x="1111504" y="417575"/>
                </a:lnTo>
                <a:lnTo>
                  <a:pt x="1234440" y="208787"/>
                </a:lnTo>
                <a:lnTo>
                  <a:pt x="1111504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5"/>
          <p:cNvSpPr txBox="1"/>
          <p:nvPr/>
        </p:nvSpPr>
        <p:spPr>
          <a:xfrm>
            <a:off x="4029968" y="5541384"/>
            <a:ext cx="101117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工资核算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42" name="object 109"/>
          <p:cNvSpPr/>
          <p:nvPr/>
        </p:nvSpPr>
        <p:spPr>
          <a:xfrm>
            <a:off x="9303462" y="6090156"/>
            <a:ext cx="745490" cy="201295"/>
          </a:xfrm>
          <a:custGeom>
            <a:avLst/>
            <a:gdLst/>
            <a:ahLst/>
            <a:cxnLst/>
            <a:rect l="l" t="t" r="r" b="b"/>
            <a:pathLst>
              <a:path w="745489" h="201295">
                <a:moveTo>
                  <a:pt x="711707" y="0"/>
                </a:moveTo>
                <a:lnTo>
                  <a:pt x="33527" y="0"/>
                </a:lnTo>
                <a:lnTo>
                  <a:pt x="20466" y="2634"/>
                </a:lnTo>
                <a:lnTo>
                  <a:pt x="9810" y="9820"/>
                </a:lnTo>
                <a:lnTo>
                  <a:pt x="2631" y="20477"/>
                </a:lnTo>
                <a:lnTo>
                  <a:pt x="0" y="33527"/>
                </a:lnTo>
                <a:lnTo>
                  <a:pt x="0" y="167639"/>
                </a:lnTo>
                <a:lnTo>
                  <a:pt x="2631" y="180690"/>
                </a:lnTo>
                <a:lnTo>
                  <a:pt x="9810" y="191347"/>
                </a:lnTo>
                <a:lnTo>
                  <a:pt x="20466" y="198533"/>
                </a:lnTo>
                <a:lnTo>
                  <a:pt x="33527" y="201167"/>
                </a:lnTo>
                <a:lnTo>
                  <a:pt x="711707" y="201167"/>
                </a:lnTo>
                <a:lnTo>
                  <a:pt x="724769" y="198533"/>
                </a:lnTo>
                <a:lnTo>
                  <a:pt x="735425" y="191347"/>
                </a:lnTo>
                <a:lnTo>
                  <a:pt x="742604" y="180690"/>
                </a:lnTo>
                <a:lnTo>
                  <a:pt x="745235" y="167639"/>
                </a:lnTo>
                <a:lnTo>
                  <a:pt x="745235" y="33527"/>
                </a:lnTo>
                <a:lnTo>
                  <a:pt x="742604" y="20477"/>
                </a:lnTo>
                <a:lnTo>
                  <a:pt x="735425" y="9820"/>
                </a:lnTo>
                <a:lnTo>
                  <a:pt x="724769" y="2634"/>
                </a:lnTo>
                <a:lnTo>
                  <a:pt x="711707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10"/>
          <p:cNvSpPr/>
          <p:nvPr/>
        </p:nvSpPr>
        <p:spPr>
          <a:xfrm>
            <a:off x="9303462" y="6378193"/>
            <a:ext cx="745490" cy="227329"/>
          </a:xfrm>
          <a:custGeom>
            <a:avLst/>
            <a:gdLst/>
            <a:ahLst/>
            <a:cxnLst/>
            <a:rect l="l" t="t" r="r" b="b"/>
            <a:pathLst>
              <a:path w="745489" h="227329">
                <a:moveTo>
                  <a:pt x="707390" y="0"/>
                </a:moveTo>
                <a:lnTo>
                  <a:pt x="37845" y="0"/>
                </a:lnTo>
                <a:lnTo>
                  <a:pt x="23092" y="2973"/>
                </a:lnTo>
                <a:lnTo>
                  <a:pt x="11064" y="11083"/>
                </a:lnTo>
                <a:lnTo>
                  <a:pt x="2966" y="23113"/>
                </a:lnTo>
                <a:lnTo>
                  <a:pt x="0" y="37845"/>
                </a:lnTo>
                <a:lnTo>
                  <a:pt x="0" y="189229"/>
                </a:lnTo>
                <a:lnTo>
                  <a:pt x="2966" y="203962"/>
                </a:lnTo>
                <a:lnTo>
                  <a:pt x="11064" y="215992"/>
                </a:lnTo>
                <a:lnTo>
                  <a:pt x="23092" y="224102"/>
                </a:lnTo>
                <a:lnTo>
                  <a:pt x="37845" y="227075"/>
                </a:lnTo>
                <a:lnTo>
                  <a:pt x="707390" y="227075"/>
                </a:lnTo>
                <a:lnTo>
                  <a:pt x="722143" y="224102"/>
                </a:lnTo>
                <a:lnTo>
                  <a:pt x="734171" y="215992"/>
                </a:lnTo>
                <a:lnTo>
                  <a:pt x="742269" y="203962"/>
                </a:lnTo>
                <a:lnTo>
                  <a:pt x="745235" y="189229"/>
                </a:lnTo>
                <a:lnTo>
                  <a:pt x="745235" y="37845"/>
                </a:lnTo>
                <a:lnTo>
                  <a:pt x="742269" y="23113"/>
                </a:lnTo>
                <a:lnTo>
                  <a:pt x="734171" y="11083"/>
                </a:lnTo>
                <a:lnTo>
                  <a:pt x="722143" y="2973"/>
                </a:lnTo>
                <a:lnTo>
                  <a:pt x="70739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11"/>
          <p:cNvSpPr txBox="1"/>
          <p:nvPr/>
        </p:nvSpPr>
        <p:spPr>
          <a:xfrm>
            <a:off x="10210369" y="6080708"/>
            <a:ext cx="916288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200" dirty="0" err="1" smtClean="0">
                <a:latin typeface="Microsoft YaHei"/>
                <a:cs typeface="Microsoft YaHei"/>
              </a:rPr>
              <a:t>MES</a:t>
            </a:r>
            <a:r>
              <a:rPr sz="1200" dirty="0" err="1" smtClean="0">
                <a:latin typeface="Microsoft YaHei"/>
                <a:cs typeface="Microsoft YaHei"/>
              </a:rPr>
              <a:t>系统</a:t>
            </a:r>
            <a:endParaRPr sz="12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latin typeface="Microsoft YaHei"/>
                <a:cs typeface="Microsoft YaHei"/>
              </a:rPr>
              <a:t>其他系统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49" name="object 33"/>
          <p:cNvSpPr/>
          <p:nvPr/>
        </p:nvSpPr>
        <p:spPr>
          <a:xfrm>
            <a:off x="1466311" y="5431791"/>
            <a:ext cx="1234440" cy="417830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1111504" y="0"/>
                </a:moveTo>
                <a:lnTo>
                  <a:pt x="0" y="0"/>
                </a:lnTo>
                <a:lnTo>
                  <a:pt x="122936" y="208787"/>
                </a:lnTo>
                <a:lnTo>
                  <a:pt x="0" y="417575"/>
                </a:lnTo>
                <a:lnTo>
                  <a:pt x="1111504" y="417575"/>
                </a:lnTo>
                <a:lnTo>
                  <a:pt x="1234440" y="208787"/>
                </a:lnTo>
                <a:lnTo>
                  <a:pt x="11115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5"/>
          <p:cNvSpPr txBox="1"/>
          <p:nvPr/>
        </p:nvSpPr>
        <p:spPr>
          <a:xfrm>
            <a:off x="1665007" y="5541384"/>
            <a:ext cx="101117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物料追溯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56" name="object 27"/>
          <p:cNvSpPr/>
          <p:nvPr/>
        </p:nvSpPr>
        <p:spPr>
          <a:xfrm>
            <a:off x="6364846" y="5394300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9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9" y="432816"/>
                </a:lnTo>
                <a:lnTo>
                  <a:pt x="1234439" y="216408"/>
                </a:lnTo>
                <a:lnTo>
                  <a:pt x="11070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9"/>
          <p:cNvSpPr txBox="1"/>
          <p:nvPr/>
        </p:nvSpPr>
        <p:spPr>
          <a:xfrm>
            <a:off x="6546555" y="5504018"/>
            <a:ext cx="1022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r>
              <a:rPr lang="zh-CN" altLang="en-US" dirty="0" smtClean="0"/>
              <a:t>生产数据采集</a:t>
            </a:r>
            <a:endParaRPr dirty="0"/>
          </a:p>
        </p:txBody>
      </p:sp>
      <p:sp>
        <p:nvSpPr>
          <p:cNvPr id="58" name="object 59"/>
          <p:cNvSpPr txBox="1"/>
          <p:nvPr/>
        </p:nvSpPr>
        <p:spPr>
          <a:xfrm>
            <a:off x="3309222" y="2988013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45130" y="2994302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59"/>
          <p:cNvSpPr txBox="1"/>
          <p:nvPr/>
        </p:nvSpPr>
        <p:spPr>
          <a:xfrm>
            <a:off x="9529471" y="2989067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1" name="object 59"/>
          <p:cNvSpPr txBox="1"/>
          <p:nvPr/>
        </p:nvSpPr>
        <p:spPr>
          <a:xfrm>
            <a:off x="1919945" y="5777189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2" name="object 59"/>
          <p:cNvSpPr txBox="1"/>
          <p:nvPr/>
        </p:nvSpPr>
        <p:spPr>
          <a:xfrm>
            <a:off x="9197976" y="5757257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3" name="object 59"/>
          <p:cNvSpPr txBox="1"/>
          <p:nvPr/>
        </p:nvSpPr>
        <p:spPr>
          <a:xfrm>
            <a:off x="8011726" y="5776634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4" name="object 59"/>
          <p:cNvSpPr txBox="1"/>
          <p:nvPr/>
        </p:nvSpPr>
        <p:spPr>
          <a:xfrm>
            <a:off x="6820902" y="5776354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5" name="object 76"/>
          <p:cNvSpPr txBox="1"/>
          <p:nvPr/>
        </p:nvSpPr>
        <p:spPr>
          <a:xfrm>
            <a:off x="3228573" y="5792587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1335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Calibri"/>
                <a:cs typeface="Calibri"/>
              </a:rPr>
              <a:t>QAD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6" name="object 76"/>
          <p:cNvSpPr txBox="1"/>
          <p:nvPr/>
        </p:nvSpPr>
        <p:spPr>
          <a:xfrm>
            <a:off x="4473740" y="5792502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1335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Calibri"/>
                <a:cs typeface="Calibri"/>
              </a:rPr>
              <a:t>HR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516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6797410" y="3923674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4" h="1327785">
                <a:moveTo>
                  <a:pt x="0" y="132714"/>
                </a:moveTo>
                <a:lnTo>
                  <a:pt x="6768" y="90773"/>
                </a:lnTo>
                <a:lnTo>
                  <a:pt x="25619" y="54342"/>
                </a:lnTo>
                <a:lnTo>
                  <a:pt x="54370" y="25611"/>
                </a:lnTo>
                <a:lnTo>
                  <a:pt x="90838" y="6767"/>
                </a:lnTo>
                <a:lnTo>
                  <a:pt x="132841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41" y="1327404"/>
                </a:lnTo>
                <a:lnTo>
                  <a:pt x="90838" y="1320636"/>
                </a:lnTo>
                <a:lnTo>
                  <a:pt x="54370" y="1301792"/>
                </a:lnTo>
                <a:lnTo>
                  <a:pt x="25619" y="1273061"/>
                </a:lnTo>
                <a:lnTo>
                  <a:pt x="6768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7544934" y="4006098"/>
            <a:ext cx="1618614" cy="8752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R="5080" indent="-172720">
              <a:lnSpc>
                <a:spcPts val="1730"/>
              </a:lnSpc>
              <a:spcBef>
                <a:spcPts val="25"/>
              </a:spcBef>
            </a:pPr>
            <a:r>
              <a:rPr sz="1600" dirty="0"/>
              <a:t>• </a:t>
            </a:r>
            <a:r>
              <a:rPr lang="zh-CN" altLang="en-US" sz="1600" dirty="0" smtClean="0"/>
              <a:t>对</a:t>
            </a:r>
            <a:r>
              <a:rPr lang="zh-CN" altLang="en-US" sz="1600" dirty="0" smtClean="0">
                <a:latin typeface="+mn-ea"/>
              </a:rPr>
              <a:t>寄售</a:t>
            </a:r>
            <a:r>
              <a:rPr lang="zh-CN" altLang="en-US" sz="1600" dirty="0">
                <a:latin typeface="+mn-ea"/>
              </a:rPr>
              <a:t>和非寄售物料结算，</a:t>
            </a:r>
            <a:r>
              <a:rPr lang="zh-CN" altLang="en-US" sz="1600" dirty="0" smtClean="0">
                <a:latin typeface="+mn-ea"/>
              </a:rPr>
              <a:t>结算结果传</a:t>
            </a:r>
            <a:r>
              <a:rPr lang="zh-CN" altLang="en-US" sz="1600" dirty="0">
                <a:latin typeface="+mn-ea"/>
              </a:rPr>
              <a:t>给</a:t>
            </a:r>
            <a:r>
              <a:rPr lang="en-US" altLang="zh-CN" sz="1600" dirty="0">
                <a:latin typeface="+mn-ea"/>
              </a:rPr>
              <a:t>SRM</a:t>
            </a:r>
            <a:r>
              <a:rPr lang="zh-CN" altLang="en-US" sz="1600" dirty="0">
                <a:latin typeface="+mn-ea"/>
              </a:rPr>
              <a:t>进行供应商对账</a:t>
            </a:r>
            <a:endParaRPr sz="1600" dirty="0">
              <a:latin typeface="+mn-ea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239126" y="3923674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5" h="1327785">
                <a:moveTo>
                  <a:pt x="0" y="132714"/>
                </a:moveTo>
                <a:lnTo>
                  <a:pt x="6770" y="90773"/>
                </a:lnTo>
                <a:lnTo>
                  <a:pt x="25624" y="54342"/>
                </a:lnTo>
                <a:lnTo>
                  <a:pt x="54372" y="25611"/>
                </a:lnTo>
                <a:lnTo>
                  <a:pt x="90828" y="6767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03" y="1327404"/>
                </a:lnTo>
                <a:lnTo>
                  <a:pt x="90828" y="1320636"/>
                </a:lnTo>
                <a:lnTo>
                  <a:pt x="54372" y="1301792"/>
                </a:lnTo>
                <a:lnTo>
                  <a:pt x="25624" y="1273061"/>
                </a:lnTo>
                <a:lnTo>
                  <a:pt x="6770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530780" y="4183574"/>
            <a:ext cx="1614084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1630"/>
              </a:lnSpc>
            </a:pPr>
            <a:r>
              <a:rPr lang="en-US" altLang="zh-CN" sz="1600" dirty="0" smtClean="0"/>
              <a:t>• </a:t>
            </a:r>
            <a:r>
              <a:rPr lang="zh-CN" altLang="en-US" sz="1600" dirty="0" smtClean="0">
                <a:latin typeface="Microsoft YaHei"/>
                <a:cs typeface="Microsoft YaHei"/>
              </a:rPr>
              <a:t>在</a:t>
            </a:r>
            <a:r>
              <a:rPr lang="en-US" altLang="zh-CN" sz="1600" dirty="0" smtClean="0">
                <a:latin typeface="Microsoft YaHei"/>
                <a:cs typeface="Microsoft YaHei"/>
              </a:rPr>
              <a:t>QAD</a:t>
            </a:r>
            <a:r>
              <a:rPr lang="zh-CN" altLang="en-US" sz="1600" dirty="0" smtClean="0">
                <a:latin typeface="Microsoft YaHei"/>
                <a:cs typeface="Microsoft YaHei"/>
              </a:rPr>
              <a:t>中对对账完成的数据进行开票和付款操作</a:t>
            </a:r>
            <a:endParaRPr sz="1600" dirty="0">
              <a:latin typeface="Microsoft YaHei"/>
              <a:cs typeface="Microsoft YaHei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6698351" y="1099702"/>
            <a:ext cx="2562225" cy="1329055"/>
          </a:xfrm>
          <a:custGeom>
            <a:avLst/>
            <a:gdLst/>
            <a:ahLst/>
            <a:cxnLst/>
            <a:rect l="l" t="t" r="r" b="b"/>
            <a:pathLst>
              <a:path w="2562225" h="1329055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2429002" y="0"/>
                </a:lnTo>
                <a:lnTo>
                  <a:pt x="2471005" y="6768"/>
                </a:lnTo>
                <a:lnTo>
                  <a:pt x="2507473" y="25619"/>
                </a:lnTo>
                <a:lnTo>
                  <a:pt x="2536224" y="54370"/>
                </a:lnTo>
                <a:lnTo>
                  <a:pt x="2555075" y="90838"/>
                </a:lnTo>
                <a:lnTo>
                  <a:pt x="2561844" y="132841"/>
                </a:lnTo>
                <a:lnTo>
                  <a:pt x="2561844" y="1196086"/>
                </a:lnTo>
                <a:lnTo>
                  <a:pt x="2555075" y="1238089"/>
                </a:lnTo>
                <a:lnTo>
                  <a:pt x="2536224" y="1274557"/>
                </a:lnTo>
                <a:lnTo>
                  <a:pt x="2507473" y="1303308"/>
                </a:lnTo>
                <a:lnTo>
                  <a:pt x="2471005" y="1322159"/>
                </a:lnTo>
                <a:lnTo>
                  <a:pt x="2429002" y="1328927"/>
                </a:lnTo>
                <a:lnTo>
                  <a:pt x="132842" y="1328927"/>
                </a:lnTo>
                <a:lnTo>
                  <a:pt x="90838" y="1322159"/>
                </a:lnTo>
                <a:lnTo>
                  <a:pt x="54370" y="1303308"/>
                </a:lnTo>
                <a:lnTo>
                  <a:pt x="25619" y="1274557"/>
                </a:lnTo>
                <a:lnTo>
                  <a:pt x="6768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7242145" y="1185809"/>
            <a:ext cx="19214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600" spc="-5" dirty="0" smtClean="0">
                <a:latin typeface="Microsoft YaHei"/>
                <a:cs typeface="Microsoft YaHei"/>
              </a:rPr>
              <a:t>• </a:t>
            </a:r>
            <a:r>
              <a:rPr lang="zh-CN" altLang="en-US" sz="1600" dirty="0" smtClean="0"/>
              <a:t>依据</a:t>
            </a:r>
            <a:r>
              <a:rPr lang="zh-CN" altLang="en-US" sz="1600" dirty="0"/>
              <a:t>框架协议下达交货计划</a:t>
            </a:r>
            <a:r>
              <a:rPr lang="zh-CN" altLang="en-US" sz="1600" dirty="0" smtClean="0"/>
              <a:t>，供应商备货交货</a:t>
            </a:r>
            <a:endParaRPr lang="zh-CN" altLang="en-US" sz="1600" dirty="0"/>
          </a:p>
        </p:txBody>
      </p:sp>
      <p:sp>
        <p:nvSpPr>
          <p:cNvPr id="13" name="object 11"/>
          <p:cNvSpPr/>
          <p:nvPr/>
        </p:nvSpPr>
        <p:spPr>
          <a:xfrm>
            <a:off x="2239126" y="1099702"/>
            <a:ext cx="2502535" cy="1329055"/>
          </a:xfrm>
          <a:custGeom>
            <a:avLst/>
            <a:gdLst/>
            <a:ahLst/>
            <a:cxnLst/>
            <a:rect l="l" t="t" r="r" b="b"/>
            <a:pathLst>
              <a:path w="2502535" h="1329055">
                <a:moveTo>
                  <a:pt x="0" y="132841"/>
                </a:moveTo>
                <a:lnTo>
                  <a:pt x="6770" y="90838"/>
                </a:lnTo>
                <a:lnTo>
                  <a:pt x="25624" y="54370"/>
                </a:lnTo>
                <a:lnTo>
                  <a:pt x="54372" y="25619"/>
                </a:lnTo>
                <a:lnTo>
                  <a:pt x="90828" y="6768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8"/>
                </a:lnTo>
                <a:lnTo>
                  <a:pt x="2448037" y="25619"/>
                </a:lnTo>
                <a:lnTo>
                  <a:pt x="2476788" y="54370"/>
                </a:lnTo>
                <a:lnTo>
                  <a:pt x="2495639" y="90838"/>
                </a:lnTo>
                <a:lnTo>
                  <a:pt x="2502408" y="132841"/>
                </a:lnTo>
                <a:lnTo>
                  <a:pt x="2502408" y="1196086"/>
                </a:lnTo>
                <a:lnTo>
                  <a:pt x="2495639" y="1238089"/>
                </a:lnTo>
                <a:lnTo>
                  <a:pt x="2476788" y="1274557"/>
                </a:lnTo>
                <a:lnTo>
                  <a:pt x="2448037" y="1303308"/>
                </a:lnTo>
                <a:lnTo>
                  <a:pt x="2411569" y="1322159"/>
                </a:lnTo>
                <a:lnTo>
                  <a:pt x="2369566" y="1328927"/>
                </a:lnTo>
                <a:lnTo>
                  <a:pt x="132803" y="1328927"/>
                </a:lnTo>
                <a:lnTo>
                  <a:pt x="90828" y="1322159"/>
                </a:lnTo>
                <a:lnTo>
                  <a:pt x="54372" y="1303308"/>
                </a:lnTo>
                <a:lnTo>
                  <a:pt x="25624" y="1274557"/>
                </a:lnTo>
                <a:lnTo>
                  <a:pt x="6770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2316343" y="1185809"/>
            <a:ext cx="1962263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5" marR="5080" indent="-172720" algn="just">
              <a:lnSpc>
                <a:spcPts val="1730"/>
              </a:lnSpc>
            </a:pPr>
            <a:r>
              <a:rPr sz="1600" spc="-5" dirty="0" smtClean="0">
                <a:latin typeface="Microsoft YaHei"/>
                <a:cs typeface="Microsoft YaHei"/>
              </a:rPr>
              <a:t>•</a:t>
            </a:r>
            <a:r>
              <a:rPr lang="en-US" sz="1600" spc="-5" dirty="0" smtClean="0">
                <a:latin typeface="Microsoft YaHei"/>
                <a:cs typeface="Microsoft YaHei"/>
              </a:rPr>
              <a:t> 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通过</a:t>
            </a:r>
            <a:r>
              <a:rPr lang="zh-CN" altLang="en-US" sz="1600" spc="-5" dirty="0">
                <a:latin typeface="Microsoft YaHei"/>
                <a:cs typeface="Microsoft YaHei"/>
              </a:rPr>
              <a:t>与供应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商签订</a:t>
            </a:r>
            <a:r>
              <a:rPr lang="zh-CN" altLang="en-US" sz="1600" spc="-5" dirty="0">
                <a:latin typeface="Microsoft YaHei"/>
                <a:cs typeface="Microsoft YaHei"/>
              </a:rPr>
              <a:t>的框架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协议</a:t>
            </a:r>
            <a:r>
              <a:rPr lang="zh-CN" altLang="en-US" sz="1600" spc="-5" dirty="0">
                <a:latin typeface="Microsoft YaHei"/>
                <a:cs typeface="Microsoft YaHei"/>
              </a:rPr>
              <a:t>约定</a:t>
            </a:r>
            <a:r>
              <a:rPr lang="zh-CN" altLang="en-US" sz="1600" spc="-5" dirty="0" smtClean="0">
                <a:latin typeface="Microsoft YaHei"/>
                <a:cs typeface="Microsoft YaHei"/>
              </a:rPr>
              <a:t>有效期内</a:t>
            </a:r>
            <a:r>
              <a:rPr lang="zh-CN" altLang="en-US" sz="1600" spc="-5" dirty="0">
                <a:latin typeface="Microsoft YaHei"/>
                <a:cs typeface="Microsoft YaHei"/>
              </a:rPr>
              <a:t>采购价格</a:t>
            </a:r>
            <a:endParaRPr lang="zh-CN" altLang="en-US" sz="1600" dirty="0">
              <a:latin typeface="Microsoft YaHei"/>
              <a:cs typeface="Microsoft YaHei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654158" y="2144150"/>
            <a:ext cx="891540" cy="709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1.</a:t>
            </a:r>
            <a:r>
              <a:rPr sz="1700" dirty="0">
                <a:latin typeface="Microsoft YaHei"/>
                <a:cs typeface="Microsoft YaHei"/>
              </a:rPr>
              <a:t>供应商 协议价格 确定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3867236" y="1301350"/>
            <a:ext cx="376580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6028171" y="2231654"/>
            <a:ext cx="853440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9"/>
              </a:lnSpc>
            </a:pPr>
            <a:r>
              <a:rPr sz="1600" spc="-5" dirty="0" smtClean="0">
                <a:latin typeface="+mn-ea"/>
                <a:cs typeface="Microsoft YaHei"/>
              </a:rPr>
              <a:t>2.</a:t>
            </a:r>
            <a:r>
              <a:rPr lang="zh-CN" altLang="en-US" sz="1600" spc="-5" dirty="0">
                <a:latin typeface="+mn-ea"/>
                <a:cs typeface="Microsoft YaHei"/>
              </a:rPr>
              <a:t>采购收货</a:t>
            </a:r>
            <a:endParaRPr sz="1600" dirty="0">
              <a:latin typeface="+mn-ea"/>
              <a:cs typeface="Microsoft YaHe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008359" y="3495044"/>
            <a:ext cx="891540" cy="713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 algn="ctr">
              <a:lnSpc>
                <a:spcPct val="90100"/>
              </a:lnSpc>
            </a:pPr>
            <a:r>
              <a:rPr sz="1700" spc="-5" dirty="0">
                <a:latin typeface="Microsoft YaHei"/>
                <a:cs typeface="Microsoft YaHei"/>
              </a:rPr>
              <a:t>3.</a:t>
            </a:r>
            <a:r>
              <a:rPr sz="1700" dirty="0">
                <a:latin typeface="Microsoft YaHei"/>
                <a:cs typeface="Microsoft YaHei"/>
              </a:rPr>
              <a:t>实际支 付价格确</a:t>
            </a:r>
            <a:r>
              <a:rPr sz="1700" spc="-5" dirty="0">
                <a:latin typeface="Microsoft YaHei"/>
                <a:cs typeface="Microsoft YaHei"/>
              </a:rPr>
              <a:t> </a:t>
            </a:r>
            <a:r>
              <a:rPr sz="1700" dirty="0">
                <a:latin typeface="Microsoft YaHei"/>
                <a:cs typeface="Microsoft YaHei"/>
              </a:rPr>
              <a:t>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3894191" y="3192155"/>
            <a:ext cx="3765804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4628631" y="3616843"/>
            <a:ext cx="898779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sz="1600" spc="-5" dirty="0" smtClean="0">
                <a:latin typeface="+mn-ea"/>
                <a:cs typeface="Microsoft YaHei"/>
              </a:rPr>
              <a:t>4.</a:t>
            </a:r>
            <a:r>
              <a:rPr lang="zh-CN" altLang="en-US" sz="1600" spc="-5" dirty="0">
                <a:latin typeface="+mn-ea"/>
                <a:cs typeface="Microsoft YaHei"/>
              </a:rPr>
              <a:t>开票付款</a:t>
            </a:r>
            <a:endParaRPr sz="1600" dirty="0">
              <a:latin typeface="+mn-ea"/>
              <a:cs typeface="Microsoft YaHei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450195" y="2805059"/>
            <a:ext cx="673608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430383" y="3245494"/>
            <a:ext cx="673608" cy="33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 txBox="1"/>
          <p:nvPr/>
        </p:nvSpPr>
        <p:spPr>
          <a:xfrm>
            <a:off x="2717506" y="2293944"/>
            <a:ext cx="740410" cy="43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框架协议 签订流程</a:t>
            </a: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8194475" y="2287755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1108583" y="0"/>
                </a:moveTo>
                <a:lnTo>
                  <a:pt x="0" y="0"/>
                </a:lnTo>
                <a:lnTo>
                  <a:pt x="127381" y="216407"/>
                </a:lnTo>
                <a:lnTo>
                  <a:pt x="0" y="432815"/>
                </a:lnTo>
                <a:lnTo>
                  <a:pt x="1108583" y="432815"/>
                </a:lnTo>
                <a:lnTo>
                  <a:pt x="1235964" y="21640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8194475" y="2287755"/>
            <a:ext cx="1236345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8345986" y="2396028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采购收货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8871066" y="5114782"/>
            <a:ext cx="7874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物料反冲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3373992" y="5110364"/>
            <a:ext cx="1234440" cy="417830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1111504" y="0"/>
                </a:moveTo>
                <a:lnTo>
                  <a:pt x="0" y="0"/>
                </a:lnTo>
                <a:lnTo>
                  <a:pt x="122936" y="208787"/>
                </a:lnTo>
                <a:lnTo>
                  <a:pt x="0" y="417575"/>
                </a:lnTo>
                <a:lnTo>
                  <a:pt x="1111504" y="417575"/>
                </a:lnTo>
                <a:lnTo>
                  <a:pt x="1234440" y="208787"/>
                </a:lnTo>
                <a:lnTo>
                  <a:pt x="1111504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373992" y="5110364"/>
            <a:ext cx="1234440" cy="417830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0" y="0"/>
                </a:moveTo>
                <a:lnTo>
                  <a:pt x="1111504" y="0"/>
                </a:lnTo>
                <a:lnTo>
                  <a:pt x="1234440" y="208787"/>
                </a:lnTo>
                <a:lnTo>
                  <a:pt x="1111504" y="417575"/>
                </a:lnTo>
                <a:lnTo>
                  <a:pt x="0" y="417575"/>
                </a:lnTo>
                <a:lnTo>
                  <a:pt x="122936" y="2087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 txBox="1"/>
          <p:nvPr/>
        </p:nvSpPr>
        <p:spPr>
          <a:xfrm>
            <a:off x="3546861" y="5210387"/>
            <a:ext cx="101117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Microsoft YaHei"/>
                <a:cs typeface="Microsoft YaHei"/>
              </a:rPr>
              <a:t>付款</a:t>
            </a:r>
            <a:r>
              <a:rPr sz="1200" dirty="0" err="1" smtClean="0">
                <a:solidFill>
                  <a:srgbClr val="FFFFFF"/>
                </a:solidFill>
                <a:latin typeface="Microsoft YaHei"/>
                <a:cs typeface="Microsoft YaHei"/>
              </a:rPr>
              <a:t>流程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40" name="object 18"/>
          <p:cNvSpPr txBox="1"/>
          <p:nvPr/>
        </p:nvSpPr>
        <p:spPr>
          <a:xfrm>
            <a:off x="6097121" y="3580070"/>
            <a:ext cx="85344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lang="en-US" sz="1600" spc="-5" dirty="0" smtClean="0">
                <a:latin typeface="+mn-ea"/>
                <a:cs typeface="Microsoft YaHei"/>
              </a:rPr>
              <a:t>3</a:t>
            </a:r>
            <a:r>
              <a:rPr sz="1600" spc="-5" dirty="0" smtClean="0">
                <a:latin typeface="+mn-ea"/>
                <a:cs typeface="Microsoft YaHei"/>
              </a:rPr>
              <a:t>.</a:t>
            </a:r>
            <a:r>
              <a:rPr lang="zh-CN" altLang="en-US" sz="1600" spc="-5" dirty="0" smtClean="0">
                <a:latin typeface="+mn-ea"/>
                <a:cs typeface="Microsoft YaHei"/>
              </a:rPr>
              <a:t>结算和对账</a:t>
            </a:r>
            <a:endParaRPr sz="1600" dirty="0">
              <a:latin typeface="+mn-ea"/>
              <a:cs typeface="Microsoft YaHei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4645888" y="2087810"/>
            <a:ext cx="85344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5" marR="5080" indent="-88900">
              <a:lnSpc>
                <a:spcPts val="1839"/>
              </a:lnSpc>
            </a:pPr>
            <a:r>
              <a:rPr lang="en-US" altLang="zh-CN" sz="1600" dirty="0"/>
              <a:t>1.</a:t>
            </a:r>
            <a:r>
              <a:rPr lang="zh-CN" altLang="en-US" sz="1600" dirty="0"/>
              <a:t>供应商协议价格确定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47" name="object 26"/>
          <p:cNvSpPr txBox="1"/>
          <p:nvPr/>
        </p:nvSpPr>
        <p:spPr>
          <a:xfrm>
            <a:off x="8776572" y="5212417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物料反冲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2501289" y="2298136"/>
            <a:ext cx="1429733" cy="433070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26"/>
          <p:cNvSpPr txBox="1"/>
          <p:nvPr/>
        </p:nvSpPr>
        <p:spPr>
          <a:xfrm>
            <a:off x="2641919" y="2412238"/>
            <a:ext cx="129737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框架协议签订流程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109"/>
          <p:cNvSpPr/>
          <p:nvPr/>
        </p:nvSpPr>
        <p:spPr>
          <a:xfrm>
            <a:off x="9964853" y="6118786"/>
            <a:ext cx="745490" cy="201295"/>
          </a:xfrm>
          <a:custGeom>
            <a:avLst/>
            <a:gdLst/>
            <a:ahLst/>
            <a:cxnLst/>
            <a:rect l="l" t="t" r="r" b="b"/>
            <a:pathLst>
              <a:path w="745489" h="201295">
                <a:moveTo>
                  <a:pt x="711707" y="0"/>
                </a:moveTo>
                <a:lnTo>
                  <a:pt x="33527" y="0"/>
                </a:lnTo>
                <a:lnTo>
                  <a:pt x="20466" y="2634"/>
                </a:lnTo>
                <a:lnTo>
                  <a:pt x="9810" y="9820"/>
                </a:lnTo>
                <a:lnTo>
                  <a:pt x="2631" y="20477"/>
                </a:lnTo>
                <a:lnTo>
                  <a:pt x="0" y="33527"/>
                </a:lnTo>
                <a:lnTo>
                  <a:pt x="0" y="167639"/>
                </a:lnTo>
                <a:lnTo>
                  <a:pt x="2631" y="180690"/>
                </a:lnTo>
                <a:lnTo>
                  <a:pt x="9810" y="191347"/>
                </a:lnTo>
                <a:lnTo>
                  <a:pt x="20466" y="198533"/>
                </a:lnTo>
                <a:lnTo>
                  <a:pt x="33527" y="201167"/>
                </a:lnTo>
                <a:lnTo>
                  <a:pt x="711707" y="201167"/>
                </a:lnTo>
                <a:lnTo>
                  <a:pt x="724769" y="198533"/>
                </a:lnTo>
                <a:lnTo>
                  <a:pt x="735425" y="191347"/>
                </a:lnTo>
                <a:lnTo>
                  <a:pt x="742604" y="180690"/>
                </a:lnTo>
                <a:lnTo>
                  <a:pt x="745235" y="167639"/>
                </a:lnTo>
                <a:lnTo>
                  <a:pt x="745235" y="33527"/>
                </a:lnTo>
                <a:lnTo>
                  <a:pt x="742604" y="20477"/>
                </a:lnTo>
                <a:lnTo>
                  <a:pt x="735425" y="9820"/>
                </a:lnTo>
                <a:lnTo>
                  <a:pt x="724769" y="2634"/>
                </a:lnTo>
                <a:lnTo>
                  <a:pt x="711707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10"/>
          <p:cNvSpPr/>
          <p:nvPr/>
        </p:nvSpPr>
        <p:spPr>
          <a:xfrm>
            <a:off x="9964853" y="6406823"/>
            <a:ext cx="745490" cy="227329"/>
          </a:xfrm>
          <a:custGeom>
            <a:avLst/>
            <a:gdLst/>
            <a:ahLst/>
            <a:cxnLst/>
            <a:rect l="l" t="t" r="r" b="b"/>
            <a:pathLst>
              <a:path w="745489" h="227329">
                <a:moveTo>
                  <a:pt x="707390" y="0"/>
                </a:moveTo>
                <a:lnTo>
                  <a:pt x="37845" y="0"/>
                </a:lnTo>
                <a:lnTo>
                  <a:pt x="23092" y="2973"/>
                </a:lnTo>
                <a:lnTo>
                  <a:pt x="11064" y="11083"/>
                </a:lnTo>
                <a:lnTo>
                  <a:pt x="2966" y="23113"/>
                </a:lnTo>
                <a:lnTo>
                  <a:pt x="0" y="37845"/>
                </a:lnTo>
                <a:lnTo>
                  <a:pt x="0" y="189229"/>
                </a:lnTo>
                <a:lnTo>
                  <a:pt x="2966" y="203962"/>
                </a:lnTo>
                <a:lnTo>
                  <a:pt x="11064" y="215992"/>
                </a:lnTo>
                <a:lnTo>
                  <a:pt x="23092" y="224102"/>
                </a:lnTo>
                <a:lnTo>
                  <a:pt x="37845" y="227075"/>
                </a:lnTo>
                <a:lnTo>
                  <a:pt x="707390" y="227075"/>
                </a:lnTo>
                <a:lnTo>
                  <a:pt x="722143" y="224102"/>
                </a:lnTo>
                <a:lnTo>
                  <a:pt x="734171" y="215992"/>
                </a:lnTo>
                <a:lnTo>
                  <a:pt x="742269" y="203962"/>
                </a:lnTo>
                <a:lnTo>
                  <a:pt x="745235" y="189229"/>
                </a:lnTo>
                <a:lnTo>
                  <a:pt x="745235" y="37845"/>
                </a:lnTo>
                <a:lnTo>
                  <a:pt x="742269" y="23113"/>
                </a:lnTo>
                <a:lnTo>
                  <a:pt x="734171" y="11083"/>
                </a:lnTo>
                <a:lnTo>
                  <a:pt x="722143" y="2973"/>
                </a:lnTo>
                <a:lnTo>
                  <a:pt x="70739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11"/>
          <p:cNvSpPr txBox="1"/>
          <p:nvPr/>
        </p:nvSpPr>
        <p:spPr>
          <a:xfrm>
            <a:off x="10871760" y="6109338"/>
            <a:ext cx="916288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1200" dirty="0" err="1" smtClean="0">
                <a:latin typeface="Microsoft YaHei"/>
                <a:cs typeface="Microsoft YaHei"/>
              </a:rPr>
              <a:t>MES</a:t>
            </a:r>
            <a:r>
              <a:rPr sz="1200" dirty="0" err="1" smtClean="0">
                <a:latin typeface="Microsoft YaHei"/>
                <a:cs typeface="Microsoft YaHei"/>
              </a:rPr>
              <a:t>系统</a:t>
            </a:r>
            <a:endParaRPr sz="1200" dirty="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spc="-5" dirty="0">
                <a:latin typeface="Microsoft YaHei"/>
                <a:cs typeface="Microsoft YaHei"/>
              </a:rPr>
              <a:t>其他系统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56" name="object 76"/>
          <p:cNvSpPr txBox="1"/>
          <p:nvPr/>
        </p:nvSpPr>
        <p:spPr>
          <a:xfrm>
            <a:off x="3945260" y="5482084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1335"/>
              </a:lnSpc>
            </a:pPr>
            <a:r>
              <a:rPr lang="en-US" altLang="zh-CN" sz="1200" dirty="0" smtClean="0">
                <a:solidFill>
                  <a:srgbClr val="FFFFFF"/>
                </a:solidFill>
                <a:latin typeface="Calibri"/>
                <a:cs typeface="Calibri"/>
              </a:rPr>
              <a:t>QAD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9" name="object 30"/>
          <p:cNvSpPr/>
          <p:nvPr/>
        </p:nvSpPr>
        <p:spPr>
          <a:xfrm>
            <a:off x="8613291" y="5095124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8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8" y="432816"/>
                </a:lnTo>
                <a:lnTo>
                  <a:pt x="1234439" y="216408"/>
                </a:lnTo>
                <a:lnTo>
                  <a:pt x="1107058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0"/>
          <p:cNvSpPr/>
          <p:nvPr/>
        </p:nvSpPr>
        <p:spPr>
          <a:xfrm>
            <a:off x="7414417" y="5102744"/>
            <a:ext cx="1234440" cy="433070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8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8" y="432816"/>
                </a:lnTo>
                <a:lnTo>
                  <a:pt x="1234439" y="216408"/>
                </a:lnTo>
                <a:lnTo>
                  <a:pt x="110705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6"/>
          <p:cNvSpPr txBox="1"/>
          <p:nvPr/>
        </p:nvSpPr>
        <p:spPr>
          <a:xfrm>
            <a:off x="7606411" y="5226250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</a:t>
            </a: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结算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62" name="object 26"/>
          <p:cNvSpPr txBox="1"/>
          <p:nvPr/>
        </p:nvSpPr>
        <p:spPr>
          <a:xfrm>
            <a:off x="8776572" y="5224682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0" marR="5080" indent="-76200">
              <a:lnSpc>
                <a:spcPct val="100000"/>
              </a:lnSpc>
            </a:pPr>
            <a:r>
              <a:rPr lang="zh-CN" altLang="en-US" sz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采购对账</a:t>
            </a:r>
            <a:r>
              <a:rPr sz="1200" dirty="0" err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流程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63" name="object 76"/>
          <p:cNvSpPr txBox="1"/>
          <p:nvPr/>
        </p:nvSpPr>
        <p:spPr>
          <a:xfrm>
            <a:off x="9352078" y="5466878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5">
              <a:lnSpc>
                <a:spcPts val="1335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SRM</a:t>
            </a:r>
            <a:endParaRPr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4" name="object 59"/>
          <p:cNvSpPr txBox="1"/>
          <p:nvPr/>
        </p:nvSpPr>
        <p:spPr>
          <a:xfrm>
            <a:off x="3216155" y="2715001"/>
            <a:ext cx="612775" cy="16671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QAD</a:t>
            </a:r>
            <a:endParaRPr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5" name="object 59"/>
          <p:cNvSpPr txBox="1"/>
          <p:nvPr/>
        </p:nvSpPr>
        <p:spPr>
          <a:xfrm>
            <a:off x="8766730" y="2646566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6" name="object 59"/>
          <p:cNvSpPr txBox="1"/>
          <p:nvPr/>
        </p:nvSpPr>
        <p:spPr>
          <a:xfrm>
            <a:off x="7904657" y="5465011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1345"/>
              </a:lnSpc>
            </a:pPr>
            <a:r>
              <a:rPr lang="en-US" altLang="zh-CN"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 smtClean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43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6892502" y="4232149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4" h="1327785">
                <a:moveTo>
                  <a:pt x="0" y="132714"/>
                </a:moveTo>
                <a:lnTo>
                  <a:pt x="6768" y="90773"/>
                </a:lnTo>
                <a:lnTo>
                  <a:pt x="25619" y="54342"/>
                </a:lnTo>
                <a:lnTo>
                  <a:pt x="54370" y="25611"/>
                </a:lnTo>
                <a:lnTo>
                  <a:pt x="90838" y="6767"/>
                </a:lnTo>
                <a:lnTo>
                  <a:pt x="132841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41" y="1327404"/>
                </a:lnTo>
                <a:lnTo>
                  <a:pt x="90838" y="1320636"/>
                </a:lnTo>
                <a:lnTo>
                  <a:pt x="54370" y="1301792"/>
                </a:lnTo>
                <a:lnTo>
                  <a:pt x="25619" y="1273061"/>
                </a:lnTo>
                <a:lnTo>
                  <a:pt x="6768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7640025" y="4314573"/>
            <a:ext cx="1618615" cy="439223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4781" marR="5080" indent="-172716" algn="just">
              <a:lnSpc>
                <a:spcPts val="1731"/>
              </a:lnSpc>
              <a:spcBef>
                <a:spcPts val="25"/>
              </a:spcBef>
            </a:pPr>
            <a:r>
              <a:rPr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sz="14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lang="zh-CN" altLang="en-US" sz="14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对销售数据进行结算</a:t>
            </a:r>
            <a:endParaRPr lang="en-US" altLang="zh-CN" sz="1400" spc="-5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334218" y="4232149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5" h="1327785">
                <a:moveTo>
                  <a:pt x="0" y="132714"/>
                </a:moveTo>
                <a:lnTo>
                  <a:pt x="6770" y="90773"/>
                </a:lnTo>
                <a:lnTo>
                  <a:pt x="25624" y="54342"/>
                </a:lnTo>
                <a:lnTo>
                  <a:pt x="54372" y="25611"/>
                </a:lnTo>
                <a:lnTo>
                  <a:pt x="90828" y="6767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03" y="1327404"/>
                </a:lnTo>
                <a:lnTo>
                  <a:pt x="90828" y="1320636"/>
                </a:lnTo>
                <a:lnTo>
                  <a:pt x="54372" y="1301792"/>
                </a:lnTo>
                <a:lnTo>
                  <a:pt x="25624" y="1273061"/>
                </a:lnTo>
                <a:lnTo>
                  <a:pt x="6770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390017" y="4239293"/>
            <a:ext cx="185275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just">
              <a:lnSpc>
                <a:spcPts val="2173"/>
              </a:lnSpc>
            </a:pPr>
            <a:r>
              <a:rPr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lang="zh-CN" altLang="en-US" sz="1400" dirty="0">
                <a:latin typeface="Microsoft YaHei"/>
                <a:cs typeface="Microsoft YaHei"/>
              </a:rPr>
              <a:t>在</a:t>
            </a:r>
            <a:r>
              <a:rPr lang="en-US" altLang="zh-CN" sz="1400" dirty="0">
                <a:latin typeface="Microsoft YaHei"/>
                <a:cs typeface="Microsoft YaHei"/>
              </a:rPr>
              <a:t>QAD</a:t>
            </a:r>
            <a:r>
              <a:rPr lang="zh-CN" altLang="en-US" sz="1400" dirty="0">
                <a:latin typeface="Microsoft YaHei"/>
                <a:cs typeface="Microsoft YaHei"/>
              </a:rPr>
              <a:t>中对对账完成的数据进行开票和付款操作</a:t>
            </a:r>
            <a:endParaRPr lang="zh-CN" altLang="en-US" sz="1400" dirty="0">
              <a:latin typeface="Microsoft YaHei"/>
              <a:cs typeface="Microsoft YaHei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6793442" y="1408177"/>
            <a:ext cx="2562225" cy="1329055"/>
          </a:xfrm>
          <a:custGeom>
            <a:avLst/>
            <a:gdLst/>
            <a:ahLst/>
            <a:cxnLst/>
            <a:rect l="l" t="t" r="r" b="b"/>
            <a:pathLst>
              <a:path w="2562225" h="1329055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2429002" y="0"/>
                </a:lnTo>
                <a:lnTo>
                  <a:pt x="2471005" y="6768"/>
                </a:lnTo>
                <a:lnTo>
                  <a:pt x="2507473" y="25619"/>
                </a:lnTo>
                <a:lnTo>
                  <a:pt x="2536224" y="54370"/>
                </a:lnTo>
                <a:lnTo>
                  <a:pt x="2555075" y="90838"/>
                </a:lnTo>
                <a:lnTo>
                  <a:pt x="2561844" y="132841"/>
                </a:lnTo>
                <a:lnTo>
                  <a:pt x="2561844" y="1196086"/>
                </a:lnTo>
                <a:lnTo>
                  <a:pt x="2555075" y="1238089"/>
                </a:lnTo>
                <a:lnTo>
                  <a:pt x="2536224" y="1274557"/>
                </a:lnTo>
                <a:lnTo>
                  <a:pt x="2507473" y="1303308"/>
                </a:lnTo>
                <a:lnTo>
                  <a:pt x="2471005" y="1322159"/>
                </a:lnTo>
                <a:lnTo>
                  <a:pt x="2429002" y="1328927"/>
                </a:lnTo>
                <a:lnTo>
                  <a:pt x="132842" y="1328927"/>
                </a:lnTo>
                <a:lnTo>
                  <a:pt x="90838" y="1322159"/>
                </a:lnTo>
                <a:lnTo>
                  <a:pt x="54370" y="1303308"/>
                </a:lnTo>
                <a:lnTo>
                  <a:pt x="25619" y="1274557"/>
                </a:lnTo>
                <a:lnTo>
                  <a:pt x="6768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7337235" y="1494283"/>
            <a:ext cx="1921404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1" marR="5080" indent="-172716" algn="just">
              <a:lnSpc>
                <a:spcPts val="1731"/>
              </a:lnSpc>
            </a:pP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lang="zh-CN" altLang="en-US"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根据发货单生成拣货单</a:t>
            </a:r>
            <a:endParaRPr lang="en-US" altLang="zh-CN" sz="1600" spc="18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84781" marR="5080" indent="-172716" algn="just">
              <a:lnSpc>
                <a:spcPts val="1731"/>
              </a:lnSpc>
            </a:pP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 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拣货完成后执行发货操作</a:t>
            </a:r>
            <a:endParaRPr sz="1600" spc="18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334218" y="1408177"/>
            <a:ext cx="2502535" cy="1329055"/>
          </a:xfrm>
          <a:custGeom>
            <a:avLst/>
            <a:gdLst/>
            <a:ahLst/>
            <a:cxnLst/>
            <a:rect l="l" t="t" r="r" b="b"/>
            <a:pathLst>
              <a:path w="2502535" h="1329055">
                <a:moveTo>
                  <a:pt x="0" y="132841"/>
                </a:moveTo>
                <a:lnTo>
                  <a:pt x="6770" y="90838"/>
                </a:lnTo>
                <a:lnTo>
                  <a:pt x="25624" y="54370"/>
                </a:lnTo>
                <a:lnTo>
                  <a:pt x="54372" y="25619"/>
                </a:lnTo>
                <a:lnTo>
                  <a:pt x="90828" y="6768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8"/>
                </a:lnTo>
                <a:lnTo>
                  <a:pt x="2448037" y="25619"/>
                </a:lnTo>
                <a:lnTo>
                  <a:pt x="2476788" y="54370"/>
                </a:lnTo>
                <a:lnTo>
                  <a:pt x="2495639" y="90838"/>
                </a:lnTo>
                <a:lnTo>
                  <a:pt x="2502408" y="132841"/>
                </a:lnTo>
                <a:lnTo>
                  <a:pt x="2502408" y="1196086"/>
                </a:lnTo>
                <a:lnTo>
                  <a:pt x="2495639" y="1238089"/>
                </a:lnTo>
                <a:lnTo>
                  <a:pt x="2476788" y="1274557"/>
                </a:lnTo>
                <a:lnTo>
                  <a:pt x="2448037" y="1303308"/>
                </a:lnTo>
                <a:lnTo>
                  <a:pt x="2411569" y="1322159"/>
                </a:lnTo>
                <a:lnTo>
                  <a:pt x="2369566" y="1328927"/>
                </a:lnTo>
                <a:lnTo>
                  <a:pt x="132803" y="1328927"/>
                </a:lnTo>
                <a:lnTo>
                  <a:pt x="90828" y="1322159"/>
                </a:lnTo>
                <a:lnTo>
                  <a:pt x="54372" y="1303308"/>
                </a:lnTo>
                <a:lnTo>
                  <a:pt x="25624" y="1274557"/>
                </a:lnTo>
                <a:lnTo>
                  <a:pt x="6770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2411433" y="1494283"/>
            <a:ext cx="1808027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1" marR="5080" indent="-172716" algn="just">
              <a:lnSpc>
                <a:spcPts val="1731"/>
              </a:lnSpc>
            </a:pP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lang="zh-CN" altLang="en-US"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根据客户</a:t>
            </a:r>
            <a:r>
              <a:rPr lang="zh-CN" altLang="en-US"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计划生成发运计划</a:t>
            </a:r>
            <a:endParaRPr lang="en-US" altLang="zh-CN" sz="1600" spc="18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84781" marR="5080" indent="-172716" algn="just">
              <a:lnSpc>
                <a:spcPts val="1731"/>
              </a:lnSpc>
            </a:pP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 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根据发运计划生成发货单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749249" y="2452624"/>
            <a:ext cx="89154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1" algn="ctr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1.</a:t>
            </a:r>
            <a:r>
              <a:rPr sz="1700" dirty="0">
                <a:latin typeface="Microsoft YaHei"/>
                <a:cs typeface="Microsoft YaHei"/>
              </a:rPr>
              <a:t>供应商 协议价格 确定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3989282" y="1653031"/>
            <a:ext cx="376580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6123260" y="2540129"/>
            <a:ext cx="1161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2</a:t>
            </a:r>
            <a:r>
              <a:rPr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销售发运</a:t>
            </a:r>
            <a:endParaRPr lang="zh-CN" altLang="en-US" sz="1700" dirty="0">
              <a:latin typeface="Microsoft YaHei"/>
              <a:cs typeface="Microsoft YaHe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103450" y="3803517"/>
            <a:ext cx="891540" cy="70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1" algn="ctr">
              <a:lnSpc>
                <a:spcPct val="90100"/>
              </a:lnSpc>
            </a:pPr>
            <a:r>
              <a:rPr sz="1700" spc="-5" dirty="0">
                <a:latin typeface="Microsoft YaHei"/>
                <a:cs typeface="Microsoft YaHei"/>
              </a:rPr>
              <a:t>3.</a:t>
            </a:r>
            <a:r>
              <a:rPr sz="1700" dirty="0">
                <a:latin typeface="Microsoft YaHei"/>
                <a:cs typeface="Microsoft YaHei"/>
              </a:rPr>
              <a:t>实际支 付价格确</a:t>
            </a:r>
            <a:r>
              <a:rPr sz="1700" spc="-5" dirty="0">
                <a:latin typeface="Microsoft YaHei"/>
                <a:cs typeface="Microsoft YaHei"/>
              </a:rPr>
              <a:t> </a:t>
            </a:r>
            <a:r>
              <a:rPr sz="1700" dirty="0">
                <a:latin typeface="Microsoft YaHei"/>
                <a:cs typeface="Microsoft YaHei"/>
              </a:rPr>
              <a:t>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3989282" y="3500628"/>
            <a:ext cx="3765804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4570548" y="3925317"/>
            <a:ext cx="107024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4</a:t>
            </a:r>
            <a:r>
              <a:rPr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销售付款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545285" y="3113533"/>
            <a:ext cx="673608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525473" y="3553967"/>
            <a:ext cx="673608" cy="33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 txBox="1"/>
          <p:nvPr/>
        </p:nvSpPr>
        <p:spPr>
          <a:xfrm>
            <a:off x="2813133" y="2602611"/>
            <a:ext cx="7404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框架协议 签订流程</a:t>
            </a: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7807093" y="2618330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1108583" y="0"/>
                </a:moveTo>
                <a:lnTo>
                  <a:pt x="0" y="0"/>
                </a:lnTo>
                <a:lnTo>
                  <a:pt x="127381" y="216407"/>
                </a:lnTo>
                <a:lnTo>
                  <a:pt x="0" y="432815"/>
                </a:lnTo>
                <a:lnTo>
                  <a:pt x="1108583" y="432815"/>
                </a:lnTo>
                <a:lnTo>
                  <a:pt x="1235964" y="21640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7807093" y="2618330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7958605" y="2726604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拣货流程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8784655" y="5393842"/>
            <a:ext cx="1234440" cy="433071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9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9" y="432816"/>
                </a:lnTo>
                <a:lnTo>
                  <a:pt x="1234439" y="216408"/>
                </a:lnTo>
                <a:lnTo>
                  <a:pt x="11070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8784655" y="5393842"/>
            <a:ext cx="1234440" cy="433071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0" y="0"/>
                </a:moveTo>
                <a:lnTo>
                  <a:pt x="1107059" y="0"/>
                </a:lnTo>
                <a:lnTo>
                  <a:pt x="1234439" y="216408"/>
                </a:lnTo>
                <a:lnTo>
                  <a:pt x="1107059" y="432816"/>
                </a:lnTo>
                <a:lnTo>
                  <a:pt x="0" y="432816"/>
                </a:lnTo>
                <a:lnTo>
                  <a:pt x="127380" y="21640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 txBox="1"/>
          <p:nvPr/>
        </p:nvSpPr>
        <p:spPr>
          <a:xfrm>
            <a:off x="8924768" y="5507041"/>
            <a:ext cx="1022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pPr algn="ctr"/>
            <a:r>
              <a:rPr lang="zh-CN" altLang="en-US" dirty="0"/>
              <a:t>销售结算流程</a:t>
            </a:r>
            <a:endParaRPr dirty="0"/>
          </a:p>
        </p:txBody>
      </p:sp>
      <p:sp>
        <p:nvSpPr>
          <p:cNvPr id="35" name="object 33"/>
          <p:cNvSpPr/>
          <p:nvPr/>
        </p:nvSpPr>
        <p:spPr>
          <a:xfrm>
            <a:off x="3281072" y="5454791"/>
            <a:ext cx="1234440" cy="417831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1111504" y="0"/>
                </a:moveTo>
                <a:lnTo>
                  <a:pt x="0" y="0"/>
                </a:lnTo>
                <a:lnTo>
                  <a:pt x="122936" y="208787"/>
                </a:lnTo>
                <a:lnTo>
                  <a:pt x="0" y="417575"/>
                </a:lnTo>
                <a:lnTo>
                  <a:pt x="1111504" y="417575"/>
                </a:lnTo>
                <a:lnTo>
                  <a:pt x="1234440" y="208787"/>
                </a:lnTo>
                <a:lnTo>
                  <a:pt x="1111504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281072" y="5454791"/>
            <a:ext cx="1234440" cy="417831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0" y="0"/>
                </a:moveTo>
                <a:lnTo>
                  <a:pt x="1111504" y="0"/>
                </a:lnTo>
                <a:lnTo>
                  <a:pt x="1234440" y="208787"/>
                </a:lnTo>
                <a:lnTo>
                  <a:pt x="1111504" y="417575"/>
                </a:lnTo>
                <a:lnTo>
                  <a:pt x="0" y="417575"/>
                </a:lnTo>
                <a:lnTo>
                  <a:pt x="122936" y="2087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 txBox="1"/>
          <p:nvPr/>
        </p:nvSpPr>
        <p:spPr>
          <a:xfrm>
            <a:off x="3453941" y="5554815"/>
            <a:ext cx="1011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lang="zh-CN" altLang="en-US" sz="1200" dirty="0">
                <a:solidFill>
                  <a:schemeClr val="bg1"/>
                </a:solidFill>
                <a:latin typeface="Microsoft YaHei"/>
                <a:cs typeface="Microsoft YaHei"/>
              </a:rPr>
              <a:t>销售收款流程</a:t>
            </a:r>
            <a:endParaRPr sz="1200" dirty="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  <p:sp>
        <p:nvSpPr>
          <p:cNvPr id="40" name="object 18"/>
          <p:cNvSpPr txBox="1"/>
          <p:nvPr/>
        </p:nvSpPr>
        <p:spPr>
          <a:xfrm>
            <a:off x="6192210" y="3888545"/>
            <a:ext cx="108535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lang="en-US" sz="1700" spc="-5" dirty="0">
                <a:latin typeface="Microsoft YaHei"/>
                <a:cs typeface="Microsoft YaHei"/>
              </a:rPr>
              <a:t>3</a:t>
            </a:r>
            <a:r>
              <a:rPr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销售结算</a:t>
            </a:r>
            <a:endParaRPr lang="zh-CN" altLang="en-US" sz="1700" dirty="0">
              <a:latin typeface="Microsoft YaHei"/>
              <a:cs typeface="Microsoft YaHei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4787348" y="2572365"/>
            <a:ext cx="8534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lang="en-US" sz="1700" spc="-5" dirty="0">
                <a:latin typeface="Microsoft YaHei"/>
                <a:cs typeface="Microsoft YaHei"/>
              </a:rPr>
              <a:t>1</a:t>
            </a:r>
            <a:r>
              <a:rPr lang="en-US"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销售单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43" name="object 25"/>
          <p:cNvSpPr/>
          <p:nvPr/>
        </p:nvSpPr>
        <p:spPr>
          <a:xfrm>
            <a:off x="8991434" y="2610583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26"/>
          <p:cNvSpPr txBox="1"/>
          <p:nvPr/>
        </p:nvSpPr>
        <p:spPr>
          <a:xfrm>
            <a:off x="9154850" y="2708349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销售发货流程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2790305" y="2606802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26"/>
          <p:cNvSpPr txBox="1"/>
          <p:nvPr/>
        </p:nvSpPr>
        <p:spPr>
          <a:xfrm>
            <a:off x="2961891" y="2743075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发运计划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2" name="object 109"/>
          <p:cNvSpPr/>
          <p:nvPr/>
        </p:nvSpPr>
        <p:spPr>
          <a:xfrm>
            <a:off x="10381695" y="5403371"/>
            <a:ext cx="745491" cy="166712"/>
          </a:xfrm>
          <a:custGeom>
            <a:avLst/>
            <a:gdLst/>
            <a:ahLst/>
            <a:cxnLst/>
            <a:rect l="l" t="t" r="r" b="b"/>
            <a:pathLst>
              <a:path w="745489" h="201295">
                <a:moveTo>
                  <a:pt x="711707" y="0"/>
                </a:moveTo>
                <a:lnTo>
                  <a:pt x="33527" y="0"/>
                </a:lnTo>
                <a:lnTo>
                  <a:pt x="20466" y="2634"/>
                </a:lnTo>
                <a:lnTo>
                  <a:pt x="9810" y="9820"/>
                </a:lnTo>
                <a:lnTo>
                  <a:pt x="2631" y="20477"/>
                </a:lnTo>
                <a:lnTo>
                  <a:pt x="0" y="33527"/>
                </a:lnTo>
                <a:lnTo>
                  <a:pt x="0" y="167639"/>
                </a:lnTo>
                <a:lnTo>
                  <a:pt x="2631" y="180690"/>
                </a:lnTo>
                <a:lnTo>
                  <a:pt x="9810" y="191347"/>
                </a:lnTo>
                <a:lnTo>
                  <a:pt x="20466" y="198533"/>
                </a:lnTo>
                <a:lnTo>
                  <a:pt x="33527" y="201167"/>
                </a:lnTo>
                <a:lnTo>
                  <a:pt x="711707" y="201167"/>
                </a:lnTo>
                <a:lnTo>
                  <a:pt x="724769" y="198533"/>
                </a:lnTo>
                <a:lnTo>
                  <a:pt x="735425" y="191347"/>
                </a:lnTo>
                <a:lnTo>
                  <a:pt x="742604" y="180690"/>
                </a:lnTo>
                <a:lnTo>
                  <a:pt x="745235" y="167639"/>
                </a:lnTo>
                <a:lnTo>
                  <a:pt x="745235" y="33527"/>
                </a:lnTo>
                <a:lnTo>
                  <a:pt x="742604" y="20477"/>
                </a:lnTo>
                <a:lnTo>
                  <a:pt x="735425" y="9820"/>
                </a:lnTo>
                <a:lnTo>
                  <a:pt x="724769" y="2634"/>
                </a:lnTo>
                <a:lnTo>
                  <a:pt x="711707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endParaRPr sz="1200" spc="-15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4" name="object 110"/>
          <p:cNvSpPr/>
          <p:nvPr/>
        </p:nvSpPr>
        <p:spPr>
          <a:xfrm>
            <a:off x="10381694" y="5691408"/>
            <a:ext cx="775233" cy="191539"/>
          </a:xfrm>
          <a:custGeom>
            <a:avLst/>
            <a:gdLst/>
            <a:ahLst/>
            <a:cxnLst/>
            <a:rect l="l" t="t" r="r" b="b"/>
            <a:pathLst>
              <a:path w="745489" h="227329">
                <a:moveTo>
                  <a:pt x="707390" y="0"/>
                </a:moveTo>
                <a:lnTo>
                  <a:pt x="37845" y="0"/>
                </a:lnTo>
                <a:lnTo>
                  <a:pt x="23092" y="2973"/>
                </a:lnTo>
                <a:lnTo>
                  <a:pt x="11064" y="11083"/>
                </a:lnTo>
                <a:lnTo>
                  <a:pt x="2966" y="23113"/>
                </a:lnTo>
                <a:lnTo>
                  <a:pt x="0" y="37845"/>
                </a:lnTo>
                <a:lnTo>
                  <a:pt x="0" y="189229"/>
                </a:lnTo>
                <a:lnTo>
                  <a:pt x="2966" y="203962"/>
                </a:lnTo>
                <a:lnTo>
                  <a:pt x="11064" y="215992"/>
                </a:lnTo>
                <a:lnTo>
                  <a:pt x="23092" y="224102"/>
                </a:lnTo>
                <a:lnTo>
                  <a:pt x="37845" y="227075"/>
                </a:lnTo>
                <a:lnTo>
                  <a:pt x="707390" y="227075"/>
                </a:lnTo>
                <a:lnTo>
                  <a:pt x="722143" y="224102"/>
                </a:lnTo>
                <a:lnTo>
                  <a:pt x="734171" y="215992"/>
                </a:lnTo>
                <a:lnTo>
                  <a:pt x="742269" y="203962"/>
                </a:lnTo>
                <a:lnTo>
                  <a:pt x="745235" y="189229"/>
                </a:lnTo>
                <a:lnTo>
                  <a:pt x="745235" y="37845"/>
                </a:lnTo>
                <a:lnTo>
                  <a:pt x="742269" y="23113"/>
                </a:lnTo>
                <a:lnTo>
                  <a:pt x="734171" y="11083"/>
                </a:lnTo>
                <a:lnTo>
                  <a:pt x="722143" y="2973"/>
                </a:lnTo>
                <a:lnTo>
                  <a:pt x="70739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11"/>
          <p:cNvSpPr txBox="1"/>
          <p:nvPr/>
        </p:nvSpPr>
        <p:spPr>
          <a:xfrm>
            <a:off x="11288603" y="5393923"/>
            <a:ext cx="916288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1200" dirty="0" err="1">
                <a:latin typeface="Microsoft YaHei"/>
                <a:cs typeface="Microsoft YaHei"/>
              </a:rPr>
              <a:t>MES</a:t>
            </a:r>
            <a:r>
              <a:rPr sz="1200" dirty="0" err="1">
                <a:latin typeface="Microsoft YaHei"/>
                <a:cs typeface="Microsoft YaHei"/>
              </a:rPr>
              <a:t>系统</a:t>
            </a:r>
            <a:endParaRPr sz="1200" dirty="0">
              <a:latin typeface="Microsoft YaHei"/>
              <a:cs typeface="Microsoft YaHei"/>
            </a:endParaRPr>
          </a:p>
          <a:p>
            <a:pPr marL="12700">
              <a:spcBef>
                <a:spcPts val="940"/>
              </a:spcBef>
            </a:pPr>
            <a:r>
              <a:rPr sz="1200" spc="-5" dirty="0">
                <a:latin typeface="Microsoft YaHei"/>
                <a:cs typeface="Microsoft YaHei"/>
              </a:rPr>
              <a:t>其他系统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56" name="object 27"/>
          <p:cNvSpPr/>
          <p:nvPr/>
        </p:nvSpPr>
        <p:spPr>
          <a:xfrm>
            <a:off x="7616287" y="5393842"/>
            <a:ext cx="1234440" cy="433071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9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9" y="432816"/>
                </a:lnTo>
                <a:lnTo>
                  <a:pt x="1234439" y="216408"/>
                </a:lnTo>
                <a:lnTo>
                  <a:pt x="11070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9"/>
          <p:cNvSpPr txBox="1"/>
          <p:nvPr/>
        </p:nvSpPr>
        <p:spPr>
          <a:xfrm>
            <a:off x="7797996" y="5503560"/>
            <a:ext cx="1022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r>
              <a:rPr lang="zh-CN" altLang="en-US" dirty="0"/>
              <a:t>销售对账流程</a:t>
            </a:r>
            <a:endParaRPr dirty="0"/>
          </a:p>
        </p:txBody>
      </p:sp>
      <p:sp>
        <p:nvSpPr>
          <p:cNvPr id="58" name="object 59"/>
          <p:cNvSpPr txBox="1"/>
          <p:nvPr/>
        </p:nvSpPr>
        <p:spPr>
          <a:xfrm>
            <a:off x="3309223" y="2988013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altLang="zh-CN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45131" y="2994303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59"/>
          <p:cNvSpPr txBox="1"/>
          <p:nvPr/>
        </p:nvSpPr>
        <p:spPr>
          <a:xfrm>
            <a:off x="9529473" y="2989067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3" name="object 59"/>
          <p:cNvSpPr txBox="1"/>
          <p:nvPr/>
        </p:nvSpPr>
        <p:spPr>
          <a:xfrm>
            <a:off x="9263167" y="5776176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4" name="object 59"/>
          <p:cNvSpPr txBox="1"/>
          <p:nvPr/>
        </p:nvSpPr>
        <p:spPr>
          <a:xfrm>
            <a:off x="8072343" y="5775896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5" name="object 76"/>
          <p:cNvSpPr txBox="1"/>
          <p:nvPr/>
        </p:nvSpPr>
        <p:spPr>
          <a:xfrm>
            <a:off x="3852341" y="5826511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0">
              <a:lnSpc>
                <a:spcPts val="1335"/>
              </a:lnSpc>
            </a:pPr>
            <a:r>
              <a:rPr lang="en-US" altLang="zh-CN" sz="1200" dirty="0">
                <a:solidFill>
                  <a:srgbClr val="FFFFFF"/>
                </a:solidFill>
                <a:latin typeface="Calibri"/>
                <a:cs typeface="Calibri"/>
              </a:rPr>
              <a:t>QAD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7" name="副标题 1"/>
          <p:cNvSpPr txBox="1">
            <a:spLocks/>
          </p:cNvSpPr>
          <p:nvPr/>
        </p:nvSpPr>
        <p:spPr bwMode="black">
          <a:xfrm>
            <a:off x="666308" y="661598"/>
            <a:ext cx="11128744" cy="44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SzPct val="100000"/>
              <a:buFont typeface="Arial" charset="0"/>
              <a:defRPr b="1" kern="1200" baseline="0">
                <a:solidFill>
                  <a:schemeClr val="accent1"/>
                </a:solidFill>
                <a:latin typeface="+mj-lt"/>
                <a:ea typeface="宋体" panose="02010600030101010101" pitchFamily="2" charset="-122"/>
                <a:cs typeface="Arial"/>
              </a:defRPr>
            </a:lvl1pPr>
            <a:lvl2pPr marL="742950" indent="-285750" algn="l" defTabSz="430213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SzPct val="100000"/>
              <a:buFont typeface="Lucida Grande"/>
              <a:defRPr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2pPr>
            <a:lvl3pPr marL="169863" indent="-169863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3pPr>
            <a:lvl4pPr marL="341313" indent="-180975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SzPct val="80000"/>
              <a:buFont typeface="Lucida Grande"/>
              <a:buChar char="−"/>
              <a:defRPr lang="en-US" sz="1400"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4pPr>
            <a:lvl5pPr marL="469900" indent="-150813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闭环的销售流程</a:t>
            </a:r>
            <a:endParaRPr lang="zh-CN" altLang="en-US" sz="26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标题 2"/>
          <p:cNvSpPr txBox="1">
            <a:spLocks/>
          </p:cNvSpPr>
          <p:nvPr/>
        </p:nvSpPr>
        <p:spPr bwMode="black">
          <a:xfrm>
            <a:off x="652131" y="171647"/>
            <a:ext cx="1114292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2200" b="1" kern="1200">
                <a:solidFill>
                  <a:schemeClr val="tx1"/>
                </a:solidFill>
                <a:latin typeface="+mj-lt"/>
                <a:ea typeface="微软雅黑" pitchFamily="34" charset="-122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2933" dirty="0"/>
              <a:t>销售管理</a:t>
            </a:r>
            <a:endParaRPr lang="zh-CN" altLang="en-US" sz="2933" dirty="0"/>
          </a:p>
        </p:txBody>
      </p:sp>
      <p:sp>
        <p:nvSpPr>
          <p:cNvPr id="70" name="object 25"/>
          <p:cNvSpPr/>
          <p:nvPr/>
        </p:nvSpPr>
        <p:spPr>
          <a:xfrm>
            <a:off x="1614186" y="2630290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r>
              <a:rPr lang="zh-CN" altLang="en-US" dirty="0"/>
              <a:t>      </a:t>
            </a:r>
            <a:endParaRPr lang="en-US" altLang="zh-CN" dirty="0"/>
          </a:p>
          <a:p>
            <a:r>
              <a:rPr lang="en-US" altLang="zh-CN" dirty="0"/>
              <a:t>          </a:t>
            </a:r>
            <a:endParaRPr dirty="0"/>
          </a:p>
        </p:txBody>
      </p:sp>
      <p:sp>
        <p:nvSpPr>
          <p:cNvPr id="71" name="object 26"/>
          <p:cNvSpPr txBox="1"/>
          <p:nvPr/>
        </p:nvSpPr>
        <p:spPr>
          <a:xfrm>
            <a:off x="1856934" y="2723227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客户计划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73" name="object 76"/>
          <p:cNvSpPr txBox="1"/>
          <p:nvPr/>
        </p:nvSpPr>
        <p:spPr>
          <a:xfrm>
            <a:off x="2110121" y="2998625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0">
              <a:lnSpc>
                <a:spcPts val="1335"/>
              </a:lnSpc>
            </a:pPr>
            <a:r>
              <a:rPr lang="en-US" altLang="zh-CN" sz="1200" dirty="0">
                <a:solidFill>
                  <a:srgbClr val="FFFFFF"/>
                </a:solidFill>
                <a:latin typeface="Calibri"/>
                <a:cs typeface="Calibri"/>
              </a:rPr>
              <a:t>QAD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3117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5"/>
          <p:cNvSpPr/>
          <p:nvPr/>
        </p:nvSpPr>
        <p:spPr>
          <a:xfrm>
            <a:off x="6892502" y="4232149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4" h="1327785">
                <a:moveTo>
                  <a:pt x="0" y="132714"/>
                </a:moveTo>
                <a:lnTo>
                  <a:pt x="6768" y="90773"/>
                </a:lnTo>
                <a:lnTo>
                  <a:pt x="25619" y="54342"/>
                </a:lnTo>
                <a:lnTo>
                  <a:pt x="54370" y="25611"/>
                </a:lnTo>
                <a:lnTo>
                  <a:pt x="90838" y="6767"/>
                </a:lnTo>
                <a:lnTo>
                  <a:pt x="132841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41" y="1327404"/>
                </a:lnTo>
                <a:lnTo>
                  <a:pt x="90838" y="1320636"/>
                </a:lnTo>
                <a:lnTo>
                  <a:pt x="54370" y="1301792"/>
                </a:lnTo>
                <a:lnTo>
                  <a:pt x="25619" y="1273061"/>
                </a:lnTo>
                <a:lnTo>
                  <a:pt x="6768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7640025" y="4314572"/>
            <a:ext cx="1618615" cy="8752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84781" marR="5080" indent="-172716" algn="just">
              <a:lnSpc>
                <a:spcPts val="1731"/>
              </a:lnSpc>
              <a:spcBef>
                <a:spcPts val="25"/>
              </a:spcBef>
            </a:pPr>
            <a:r>
              <a:rPr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sz="14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lang="zh-CN" altLang="en-US" sz="14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对不合格品处理：退货，报废，让步使用，换货，返工，报废</a:t>
            </a:r>
            <a:endParaRPr lang="en-US" altLang="zh-CN" sz="1400" spc="-5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2334218" y="4232149"/>
            <a:ext cx="2502535" cy="1327785"/>
          </a:xfrm>
          <a:custGeom>
            <a:avLst/>
            <a:gdLst/>
            <a:ahLst/>
            <a:cxnLst/>
            <a:rect l="l" t="t" r="r" b="b"/>
            <a:pathLst>
              <a:path w="2502535" h="1327785">
                <a:moveTo>
                  <a:pt x="0" y="132714"/>
                </a:moveTo>
                <a:lnTo>
                  <a:pt x="6770" y="90773"/>
                </a:lnTo>
                <a:lnTo>
                  <a:pt x="25624" y="54342"/>
                </a:lnTo>
                <a:lnTo>
                  <a:pt x="54372" y="25611"/>
                </a:lnTo>
                <a:lnTo>
                  <a:pt x="90828" y="6767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7"/>
                </a:lnTo>
                <a:lnTo>
                  <a:pt x="2448037" y="25611"/>
                </a:lnTo>
                <a:lnTo>
                  <a:pt x="2476788" y="54342"/>
                </a:lnTo>
                <a:lnTo>
                  <a:pt x="2495639" y="90773"/>
                </a:lnTo>
                <a:lnTo>
                  <a:pt x="2502408" y="132714"/>
                </a:lnTo>
                <a:lnTo>
                  <a:pt x="2502408" y="1194689"/>
                </a:lnTo>
                <a:lnTo>
                  <a:pt x="2495639" y="1236630"/>
                </a:lnTo>
                <a:lnTo>
                  <a:pt x="2476788" y="1273061"/>
                </a:lnTo>
                <a:lnTo>
                  <a:pt x="2448037" y="1301792"/>
                </a:lnTo>
                <a:lnTo>
                  <a:pt x="2411569" y="1320636"/>
                </a:lnTo>
                <a:lnTo>
                  <a:pt x="2369566" y="1327404"/>
                </a:lnTo>
                <a:lnTo>
                  <a:pt x="132803" y="1327404"/>
                </a:lnTo>
                <a:lnTo>
                  <a:pt x="90828" y="1320636"/>
                </a:lnTo>
                <a:lnTo>
                  <a:pt x="54372" y="1301792"/>
                </a:lnTo>
                <a:lnTo>
                  <a:pt x="25624" y="1273061"/>
                </a:lnTo>
                <a:lnTo>
                  <a:pt x="6770" y="1236630"/>
                </a:lnTo>
                <a:lnTo>
                  <a:pt x="0" y="1194689"/>
                </a:lnTo>
                <a:lnTo>
                  <a:pt x="0" y="132714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2390017" y="4239294"/>
            <a:ext cx="1852755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33" algn="just">
              <a:lnSpc>
                <a:spcPts val="2173"/>
              </a:lnSpc>
            </a:pPr>
            <a:r>
              <a:rPr sz="1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lang="zh-CN" altLang="en-US" sz="1400" dirty="0">
                <a:latin typeface="Microsoft YaHei"/>
                <a:cs typeface="Microsoft YaHei"/>
              </a:rPr>
              <a:t>在</a:t>
            </a:r>
            <a:r>
              <a:rPr lang="en-US" altLang="zh-CN" sz="1400" dirty="0">
                <a:latin typeface="Microsoft YaHei"/>
                <a:cs typeface="Microsoft YaHei"/>
              </a:rPr>
              <a:t>QAD</a:t>
            </a:r>
            <a:r>
              <a:rPr lang="zh-CN" altLang="en-US" sz="1400" dirty="0">
                <a:latin typeface="Microsoft YaHei"/>
                <a:cs typeface="Microsoft YaHei"/>
              </a:rPr>
              <a:t>中不合格品进行财务处理</a:t>
            </a:r>
            <a:endParaRPr lang="zh-CN" altLang="en-US" sz="1400" dirty="0">
              <a:latin typeface="Microsoft YaHei"/>
              <a:cs typeface="Microsoft YaHei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6793442" y="1408177"/>
            <a:ext cx="2562225" cy="1329055"/>
          </a:xfrm>
          <a:custGeom>
            <a:avLst/>
            <a:gdLst/>
            <a:ahLst/>
            <a:cxnLst/>
            <a:rect l="l" t="t" r="r" b="b"/>
            <a:pathLst>
              <a:path w="2562225" h="1329055">
                <a:moveTo>
                  <a:pt x="0" y="132841"/>
                </a:moveTo>
                <a:lnTo>
                  <a:pt x="6768" y="90838"/>
                </a:lnTo>
                <a:lnTo>
                  <a:pt x="25619" y="54370"/>
                </a:lnTo>
                <a:lnTo>
                  <a:pt x="54370" y="25619"/>
                </a:lnTo>
                <a:lnTo>
                  <a:pt x="90838" y="6768"/>
                </a:lnTo>
                <a:lnTo>
                  <a:pt x="132842" y="0"/>
                </a:lnTo>
                <a:lnTo>
                  <a:pt x="2429002" y="0"/>
                </a:lnTo>
                <a:lnTo>
                  <a:pt x="2471005" y="6768"/>
                </a:lnTo>
                <a:lnTo>
                  <a:pt x="2507473" y="25619"/>
                </a:lnTo>
                <a:lnTo>
                  <a:pt x="2536224" y="54370"/>
                </a:lnTo>
                <a:lnTo>
                  <a:pt x="2555075" y="90838"/>
                </a:lnTo>
                <a:lnTo>
                  <a:pt x="2561844" y="132841"/>
                </a:lnTo>
                <a:lnTo>
                  <a:pt x="2561844" y="1196086"/>
                </a:lnTo>
                <a:lnTo>
                  <a:pt x="2555075" y="1238089"/>
                </a:lnTo>
                <a:lnTo>
                  <a:pt x="2536224" y="1274557"/>
                </a:lnTo>
                <a:lnTo>
                  <a:pt x="2507473" y="1303308"/>
                </a:lnTo>
                <a:lnTo>
                  <a:pt x="2471005" y="1322159"/>
                </a:lnTo>
                <a:lnTo>
                  <a:pt x="2429002" y="1328927"/>
                </a:lnTo>
                <a:lnTo>
                  <a:pt x="132842" y="1328927"/>
                </a:lnTo>
                <a:lnTo>
                  <a:pt x="90838" y="1322159"/>
                </a:lnTo>
                <a:lnTo>
                  <a:pt x="54370" y="1303308"/>
                </a:lnTo>
                <a:lnTo>
                  <a:pt x="25619" y="1274557"/>
                </a:lnTo>
                <a:lnTo>
                  <a:pt x="6768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7348677" y="1701191"/>
            <a:ext cx="1921404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1" marR="5080" indent="-172716" algn="just">
              <a:lnSpc>
                <a:spcPts val="1731"/>
              </a:lnSpc>
            </a:pP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lang="zh-CN" altLang="en-US"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对报验物料进行判定</a:t>
            </a:r>
            <a:endParaRPr lang="en-US" altLang="zh-CN" sz="1600" spc="18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334218" y="1408177"/>
            <a:ext cx="2502535" cy="1329055"/>
          </a:xfrm>
          <a:custGeom>
            <a:avLst/>
            <a:gdLst/>
            <a:ahLst/>
            <a:cxnLst/>
            <a:rect l="l" t="t" r="r" b="b"/>
            <a:pathLst>
              <a:path w="2502535" h="1329055">
                <a:moveTo>
                  <a:pt x="0" y="132841"/>
                </a:moveTo>
                <a:lnTo>
                  <a:pt x="6770" y="90838"/>
                </a:lnTo>
                <a:lnTo>
                  <a:pt x="25624" y="54370"/>
                </a:lnTo>
                <a:lnTo>
                  <a:pt x="54372" y="25619"/>
                </a:lnTo>
                <a:lnTo>
                  <a:pt x="90828" y="6768"/>
                </a:lnTo>
                <a:lnTo>
                  <a:pt x="132803" y="0"/>
                </a:lnTo>
                <a:lnTo>
                  <a:pt x="2369566" y="0"/>
                </a:lnTo>
                <a:lnTo>
                  <a:pt x="2411569" y="6768"/>
                </a:lnTo>
                <a:lnTo>
                  <a:pt x="2448037" y="25619"/>
                </a:lnTo>
                <a:lnTo>
                  <a:pt x="2476788" y="54370"/>
                </a:lnTo>
                <a:lnTo>
                  <a:pt x="2495639" y="90838"/>
                </a:lnTo>
                <a:lnTo>
                  <a:pt x="2502408" y="132841"/>
                </a:lnTo>
                <a:lnTo>
                  <a:pt x="2502408" y="1196086"/>
                </a:lnTo>
                <a:lnTo>
                  <a:pt x="2495639" y="1238089"/>
                </a:lnTo>
                <a:lnTo>
                  <a:pt x="2476788" y="1274557"/>
                </a:lnTo>
                <a:lnTo>
                  <a:pt x="2448037" y="1303308"/>
                </a:lnTo>
                <a:lnTo>
                  <a:pt x="2411569" y="1322159"/>
                </a:lnTo>
                <a:lnTo>
                  <a:pt x="2369566" y="1328927"/>
                </a:lnTo>
                <a:lnTo>
                  <a:pt x="132803" y="1328927"/>
                </a:lnTo>
                <a:lnTo>
                  <a:pt x="90828" y="1322159"/>
                </a:lnTo>
                <a:lnTo>
                  <a:pt x="54372" y="1303308"/>
                </a:lnTo>
                <a:lnTo>
                  <a:pt x="25624" y="1274557"/>
                </a:lnTo>
                <a:lnTo>
                  <a:pt x="6770" y="1238089"/>
                </a:lnTo>
                <a:lnTo>
                  <a:pt x="0" y="1196086"/>
                </a:lnTo>
                <a:lnTo>
                  <a:pt x="0" y="132841"/>
                </a:lnTo>
                <a:close/>
              </a:path>
            </a:pathLst>
          </a:custGeom>
          <a:ln w="9144">
            <a:solidFill>
              <a:srgbClr val="3A7B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2411433" y="1494283"/>
            <a:ext cx="1808027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781" marR="5080" indent="-172716" algn="just">
              <a:lnSpc>
                <a:spcPts val="1731"/>
              </a:lnSpc>
            </a:pPr>
            <a:r>
              <a:rPr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</a:t>
            </a:r>
            <a:r>
              <a:rPr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 </a:t>
            </a:r>
            <a:r>
              <a:rPr lang="zh-CN" altLang="en-US" sz="1600" spc="18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收货时非免检产品自动生成报验单</a:t>
            </a:r>
            <a:endParaRPr lang="en-US" altLang="zh-CN" sz="1600" spc="18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184781" marR="5080" indent="-172716" algn="just">
              <a:lnSpc>
                <a:spcPts val="1731"/>
              </a:lnSpc>
            </a:pPr>
            <a:r>
              <a:rPr lang="en-US" altLang="zh-CN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• </a:t>
            </a:r>
            <a:r>
              <a:rPr lang="zh-CN" altLang="en-US" sz="1600" spc="-5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手工对嫌疑品报验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749249" y="2452624"/>
            <a:ext cx="89154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1" algn="ctr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1.</a:t>
            </a:r>
            <a:r>
              <a:rPr sz="1700" dirty="0">
                <a:latin typeface="Microsoft YaHei"/>
                <a:cs typeface="Microsoft YaHei"/>
              </a:rPr>
              <a:t>供应商 协议价格 确定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3989282" y="1653031"/>
            <a:ext cx="3765804" cy="1885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6123260" y="2540128"/>
            <a:ext cx="116196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2</a:t>
            </a:r>
            <a:r>
              <a:rPr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判定</a:t>
            </a:r>
            <a:endParaRPr lang="zh-CN" altLang="en-US" sz="1700" dirty="0">
              <a:latin typeface="Microsoft YaHei"/>
              <a:cs typeface="Microsoft YaHe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103450" y="3803517"/>
            <a:ext cx="891540" cy="706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1" algn="ctr">
              <a:lnSpc>
                <a:spcPct val="90100"/>
              </a:lnSpc>
            </a:pPr>
            <a:r>
              <a:rPr sz="1700" spc="-5" dirty="0">
                <a:latin typeface="Microsoft YaHei"/>
                <a:cs typeface="Microsoft YaHei"/>
              </a:rPr>
              <a:t>3.</a:t>
            </a:r>
            <a:r>
              <a:rPr sz="1700" dirty="0">
                <a:latin typeface="Microsoft YaHei"/>
                <a:cs typeface="Microsoft YaHei"/>
              </a:rPr>
              <a:t>实际支 付价格确</a:t>
            </a:r>
            <a:r>
              <a:rPr sz="1700" spc="-5" dirty="0">
                <a:latin typeface="Microsoft YaHei"/>
                <a:cs typeface="Microsoft YaHei"/>
              </a:rPr>
              <a:t> </a:t>
            </a:r>
            <a:r>
              <a:rPr sz="1700" dirty="0">
                <a:latin typeface="Microsoft YaHei"/>
                <a:cs typeface="Microsoft YaHei"/>
              </a:rPr>
              <a:t>定</a:t>
            </a:r>
            <a:endParaRPr sz="1700">
              <a:latin typeface="Microsoft YaHei"/>
              <a:cs typeface="Microsoft YaHei"/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3989282" y="3500628"/>
            <a:ext cx="3765804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 txBox="1"/>
          <p:nvPr/>
        </p:nvSpPr>
        <p:spPr>
          <a:xfrm>
            <a:off x="4570548" y="3925317"/>
            <a:ext cx="107024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sz="1700" spc="-5" dirty="0">
                <a:latin typeface="Microsoft YaHei"/>
                <a:cs typeface="Microsoft YaHei"/>
              </a:rPr>
              <a:t>4</a:t>
            </a:r>
            <a:r>
              <a:rPr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财务处理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5545285" y="3113533"/>
            <a:ext cx="673608" cy="339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525473" y="3553967"/>
            <a:ext cx="673608" cy="33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 txBox="1"/>
          <p:nvPr/>
        </p:nvSpPr>
        <p:spPr>
          <a:xfrm>
            <a:off x="2790447" y="2604539"/>
            <a:ext cx="74041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400" dirty="0">
                <a:solidFill>
                  <a:srgbClr val="FFFFFF"/>
                </a:solidFill>
                <a:latin typeface="Microsoft YaHei"/>
                <a:cs typeface="Microsoft YaHei"/>
              </a:rPr>
              <a:t>框架协议 签订流程</a:t>
            </a:r>
            <a:endParaRPr sz="1400" dirty="0">
              <a:latin typeface="Microsoft YaHei"/>
              <a:cs typeface="Microsoft YaHei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7807093" y="2618330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1108583" y="0"/>
                </a:moveTo>
                <a:lnTo>
                  <a:pt x="0" y="0"/>
                </a:lnTo>
                <a:lnTo>
                  <a:pt x="127381" y="216407"/>
                </a:lnTo>
                <a:lnTo>
                  <a:pt x="0" y="432815"/>
                </a:lnTo>
                <a:lnTo>
                  <a:pt x="1108583" y="432815"/>
                </a:lnTo>
                <a:lnTo>
                  <a:pt x="1235964" y="216407"/>
                </a:lnTo>
                <a:lnTo>
                  <a:pt x="110858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7807093" y="2618330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 txBox="1"/>
          <p:nvPr/>
        </p:nvSpPr>
        <p:spPr>
          <a:xfrm>
            <a:off x="7958605" y="2726604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报验单判定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8924768" y="5507041"/>
            <a:ext cx="102276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pPr algn="ctr"/>
            <a:r>
              <a:rPr lang="zh-CN" altLang="en-US" dirty="0"/>
              <a:t>销售结算流程</a:t>
            </a:r>
            <a:endParaRPr dirty="0"/>
          </a:p>
        </p:txBody>
      </p:sp>
      <p:sp>
        <p:nvSpPr>
          <p:cNvPr id="35" name="object 33"/>
          <p:cNvSpPr/>
          <p:nvPr/>
        </p:nvSpPr>
        <p:spPr>
          <a:xfrm>
            <a:off x="3281072" y="5454791"/>
            <a:ext cx="1234440" cy="417831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1111504" y="0"/>
                </a:moveTo>
                <a:lnTo>
                  <a:pt x="0" y="0"/>
                </a:lnTo>
                <a:lnTo>
                  <a:pt x="122936" y="208787"/>
                </a:lnTo>
                <a:lnTo>
                  <a:pt x="0" y="417575"/>
                </a:lnTo>
                <a:lnTo>
                  <a:pt x="1111504" y="417575"/>
                </a:lnTo>
                <a:lnTo>
                  <a:pt x="1234440" y="208787"/>
                </a:lnTo>
                <a:lnTo>
                  <a:pt x="1111504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/>
          <p:cNvSpPr/>
          <p:nvPr/>
        </p:nvSpPr>
        <p:spPr>
          <a:xfrm>
            <a:off x="3281072" y="5454791"/>
            <a:ext cx="1234440" cy="417831"/>
          </a:xfrm>
          <a:custGeom>
            <a:avLst/>
            <a:gdLst/>
            <a:ahLst/>
            <a:cxnLst/>
            <a:rect l="l" t="t" r="r" b="b"/>
            <a:pathLst>
              <a:path w="1234439" h="417829">
                <a:moveTo>
                  <a:pt x="0" y="0"/>
                </a:moveTo>
                <a:lnTo>
                  <a:pt x="1111504" y="0"/>
                </a:lnTo>
                <a:lnTo>
                  <a:pt x="1234440" y="208787"/>
                </a:lnTo>
                <a:lnTo>
                  <a:pt x="1111504" y="417575"/>
                </a:lnTo>
                <a:lnTo>
                  <a:pt x="0" y="417575"/>
                </a:lnTo>
                <a:lnTo>
                  <a:pt x="122936" y="20878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5"/>
          <p:cNvSpPr txBox="1"/>
          <p:nvPr/>
        </p:nvSpPr>
        <p:spPr>
          <a:xfrm>
            <a:off x="3453941" y="5554815"/>
            <a:ext cx="101117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/>
            <a:r>
              <a:rPr lang="zh-CN" altLang="en-US" sz="1200" dirty="0">
                <a:solidFill>
                  <a:schemeClr val="bg1"/>
                </a:solidFill>
                <a:latin typeface="Microsoft YaHei"/>
                <a:cs typeface="Microsoft YaHei"/>
              </a:rPr>
              <a:t>不合格品流程</a:t>
            </a:r>
            <a:endParaRPr sz="1200" dirty="0">
              <a:solidFill>
                <a:schemeClr val="bg1"/>
              </a:solidFill>
              <a:latin typeface="Microsoft YaHei"/>
              <a:cs typeface="Microsoft YaHei"/>
            </a:endParaRPr>
          </a:p>
        </p:txBody>
      </p:sp>
      <p:sp>
        <p:nvSpPr>
          <p:cNvPr id="40" name="object 18"/>
          <p:cNvSpPr txBox="1"/>
          <p:nvPr/>
        </p:nvSpPr>
        <p:spPr>
          <a:xfrm>
            <a:off x="6192210" y="3888545"/>
            <a:ext cx="108535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lang="en-US" sz="1700" spc="-5" dirty="0">
                <a:latin typeface="Microsoft YaHei"/>
                <a:cs typeface="Microsoft YaHei"/>
              </a:rPr>
              <a:t>3</a:t>
            </a:r>
            <a:r>
              <a:rPr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不合格品处理</a:t>
            </a:r>
            <a:endParaRPr lang="zh-CN" altLang="en-US" sz="1700" dirty="0">
              <a:latin typeface="Microsoft YaHei"/>
              <a:cs typeface="Microsoft YaHei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4787348" y="2572364"/>
            <a:ext cx="8534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963" marR="5080" indent="-88898">
              <a:lnSpc>
                <a:spcPts val="1839"/>
              </a:lnSpc>
            </a:pPr>
            <a:r>
              <a:rPr lang="en-US" sz="1700" spc="-5" dirty="0">
                <a:latin typeface="Microsoft YaHei"/>
                <a:cs typeface="Microsoft YaHei"/>
              </a:rPr>
              <a:t>1</a:t>
            </a:r>
            <a:r>
              <a:rPr lang="en-US" sz="1700" spc="-5" dirty="0">
                <a:latin typeface="Microsoft YaHei"/>
                <a:cs typeface="Microsoft YaHei"/>
              </a:rPr>
              <a:t>.</a:t>
            </a:r>
            <a:r>
              <a:rPr lang="zh-CN" altLang="en-US" sz="1700" spc="-5" dirty="0">
                <a:latin typeface="Microsoft YaHei"/>
                <a:cs typeface="Microsoft YaHei"/>
              </a:rPr>
              <a:t>报验</a:t>
            </a:r>
            <a:endParaRPr sz="1700" dirty="0">
              <a:latin typeface="Microsoft YaHei"/>
              <a:cs typeface="Microsoft YaHei"/>
            </a:endParaRPr>
          </a:p>
        </p:txBody>
      </p:sp>
      <p:sp>
        <p:nvSpPr>
          <p:cNvPr id="45" name="object 26"/>
          <p:cNvSpPr txBox="1"/>
          <p:nvPr/>
        </p:nvSpPr>
        <p:spPr>
          <a:xfrm>
            <a:off x="9154850" y="2708350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销售发货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25"/>
          <p:cNvSpPr/>
          <p:nvPr/>
        </p:nvSpPr>
        <p:spPr>
          <a:xfrm>
            <a:off x="2767618" y="2608730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1" name="object 26"/>
          <p:cNvSpPr txBox="1"/>
          <p:nvPr/>
        </p:nvSpPr>
        <p:spPr>
          <a:xfrm>
            <a:off x="2939205" y="2745003"/>
            <a:ext cx="96151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手工报验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2" name="object 109"/>
          <p:cNvSpPr/>
          <p:nvPr/>
        </p:nvSpPr>
        <p:spPr>
          <a:xfrm>
            <a:off x="10381695" y="5403371"/>
            <a:ext cx="745491" cy="166712"/>
          </a:xfrm>
          <a:custGeom>
            <a:avLst/>
            <a:gdLst/>
            <a:ahLst/>
            <a:cxnLst/>
            <a:rect l="l" t="t" r="r" b="b"/>
            <a:pathLst>
              <a:path w="745489" h="201295">
                <a:moveTo>
                  <a:pt x="711707" y="0"/>
                </a:moveTo>
                <a:lnTo>
                  <a:pt x="33527" y="0"/>
                </a:lnTo>
                <a:lnTo>
                  <a:pt x="20466" y="2634"/>
                </a:lnTo>
                <a:lnTo>
                  <a:pt x="9810" y="9820"/>
                </a:lnTo>
                <a:lnTo>
                  <a:pt x="2631" y="20477"/>
                </a:lnTo>
                <a:lnTo>
                  <a:pt x="0" y="33527"/>
                </a:lnTo>
                <a:lnTo>
                  <a:pt x="0" y="167639"/>
                </a:lnTo>
                <a:lnTo>
                  <a:pt x="2631" y="180690"/>
                </a:lnTo>
                <a:lnTo>
                  <a:pt x="9810" y="191347"/>
                </a:lnTo>
                <a:lnTo>
                  <a:pt x="20466" y="198533"/>
                </a:lnTo>
                <a:lnTo>
                  <a:pt x="33527" y="201167"/>
                </a:lnTo>
                <a:lnTo>
                  <a:pt x="711707" y="201167"/>
                </a:lnTo>
                <a:lnTo>
                  <a:pt x="724769" y="198533"/>
                </a:lnTo>
                <a:lnTo>
                  <a:pt x="735425" y="191347"/>
                </a:lnTo>
                <a:lnTo>
                  <a:pt x="742604" y="180690"/>
                </a:lnTo>
                <a:lnTo>
                  <a:pt x="745235" y="167639"/>
                </a:lnTo>
                <a:lnTo>
                  <a:pt x="745235" y="33527"/>
                </a:lnTo>
                <a:lnTo>
                  <a:pt x="742604" y="20477"/>
                </a:lnTo>
                <a:lnTo>
                  <a:pt x="735425" y="9820"/>
                </a:lnTo>
                <a:lnTo>
                  <a:pt x="724769" y="2634"/>
                </a:lnTo>
                <a:lnTo>
                  <a:pt x="711707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endParaRPr sz="1200" spc="-15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44" name="object 110"/>
          <p:cNvSpPr/>
          <p:nvPr/>
        </p:nvSpPr>
        <p:spPr>
          <a:xfrm>
            <a:off x="10381694" y="5691408"/>
            <a:ext cx="775233" cy="191539"/>
          </a:xfrm>
          <a:custGeom>
            <a:avLst/>
            <a:gdLst/>
            <a:ahLst/>
            <a:cxnLst/>
            <a:rect l="l" t="t" r="r" b="b"/>
            <a:pathLst>
              <a:path w="745489" h="227329">
                <a:moveTo>
                  <a:pt x="707390" y="0"/>
                </a:moveTo>
                <a:lnTo>
                  <a:pt x="37845" y="0"/>
                </a:lnTo>
                <a:lnTo>
                  <a:pt x="23092" y="2973"/>
                </a:lnTo>
                <a:lnTo>
                  <a:pt x="11064" y="11083"/>
                </a:lnTo>
                <a:lnTo>
                  <a:pt x="2966" y="23113"/>
                </a:lnTo>
                <a:lnTo>
                  <a:pt x="0" y="37845"/>
                </a:lnTo>
                <a:lnTo>
                  <a:pt x="0" y="189229"/>
                </a:lnTo>
                <a:lnTo>
                  <a:pt x="2966" y="203962"/>
                </a:lnTo>
                <a:lnTo>
                  <a:pt x="11064" y="215992"/>
                </a:lnTo>
                <a:lnTo>
                  <a:pt x="23092" y="224102"/>
                </a:lnTo>
                <a:lnTo>
                  <a:pt x="37845" y="227075"/>
                </a:lnTo>
                <a:lnTo>
                  <a:pt x="707390" y="227075"/>
                </a:lnTo>
                <a:lnTo>
                  <a:pt x="722143" y="224102"/>
                </a:lnTo>
                <a:lnTo>
                  <a:pt x="734171" y="215992"/>
                </a:lnTo>
                <a:lnTo>
                  <a:pt x="742269" y="203962"/>
                </a:lnTo>
                <a:lnTo>
                  <a:pt x="745235" y="189229"/>
                </a:lnTo>
                <a:lnTo>
                  <a:pt x="745235" y="37845"/>
                </a:lnTo>
                <a:lnTo>
                  <a:pt x="742269" y="23113"/>
                </a:lnTo>
                <a:lnTo>
                  <a:pt x="734171" y="11083"/>
                </a:lnTo>
                <a:lnTo>
                  <a:pt x="722143" y="2973"/>
                </a:lnTo>
                <a:lnTo>
                  <a:pt x="70739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11"/>
          <p:cNvSpPr txBox="1"/>
          <p:nvPr/>
        </p:nvSpPr>
        <p:spPr>
          <a:xfrm>
            <a:off x="11288603" y="5393923"/>
            <a:ext cx="916288" cy="484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1200" dirty="0" err="1">
                <a:latin typeface="Microsoft YaHei"/>
                <a:cs typeface="Microsoft YaHei"/>
              </a:rPr>
              <a:t>MES</a:t>
            </a:r>
            <a:r>
              <a:rPr sz="1200" dirty="0" err="1">
                <a:latin typeface="Microsoft YaHei"/>
                <a:cs typeface="Microsoft YaHei"/>
              </a:rPr>
              <a:t>系统</a:t>
            </a:r>
            <a:endParaRPr sz="1200" dirty="0">
              <a:latin typeface="Microsoft YaHei"/>
              <a:cs typeface="Microsoft YaHei"/>
            </a:endParaRPr>
          </a:p>
          <a:p>
            <a:pPr marL="12700">
              <a:spcBef>
                <a:spcPts val="940"/>
              </a:spcBef>
            </a:pPr>
            <a:r>
              <a:rPr sz="1200" spc="-5" dirty="0">
                <a:latin typeface="Microsoft YaHei"/>
                <a:cs typeface="Microsoft YaHei"/>
              </a:rPr>
              <a:t>其他系统</a:t>
            </a:r>
            <a:endParaRPr sz="1200" dirty="0">
              <a:latin typeface="Microsoft YaHei"/>
              <a:cs typeface="Microsoft YaHei"/>
            </a:endParaRPr>
          </a:p>
        </p:txBody>
      </p:sp>
      <p:sp>
        <p:nvSpPr>
          <p:cNvPr id="56" name="object 27"/>
          <p:cNvSpPr/>
          <p:nvPr/>
        </p:nvSpPr>
        <p:spPr>
          <a:xfrm>
            <a:off x="7807093" y="5403371"/>
            <a:ext cx="1660865" cy="433071"/>
          </a:xfrm>
          <a:custGeom>
            <a:avLst/>
            <a:gdLst/>
            <a:ahLst/>
            <a:cxnLst/>
            <a:rect l="l" t="t" r="r" b="b"/>
            <a:pathLst>
              <a:path w="1234440" h="433070">
                <a:moveTo>
                  <a:pt x="1107059" y="0"/>
                </a:moveTo>
                <a:lnTo>
                  <a:pt x="0" y="0"/>
                </a:lnTo>
                <a:lnTo>
                  <a:pt x="127380" y="216408"/>
                </a:lnTo>
                <a:lnTo>
                  <a:pt x="0" y="432816"/>
                </a:lnTo>
                <a:lnTo>
                  <a:pt x="1107059" y="432816"/>
                </a:lnTo>
                <a:lnTo>
                  <a:pt x="1234439" y="216408"/>
                </a:lnTo>
                <a:lnTo>
                  <a:pt x="110705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9"/>
          <p:cNvSpPr txBox="1"/>
          <p:nvPr/>
        </p:nvSpPr>
        <p:spPr>
          <a:xfrm>
            <a:off x="7986831" y="5513446"/>
            <a:ext cx="134101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88900" marR="5080" indent="-76200">
              <a:lnSpc>
                <a:spcPct val="100000"/>
              </a:lnSpc>
              <a:defRPr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defRPr>
            </a:lvl1pPr>
          </a:lstStyle>
          <a:p>
            <a:r>
              <a:rPr lang="zh-CN" altLang="en-US" dirty="0"/>
              <a:t>不合格品处理流程</a:t>
            </a:r>
            <a:endParaRPr dirty="0"/>
          </a:p>
        </p:txBody>
      </p:sp>
      <p:sp>
        <p:nvSpPr>
          <p:cNvPr id="58" name="object 59"/>
          <p:cNvSpPr txBox="1"/>
          <p:nvPr/>
        </p:nvSpPr>
        <p:spPr>
          <a:xfrm>
            <a:off x="3286537" y="2989941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altLang="zh-CN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45131" y="2994303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4" name="object 59"/>
          <p:cNvSpPr txBox="1"/>
          <p:nvPr/>
        </p:nvSpPr>
        <p:spPr>
          <a:xfrm>
            <a:off x="8689574" y="5785425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5" name="object 76"/>
          <p:cNvSpPr txBox="1"/>
          <p:nvPr/>
        </p:nvSpPr>
        <p:spPr>
          <a:xfrm>
            <a:off x="3852341" y="5826511"/>
            <a:ext cx="612775" cy="166712"/>
          </a:xfrm>
          <a:prstGeom prst="rect">
            <a:avLst/>
          </a:prstGeom>
          <a:solidFill>
            <a:srgbClr val="FFA800"/>
          </a:solidFill>
        </p:spPr>
        <p:txBody>
          <a:bodyPr vert="horz" wrap="square" lIns="0" tIns="0" rIns="0" bIns="0" rtlCol="0">
            <a:spAutoFit/>
          </a:bodyPr>
          <a:lstStyle/>
          <a:p>
            <a:pPr marL="203830">
              <a:lnSpc>
                <a:spcPts val="1335"/>
              </a:lnSpc>
            </a:pPr>
            <a:r>
              <a:rPr lang="en-US" altLang="zh-CN" sz="1200" dirty="0">
                <a:solidFill>
                  <a:srgbClr val="FFFFFF"/>
                </a:solidFill>
                <a:latin typeface="Calibri"/>
                <a:cs typeface="Calibri"/>
              </a:rPr>
              <a:t>QAD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7" name="副标题 1"/>
          <p:cNvSpPr txBox="1">
            <a:spLocks/>
          </p:cNvSpPr>
          <p:nvPr/>
        </p:nvSpPr>
        <p:spPr bwMode="black">
          <a:xfrm>
            <a:off x="666308" y="661598"/>
            <a:ext cx="11128744" cy="44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SzPct val="100000"/>
              <a:buFont typeface="Arial" charset="0"/>
              <a:defRPr b="1" kern="1200" baseline="0">
                <a:solidFill>
                  <a:schemeClr val="accent1"/>
                </a:solidFill>
                <a:latin typeface="+mj-lt"/>
                <a:ea typeface="宋体" panose="02010600030101010101" pitchFamily="2" charset="-122"/>
                <a:cs typeface="Arial"/>
              </a:defRPr>
            </a:lvl1pPr>
            <a:lvl2pPr marL="742950" indent="-285750" algn="l" defTabSz="430213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SzPct val="100000"/>
              <a:buFont typeface="Lucida Grande"/>
              <a:defRPr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2pPr>
            <a:lvl3pPr marL="169863" indent="-169863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3pPr>
            <a:lvl4pPr marL="341313" indent="-180975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SzPct val="80000"/>
              <a:buFont typeface="Lucida Grande"/>
              <a:buChar char="−"/>
              <a:defRPr lang="en-US" sz="1400"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4pPr>
            <a:lvl5pPr marL="469900" indent="-150813" algn="l" defTabSz="45720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138"/>
              </a:spcAft>
              <a:buFont typeface="Arial" charset="0"/>
              <a:buChar char="•"/>
              <a:defRPr sz="1400" kern="1200" baseline="0">
                <a:solidFill>
                  <a:schemeClr val="tx1"/>
                </a:solidFill>
                <a:latin typeface="+mj-lt"/>
                <a:ea typeface="宋体" panose="02010600030101010101" pitchFamily="2" charset="-122"/>
                <a:cs typeface="Arial"/>
              </a:defRPr>
            </a:lvl5pPr>
            <a:lvl6pPr marL="2286000" indent="0" algn="l" defTabSz="457200" rtl="0" eaLnBrk="1" latinLnBrk="0" hangingPunct="1">
              <a:lnSpc>
                <a:spcPts val="25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667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闭环的质量流程</a:t>
            </a:r>
            <a:endParaRPr lang="zh-CN" altLang="en-US" sz="26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标题 2"/>
          <p:cNvSpPr txBox="1">
            <a:spLocks/>
          </p:cNvSpPr>
          <p:nvPr/>
        </p:nvSpPr>
        <p:spPr bwMode="black">
          <a:xfrm>
            <a:off x="652131" y="171647"/>
            <a:ext cx="11142920" cy="45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lang="en-GB" sz="2200" b="1" kern="1200">
                <a:solidFill>
                  <a:schemeClr val="tx1"/>
                </a:solidFill>
                <a:latin typeface="+mj-lt"/>
                <a:ea typeface="微软雅黑" pitchFamily="34" charset="-122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zh-CN" altLang="en-US" sz="2933" dirty="0"/>
              <a:t>质量管理</a:t>
            </a:r>
            <a:endParaRPr lang="zh-CN" altLang="en-US" sz="2933" dirty="0"/>
          </a:p>
        </p:txBody>
      </p:sp>
      <p:sp>
        <p:nvSpPr>
          <p:cNvPr id="70" name="object 25"/>
          <p:cNvSpPr/>
          <p:nvPr/>
        </p:nvSpPr>
        <p:spPr>
          <a:xfrm>
            <a:off x="1591500" y="2632218"/>
            <a:ext cx="1236345" cy="433071"/>
          </a:xfrm>
          <a:custGeom>
            <a:avLst/>
            <a:gdLst/>
            <a:ahLst/>
            <a:cxnLst/>
            <a:rect l="l" t="t" r="r" b="b"/>
            <a:pathLst>
              <a:path w="1236345" h="433069">
                <a:moveTo>
                  <a:pt x="0" y="0"/>
                </a:moveTo>
                <a:lnTo>
                  <a:pt x="1108583" y="0"/>
                </a:lnTo>
                <a:lnTo>
                  <a:pt x="1235964" y="216407"/>
                </a:lnTo>
                <a:lnTo>
                  <a:pt x="1108583" y="432815"/>
                </a:lnTo>
                <a:lnTo>
                  <a:pt x="0" y="432815"/>
                </a:lnTo>
                <a:lnTo>
                  <a:pt x="127381" y="216407"/>
                </a:lnTo>
                <a:lnTo>
                  <a:pt x="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r>
              <a:rPr lang="zh-CN" altLang="en-US" dirty="0"/>
              <a:t>      </a:t>
            </a:r>
            <a:endParaRPr lang="en-US" altLang="zh-CN" dirty="0"/>
          </a:p>
          <a:p>
            <a:r>
              <a:rPr lang="en-US" altLang="zh-CN" dirty="0"/>
              <a:t>          </a:t>
            </a:r>
            <a:endParaRPr dirty="0"/>
          </a:p>
        </p:txBody>
      </p:sp>
      <p:sp>
        <p:nvSpPr>
          <p:cNvPr id="71" name="object 26"/>
          <p:cNvSpPr txBox="1"/>
          <p:nvPr/>
        </p:nvSpPr>
        <p:spPr>
          <a:xfrm>
            <a:off x="1834248" y="2725155"/>
            <a:ext cx="98437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898" marR="5080" indent="-76198"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rPr>
              <a:t>收货报验</a:t>
            </a:r>
            <a:endParaRPr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2" name="object 59"/>
          <p:cNvSpPr txBox="1"/>
          <p:nvPr/>
        </p:nvSpPr>
        <p:spPr>
          <a:xfrm>
            <a:off x="2156058" y="2986440"/>
            <a:ext cx="612775" cy="166712"/>
          </a:xfrm>
          <a:prstGeom prst="rect">
            <a:avLst/>
          </a:prstGeom>
          <a:solidFill>
            <a:srgbClr val="548ED4"/>
          </a:solidFill>
        </p:spPr>
        <p:txBody>
          <a:bodyPr vert="horz" wrap="square" lIns="0" tIns="0" rIns="0" bIns="0" rtlCol="0">
            <a:spAutoFit/>
          </a:bodyPr>
          <a:lstStyle/>
          <a:p>
            <a:pPr marL="187955">
              <a:lnSpc>
                <a:spcPts val="1345"/>
              </a:lnSpc>
            </a:pPr>
            <a:r>
              <a:rPr lang="en-US" altLang="zh-CN" sz="1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93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518</Words>
  <Application>Microsoft Office PowerPoint</Application>
  <PresentationFormat>宽屏</PresentationFormat>
  <Paragraphs>125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Microsoft YaHei</vt:lpstr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druidwang</dc:creator>
  <cp:lastModifiedBy>druidwang</cp:lastModifiedBy>
  <cp:revision>23</cp:revision>
  <dcterms:created xsi:type="dcterms:W3CDTF">2015-07-05T05:46:59Z</dcterms:created>
  <dcterms:modified xsi:type="dcterms:W3CDTF">2015-07-08T03:42:15Z</dcterms:modified>
</cp:coreProperties>
</file>