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4" r:id="rId1"/>
  </p:sldMasterIdLst>
  <p:notesMasterIdLst>
    <p:notesMasterId r:id="rId6"/>
  </p:notesMasterIdLst>
  <p:handoutMasterIdLst>
    <p:handoutMasterId r:id="rId7"/>
  </p:handoutMasterIdLst>
  <p:sldIdLst>
    <p:sldId id="1723" r:id="rId2"/>
    <p:sldId id="1721" r:id="rId3"/>
    <p:sldId id="1720" r:id="rId4"/>
    <p:sldId id="1707" r:id="rId5"/>
  </p:sldIdLst>
  <p:sldSz cx="9144000" cy="5143500" type="screen16x9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">
          <p15:clr>
            <a:srgbClr val="A4A3A4"/>
          </p15:clr>
        </p15:guide>
        <p15:guide id="2" orient="horz" pos="1619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orient="horz" pos="2798">
          <p15:clr>
            <a:srgbClr val="A4A3A4"/>
          </p15:clr>
        </p15:guide>
        <p15:guide id="5" orient="horz" pos="861">
          <p15:clr>
            <a:srgbClr val="A4A3A4"/>
          </p15:clr>
        </p15:guide>
        <p15:guide id="6" pos="296">
          <p15:clr>
            <a:srgbClr val="A4A3A4"/>
          </p15:clr>
        </p15:guide>
        <p15:guide id="7" pos="5473">
          <p15:clr>
            <a:srgbClr val="A4A3A4"/>
          </p15:clr>
        </p15:guide>
        <p15:guide id="8" pos="2880">
          <p15:clr>
            <a:srgbClr val="A4A3A4"/>
          </p15:clr>
        </p15:guide>
        <p15:guide id="9" pos="54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250" userDrawn="1">
          <p15:clr>
            <a:srgbClr val="A4A3A4"/>
          </p15:clr>
        </p15:guide>
        <p15:guide id="2" pos="25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0"/>
    <a:srgbClr val="F05332"/>
    <a:srgbClr val="FFA800"/>
    <a:srgbClr val="9FB6FF"/>
    <a:srgbClr val="00B050"/>
    <a:srgbClr val="0096D6"/>
    <a:srgbClr val="EAB200"/>
    <a:srgbClr val="C00000"/>
    <a:srgbClr val="0070C0"/>
    <a:srgbClr val="4B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280" autoAdjust="0"/>
  </p:normalViewPr>
  <p:slideViewPr>
    <p:cSldViewPr snapToGrid="0">
      <p:cViewPr varScale="1">
        <p:scale>
          <a:sx n="153" d="100"/>
          <a:sy n="153" d="100"/>
        </p:scale>
        <p:origin x="474" y="108"/>
      </p:cViewPr>
      <p:guideLst>
        <p:guide orient="horz" pos="215"/>
        <p:guide orient="horz" pos="1619"/>
        <p:guide orient="horz" pos="3134"/>
        <p:guide orient="horz" pos="2798"/>
        <p:guide orient="horz" pos="861"/>
        <p:guide pos="296"/>
        <p:guide pos="5473"/>
        <p:guide pos="2880"/>
        <p:guide pos="5471"/>
      </p:guideLst>
    </p:cSldViewPr>
  </p:slideViewPr>
  <p:outlineViewPr>
    <p:cViewPr>
      <p:scale>
        <a:sx n="33" d="100"/>
        <a:sy n="33" d="100"/>
      </p:scale>
      <p:origin x="0" y="-64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934"/>
    </p:cViewPr>
  </p:sorterViewPr>
  <p:notesViewPr>
    <p:cSldViewPr snapToGrid="0">
      <p:cViewPr varScale="1">
        <p:scale>
          <a:sx n="60" d="100"/>
          <a:sy n="60" d="100"/>
        </p:scale>
        <p:origin x="3221" y="48"/>
      </p:cViewPr>
      <p:guideLst>
        <p:guide orient="horz" pos="6250"/>
        <p:guide pos="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idx="1"/>
          </p:nvPr>
        </p:nvSpPr>
        <p:spPr>
          <a:xfrm>
            <a:off x="5548166" y="9921889"/>
            <a:ext cx="1255799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19 January 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235720" y="9921889"/>
            <a:ext cx="617464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ct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298509" y="33373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>
                <a:latin typeface="Futura Bk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317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98509" y="33373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>
                <a:latin typeface="Futura B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48166" y="9921889"/>
            <a:ext cx="1255799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19 January 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510" y="4861441"/>
            <a:ext cx="6505456" cy="4605576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35720" y="9921889"/>
            <a:ext cx="617464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ct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1494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16827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347663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457200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51752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/>
              <a:pPr/>
              <a:t>19 January 2017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2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5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7024" y="773722"/>
            <a:ext cx="8493125" cy="3791133"/>
          </a:xfrm>
        </p:spPr>
        <p:txBody>
          <a:bodyPr/>
          <a:lstStyle>
            <a:lvl1pPr>
              <a:defRPr baseline="0">
                <a:ea typeface="宋体" panose="02010600030101010101" pitchFamily="2" charset="-122"/>
              </a:defRPr>
            </a:lvl1pPr>
            <a:lvl2pPr>
              <a:defRPr baseline="0">
                <a:ea typeface="宋体" panose="02010600030101010101" pitchFamily="2" charset="-122"/>
              </a:defRPr>
            </a:lvl2pPr>
            <a:lvl3pPr>
              <a:defRPr baseline="0">
                <a:ea typeface="宋体" panose="02010600030101010101" pitchFamily="2" charset="-122"/>
              </a:defRPr>
            </a:lvl3pPr>
            <a:lvl4pPr>
              <a:defRPr baseline="0">
                <a:ea typeface="宋体" panose="02010600030101010101" pitchFamily="2" charset="-122"/>
              </a:defRPr>
            </a:lvl4pPr>
            <a:lvl5pPr>
              <a:defRPr baseline="0">
                <a:ea typeface="宋体" panose="02010600030101010101" pitchFamily="2" charset="-122"/>
              </a:defRPr>
            </a:lvl5pPr>
          </a:lstStyle>
          <a:p>
            <a:pPr lvl="0"/>
            <a:r>
              <a:rPr lang="en-US" noProof="0" dirty="0"/>
              <a:t>Click to add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HP Simplified" panose="020B0604020204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7042460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2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89098" y="549363"/>
            <a:ext cx="8346558" cy="33313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 i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89098" y="128735"/>
            <a:ext cx="8357190" cy="41352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99730" y="1084521"/>
            <a:ext cx="8293396" cy="3615070"/>
          </a:xfrm>
        </p:spPr>
        <p:txBody>
          <a:bodyPr wrap="square">
            <a:noAutofit/>
          </a:bodyPr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73660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black">
          <a:xfrm>
            <a:off x="331788" y="309381"/>
            <a:ext cx="8459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839972"/>
            <a:ext cx="8473558" cy="382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black">
          <a:xfrm>
            <a:off x="349250" y="4711700"/>
            <a:ext cx="182563" cy="1063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>
                <a:solidFill>
                  <a:srgbClr val="A6A6A6"/>
                </a:solidFill>
                <a:cs typeface="Arial" charset="0"/>
              </a:defRPr>
            </a:lvl1pPr>
          </a:lstStyle>
          <a:p>
            <a:pPr>
              <a:defRPr/>
            </a:pPr>
            <a:fld id="{F9EA6CBE-F090-4DC7-A82C-5EDE42A2F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ltGray">
          <a:xfrm>
            <a:off x="1" y="0"/>
            <a:ext cx="128587" cy="5143501"/>
          </a:xfrm>
          <a:prstGeom prst="rect">
            <a:avLst/>
          </a:prstGeom>
          <a:solidFill>
            <a:srgbClr val="0071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12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119" r:id="rId2"/>
    <p:sldLayoutId id="2147484151" r:id="rId3"/>
    <p:sldLayoutId id="2147484154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2400" b="1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SzPct val="100000"/>
        <a:buFont typeface="Arial" charset="0"/>
        <a:defRPr b="1" kern="1200" baseline="0">
          <a:solidFill>
            <a:schemeClr val="accent1"/>
          </a:solidFill>
          <a:latin typeface="Arial"/>
          <a:ea typeface="宋体" panose="02010600030101010101" pitchFamily="2" charset="-122"/>
          <a:cs typeface="Arial"/>
        </a:defRPr>
      </a:lvl1pPr>
      <a:lvl2pPr marL="742950" indent="-285750" algn="l" defTabSz="430213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SzPct val="100000"/>
        <a:buFont typeface="Lucida Grande"/>
        <a:defRPr kern="1200" baseline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2pPr>
      <a:lvl3pPr marL="169863" indent="-169863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400" kern="1200" baseline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3pPr>
      <a:lvl4pPr marL="341313" indent="-180975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SzPct val="80000"/>
        <a:buFont typeface="Lucida Grande"/>
        <a:buChar char="−"/>
        <a:defRPr lang="en-US" sz="1400" kern="1200" baseline="0" dirty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4pPr>
      <a:lvl5pPr marL="469900" indent="-150813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400" kern="1200" baseline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 txBox="1">
            <a:spLocks/>
          </p:cNvSpPr>
          <p:nvPr/>
        </p:nvSpPr>
        <p:spPr>
          <a:xfrm>
            <a:off x="180975" y="4855464"/>
            <a:ext cx="504825" cy="1451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E57C1-99E3-4342-90AE-63D315326D4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885901" y="1234063"/>
            <a:ext cx="1151534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释放要货单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6000846" y="545848"/>
            <a:ext cx="919958" cy="389261"/>
          </a:xfrm>
          <a:prstGeom prst="snip2SameRect">
            <a:avLst>
              <a:gd name="adj1" fmla="val 27185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zh-CN"/>
            </a:defPPr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z="900" dirty="0"/>
              <a:t>采购订单</a:t>
            </a:r>
            <a:endParaRPr lang="en-US" altLang="zh-CN" sz="900" dirty="0" smtClean="0"/>
          </a:p>
        </p:txBody>
      </p:sp>
      <p:sp>
        <p:nvSpPr>
          <p:cNvPr id="8" name="标题 1"/>
          <p:cNvSpPr txBox="1">
            <a:spLocks/>
          </p:cNvSpPr>
          <p:nvPr/>
        </p:nvSpPr>
        <p:spPr bwMode="black">
          <a:xfrm>
            <a:off x="374199" y="130637"/>
            <a:ext cx="8229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GB" sz="2800" b="1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WMS</a:t>
            </a:r>
            <a:r>
              <a:rPr lang="zh-CN" alt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系统主流程</a:t>
            </a:r>
            <a:endParaRPr lang="zh-CN" altLang="en-US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直接箭头连接符 9"/>
          <p:cNvCxnSpPr>
            <a:stCxn id="6" idx="2"/>
            <a:endCxn id="15" idx="0"/>
          </p:cNvCxnSpPr>
          <p:nvPr/>
        </p:nvCxnSpPr>
        <p:spPr>
          <a:xfrm>
            <a:off x="6461668" y="1612788"/>
            <a:ext cx="15855" cy="43170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38282" y="3643441"/>
            <a:ext cx="951595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生产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901756" y="2044492"/>
            <a:ext cx="1151534" cy="3818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供应商</a:t>
            </a:r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发货</a:t>
            </a:r>
            <a:endParaRPr lang="en-US" altLang="zh-CN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rot="16200000" flipH="1">
            <a:off x="6149509" y="2735540"/>
            <a:ext cx="621614" cy="31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824714" y="561442"/>
            <a:ext cx="784193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手工领料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489735" y="1363843"/>
            <a:ext cx="1151534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释放领料单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直接箭头连接符 20"/>
          <p:cNvCxnSpPr>
            <a:stCxn id="49" idx="2"/>
            <a:endCxn id="69" idx="0"/>
          </p:cNvCxnSpPr>
          <p:nvPr/>
        </p:nvCxnSpPr>
        <p:spPr>
          <a:xfrm flipH="1">
            <a:off x="6477523" y="3426655"/>
            <a:ext cx="3165" cy="42866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97031" y="2699134"/>
            <a:ext cx="1064537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成品</a:t>
            </a:r>
            <a:r>
              <a:rPr lang="zh-CN" alt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入库</a:t>
            </a:r>
          </a:p>
        </p:txBody>
      </p:sp>
      <p:cxnSp>
        <p:nvCxnSpPr>
          <p:cNvPr id="24" name="肘形连接符 23"/>
          <p:cNvCxnSpPr>
            <a:stCxn id="7" idx="1"/>
            <a:endCxn id="6" idx="0"/>
          </p:cNvCxnSpPr>
          <p:nvPr/>
        </p:nvCxnSpPr>
        <p:spPr>
          <a:xfrm rot="16200000" flipH="1">
            <a:off x="6311769" y="1084164"/>
            <a:ext cx="298954" cy="84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2" idx="3"/>
          </p:cNvCxnSpPr>
          <p:nvPr/>
        </p:nvCxnSpPr>
        <p:spPr>
          <a:xfrm>
            <a:off x="1661568" y="2888497"/>
            <a:ext cx="1577644" cy="13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7672142" y="3852521"/>
            <a:ext cx="1151534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退货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6460824" y="2611278"/>
            <a:ext cx="548868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cs typeface="Arial" pitchFamily="34" charset="0"/>
              </a:rPr>
              <a:t>发货通知</a:t>
            </a:r>
            <a:endParaRPr lang="zh-CN" alt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6480688" y="3518617"/>
            <a:ext cx="651460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>
            <a:defPPr>
              <a:defRPr lang="en-US"/>
            </a:defPPr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采购收货单</a:t>
            </a:r>
            <a:endParaRPr lang="zh-CN" altLang="en-US" dirty="0"/>
          </a:p>
        </p:txBody>
      </p:sp>
      <p:sp>
        <p:nvSpPr>
          <p:cNvPr id="29" name="TextBox 25"/>
          <p:cNvSpPr txBox="1"/>
          <p:nvPr/>
        </p:nvSpPr>
        <p:spPr>
          <a:xfrm>
            <a:off x="7068700" y="3760219"/>
            <a:ext cx="68230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cs typeface="Arial" pitchFamily="34" charset="0"/>
              </a:rPr>
              <a:t>退货收货单</a:t>
            </a:r>
            <a:endParaRPr lang="zh-CN" alt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7722189" y="2156911"/>
            <a:ext cx="1032673" cy="389261"/>
          </a:xfrm>
          <a:prstGeom prst="snip2SameRect">
            <a:avLst>
              <a:gd name="adj1" fmla="val 27185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zh-CN"/>
            </a:defPPr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z="800" dirty="0" smtClean="0"/>
              <a:t>嫌疑品清单</a:t>
            </a:r>
            <a:endParaRPr lang="zh-CN" altLang="en-US" sz="800" dirty="0"/>
          </a:p>
        </p:txBody>
      </p:sp>
      <p:sp>
        <p:nvSpPr>
          <p:cNvPr id="36" name="任意多边形 35"/>
          <p:cNvSpPr/>
          <p:nvPr/>
        </p:nvSpPr>
        <p:spPr>
          <a:xfrm>
            <a:off x="6679979" y="360426"/>
            <a:ext cx="469586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SAP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6797898" y="1153819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6"/>
          <p:cNvSpPr txBox="1"/>
          <p:nvPr/>
        </p:nvSpPr>
        <p:spPr>
          <a:xfrm>
            <a:off x="2092337" y="2686426"/>
            <a:ext cx="651460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cs typeface="Arial" pitchFamily="34" charset="0"/>
              </a:rPr>
              <a:t>生产收货单</a:t>
            </a:r>
            <a:endParaRPr lang="zh-CN" alt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37"/>
          <p:cNvSpPr txBox="1"/>
          <p:nvPr/>
        </p:nvSpPr>
        <p:spPr>
          <a:xfrm>
            <a:off x="7049036" y="3053052"/>
            <a:ext cx="651460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800" dirty="0"/>
              <a:t>采购</a:t>
            </a:r>
            <a:r>
              <a:rPr lang="zh-CN" altLang="en-US" sz="800" dirty="0" smtClean="0"/>
              <a:t>收货单</a:t>
            </a:r>
            <a:endParaRPr lang="zh-CN" altLang="en-US" sz="800" dirty="0"/>
          </a:p>
        </p:txBody>
      </p:sp>
      <p:sp>
        <p:nvSpPr>
          <p:cNvPr id="42" name="圆角矩形 41"/>
          <p:cNvSpPr/>
          <p:nvPr/>
        </p:nvSpPr>
        <p:spPr>
          <a:xfrm>
            <a:off x="7661474" y="3043203"/>
            <a:ext cx="1151534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质量检验流程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1240888" y="3517146"/>
            <a:ext cx="447419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</a:t>
            </a:r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904921" y="3047930"/>
            <a:ext cx="1151534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收货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702622" y="1898734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直接箭头连接符 54"/>
          <p:cNvCxnSpPr>
            <a:stCxn id="13" idx="0"/>
            <a:endCxn id="22" idx="2"/>
          </p:cNvCxnSpPr>
          <p:nvPr/>
        </p:nvCxnSpPr>
        <p:spPr>
          <a:xfrm flipV="1">
            <a:off x="1114080" y="3077859"/>
            <a:ext cx="15220" cy="56558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多边形 62"/>
          <p:cNvSpPr/>
          <p:nvPr/>
        </p:nvSpPr>
        <p:spPr>
          <a:xfrm>
            <a:off x="5363874" y="434285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SCM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肘形连接符 63"/>
          <p:cNvCxnSpPr>
            <a:stCxn id="19" idx="2"/>
            <a:endCxn id="20" idx="3"/>
          </p:cNvCxnSpPr>
          <p:nvPr/>
        </p:nvCxnSpPr>
        <p:spPr>
          <a:xfrm rot="5400000">
            <a:off x="4622521" y="958915"/>
            <a:ext cx="613039" cy="575542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任意多边形 64"/>
          <p:cNvSpPr/>
          <p:nvPr/>
        </p:nvSpPr>
        <p:spPr>
          <a:xfrm>
            <a:off x="4366806" y="1248026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任意多边形 66"/>
          <p:cNvSpPr/>
          <p:nvPr/>
        </p:nvSpPr>
        <p:spPr>
          <a:xfrm>
            <a:off x="6717894" y="2932017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直接箭头连接符 67"/>
          <p:cNvCxnSpPr>
            <a:stCxn id="49" idx="3"/>
            <a:endCxn id="42" idx="1"/>
          </p:cNvCxnSpPr>
          <p:nvPr/>
        </p:nvCxnSpPr>
        <p:spPr>
          <a:xfrm flipV="1">
            <a:off x="7056455" y="3232566"/>
            <a:ext cx="605019" cy="472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5901756" y="3855322"/>
            <a:ext cx="1151534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采购结算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8527188" y="1979508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8591015" y="2893748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直接箭头连接符 72"/>
          <p:cNvCxnSpPr>
            <a:stCxn id="26" idx="1"/>
            <a:endCxn id="69" idx="3"/>
          </p:cNvCxnSpPr>
          <p:nvPr/>
        </p:nvCxnSpPr>
        <p:spPr>
          <a:xfrm flipH="1">
            <a:off x="7053290" y="4041884"/>
            <a:ext cx="618852" cy="280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42" idx="2"/>
            <a:endCxn id="26" idx="0"/>
          </p:cNvCxnSpPr>
          <p:nvPr/>
        </p:nvCxnSpPr>
        <p:spPr>
          <a:xfrm rot="16200000" flipH="1">
            <a:off x="8027279" y="3631890"/>
            <a:ext cx="430593" cy="1066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 74"/>
          <p:cNvSpPr/>
          <p:nvPr/>
        </p:nvSpPr>
        <p:spPr>
          <a:xfrm>
            <a:off x="5853114" y="3711906"/>
            <a:ext cx="469586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SAP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249864" y="3541636"/>
            <a:ext cx="931665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cs typeface="Arial" pitchFamily="34" charset="0"/>
              </a:rPr>
              <a:t>退货清单</a:t>
            </a:r>
            <a:endParaRPr lang="zh-CN" alt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5137567" y="1084630"/>
            <a:ext cx="651460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cs typeface="Arial" pitchFamily="34" charset="0"/>
              </a:rPr>
              <a:t>手工领料</a:t>
            </a:r>
            <a:r>
              <a:rPr lang="zh-CN" altLang="en-US" sz="800" dirty="0">
                <a:latin typeface="Arial" pitchFamily="34" charset="0"/>
                <a:cs typeface="Arial" pitchFamily="34" charset="0"/>
              </a:rPr>
              <a:t>单</a:t>
            </a:r>
          </a:p>
        </p:txBody>
      </p:sp>
      <p:sp>
        <p:nvSpPr>
          <p:cNvPr id="82" name="TextBox 78"/>
          <p:cNvSpPr txBox="1"/>
          <p:nvPr/>
        </p:nvSpPr>
        <p:spPr>
          <a:xfrm>
            <a:off x="6430910" y="918000"/>
            <a:ext cx="57812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latin typeface="Arial" pitchFamily="34" charset="0"/>
                <a:cs typeface="Arial" pitchFamily="34" charset="0"/>
              </a:rPr>
              <a:t>要货单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3246257" y="2254901"/>
            <a:ext cx="1531357" cy="1924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直接箭头连接符 87"/>
          <p:cNvCxnSpPr>
            <a:stCxn id="49" idx="1"/>
            <a:endCxn id="86" idx="3"/>
          </p:cNvCxnSpPr>
          <p:nvPr/>
        </p:nvCxnSpPr>
        <p:spPr>
          <a:xfrm flipH="1" flipV="1">
            <a:off x="4777614" y="3217106"/>
            <a:ext cx="1127307" cy="2018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31" idx="1"/>
            <a:endCxn id="42" idx="0"/>
          </p:cNvCxnSpPr>
          <p:nvPr/>
        </p:nvCxnSpPr>
        <p:spPr>
          <a:xfrm flipH="1">
            <a:off x="8237241" y="2546172"/>
            <a:ext cx="1285" cy="49703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任意多边形 89"/>
          <p:cNvSpPr/>
          <p:nvPr/>
        </p:nvSpPr>
        <p:spPr>
          <a:xfrm>
            <a:off x="4589414" y="2184810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3"/>
          <p:cNvSpPr txBox="1"/>
          <p:nvPr/>
        </p:nvSpPr>
        <p:spPr>
          <a:xfrm>
            <a:off x="3597771" y="540367"/>
            <a:ext cx="919958" cy="389261"/>
          </a:xfrm>
          <a:prstGeom prst="snip2SameRect">
            <a:avLst>
              <a:gd name="adj1" fmla="val 27185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zh-CN"/>
            </a:defPPr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z="900" dirty="0" smtClean="0"/>
              <a:t>物料需求</a:t>
            </a:r>
          </a:p>
          <a:p>
            <a:r>
              <a:rPr lang="zh-CN" altLang="en-US" sz="900" dirty="0" smtClean="0"/>
              <a:t>计划</a:t>
            </a:r>
            <a:endParaRPr lang="en-US" altLang="zh-CN" sz="900" dirty="0" smtClean="0"/>
          </a:p>
        </p:txBody>
      </p:sp>
      <p:sp>
        <p:nvSpPr>
          <p:cNvPr id="98" name="任意多边形 97"/>
          <p:cNvSpPr/>
          <p:nvPr/>
        </p:nvSpPr>
        <p:spPr>
          <a:xfrm>
            <a:off x="4262659" y="374685"/>
            <a:ext cx="469586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SAP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直接箭头连接符 108"/>
          <p:cNvCxnSpPr>
            <a:stCxn id="97" idx="1"/>
            <a:endCxn id="20" idx="0"/>
          </p:cNvCxnSpPr>
          <p:nvPr/>
        </p:nvCxnSpPr>
        <p:spPr>
          <a:xfrm>
            <a:off x="4057750" y="929628"/>
            <a:ext cx="7752" cy="4342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73"/>
          <p:cNvSpPr txBox="1"/>
          <p:nvPr/>
        </p:nvSpPr>
        <p:spPr>
          <a:xfrm>
            <a:off x="4033941" y="1043526"/>
            <a:ext cx="651460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cs typeface="Arial" pitchFamily="34" charset="0"/>
              </a:rPr>
              <a:t>自动领料</a:t>
            </a:r>
            <a:r>
              <a:rPr lang="zh-CN" altLang="en-US" sz="800" dirty="0">
                <a:latin typeface="Arial" pitchFamily="34" charset="0"/>
                <a:cs typeface="Arial" pitchFamily="34" charset="0"/>
              </a:rPr>
              <a:t>单</a:t>
            </a:r>
          </a:p>
        </p:txBody>
      </p:sp>
      <p:cxnSp>
        <p:nvCxnSpPr>
          <p:cNvPr id="139" name="直接箭头连接符 138"/>
          <p:cNvCxnSpPr>
            <a:endCxn id="174" idx="3"/>
          </p:cNvCxnSpPr>
          <p:nvPr/>
        </p:nvCxnSpPr>
        <p:spPr>
          <a:xfrm flipH="1">
            <a:off x="2973558" y="3827178"/>
            <a:ext cx="270358" cy="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圆角矩形 144"/>
          <p:cNvSpPr/>
          <p:nvPr/>
        </p:nvSpPr>
        <p:spPr>
          <a:xfrm>
            <a:off x="3363529" y="2590055"/>
            <a:ext cx="504231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上架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4067495" y="2590054"/>
            <a:ext cx="504231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下架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3369034" y="3079197"/>
            <a:ext cx="504231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翻包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4096608" y="3079197"/>
            <a:ext cx="504231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拆</a:t>
            </a:r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包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3377099" y="3610068"/>
            <a:ext cx="504231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盘点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4075002" y="3603712"/>
            <a:ext cx="550790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其他出入库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36"/>
          <p:cNvSpPr txBox="1"/>
          <p:nvPr/>
        </p:nvSpPr>
        <p:spPr>
          <a:xfrm>
            <a:off x="3378119" y="2069060"/>
            <a:ext cx="548868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800" dirty="0">
                <a:latin typeface="Arial" pitchFamily="34" charset="0"/>
                <a:cs typeface="Arial" pitchFamily="34" charset="0"/>
              </a:rPr>
              <a:t>仓库管理</a:t>
            </a:r>
          </a:p>
        </p:txBody>
      </p:sp>
      <p:cxnSp>
        <p:nvCxnSpPr>
          <p:cNvPr id="167" name="直接箭头连接符 166"/>
          <p:cNvCxnSpPr>
            <a:stCxn id="20" idx="2"/>
          </p:cNvCxnSpPr>
          <p:nvPr/>
        </p:nvCxnSpPr>
        <p:spPr>
          <a:xfrm flipH="1">
            <a:off x="4052628" y="1742568"/>
            <a:ext cx="12874" cy="5188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73"/>
          <p:cNvSpPr/>
          <p:nvPr/>
        </p:nvSpPr>
        <p:spPr>
          <a:xfrm>
            <a:off x="2064205" y="3637816"/>
            <a:ext cx="909353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仓库发料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2717185" y="3436700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" name="直接箭头连接符 203"/>
          <p:cNvCxnSpPr>
            <a:stCxn id="174" idx="1"/>
            <a:endCxn id="13" idx="3"/>
          </p:cNvCxnSpPr>
          <p:nvPr/>
        </p:nvCxnSpPr>
        <p:spPr>
          <a:xfrm flipH="1">
            <a:off x="1589877" y="3827179"/>
            <a:ext cx="474328" cy="562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任意多边形 208"/>
          <p:cNvSpPr/>
          <p:nvPr/>
        </p:nvSpPr>
        <p:spPr>
          <a:xfrm>
            <a:off x="1482547" y="2549910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Box 3"/>
          <p:cNvSpPr txBox="1"/>
          <p:nvPr/>
        </p:nvSpPr>
        <p:spPr>
          <a:xfrm>
            <a:off x="1818767" y="473701"/>
            <a:ext cx="919958" cy="389261"/>
          </a:xfrm>
          <a:prstGeom prst="snip2SameRect">
            <a:avLst>
              <a:gd name="adj1" fmla="val 27185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zh-CN"/>
            </a:defPPr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z="900" dirty="0" smtClean="0"/>
              <a:t>销售订单</a:t>
            </a:r>
            <a:endParaRPr lang="en-US" altLang="zh-CN" sz="900" dirty="0" smtClean="0"/>
          </a:p>
          <a:p>
            <a:r>
              <a:rPr lang="zh-CN" altLang="en-US" sz="900" dirty="0" smtClean="0"/>
              <a:t>发运计划</a:t>
            </a:r>
            <a:endParaRPr lang="en-US" altLang="zh-CN" sz="900" dirty="0" smtClean="0"/>
          </a:p>
        </p:txBody>
      </p:sp>
      <p:sp>
        <p:nvSpPr>
          <p:cNvPr id="212" name="任意多边形 211"/>
          <p:cNvSpPr/>
          <p:nvPr/>
        </p:nvSpPr>
        <p:spPr>
          <a:xfrm>
            <a:off x="2508168" y="368153"/>
            <a:ext cx="469586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SAP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圆角矩形 212"/>
          <p:cNvSpPr/>
          <p:nvPr/>
        </p:nvSpPr>
        <p:spPr>
          <a:xfrm>
            <a:off x="1699870" y="1327710"/>
            <a:ext cx="1151534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生成发货单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6" name="直接箭头连接符 215"/>
          <p:cNvCxnSpPr>
            <a:stCxn id="211" idx="1"/>
            <a:endCxn id="213" idx="0"/>
          </p:cNvCxnSpPr>
          <p:nvPr/>
        </p:nvCxnSpPr>
        <p:spPr>
          <a:xfrm flipH="1">
            <a:off x="2275637" y="862962"/>
            <a:ext cx="3109" cy="46474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>
            <a:stCxn id="213" idx="2"/>
          </p:cNvCxnSpPr>
          <p:nvPr/>
        </p:nvCxnSpPr>
        <p:spPr>
          <a:xfrm>
            <a:off x="2275637" y="1706435"/>
            <a:ext cx="987828" cy="6764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任意多边形 53"/>
          <p:cNvSpPr/>
          <p:nvPr/>
        </p:nvSpPr>
        <p:spPr>
          <a:xfrm>
            <a:off x="2618743" y="1193128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圆角矩形 222"/>
          <p:cNvSpPr/>
          <p:nvPr/>
        </p:nvSpPr>
        <p:spPr>
          <a:xfrm>
            <a:off x="3556521" y="4541569"/>
            <a:ext cx="909353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仓库发货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圆角矩形 223"/>
          <p:cNvSpPr/>
          <p:nvPr/>
        </p:nvSpPr>
        <p:spPr>
          <a:xfrm>
            <a:off x="4956610" y="4542878"/>
            <a:ext cx="909353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客户确认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圆角矩形 226"/>
          <p:cNvSpPr/>
          <p:nvPr/>
        </p:nvSpPr>
        <p:spPr>
          <a:xfrm>
            <a:off x="6627680" y="4544064"/>
            <a:ext cx="987551" cy="3787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销售结算</a:t>
            </a:r>
            <a:endParaRPr lang="zh-CN" alt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任意多边形 227"/>
          <p:cNvSpPr/>
          <p:nvPr/>
        </p:nvSpPr>
        <p:spPr>
          <a:xfrm>
            <a:off x="7487396" y="4429203"/>
            <a:ext cx="469586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SAP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9" name="肘形连接符 228"/>
          <p:cNvCxnSpPr>
            <a:stCxn id="224" idx="3"/>
            <a:endCxn id="227" idx="1"/>
          </p:cNvCxnSpPr>
          <p:nvPr/>
        </p:nvCxnSpPr>
        <p:spPr>
          <a:xfrm>
            <a:off x="5865963" y="4732241"/>
            <a:ext cx="761717" cy="118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"/>
          <p:cNvSpPr txBox="1"/>
          <p:nvPr/>
        </p:nvSpPr>
        <p:spPr>
          <a:xfrm>
            <a:off x="4110485" y="1867822"/>
            <a:ext cx="446276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800" dirty="0">
                <a:latin typeface="Arial" pitchFamily="34" charset="0"/>
                <a:cs typeface="Arial" pitchFamily="34" charset="0"/>
              </a:rPr>
              <a:t>拣货单</a:t>
            </a:r>
          </a:p>
        </p:txBody>
      </p:sp>
      <p:sp>
        <p:nvSpPr>
          <p:cNvPr id="233" name="TextBox 23"/>
          <p:cNvSpPr txBox="1"/>
          <p:nvPr/>
        </p:nvSpPr>
        <p:spPr>
          <a:xfrm>
            <a:off x="2275637" y="1943875"/>
            <a:ext cx="446276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800" dirty="0">
                <a:latin typeface="Arial" pitchFamily="34" charset="0"/>
                <a:cs typeface="Arial" pitchFamily="34" charset="0"/>
              </a:rPr>
              <a:t>拣货单</a:t>
            </a:r>
          </a:p>
        </p:txBody>
      </p:sp>
      <p:cxnSp>
        <p:nvCxnSpPr>
          <p:cNvPr id="234" name="直接箭头连接符 233"/>
          <p:cNvCxnSpPr>
            <a:stCxn id="86" idx="2"/>
            <a:endCxn id="223" idx="0"/>
          </p:cNvCxnSpPr>
          <p:nvPr/>
        </p:nvCxnSpPr>
        <p:spPr>
          <a:xfrm flipH="1">
            <a:off x="4011198" y="4179310"/>
            <a:ext cx="738" cy="36225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4"/>
          <p:cNvSpPr txBox="1"/>
          <p:nvPr/>
        </p:nvSpPr>
        <p:spPr>
          <a:xfrm>
            <a:off x="5889621" y="4535515"/>
            <a:ext cx="651460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>
            <a:defPPr>
              <a:defRPr lang="en-US"/>
            </a:defPPr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发货收货单</a:t>
            </a:r>
            <a:endParaRPr lang="zh-CN" altLang="en-US" dirty="0"/>
          </a:p>
        </p:txBody>
      </p:sp>
      <p:cxnSp>
        <p:nvCxnSpPr>
          <p:cNvPr id="239" name="肘形连接符 238"/>
          <p:cNvCxnSpPr>
            <a:stCxn id="223" idx="3"/>
            <a:endCxn id="224" idx="1"/>
          </p:cNvCxnSpPr>
          <p:nvPr/>
        </p:nvCxnSpPr>
        <p:spPr>
          <a:xfrm>
            <a:off x="4465874" y="4730932"/>
            <a:ext cx="490736" cy="13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"/>
          <p:cNvSpPr txBox="1"/>
          <p:nvPr/>
        </p:nvSpPr>
        <p:spPr>
          <a:xfrm>
            <a:off x="5050187" y="2962214"/>
            <a:ext cx="651460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>
            <a:defPPr>
              <a:defRPr lang="en-US"/>
            </a:defPPr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采购收货单</a:t>
            </a:r>
            <a:endParaRPr lang="zh-CN" altLang="en-US" dirty="0"/>
          </a:p>
        </p:txBody>
      </p:sp>
      <p:sp>
        <p:nvSpPr>
          <p:cNvPr id="248" name="TextBox 23"/>
          <p:cNvSpPr txBox="1"/>
          <p:nvPr/>
        </p:nvSpPr>
        <p:spPr>
          <a:xfrm>
            <a:off x="4420377" y="4508914"/>
            <a:ext cx="548868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cs typeface="Arial" pitchFamily="34" charset="0"/>
              </a:rPr>
              <a:t>发货通知</a:t>
            </a:r>
            <a:endParaRPr lang="zh-CN" alt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任意多边形 248"/>
          <p:cNvSpPr/>
          <p:nvPr/>
        </p:nvSpPr>
        <p:spPr>
          <a:xfrm>
            <a:off x="4117736" y="4351308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任意多边形 249"/>
          <p:cNvSpPr/>
          <p:nvPr/>
        </p:nvSpPr>
        <p:spPr>
          <a:xfrm>
            <a:off x="5516757" y="4392870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23"/>
          <p:cNvSpPr txBox="1"/>
          <p:nvPr/>
        </p:nvSpPr>
        <p:spPr>
          <a:xfrm>
            <a:off x="8252754" y="2646324"/>
            <a:ext cx="446276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cs typeface="Arial" pitchFamily="34" charset="0"/>
              </a:rPr>
              <a:t>报验单</a:t>
            </a:r>
            <a:endParaRPr lang="zh-CN" alt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24"/>
          <p:cNvSpPr txBox="1"/>
          <p:nvPr/>
        </p:nvSpPr>
        <p:spPr>
          <a:xfrm>
            <a:off x="1189491" y="3183546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>
            <a:defPPr>
              <a:defRPr lang="en-US"/>
            </a:defPPr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成品条码</a:t>
            </a:r>
            <a:endParaRPr lang="en-US" altLang="zh-CN" dirty="0" smtClean="0"/>
          </a:p>
          <a:p>
            <a:r>
              <a:rPr lang="zh-CN" altLang="en-US" dirty="0" smtClean="0"/>
              <a:t>包装信息</a:t>
            </a:r>
            <a:endParaRPr lang="zh-CN" altLang="en-US" dirty="0"/>
          </a:p>
        </p:txBody>
      </p:sp>
      <p:sp>
        <p:nvSpPr>
          <p:cNvPr id="92" name="任意多边形 91"/>
          <p:cNvSpPr/>
          <p:nvPr/>
        </p:nvSpPr>
        <p:spPr>
          <a:xfrm>
            <a:off x="8656040" y="3657727"/>
            <a:ext cx="465322" cy="255896"/>
          </a:xfrm>
          <a:custGeom>
            <a:avLst/>
            <a:gdLst>
              <a:gd name="connsiteX0" fmla="*/ 0 w 1078173"/>
              <a:gd name="connsiteY0" fmla="*/ 0 h 341194"/>
              <a:gd name="connsiteX1" fmla="*/ 1078173 w 1078173"/>
              <a:gd name="connsiteY1" fmla="*/ 0 h 341194"/>
              <a:gd name="connsiteX2" fmla="*/ 709683 w 1078173"/>
              <a:gd name="connsiteY2" fmla="*/ 341194 h 341194"/>
              <a:gd name="connsiteX3" fmla="*/ 13648 w 1078173"/>
              <a:gd name="connsiteY3" fmla="*/ 341194 h 341194"/>
              <a:gd name="connsiteX4" fmla="*/ 0 w 1078173"/>
              <a:gd name="connsiteY4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73" h="341194">
                <a:moveTo>
                  <a:pt x="0" y="0"/>
                </a:moveTo>
                <a:lnTo>
                  <a:pt x="1078173" y="0"/>
                </a:lnTo>
                <a:lnTo>
                  <a:pt x="709683" y="341194"/>
                </a:lnTo>
                <a:lnTo>
                  <a:pt x="13648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3" grpId="0" animBg="1"/>
      <p:bldP spid="51" grpId="0" animBg="1"/>
      <p:bldP spid="63" grpId="0" animBg="1"/>
      <p:bldP spid="65" grpId="0" animBg="1"/>
      <p:bldP spid="67" grpId="0" animBg="1"/>
      <p:bldP spid="70" grpId="0" animBg="1"/>
      <p:bldP spid="71" grpId="0" animBg="1"/>
      <p:bldP spid="75" grpId="0" animBg="1"/>
      <p:bldP spid="90" grpId="0" animBg="1"/>
      <p:bldP spid="98" grpId="0" animBg="1"/>
      <p:bldP spid="175" grpId="0" animBg="1"/>
      <p:bldP spid="209" grpId="0" animBg="1"/>
      <p:bldP spid="212" grpId="0" animBg="1"/>
      <p:bldP spid="54" grpId="0" animBg="1"/>
      <p:bldP spid="228" grpId="0" animBg="1"/>
      <p:bldP spid="249" grpId="0" animBg="1"/>
      <p:bldP spid="250" grpId="0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489098" y="128735"/>
            <a:ext cx="8357190" cy="413526"/>
          </a:xfrm>
        </p:spPr>
        <p:txBody>
          <a:bodyPr/>
          <a:lstStyle/>
          <a:p>
            <a:r>
              <a:rPr lang="zh-CN" altLang="en-US" dirty="0" smtClean="0"/>
              <a:t>全流程可追溯</a:t>
            </a:r>
            <a:endParaRPr lang="zh-CN" altLang="en-US" dirty="0"/>
          </a:p>
        </p:txBody>
      </p:sp>
      <p:sp>
        <p:nvSpPr>
          <p:cNvPr id="60" name="object 5"/>
          <p:cNvSpPr/>
          <p:nvPr/>
        </p:nvSpPr>
        <p:spPr>
          <a:xfrm>
            <a:off x="5514550" y="3432503"/>
            <a:ext cx="2721313" cy="1327785"/>
          </a:xfrm>
          <a:custGeom>
            <a:avLst/>
            <a:gdLst/>
            <a:ahLst/>
            <a:cxnLst/>
            <a:rect l="l" t="t" r="r" b="b"/>
            <a:pathLst>
              <a:path w="2502534" h="1327785">
                <a:moveTo>
                  <a:pt x="0" y="132714"/>
                </a:moveTo>
                <a:lnTo>
                  <a:pt x="6768" y="90773"/>
                </a:lnTo>
                <a:lnTo>
                  <a:pt x="25619" y="54342"/>
                </a:lnTo>
                <a:lnTo>
                  <a:pt x="54370" y="25611"/>
                </a:lnTo>
                <a:lnTo>
                  <a:pt x="90838" y="6767"/>
                </a:lnTo>
                <a:lnTo>
                  <a:pt x="132841" y="0"/>
                </a:lnTo>
                <a:lnTo>
                  <a:pt x="2369566" y="0"/>
                </a:lnTo>
                <a:lnTo>
                  <a:pt x="2411569" y="6767"/>
                </a:lnTo>
                <a:lnTo>
                  <a:pt x="2448037" y="25611"/>
                </a:lnTo>
                <a:lnTo>
                  <a:pt x="2476788" y="54342"/>
                </a:lnTo>
                <a:lnTo>
                  <a:pt x="2495639" y="90773"/>
                </a:lnTo>
                <a:lnTo>
                  <a:pt x="2502408" y="132714"/>
                </a:lnTo>
                <a:lnTo>
                  <a:pt x="2502408" y="1194689"/>
                </a:lnTo>
                <a:lnTo>
                  <a:pt x="2495639" y="1236630"/>
                </a:lnTo>
                <a:lnTo>
                  <a:pt x="2476788" y="1273061"/>
                </a:lnTo>
                <a:lnTo>
                  <a:pt x="2448037" y="1301792"/>
                </a:lnTo>
                <a:lnTo>
                  <a:pt x="2411569" y="1320636"/>
                </a:lnTo>
                <a:lnTo>
                  <a:pt x="2369566" y="1327404"/>
                </a:lnTo>
                <a:lnTo>
                  <a:pt x="132841" y="1327404"/>
                </a:lnTo>
                <a:lnTo>
                  <a:pt x="90838" y="1320636"/>
                </a:lnTo>
                <a:lnTo>
                  <a:pt x="54370" y="1301792"/>
                </a:lnTo>
                <a:lnTo>
                  <a:pt x="25619" y="1273061"/>
                </a:lnTo>
                <a:lnTo>
                  <a:pt x="6768" y="1236630"/>
                </a:lnTo>
                <a:lnTo>
                  <a:pt x="0" y="1194689"/>
                </a:lnTo>
                <a:lnTo>
                  <a:pt x="0" y="132714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"/>
          <p:cNvSpPr txBox="1"/>
          <p:nvPr/>
        </p:nvSpPr>
        <p:spPr>
          <a:xfrm>
            <a:off x="6262073" y="3514927"/>
            <a:ext cx="1822461" cy="1093248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84785" marR="5080" indent="-172720" algn="just">
              <a:lnSpc>
                <a:spcPts val="1730"/>
              </a:lnSpc>
              <a:spcBef>
                <a:spcPts val="25"/>
              </a:spcBef>
            </a:pPr>
            <a:r>
              <a:rPr sz="1600" spc="-5" dirty="0" smtClean="0">
                <a:latin typeface="+mn-ea"/>
                <a:cs typeface="Microsoft YaHei"/>
              </a:rPr>
              <a:t>•</a:t>
            </a:r>
            <a:r>
              <a:rPr lang="en-US" sz="1600" spc="-5" dirty="0" smtClean="0">
                <a:latin typeface="+mn-ea"/>
                <a:cs typeface="Microsoft YaHei"/>
              </a:rPr>
              <a:t> </a:t>
            </a:r>
            <a:r>
              <a:rPr lang="zh-CN" altLang="en-US" sz="1600" spc="180" dirty="0" smtClean="0">
                <a:latin typeface="+mn-ea"/>
                <a:cs typeface="Microsoft YaHei"/>
              </a:rPr>
              <a:t>扫描包装进行投料生产</a:t>
            </a:r>
            <a:endParaRPr lang="en-US" altLang="zh-CN" sz="1600" spc="-5" dirty="0" smtClean="0">
              <a:latin typeface="+mn-ea"/>
              <a:cs typeface="Microsoft YaHei"/>
            </a:endParaRPr>
          </a:p>
          <a:p>
            <a:pPr marL="184785" marR="5080" indent="-172720" algn="just">
              <a:lnSpc>
                <a:spcPts val="1730"/>
              </a:lnSpc>
              <a:spcBef>
                <a:spcPts val="25"/>
              </a:spcBef>
            </a:pPr>
            <a:r>
              <a:rPr lang="en-US" altLang="zh-CN" sz="1600" spc="-5" dirty="0" smtClean="0">
                <a:latin typeface="+mn-ea"/>
                <a:cs typeface="Microsoft YaHei"/>
              </a:rPr>
              <a:t>• </a:t>
            </a:r>
            <a:r>
              <a:rPr lang="zh-CN" altLang="en-US" sz="1600" spc="-5" dirty="0" smtClean="0">
                <a:latin typeface="+mn-ea"/>
                <a:cs typeface="Microsoft YaHei"/>
              </a:rPr>
              <a:t>成品下线生成成品条码和包装条码，扫描包装条码入库</a:t>
            </a:r>
            <a:endParaRPr sz="1600" spc="-5" dirty="0">
              <a:latin typeface="+mn-ea"/>
              <a:cs typeface="Microsoft YaHei"/>
            </a:endParaRPr>
          </a:p>
        </p:txBody>
      </p:sp>
      <p:sp>
        <p:nvSpPr>
          <p:cNvPr id="62" name="object 7"/>
          <p:cNvSpPr/>
          <p:nvPr/>
        </p:nvSpPr>
        <p:spPr>
          <a:xfrm>
            <a:off x="956266" y="3432503"/>
            <a:ext cx="2502535" cy="1327785"/>
          </a:xfrm>
          <a:custGeom>
            <a:avLst/>
            <a:gdLst/>
            <a:ahLst/>
            <a:cxnLst/>
            <a:rect l="l" t="t" r="r" b="b"/>
            <a:pathLst>
              <a:path w="2502535" h="1327785">
                <a:moveTo>
                  <a:pt x="0" y="132714"/>
                </a:moveTo>
                <a:lnTo>
                  <a:pt x="6770" y="90773"/>
                </a:lnTo>
                <a:lnTo>
                  <a:pt x="25624" y="54342"/>
                </a:lnTo>
                <a:lnTo>
                  <a:pt x="54372" y="25611"/>
                </a:lnTo>
                <a:lnTo>
                  <a:pt x="90828" y="6767"/>
                </a:lnTo>
                <a:lnTo>
                  <a:pt x="132803" y="0"/>
                </a:lnTo>
                <a:lnTo>
                  <a:pt x="2369566" y="0"/>
                </a:lnTo>
                <a:lnTo>
                  <a:pt x="2411569" y="6767"/>
                </a:lnTo>
                <a:lnTo>
                  <a:pt x="2448037" y="25611"/>
                </a:lnTo>
                <a:lnTo>
                  <a:pt x="2476788" y="54342"/>
                </a:lnTo>
                <a:lnTo>
                  <a:pt x="2495639" y="90773"/>
                </a:lnTo>
                <a:lnTo>
                  <a:pt x="2502408" y="132714"/>
                </a:lnTo>
                <a:lnTo>
                  <a:pt x="2502408" y="1194689"/>
                </a:lnTo>
                <a:lnTo>
                  <a:pt x="2495639" y="1236630"/>
                </a:lnTo>
                <a:lnTo>
                  <a:pt x="2476788" y="1273061"/>
                </a:lnTo>
                <a:lnTo>
                  <a:pt x="2448037" y="1301792"/>
                </a:lnTo>
                <a:lnTo>
                  <a:pt x="2411569" y="1320636"/>
                </a:lnTo>
                <a:lnTo>
                  <a:pt x="2369566" y="1327404"/>
                </a:lnTo>
                <a:lnTo>
                  <a:pt x="132803" y="1327404"/>
                </a:lnTo>
                <a:lnTo>
                  <a:pt x="90828" y="1320636"/>
                </a:lnTo>
                <a:lnTo>
                  <a:pt x="54372" y="1301792"/>
                </a:lnTo>
                <a:lnTo>
                  <a:pt x="25624" y="1273061"/>
                </a:lnTo>
                <a:lnTo>
                  <a:pt x="6770" y="1236630"/>
                </a:lnTo>
                <a:lnTo>
                  <a:pt x="0" y="1194689"/>
                </a:lnTo>
                <a:lnTo>
                  <a:pt x="0" y="132714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8"/>
          <p:cNvSpPr txBox="1"/>
          <p:nvPr/>
        </p:nvSpPr>
        <p:spPr>
          <a:xfrm>
            <a:off x="1117572" y="3439649"/>
            <a:ext cx="1747250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630"/>
              </a:lnSpc>
            </a:pPr>
            <a:r>
              <a:rPr sz="1600" spc="-5" dirty="0" smtClean="0">
                <a:latin typeface="Microsoft YaHei"/>
                <a:cs typeface="Microsoft YaHei"/>
              </a:rPr>
              <a:t>•</a:t>
            </a:r>
            <a:r>
              <a:rPr lang="en-US" sz="1600" spc="-5" dirty="0" smtClean="0">
                <a:latin typeface="Microsoft YaHei"/>
                <a:cs typeface="Microsoft YaHei"/>
              </a:rPr>
              <a:t> </a:t>
            </a:r>
            <a:r>
              <a:rPr lang="zh-CN" altLang="en-US" sz="1600" spc="-5" dirty="0" smtClean="0">
                <a:latin typeface="Microsoft YaHei"/>
                <a:cs typeface="Microsoft YaHei"/>
              </a:rPr>
              <a:t>根据发货单生成拣货单，根据先进先出推荐条码</a:t>
            </a:r>
            <a:endParaRPr lang="en-US" altLang="zh-CN" sz="1600" spc="-5" dirty="0" smtClean="0">
              <a:latin typeface="Microsoft YaHei"/>
              <a:cs typeface="Microsoft YaHei"/>
            </a:endParaRPr>
          </a:p>
          <a:p>
            <a:pPr marL="12700" algn="just">
              <a:lnSpc>
                <a:spcPts val="1630"/>
              </a:lnSpc>
            </a:pPr>
            <a:r>
              <a:rPr lang="en-US" altLang="zh-CN" sz="1600" spc="-5" dirty="0" smtClean="0">
                <a:latin typeface="Microsoft YaHei"/>
                <a:cs typeface="Microsoft YaHei"/>
              </a:rPr>
              <a:t>• </a:t>
            </a:r>
            <a:r>
              <a:rPr lang="zh-CN" altLang="en-US" sz="1600" spc="-5" dirty="0" smtClean="0">
                <a:latin typeface="Microsoft YaHei"/>
                <a:cs typeface="Microsoft YaHei"/>
              </a:rPr>
              <a:t>仓库</a:t>
            </a:r>
            <a:r>
              <a:rPr lang="zh-CN" altLang="en-US" sz="1600" spc="-5" dirty="0">
                <a:latin typeface="Microsoft YaHei"/>
                <a:cs typeface="Microsoft YaHei"/>
              </a:rPr>
              <a:t>根据拣</a:t>
            </a:r>
            <a:r>
              <a:rPr lang="zh-CN" altLang="en-US" sz="1600" spc="-5" dirty="0" smtClean="0">
                <a:latin typeface="Microsoft YaHei"/>
                <a:cs typeface="Microsoft YaHei"/>
              </a:rPr>
              <a:t>货单扫描条码进行发货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64" name="object 9"/>
          <p:cNvSpPr/>
          <p:nvPr/>
        </p:nvSpPr>
        <p:spPr>
          <a:xfrm>
            <a:off x="5415491" y="608531"/>
            <a:ext cx="2669044" cy="1329055"/>
          </a:xfrm>
          <a:custGeom>
            <a:avLst/>
            <a:gdLst/>
            <a:ahLst/>
            <a:cxnLst/>
            <a:rect l="l" t="t" r="r" b="b"/>
            <a:pathLst>
              <a:path w="2562225" h="1329055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2429002" y="0"/>
                </a:lnTo>
                <a:lnTo>
                  <a:pt x="2471005" y="6768"/>
                </a:lnTo>
                <a:lnTo>
                  <a:pt x="2507473" y="25619"/>
                </a:lnTo>
                <a:lnTo>
                  <a:pt x="2536224" y="54370"/>
                </a:lnTo>
                <a:lnTo>
                  <a:pt x="2555075" y="90838"/>
                </a:lnTo>
                <a:lnTo>
                  <a:pt x="2561844" y="132841"/>
                </a:lnTo>
                <a:lnTo>
                  <a:pt x="2561844" y="1196086"/>
                </a:lnTo>
                <a:lnTo>
                  <a:pt x="2555075" y="1238089"/>
                </a:lnTo>
                <a:lnTo>
                  <a:pt x="2536224" y="1274557"/>
                </a:lnTo>
                <a:lnTo>
                  <a:pt x="2507473" y="1303308"/>
                </a:lnTo>
                <a:lnTo>
                  <a:pt x="2471005" y="1322159"/>
                </a:lnTo>
                <a:lnTo>
                  <a:pt x="2429002" y="1328927"/>
                </a:lnTo>
                <a:lnTo>
                  <a:pt x="132842" y="1328927"/>
                </a:lnTo>
                <a:lnTo>
                  <a:pt x="90838" y="1322159"/>
                </a:lnTo>
                <a:lnTo>
                  <a:pt x="54370" y="1303308"/>
                </a:lnTo>
                <a:lnTo>
                  <a:pt x="25619" y="1274557"/>
                </a:lnTo>
                <a:lnTo>
                  <a:pt x="6768" y="1238089"/>
                </a:lnTo>
                <a:lnTo>
                  <a:pt x="0" y="1196086"/>
                </a:lnTo>
                <a:lnTo>
                  <a:pt x="0" y="132841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0"/>
          <p:cNvSpPr txBox="1"/>
          <p:nvPr/>
        </p:nvSpPr>
        <p:spPr>
          <a:xfrm>
            <a:off x="5819953" y="694638"/>
            <a:ext cx="2135030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720" algn="just">
              <a:lnSpc>
                <a:spcPts val="1730"/>
              </a:lnSpc>
            </a:pPr>
            <a:r>
              <a:rPr sz="1600" spc="-5" dirty="0">
                <a:latin typeface="Microsoft YaHei"/>
                <a:cs typeface="Microsoft YaHei"/>
              </a:rPr>
              <a:t>•</a:t>
            </a:r>
            <a:r>
              <a:rPr sz="1600" spc="180" dirty="0">
                <a:latin typeface="Microsoft YaHei"/>
                <a:cs typeface="Microsoft YaHei"/>
              </a:rPr>
              <a:t> </a:t>
            </a:r>
            <a:r>
              <a:rPr lang="zh-CN" altLang="en-US" sz="1600" spc="180" dirty="0" smtClean="0">
                <a:latin typeface="Microsoft YaHei"/>
                <a:cs typeface="Microsoft YaHei"/>
              </a:rPr>
              <a:t>根据领料单生成拣货单，根据先进先出推荐条码</a:t>
            </a:r>
            <a:endParaRPr lang="en-US" altLang="zh-CN" sz="1600" spc="180" dirty="0" smtClean="0">
              <a:latin typeface="Microsoft YaHei"/>
              <a:cs typeface="Microsoft YaHei"/>
            </a:endParaRPr>
          </a:p>
          <a:p>
            <a:pPr marL="184785" marR="5080" indent="-172720" algn="just">
              <a:lnSpc>
                <a:spcPts val="1730"/>
              </a:lnSpc>
            </a:pPr>
            <a:r>
              <a:rPr lang="en-US" altLang="zh-CN" sz="1600" spc="-5" dirty="0" smtClean="0">
                <a:latin typeface="Microsoft YaHei"/>
                <a:cs typeface="Microsoft YaHei"/>
              </a:rPr>
              <a:t>• </a:t>
            </a:r>
            <a:r>
              <a:rPr lang="zh-CN" altLang="en-US" sz="1600" spc="-5" dirty="0" smtClean="0">
                <a:latin typeface="Microsoft YaHei"/>
                <a:cs typeface="Microsoft YaHei"/>
              </a:rPr>
              <a:t>原料</a:t>
            </a:r>
            <a:r>
              <a:rPr lang="zh-CN" altLang="en-US" sz="1600" spc="180" dirty="0" smtClean="0">
                <a:latin typeface="Microsoft YaHei"/>
                <a:cs typeface="Microsoft YaHei"/>
              </a:rPr>
              <a:t>仓库根据拣货单扫描条码领料</a:t>
            </a:r>
            <a:endParaRPr sz="1600" spc="180" dirty="0">
              <a:latin typeface="+mn-ea"/>
              <a:cs typeface="Microsoft YaHei"/>
            </a:endParaRPr>
          </a:p>
        </p:txBody>
      </p:sp>
      <p:sp>
        <p:nvSpPr>
          <p:cNvPr id="66" name="object 11"/>
          <p:cNvSpPr/>
          <p:nvPr/>
        </p:nvSpPr>
        <p:spPr>
          <a:xfrm>
            <a:off x="956266" y="608531"/>
            <a:ext cx="2502535" cy="1329055"/>
          </a:xfrm>
          <a:custGeom>
            <a:avLst/>
            <a:gdLst/>
            <a:ahLst/>
            <a:cxnLst/>
            <a:rect l="l" t="t" r="r" b="b"/>
            <a:pathLst>
              <a:path w="2502535" h="1329055">
                <a:moveTo>
                  <a:pt x="0" y="132841"/>
                </a:moveTo>
                <a:lnTo>
                  <a:pt x="6770" y="90838"/>
                </a:lnTo>
                <a:lnTo>
                  <a:pt x="25624" y="54370"/>
                </a:lnTo>
                <a:lnTo>
                  <a:pt x="54372" y="25619"/>
                </a:lnTo>
                <a:lnTo>
                  <a:pt x="90828" y="6768"/>
                </a:lnTo>
                <a:lnTo>
                  <a:pt x="132803" y="0"/>
                </a:lnTo>
                <a:lnTo>
                  <a:pt x="2369566" y="0"/>
                </a:lnTo>
                <a:lnTo>
                  <a:pt x="2411569" y="6768"/>
                </a:lnTo>
                <a:lnTo>
                  <a:pt x="2448037" y="25619"/>
                </a:lnTo>
                <a:lnTo>
                  <a:pt x="2476788" y="54370"/>
                </a:lnTo>
                <a:lnTo>
                  <a:pt x="2495639" y="90838"/>
                </a:lnTo>
                <a:lnTo>
                  <a:pt x="2502408" y="132841"/>
                </a:lnTo>
                <a:lnTo>
                  <a:pt x="2502408" y="1196086"/>
                </a:lnTo>
                <a:lnTo>
                  <a:pt x="2495639" y="1238089"/>
                </a:lnTo>
                <a:lnTo>
                  <a:pt x="2476788" y="1274557"/>
                </a:lnTo>
                <a:lnTo>
                  <a:pt x="2448037" y="1303308"/>
                </a:lnTo>
                <a:lnTo>
                  <a:pt x="2411569" y="1322159"/>
                </a:lnTo>
                <a:lnTo>
                  <a:pt x="2369566" y="1328927"/>
                </a:lnTo>
                <a:lnTo>
                  <a:pt x="132803" y="1328927"/>
                </a:lnTo>
                <a:lnTo>
                  <a:pt x="90828" y="1322159"/>
                </a:lnTo>
                <a:lnTo>
                  <a:pt x="54372" y="1303308"/>
                </a:lnTo>
                <a:lnTo>
                  <a:pt x="25624" y="1274557"/>
                </a:lnTo>
                <a:lnTo>
                  <a:pt x="6770" y="1238089"/>
                </a:lnTo>
                <a:lnTo>
                  <a:pt x="0" y="1196086"/>
                </a:lnTo>
                <a:lnTo>
                  <a:pt x="0" y="132841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2"/>
          <p:cNvSpPr txBox="1"/>
          <p:nvPr/>
        </p:nvSpPr>
        <p:spPr>
          <a:xfrm>
            <a:off x="1033483" y="694638"/>
            <a:ext cx="1808027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720" algn="just">
              <a:lnSpc>
                <a:spcPts val="1730"/>
              </a:lnSpc>
            </a:pPr>
            <a:r>
              <a:rPr sz="1600" spc="-5" dirty="0" smtClean="0">
                <a:latin typeface="+mn-ea"/>
                <a:cs typeface="Microsoft YaHei"/>
              </a:rPr>
              <a:t>•</a:t>
            </a:r>
            <a:r>
              <a:rPr lang="en-US" sz="1600" spc="-5" dirty="0" smtClean="0">
                <a:latin typeface="+mn-ea"/>
                <a:cs typeface="Microsoft YaHei"/>
              </a:rPr>
              <a:t> </a:t>
            </a:r>
            <a:r>
              <a:rPr lang="zh-CN" altLang="en-US" sz="1600" spc="180" dirty="0" smtClean="0">
                <a:latin typeface="+mn-ea"/>
                <a:cs typeface="Microsoft YaHei"/>
              </a:rPr>
              <a:t>供应商打印条码，</a:t>
            </a:r>
            <a:endParaRPr lang="en-US" altLang="zh-CN" sz="1600" spc="180" dirty="0" smtClean="0">
              <a:latin typeface="+mn-ea"/>
              <a:cs typeface="Microsoft YaHei"/>
            </a:endParaRPr>
          </a:p>
          <a:p>
            <a:pPr marL="184785" marR="5080" indent="-172720" algn="just">
              <a:lnSpc>
                <a:spcPts val="1730"/>
              </a:lnSpc>
            </a:pPr>
            <a:r>
              <a:rPr lang="zh-CN" altLang="en-US" sz="1600" spc="180" dirty="0" smtClean="0">
                <a:latin typeface="+mn-ea"/>
                <a:cs typeface="Microsoft YaHei"/>
              </a:rPr>
              <a:t> 原材料</a:t>
            </a:r>
            <a:r>
              <a:rPr lang="zh-CN" altLang="en-US" sz="1600" spc="180" dirty="0">
                <a:latin typeface="+mn-ea"/>
                <a:cs typeface="Microsoft YaHei"/>
              </a:rPr>
              <a:t>发货</a:t>
            </a:r>
            <a:endParaRPr lang="en-US" altLang="zh-CN" sz="1600" spc="180" dirty="0" smtClean="0">
              <a:latin typeface="+mn-ea"/>
              <a:cs typeface="Microsoft YaHei"/>
            </a:endParaRPr>
          </a:p>
          <a:p>
            <a:pPr marL="184785" marR="5080" indent="-172720" algn="just">
              <a:lnSpc>
                <a:spcPts val="1730"/>
              </a:lnSpc>
            </a:pPr>
            <a:r>
              <a:rPr lang="en-US" altLang="zh-CN" sz="1600" spc="-5" dirty="0" smtClean="0">
                <a:latin typeface="+mn-ea"/>
                <a:cs typeface="Microsoft YaHei"/>
              </a:rPr>
              <a:t>• </a:t>
            </a:r>
            <a:r>
              <a:rPr lang="zh-CN" altLang="en-US" sz="1600" spc="-5" dirty="0" smtClean="0">
                <a:latin typeface="+mn-ea"/>
                <a:cs typeface="Microsoft YaHei"/>
              </a:rPr>
              <a:t>仓库扫描条码，收货入库</a:t>
            </a:r>
            <a:endParaRPr sz="1600" dirty="0">
              <a:latin typeface="+mn-ea"/>
              <a:cs typeface="Microsoft YaHei"/>
            </a:endParaRPr>
          </a:p>
        </p:txBody>
      </p:sp>
      <p:sp>
        <p:nvSpPr>
          <p:cNvPr id="68" name="object 13"/>
          <p:cNvSpPr txBox="1"/>
          <p:nvPr/>
        </p:nvSpPr>
        <p:spPr>
          <a:xfrm>
            <a:off x="3371298" y="1652979"/>
            <a:ext cx="891540" cy="70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ts val="1839"/>
              </a:lnSpc>
            </a:pPr>
            <a:r>
              <a:rPr sz="1700" spc="-5" dirty="0">
                <a:latin typeface="Microsoft YaHei"/>
                <a:cs typeface="Microsoft YaHei"/>
              </a:rPr>
              <a:t>1.</a:t>
            </a:r>
            <a:r>
              <a:rPr sz="1700" dirty="0">
                <a:latin typeface="Microsoft YaHei"/>
                <a:cs typeface="Microsoft YaHei"/>
              </a:rPr>
              <a:t>供应商 协议价格 确定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69" name="object 14"/>
          <p:cNvSpPr/>
          <p:nvPr/>
        </p:nvSpPr>
        <p:spPr>
          <a:xfrm>
            <a:off x="2611331" y="853387"/>
            <a:ext cx="3765804" cy="188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5"/>
          <p:cNvSpPr txBox="1"/>
          <p:nvPr/>
        </p:nvSpPr>
        <p:spPr>
          <a:xfrm>
            <a:off x="4745310" y="1740483"/>
            <a:ext cx="1074643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9"/>
              </a:lnSpc>
            </a:pPr>
            <a:r>
              <a:rPr sz="1700" spc="-5" dirty="0">
                <a:latin typeface="Microsoft YaHei"/>
                <a:cs typeface="Microsoft YaHei"/>
              </a:rPr>
              <a:t>2</a:t>
            </a:r>
            <a:r>
              <a:rPr sz="17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1700" spc="-5" dirty="0" smtClean="0">
                <a:latin typeface="Microsoft YaHei"/>
                <a:cs typeface="Microsoft YaHei"/>
              </a:rPr>
              <a:t>车间领料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71" name="object 16"/>
          <p:cNvSpPr txBox="1"/>
          <p:nvPr/>
        </p:nvSpPr>
        <p:spPr>
          <a:xfrm>
            <a:off x="4725499" y="3003873"/>
            <a:ext cx="891540" cy="7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90100"/>
              </a:lnSpc>
            </a:pPr>
            <a:r>
              <a:rPr sz="1700" spc="-5" dirty="0">
                <a:latin typeface="Microsoft YaHei"/>
                <a:cs typeface="Microsoft YaHei"/>
              </a:rPr>
              <a:t>3.</a:t>
            </a:r>
            <a:r>
              <a:rPr sz="1700" dirty="0">
                <a:latin typeface="Microsoft YaHei"/>
                <a:cs typeface="Microsoft YaHei"/>
              </a:rPr>
              <a:t>实际支 付价格确</a:t>
            </a:r>
            <a:r>
              <a:rPr sz="1700" spc="-5" dirty="0">
                <a:latin typeface="Microsoft YaHei"/>
                <a:cs typeface="Microsoft YaHei"/>
              </a:rPr>
              <a:t> </a:t>
            </a:r>
            <a:r>
              <a:rPr sz="1700" dirty="0">
                <a:latin typeface="Microsoft YaHei"/>
                <a:cs typeface="Microsoft YaHei"/>
              </a:rPr>
              <a:t>定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72" name="object 17"/>
          <p:cNvSpPr/>
          <p:nvPr/>
        </p:nvSpPr>
        <p:spPr>
          <a:xfrm>
            <a:off x="2611331" y="2700984"/>
            <a:ext cx="3765804" cy="18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8"/>
          <p:cNvSpPr txBox="1"/>
          <p:nvPr/>
        </p:nvSpPr>
        <p:spPr>
          <a:xfrm>
            <a:off x="3345771" y="3125672"/>
            <a:ext cx="106857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ts val="1839"/>
              </a:lnSpc>
            </a:pPr>
            <a:r>
              <a:rPr sz="1700" spc="-5" dirty="0">
                <a:latin typeface="Microsoft YaHei"/>
                <a:cs typeface="Microsoft YaHei"/>
              </a:rPr>
              <a:t>4</a:t>
            </a:r>
            <a:r>
              <a:rPr sz="17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1700" spc="-5" dirty="0" smtClean="0">
                <a:latin typeface="Microsoft YaHei"/>
                <a:cs typeface="Microsoft YaHei"/>
              </a:rPr>
              <a:t>成品发运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74" name="object 19"/>
          <p:cNvSpPr/>
          <p:nvPr/>
        </p:nvSpPr>
        <p:spPr>
          <a:xfrm>
            <a:off x="4167335" y="2313888"/>
            <a:ext cx="673608" cy="339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0"/>
          <p:cNvSpPr/>
          <p:nvPr/>
        </p:nvSpPr>
        <p:spPr>
          <a:xfrm>
            <a:off x="4147523" y="2754323"/>
            <a:ext cx="673608" cy="339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4"/>
          <p:cNvSpPr/>
          <p:nvPr/>
        </p:nvSpPr>
        <p:spPr>
          <a:xfrm>
            <a:off x="1436571" y="1796673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1108583" y="0"/>
                </a:moveTo>
                <a:lnTo>
                  <a:pt x="0" y="0"/>
                </a:lnTo>
                <a:lnTo>
                  <a:pt x="127381" y="216407"/>
                </a:lnTo>
                <a:lnTo>
                  <a:pt x="0" y="432815"/>
                </a:lnTo>
                <a:lnTo>
                  <a:pt x="1108583" y="432815"/>
                </a:lnTo>
                <a:lnTo>
                  <a:pt x="1235964" y="216407"/>
                </a:lnTo>
                <a:lnTo>
                  <a:pt x="110858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5"/>
          <p:cNvSpPr/>
          <p:nvPr/>
        </p:nvSpPr>
        <p:spPr>
          <a:xfrm>
            <a:off x="1436571" y="1796673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6"/>
          <p:cNvSpPr txBox="1"/>
          <p:nvPr/>
        </p:nvSpPr>
        <p:spPr>
          <a:xfrm>
            <a:off x="1588082" y="1904946"/>
            <a:ext cx="98437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采购收货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80" name="object 27"/>
          <p:cNvSpPr/>
          <p:nvPr/>
        </p:nvSpPr>
        <p:spPr>
          <a:xfrm>
            <a:off x="6155265" y="4594656"/>
            <a:ext cx="1234440" cy="433070"/>
          </a:xfrm>
          <a:custGeom>
            <a:avLst/>
            <a:gdLst/>
            <a:ahLst/>
            <a:cxnLst/>
            <a:rect l="l" t="t" r="r" b="b"/>
            <a:pathLst>
              <a:path w="1234440" h="433070">
                <a:moveTo>
                  <a:pt x="1107059" y="0"/>
                </a:moveTo>
                <a:lnTo>
                  <a:pt x="0" y="0"/>
                </a:lnTo>
                <a:lnTo>
                  <a:pt x="127380" y="216408"/>
                </a:lnTo>
                <a:lnTo>
                  <a:pt x="0" y="432816"/>
                </a:lnTo>
                <a:lnTo>
                  <a:pt x="1107059" y="432816"/>
                </a:lnTo>
                <a:lnTo>
                  <a:pt x="1234439" y="216408"/>
                </a:lnTo>
                <a:lnTo>
                  <a:pt x="11070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8"/>
          <p:cNvSpPr/>
          <p:nvPr/>
        </p:nvSpPr>
        <p:spPr>
          <a:xfrm>
            <a:off x="6155265" y="4594656"/>
            <a:ext cx="1234440" cy="433070"/>
          </a:xfrm>
          <a:custGeom>
            <a:avLst/>
            <a:gdLst/>
            <a:ahLst/>
            <a:cxnLst/>
            <a:rect l="l" t="t" r="r" b="b"/>
            <a:pathLst>
              <a:path w="1234440" h="433070">
                <a:moveTo>
                  <a:pt x="0" y="0"/>
                </a:moveTo>
                <a:lnTo>
                  <a:pt x="1107059" y="0"/>
                </a:lnTo>
                <a:lnTo>
                  <a:pt x="1234439" y="216408"/>
                </a:lnTo>
                <a:lnTo>
                  <a:pt x="1107059" y="432816"/>
                </a:lnTo>
                <a:lnTo>
                  <a:pt x="0" y="432816"/>
                </a:lnTo>
                <a:lnTo>
                  <a:pt x="127380" y="2164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9"/>
          <p:cNvSpPr txBox="1"/>
          <p:nvPr/>
        </p:nvSpPr>
        <p:spPr>
          <a:xfrm>
            <a:off x="6295377" y="4707855"/>
            <a:ext cx="1022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88900" marR="5080" indent="-76200">
              <a:lnSpc>
                <a:spcPct val="100000"/>
              </a:lnSpc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defRPr>
            </a:lvl1pPr>
          </a:lstStyle>
          <a:p>
            <a:r>
              <a:rPr lang="zh-CN" altLang="en-US" dirty="0"/>
              <a:t>生产执行</a:t>
            </a:r>
            <a:r>
              <a:rPr dirty="0" err="1" smtClean="0"/>
              <a:t>流程</a:t>
            </a:r>
            <a:endParaRPr dirty="0"/>
          </a:p>
        </p:txBody>
      </p:sp>
      <p:sp>
        <p:nvSpPr>
          <p:cNvPr id="83" name="object 32"/>
          <p:cNvSpPr txBox="1"/>
          <p:nvPr/>
        </p:nvSpPr>
        <p:spPr>
          <a:xfrm>
            <a:off x="7588206" y="4623611"/>
            <a:ext cx="78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物料反冲</a:t>
            </a:r>
            <a:r>
              <a:rPr sz="120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流程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87" name="object 18"/>
          <p:cNvSpPr txBox="1"/>
          <p:nvPr/>
        </p:nvSpPr>
        <p:spPr>
          <a:xfrm>
            <a:off x="4814261" y="3088899"/>
            <a:ext cx="85344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ts val="1839"/>
              </a:lnSpc>
            </a:pPr>
            <a:r>
              <a:rPr lang="en-US" sz="1700" spc="-5" dirty="0" smtClean="0">
                <a:latin typeface="Microsoft YaHei"/>
                <a:cs typeface="Microsoft YaHei"/>
              </a:rPr>
              <a:t>3</a:t>
            </a:r>
            <a:r>
              <a:rPr sz="17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1700" spc="-5" dirty="0" smtClean="0">
                <a:latin typeface="Microsoft YaHei"/>
                <a:cs typeface="Microsoft YaHei"/>
              </a:rPr>
              <a:t>生产过程执行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88" name="object 18"/>
          <p:cNvSpPr txBox="1"/>
          <p:nvPr/>
        </p:nvSpPr>
        <p:spPr>
          <a:xfrm>
            <a:off x="3249243" y="1772720"/>
            <a:ext cx="116510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ts val="1839"/>
              </a:lnSpc>
            </a:pPr>
            <a:r>
              <a:rPr lang="en-US" sz="1700" spc="-5" dirty="0" smtClean="0">
                <a:latin typeface="Microsoft YaHei"/>
                <a:cs typeface="Microsoft YaHei"/>
              </a:rPr>
              <a:t>1</a:t>
            </a:r>
            <a:r>
              <a:rPr lang="en-US" sz="17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1700" spc="-5" dirty="0" smtClean="0">
                <a:latin typeface="Microsoft YaHei"/>
                <a:cs typeface="Microsoft YaHei"/>
              </a:rPr>
              <a:t>采购入库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89" name="object 25"/>
          <p:cNvSpPr/>
          <p:nvPr/>
        </p:nvSpPr>
        <p:spPr>
          <a:xfrm>
            <a:off x="6933722" y="1806288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26"/>
          <p:cNvSpPr txBox="1"/>
          <p:nvPr/>
        </p:nvSpPr>
        <p:spPr>
          <a:xfrm>
            <a:off x="7097138" y="1938237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生产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91" name="object 25"/>
          <p:cNvSpPr/>
          <p:nvPr/>
        </p:nvSpPr>
        <p:spPr>
          <a:xfrm>
            <a:off x="7350558" y="4587696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26"/>
          <p:cNvSpPr txBox="1"/>
          <p:nvPr/>
        </p:nvSpPr>
        <p:spPr>
          <a:xfrm>
            <a:off x="7493712" y="4721246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成品入库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95" name="object 26"/>
          <p:cNvSpPr txBox="1"/>
          <p:nvPr/>
        </p:nvSpPr>
        <p:spPr>
          <a:xfrm>
            <a:off x="208997" y="1965264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客户计划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98" name="object 109"/>
          <p:cNvSpPr/>
          <p:nvPr/>
        </p:nvSpPr>
        <p:spPr>
          <a:xfrm>
            <a:off x="7925512" y="5290512"/>
            <a:ext cx="745490" cy="201295"/>
          </a:xfrm>
          <a:custGeom>
            <a:avLst/>
            <a:gdLst/>
            <a:ahLst/>
            <a:cxnLst/>
            <a:rect l="l" t="t" r="r" b="b"/>
            <a:pathLst>
              <a:path w="745489" h="201295">
                <a:moveTo>
                  <a:pt x="711707" y="0"/>
                </a:moveTo>
                <a:lnTo>
                  <a:pt x="33527" y="0"/>
                </a:lnTo>
                <a:lnTo>
                  <a:pt x="20466" y="2634"/>
                </a:lnTo>
                <a:lnTo>
                  <a:pt x="9810" y="9820"/>
                </a:lnTo>
                <a:lnTo>
                  <a:pt x="2631" y="20477"/>
                </a:lnTo>
                <a:lnTo>
                  <a:pt x="0" y="33527"/>
                </a:lnTo>
                <a:lnTo>
                  <a:pt x="0" y="167639"/>
                </a:lnTo>
                <a:lnTo>
                  <a:pt x="2631" y="180690"/>
                </a:lnTo>
                <a:lnTo>
                  <a:pt x="9810" y="191347"/>
                </a:lnTo>
                <a:lnTo>
                  <a:pt x="20466" y="198533"/>
                </a:lnTo>
                <a:lnTo>
                  <a:pt x="33527" y="201167"/>
                </a:lnTo>
                <a:lnTo>
                  <a:pt x="711707" y="201167"/>
                </a:lnTo>
                <a:lnTo>
                  <a:pt x="724769" y="198533"/>
                </a:lnTo>
                <a:lnTo>
                  <a:pt x="735425" y="191347"/>
                </a:lnTo>
                <a:lnTo>
                  <a:pt x="742604" y="180690"/>
                </a:lnTo>
                <a:lnTo>
                  <a:pt x="745235" y="167639"/>
                </a:lnTo>
                <a:lnTo>
                  <a:pt x="745235" y="33527"/>
                </a:lnTo>
                <a:lnTo>
                  <a:pt x="742604" y="20477"/>
                </a:lnTo>
                <a:lnTo>
                  <a:pt x="735425" y="9820"/>
                </a:lnTo>
                <a:lnTo>
                  <a:pt x="724769" y="2634"/>
                </a:lnTo>
                <a:lnTo>
                  <a:pt x="711707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110"/>
          <p:cNvSpPr/>
          <p:nvPr/>
        </p:nvSpPr>
        <p:spPr>
          <a:xfrm>
            <a:off x="7925512" y="5578549"/>
            <a:ext cx="745490" cy="227329"/>
          </a:xfrm>
          <a:custGeom>
            <a:avLst/>
            <a:gdLst/>
            <a:ahLst/>
            <a:cxnLst/>
            <a:rect l="l" t="t" r="r" b="b"/>
            <a:pathLst>
              <a:path w="745489" h="227329">
                <a:moveTo>
                  <a:pt x="707390" y="0"/>
                </a:moveTo>
                <a:lnTo>
                  <a:pt x="37845" y="0"/>
                </a:lnTo>
                <a:lnTo>
                  <a:pt x="23092" y="2973"/>
                </a:lnTo>
                <a:lnTo>
                  <a:pt x="11064" y="11083"/>
                </a:lnTo>
                <a:lnTo>
                  <a:pt x="2966" y="23113"/>
                </a:lnTo>
                <a:lnTo>
                  <a:pt x="0" y="37845"/>
                </a:lnTo>
                <a:lnTo>
                  <a:pt x="0" y="189229"/>
                </a:lnTo>
                <a:lnTo>
                  <a:pt x="2966" y="203962"/>
                </a:lnTo>
                <a:lnTo>
                  <a:pt x="11064" y="215992"/>
                </a:lnTo>
                <a:lnTo>
                  <a:pt x="23092" y="224102"/>
                </a:lnTo>
                <a:lnTo>
                  <a:pt x="37845" y="227075"/>
                </a:lnTo>
                <a:lnTo>
                  <a:pt x="707390" y="227075"/>
                </a:lnTo>
                <a:lnTo>
                  <a:pt x="722143" y="224102"/>
                </a:lnTo>
                <a:lnTo>
                  <a:pt x="734171" y="215992"/>
                </a:lnTo>
                <a:lnTo>
                  <a:pt x="742269" y="203962"/>
                </a:lnTo>
                <a:lnTo>
                  <a:pt x="745235" y="189229"/>
                </a:lnTo>
                <a:lnTo>
                  <a:pt x="745235" y="37845"/>
                </a:lnTo>
                <a:lnTo>
                  <a:pt x="742269" y="23113"/>
                </a:lnTo>
                <a:lnTo>
                  <a:pt x="734171" y="11083"/>
                </a:lnTo>
                <a:lnTo>
                  <a:pt x="722143" y="2973"/>
                </a:lnTo>
                <a:lnTo>
                  <a:pt x="70739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11"/>
          <p:cNvSpPr txBox="1"/>
          <p:nvPr/>
        </p:nvSpPr>
        <p:spPr>
          <a:xfrm>
            <a:off x="8832419" y="5281064"/>
            <a:ext cx="916288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200" dirty="0" err="1" smtClean="0">
                <a:latin typeface="Microsoft YaHei"/>
                <a:cs typeface="Microsoft YaHei"/>
              </a:rPr>
              <a:t>MES</a:t>
            </a:r>
            <a:r>
              <a:rPr sz="1200" dirty="0" err="1" smtClean="0">
                <a:latin typeface="Microsoft YaHei"/>
                <a:cs typeface="Microsoft YaHei"/>
              </a:rPr>
              <a:t>系统</a:t>
            </a:r>
            <a:endParaRPr sz="12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latin typeface="Microsoft YaHei"/>
                <a:cs typeface="Microsoft YaHei"/>
              </a:rPr>
              <a:t>其他系统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106" name="object 59"/>
          <p:cNvSpPr txBox="1"/>
          <p:nvPr/>
        </p:nvSpPr>
        <p:spPr>
          <a:xfrm>
            <a:off x="1974609" y="2172645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altLang="zh-CN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WM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7" name="object 59"/>
          <p:cNvSpPr txBox="1"/>
          <p:nvPr/>
        </p:nvSpPr>
        <p:spPr>
          <a:xfrm>
            <a:off x="7471760" y="2184772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WMS</a:t>
            </a:r>
          </a:p>
        </p:txBody>
      </p:sp>
      <p:sp>
        <p:nvSpPr>
          <p:cNvPr id="109" name="object 59"/>
          <p:cNvSpPr txBox="1"/>
          <p:nvPr/>
        </p:nvSpPr>
        <p:spPr>
          <a:xfrm>
            <a:off x="7820026" y="4957613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altLang="zh-CN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WM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0" name="object 59"/>
          <p:cNvSpPr txBox="1"/>
          <p:nvPr/>
        </p:nvSpPr>
        <p:spPr>
          <a:xfrm>
            <a:off x="6633776" y="4976990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6" name="object 24"/>
          <p:cNvSpPr/>
          <p:nvPr/>
        </p:nvSpPr>
        <p:spPr>
          <a:xfrm>
            <a:off x="2090995" y="4592236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1108583" y="0"/>
                </a:moveTo>
                <a:lnTo>
                  <a:pt x="0" y="0"/>
                </a:lnTo>
                <a:lnTo>
                  <a:pt x="127381" y="216407"/>
                </a:lnTo>
                <a:lnTo>
                  <a:pt x="0" y="432815"/>
                </a:lnTo>
                <a:lnTo>
                  <a:pt x="1108583" y="432815"/>
                </a:lnTo>
                <a:lnTo>
                  <a:pt x="1235964" y="216407"/>
                </a:lnTo>
                <a:lnTo>
                  <a:pt x="110858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25"/>
          <p:cNvSpPr/>
          <p:nvPr/>
        </p:nvSpPr>
        <p:spPr>
          <a:xfrm>
            <a:off x="2090995" y="4592236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26"/>
          <p:cNvSpPr txBox="1"/>
          <p:nvPr/>
        </p:nvSpPr>
        <p:spPr>
          <a:xfrm>
            <a:off x="2242506" y="4700509"/>
            <a:ext cx="98437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成品发运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119" name="object 59"/>
          <p:cNvSpPr txBox="1"/>
          <p:nvPr/>
        </p:nvSpPr>
        <p:spPr>
          <a:xfrm>
            <a:off x="2629033" y="4968208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altLang="zh-CN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WM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" name="单圆角矩形 1"/>
          <p:cNvSpPr/>
          <p:nvPr/>
        </p:nvSpPr>
        <p:spPr>
          <a:xfrm>
            <a:off x="6700110" y="2547648"/>
            <a:ext cx="2361156" cy="610585"/>
          </a:xfrm>
          <a:prstGeom prst="snip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基于条码操作，可以实现全流程追溯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31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489098" y="128735"/>
            <a:ext cx="8357190" cy="413526"/>
          </a:xfrm>
        </p:spPr>
        <p:txBody>
          <a:bodyPr/>
          <a:lstStyle/>
          <a:p>
            <a:r>
              <a:rPr lang="zh-CN" altLang="en-US" dirty="0" smtClean="0"/>
              <a:t>先进先出</a:t>
            </a:r>
            <a:r>
              <a:rPr lang="en-US" altLang="zh-CN" dirty="0" smtClean="0"/>
              <a:t>(FIFO)</a:t>
            </a:r>
            <a:endParaRPr lang="zh-CN" altLang="en-US" dirty="0"/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4289951" y="1466471"/>
            <a:ext cx="3988278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r>
              <a:rPr lang="zh-CN" altLang="en-US" sz="1400" i="1" dirty="0" smtClean="0">
                <a:solidFill>
                  <a:srgbClr val="FF0000"/>
                </a:solidFill>
              </a:rPr>
              <a:t>*</a:t>
            </a:r>
            <a:r>
              <a:rPr lang="zh-CN" altLang="zh-CN" sz="1400" i="1" dirty="0" smtClean="0">
                <a:solidFill>
                  <a:srgbClr val="FF0000"/>
                </a:solidFill>
              </a:rPr>
              <a:t>拣货流</a:t>
            </a:r>
            <a:r>
              <a:rPr lang="zh-CN" altLang="zh-CN" sz="1400" i="1" dirty="0">
                <a:solidFill>
                  <a:srgbClr val="FF0000"/>
                </a:solidFill>
              </a:rPr>
              <a:t>程用于库存的先进先出（</a:t>
            </a:r>
            <a:r>
              <a:rPr lang="en-US" altLang="zh-CN" sz="1400" i="1" dirty="0">
                <a:solidFill>
                  <a:srgbClr val="FF0000"/>
                </a:solidFill>
              </a:rPr>
              <a:t>FIFO</a:t>
            </a:r>
            <a:r>
              <a:rPr lang="zh-CN" altLang="zh-CN" sz="1400" i="1" dirty="0">
                <a:solidFill>
                  <a:srgbClr val="FF0000"/>
                </a:solidFill>
              </a:rPr>
              <a:t>）控制，根据发货需求和拣货规则生成拣货单，拣货单用于</a:t>
            </a:r>
            <a:r>
              <a:rPr lang="zh-CN" altLang="en-US" sz="1400" i="1" dirty="0">
                <a:solidFill>
                  <a:srgbClr val="FF0000"/>
                </a:solidFill>
              </a:rPr>
              <a:t>指导</a:t>
            </a:r>
            <a:r>
              <a:rPr lang="zh-CN" altLang="zh-CN" sz="1400" i="1" dirty="0">
                <a:solidFill>
                  <a:srgbClr val="FF0000"/>
                </a:solidFill>
              </a:rPr>
              <a:t>物流操作工在指定库格中进行拣货操作</a:t>
            </a:r>
            <a:r>
              <a:rPr lang="zh-CN" altLang="en-US" sz="1400" i="1" dirty="0">
                <a:solidFill>
                  <a:srgbClr val="FF0000"/>
                </a:solidFill>
              </a:rPr>
              <a:t>。</a:t>
            </a:r>
            <a:endParaRPr lang="en-US" altLang="zh-CN" sz="1400" i="1" dirty="0">
              <a:solidFill>
                <a:srgbClr val="FF000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 bwMode="auto">
          <a:xfrm>
            <a:off x="544882" y="1328180"/>
            <a:ext cx="942200" cy="301913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/>
          <a:p>
            <a:pPr algn="ctr">
              <a:defRPr/>
            </a:pPr>
            <a:r>
              <a:rPr lang="zh-CN" altLang="en-US" dirty="0"/>
              <a:t>领料</a:t>
            </a:r>
            <a:r>
              <a:rPr lang="zh-CN" altLang="en-US" sz="1800" dirty="0" smtClean="0"/>
              <a:t>单</a:t>
            </a:r>
            <a:endParaRPr lang="zh-CN" altLang="en-US" sz="1800" dirty="0"/>
          </a:p>
        </p:txBody>
      </p:sp>
      <p:sp>
        <p:nvSpPr>
          <p:cNvPr id="8" name="剪去单角的矩形 7"/>
          <p:cNvSpPr/>
          <p:nvPr/>
        </p:nvSpPr>
        <p:spPr bwMode="auto">
          <a:xfrm>
            <a:off x="1639482" y="1328179"/>
            <a:ext cx="1052511" cy="301914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/>
          <a:p>
            <a:pPr algn="ctr">
              <a:defRPr/>
            </a:pPr>
            <a:r>
              <a:rPr lang="zh-CN" altLang="en-US" dirty="0"/>
              <a:t>领料</a:t>
            </a:r>
            <a:r>
              <a:rPr lang="zh-CN" altLang="en-US" sz="1800" dirty="0" smtClean="0"/>
              <a:t>单</a:t>
            </a:r>
            <a:endParaRPr lang="zh-CN" altLang="en-US" sz="1800" dirty="0"/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582591" y="2708045"/>
            <a:ext cx="647700" cy="377428"/>
            <a:chOff x="1215" y="2704"/>
            <a:chExt cx="590" cy="409"/>
          </a:xfrm>
        </p:grpSpPr>
        <p:sp>
          <p:nvSpPr>
            <p:cNvPr id="10" name="AutoShape 40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4725466" y="2816391"/>
            <a:ext cx="647700" cy="377429"/>
            <a:chOff x="1215" y="2704"/>
            <a:chExt cx="590" cy="409"/>
          </a:xfrm>
        </p:grpSpPr>
        <p:sp>
          <p:nvSpPr>
            <p:cNvPr id="13" name="AutoShape 46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" name="Picture 4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4869928" y="2924738"/>
            <a:ext cx="647700" cy="377428"/>
            <a:chOff x="1215" y="2704"/>
            <a:chExt cx="590" cy="409"/>
          </a:xfrm>
        </p:grpSpPr>
        <p:sp>
          <p:nvSpPr>
            <p:cNvPr id="16" name="AutoShape 4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7" name="Picture 5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右箭头 17"/>
          <p:cNvSpPr/>
          <p:nvPr/>
        </p:nvSpPr>
        <p:spPr bwMode="auto">
          <a:xfrm>
            <a:off x="3725784" y="2811587"/>
            <a:ext cx="459306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19" name="右箭头 18"/>
          <p:cNvSpPr/>
          <p:nvPr/>
        </p:nvSpPr>
        <p:spPr bwMode="auto">
          <a:xfrm rot="5400000">
            <a:off x="1950180" y="1704889"/>
            <a:ext cx="431113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0" name="右箭头 19"/>
          <p:cNvSpPr/>
          <p:nvPr/>
        </p:nvSpPr>
        <p:spPr bwMode="auto">
          <a:xfrm>
            <a:off x="6271052" y="2794225"/>
            <a:ext cx="459306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1734099" y="92147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2088153" y="952256"/>
            <a:ext cx="12076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/>
              <a:t>导</a:t>
            </a:r>
            <a:r>
              <a:rPr lang="zh-CN" altLang="en-US" sz="1600" dirty="0" smtClean="0"/>
              <a:t>入领料单</a:t>
            </a:r>
            <a:endParaRPr lang="en-US" altLang="zh-CN" sz="1600" dirty="0"/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4562765" y="3529358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/>
              <a:t>拣货</a:t>
            </a:r>
            <a:endParaRPr lang="en-US" altLang="zh-CN" sz="1600" dirty="0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231934" y="3490404"/>
            <a:ext cx="311602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6394259" y="3298758"/>
            <a:ext cx="311602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5985347" y="3634315"/>
            <a:ext cx="10810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发货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过账</a:t>
            </a:r>
            <a:endParaRPr lang="en-US" altLang="zh-CN" sz="16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7180191" y="2482522"/>
            <a:ext cx="813084" cy="1081087"/>
            <a:chOff x="7086600" y="3333750"/>
            <a:chExt cx="813084" cy="1081087"/>
          </a:xfrm>
        </p:grpSpPr>
        <p:sp>
          <p:nvSpPr>
            <p:cNvPr id="28" name="Freeform 191" descr="50%"/>
            <p:cNvSpPr>
              <a:spLocks/>
            </p:cNvSpPr>
            <p:nvPr/>
          </p:nvSpPr>
          <p:spPr bwMode="auto">
            <a:xfrm>
              <a:off x="7086600" y="3648585"/>
              <a:ext cx="285560" cy="81024"/>
            </a:xfrm>
            <a:custGeom>
              <a:avLst/>
              <a:gdLst>
                <a:gd name="T0" fmla="*/ 0 w 131"/>
                <a:gd name="T1" fmla="*/ 34 h 35"/>
                <a:gd name="T2" fmla="*/ 118 w 131"/>
                <a:gd name="T3" fmla="*/ 0 h 35"/>
                <a:gd name="T4" fmla="*/ 130 w 131"/>
                <a:gd name="T5" fmla="*/ 0 h 35"/>
                <a:gd name="T6" fmla="*/ 10 w 131"/>
                <a:gd name="T7" fmla="*/ 34 h 35"/>
                <a:gd name="T8" fmla="*/ 0 w 131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35"/>
                <a:gd name="T17" fmla="*/ 131 w 131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35">
                  <a:moveTo>
                    <a:pt x="0" y="34"/>
                  </a:moveTo>
                  <a:lnTo>
                    <a:pt x="118" y="0"/>
                  </a:lnTo>
                  <a:lnTo>
                    <a:pt x="130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192"/>
            <p:cNvSpPr>
              <a:spLocks/>
            </p:cNvSpPr>
            <p:nvPr/>
          </p:nvSpPr>
          <p:spPr bwMode="auto">
            <a:xfrm>
              <a:off x="7276247" y="3583766"/>
              <a:ext cx="32698" cy="48614"/>
            </a:xfrm>
            <a:custGeom>
              <a:avLst/>
              <a:gdLst>
                <a:gd name="T0" fmla="*/ 0 w 15"/>
                <a:gd name="T1" fmla="*/ 19 h 20"/>
                <a:gd name="T2" fmla="*/ 0 w 15"/>
                <a:gd name="T3" fmla="*/ 0 h 20"/>
                <a:gd name="T4" fmla="*/ 6 w 15"/>
                <a:gd name="T5" fmla="*/ 0 h 20"/>
                <a:gd name="T6" fmla="*/ 14 w 15"/>
                <a:gd name="T7" fmla="*/ 2 h 20"/>
                <a:gd name="T8" fmla="*/ 0 w 15"/>
                <a:gd name="T9" fmla="*/ 19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0"/>
                <a:gd name="T17" fmla="*/ 15 w 15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0">
                  <a:moveTo>
                    <a:pt x="0" y="19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4" y="2"/>
                  </a:lnTo>
                  <a:lnTo>
                    <a:pt x="0" y="1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Line 193"/>
            <p:cNvSpPr>
              <a:spLocks noChangeShapeType="1"/>
            </p:cNvSpPr>
            <p:nvPr/>
          </p:nvSpPr>
          <p:spPr bwMode="auto">
            <a:xfrm flipH="1">
              <a:off x="7276247" y="3419404"/>
              <a:ext cx="61036" cy="141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225"/>
            <p:cNvSpPr>
              <a:spLocks/>
            </p:cNvSpPr>
            <p:nvPr/>
          </p:nvSpPr>
          <p:spPr bwMode="auto">
            <a:xfrm>
              <a:off x="7513851" y="4243530"/>
              <a:ext cx="34878" cy="37039"/>
            </a:xfrm>
            <a:custGeom>
              <a:avLst/>
              <a:gdLst>
                <a:gd name="T0" fmla="*/ 0 w 16"/>
                <a:gd name="T1" fmla="*/ 0 h 16"/>
                <a:gd name="T2" fmla="*/ 15 w 16"/>
                <a:gd name="T3" fmla="*/ 9 h 16"/>
                <a:gd name="T4" fmla="*/ 10 w 16"/>
                <a:gd name="T5" fmla="*/ 12 h 16"/>
                <a:gd name="T6" fmla="*/ 7 w 16"/>
                <a:gd name="T7" fmla="*/ 15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0"/>
                  </a:moveTo>
                  <a:lnTo>
                    <a:pt x="15" y="9"/>
                  </a:lnTo>
                  <a:lnTo>
                    <a:pt x="10" y="12"/>
                  </a:lnTo>
                  <a:lnTo>
                    <a:pt x="7" y="1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Line 226"/>
            <p:cNvSpPr>
              <a:spLocks noChangeShapeType="1"/>
            </p:cNvSpPr>
            <p:nvPr/>
          </p:nvSpPr>
          <p:spPr bwMode="auto">
            <a:xfrm flipH="1" flipV="1">
              <a:off x="7520390" y="4252790"/>
              <a:ext cx="76295" cy="1180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Rectangle 227"/>
            <p:cNvSpPr>
              <a:spLocks noChangeArrowheads="1"/>
            </p:cNvSpPr>
            <p:nvPr/>
          </p:nvSpPr>
          <p:spPr bwMode="auto">
            <a:xfrm>
              <a:off x="7400499" y="3333750"/>
              <a:ext cx="198366" cy="2152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800" dirty="0">
                  <a:effectLst/>
                  <a:ea typeface="宋体" pitchFamily="2" charset="-122"/>
                </a:rPr>
                <a:t>25-02-023 L</a:t>
              </a:r>
            </a:p>
          </p:txBody>
        </p:sp>
        <p:sp>
          <p:nvSpPr>
            <p:cNvPr id="34" name="Freeform 228" descr="25%"/>
            <p:cNvSpPr>
              <a:spLocks/>
            </p:cNvSpPr>
            <p:nvPr/>
          </p:nvSpPr>
          <p:spPr bwMode="auto">
            <a:xfrm>
              <a:off x="7117118" y="4243530"/>
              <a:ext cx="189647" cy="164362"/>
            </a:xfrm>
            <a:custGeom>
              <a:avLst/>
              <a:gdLst>
                <a:gd name="T0" fmla="*/ 0 w 87"/>
                <a:gd name="T1" fmla="*/ 57 h 71"/>
                <a:gd name="T2" fmla="*/ 86 w 87"/>
                <a:gd name="T3" fmla="*/ 0 h 71"/>
                <a:gd name="T4" fmla="*/ 86 w 87"/>
                <a:gd name="T5" fmla="*/ 11 h 71"/>
                <a:gd name="T6" fmla="*/ 0 w 87"/>
                <a:gd name="T7" fmla="*/ 70 h 71"/>
                <a:gd name="T8" fmla="*/ 0 w 87"/>
                <a:gd name="T9" fmla="*/ 5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71"/>
                <a:gd name="T17" fmla="*/ 87 w 87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71">
                  <a:moveTo>
                    <a:pt x="0" y="57"/>
                  </a:moveTo>
                  <a:lnTo>
                    <a:pt x="86" y="0"/>
                  </a:lnTo>
                  <a:lnTo>
                    <a:pt x="86" y="11"/>
                  </a:lnTo>
                  <a:lnTo>
                    <a:pt x="0" y="70"/>
                  </a:lnTo>
                  <a:lnTo>
                    <a:pt x="0" y="57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Rectangle 229"/>
            <p:cNvSpPr>
              <a:spLocks noChangeArrowheads="1"/>
            </p:cNvSpPr>
            <p:nvPr/>
          </p:nvSpPr>
          <p:spPr bwMode="auto">
            <a:xfrm>
              <a:off x="7217391" y="4206490"/>
              <a:ext cx="8283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36" name="Rectangle 230"/>
            <p:cNvSpPr>
              <a:spLocks noChangeArrowheads="1"/>
            </p:cNvSpPr>
            <p:nvPr/>
          </p:nvSpPr>
          <p:spPr bwMode="auto">
            <a:xfrm>
              <a:off x="7147636" y="4132412"/>
              <a:ext cx="529704" cy="28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1" tIns="44447" rIns="90481" bIns="44447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700" dirty="0">
                  <a:solidFill>
                    <a:srgbClr val="000000"/>
                  </a:solidFill>
                  <a:effectLst/>
                  <a:ea typeface="宋体" pitchFamily="2" charset="-122"/>
                </a:rPr>
                <a:t>4981522</a:t>
              </a:r>
            </a:p>
          </p:txBody>
        </p:sp>
        <p:sp>
          <p:nvSpPr>
            <p:cNvPr id="37" name="Freeform 231" descr="50%"/>
            <p:cNvSpPr>
              <a:spLocks/>
            </p:cNvSpPr>
            <p:nvPr/>
          </p:nvSpPr>
          <p:spPr bwMode="auto">
            <a:xfrm>
              <a:off x="7117118" y="4137042"/>
              <a:ext cx="189647" cy="270850"/>
            </a:xfrm>
            <a:custGeom>
              <a:avLst/>
              <a:gdLst>
                <a:gd name="T0" fmla="*/ 86 w 87"/>
                <a:gd name="T1" fmla="*/ 0 h 117"/>
                <a:gd name="T2" fmla="*/ 86 w 87"/>
                <a:gd name="T3" fmla="*/ 57 h 117"/>
                <a:gd name="T4" fmla="*/ 0 w 87"/>
                <a:gd name="T5" fmla="*/ 116 h 117"/>
                <a:gd name="T6" fmla="*/ 86 w 87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17"/>
                <a:gd name="T14" fmla="*/ 87 w 87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17">
                  <a:moveTo>
                    <a:pt x="86" y="0"/>
                  </a:moveTo>
                  <a:lnTo>
                    <a:pt x="86" y="57"/>
                  </a:lnTo>
                  <a:lnTo>
                    <a:pt x="0" y="116"/>
                  </a:lnTo>
                  <a:lnTo>
                    <a:pt x="8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232" descr="50%"/>
            <p:cNvSpPr>
              <a:spLocks/>
            </p:cNvSpPr>
            <p:nvPr/>
          </p:nvSpPr>
          <p:spPr bwMode="auto">
            <a:xfrm>
              <a:off x="7090960" y="3650900"/>
              <a:ext cx="287740" cy="81024"/>
            </a:xfrm>
            <a:custGeom>
              <a:avLst/>
              <a:gdLst>
                <a:gd name="T0" fmla="*/ 0 w 132"/>
                <a:gd name="T1" fmla="*/ 34 h 35"/>
                <a:gd name="T2" fmla="*/ 119 w 132"/>
                <a:gd name="T3" fmla="*/ 0 h 35"/>
                <a:gd name="T4" fmla="*/ 131 w 132"/>
                <a:gd name="T5" fmla="*/ 0 h 35"/>
                <a:gd name="T6" fmla="*/ 10 w 132"/>
                <a:gd name="T7" fmla="*/ 34 h 35"/>
                <a:gd name="T8" fmla="*/ 0 w 132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34"/>
                  </a:moveTo>
                  <a:lnTo>
                    <a:pt x="119" y="0"/>
                  </a:lnTo>
                  <a:lnTo>
                    <a:pt x="131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233"/>
            <p:cNvSpPr>
              <a:spLocks/>
            </p:cNvSpPr>
            <p:nvPr/>
          </p:nvSpPr>
          <p:spPr bwMode="auto">
            <a:xfrm>
              <a:off x="7117118" y="3650900"/>
              <a:ext cx="261582" cy="136583"/>
            </a:xfrm>
            <a:custGeom>
              <a:avLst/>
              <a:gdLst>
                <a:gd name="T0" fmla="*/ 0 w 120"/>
                <a:gd name="T1" fmla="*/ 58 h 59"/>
                <a:gd name="T2" fmla="*/ 119 w 120"/>
                <a:gd name="T3" fmla="*/ 23 h 59"/>
                <a:gd name="T4" fmla="*/ 119 w 120"/>
                <a:gd name="T5" fmla="*/ 0 h 59"/>
                <a:gd name="T6" fmla="*/ 0 w 120"/>
                <a:gd name="T7" fmla="*/ 34 h 59"/>
                <a:gd name="T8" fmla="*/ 0 w 120"/>
                <a:gd name="T9" fmla="*/ 58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59"/>
                <a:gd name="T17" fmla="*/ 120 w 12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59">
                  <a:moveTo>
                    <a:pt x="0" y="58"/>
                  </a:moveTo>
                  <a:lnTo>
                    <a:pt x="119" y="23"/>
                  </a:lnTo>
                  <a:lnTo>
                    <a:pt x="119" y="0"/>
                  </a:lnTo>
                  <a:lnTo>
                    <a:pt x="0" y="3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234" descr="10%"/>
            <p:cNvSpPr>
              <a:spLocks/>
            </p:cNvSpPr>
            <p:nvPr/>
          </p:nvSpPr>
          <p:spPr bwMode="auto">
            <a:xfrm>
              <a:off x="7705678" y="3502742"/>
              <a:ext cx="172208" cy="472252"/>
            </a:xfrm>
            <a:custGeom>
              <a:avLst/>
              <a:gdLst>
                <a:gd name="T0" fmla="*/ 0 w 79"/>
                <a:gd name="T1" fmla="*/ 0 h 204"/>
                <a:gd name="T2" fmla="*/ 66 w 79"/>
                <a:gd name="T3" fmla="*/ 176 h 204"/>
                <a:gd name="T4" fmla="*/ 78 w 79"/>
                <a:gd name="T5" fmla="*/ 203 h 204"/>
                <a:gd name="T6" fmla="*/ 78 w 79"/>
                <a:gd name="T7" fmla="*/ 176 h 204"/>
                <a:gd name="T8" fmla="*/ 11 w 79"/>
                <a:gd name="T9" fmla="*/ 0 h 204"/>
                <a:gd name="T10" fmla="*/ 0 w 79"/>
                <a:gd name="T11" fmla="*/ 0 h 2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204"/>
                <a:gd name="T20" fmla="*/ 79 w 79"/>
                <a:gd name="T21" fmla="*/ 204 h 2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204">
                  <a:moveTo>
                    <a:pt x="0" y="0"/>
                  </a:moveTo>
                  <a:lnTo>
                    <a:pt x="66" y="176"/>
                  </a:lnTo>
                  <a:lnTo>
                    <a:pt x="78" y="203"/>
                  </a:lnTo>
                  <a:lnTo>
                    <a:pt x="78" y="176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235" descr="10%"/>
            <p:cNvSpPr>
              <a:spLocks/>
            </p:cNvSpPr>
            <p:nvPr/>
          </p:nvSpPr>
          <p:spPr bwMode="auto">
            <a:xfrm>
              <a:off x="7162895" y="3498112"/>
              <a:ext cx="167849" cy="476882"/>
            </a:xfrm>
            <a:custGeom>
              <a:avLst/>
              <a:gdLst>
                <a:gd name="T0" fmla="*/ 76 w 77"/>
                <a:gd name="T1" fmla="*/ 0 h 206"/>
                <a:gd name="T2" fmla="*/ 10 w 77"/>
                <a:gd name="T3" fmla="*/ 178 h 206"/>
                <a:gd name="T4" fmla="*/ 0 w 77"/>
                <a:gd name="T5" fmla="*/ 205 h 206"/>
                <a:gd name="T6" fmla="*/ 0 w 77"/>
                <a:gd name="T7" fmla="*/ 178 h 206"/>
                <a:gd name="T8" fmla="*/ 64 w 77"/>
                <a:gd name="T9" fmla="*/ 0 h 206"/>
                <a:gd name="T10" fmla="*/ 76 w 77"/>
                <a:gd name="T11" fmla="*/ 0 h 2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206"/>
                <a:gd name="T20" fmla="*/ 77 w 77"/>
                <a:gd name="T21" fmla="*/ 206 h 2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206">
                  <a:moveTo>
                    <a:pt x="76" y="0"/>
                  </a:moveTo>
                  <a:lnTo>
                    <a:pt x="10" y="178"/>
                  </a:lnTo>
                  <a:lnTo>
                    <a:pt x="0" y="205"/>
                  </a:lnTo>
                  <a:lnTo>
                    <a:pt x="0" y="178"/>
                  </a:lnTo>
                  <a:lnTo>
                    <a:pt x="64" y="0"/>
                  </a:lnTo>
                  <a:lnTo>
                    <a:pt x="76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Rectangle 236" descr="10%"/>
            <p:cNvSpPr>
              <a:spLocks noChangeArrowheads="1"/>
            </p:cNvSpPr>
            <p:nvPr/>
          </p:nvSpPr>
          <p:spPr bwMode="auto">
            <a:xfrm>
              <a:off x="7311125" y="3505057"/>
              <a:ext cx="17439" cy="76162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43" name="Rectangle 237" descr="10%"/>
            <p:cNvSpPr>
              <a:spLocks noChangeArrowheads="1"/>
            </p:cNvSpPr>
            <p:nvPr/>
          </p:nvSpPr>
          <p:spPr bwMode="auto">
            <a:xfrm>
              <a:off x="7714397" y="3502742"/>
              <a:ext cx="17439" cy="763937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44" name="Freeform 238" descr="Light vertical"/>
            <p:cNvSpPr>
              <a:spLocks/>
            </p:cNvSpPr>
            <p:nvPr/>
          </p:nvSpPr>
          <p:spPr bwMode="auto">
            <a:xfrm>
              <a:off x="7138916" y="4056018"/>
              <a:ext cx="760768" cy="134268"/>
            </a:xfrm>
            <a:custGeom>
              <a:avLst/>
              <a:gdLst>
                <a:gd name="T0" fmla="*/ 0 w 349"/>
                <a:gd name="T1" fmla="*/ 57 h 58"/>
                <a:gd name="T2" fmla="*/ 87 w 349"/>
                <a:gd name="T3" fmla="*/ 0 h 58"/>
                <a:gd name="T4" fmla="*/ 260 w 349"/>
                <a:gd name="T5" fmla="*/ 0 h 58"/>
                <a:gd name="T6" fmla="*/ 348 w 349"/>
                <a:gd name="T7" fmla="*/ 57 h 58"/>
                <a:gd name="T8" fmla="*/ 0 w 349"/>
                <a:gd name="T9" fmla="*/ 5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58"/>
                <a:gd name="T17" fmla="*/ 349 w 349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58">
                  <a:moveTo>
                    <a:pt x="0" y="57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57"/>
                  </a:lnTo>
                  <a:lnTo>
                    <a:pt x="0" y="57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239"/>
            <p:cNvSpPr>
              <a:spLocks/>
            </p:cNvSpPr>
            <p:nvPr/>
          </p:nvSpPr>
          <p:spPr bwMode="auto">
            <a:xfrm>
              <a:off x="7258808" y="4056018"/>
              <a:ext cx="95913" cy="81024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240"/>
            <p:cNvSpPr>
              <a:spLocks/>
            </p:cNvSpPr>
            <p:nvPr/>
          </p:nvSpPr>
          <p:spPr bwMode="auto">
            <a:xfrm>
              <a:off x="7258808" y="4028238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241"/>
            <p:cNvSpPr>
              <a:spLocks/>
            </p:cNvSpPr>
            <p:nvPr/>
          </p:nvSpPr>
          <p:spPr bwMode="auto">
            <a:xfrm>
              <a:off x="7352542" y="4028238"/>
              <a:ext cx="32698" cy="108803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242" descr="Light vertical"/>
            <p:cNvSpPr>
              <a:spLocks/>
            </p:cNvSpPr>
            <p:nvPr/>
          </p:nvSpPr>
          <p:spPr bwMode="auto">
            <a:xfrm>
              <a:off x="7138916" y="3704144"/>
              <a:ext cx="760768" cy="57874"/>
            </a:xfrm>
            <a:custGeom>
              <a:avLst/>
              <a:gdLst>
                <a:gd name="T0" fmla="*/ 0 w 349"/>
                <a:gd name="T1" fmla="*/ 24 h 25"/>
                <a:gd name="T2" fmla="*/ 87 w 349"/>
                <a:gd name="T3" fmla="*/ 0 h 25"/>
                <a:gd name="T4" fmla="*/ 260 w 349"/>
                <a:gd name="T5" fmla="*/ 0 h 25"/>
                <a:gd name="T6" fmla="*/ 348 w 349"/>
                <a:gd name="T7" fmla="*/ 24 h 25"/>
                <a:gd name="T8" fmla="*/ 0 w 349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25"/>
                <a:gd name="T17" fmla="*/ 349 w 349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25">
                  <a:moveTo>
                    <a:pt x="0" y="24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24"/>
                  </a:lnTo>
                  <a:lnTo>
                    <a:pt x="0" y="24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243" descr="Light vertical"/>
            <p:cNvSpPr>
              <a:spLocks/>
            </p:cNvSpPr>
            <p:nvPr/>
          </p:nvSpPr>
          <p:spPr bwMode="auto">
            <a:xfrm>
              <a:off x="7138916" y="3866191"/>
              <a:ext cx="760768" cy="108803"/>
            </a:xfrm>
            <a:custGeom>
              <a:avLst/>
              <a:gdLst>
                <a:gd name="T0" fmla="*/ 0 w 349"/>
                <a:gd name="T1" fmla="*/ 46 h 47"/>
                <a:gd name="T2" fmla="*/ 87 w 349"/>
                <a:gd name="T3" fmla="*/ 0 h 47"/>
                <a:gd name="T4" fmla="*/ 260 w 349"/>
                <a:gd name="T5" fmla="*/ 0 h 47"/>
                <a:gd name="T6" fmla="*/ 348 w 349"/>
                <a:gd name="T7" fmla="*/ 46 h 47"/>
                <a:gd name="T8" fmla="*/ 0 w 349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47"/>
                <a:gd name="T17" fmla="*/ 349 w 34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47">
                  <a:moveTo>
                    <a:pt x="0" y="46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46"/>
                  </a:lnTo>
                  <a:lnTo>
                    <a:pt x="0" y="46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244"/>
            <p:cNvSpPr>
              <a:spLocks/>
            </p:cNvSpPr>
            <p:nvPr/>
          </p:nvSpPr>
          <p:spPr bwMode="auto">
            <a:xfrm>
              <a:off x="7210851" y="4083798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245"/>
            <p:cNvSpPr>
              <a:spLocks/>
            </p:cNvSpPr>
            <p:nvPr/>
          </p:nvSpPr>
          <p:spPr bwMode="auto">
            <a:xfrm>
              <a:off x="7306765" y="4083798"/>
              <a:ext cx="34878" cy="108803"/>
            </a:xfrm>
            <a:custGeom>
              <a:avLst/>
              <a:gdLst>
                <a:gd name="T0" fmla="*/ 15 w 16"/>
                <a:gd name="T1" fmla="*/ 0 h 46"/>
                <a:gd name="T2" fmla="*/ 15 w 16"/>
                <a:gd name="T3" fmla="*/ 21 h 46"/>
                <a:gd name="T4" fmla="*/ 0 w 16"/>
                <a:gd name="T5" fmla="*/ 45 h 46"/>
                <a:gd name="T6" fmla="*/ 0 w 16"/>
                <a:gd name="T7" fmla="*/ 11 h 46"/>
                <a:gd name="T8" fmla="*/ 15 w 16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6"/>
                <a:gd name="T17" fmla="*/ 16 w 16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6">
                  <a:moveTo>
                    <a:pt x="15" y="0"/>
                  </a:moveTo>
                  <a:lnTo>
                    <a:pt x="15" y="21"/>
                  </a:lnTo>
                  <a:lnTo>
                    <a:pt x="0" y="45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246"/>
            <p:cNvSpPr>
              <a:spLocks/>
            </p:cNvSpPr>
            <p:nvPr/>
          </p:nvSpPr>
          <p:spPr bwMode="auto">
            <a:xfrm>
              <a:off x="7280607" y="3836097"/>
              <a:ext cx="98093" cy="85654"/>
            </a:xfrm>
            <a:custGeom>
              <a:avLst/>
              <a:gdLst>
                <a:gd name="T0" fmla="*/ 0 w 45"/>
                <a:gd name="T1" fmla="*/ 0 h 37"/>
                <a:gd name="T2" fmla="*/ 0 w 45"/>
                <a:gd name="T3" fmla="*/ 36 h 37"/>
                <a:gd name="T4" fmla="*/ 44 w 45"/>
                <a:gd name="T5" fmla="*/ 36 h 37"/>
                <a:gd name="T6" fmla="*/ 44 w 45"/>
                <a:gd name="T7" fmla="*/ 0 h 37"/>
                <a:gd name="T8" fmla="*/ 0 w 45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37"/>
                <a:gd name="T17" fmla="*/ 45 w 4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37">
                  <a:moveTo>
                    <a:pt x="0" y="0"/>
                  </a:moveTo>
                  <a:lnTo>
                    <a:pt x="0" y="36"/>
                  </a:lnTo>
                  <a:lnTo>
                    <a:pt x="44" y="36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247"/>
            <p:cNvSpPr>
              <a:spLocks/>
            </p:cNvSpPr>
            <p:nvPr/>
          </p:nvSpPr>
          <p:spPr bwMode="auto">
            <a:xfrm>
              <a:off x="7280607" y="3810632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248"/>
            <p:cNvSpPr>
              <a:spLocks/>
            </p:cNvSpPr>
            <p:nvPr/>
          </p:nvSpPr>
          <p:spPr bwMode="auto">
            <a:xfrm>
              <a:off x="7376520" y="3810632"/>
              <a:ext cx="34878" cy="11111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2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2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Freeform 249"/>
            <p:cNvSpPr>
              <a:spLocks/>
            </p:cNvSpPr>
            <p:nvPr/>
          </p:nvSpPr>
          <p:spPr bwMode="auto">
            <a:xfrm>
              <a:off x="7234830" y="3866191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250"/>
            <p:cNvSpPr>
              <a:spLocks/>
            </p:cNvSpPr>
            <p:nvPr/>
          </p:nvSpPr>
          <p:spPr bwMode="auto">
            <a:xfrm>
              <a:off x="7328563" y="3866191"/>
              <a:ext cx="34878" cy="108803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251"/>
            <p:cNvSpPr>
              <a:spLocks/>
            </p:cNvSpPr>
            <p:nvPr/>
          </p:nvSpPr>
          <p:spPr bwMode="auto">
            <a:xfrm>
              <a:off x="7400499" y="4076853"/>
              <a:ext cx="191827" cy="60189"/>
            </a:xfrm>
            <a:custGeom>
              <a:avLst/>
              <a:gdLst>
                <a:gd name="T0" fmla="*/ 0 w 88"/>
                <a:gd name="T1" fmla="*/ 25 h 26"/>
                <a:gd name="T2" fmla="*/ 11 w 88"/>
                <a:gd name="T3" fmla="*/ 0 h 26"/>
                <a:gd name="T4" fmla="*/ 76 w 88"/>
                <a:gd name="T5" fmla="*/ 0 h 26"/>
                <a:gd name="T6" fmla="*/ 87 w 88"/>
                <a:gd name="T7" fmla="*/ 25 h 26"/>
                <a:gd name="T8" fmla="*/ 0 w 88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6"/>
                <a:gd name="T17" fmla="*/ 88 w 8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6">
                  <a:moveTo>
                    <a:pt x="0" y="25"/>
                  </a:moveTo>
                  <a:lnTo>
                    <a:pt x="11" y="0"/>
                  </a:lnTo>
                  <a:lnTo>
                    <a:pt x="76" y="0"/>
                  </a:lnTo>
                  <a:lnTo>
                    <a:pt x="87" y="25"/>
                  </a:lnTo>
                  <a:lnTo>
                    <a:pt x="0" y="2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252"/>
            <p:cNvSpPr>
              <a:spLocks/>
            </p:cNvSpPr>
            <p:nvPr/>
          </p:nvSpPr>
          <p:spPr bwMode="auto">
            <a:xfrm>
              <a:off x="7614124" y="4028238"/>
              <a:ext cx="191827" cy="57874"/>
            </a:xfrm>
            <a:custGeom>
              <a:avLst/>
              <a:gdLst>
                <a:gd name="T0" fmla="*/ 87 w 88"/>
                <a:gd name="T1" fmla="*/ 24 h 25"/>
                <a:gd name="T2" fmla="*/ 54 w 88"/>
                <a:gd name="T3" fmla="*/ 0 h 25"/>
                <a:gd name="T4" fmla="*/ 10 w 88"/>
                <a:gd name="T5" fmla="*/ 0 h 25"/>
                <a:gd name="T6" fmla="*/ 0 w 88"/>
                <a:gd name="T7" fmla="*/ 0 h 25"/>
                <a:gd name="T8" fmla="*/ 21 w 88"/>
                <a:gd name="T9" fmla="*/ 24 h 25"/>
                <a:gd name="T10" fmla="*/ 87 w 88"/>
                <a:gd name="T11" fmla="*/ 24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25"/>
                <a:gd name="T20" fmla="*/ 88 w 88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25">
                  <a:moveTo>
                    <a:pt x="87" y="24"/>
                  </a:moveTo>
                  <a:lnTo>
                    <a:pt x="5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1" y="24"/>
                  </a:lnTo>
                  <a:lnTo>
                    <a:pt x="87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253"/>
            <p:cNvSpPr>
              <a:spLocks noChangeShapeType="1"/>
            </p:cNvSpPr>
            <p:nvPr/>
          </p:nvSpPr>
          <p:spPr bwMode="auto">
            <a:xfrm>
              <a:off x="7422297" y="4104632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254"/>
            <p:cNvSpPr>
              <a:spLocks noChangeShapeType="1"/>
            </p:cNvSpPr>
            <p:nvPr/>
          </p:nvSpPr>
          <p:spPr bwMode="auto">
            <a:xfrm>
              <a:off x="7566167" y="4104632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255"/>
            <p:cNvSpPr>
              <a:spLocks/>
            </p:cNvSpPr>
            <p:nvPr/>
          </p:nvSpPr>
          <p:spPr bwMode="auto">
            <a:xfrm>
              <a:off x="7422297" y="4111577"/>
              <a:ext cx="146050" cy="34724"/>
            </a:xfrm>
            <a:custGeom>
              <a:avLst/>
              <a:gdLst>
                <a:gd name="T0" fmla="*/ 0 w 67"/>
                <a:gd name="T1" fmla="*/ 14 h 15"/>
                <a:gd name="T2" fmla="*/ 11 w 67"/>
                <a:gd name="T3" fmla="*/ 0 h 15"/>
                <a:gd name="T4" fmla="*/ 54 w 67"/>
                <a:gd name="T5" fmla="*/ 0 h 15"/>
                <a:gd name="T6" fmla="*/ 66 w 67"/>
                <a:gd name="T7" fmla="*/ 14 h 15"/>
                <a:gd name="T8" fmla="*/ 0 w 67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"/>
                <a:gd name="T17" fmla="*/ 67 w 6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">
                  <a:moveTo>
                    <a:pt x="0" y="14"/>
                  </a:moveTo>
                  <a:lnTo>
                    <a:pt x="11" y="0"/>
                  </a:lnTo>
                  <a:lnTo>
                    <a:pt x="54" y="0"/>
                  </a:lnTo>
                  <a:lnTo>
                    <a:pt x="66" y="14"/>
                  </a:lnTo>
                  <a:lnTo>
                    <a:pt x="0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256"/>
            <p:cNvSpPr>
              <a:spLocks/>
            </p:cNvSpPr>
            <p:nvPr/>
          </p:nvSpPr>
          <p:spPr bwMode="auto">
            <a:xfrm>
              <a:off x="7614124" y="4028238"/>
              <a:ext cx="50137" cy="164362"/>
            </a:xfrm>
            <a:custGeom>
              <a:avLst/>
              <a:gdLst>
                <a:gd name="T0" fmla="*/ 0 w 22"/>
                <a:gd name="T1" fmla="*/ 0 h 70"/>
                <a:gd name="T2" fmla="*/ 0 w 22"/>
                <a:gd name="T3" fmla="*/ 34 h 70"/>
                <a:gd name="T4" fmla="*/ 21 w 22"/>
                <a:gd name="T5" fmla="*/ 69 h 70"/>
                <a:gd name="T6" fmla="*/ 21 w 22"/>
                <a:gd name="T7" fmla="*/ 21 h 70"/>
                <a:gd name="T8" fmla="*/ 0 w 22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0"/>
                <a:gd name="T17" fmla="*/ 22 w 2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0">
                  <a:moveTo>
                    <a:pt x="0" y="0"/>
                  </a:moveTo>
                  <a:lnTo>
                    <a:pt x="0" y="34"/>
                  </a:lnTo>
                  <a:lnTo>
                    <a:pt x="21" y="69"/>
                  </a:lnTo>
                  <a:lnTo>
                    <a:pt x="21" y="2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Line 257"/>
            <p:cNvSpPr>
              <a:spLocks noChangeShapeType="1"/>
            </p:cNvSpPr>
            <p:nvPr/>
          </p:nvSpPr>
          <p:spPr bwMode="auto">
            <a:xfrm>
              <a:off x="7734016" y="4056018"/>
              <a:ext cx="348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258"/>
            <p:cNvSpPr>
              <a:spLocks/>
            </p:cNvSpPr>
            <p:nvPr/>
          </p:nvSpPr>
          <p:spPr bwMode="auto">
            <a:xfrm>
              <a:off x="7635922" y="4056018"/>
              <a:ext cx="122072" cy="34724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259"/>
            <p:cNvSpPr>
              <a:spLocks/>
            </p:cNvSpPr>
            <p:nvPr/>
          </p:nvSpPr>
          <p:spPr bwMode="auto">
            <a:xfrm>
              <a:off x="7210851" y="4083798"/>
              <a:ext cx="117712" cy="34724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260"/>
            <p:cNvSpPr>
              <a:spLocks/>
            </p:cNvSpPr>
            <p:nvPr/>
          </p:nvSpPr>
          <p:spPr bwMode="auto">
            <a:xfrm>
              <a:off x="7210851" y="4083798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261"/>
            <p:cNvSpPr>
              <a:spLocks/>
            </p:cNvSpPr>
            <p:nvPr/>
          </p:nvSpPr>
          <p:spPr bwMode="auto">
            <a:xfrm>
              <a:off x="7258808" y="4028238"/>
              <a:ext cx="119892" cy="34724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Freeform 262"/>
            <p:cNvSpPr>
              <a:spLocks/>
            </p:cNvSpPr>
            <p:nvPr/>
          </p:nvSpPr>
          <p:spPr bwMode="auto">
            <a:xfrm>
              <a:off x="7258808" y="4028238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263"/>
            <p:cNvSpPr>
              <a:spLocks/>
            </p:cNvSpPr>
            <p:nvPr/>
          </p:nvSpPr>
          <p:spPr bwMode="auto">
            <a:xfrm>
              <a:off x="7234830" y="3866191"/>
              <a:ext cx="119892" cy="34724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264"/>
            <p:cNvSpPr>
              <a:spLocks/>
            </p:cNvSpPr>
            <p:nvPr/>
          </p:nvSpPr>
          <p:spPr bwMode="auto">
            <a:xfrm>
              <a:off x="7234830" y="3866191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265"/>
            <p:cNvSpPr>
              <a:spLocks/>
            </p:cNvSpPr>
            <p:nvPr/>
          </p:nvSpPr>
          <p:spPr bwMode="auto">
            <a:xfrm>
              <a:off x="7258808" y="3836097"/>
              <a:ext cx="74115" cy="85654"/>
            </a:xfrm>
            <a:custGeom>
              <a:avLst/>
              <a:gdLst>
                <a:gd name="T0" fmla="*/ 10 w 33"/>
                <a:gd name="T1" fmla="*/ 0 h 37"/>
                <a:gd name="T2" fmla="*/ 0 w 33"/>
                <a:gd name="T3" fmla="*/ 12 h 37"/>
                <a:gd name="T4" fmla="*/ 21 w 33"/>
                <a:gd name="T5" fmla="*/ 36 h 37"/>
                <a:gd name="T6" fmla="*/ 32 w 33"/>
                <a:gd name="T7" fmla="*/ 23 h 37"/>
                <a:gd name="T8" fmla="*/ 10 w 3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7"/>
                <a:gd name="T17" fmla="*/ 33 w 3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7">
                  <a:moveTo>
                    <a:pt x="10" y="0"/>
                  </a:moveTo>
                  <a:lnTo>
                    <a:pt x="0" y="12"/>
                  </a:lnTo>
                  <a:lnTo>
                    <a:pt x="21" y="36"/>
                  </a:lnTo>
                  <a:lnTo>
                    <a:pt x="32" y="2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266"/>
            <p:cNvSpPr>
              <a:spLocks/>
            </p:cNvSpPr>
            <p:nvPr/>
          </p:nvSpPr>
          <p:spPr bwMode="auto">
            <a:xfrm>
              <a:off x="7280607" y="3810632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21 w 55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15"/>
                <a:gd name="T23" fmla="*/ 55 w 55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267"/>
            <p:cNvSpPr>
              <a:spLocks/>
            </p:cNvSpPr>
            <p:nvPr/>
          </p:nvSpPr>
          <p:spPr bwMode="auto">
            <a:xfrm>
              <a:off x="7280607" y="3810632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268"/>
            <p:cNvSpPr>
              <a:spLocks/>
            </p:cNvSpPr>
            <p:nvPr/>
          </p:nvSpPr>
          <p:spPr bwMode="auto">
            <a:xfrm>
              <a:off x="7422297" y="3836097"/>
              <a:ext cx="172208" cy="57874"/>
            </a:xfrm>
            <a:custGeom>
              <a:avLst/>
              <a:gdLst>
                <a:gd name="T0" fmla="*/ 0 w 78"/>
                <a:gd name="T1" fmla="*/ 24 h 25"/>
                <a:gd name="T2" fmla="*/ 11 w 78"/>
                <a:gd name="T3" fmla="*/ 0 h 25"/>
                <a:gd name="T4" fmla="*/ 65 w 78"/>
                <a:gd name="T5" fmla="*/ 0 h 25"/>
                <a:gd name="T6" fmla="*/ 77 w 78"/>
                <a:gd name="T7" fmla="*/ 24 h 25"/>
                <a:gd name="T8" fmla="*/ 0 w 78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5"/>
                <a:gd name="T17" fmla="*/ 78 w 7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5">
                  <a:moveTo>
                    <a:pt x="0" y="24"/>
                  </a:moveTo>
                  <a:lnTo>
                    <a:pt x="11" y="0"/>
                  </a:lnTo>
                  <a:lnTo>
                    <a:pt x="65" y="0"/>
                  </a:lnTo>
                  <a:lnTo>
                    <a:pt x="77" y="24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Line 269"/>
            <p:cNvSpPr>
              <a:spLocks noChangeShapeType="1"/>
            </p:cNvSpPr>
            <p:nvPr/>
          </p:nvSpPr>
          <p:spPr bwMode="auto">
            <a:xfrm>
              <a:off x="7448455" y="3856931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Line 270"/>
            <p:cNvSpPr>
              <a:spLocks noChangeShapeType="1"/>
            </p:cNvSpPr>
            <p:nvPr/>
          </p:nvSpPr>
          <p:spPr bwMode="auto">
            <a:xfrm>
              <a:off x="7566167" y="3856931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271" descr="Large confetti"/>
            <p:cNvSpPr>
              <a:spLocks/>
            </p:cNvSpPr>
            <p:nvPr/>
          </p:nvSpPr>
          <p:spPr bwMode="auto">
            <a:xfrm>
              <a:off x="7422297" y="3866191"/>
              <a:ext cx="172208" cy="55559"/>
            </a:xfrm>
            <a:custGeom>
              <a:avLst/>
              <a:gdLst>
                <a:gd name="T0" fmla="*/ 0 w 78"/>
                <a:gd name="T1" fmla="*/ 23 h 24"/>
                <a:gd name="T2" fmla="*/ 16 w 78"/>
                <a:gd name="T3" fmla="*/ 0 h 24"/>
                <a:gd name="T4" fmla="*/ 61 w 78"/>
                <a:gd name="T5" fmla="*/ 0 h 24"/>
                <a:gd name="T6" fmla="*/ 77 w 78"/>
                <a:gd name="T7" fmla="*/ 23 h 24"/>
                <a:gd name="T8" fmla="*/ 0 w 7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4"/>
                <a:gd name="T17" fmla="*/ 78 w 7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4">
                  <a:moveTo>
                    <a:pt x="0" y="23"/>
                  </a:moveTo>
                  <a:lnTo>
                    <a:pt x="16" y="0"/>
                  </a:lnTo>
                  <a:lnTo>
                    <a:pt x="61" y="0"/>
                  </a:lnTo>
                  <a:lnTo>
                    <a:pt x="77" y="23"/>
                  </a:lnTo>
                  <a:lnTo>
                    <a:pt x="0" y="23"/>
                  </a:lnTo>
                </a:path>
              </a:pathLst>
            </a:cu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272"/>
            <p:cNvSpPr>
              <a:spLocks/>
            </p:cNvSpPr>
            <p:nvPr/>
          </p:nvSpPr>
          <p:spPr bwMode="auto">
            <a:xfrm>
              <a:off x="7494232" y="3836097"/>
              <a:ext cx="74115" cy="85654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1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1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273"/>
            <p:cNvSpPr>
              <a:spLocks noChangeArrowheads="1"/>
            </p:cNvSpPr>
            <p:nvPr/>
          </p:nvSpPr>
          <p:spPr bwMode="auto">
            <a:xfrm>
              <a:off x="7428837" y="3896286"/>
              <a:ext cx="154769" cy="717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80" name="Freeform 274"/>
            <p:cNvSpPr>
              <a:spLocks/>
            </p:cNvSpPr>
            <p:nvPr/>
          </p:nvSpPr>
          <p:spPr bwMode="auto">
            <a:xfrm>
              <a:off x="7614124" y="3836097"/>
              <a:ext cx="50137" cy="138898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275"/>
            <p:cNvSpPr>
              <a:spLocks/>
            </p:cNvSpPr>
            <p:nvPr/>
          </p:nvSpPr>
          <p:spPr bwMode="auto">
            <a:xfrm>
              <a:off x="7734016" y="3836097"/>
              <a:ext cx="47957" cy="138898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276"/>
            <p:cNvSpPr>
              <a:spLocks/>
            </p:cNvSpPr>
            <p:nvPr/>
          </p:nvSpPr>
          <p:spPr bwMode="auto">
            <a:xfrm>
              <a:off x="7614124" y="3836097"/>
              <a:ext cx="167849" cy="57874"/>
            </a:xfrm>
            <a:custGeom>
              <a:avLst/>
              <a:gdLst>
                <a:gd name="T0" fmla="*/ 0 w 77"/>
                <a:gd name="T1" fmla="*/ 0 h 25"/>
                <a:gd name="T2" fmla="*/ 54 w 77"/>
                <a:gd name="T3" fmla="*/ 0 h 25"/>
                <a:gd name="T4" fmla="*/ 76 w 77"/>
                <a:gd name="T5" fmla="*/ 24 h 25"/>
                <a:gd name="T6" fmla="*/ 21 w 77"/>
                <a:gd name="T7" fmla="*/ 24 h 25"/>
                <a:gd name="T8" fmla="*/ 0 w 77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25"/>
                <a:gd name="T17" fmla="*/ 77 w 7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25">
                  <a:moveTo>
                    <a:pt x="0" y="0"/>
                  </a:moveTo>
                  <a:lnTo>
                    <a:pt x="54" y="0"/>
                  </a:lnTo>
                  <a:lnTo>
                    <a:pt x="76" y="24"/>
                  </a:lnTo>
                  <a:lnTo>
                    <a:pt x="21" y="2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Line 277"/>
            <p:cNvSpPr>
              <a:spLocks noChangeShapeType="1"/>
            </p:cNvSpPr>
            <p:nvPr/>
          </p:nvSpPr>
          <p:spPr bwMode="auto">
            <a:xfrm>
              <a:off x="7734016" y="3856931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278"/>
            <p:cNvSpPr>
              <a:spLocks/>
            </p:cNvSpPr>
            <p:nvPr/>
          </p:nvSpPr>
          <p:spPr bwMode="auto">
            <a:xfrm>
              <a:off x="7635922" y="3866191"/>
              <a:ext cx="122072" cy="34724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279" descr="50%"/>
            <p:cNvSpPr>
              <a:spLocks/>
            </p:cNvSpPr>
            <p:nvPr/>
          </p:nvSpPr>
          <p:spPr bwMode="auto">
            <a:xfrm>
              <a:off x="7234830" y="3650900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32 w 55"/>
                <a:gd name="T3" fmla="*/ 0 h 15"/>
                <a:gd name="T4" fmla="*/ 54 w 55"/>
                <a:gd name="T5" fmla="*/ 0 h 15"/>
                <a:gd name="T6" fmla="*/ 32 w 55"/>
                <a:gd name="T7" fmla="*/ 14 h 15"/>
                <a:gd name="T8" fmla="*/ 0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0" y="14"/>
                  </a:moveTo>
                  <a:lnTo>
                    <a:pt x="32" y="0"/>
                  </a:lnTo>
                  <a:lnTo>
                    <a:pt x="54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280" descr="25%"/>
            <p:cNvSpPr>
              <a:spLocks/>
            </p:cNvSpPr>
            <p:nvPr/>
          </p:nvSpPr>
          <p:spPr bwMode="auto">
            <a:xfrm>
              <a:off x="7352542" y="3650900"/>
              <a:ext cx="95913" cy="34724"/>
            </a:xfrm>
            <a:custGeom>
              <a:avLst/>
              <a:gdLst>
                <a:gd name="T0" fmla="*/ 0 w 44"/>
                <a:gd name="T1" fmla="*/ 14 h 15"/>
                <a:gd name="T2" fmla="*/ 21 w 44"/>
                <a:gd name="T3" fmla="*/ 0 h 15"/>
                <a:gd name="T4" fmla="*/ 43 w 44"/>
                <a:gd name="T5" fmla="*/ 0 h 15"/>
                <a:gd name="T6" fmla="*/ 32 w 44"/>
                <a:gd name="T7" fmla="*/ 14 h 15"/>
                <a:gd name="T8" fmla="*/ 0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281"/>
            <p:cNvSpPr>
              <a:spLocks/>
            </p:cNvSpPr>
            <p:nvPr/>
          </p:nvSpPr>
          <p:spPr bwMode="auto">
            <a:xfrm>
              <a:off x="7422297" y="3650900"/>
              <a:ext cx="34878" cy="11111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1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282" descr="25%"/>
            <p:cNvSpPr>
              <a:spLocks/>
            </p:cNvSpPr>
            <p:nvPr/>
          </p:nvSpPr>
          <p:spPr bwMode="auto">
            <a:xfrm>
              <a:off x="7472434" y="3650900"/>
              <a:ext cx="71935" cy="34724"/>
            </a:xfrm>
            <a:custGeom>
              <a:avLst/>
              <a:gdLst>
                <a:gd name="T0" fmla="*/ 0 w 33"/>
                <a:gd name="T1" fmla="*/ 14 h 15"/>
                <a:gd name="T2" fmla="*/ 11 w 33"/>
                <a:gd name="T3" fmla="*/ 0 h 15"/>
                <a:gd name="T4" fmla="*/ 21 w 33"/>
                <a:gd name="T5" fmla="*/ 0 h 15"/>
                <a:gd name="T6" fmla="*/ 32 w 33"/>
                <a:gd name="T7" fmla="*/ 14 h 15"/>
                <a:gd name="T8" fmla="*/ 0 w 33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5"/>
                <a:gd name="T17" fmla="*/ 33 w 33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5">
                  <a:moveTo>
                    <a:pt x="0" y="14"/>
                  </a:moveTo>
                  <a:lnTo>
                    <a:pt x="11" y="0"/>
                  </a:lnTo>
                  <a:lnTo>
                    <a:pt x="21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283" descr="50%"/>
            <p:cNvSpPr>
              <a:spLocks/>
            </p:cNvSpPr>
            <p:nvPr/>
          </p:nvSpPr>
          <p:spPr bwMode="auto">
            <a:xfrm>
              <a:off x="7566167" y="3650900"/>
              <a:ext cx="95913" cy="34724"/>
            </a:xfrm>
            <a:custGeom>
              <a:avLst/>
              <a:gdLst>
                <a:gd name="T0" fmla="*/ 43 w 44"/>
                <a:gd name="T1" fmla="*/ 14 h 15"/>
                <a:gd name="T2" fmla="*/ 21 w 44"/>
                <a:gd name="T3" fmla="*/ 0 h 15"/>
                <a:gd name="T4" fmla="*/ 0 w 44"/>
                <a:gd name="T5" fmla="*/ 0 h 15"/>
                <a:gd name="T6" fmla="*/ 10 w 44"/>
                <a:gd name="T7" fmla="*/ 14 h 15"/>
                <a:gd name="T8" fmla="*/ 43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43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0" y="14"/>
                  </a:lnTo>
                  <a:lnTo>
                    <a:pt x="43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284" descr="25%"/>
            <p:cNvSpPr>
              <a:spLocks/>
            </p:cNvSpPr>
            <p:nvPr/>
          </p:nvSpPr>
          <p:spPr bwMode="auto">
            <a:xfrm>
              <a:off x="7662081" y="3650900"/>
              <a:ext cx="119892" cy="34724"/>
            </a:xfrm>
            <a:custGeom>
              <a:avLst/>
              <a:gdLst>
                <a:gd name="T0" fmla="*/ 54 w 55"/>
                <a:gd name="T1" fmla="*/ 14 h 15"/>
                <a:gd name="T2" fmla="*/ 21 w 55"/>
                <a:gd name="T3" fmla="*/ 0 h 15"/>
                <a:gd name="T4" fmla="*/ 0 w 55"/>
                <a:gd name="T5" fmla="*/ 0 h 15"/>
                <a:gd name="T6" fmla="*/ 21 w 55"/>
                <a:gd name="T7" fmla="*/ 14 h 15"/>
                <a:gd name="T8" fmla="*/ 54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54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21" y="14"/>
                  </a:lnTo>
                  <a:lnTo>
                    <a:pt x="54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Line 285"/>
            <p:cNvSpPr>
              <a:spLocks noChangeShapeType="1"/>
            </p:cNvSpPr>
            <p:nvPr/>
          </p:nvSpPr>
          <p:spPr bwMode="auto">
            <a:xfrm>
              <a:off x="7306765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Line 286"/>
            <p:cNvSpPr>
              <a:spLocks noChangeShapeType="1"/>
            </p:cNvSpPr>
            <p:nvPr/>
          </p:nvSpPr>
          <p:spPr bwMode="auto">
            <a:xfrm>
              <a:off x="7400499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287"/>
            <p:cNvSpPr>
              <a:spLocks noChangeShapeType="1"/>
            </p:cNvSpPr>
            <p:nvPr/>
          </p:nvSpPr>
          <p:spPr bwMode="auto">
            <a:xfrm>
              <a:off x="7494232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288"/>
            <p:cNvSpPr>
              <a:spLocks noChangeShapeType="1"/>
            </p:cNvSpPr>
            <p:nvPr/>
          </p:nvSpPr>
          <p:spPr bwMode="auto">
            <a:xfrm>
              <a:off x="7520390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289"/>
            <p:cNvSpPr>
              <a:spLocks noChangeShapeType="1"/>
            </p:cNvSpPr>
            <p:nvPr/>
          </p:nvSpPr>
          <p:spPr bwMode="auto">
            <a:xfrm>
              <a:off x="7614124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Line 290"/>
            <p:cNvSpPr>
              <a:spLocks noChangeShapeType="1"/>
            </p:cNvSpPr>
            <p:nvPr/>
          </p:nvSpPr>
          <p:spPr bwMode="auto">
            <a:xfrm>
              <a:off x="7707857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Rectangle 291" descr="10%"/>
            <p:cNvSpPr>
              <a:spLocks noChangeArrowheads="1"/>
            </p:cNvSpPr>
            <p:nvPr/>
          </p:nvSpPr>
          <p:spPr bwMode="auto">
            <a:xfrm>
              <a:off x="7145456" y="3470333"/>
              <a:ext cx="74768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98" name="Freeform 292"/>
            <p:cNvSpPr>
              <a:spLocks/>
            </p:cNvSpPr>
            <p:nvPr/>
          </p:nvSpPr>
          <p:spPr bwMode="auto">
            <a:xfrm>
              <a:off x="7210851" y="4109262"/>
              <a:ext cx="95913" cy="81024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293"/>
            <p:cNvSpPr>
              <a:spLocks/>
            </p:cNvSpPr>
            <p:nvPr/>
          </p:nvSpPr>
          <p:spPr bwMode="auto">
            <a:xfrm>
              <a:off x="7234830" y="3891656"/>
              <a:ext cx="95913" cy="83339"/>
            </a:xfrm>
            <a:custGeom>
              <a:avLst/>
              <a:gdLst>
                <a:gd name="T0" fmla="*/ 0 w 44"/>
                <a:gd name="T1" fmla="*/ 0 h 36"/>
                <a:gd name="T2" fmla="*/ 0 w 44"/>
                <a:gd name="T3" fmla="*/ 35 h 36"/>
                <a:gd name="T4" fmla="*/ 43 w 44"/>
                <a:gd name="T5" fmla="*/ 35 h 36"/>
                <a:gd name="T6" fmla="*/ 43 w 44"/>
                <a:gd name="T7" fmla="*/ 0 h 36"/>
                <a:gd name="T8" fmla="*/ 0 w 4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0"/>
                  </a:moveTo>
                  <a:lnTo>
                    <a:pt x="0" y="35"/>
                  </a:lnTo>
                  <a:lnTo>
                    <a:pt x="43" y="35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294"/>
            <p:cNvSpPr>
              <a:spLocks/>
            </p:cNvSpPr>
            <p:nvPr/>
          </p:nvSpPr>
          <p:spPr bwMode="auto">
            <a:xfrm>
              <a:off x="7683879" y="3836097"/>
              <a:ext cx="74115" cy="85654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0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0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295"/>
            <p:cNvSpPr>
              <a:spLocks/>
            </p:cNvSpPr>
            <p:nvPr/>
          </p:nvSpPr>
          <p:spPr bwMode="auto">
            <a:xfrm>
              <a:off x="7662081" y="3891656"/>
              <a:ext cx="119892" cy="83339"/>
            </a:xfrm>
            <a:custGeom>
              <a:avLst/>
              <a:gdLst>
                <a:gd name="T0" fmla="*/ 0 w 55"/>
                <a:gd name="T1" fmla="*/ 0 h 36"/>
                <a:gd name="T2" fmla="*/ 0 w 55"/>
                <a:gd name="T3" fmla="*/ 35 h 36"/>
                <a:gd name="T4" fmla="*/ 54 w 55"/>
                <a:gd name="T5" fmla="*/ 35 h 36"/>
                <a:gd name="T6" fmla="*/ 54 w 55"/>
                <a:gd name="T7" fmla="*/ 0 h 36"/>
                <a:gd name="T8" fmla="*/ 0 w 55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36"/>
                <a:gd name="T17" fmla="*/ 55 w 5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36">
                  <a:moveTo>
                    <a:pt x="0" y="0"/>
                  </a:moveTo>
                  <a:lnTo>
                    <a:pt x="0" y="35"/>
                  </a:lnTo>
                  <a:lnTo>
                    <a:pt x="54" y="35"/>
                  </a:ln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296"/>
            <p:cNvSpPr>
              <a:spLocks/>
            </p:cNvSpPr>
            <p:nvPr/>
          </p:nvSpPr>
          <p:spPr bwMode="auto">
            <a:xfrm>
              <a:off x="7683879" y="3623120"/>
              <a:ext cx="74115" cy="83339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0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297"/>
            <p:cNvSpPr>
              <a:spLocks noChangeArrowheads="1"/>
            </p:cNvSpPr>
            <p:nvPr/>
          </p:nvSpPr>
          <p:spPr bwMode="auto">
            <a:xfrm>
              <a:off x="7714397" y="3680994"/>
              <a:ext cx="5885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04" name="Freeform 298"/>
            <p:cNvSpPr>
              <a:spLocks/>
            </p:cNvSpPr>
            <p:nvPr/>
          </p:nvSpPr>
          <p:spPr bwMode="auto">
            <a:xfrm>
              <a:off x="7662081" y="3650900"/>
              <a:ext cx="47957" cy="111118"/>
            </a:xfrm>
            <a:custGeom>
              <a:avLst/>
              <a:gdLst>
                <a:gd name="T0" fmla="*/ 0 w 22"/>
                <a:gd name="T1" fmla="*/ 0 h 48"/>
                <a:gd name="T2" fmla="*/ 0 w 22"/>
                <a:gd name="T3" fmla="*/ 23 h 48"/>
                <a:gd name="T4" fmla="*/ 21 w 22"/>
                <a:gd name="T5" fmla="*/ 47 h 48"/>
                <a:gd name="T6" fmla="*/ 21 w 22"/>
                <a:gd name="T7" fmla="*/ 11 h 48"/>
                <a:gd name="T8" fmla="*/ 0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0" y="0"/>
                  </a:moveTo>
                  <a:lnTo>
                    <a:pt x="0" y="23"/>
                  </a:lnTo>
                  <a:lnTo>
                    <a:pt x="21" y="47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299"/>
            <p:cNvSpPr>
              <a:spLocks/>
            </p:cNvSpPr>
            <p:nvPr/>
          </p:nvSpPr>
          <p:spPr bwMode="auto">
            <a:xfrm>
              <a:off x="7590146" y="3623120"/>
              <a:ext cx="74115" cy="83339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2 h 36"/>
                <a:gd name="T4" fmla="*/ 10 w 33"/>
                <a:gd name="T5" fmla="*/ 35 h 36"/>
                <a:gd name="T6" fmla="*/ 0 w 33"/>
                <a:gd name="T7" fmla="*/ 22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300"/>
            <p:cNvSpPr>
              <a:spLocks/>
            </p:cNvSpPr>
            <p:nvPr/>
          </p:nvSpPr>
          <p:spPr bwMode="auto">
            <a:xfrm>
              <a:off x="7494232" y="3623120"/>
              <a:ext cx="74115" cy="83339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301"/>
            <p:cNvSpPr>
              <a:spLocks/>
            </p:cNvSpPr>
            <p:nvPr/>
          </p:nvSpPr>
          <p:spPr bwMode="auto">
            <a:xfrm>
              <a:off x="7352542" y="3623120"/>
              <a:ext cx="74115" cy="83339"/>
            </a:xfrm>
            <a:custGeom>
              <a:avLst/>
              <a:gdLst>
                <a:gd name="T0" fmla="*/ 10 w 34"/>
                <a:gd name="T1" fmla="*/ 0 h 36"/>
                <a:gd name="T2" fmla="*/ 0 w 34"/>
                <a:gd name="T3" fmla="*/ 12 h 36"/>
                <a:gd name="T4" fmla="*/ 21 w 34"/>
                <a:gd name="T5" fmla="*/ 35 h 36"/>
                <a:gd name="T6" fmla="*/ 33 w 34"/>
                <a:gd name="T7" fmla="*/ 22 h 36"/>
                <a:gd name="T8" fmla="*/ 10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3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302"/>
            <p:cNvSpPr>
              <a:spLocks/>
            </p:cNvSpPr>
            <p:nvPr/>
          </p:nvSpPr>
          <p:spPr bwMode="auto">
            <a:xfrm>
              <a:off x="7566167" y="3650900"/>
              <a:ext cx="34878" cy="111118"/>
            </a:xfrm>
            <a:custGeom>
              <a:avLst/>
              <a:gdLst>
                <a:gd name="T0" fmla="*/ 0 w 16"/>
                <a:gd name="T1" fmla="*/ 0 h 48"/>
                <a:gd name="T2" fmla="*/ 0 w 16"/>
                <a:gd name="T3" fmla="*/ 23 h 48"/>
                <a:gd name="T4" fmla="*/ 15 w 16"/>
                <a:gd name="T5" fmla="*/ 47 h 48"/>
                <a:gd name="T6" fmla="*/ 15 w 16"/>
                <a:gd name="T7" fmla="*/ 11 h 48"/>
                <a:gd name="T8" fmla="*/ 0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0" y="0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Rectangle 303"/>
            <p:cNvSpPr>
              <a:spLocks noChangeArrowheads="1"/>
            </p:cNvSpPr>
            <p:nvPr/>
          </p:nvSpPr>
          <p:spPr bwMode="auto">
            <a:xfrm>
              <a:off x="7594505" y="3680994"/>
              <a:ext cx="5885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0" name="Rectangle 304"/>
            <p:cNvSpPr>
              <a:spLocks noChangeArrowheads="1"/>
            </p:cNvSpPr>
            <p:nvPr/>
          </p:nvSpPr>
          <p:spPr bwMode="auto">
            <a:xfrm>
              <a:off x="7476793" y="3680994"/>
              <a:ext cx="6103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1" name="Rectangle 305"/>
            <p:cNvSpPr>
              <a:spLocks noChangeArrowheads="1"/>
            </p:cNvSpPr>
            <p:nvPr/>
          </p:nvSpPr>
          <p:spPr bwMode="auto">
            <a:xfrm>
              <a:off x="7356901" y="3680994"/>
              <a:ext cx="6103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2" name="Freeform 306"/>
            <p:cNvSpPr>
              <a:spLocks/>
            </p:cNvSpPr>
            <p:nvPr/>
          </p:nvSpPr>
          <p:spPr bwMode="auto">
            <a:xfrm>
              <a:off x="7258808" y="3623120"/>
              <a:ext cx="74115" cy="83339"/>
            </a:xfrm>
            <a:custGeom>
              <a:avLst/>
              <a:gdLst>
                <a:gd name="T0" fmla="*/ 10 w 33"/>
                <a:gd name="T1" fmla="*/ 0 h 36"/>
                <a:gd name="T2" fmla="*/ 0 w 33"/>
                <a:gd name="T3" fmla="*/ 12 h 36"/>
                <a:gd name="T4" fmla="*/ 21 w 33"/>
                <a:gd name="T5" fmla="*/ 35 h 36"/>
                <a:gd name="T6" fmla="*/ 32 w 33"/>
                <a:gd name="T7" fmla="*/ 22 h 36"/>
                <a:gd name="T8" fmla="*/ 10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2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307"/>
            <p:cNvSpPr>
              <a:spLocks/>
            </p:cNvSpPr>
            <p:nvPr/>
          </p:nvSpPr>
          <p:spPr bwMode="auto">
            <a:xfrm>
              <a:off x="7306765" y="3650900"/>
              <a:ext cx="47957" cy="111118"/>
            </a:xfrm>
            <a:custGeom>
              <a:avLst/>
              <a:gdLst>
                <a:gd name="T0" fmla="*/ 21 w 22"/>
                <a:gd name="T1" fmla="*/ 0 h 48"/>
                <a:gd name="T2" fmla="*/ 21 w 22"/>
                <a:gd name="T3" fmla="*/ 23 h 48"/>
                <a:gd name="T4" fmla="*/ 0 w 22"/>
                <a:gd name="T5" fmla="*/ 47 h 48"/>
                <a:gd name="T6" fmla="*/ 0 w 22"/>
                <a:gd name="T7" fmla="*/ 11 h 48"/>
                <a:gd name="T8" fmla="*/ 21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21" y="0"/>
                  </a:moveTo>
                  <a:lnTo>
                    <a:pt x="21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21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Rectangle 308"/>
            <p:cNvSpPr>
              <a:spLocks noChangeArrowheads="1"/>
            </p:cNvSpPr>
            <p:nvPr/>
          </p:nvSpPr>
          <p:spPr bwMode="auto">
            <a:xfrm>
              <a:off x="7239190" y="3680994"/>
              <a:ext cx="6103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5" name="Freeform 309"/>
            <p:cNvSpPr>
              <a:spLocks/>
            </p:cNvSpPr>
            <p:nvPr/>
          </p:nvSpPr>
          <p:spPr bwMode="auto">
            <a:xfrm>
              <a:off x="7734016" y="4028238"/>
              <a:ext cx="71935" cy="83339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1 h 36"/>
                <a:gd name="T4" fmla="*/ 11 w 33"/>
                <a:gd name="T5" fmla="*/ 35 h 36"/>
                <a:gd name="T6" fmla="*/ 0 w 33"/>
                <a:gd name="T7" fmla="*/ 23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1"/>
                  </a:lnTo>
                  <a:lnTo>
                    <a:pt x="11" y="35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310"/>
            <p:cNvSpPr>
              <a:spLocks noChangeArrowheads="1"/>
            </p:cNvSpPr>
            <p:nvPr/>
          </p:nvSpPr>
          <p:spPr bwMode="auto">
            <a:xfrm>
              <a:off x="7666440" y="4086112"/>
              <a:ext cx="130791" cy="972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7" name="Freeform 311"/>
            <p:cNvSpPr>
              <a:spLocks/>
            </p:cNvSpPr>
            <p:nvPr/>
          </p:nvSpPr>
          <p:spPr bwMode="auto">
            <a:xfrm>
              <a:off x="7494232" y="4076853"/>
              <a:ext cx="74115" cy="83339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0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0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312"/>
            <p:cNvSpPr>
              <a:spLocks/>
            </p:cNvSpPr>
            <p:nvPr/>
          </p:nvSpPr>
          <p:spPr bwMode="auto">
            <a:xfrm>
              <a:off x="7400499" y="4132412"/>
              <a:ext cx="191827" cy="53244"/>
            </a:xfrm>
            <a:custGeom>
              <a:avLst/>
              <a:gdLst>
                <a:gd name="T0" fmla="*/ 0 w 88"/>
                <a:gd name="T1" fmla="*/ 0 h 23"/>
                <a:gd name="T2" fmla="*/ 87 w 88"/>
                <a:gd name="T3" fmla="*/ 0 h 23"/>
                <a:gd name="T4" fmla="*/ 87 w 88"/>
                <a:gd name="T5" fmla="*/ 22 h 23"/>
                <a:gd name="T6" fmla="*/ 0 w 88"/>
                <a:gd name="T7" fmla="*/ 22 h 23"/>
                <a:gd name="T8" fmla="*/ 0 w 88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3"/>
                <a:gd name="T17" fmla="*/ 88 w 8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3">
                  <a:moveTo>
                    <a:pt x="0" y="0"/>
                  </a:moveTo>
                  <a:lnTo>
                    <a:pt x="87" y="0"/>
                  </a:lnTo>
                  <a:lnTo>
                    <a:pt x="87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313"/>
            <p:cNvSpPr>
              <a:spLocks/>
            </p:cNvSpPr>
            <p:nvPr/>
          </p:nvSpPr>
          <p:spPr bwMode="auto">
            <a:xfrm>
              <a:off x="7734016" y="3609230"/>
              <a:ext cx="34878" cy="41669"/>
            </a:xfrm>
            <a:custGeom>
              <a:avLst/>
              <a:gdLst>
                <a:gd name="T0" fmla="*/ 0 w 16"/>
                <a:gd name="T1" fmla="*/ 17 h 18"/>
                <a:gd name="T2" fmla="*/ 8 w 16"/>
                <a:gd name="T3" fmla="*/ 0 h 18"/>
                <a:gd name="T4" fmla="*/ 11 w 16"/>
                <a:gd name="T5" fmla="*/ 2 h 18"/>
                <a:gd name="T6" fmla="*/ 15 w 16"/>
                <a:gd name="T7" fmla="*/ 4 h 18"/>
                <a:gd name="T8" fmla="*/ 0 w 16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8"/>
                <a:gd name="T17" fmla="*/ 16 w 1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8">
                  <a:moveTo>
                    <a:pt x="0" y="17"/>
                  </a:moveTo>
                  <a:lnTo>
                    <a:pt x="8" y="0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0" y="1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Line 314"/>
            <p:cNvSpPr>
              <a:spLocks noChangeShapeType="1"/>
            </p:cNvSpPr>
            <p:nvPr/>
          </p:nvSpPr>
          <p:spPr bwMode="auto">
            <a:xfrm flipH="1">
              <a:off x="7744915" y="3576821"/>
              <a:ext cx="71935" cy="9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315"/>
            <p:cNvSpPr>
              <a:spLocks/>
            </p:cNvSpPr>
            <p:nvPr/>
          </p:nvSpPr>
          <p:spPr bwMode="auto">
            <a:xfrm>
              <a:off x="7389599" y="3463388"/>
              <a:ext cx="250683" cy="48614"/>
            </a:xfrm>
            <a:custGeom>
              <a:avLst/>
              <a:gdLst>
                <a:gd name="T0" fmla="*/ 0 w 115"/>
                <a:gd name="T1" fmla="*/ 0 h 21"/>
                <a:gd name="T2" fmla="*/ 114 w 115"/>
                <a:gd name="T3" fmla="*/ 0 h 21"/>
                <a:gd name="T4" fmla="*/ 114 w 115"/>
                <a:gd name="T5" fmla="*/ 20 h 21"/>
                <a:gd name="T6" fmla="*/ 0 w 115"/>
                <a:gd name="T7" fmla="*/ 20 h 21"/>
                <a:gd name="T8" fmla="*/ 0 w 11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1"/>
                <a:gd name="T17" fmla="*/ 115 w 11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1">
                  <a:moveTo>
                    <a:pt x="0" y="0"/>
                  </a:moveTo>
                  <a:lnTo>
                    <a:pt x="114" y="0"/>
                  </a:lnTo>
                  <a:lnTo>
                    <a:pt x="114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Rectangle 316" descr="10%"/>
            <p:cNvSpPr>
              <a:spLocks noChangeArrowheads="1"/>
            </p:cNvSpPr>
            <p:nvPr/>
          </p:nvSpPr>
          <p:spPr bwMode="auto">
            <a:xfrm>
              <a:off x="7147636" y="3759703"/>
              <a:ext cx="74550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23" name="Rectangle 317"/>
            <p:cNvSpPr>
              <a:spLocks noChangeArrowheads="1"/>
            </p:cNvSpPr>
            <p:nvPr/>
          </p:nvSpPr>
          <p:spPr bwMode="auto">
            <a:xfrm>
              <a:off x="7452815" y="3766648"/>
              <a:ext cx="8501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4" name="Rectangle 318"/>
            <p:cNvSpPr>
              <a:spLocks noChangeArrowheads="1"/>
            </p:cNvSpPr>
            <p:nvPr/>
          </p:nvSpPr>
          <p:spPr bwMode="auto">
            <a:xfrm>
              <a:off x="7335103" y="3766648"/>
              <a:ext cx="8283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5" name="Rectangle 319"/>
            <p:cNvSpPr>
              <a:spLocks noChangeArrowheads="1"/>
            </p:cNvSpPr>
            <p:nvPr/>
          </p:nvSpPr>
          <p:spPr bwMode="auto">
            <a:xfrm>
              <a:off x="7217391" y="3766648"/>
              <a:ext cx="8283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6" name="Rectangle 320"/>
            <p:cNvSpPr>
              <a:spLocks noChangeArrowheads="1"/>
            </p:cNvSpPr>
            <p:nvPr/>
          </p:nvSpPr>
          <p:spPr bwMode="auto">
            <a:xfrm>
              <a:off x="7714397" y="3766648"/>
              <a:ext cx="8283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7" name="Rectangle 321"/>
            <p:cNvSpPr>
              <a:spLocks noChangeArrowheads="1"/>
            </p:cNvSpPr>
            <p:nvPr/>
          </p:nvSpPr>
          <p:spPr bwMode="auto">
            <a:xfrm>
              <a:off x="7594505" y="3766648"/>
              <a:ext cx="8719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8" name="Rectangle 322" descr="10%"/>
            <p:cNvSpPr>
              <a:spLocks noChangeArrowheads="1"/>
            </p:cNvSpPr>
            <p:nvPr/>
          </p:nvSpPr>
          <p:spPr bwMode="auto">
            <a:xfrm>
              <a:off x="7138916" y="3977309"/>
              <a:ext cx="74768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29" name="Rectangle 323"/>
            <p:cNvSpPr>
              <a:spLocks noChangeArrowheads="1"/>
            </p:cNvSpPr>
            <p:nvPr/>
          </p:nvSpPr>
          <p:spPr bwMode="auto">
            <a:xfrm>
              <a:off x="7690419" y="3981939"/>
              <a:ext cx="82834" cy="208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0" name="Rectangle 324"/>
            <p:cNvSpPr>
              <a:spLocks noChangeArrowheads="1"/>
            </p:cNvSpPr>
            <p:nvPr/>
          </p:nvSpPr>
          <p:spPr bwMode="auto">
            <a:xfrm>
              <a:off x="7452815" y="3981939"/>
              <a:ext cx="85014" cy="208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1" name="Rectangle 325"/>
            <p:cNvSpPr>
              <a:spLocks noChangeArrowheads="1"/>
            </p:cNvSpPr>
            <p:nvPr/>
          </p:nvSpPr>
          <p:spPr bwMode="auto">
            <a:xfrm>
              <a:off x="7239190" y="3981939"/>
              <a:ext cx="82834" cy="208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2" name="Rectangle 326" descr="10%"/>
            <p:cNvSpPr>
              <a:spLocks noChangeArrowheads="1"/>
            </p:cNvSpPr>
            <p:nvPr/>
          </p:nvSpPr>
          <p:spPr bwMode="auto">
            <a:xfrm>
              <a:off x="7145456" y="4190286"/>
              <a:ext cx="74768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3" name="Rectangle 327"/>
            <p:cNvSpPr>
              <a:spLocks noChangeArrowheads="1"/>
            </p:cNvSpPr>
            <p:nvPr/>
          </p:nvSpPr>
          <p:spPr bwMode="auto">
            <a:xfrm>
              <a:off x="7452815" y="4192601"/>
              <a:ext cx="8501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4" name="Rectangle 328"/>
            <p:cNvSpPr>
              <a:spLocks noChangeArrowheads="1"/>
            </p:cNvSpPr>
            <p:nvPr/>
          </p:nvSpPr>
          <p:spPr bwMode="auto">
            <a:xfrm>
              <a:off x="7690419" y="4192601"/>
              <a:ext cx="8283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5" name="Rectangle 329"/>
            <p:cNvSpPr>
              <a:spLocks noChangeArrowheads="1"/>
            </p:cNvSpPr>
            <p:nvPr/>
          </p:nvSpPr>
          <p:spPr bwMode="auto">
            <a:xfrm>
              <a:off x="7217391" y="4192601"/>
              <a:ext cx="8283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6" name="Rectangle 330" descr="10%"/>
            <p:cNvSpPr>
              <a:spLocks noChangeArrowheads="1"/>
            </p:cNvSpPr>
            <p:nvPr/>
          </p:nvSpPr>
          <p:spPr bwMode="auto">
            <a:xfrm>
              <a:off x="7873526" y="3468018"/>
              <a:ext cx="19619" cy="932929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7" name="Rectangle 331" descr="10%"/>
            <p:cNvSpPr>
              <a:spLocks noChangeArrowheads="1"/>
            </p:cNvSpPr>
            <p:nvPr/>
          </p:nvSpPr>
          <p:spPr bwMode="auto">
            <a:xfrm>
              <a:off x="7145456" y="3468018"/>
              <a:ext cx="17439" cy="932929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8" name="Rectangle 332"/>
            <p:cNvSpPr>
              <a:spLocks noChangeArrowheads="1"/>
            </p:cNvSpPr>
            <p:nvPr/>
          </p:nvSpPr>
          <p:spPr bwMode="auto">
            <a:xfrm>
              <a:off x="7143276" y="373886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9" name="Rectangle 333"/>
            <p:cNvSpPr>
              <a:spLocks noChangeArrowheads="1"/>
            </p:cNvSpPr>
            <p:nvPr/>
          </p:nvSpPr>
          <p:spPr bwMode="auto">
            <a:xfrm>
              <a:off x="7167254" y="375970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0" name="Rectangle 334"/>
            <p:cNvSpPr>
              <a:spLocks noChangeArrowheads="1"/>
            </p:cNvSpPr>
            <p:nvPr/>
          </p:nvSpPr>
          <p:spPr bwMode="auto">
            <a:xfrm>
              <a:off x="7143276" y="3949530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1" name="Rectangle 335"/>
            <p:cNvSpPr>
              <a:spLocks noChangeArrowheads="1"/>
            </p:cNvSpPr>
            <p:nvPr/>
          </p:nvSpPr>
          <p:spPr bwMode="auto">
            <a:xfrm>
              <a:off x="7167254" y="3974994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2" name="Rectangle 336"/>
            <p:cNvSpPr>
              <a:spLocks noChangeArrowheads="1"/>
            </p:cNvSpPr>
            <p:nvPr/>
          </p:nvSpPr>
          <p:spPr bwMode="auto">
            <a:xfrm>
              <a:off x="7143276" y="4171766"/>
              <a:ext cx="19619" cy="6481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3" name="Rectangle 337"/>
            <p:cNvSpPr>
              <a:spLocks noChangeArrowheads="1"/>
            </p:cNvSpPr>
            <p:nvPr/>
          </p:nvSpPr>
          <p:spPr bwMode="auto">
            <a:xfrm>
              <a:off x="7167254" y="4190286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4" name="Rectangle 338"/>
            <p:cNvSpPr>
              <a:spLocks noChangeArrowheads="1"/>
            </p:cNvSpPr>
            <p:nvPr/>
          </p:nvSpPr>
          <p:spPr bwMode="auto">
            <a:xfrm>
              <a:off x="7873526" y="374349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5" name="Rectangle 339"/>
            <p:cNvSpPr>
              <a:spLocks noChangeArrowheads="1"/>
            </p:cNvSpPr>
            <p:nvPr/>
          </p:nvSpPr>
          <p:spPr bwMode="auto">
            <a:xfrm>
              <a:off x="7853907" y="375970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6" name="Rectangle 340"/>
            <p:cNvSpPr>
              <a:spLocks noChangeArrowheads="1"/>
            </p:cNvSpPr>
            <p:nvPr/>
          </p:nvSpPr>
          <p:spPr bwMode="auto">
            <a:xfrm>
              <a:off x="7873526" y="3956475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7" name="Rectangle 341"/>
            <p:cNvSpPr>
              <a:spLocks noChangeArrowheads="1"/>
            </p:cNvSpPr>
            <p:nvPr/>
          </p:nvSpPr>
          <p:spPr bwMode="auto">
            <a:xfrm>
              <a:off x="7853907" y="3977309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8" name="Rectangle 342"/>
            <p:cNvSpPr>
              <a:spLocks noChangeArrowheads="1"/>
            </p:cNvSpPr>
            <p:nvPr/>
          </p:nvSpPr>
          <p:spPr bwMode="auto">
            <a:xfrm>
              <a:off x="7869166" y="4174081"/>
              <a:ext cx="17439" cy="69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9" name="Rectangle 343"/>
            <p:cNvSpPr>
              <a:spLocks noChangeArrowheads="1"/>
            </p:cNvSpPr>
            <p:nvPr/>
          </p:nvSpPr>
          <p:spPr bwMode="auto">
            <a:xfrm>
              <a:off x="7851728" y="4190286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0" name="Rectangle 344"/>
            <p:cNvSpPr>
              <a:spLocks noChangeArrowheads="1"/>
            </p:cNvSpPr>
            <p:nvPr/>
          </p:nvSpPr>
          <p:spPr bwMode="auto">
            <a:xfrm>
              <a:off x="7143276" y="344949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1" name="Rectangle 345"/>
            <p:cNvSpPr>
              <a:spLocks noChangeArrowheads="1"/>
            </p:cNvSpPr>
            <p:nvPr/>
          </p:nvSpPr>
          <p:spPr bwMode="auto">
            <a:xfrm>
              <a:off x="7167254" y="347033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2" name="Rectangle 346"/>
            <p:cNvSpPr>
              <a:spLocks noChangeArrowheads="1"/>
            </p:cNvSpPr>
            <p:nvPr/>
          </p:nvSpPr>
          <p:spPr bwMode="auto">
            <a:xfrm>
              <a:off x="7873526" y="345412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3" name="Rectangle 347"/>
            <p:cNvSpPr>
              <a:spLocks noChangeArrowheads="1"/>
            </p:cNvSpPr>
            <p:nvPr/>
          </p:nvSpPr>
          <p:spPr bwMode="auto">
            <a:xfrm>
              <a:off x="7853907" y="347033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</p:grpSp>
      <p:sp>
        <p:nvSpPr>
          <p:cNvPr id="154" name="剪去单角的矩形 153"/>
          <p:cNvSpPr/>
          <p:nvPr/>
        </p:nvSpPr>
        <p:spPr bwMode="auto">
          <a:xfrm>
            <a:off x="1078896" y="2267387"/>
            <a:ext cx="2202149" cy="152756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 anchor="t" anchorCtr="0"/>
          <a:lstStyle/>
          <a:p>
            <a:pPr algn="ctr">
              <a:defRPr/>
            </a:pPr>
            <a:r>
              <a:rPr lang="zh-CN" altLang="en-US" sz="1200" dirty="0"/>
              <a:t>拣</a:t>
            </a:r>
            <a:r>
              <a:rPr lang="zh-CN" altLang="en-US" sz="1200" dirty="0" smtClean="0"/>
              <a:t>货单</a:t>
            </a:r>
            <a:endParaRPr lang="en-US" altLang="zh-CN" sz="1200" dirty="0" smtClean="0"/>
          </a:p>
          <a:p>
            <a:r>
              <a:rPr lang="en-US" altLang="zh-CN" sz="700" dirty="0" smtClean="0"/>
              <a:t>----------------------------------------------------------------</a:t>
            </a:r>
            <a:endParaRPr lang="en-US" altLang="zh-CN" sz="700" dirty="0"/>
          </a:p>
          <a:p>
            <a:r>
              <a:rPr lang="en-US" altLang="zh-CN" sz="700" b="1" dirty="0" smtClean="0"/>
              <a:t>  </a:t>
            </a:r>
            <a:r>
              <a:rPr lang="en-US" altLang="zh-CN" sz="700" b="1" dirty="0" err="1" smtClean="0"/>
              <a:t>Seq</a:t>
            </a:r>
            <a:r>
              <a:rPr lang="en-US" altLang="zh-CN" sz="700" b="1" dirty="0" smtClean="0"/>
              <a:t>          Part         </a:t>
            </a:r>
            <a:r>
              <a:rPr lang="en-US" altLang="zh-CN" sz="700" b="1" dirty="0" err="1" smtClean="0"/>
              <a:t>Qty</a:t>
            </a:r>
            <a:r>
              <a:rPr lang="en-US" altLang="zh-CN" sz="700" b="1" dirty="0" smtClean="0"/>
              <a:t>          </a:t>
            </a:r>
            <a:r>
              <a:rPr lang="zh-CN" altLang="en-US" sz="700" b="1" dirty="0" smtClean="0"/>
              <a:t>库位</a:t>
            </a:r>
            <a:r>
              <a:rPr lang="en-US" altLang="zh-CN" sz="700" b="1" dirty="0" smtClean="0"/>
              <a:t>(</a:t>
            </a:r>
            <a:r>
              <a:rPr lang="zh-CN" altLang="en-US" sz="700" b="1" dirty="0" smtClean="0"/>
              <a:t>库格</a:t>
            </a:r>
            <a:r>
              <a:rPr lang="en-US" altLang="zh-CN" sz="700" b="1" dirty="0" smtClean="0"/>
              <a:t>)</a:t>
            </a:r>
            <a:r>
              <a:rPr lang="zh-CN" altLang="en-US" sz="700" b="1" dirty="0" smtClean="0"/>
              <a:t>         批号</a:t>
            </a:r>
            <a:endParaRPr lang="en-US" altLang="zh-CN" sz="700" b="1" dirty="0"/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1            PTA         20            KLT(K101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D829</a:t>
            </a:r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2            </a:t>
            </a:r>
            <a:r>
              <a:rPr lang="en-US" altLang="zh-CN" sz="700" b="1" dirty="0"/>
              <a:t>PTA         </a:t>
            </a:r>
            <a:r>
              <a:rPr lang="en-US" altLang="zh-CN" sz="700" b="1" dirty="0" smtClean="0"/>
              <a:t>40            KLT(K103)         D829 </a:t>
            </a:r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3            </a:t>
            </a:r>
            <a:r>
              <a:rPr lang="en-US" altLang="zh-CN" sz="700" b="1" dirty="0"/>
              <a:t>PTA         </a:t>
            </a:r>
            <a:r>
              <a:rPr lang="en-US" altLang="zh-CN" sz="700" b="1" dirty="0" smtClean="0"/>
              <a:t>10            KLT(K101)         D830        </a:t>
            </a:r>
          </a:p>
          <a:p>
            <a:r>
              <a:rPr lang="en-US" altLang="zh-CN" sz="700" b="1" dirty="0" smtClean="0"/>
              <a:t>   4            PTB         500           KLT(K221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A719  </a:t>
            </a:r>
          </a:p>
          <a:p>
            <a:r>
              <a:rPr lang="en-US" altLang="zh-CN" sz="700" b="1" dirty="0" smtClean="0"/>
              <a:t>   5            </a:t>
            </a:r>
            <a:r>
              <a:rPr lang="en-US" altLang="zh-CN" sz="700" b="1" dirty="0"/>
              <a:t>PTB         500       </a:t>
            </a:r>
            <a:r>
              <a:rPr lang="en-US" altLang="zh-CN" sz="700" b="1" dirty="0" smtClean="0"/>
              <a:t>    KLT(K222)         A719</a:t>
            </a:r>
          </a:p>
          <a:p>
            <a:r>
              <a:rPr lang="en-US" altLang="zh-CN" sz="700" b="1" dirty="0" smtClean="0"/>
              <a:t>   6            </a:t>
            </a:r>
            <a:r>
              <a:rPr lang="en-US" altLang="zh-CN" sz="700" b="1" dirty="0"/>
              <a:t>PTB       </a:t>
            </a:r>
            <a:r>
              <a:rPr lang="en-US" altLang="zh-CN" sz="700" b="1" dirty="0" smtClean="0"/>
              <a:t> 1500           KLT(K230)         A719</a:t>
            </a:r>
          </a:p>
          <a:p>
            <a:r>
              <a:rPr lang="en-US" altLang="zh-CN" sz="700" b="1" dirty="0" smtClean="0"/>
              <a:t>   7            PTC         200           KLT(K510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A726</a:t>
            </a:r>
          </a:p>
          <a:p>
            <a:r>
              <a:rPr lang="en-US" altLang="zh-CN" sz="700" b="1" dirty="0" smtClean="0"/>
              <a:t>   8            </a:t>
            </a:r>
            <a:r>
              <a:rPr lang="en-US" altLang="zh-CN" sz="700" b="1" dirty="0"/>
              <a:t>PTC         </a:t>
            </a:r>
            <a:r>
              <a:rPr lang="en-US" altLang="zh-CN" sz="700" b="1" dirty="0" smtClean="0"/>
              <a:t>600           KLT(K512)         </a:t>
            </a:r>
            <a:r>
              <a:rPr lang="en-US" altLang="zh-CN" sz="700" b="1" dirty="0"/>
              <a:t>A726</a:t>
            </a:r>
            <a:endParaRPr lang="en-US" altLang="zh-CN" sz="700" dirty="0"/>
          </a:p>
          <a:p>
            <a:endParaRPr lang="en-US" altLang="zh-CN" sz="700" b="1" dirty="0" smtClean="0"/>
          </a:p>
          <a:p>
            <a:endParaRPr lang="en-US" altLang="zh-CN" sz="1200" dirty="0"/>
          </a:p>
        </p:txBody>
      </p:sp>
      <p:sp>
        <p:nvSpPr>
          <p:cNvPr id="155" name="Text Box 56"/>
          <p:cNvSpPr txBox="1">
            <a:spLocks noChangeArrowheads="1"/>
          </p:cNvSpPr>
          <p:nvPr/>
        </p:nvSpPr>
        <p:spPr bwMode="auto">
          <a:xfrm>
            <a:off x="1664911" y="396706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6" name="Text Box 56"/>
          <p:cNvSpPr txBox="1">
            <a:spLocks noChangeArrowheads="1"/>
          </p:cNvSpPr>
          <p:nvPr/>
        </p:nvSpPr>
        <p:spPr bwMode="auto">
          <a:xfrm>
            <a:off x="1974315" y="3992800"/>
            <a:ext cx="12076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创建拣货单</a:t>
            </a:r>
            <a:endParaRPr lang="en-US" altLang="zh-CN" sz="1600" dirty="0"/>
          </a:p>
        </p:txBody>
      </p:sp>
      <p:pic>
        <p:nvPicPr>
          <p:cNvPr id="157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503059" y="2439047"/>
            <a:ext cx="289536" cy="4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" name="剪去单角的矩形 157"/>
          <p:cNvSpPr/>
          <p:nvPr/>
        </p:nvSpPr>
        <p:spPr bwMode="auto">
          <a:xfrm>
            <a:off x="2861035" y="1328179"/>
            <a:ext cx="1052511" cy="301914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/>
          <a:p>
            <a:pPr algn="ctr">
              <a:defRPr/>
            </a:pPr>
            <a:r>
              <a:rPr lang="zh-CN" altLang="en-US" dirty="0"/>
              <a:t>领料</a:t>
            </a:r>
            <a:r>
              <a:rPr lang="zh-CN" altLang="en-US" sz="1800" dirty="0" smtClean="0"/>
              <a:t>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3272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/>
          <a:srcRect l="32925" t="38016" r="38850" b="18672"/>
          <a:stretch>
            <a:fillRect/>
          </a:stretch>
        </p:blipFill>
        <p:spPr bwMode="auto">
          <a:xfrm>
            <a:off x="4809561" y="2341126"/>
            <a:ext cx="466918" cy="3123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包材管理</a:t>
            </a:r>
            <a:endParaRPr lang="zh-CN" altLang="en-US" dirty="0"/>
          </a:p>
        </p:txBody>
      </p:sp>
      <p:sp>
        <p:nvSpPr>
          <p:cNvPr id="10" name="TextBox 3"/>
          <p:cNvSpPr txBox="1"/>
          <p:nvPr/>
        </p:nvSpPr>
        <p:spPr>
          <a:xfrm>
            <a:off x="1032325" y="1595984"/>
            <a:ext cx="1873188" cy="230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zh-CN" altLang="en-US" sz="1500" dirty="0" smtClean="0">
                <a:latin typeface="Arial" pitchFamily="34" charset="0"/>
                <a:ea typeface="微软雅黑" pitchFamily="34" charset="-122"/>
              </a:rPr>
              <a:t>现状</a:t>
            </a:r>
            <a:endParaRPr lang="zh-CN" altLang="en-US" sz="1500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2617907" y="3484480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2617907" y="3354520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6647" y="1897135"/>
            <a:ext cx="2897571" cy="202999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890501" y="240982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2935605" y="3482822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3132075" y="3482822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1547301" y="2798202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1772328" y="2799748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1996165" y="2799748"/>
            <a:ext cx="248841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2935605" y="3352862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3132075" y="3352862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auto">
          <a:xfrm>
            <a:off x="2824909" y="200977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4" name="AutoShape 48"/>
          <p:cNvSpPr>
            <a:spLocks noChangeArrowheads="1"/>
          </p:cNvSpPr>
          <p:nvPr/>
        </p:nvSpPr>
        <p:spPr bwMode="auto">
          <a:xfrm>
            <a:off x="1656865" y="2409828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5" name="AutoShape 49"/>
          <p:cNvSpPr>
            <a:spLocks noChangeArrowheads="1"/>
          </p:cNvSpPr>
          <p:nvPr/>
        </p:nvSpPr>
        <p:spPr bwMode="auto">
          <a:xfrm>
            <a:off x="1751575" y="2106815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AutoShape 50"/>
          <p:cNvSpPr>
            <a:spLocks noChangeArrowheads="1"/>
          </p:cNvSpPr>
          <p:nvPr/>
        </p:nvSpPr>
        <p:spPr bwMode="auto">
          <a:xfrm>
            <a:off x="1503728" y="2103503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1263435" y="2106816"/>
            <a:ext cx="248841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0" name="AutoShape 21"/>
          <p:cNvSpPr>
            <a:spLocks noChangeArrowheads="1"/>
          </p:cNvSpPr>
          <p:nvPr/>
        </p:nvSpPr>
        <p:spPr bwMode="auto">
          <a:xfrm>
            <a:off x="1562032" y="341443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9" name="AutoShape 34"/>
          <p:cNvSpPr>
            <a:spLocks noChangeArrowheads="1"/>
          </p:cNvSpPr>
          <p:nvPr/>
        </p:nvSpPr>
        <p:spPr bwMode="auto">
          <a:xfrm>
            <a:off x="2532365" y="2033389"/>
            <a:ext cx="247650" cy="18484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0" name="AutoShape 51"/>
          <p:cNvSpPr>
            <a:spLocks noChangeArrowheads="1"/>
          </p:cNvSpPr>
          <p:nvPr/>
        </p:nvSpPr>
        <p:spPr bwMode="auto">
          <a:xfrm>
            <a:off x="3131058" y="321701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3" name="AutoShape 37"/>
          <p:cNvSpPr>
            <a:spLocks noChangeArrowheads="1"/>
          </p:cNvSpPr>
          <p:nvPr/>
        </p:nvSpPr>
        <p:spPr bwMode="auto">
          <a:xfrm>
            <a:off x="641785" y="3442495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4" name="AutoShape 38"/>
          <p:cNvSpPr>
            <a:spLocks noChangeArrowheads="1"/>
          </p:cNvSpPr>
          <p:nvPr/>
        </p:nvSpPr>
        <p:spPr bwMode="auto">
          <a:xfrm>
            <a:off x="900860" y="3442495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5" name="AutoShape 40"/>
          <p:cNvSpPr>
            <a:spLocks noChangeArrowheads="1"/>
          </p:cNvSpPr>
          <p:nvPr/>
        </p:nvSpPr>
        <p:spPr bwMode="auto">
          <a:xfrm>
            <a:off x="641785" y="3307417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6" name="AutoShape 41"/>
          <p:cNvSpPr>
            <a:spLocks noChangeArrowheads="1"/>
          </p:cNvSpPr>
          <p:nvPr/>
        </p:nvSpPr>
        <p:spPr bwMode="auto">
          <a:xfrm>
            <a:off x="907285" y="330741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4" name="AutoShape 53"/>
          <p:cNvSpPr>
            <a:spLocks noChangeArrowheads="1"/>
          </p:cNvSpPr>
          <p:nvPr/>
        </p:nvSpPr>
        <p:spPr bwMode="auto">
          <a:xfrm>
            <a:off x="3643761" y="2615030"/>
            <a:ext cx="1034126" cy="631896"/>
          </a:xfrm>
          <a:prstGeom prst="rightArrow">
            <a:avLst>
              <a:gd name="adj1" fmla="val 73102"/>
              <a:gd name="adj2" fmla="val 42112"/>
            </a:avLst>
          </a:prstGeom>
          <a:solidFill>
            <a:srgbClr val="008000"/>
          </a:soli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启用</a:t>
            </a:r>
            <a:r>
              <a:rPr lang="en-US" altLang="zh-CN" sz="105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WMS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3" name="TextBox 3"/>
          <p:cNvSpPr txBox="1"/>
          <p:nvPr/>
        </p:nvSpPr>
        <p:spPr>
          <a:xfrm>
            <a:off x="6222535" y="1545571"/>
            <a:ext cx="1873188" cy="230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zh-CN" altLang="en-US" sz="1500" dirty="0" smtClean="0">
                <a:latin typeface="Arial" pitchFamily="34" charset="0"/>
                <a:ea typeface="微软雅黑" pitchFamily="34" charset="-122"/>
              </a:rPr>
              <a:t>未来</a:t>
            </a:r>
            <a:endParaRPr lang="zh-CN" altLang="en-US" sz="1500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4" name="AutoShape 22"/>
          <p:cNvSpPr>
            <a:spLocks noChangeArrowheads="1"/>
          </p:cNvSpPr>
          <p:nvPr/>
        </p:nvSpPr>
        <p:spPr bwMode="auto">
          <a:xfrm>
            <a:off x="7741919" y="337911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5" name="AutoShape 31"/>
          <p:cNvSpPr>
            <a:spLocks noChangeArrowheads="1"/>
          </p:cNvSpPr>
          <p:nvPr/>
        </p:nvSpPr>
        <p:spPr bwMode="auto">
          <a:xfrm>
            <a:off x="7741919" y="324915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7" name="Rectangle 9"/>
          <p:cNvSpPr>
            <a:spLocks noChangeArrowheads="1"/>
          </p:cNvSpPr>
          <p:nvPr/>
        </p:nvSpPr>
        <p:spPr bwMode="auto">
          <a:xfrm>
            <a:off x="6415772" y="1897135"/>
            <a:ext cx="915488" cy="19267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4730941" y="1835315"/>
            <a:ext cx="4115347" cy="2085331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9" name="Line 10"/>
          <p:cNvSpPr>
            <a:spLocks noChangeShapeType="1"/>
          </p:cNvSpPr>
          <p:nvPr/>
        </p:nvSpPr>
        <p:spPr bwMode="auto">
          <a:xfrm>
            <a:off x="6415772" y="2304141"/>
            <a:ext cx="9095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0" name="Line 11"/>
          <p:cNvSpPr>
            <a:spLocks noChangeShapeType="1"/>
          </p:cNvSpPr>
          <p:nvPr/>
        </p:nvSpPr>
        <p:spPr bwMode="auto">
          <a:xfrm>
            <a:off x="6415773" y="2692664"/>
            <a:ext cx="91429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2" name="Line 13"/>
          <p:cNvSpPr>
            <a:spLocks noChangeShapeType="1"/>
          </p:cNvSpPr>
          <p:nvPr/>
        </p:nvSpPr>
        <p:spPr bwMode="auto">
          <a:xfrm>
            <a:off x="6415773" y="3091425"/>
            <a:ext cx="915487" cy="44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3" name="Line 14"/>
          <p:cNvSpPr>
            <a:spLocks noChangeShapeType="1"/>
          </p:cNvSpPr>
          <p:nvPr/>
        </p:nvSpPr>
        <p:spPr bwMode="auto">
          <a:xfrm>
            <a:off x="6415773" y="3449769"/>
            <a:ext cx="9154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4" name="AutoShape 15"/>
          <p:cNvSpPr>
            <a:spLocks noChangeArrowheads="1"/>
          </p:cNvSpPr>
          <p:nvPr/>
        </p:nvSpPr>
        <p:spPr bwMode="auto">
          <a:xfrm>
            <a:off x="7372195" y="2560843"/>
            <a:ext cx="504677" cy="469325"/>
          </a:xfrm>
          <a:prstGeom prst="rightArrow">
            <a:avLst>
              <a:gd name="adj1" fmla="val 71810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拣货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5" name="AutoShape 21"/>
          <p:cNvSpPr>
            <a:spLocks noChangeArrowheads="1"/>
          </p:cNvSpPr>
          <p:nvPr/>
        </p:nvSpPr>
        <p:spPr bwMode="auto">
          <a:xfrm>
            <a:off x="6757668" y="2817313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6" name="AutoShape 22"/>
          <p:cNvSpPr>
            <a:spLocks noChangeArrowheads="1"/>
          </p:cNvSpPr>
          <p:nvPr/>
        </p:nvSpPr>
        <p:spPr bwMode="auto">
          <a:xfrm>
            <a:off x="8059617" y="3377458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7" name="AutoShape 23"/>
          <p:cNvSpPr>
            <a:spLocks noChangeArrowheads="1"/>
          </p:cNvSpPr>
          <p:nvPr/>
        </p:nvSpPr>
        <p:spPr bwMode="auto">
          <a:xfrm>
            <a:off x="8256087" y="3377458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8" name="AutoShape 25"/>
          <p:cNvSpPr>
            <a:spLocks noChangeArrowheads="1"/>
          </p:cNvSpPr>
          <p:nvPr/>
        </p:nvSpPr>
        <p:spPr bwMode="auto">
          <a:xfrm>
            <a:off x="6517724" y="3573681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9" name="AutoShape 26"/>
          <p:cNvSpPr>
            <a:spLocks noChangeArrowheads="1"/>
          </p:cNvSpPr>
          <p:nvPr/>
        </p:nvSpPr>
        <p:spPr bwMode="auto">
          <a:xfrm>
            <a:off x="6742751" y="357522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>
            <a:off x="6966588" y="3575227"/>
            <a:ext cx="248841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1" name="AutoShape 30"/>
          <p:cNvSpPr>
            <a:spLocks noChangeArrowheads="1"/>
          </p:cNvSpPr>
          <p:nvPr/>
        </p:nvSpPr>
        <p:spPr bwMode="auto">
          <a:xfrm rot="18964505">
            <a:off x="5864835" y="2687750"/>
            <a:ext cx="563964" cy="453215"/>
          </a:xfrm>
          <a:prstGeom prst="rightArrow">
            <a:avLst>
              <a:gd name="adj1" fmla="val 77926"/>
              <a:gd name="adj2" fmla="val 42990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上架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2" name="AutoShape 31"/>
          <p:cNvSpPr>
            <a:spLocks noChangeArrowheads="1"/>
          </p:cNvSpPr>
          <p:nvPr/>
        </p:nvSpPr>
        <p:spPr bwMode="auto">
          <a:xfrm>
            <a:off x="8059617" y="3247498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3" name="AutoShape 32"/>
          <p:cNvSpPr>
            <a:spLocks noChangeArrowheads="1"/>
          </p:cNvSpPr>
          <p:nvPr/>
        </p:nvSpPr>
        <p:spPr bwMode="auto">
          <a:xfrm>
            <a:off x="8256087" y="3247498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4" name="AutoShape 46"/>
          <p:cNvSpPr>
            <a:spLocks noChangeArrowheads="1"/>
          </p:cNvSpPr>
          <p:nvPr/>
        </p:nvSpPr>
        <p:spPr bwMode="auto">
          <a:xfrm>
            <a:off x="6543313" y="2033704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5" name="AutoShape 47"/>
          <p:cNvSpPr>
            <a:spLocks noChangeArrowheads="1"/>
          </p:cNvSpPr>
          <p:nvPr/>
        </p:nvSpPr>
        <p:spPr bwMode="auto">
          <a:xfrm>
            <a:off x="6777387" y="2030132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6" name="AutoShape 48"/>
          <p:cNvSpPr>
            <a:spLocks noChangeArrowheads="1"/>
          </p:cNvSpPr>
          <p:nvPr/>
        </p:nvSpPr>
        <p:spPr bwMode="auto">
          <a:xfrm>
            <a:off x="6524032" y="2817314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7" name="AutoShape 49"/>
          <p:cNvSpPr>
            <a:spLocks noChangeArrowheads="1"/>
          </p:cNvSpPr>
          <p:nvPr/>
        </p:nvSpPr>
        <p:spPr bwMode="auto">
          <a:xfrm>
            <a:off x="7009683" y="241764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8" name="AutoShape 50"/>
          <p:cNvSpPr>
            <a:spLocks noChangeArrowheads="1"/>
          </p:cNvSpPr>
          <p:nvPr/>
        </p:nvSpPr>
        <p:spPr bwMode="auto">
          <a:xfrm>
            <a:off x="6761836" y="241432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9" name="AutoShape 52"/>
          <p:cNvSpPr>
            <a:spLocks noChangeArrowheads="1"/>
          </p:cNvSpPr>
          <p:nvPr/>
        </p:nvSpPr>
        <p:spPr bwMode="auto">
          <a:xfrm>
            <a:off x="6521543" y="2417642"/>
            <a:ext cx="248841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1" name="AutoShape 21"/>
          <p:cNvSpPr>
            <a:spLocks noChangeArrowheads="1"/>
          </p:cNvSpPr>
          <p:nvPr/>
        </p:nvSpPr>
        <p:spPr bwMode="auto">
          <a:xfrm>
            <a:off x="6974765" y="319486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2" name="AutoShape 34"/>
          <p:cNvSpPr>
            <a:spLocks noChangeArrowheads="1"/>
          </p:cNvSpPr>
          <p:nvPr/>
        </p:nvSpPr>
        <p:spPr bwMode="auto">
          <a:xfrm>
            <a:off x="7881303" y="2727356"/>
            <a:ext cx="247650" cy="18484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3" name="AutoShape 51"/>
          <p:cNvSpPr>
            <a:spLocks noChangeArrowheads="1"/>
          </p:cNvSpPr>
          <p:nvPr/>
        </p:nvSpPr>
        <p:spPr bwMode="auto">
          <a:xfrm>
            <a:off x="8255070" y="3111653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7792042" y="3320477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6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7793746" y="3455249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7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8305546" y="3455249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8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8305546" y="3322181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8305546" y="3183995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8111062" y="3322181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1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8112766" y="3456953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7941172" y="279820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7064639" y="2491585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4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6817024" y="2491585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5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6838751" y="2111230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6582212" y="2493838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6599460" y="210611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8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7024337" y="3651897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9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6802313" y="3646779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6567501" y="3643914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7037494" y="3268628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2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6810351" y="2884869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3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6575540" y="2887122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74" name="AutoShape 37"/>
          <p:cNvSpPr>
            <a:spLocks noChangeArrowheads="1"/>
          </p:cNvSpPr>
          <p:nvPr/>
        </p:nvSpPr>
        <p:spPr bwMode="auto">
          <a:xfrm>
            <a:off x="5508504" y="3466197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5" name="AutoShape 38"/>
          <p:cNvSpPr>
            <a:spLocks noChangeArrowheads="1"/>
          </p:cNvSpPr>
          <p:nvPr/>
        </p:nvSpPr>
        <p:spPr bwMode="auto">
          <a:xfrm>
            <a:off x="5767579" y="346619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6" name="AutoShape 40"/>
          <p:cNvSpPr>
            <a:spLocks noChangeArrowheads="1"/>
          </p:cNvSpPr>
          <p:nvPr/>
        </p:nvSpPr>
        <p:spPr bwMode="auto">
          <a:xfrm>
            <a:off x="5508504" y="3331119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7" name="AutoShape 41"/>
          <p:cNvSpPr>
            <a:spLocks noChangeArrowheads="1"/>
          </p:cNvSpPr>
          <p:nvPr/>
        </p:nvSpPr>
        <p:spPr bwMode="auto">
          <a:xfrm>
            <a:off x="5767579" y="333111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8" name="AutoShape 39"/>
          <p:cNvSpPr>
            <a:spLocks noChangeArrowheads="1"/>
          </p:cNvSpPr>
          <p:nvPr/>
        </p:nvSpPr>
        <p:spPr bwMode="auto">
          <a:xfrm>
            <a:off x="5508503" y="319848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79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5820831" y="3403563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0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5822535" y="3538335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1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5563459" y="354588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2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5563459" y="3412814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3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38016" r="38850" b="18672"/>
          <a:stretch>
            <a:fillRect/>
          </a:stretch>
        </p:blipFill>
        <p:spPr bwMode="auto">
          <a:xfrm>
            <a:off x="5563459" y="3274628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" name="AutoShape 30"/>
          <p:cNvSpPr>
            <a:spLocks noChangeArrowheads="1"/>
          </p:cNvSpPr>
          <p:nvPr/>
        </p:nvSpPr>
        <p:spPr bwMode="auto">
          <a:xfrm rot="2288650">
            <a:off x="4994497" y="2797251"/>
            <a:ext cx="563964" cy="453215"/>
          </a:xfrm>
          <a:prstGeom prst="rightArrow">
            <a:avLst>
              <a:gd name="adj1" fmla="val 77926"/>
              <a:gd name="adj2" fmla="val 42990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收货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6" name="AutoShape 15"/>
          <p:cNvSpPr>
            <a:spLocks noChangeArrowheads="1"/>
          </p:cNvSpPr>
          <p:nvPr/>
        </p:nvSpPr>
        <p:spPr bwMode="auto">
          <a:xfrm>
            <a:off x="8288557" y="2530717"/>
            <a:ext cx="504677" cy="469325"/>
          </a:xfrm>
          <a:prstGeom prst="rightArrow">
            <a:avLst>
              <a:gd name="adj1" fmla="val 71810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领料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9129" y="661321"/>
            <a:ext cx="7555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当前包材是由人工管理，没有系统录入，跟踪管理不方便。</a:t>
            </a:r>
            <a:endParaRPr lang="en-US" altLang="zh-CN" dirty="0" smtClean="0"/>
          </a:p>
          <a:p>
            <a:r>
              <a:rPr lang="zh-CN" altLang="en-US" dirty="0" smtClean="0"/>
              <a:t>启用</a:t>
            </a:r>
            <a:r>
              <a:rPr lang="en-US" altLang="zh-CN" dirty="0" smtClean="0"/>
              <a:t>WMS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后可以使</a:t>
            </a:r>
            <a:r>
              <a:rPr lang="zh-CN" altLang="zh-CN" dirty="0" smtClean="0"/>
              <a:t>用</a:t>
            </a:r>
            <a:r>
              <a:rPr lang="zh-CN" altLang="zh-CN" dirty="0"/>
              <a:t>条码</a:t>
            </a:r>
            <a:r>
              <a:rPr lang="zh-CN" altLang="zh-CN" dirty="0" smtClean="0"/>
              <a:t>管理</a:t>
            </a:r>
            <a:r>
              <a:rPr lang="zh-CN" altLang="en-US" dirty="0" smtClean="0"/>
              <a:t>包材，实时更新和跟踪库存。</a:t>
            </a:r>
            <a:endParaRPr lang="en-US" altLang="zh-CN" dirty="0" smtClean="0"/>
          </a:p>
        </p:txBody>
      </p:sp>
      <p:sp>
        <p:nvSpPr>
          <p:cNvPr id="5" name="剪去单角的矩形 4"/>
          <p:cNvSpPr/>
          <p:nvPr/>
        </p:nvSpPr>
        <p:spPr>
          <a:xfrm>
            <a:off x="1475005" y="4102821"/>
            <a:ext cx="1349903" cy="56599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人工管理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肘形连接符 247"/>
          <p:cNvCxnSpPr/>
          <p:nvPr/>
        </p:nvCxnSpPr>
        <p:spPr>
          <a:xfrm>
            <a:off x="3372002" y="4373570"/>
            <a:ext cx="1577644" cy="13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剪去单角的矩形 248"/>
          <p:cNvSpPr/>
          <p:nvPr/>
        </p:nvSpPr>
        <p:spPr>
          <a:xfrm>
            <a:off x="5994296" y="4060470"/>
            <a:ext cx="1616034" cy="56599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系统条码管理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0" name="AutoShape 22"/>
          <p:cNvSpPr>
            <a:spLocks noChangeArrowheads="1"/>
          </p:cNvSpPr>
          <p:nvPr/>
        </p:nvSpPr>
        <p:spPr bwMode="auto">
          <a:xfrm>
            <a:off x="2894071" y="271387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1" name="AutoShape 23"/>
          <p:cNvSpPr>
            <a:spLocks noChangeArrowheads="1"/>
          </p:cNvSpPr>
          <p:nvPr/>
        </p:nvSpPr>
        <p:spPr bwMode="auto">
          <a:xfrm>
            <a:off x="3090541" y="271387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2" name="AutoShape 31"/>
          <p:cNvSpPr>
            <a:spLocks noChangeArrowheads="1"/>
          </p:cNvSpPr>
          <p:nvPr/>
        </p:nvSpPr>
        <p:spPr bwMode="auto">
          <a:xfrm>
            <a:off x="2894071" y="258391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3" name="AutoShape 32"/>
          <p:cNvSpPr>
            <a:spLocks noChangeArrowheads="1"/>
          </p:cNvSpPr>
          <p:nvPr/>
        </p:nvSpPr>
        <p:spPr bwMode="auto">
          <a:xfrm>
            <a:off x="3090541" y="258391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4" name="AutoShape 51"/>
          <p:cNvSpPr>
            <a:spLocks noChangeArrowheads="1"/>
          </p:cNvSpPr>
          <p:nvPr/>
        </p:nvSpPr>
        <p:spPr bwMode="auto">
          <a:xfrm>
            <a:off x="3089524" y="244806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5" name="AutoShape 37"/>
          <p:cNvSpPr>
            <a:spLocks noChangeArrowheads="1"/>
          </p:cNvSpPr>
          <p:nvPr/>
        </p:nvSpPr>
        <p:spPr bwMode="auto">
          <a:xfrm>
            <a:off x="665658" y="2966741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6" name="AutoShape 38"/>
          <p:cNvSpPr>
            <a:spLocks noChangeArrowheads="1"/>
          </p:cNvSpPr>
          <p:nvPr/>
        </p:nvSpPr>
        <p:spPr bwMode="auto">
          <a:xfrm>
            <a:off x="924733" y="296674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7" name="AutoShape 40"/>
          <p:cNvSpPr>
            <a:spLocks noChangeArrowheads="1"/>
          </p:cNvSpPr>
          <p:nvPr/>
        </p:nvSpPr>
        <p:spPr bwMode="auto">
          <a:xfrm>
            <a:off x="665658" y="2831663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8" name="AutoShape 41"/>
          <p:cNvSpPr>
            <a:spLocks noChangeArrowheads="1"/>
          </p:cNvSpPr>
          <p:nvPr/>
        </p:nvSpPr>
        <p:spPr bwMode="auto">
          <a:xfrm>
            <a:off x="931158" y="2831663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9" name="AutoShape 37"/>
          <p:cNvSpPr>
            <a:spLocks noChangeArrowheads="1"/>
          </p:cNvSpPr>
          <p:nvPr/>
        </p:nvSpPr>
        <p:spPr bwMode="auto">
          <a:xfrm>
            <a:off x="614685" y="2325387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0" name="AutoShape 38"/>
          <p:cNvSpPr>
            <a:spLocks noChangeArrowheads="1"/>
          </p:cNvSpPr>
          <p:nvPr/>
        </p:nvSpPr>
        <p:spPr bwMode="auto">
          <a:xfrm>
            <a:off x="873760" y="232538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1" name="AutoShape 40"/>
          <p:cNvSpPr>
            <a:spLocks noChangeArrowheads="1"/>
          </p:cNvSpPr>
          <p:nvPr/>
        </p:nvSpPr>
        <p:spPr bwMode="auto">
          <a:xfrm>
            <a:off x="614685" y="2190309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2" name="AutoShape 41"/>
          <p:cNvSpPr>
            <a:spLocks noChangeArrowheads="1"/>
          </p:cNvSpPr>
          <p:nvPr/>
        </p:nvSpPr>
        <p:spPr bwMode="auto">
          <a:xfrm>
            <a:off x="880185" y="219030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3" name="AutoShape 21"/>
          <p:cNvSpPr>
            <a:spLocks noChangeArrowheads="1"/>
          </p:cNvSpPr>
          <p:nvPr/>
        </p:nvSpPr>
        <p:spPr bwMode="auto">
          <a:xfrm>
            <a:off x="1392299" y="241764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4" name="AutoShape 21"/>
          <p:cNvSpPr>
            <a:spLocks noChangeArrowheads="1"/>
          </p:cNvSpPr>
          <p:nvPr/>
        </p:nvSpPr>
        <p:spPr bwMode="auto">
          <a:xfrm>
            <a:off x="2782403" y="2269793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5" name="AutoShape 21"/>
          <p:cNvSpPr>
            <a:spLocks noChangeArrowheads="1"/>
          </p:cNvSpPr>
          <p:nvPr/>
        </p:nvSpPr>
        <p:spPr bwMode="auto">
          <a:xfrm>
            <a:off x="1603855" y="3035432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6" name="AutoShape 21"/>
          <p:cNvSpPr>
            <a:spLocks noChangeArrowheads="1"/>
          </p:cNvSpPr>
          <p:nvPr/>
        </p:nvSpPr>
        <p:spPr bwMode="auto">
          <a:xfrm>
            <a:off x="1565713" y="321599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7" name="AutoShape 21"/>
          <p:cNvSpPr>
            <a:spLocks noChangeArrowheads="1"/>
          </p:cNvSpPr>
          <p:nvPr/>
        </p:nvSpPr>
        <p:spPr bwMode="auto">
          <a:xfrm>
            <a:off x="1875400" y="3230205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8" name="AutoShape 21"/>
          <p:cNvSpPr>
            <a:spLocks noChangeArrowheads="1"/>
          </p:cNvSpPr>
          <p:nvPr/>
        </p:nvSpPr>
        <p:spPr bwMode="auto">
          <a:xfrm>
            <a:off x="1908287" y="299944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9" name="AutoShape 21"/>
          <p:cNvSpPr>
            <a:spLocks noChangeArrowheads="1"/>
          </p:cNvSpPr>
          <p:nvPr/>
        </p:nvSpPr>
        <p:spPr bwMode="auto">
          <a:xfrm>
            <a:off x="2512065" y="227909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4017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and Content Master">
  <a:themeElements>
    <a:clrScheme name="Custom 155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96D6"/>
      </a:accent1>
      <a:accent2>
        <a:srgbClr val="F05332"/>
      </a:accent2>
      <a:accent3>
        <a:srgbClr val="B7CA34"/>
      </a:accent3>
      <a:accent4>
        <a:srgbClr val="822980"/>
      </a:accent4>
      <a:accent5>
        <a:srgbClr val="87898B"/>
      </a:accent5>
      <a:accent6>
        <a:srgbClr val="B9B8BB"/>
      </a:accent6>
      <a:hlink>
        <a:srgbClr val="0096D6"/>
      </a:hlink>
      <a:folHlink>
        <a:srgbClr val="8229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37950</TotalTime>
  <Words>487</Words>
  <Application>Microsoft Office PowerPoint</Application>
  <PresentationFormat>全屏显示(16:9)</PresentationFormat>
  <Paragraphs>149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Futura Bk</vt:lpstr>
      <vt:lpstr>HP Simplified</vt:lpstr>
      <vt:lpstr>Lucida Grande</vt:lpstr>
      <vt:lpstr>宋体</vt:lpstr>
      <vt:lpstr>Microsoft YaHei</vt:lpstr>
      <vt:lpstr>Microsoft YaHei</vt:lpstr>
      <vt:lpstr>Arial</vt:lpstr>
      <vt:lpstr>Calibri</vt:lpstr>
      <vt:lpstr>Title and Content Master</vt:lpstr>
      <vt:lpstr>PowerPoint 演示文稿</vt:lpstr>
      <vt:lpstr>全流程可追溯</vt:lpstr>
      <vt:lpstr>先进先出(FIFO)</vt:lpstr>
      <vt:lpstr>包材管理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广汽菲亚特克莱斯勒SCM项目实施方案建议书</dc:title>
  <dc:creator>Enterprise Presentations</dc:creator>
  <cp:lastModifiedBy>druidwang</cp:lastModifiedBy>
  <cp:revision>3273</cp:revision>
  <cp:lastPrinted>2015-03-19T03:39:24Z</cp:lastPrinted>
  <dcterms:created xsi:type="dcterms:W3CDTF">2010-06-30T21:41:49Z</dcterms:created>
  <dcterms:modified xsi:type="dcterms:W3CDTF">2017-01-19T03:18:10Z</dcterms:modified>
</cp:coreProperties>
</file>