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4" r:id="rId1"/>
  </p:sldMasterIdLst>
  <p:notesMasterIdLst>
    <p:notesMasterId r:id="rId46"/>
  </p:notesMasterIdLst>
  <p:handoutMasterIdLst>
    <p:handoutMasterId r:id="rId47"/>
  </p:handoutMasterIdLst>
  <p:sldIdLst>
    <p:sldId id="1730" r:id="rId2"/>
    <p:sldId id="1714" r:id="rId3"/>
    <p:sldId id="1698" r:id="rId4"/>
    <p:sldId id="1699" r:id="rId5"/>
    <p:sldId id="1713" r:id="rId6"/>
    <p:sldId id="1700" r:id="rId7"/>
    <p:sldId id="1701" r:id="rId8"/>
    <p:sldId id="1731" r:id="rId9"/>
    <p:sldId id="1704" r:id="rId10"/>
    <p:sldId id="1732" r:id="rId11"/>
    <p:sldId id="1740" r:id="rId12"/>
    <p:sldId id="1733" r:id="rId13"/>
    <p:sldId id="1703" r:id="rId14"/>
    <p:sldId id="1734" r:id="rId15"/>
    <p:sldId id="1719" r:id="rId16"/>
    <p:sldId id="1735" r:id="rId17"/>
    <p:sldId id="1741" r:id="rId18"/>
    <p:sldId id="1742" r:id="rId19"/>
    <p:sldId id="1736" r:id="rId20"/>
    <p:sldId id="1723" r:id="rId21"/>
    <p:sldId id="1724" r:id="rId22"/>
    <p:sldId id="1721" r:id="rId23"/>
    <p:sldId id="1722" r:id="rId24"/>
    <p:sldId id="1737" r:id="rId25"/>
    <p:sldId id="1705" r:id="rId26"/>
    <p:sldId id="1706" r:id="rId27"/>
    <p:sldId id="1707" r:id="rId28"/>
    <p:sldId id="1708" r:id="rId29"/>
    <p:sldId id="1710" r:id="rId30"/>
    <p:sldId id="1711" r:id="rId31"/>
    <p:sldId id="1712" r:id="rId32"/>
    <p:sldId id="1637" r:id="rId33"/>
    <p:sldId id="1738" r:id="rId34"/>
    <p:sldId id="1743" r:id="rId35"/>
    <p:sldId id="1739" r:id="rId36"/>
    <p:sldId id="1677" r:id="rId37"/>
    <p:sldId id="1727" r:id="rId38"/>
    <p:sldId id="1729" r:id="rId39"/>
    <p:sldId id="1728" r:id="rId40"/>
    <p:sldId id="1215" r:id="rId41"/>
    <p:sldId id="1626" r:id="rId42"/>
    <p:sldId id="1627" r:id="rId43"/>
    <p:sldId id="1628" r:id="rId44"/>
    <p:sldId id="1629" r:id="rId45"/>
  </p:sldIdLst>
  <p:sldSz cx="9144000" cy="5143500" type="screen16x9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">
          <p15:clr>
            <a:srgbClr val="A4A3A4"/>
          </p15:clr>
        </p15:guide>
        <p15:guide id="2" orient="horz" pos="1619">
          <p15:clr>
            <a:srgbClr val="A4A3A4"/>
          </p15:clr>
        </p15:guide>
        <p15:guide id="3" orient="horz" pos="3134">
          <p15:clr>
            <a:srgbClr val="A4A3A4"/>
          </p15:clr>
        </p15:guide>
        <p15:guide id="4" orient="horz" pos="2798">
          <p15:clr>
            <a:srgbClr val="A4A3A4"/>
          </p15:clr>
        </p15:guide>
        <p15:guide id="5" orient="horz" pos="861">
          <p15:clr>
            <a:srgbClr val="A4A3A4"/>
          </p15:clr>
        </p15:guide>
        <p15:guide id="6" pos="296">
          <p15:clr>
            <a:srgbClr val="A4A3A4"/>
          </p15:clr>
        </p15:guide>
        <p15:guide id="7" pos="5473">
          <p15:clr>
            <a:srgbClr val="A4A3A4"/>
          </p15:clr>
        </p15:guide>
        <p15:guide id="8" pos="2880">
          <p15:clr>
            <a:srgbClr val="A4A3A4"/>
          </p15:clr>
        </p15:guide>
        <p15:guide id="9" pos="54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250" userDrawn="1">
          <p15:clr>
            <a:srgbClr val="A4A3A4"/>
          </p15:clr>
        </p15:guide>
        <p15:guide id="2" pos="25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A0"/>
    <a:srgbClr val="F05332"/>
    <a:srgbClr val="FFA800"/>
    <a:srgbClr val="9FB6FF"/>
    <a:srgbClr val="00B050"/>
    <a:srgbClr val="0096D6"/>
    <a:srgbClr val="EAB200"/>
    <a:srgbClr val="C00000"/>
    <a:srgbClr val="0070C0"/>
    <a:srgbClr val="4B8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280" autoAdjust="0"/>
  </p:normalViewPr>
  <p:slideViewPr>
    <p:cSldViewPr snapToGrid="0">
      <p:cViewPr varScale="1">
        <p:scale>
          <a:sx n="117" d="100"/>
          <a:sy n="117" d="100"/>
        </p:scale>
        <p:origin x="514" y="77"/>
      </p:cViewPr>
      <p:guideLst>
        <p:guide orient="horz" pos="215"/>
        <p:guide orient="horz" pos="1619"/>
        <p:guide orient="horz" pos="3134"/>
        <p:guide orient="horz" pos="2798"/>
        <p:guide orient="horz" pos="861"/>
        <p:guide pos="296"/>
        <p:guide pos="5473"/>
        <p:guide pos="2880"/>
        <p:guide pos="5471"/>
      </p:guideLst>
    </p:cSldViewPr>
  </p:slideViewPr>
  <p:outlineViewPr>
    <p:cViewPr>
      <p:scale>
        <a:sx n="33" d="100"/>
        <a:sy n="33" d="100"/>
      </p:scale>
      <p:origin x="0" y="-649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934"/>
    </p:cViewPr>
  </p:sorterViewPr>
  <p:notesViewPr>
    <p:cSldViewPr snapToGrid="0">
      <p:cViewPr varScale="1">
        <p:scale>
          <a:sx n="60" d="100"/>
          <a:sy n="60" d="100"/>
        </p:scale>
        <p:origin x="3221" y="48"/>
      </p:cViewPr>
      <p:guideLst>
        <p:guide orient="horz" pos="6250"/>
        <p:guide pos="2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7CF526-79FD-4A16-BC4C-E1C9E6D4E64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357E56-FBBE-4ED9-878C-498769CB3861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>
            <a:lnSpc>
              <a:spcPct val="150000"/>
            </a:lnSpc>
          </a:pPr>
          <a:r>
            <a:rPr lang="zh-CN" sz="1200" dirty="0" smtClean="0"/>
            <a:t>上海科尔本施密特活塞有限公司（以下简称科尔本）是由上海汽车工业（集团）总公司（</a:t>
          </a:r>
          <a:r>
            <a:rPr lang="en-US" sz="1200" dirty="0" smtClean="0"/>
            <a:t>50%</a:t>
          </a:r>
          <a:r>
            <a:rPr lang="zh-CN" sz="1200" dirty="0" smtClean="0"/>
            <a:t>）及德国科尔本施密特有限公司（</a:t>
          </a:r>
          <a:r>
            <a:rPr lang="en-US" sz="1200" dirty="0" smtClean="0"/>
            <a:t>50%</a:t>
          </a:r>
          <a:r>
            <a:rPr lang="zh-CN" sz="1200" dirty="0" smtClean="0"/>
            <a:t>）共同出资组建的中德合资企业，专业生产各类汽车用铝制活塞。</a:t>
          </a:r>
        </a:p>
        <a:p>
          <a:pPr>
            <a:lnSpc>
              <a:spcPct val="150000"/>
            </a:lnSpc>
          </a:pPr>
          <a:r>
            <a:rPr lang="zh-CN" sz="1200" dirty="0" smtClean="0"/>
            <a:t>科尔本现在为国内主要上海大众、上上汽通用、一汽马自达、天津丰田、长安福特、东风康明斯等。此外，还出口产品到德国道依茨以及欧洲市场。</a:t>
          </a:r>
          <a:endParaRPr lang="en-US" sz="1200" b="0" dirty="0">
            <a:latin typeface="宋体" pitchFamily="2" charset="-122"/>
            <a:ea typeface="宋体" pitchFamily="2" charset="-122"/>
            <a:cs typeface="Arial" pitchFamily="34" charset="0"/>
          </a:endParaRPr>
        </a:p>
      </dgm:t>
    </dgm:pt>
    <dgm:pt modelId="{ECBFB223-44C6-406A-8F84-6EB3ED078596}" type="parTrans" cxnId="{B95BA5C8-EF84-4088-B148-4705222B74EC}">
      <dgm:prSet/>
      <dgm:spPr/>
      <dgm:t>
        <a:bodyPr/>
        <a:lstStyle/>
        <a:p>
          <a:endParaRPr lang="en-US">
            <a:latin typeface="宋体" pitchFamily="2" charset="-122"/>
            <a:ea typeface="宋体" pitchFamily="2" charset="-122"/>
            <a:cs typeface="Arial" pitchFamily="34" charset="0"/>
          </a:endParaRPr>
        </a:p>
      </dgm:t>
    </dgm:pt>
    <dgm:pt modelId="{C534454F-EC5B-4F92-8003-1E77D25650EE}" type="sibTrans" cxnId="{B95BA5C8-EF84-4088-B148-4705222B74EC}">
      <dgm:prSet/>
      <dgm:spPr/>
      <dgm:t>
        <a:bodyPr/>
        <a:lstStyle/>
        <a:p>
          <a:endParaRPr lang="en-US">
            <a:latin typeface="宋体" pitchFamily="2" charset="-122"/>
            <a:ea typeface="宋体" pitchFamily="2" charset="-122"/>
            <a:cs typeface="Arial" pitchFamily="34" charset="0"/>
          </a:endParaRPr>
        </a:p>
      </dgm:t>
    </dgm:pt>
    <dgm:pt modelId="{25888EED-1AD7-46CF-B869-42460C5F7E40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>
            <a:lnSpc>
              <a:spcPct val="150000"/>
            </a:lnSpc>
          </a:pPr>
          <a:r>
            <a:rPr lang="zh-CN" sz="1200" dirty="0" smtClean="0"/>
            <a:t>经过前期调研发现科尔本的存货周转次数较低，库存余额较高，库存无系统自动预警。</a:t>
          </a:r>
          <a:r>
            <a:rPr lang="en-US" sz="1200" dirty="0" smtClean="0"/>
            <a:t>2015</a:t>
          </a:r>
          <a:r>
            <a:rPr lang="zh-CN" sz="1200" dirty="0" smtClean="0"/>
            <a:t>年平均存货周转次数为</a:t>
          </a:r>
          <a:r>
            <a:rPr lang="en-US" sz="1200" dirty="0" smtClean="0"/>
            <a:t>6.82</a:t>
          </a:r>
          <a:r>
            <a:rPr lang="zh-CN" sz="1200" dirty="0" smtClean="0"/>
            <a:t>，平均存货余额为</a:t>
          </a:r>
          <a:r>
            <a:rPr lang="en-US" sz="1200" dirty="0" smtClean="0"/>
            <a:t>211,510,003.40</a:t>
          </a:r>
          <a:r>
            <a:rPr lang="zh-CN" sz="1200" dirty="0" smtClean="0"/>
            <a:t>。</a:t>
          </a:r>
          <a:r>
            <a:rPr lang="en-US" sz="1200" dirty="0" smtClean="0"/>
            <a:t>2016</a:t>
          </a:r>
          <a:r>
            <a:rPr lang="zh-CN" sz="1200" dirty="0" smtClean="0"/>
            <a:t>年截止至</a:t>
          </a:r>
          <a:r>
            <a:rPr lang="en-US" sz="1200" dirty="0" smtClean="0"/>
            <a:t>9</a:t>
          </a:r>
          <a:r>
            <a:rPr lang="zh-CN" sz="1200" dirty="0" smtClean="0"/>
            <a:t>月份存货周转次数为</a:t>
          </a:r>
          <a:r>
            <a:rPr lang="en-US" sz="1200" dirty="0" smtClean="0"/>
            <a:t>7.11</a:t>
          </a:r>
          <a:r>
            <a:rPr lang="zh-CN" sz="1200" dirty="0" smtClean="0"/>
            <a:t>，平均存货余额为</a:t>
          </a:r>
          <a:r>
            <a:rPr lang="en-US" sz="1200" dirty="0" smtClean="0"/>
            <a:t>184,186,361.97</a:t>
          </a:r>
          <a:r>
            <a:rPr lang="zh-CN" sz="1200" dirty="0" smtClean="0"/>
            <a:t>。</a:t>
          </a:r>
          <a:endParaRPr lang="en-US" sz="1200" dirty="0" smtClean="0"/>
        </a:p>
      </dgm:t>
    </dgm:pt>
    <dgm:pt modelId="{9135ADC6-F07A-4610-A519-DD745E596B65}" type="parTrans" cxnId="{E1766956-2A6B-49E7-8A69-36230DCFC20B}">
      <dgm:prSet/>
      <dgm:spPr/>
      <dgm:t>
        <a:bodyPr/>
        <a:lstStyle/>
        <a:p>
          <a:endParaRPr lang="en-US">
            <a:latin typeface="宋体" pitchFamily="2" charset="-122"/>
            <a:ea typeface="宋体" pitchFamily="2" charset="-122"/>
            <a:cs typeface="Arial" pitchFamily="34" charset="0"/>
          </a:endParaRPr>
        </a:p>
      </dgm:t>
    </dgm:pt>
    <dgm:pt modelId="{2E89B24B-05C1-47E5-92AF-50FE194440AC}" type="sibTrans" cxnId="{E1766956-2A6B-49E7-8A69-36230DCFC20B}">
      <dgm:prSet/>
      <dgm:spPr/>
      <dgm:t>
        <a:bodyPr/>
        <a:lstStyle/>
        <a:p>
          <a:endParaRPr lang="en-US">
            <a:latin typeface="宋体" pitchFamily="2" charset="-122"/>
            <a:ea typeface="宋体" pitchFamily="2" charset="-122"/>
            <a:cs typeface="Arial" pitchFamily="34" charset="0"/>
          </a:endParaRPr>
        </a:p>
      </dgm:t>
    </dgm:pt>
    <dgm:pt modelId="{C4A3EF5E-A918-45E7-8F77-911F5BB9C04C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>
            <a:lnSpc>
              <a:spcPct val="150000"/>
            </a:lnSpc>
          </a:pPr>
          <a:r>
            <a:rPr lang="zh-CN" sz="1200" dirty="0" smtClean="0"/>
            <a:t>为了改善科尔本仓库管理现状，提升仓库管理水平，加强物料配送能力，从而提高均胜库存实时准确率，提升物流整体周转效率，提升零件质量可追溯性，最终实现库存下降</a:t>
          </a:r>
          <a:r>
            <a:rPr lang="en-US" sz="1200" dirty="0" smtClean="0"/>
            <a:t>20%</a:t>
          </a:r>
          <a:r>
            <a:rPr lang="zh-CN" sz="1200" dirty="0" smtClean="0"/>
            <a:t>的目标。科尔本需要一套具有高系统安全性、高可靠性以及高可扩展性的</a:t>
          </a:r>
          <a:r>
            <a:rPr lang="en-US" sz="1200" dirty="0" smtClean="0"/>
            <a:t>WMS</a:t>
          </a:r>
          <a:r>
            <a:rPr lang="zh-CN" sz="1200" dirty="0" smtClean="0"/>
            <a:t>系统（以下简称</a:t>
          </a:r>
          <a:r>
            <a:rPr lang="en-US" sz="1200" dirty="0" smtClean="0"/>
            <a:t>WMS</a:t>
          </a:r>
          <a:r>
            <a:rPr lang="zh-CN" sz="1200" dirty="0" smtClean="0"/>
            <a:t>）。</a:t>
          </a:r>
          <a:endParaRPr lang="en-GB" altLang="en-US" sz="1200" dirty="0">
            <a:latin typeface="宋体" pitchFamily="2" charset="-122"/>
            <a:ea typeface="宋体" pitchFamily="2" charset="-122"/>
            <a:cs typeface="Arial" pitchFamily="34" charset="0"/>
          </a:endParaRPr>
        </a:p>
      </dgm:t>
    </dgm:pt>
    <dgm:pt modelId="{DAC3424A-4874-498C-96D3-0B101D0EBE45}" type="parTrans" cxnId="{E22E7A4A-A2DB-4F96-8F61-D3C0E3591168}">
      <dgm:prSet/>
      <dgm:spPr/>
      <dgm:t>
        <a:bodyPr/>
        <a:lstStyle/>
        <a:p>
          <a:endParaRPr lang="en-US">
            <a:latin typeface="宋体" pitchFamily="2" charset="-122"/>
            <a:ea typeface="宋体" pitchFamily="2" charset="-122"/>
            <a:cs typeface="Arial" pitchFamily="34" charset="0"/>
          </a:endParaRPr>
        </a:p>
      </dgm:t>
    </dgm:pt>
    <dgm:pt modelId="{4C99ED71-EAC4-467F-9E36-A7FE6E3BC409}" type="sibTrans" cxnId="{E22E7A4A-A2DB-4F96-8F61-D3C0E3591168}">
      <dgm:prSet/>
      <dgm:spPr/>
      <dgm:t>
        <a:bodyPr/>
        <a:lstStyle/>
        <a:p>
          <a:endParaRPr lang="en-US">
            <a:latin typeface="宋体" pitchFamily="2" charset="-122"/>
            <a:ea typeface="宋体" pitchFamily="2" charset="-122"/>
            <a:cs typeface="Arial" pitchFamily="34" charset="0"/>
          </a:endParaRPr>
        </a:p>
      </dgm:t>
    </dgm:pt>
    <dgm:pt modelId="{5DB3DAB7-9C99-4B21-A2F8-3389B0822A0C}" type="pres">
      <dgm:prSet presAssocID="{AF7CF526-79FD-4A16-BC4C-E1C9E6D4E64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AD7F8DE-F2A6-48E5-8508-52635999A5DC}" type="pres">
      <dgm:prSet presAssocID="{44357E56-FBBE-4ED9-878C-498769CB3861}" presName="parentText" presStyleLbl="node1" presStyleIdx="0" presStyleCnt="3" custScaleX="100774" custScaleY="142660" custLinFactY="-42219" custLinFactNeighborX="-4601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24512C-2B7D-43A3-AF98-0D2358602807}" type="pres">
      <dgm:prSet presAssocID="{C534454F-EC5B-4F92-8003-1E77D25650EE}" presName="spacer" presStyleCnt="0"/>
      <dgm:spPr/>
    </dgm:pt>
    <dgm:pt modelId="{83FF17EF-1B34-49EB-8454-D824427D5ACA}" type="pres">
      <dgm:prSet presAssocID="{25888EED-1AD7-46CF-B869-42460C5F7E40}" presName="parentText" presStyleLbl="node1" presStyleIdx="1" presStyleCnt="3" custLinFactNeighborX="-48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1BB3CB-5337-41F6-811E-6134BBE46C9A}" type="pres">
      <dgm:prSet presAssocID="{2E89B24B-05C1-47E5-92AF-50FE194440AC}" presName="spacer" presStyleCnt="0"/>
      <dgm:spPr/>
    </dgm:pt>
    <dgm:pt modelId="{E0536F27-D3AF-42A0-A645-511C62ABDCDD}" type="pres">
      <dgm:prSet presAssocID="{C4A3EF5E-A918-45E7-8F77-911F5BB9C04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53BDAC8-B580-4C3D-895B-A7F2D10D5456}" type="presOf" srcId="{AF7CF526-79FD-4A16-BC4C-E1C9E6D4E64A}" destId="{5DB3DAB7-9C99-4B21-A2F8-3389B0822A0C}" srcOrd="0" destOrd="0" presId="urn:microsoft.com/office/officeart/2005/8/layout/vList2"/>
    <dgm:cxn modelId="{EB3058A7-D760-499D-BD8D-0E84F90F8FD4}" type="presOf" srcId="{44357E56-FBBE-4ED9-878C-498769CB3861}" destId="{8AD7F8DE-F2A6-48E5-8508-52635999A5DC}" srcOrd="0" destOrd="0" presId="urn:microsoft.com/office/officeart/2005/8/layout/vList2"/>
    <dgm:cxn modelId="{E22E7A4A-A2DB-4F96-8F61-D3C0E3591168}" srcId="{AF7CF526-79FD-4A16-BC4C-E1C9E6D4E64A}" destId="{C4A3EF5E-A918-45E7-8F77-911F5BB9C04C}" srcOrd="2" destOrd="0" parTransId="{DAC3424A-4874-498C-96D3-0B101D0EBE45}" sibTransId="{4C99ED71-EAC4-467F-9E36-A7FE6E3BC409}"/>
    <dgm:cxn modelId="{3CB9C86C-2262-4EC2-8855-3530BA0E5815}" type="presOf" srcId="{25888EED-1AD7-46CF-B869-42460C5F7E40}" destId="{83FF17EF-1B34-49EB-8454-D824427D5ACA}" srcOrd="0" destOrd="0" presId="urn:microsoft.com/office/officeart/2005/8/layout/vList2"/>
    <dgm:cxn modelId="{B95BA5C8-EF84-4088-B148-4705222B74EC}" srcId="{AF7CF526-79FD-4A16-BC4C-E1C9E6D4E64A}" destId="{44357E56-FBBE-4ED9-878C-498769CB3861}" srcOrd="0" destOrd="0" parTransId="{ECBFB223-44C6-406A-8F84-6EB3ED078596}" sibTransId="{C534454F-EC5B-4F92-8003-1E77D25650EE}"/>
    <dgm:cxn modelId="{E1766956-2A6B-49E7-8A69-36230DCFC20B}" srcId="{AF7CF526-79FD-4A16-BC4C-E1C9E6D4E64A}" destId="{25888EED-1AD7-46CF-B869-42460C5F7E40}" srcOrd="1" destOrd="0" parTransId="{9135ADC6-F07A-4610-A519-DD745E596B65}" sibTransId="{2E89B24B-05C1-47E5-92AF-50FE194440AC}"/>
    <dgm:cxn modelId="{A68B6074-00C8-47F7-B373-69D180FCB4C2}" type="presOf" srcId="{C4A3EF5E-A918-45E7-8F77-911F5BB9C04C}" destId="{E0536F27-D3AF-42A0-A645-511C62ABDCDD}" srcOrd="0" destOrd="0" presId="urn:microsoft.com/office/officeart/2005/8/layout/vList2"/>
    <dgm:cxn modelId="{CA87B7D9-F8A4-4CE2-B19E-D046226B8F99}" type="presParOf" srcId="{5DB3DAB7-9C99-4B21-A2F8-3389B0822A0C}" destId="{8AD7F8DE-F2A6-48E5-8508-52635999A5DC}" srcOrd="0" destOrd="0" presId="urn:microsoft.com/office/officeart/2005/8/layout/vList2"/>
    <dgm:cxn modelId="{1932E701-BC90-415C-93C5-A7BCE7DE950F}" type="presParOf" srcId="{5DB3DAB7-9C99-4B21-A2F8-3389B0822A0C}" destId="{7824512C-2B7D-43A3-AF98-0D2358602807}" srcOrd="1" destOrd="0" presId="urn:microsoft.com/office/officeart/2005/8/layout/vList2"/>
    <dgm:cxn modelId="{BA7DE817-6B26-4440-AB5D-91B0C89C9C9D}" type="presParOf" srcId="{5DB3DAB7-9C99-4B21-A2F8-3389B0822A0C}" destId="{83FF17EF-1B34-49EB-8454-D824427D5ACA}" srcOrd="2" destOrd="0" presId="urn:microsoft.com/office/officeart/2005/8/layout/vList2"/>
    <dgm:cxn modelId="{A4AAB0CF-F519-4B6A-8BEF-5A4C5E81B258}" type="presParOf" srcId="{5DB3DAB7-9C99-4B21-A2F8-3389B0822A0C}" destId="{941BB3CB-5337-41F6-811E-6134BBE46C9A}" srcOrd="3" destOrd="0" presId="urn:microsoft.com/office/officeart/2005/8/layout/vList2"/>
    <dgm:cxn modelId="{5D5A725A-304A-44AD-997E-E78972A31366}" type="presParOf" srcId="{5DB3DAB7-9C99-4B21-A2F8-3389B0822A0C}" destId="{E0536F27-D3AF-42A0-A645-511C62ABDCD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idx="1"/>
          </p:nvPr>
        </p:nvSpPr>
        <p:spPr>
          <a:xfrm>
            <a:off x="5548166" y="9921889"/>
            <a:ext cx="1255799" cy="299823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marL="0" algn="r" defTabSz="965149" rtl="0" eaLnBrk="1" latinLnBrk="0" hangingPunct="1">
              <a:defRPr lang="en-US" sz="800" kern="1200" smtClean="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fld id="{E831FD69-BB7F-48A9-AD3C-0905D51AD404}" type="datetime3">
              <a:rPr lang="en-US" smtClean="0"/>
              <a:pPr/>
              <a:t>25 November 2016</a:t>
            </a:fld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235720" y="9921889"/>
            <a:ext cx="617464" cy="299823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marL="0" algn="ctr" defTabSz="965149" rtl="0" eaLnBrk="1" latinLnBrk="0" hangingPunct="1">
              <a:defRPr lang="en-US" sz="800" kern="1200" smtClean="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fld id="{84B04522-5E79-4620-978F-683F5015A6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Header Placeholder 1"/>
          <p:cNvSpPr>
            <a:spLocks noGrp="1"/>
          </p:cNvSpPr>
          <p:nvPr>
            <p:ph type="hdr" sz="quarter"/>
          </p:nvPr>
        </p:nvSpPr>
        <p:spPr>
          <a:xfrm>
            <a:off x="298509" y="33373"/>
            <a:ext cx="3077739" cy="511731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l">
              <a:defRPr sz="1300">
                <a:latin typeface="Futura Bk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3179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98509" y="33373"/>
            <a:ext cx="3077739" cy="511731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l">
              <a:defRPr sz="1300">
                <a:latin typeface="Futura Bk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48166" y="9921889"/>
            <a:ext cx="1255799" cy="299823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marL="0" algn="r" defTabSz="965149" rtl="0" eaLnBrk="1" latinLnBrk="0" hangingPunct="1">
              <a:defRPr lang="en-US" sz="800" kern="1200" smtClean="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fld id="{E831FD69-BB7F-48A9-AD3C-0905D51AD404}" type="datetime3">
              <a:rPr lang="en-US" smtClean="0"/>
              <a:pPr/>
              <a:t>25 November 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15" tIns="48257" rIns="96515" bIns="4825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510" y="4861441"/>
            <a:ext cx="6505456" cy="4605576"/>
          </a:xfrm>
          <a:prstGeom prst="rect">
            <a:avLst/>
          </a:prstGeom>
        </p:spPr>
        <p:txBody>
          <a:bodyPr vert="horz" lIns="96515" tIns="48257" rIns="96515" bIns="4825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235720" y="9921889"/>
            <a:ext cx="617464" cy="299823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marL="0" algn="ctr" defTabSz="965149" rtl="0" eaLnBrk="1" latinLnBrk="0" hangingPunct="1">
              <a:defRPr lang="en-US" sz="800" kern="1200" smtClean="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fld id="{84B04522-5E79-4620-978F-683F5015A6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61494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Futura Bk" pitchFamily="34" charset="0"/>
        <a:ea typeface="+mn-ea"/>
        <a:cs typeface="+mn-cs"/>
      </a:defRPr>
    </a:lvl1pPr>
    <a:lvl2pPr marL="168275" indent="0" algn="l" defTabSz="914400" rtl="0" eaLnBrk="1" latinLnBrk="0" hangingPunct="1">
      <a:defRPr sz="1000" kern="1200">
        <a:solidFill>
          <a:schemeClr val="tx1"/>
        </a:solidFill>
        <a:latin typeface="Futura Bk" pitchFamily="34" charset="0"/>
        <a:ea typeface="+mn-ea"/>
        <a:cs typeface="+mn-cs"/>
      </a:defRPr>
    </a:lvl2pPr>
    <a:lvl3pPr marL="347663" indent="0" algn="l" defTabSz="914400" rtl="0" eaLnBrk="1" latinLnBrk="0" hangingPunct="1">
      <a:defRPr sz="1000" kern="1200">
        <a:solidFill>
          <a:schemeClr val="tx1"/>
        </a:solidFill>
        <a:latin typeface="Futura Bk" pitchFamily="34" charset="0"/>
        <a:ea typeface="+mn-ea"/>
        <a:cs typeface="+mn-cs"/>
      </a:defRPr>
    </a:lvl3pPr>
    <a:lvl4pPr marL="457200" indent="0" algn="l" defTabSz="914400" rtl="0" eaLnBrk="1" latinLnBrk="0" hangingPunct="1">
      <a:defRPr sz="1000" kern="1200">
        <a:solidFill>
          <a:schemeClr val="tx1"/>
        </a:solidFill>
        <a:latin typeface="Futura Bk" pitchFamily="34" charset="0"/>
        <a:ea typeface="+mn-ea"/>
        <a:cs typeface="+mn-cs"/>
      </a:defRPr>
    </a:lvl4pPr>
    <a:lvl5pPr marL="517525" indent="0" algn="l" defTabSz="914400" rtl="0" eaLnBrk="1" latinLnBrk="0" hangingPunct="1">
      <a:defRPr sz="1000" kern="1200">
        <a:solidFill>
          <a:schemeClr val="tx1"/>
        </a:solidFill>
        <a:latin typeface="Futura Bk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大家好，我们是</a:t>
            </a:r>
            <a:r>
              <a:rPr lang="zh-CN" altLang="en-US" sz="1200" dirty="0" smtClean="0">
                <a:latin typeface="HP Simplified" pitchFamily="34" charset="0"/>
                <a:cs typeface="Arial" charset="0"/>
              </a:rPr>
              <a:t>延科信息科技（上海）有限公司。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首先，我们非常荣幸能够有机会成为本次</a:t>
            </a:r>
            <a:r>
              <a:rPr lang="en-US" altLang="zh-CN" dirty="0" smtClean="0"/>
              <a:t>MES</a:t>
            </a:r>
            <a:r>
              <a:rPr lang="zh-CN" altLang="en-US" dirty="0" smtClean="0"/>
              <a:t>项目潜在的实施供应商，经过对贵公司需求的初步理解，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基于我们对延锋百利得、申雅密封件等多个的项目实施经验，以及对</a:t>
            </a:r>
            <a:r>
              <a:rPr lang="en-US" altLang="zh-CN" dirty="0" smtClean="0"/>
              <a:t>MES</a:t>
            </a:r>
            <a:r>
              <a:rPr lang="zh-CN" altLang="en-US" dirty="0" smtClean="0"/>
              <a:t>产品多年的实施及运营服务经验，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我们相信我们的方案能够满足均胜现在和将来的业务需求，同时我们也希望能成为均胜在信息化建设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方面的长期合作伙伴，我们坚信这种合作伙伴关系将会在均胜公司的成功发展中起到重要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的作用。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062E5A-7C33-49FC-9863-92A72946F97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91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165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7146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7292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831FD69-BB7F-48A9-AD3C-0905D51AD404}" type="datetime3">
              <a:rPr lang="en-US" smtClean="0"/>
              <a:pPr/>
              <a:t>25 November 2016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26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7895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878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831FD69-BB7F-48A9-AD3C-0905D51AD404}" type="datetime3">
              <a:rPr lang="en-US" smtClean="0"/>
              <a:pPr/>
              <a:t>25 November 2016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33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0329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704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051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2400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2014</a:t>
            </a:r>
            <a:r>
              <a:rPr lang="zh-CN" altLang="en-US" sz="1200" dirty="0" smtClean="0"/>
              <a:t>年</a:t>
            </a:r>
            <a:r>
              <a:rPr lang="zh-CN" altLang="zh-CN" sz="1200" dirty="0" smtClean="0"/>
              <a:t>菲亚特克莱斯勒汽车集团和广汽集团</a:t>
            </a:r>
            <a:r>
              <a:rPr lang="zh-CN" altLang="en-US" sz="1200" dirty="0" smtClean="0"/>
              <a:t>在广州投资</a:t>
            </a:r>
            <a:r>
              <a:rPr lang="en-US" altLang="zh-CN" sz="1200" dirty="0" smtClean="0"/>
              <a:t>42.3</a:t>
            </a:r>
            <a:r>
              <a:rPr lang="zh-CN" altLang="zh-CN" sz="1200" dirty="0" smtClean="0"/>
              <a:t>亿</a:t>
            </a:r>
            <a:r>
              <a:rPr lang="zh-CN" altLang="en-US" sz="1200" dirty="0" smtClean="0"/>
              <a:t>建立新的整车生产基地，</a:t>
            </a:r>
            <a:r>
              <a:rPr lang="zh-CN" altLang="zh-CN" sz="1200" dirty="0" smtClean="0"/>
              <a:t>设计</a:t>
            </a:r>
            <a:r>
              <a:rPr lang="zh-CN" altLang="en-US" sz="1200" dirty="0" smtClean="0"/>
              <a:t>年</a:t>
            </a:r>
            <a:r>
              <a:rPr lang="zh-CN" altLang="zh-CN" sz="1200" dirty="0" smtClean="0"/>
              <a:t>产能为</a:t>
            </a:r>
            <a:r>
              <a:rPr lang="en-US" altLang="zh-CN" sz="1200" dirty="0" smtClean="0"/>
              <a:t>16</a:t>
            </a:r>
            <a:r>
              <a:rPr lang="zh-CN" altLang="zh-CN" sz="1200" dirty="0" smtClean="0"/>
              <a:t>万台</a:t>
            </a:r>
            <a:r>
              <a:rPr lang="zh-CN" altLang="en-US" sz="1200" dirty="0" smtClean="0"/>
              <a:t>，</a:t>
            </a:r>
            <a:r>
              <a:rPr lang="zh-CN" altLang="zh-CN" sz="1200" dirty="0" smtClean="0"/>
              <a:t>生产三款全新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Jeep</a:t>
            </a:r>
            <a:r>
              <a:rPr lang="zh-CN" altLang="zh-CN" sz="1200" dirty="0" smtClean="0"/>
              <a:t>品牌</a:t>
            </a:r>
            <a:r>
              <a:rPr lang="zh-CN" altLang="en-US" sz="1200" dirty="0" smtClean="0"/>
              <a:t>的</a:t>
            </a:r>
            <a:r>
              <a:rPr lang="zh-CN" altLang="zh-CN" sz="1200" dirty="0" smtClean="0"/>
              <a:t>车型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新厂</a:t>
            </a:r>
            <a:r>
              <a:rPr lang="zh-CN" altLang="zh-CN" sz="1200" dirty="0" smtClean="0"/>
              <a:t>将采用</a:t>
            </a:r>
            <a:r>
              <a:rPr lang="en-US" altLang="zh-CN" sz="1200" dirty="0" smtClean="0"/>
              <a:t>SCM</a:t>
            </a:r>
            <a:r>
              <a:rPr lang="zh-CN" altLang="en-US" sz="1200" dirty="0" smtClean="0"/>
              <a:t>作为物流管理系统</a:t>
            </a:r>
            <a:r>
              <a:rPr lang="zh-CN" altLang="zh-CN" sz="1200" dirty="0" smtClean="0"/>
              <a:t>和西门子</a:t>
            </a:r>
            <a:r>
              <a:rPr lang="en-US" altLang="zh-CN" sz="1200" dirty="0" smtClean="0"/>
              <a:t>SIMANTIC</a:t>
            </a:r>
            <a:r>
              <a:rPr lang="zh-CN" altLang="en-US" sz="1200" dirty="0" smtClean="0"/>
              <a:t>作为生产管理系统，</a:t>
            </a:r>
            <a:r>
              <a:rPr lang="zh-CN" altLang="zh-CN" sz="1200" dirty="0" smtClean="0"/>
              <a:t>替换原有的系统</a:t>
            </a:r>
            <a:r>
              <a:rPr lang="zh-CN" altLang="en-US" sz="1200" dirty="0" smtClean="0"/>
              <a:t>。以此来提高精益生产和敏捷物流的能力，满足更高管理水平的要求。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3978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Futura Bk" pitchFamily="34" charset="0"/>
                <a:ea typeface="+mn-ea"/>
                <a:cs typeface="+mn-cs"/>
              </a:rPr>
              <a:t>项目的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Futura Bk" pitchFamily="34" charset="0"/>
                <a:ea typeface="+mn-ea"/>
                <a:cs typeface="+mn-cs"/>
              </a:rPr>
              <a:t>主要范围是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Futura Bk" pitchFamily="34" charset="0"/>
                <a:ea typeface="+mn-ea"/>
                <a:cs typeface="+mn-cs"/>
              </a:rPr>
              <a:t>覆盖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Futura Bk" pitchFamily="34" charset="0"/>
                <a:ea typeface="+mn-ea"/>
                <a:cs typeface="+mn-cs"/>
              </a:rPr>
              <a:t>广菲克广州工厂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Futura Bk" pitchFamily="34" charset="0"/>
                <a:ea typeface="+mn-ea"/>
                <a:cs typeface="+mn-cs"/>
              </a:rPr>
              <a:t>物流与生产管理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Futura Bk" pitchFamily="34" charset="0"/>
              <a:ea typeface="+mn-ea"/>
              <a:cs typeface="+mn-cs"/>
            </a:endParaRPr>
          </a:p>
          <a:p>
            <a:r>
              <a:rPr lang="zh-CN" altLang="en-US" dirty="0" smtClean="0"/>
              <a:t>还将涵盖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长沙工厂、零部件仓库、供应商物流园</a:t>
            </a:r>
            <a:r>
              <a:rPr lang="zh-CN" altLang="en-US" dirty="0" smtClean="0">
                <a:latin typeface="Futura Bk" pitchFamily="34" charset="0"/>
                <a:ea typeface="+mn-ea"/>
              </a:rPr>
              <a:t>及其相关地点。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831FD69-BB7F-48A9-AD3C-0905D51AD404}" type="datetime3">
              <a:rPr lang="en-US" smtClean="0"/>
              <a:pPr/>
              <a:t>25 November 2016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>
          <a:xfrm>
            <a:off x="298509" y="9921889"/>
            <a:ext cx="1266095" cy="29982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HP Confidential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46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6184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8672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9273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2760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65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50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327024" y="773722"/>
            <a:ext cx="8493125" cy="3791133"/>
          </a:xfrm>
        </p:spPr>
        <p:txBody>
          <a:bodyPr/>
          <a:lstStyle>
            <a:lvl1pPr>
              <a:defRPr baseline="0">
                <a:ea typeface="宋体" panose="02010600030101010101" pitchFamily="2" charset="-122"/>
              </a:defRPr>
            </a:lvl1pPr>
            <a:lvl2pPr>
              <a:defRPr baseline="0">
                <a:ea typeface="宋体" panose="02010600030101010101" pitchFamily="2" charset="-122"/>
              </a:defRPr>
            </a:lvl2pPr>
            <a:lvl3pPr>
              <a:defRPr baseline="0">
                <a:ea typeface="宋体" panose="02010600030101010101" pitchFamily="2" charset="-122"/>
              </a:defRPr>
            </a:lvl3pPr>
            <a:lvl4pPr>
              <a:defRPr baseline="0">
                <a:ea typeface="宋体" panose="02010600030101010101" pitchFamily="2" charset="-122"/>
              </a:defRPr>
            </a:lvl4pPr>
            <a:lvl5pPr>
              <a:defRPr baseline="0">
                <a:ea typeface="宋体" panose="02010600030101010101" pitchFamily="2" charset="-122"/>
              </a:defRPr>
            </a:lvl5pPr>
          </a:lstStyle>
          <a:p>
            <a:pPr lvl="0"/>
            <a:r>
              <a:rPr lang="en-US" noProof="0" dirty="0"/>
              <a:t>Click to add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HP Simplified" panose="020B0604020204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noProof="0" dirty="0"/>
              <a:t>Insert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17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7042460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微软雅黑" pitchFamily="34" charset="-122"/>
                <a:cs typeface="微软雅黑" pitchFamily="34" charset="-122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idx="1"/>
          </p:nvPr>
        </p:nvSpPr>
        <p:spPr bwMode="black">
          <a:xfrm>
            <a:off x="329184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921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89098" y="549363"/>
            <a:ext cx="8346558" cy="33313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1" i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89098" y="128735"/>
            <a:ext cx="8357190" cy="41352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99730" y="1084521"/>
            <a:ext cx="8293396" cy="3615070"/>
          </a:xfrm>
        </p:spPr>
        <p:txBody>
          <a:bodyPr wrap="square">
            <a:noAutofit/>
          </a:bodyPr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736608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327024" y="773722"/>
            <a:ext cx="8493125" cy="3791133"/>
          </a:xfrm>
        </p:spPr>
        <p:txBody>
          <a:bodyPr/>
          <a:lstStyle>
            <a:lvl1pPr>
              <a:defRPr baseline="0">
                <a:ea typeface="宋体" panose="02010600030101010101" pitchFamily="2" charset="-122"/>
              </a:defRPr>
            </a:lvl1pPr>
            <a:lvl2pPr>
              <a:defRPr baseline="0">
                <a:ea typeface="宋体" panose="02010600030101010101" pitchFamily="2" charset="-122"/>
              </a:defRPr>
            </a:lvl2pPr>
            <a:lvl3pPr>
              <a:defRPr baseline="0">
                <a:ea typeface="宋体" panose="02010600030101010101" pitchFamily="2" charset="-122"/>
              </a:defRPr>
            </a:lvl3pPr>
            <a:lvl4pPr>
              <a:defRPr baseline="0">
                <a:ea typeface="宋体" panose="02010600030101010101" pitchFamily="2" charset="-122"/>
              </a:defRPr>
            </a:lvl4pPr>
            <a:lvl5pPr>
              <a:defRPr baseline="0">
                <a:ea typeface="宋体" panose="02010600030101010101" pitchFamily="2" charset="-122"/>
              </a:defRPr>
            </a:lvl5pPr>
          </a:lstStyle>
          <a:p>
            <a:pPr lvl="0"/>
            <a:r>
              <a:rPr lang="en-US" noProof="0" dirty="0"/>
              <a:t>Click to add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HP Simplified" panose="020B0604020204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noProof="0" dirty="0"/>
              <a:t>Insert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0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345" y="1788111"/>
            <a:ext cx="6453390" cy="1206484"/>
          </a:xfrm>
        </p:spPr>
        <p:txBody>
          <a:bodyPr anchor="b"/>
          <a:lstStyle>
            <a:lvl1pPr>
              <a:lnSpc>
                <a:spcPct val="80000"/>
              </a:lnSpc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52425" y="3002975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14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black">
          <a:xfrm>
            <a:off x="331788" y="309381"/>
            <a:ext cx="8459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839972"/>
            <a:ext cx="8473558" cy="3822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 bwMode="black">
          <a:xfrm>
            <a:off x="349250" y="4711700"/>
            <a:ext cx="182563" cy="1063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>
                <a:solidFill>
                  <a:srgbClr val="A6A6A6"/>
                </a:solidFill>
                <a:cs typeface="Arial" charset="0"/>
              </a:defRPr>
            </a:lvl1pPr>
          </a:lstStyle>
          <a:p>
            <a:pPr>
              <a:defRPr/>
            </a:pPr>
            <a:fld id="{F9EA6CBE-F090-4DC7-A82C-5EDE42A2F3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ltGray">
          <a:xfrm>
            <a:off x="1" y="0"/>
            <a:ext cx="128587" cy="5143501"/>
          </a:xfrm>
          <a:prstGeom prst="rect">
            <a:avLst/>
          </a:prstGeom>
          <a:solidFill>
            <a:srgbClr val="0071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12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119" r:id="rId2"/>
    <p:sldLayoutId id="2147484151" r:id="rId3"/>
    <p:sldLayoutId id="2147484154" r:id="rId4"/>
    <p:sldLayoutId id="2147484155" r:id="rId5"/>
    <p:sldLayoutId id="2147484156" r:id="rId6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GB" sz="2400" b="1" kern="1200" dirty="0">
          <a:solidFill>
            <a:schemeClr val="tx1"/>
          </a:solidFill>
          <a:latin typeface="微软雅黑" pitchFamily="34" charset="-122"/>
          <a:ea typeface="微软雅黑" pitchFamily="34" charset="-122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lnSpc>
          <a:spcPct val="120000"/>
        </a:lnSpc>
        <a:spcBef>
          <a:spcPct val="0"/>
        </a:spcBef>
        <a:spcAft>
          <a:spcPts val="138"/>
        </a:spcAft>
        <a:buSzPct val="100000"/>
        <a:buFont typeface="Arial" charset="0"/>
        <a:defRPr b="1" kern="1200" baseline="0">
          <a:solidFill>
            <a:schemeClr val="accent1"/>
          </a:solidFill>
          <a:latin typeface="Arial"/>
          <a:ea typeface="宋体" panose="02010600030101010101" pitchFamily="2" charset="-122"/>
          <a:cs typeface="Arial"/>
        </a:defRPr>
      </a:lvl1pPr>
      <a:lvl2pPr marL="742950" indent="-285750" algn="l" defTabSz="430213" rtl="0" eaLnBrk="0" fontAlgn="base" hangingPunct="0">
        <a:lnSpc>
          <a:spcPct val="120000"/>
        </a:lnSpc>
        <a:spcBef>
          <a:spcPct val="0"/>
        </a:spcBef>
        <a:spcAft>
          <a:spcPts val="138"/>
        </a:spcAft>
        <a:buSzPct val="100000"/>
        <a:buFont typeface="Lucida Grande"/>
        <a:defRPr kern="1200" baseline="0">
          <a:solidFill>
            <a:schemeClr val="tx1"/>
          </a:solidFill>
          <a:latin typeface="Arial"/>
          <a:ea typeface="宋体" panose="02010600030101010101" pitchFamily="2" charset="-122"/>
          <a:cs typeface="Arial"/>
        </a:defRPr>
      </a:lvl2pPr>
      <a:lvl3pPr marL="169863" indent="-169863" algn="l" defTabSz="457200" rtl="0" eaLnBrk="0" fontAlgn="base" hangingPunct="0">
        <a:lnSpc>
          <a:spcPct val="120000"/>
        </a:lnSpc>
        <a:spcBef>
          <a:spcPct val="0"/>
        </a:spcBef>
        <a:spcAft>
          <a:spcPts val="138"/>
        </a:spcAft>
        <a:buFont typeface="Arial" charset="0"/>
        <a:buChar char="•"/>
        <a:defRPr sz="1400" kern="1200" baseline="0">
          <a:solidFill>
            <a:schemeClr val="tx1"/>
          </a:solidFill>
          <a:latin typeface="Arial"/>
          <a:ea typeface="宋体" panose="02010600030101010101" pitchFamily="2" charset="-122"/>
          <a:cs typeface="Arial"/>
        </a:defRPr>
      </a:lvl3pPr>
      <a:lvl4pPr marL="341313" indent="-180975" algn="l" defTabSz="457200" rtl="0" eaLnBrk="0" fontAlgn="base" hangingPunct="0">
        <a:lnSpc>
          <a:spcPct val="120000"/>
        </a:lnSpc>
        <a:spcBef>
          <a:spcPct val="0"/>
        </a:spcBef>
        <a:spcAft>
          <a:spcPts val="138"/>
        </a:spcAft>
        <a:buSzPct val="80000"/>
        <a:buFont typeface="Lucida Grande"/>
        <a:buChar char="−"/>
        <a:defRPr lang="en-US" sz="1400" kern="1200" baseline="0" dirty="0">
          <a:solidFill>
            <a:schemeClr val="tx1"/>
          </a:solidFill>
          <a:latin typeface="Arial"/>
          <a:ea typeface="宋体" panose="02010600030101010101" pitchFamily="2" charset="-122"/>
          <a:cs typeface="Arial"/>
        </a:defRPr>
      </a:lvl4pPr>
      <a:lvl5pPr marL="469900" indent="-150813" algn="l" defTabSz="457200" rtl="0" eaLnBrk="0" fontAlgn="base" hangingPunct="0">
        <a:lnSpc>
          <a:spcPct val="120000"/>
        </a:lnSpc>
        <a:spcBef>
          <a:spcPct val="0"/>
        </a:spcBef>
        <a:spcAft>
          <a:spcPts val="138"/>
        </a:spcAft>
        <a:buFont typeface="Arial" charset="0"/>
        <a:buChar char="•"/>
        <a:defRPr sz="1400" kern="1200" baseline="0">
          <a:solidFill>
            <a:schemeClr val="tx1"/>
          </a:solidFill>
          <a:latin typeface="Arial"/>
          <a:ea typeface="宋体" panose="02010600030101010101" pitchFamily="2" charset="-122"/>
          <a:cs typeface="Arial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jpeg"/><Relationship Id="rId7" Type="http://schemas.openxmlformats.org/officeDocument/2006/relationships/image" Target="../media/image33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4" Type="http://schemas.openxmlformats.org/officeDocument/2006/relationships/image" Target="../media/image30.jpeg"/><Relationship Id="rId9" Type="http://schemas.openxmlformats.org/officeDocument/2006/relationships/image" Target="../media/image3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2878" y="24080"/>
            <a:ext cx="25908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1" name="Title 4"/>
          <p:cNvSpPr>
            <a:spLocks noGrp="1"/>
          </p:cNvSpPr>
          <p:nvPr>
            <p:ph type="ctrTitle"/>
          </p:nvPr>
        </p:nvSpPr>
        <p:spPr>
          <a:xfrm>
            <a:off x="855478" y="2224653"/>
            <a:ext cx="7232127" cy="344710"/>
          </a:xfrm>
        </p:spPr>
        <p:txBody>
          <a:bodyPr>
            <a:normAutofit/>
          </a:bodyPr>
          <a:lstStyle/>
          <a:p>
            <a:pPr algn="r" eaLnBrk="1" hangingPunct="1"/>
            <a:r>
              <a:rPr lang="zh-CN" altLang="en-US" sz="2600" dirty="0" smtClean="0"/>
              <a:t>科尔本</a:t>
            </a:r>
            <a:r>
              <a:rPr lang="en-US" altLang="zh-CN" sz="2600" dirty="0" smtClean="0"/>
              <a:t>WMS</a:t>
            </a:r>
            <a:r>
              <a:rPr lang="zh-CN" altLang="en-US" sz="2600" dirty="0" smtClean="0"/>
              <a:t>系统实施方案</a:t>
            </a:r>
            <a:r>
              <a:rPr lang="zh-CN" altLang="en-US" sz="2600" dirty="0"/>
              <a:t>建议书</a:t>
            </a:r>
            <a:endParaRPr lang="en-US" sz="2600" dirty="0" smtClean="0">
              <a:latin typeface="HP Simplified" pitchFamily="34" charset="0"/>
              <a:cs typeface="Arial" charset="0"/>
            </a:endParaRPr>
          </a:p>
        </p:txBody>
      </p:sp>
      <p:sp>
        <p:nvSpPr>
          <p:cNvPr id="15362" name="Subtitle 5"/>
          <p:cNvSpPr>
            <a:spLocks noGrp="1"/>
          </p:cNvSpPr>
          <p:nvPr>
            <p:ph type="subTitle" idx="1"/>
          </p:nvPr>
        </p:nvSpPr>
        <p:spPr>
          <a:xfrm>
            <a:off x="4419601" y="2755815"/>
            <a:ext cx="3674111" cy="704850"/>
          </a:xfrm>
        </p:spPr>
        <p:txBody>
          <a:bodyPr/>
          <a:lstStyle/>
          <a:p>
            <a:pPr algn="r" eaLnBrk="1" hangingPunct="1"/>
            <a:r>
              <a:rPr lang="en-US" sz="2000" dirty="0" smtClean="0">
                <a:latin typeface="HP Simplified" pitchFamily="34" charset="0"/>
                <a:cs typeface="Arial" charset="0"/>
              </a:rPr>
              <a:t>2016</a:t>
            </a:r>
            <a:r>
              <a:rPr lang="zh-CN" altLang="en-US" sz="2000" dirty="0" smtClean="0">
                <a:latin typeface="HP Simplified" pitchFamily="34" charset="0"/>
                <a:cs typeface="Arial" charset="0"/>
              </a:rPr>
              <a:t>年</a:t>
            </a:r>
            <a:r>
              <a:rPr lang="en-US" altLang="zh-CN" sz="2000" dirty="0" smtClean="0">
                <a:latin typeface="HP Simplified" pitchFamily="34" charset="0"/>
                <a:cs typeface="Arial" charset="0"/>
              </a:rPr>
              <a:t>11</a:t>
            </a:r>
            <a:r>
              <a:rPr lang="zh-CN" altLang="en-US" sz="2000" dirty="0" smtClean="0">
                <a:latin typeface="HP Simplified" pitchFamily="34" charset="0"/>
                <a:cs typeface="Arial" charset="0"/>
              </a:rPr>
              <a:t>月</a:t>
            </a:r>
            <a:endParaRPr lang="en-US" sz="2000" dirty="0" smtClean="0">
              <a:latin typeface="HP Simplified" pitchFamily="34" charset="0"/>
              <a:cs typeface="Arial" charset="0"/>
            </a:endParaRPr>
          </a:p>
        </p:txBody>
      </p:sp>
      <p:sp>
        <p:nvSpPr>
          <p:cNvPr id="10" name="Rectangle 13"/>
          <p:cNvSpPr txBox="1">
            <a:spLocks noChangeArrowheads="1"/>
          </p:cNvSpPr>
          <p:nvPr/>
        </p:nvSpPr>
        <p:spPr bwMode="black">
          <a:xfrm>
            <a:off x="92466" y="4979988"/>
            <a:ext cx="154114" cy="163512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716685-2C82-4B55-BE40-6EF477E73FC1}" type="slidenum">
              <a:rPr kumimoji="0" lang="zh-CN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700" b="0" i="0" u="none" strike="noStrike" kern="1200" cap="none" spc="0" normalizeH="0" baseline="0" noProof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17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11" y="309381"/>
            <a:ext cx="8376263" cy="369332"/>
          </a:xfrm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14400" fontAlgn="base">
              <a:lnSpc>
                <a:spcPts val="3300"/>
              </a:lnSpc>
              <a:spcAft>
                <a:spcPct val="0"/>
              </a:spcAft>
            </a:pPr>
            <a:r>
              <a:rPr lang="zh-CN" altLang="en-US" dirty="0">
                <a:solidFill>
                  <a:schemeClr val="tx1"/>
                </a:solidFill>
                <a:latin typeface="Futura Bk" pitchFamily="34" charset="0"/>
              </a:rPr>
              <a:t>汇报</a:t>
            </a:r>
            <a:r>
              <a:rPr lang="zh-CN" altLang="en-US" dirty="0">
                <a:latin typeface="Futura Bk" pitchFamily="34" charset="0"/>
              </a:rPr>
              <a:t>主</a:t>
            </a:r>
            <a:r>
              <a:rPr lang="zh-CN" altLang="en-US" dirty="0">
                <a:solidFill>
                  <a:schemeClr val="tx1"/>
                </a:solidFill>
                <a:latin typeface="Futura Bk" pitchFamily="34" charset="0"/>
              </a:rPr>
              <a:t>提纲</a:t>
            </a:r>
            <a:endParaRPr lang="en-US" altLang="en-US" dirty="0">
              <a:solidFill>
                <a:schemeClr val="tx1"/>
              </a:solidFill>
              <a:latin typeface="Futura Bk" pitchFamily="34" charset="0"/>
              <a:ea typeface="微软雅黑" pitchFamily="34" charset="-122"/>
            </a:endParaRPr>
          </a:p>
        </p:txBody>
      </p:sp>
      <p:sp>
        <p:nvSpPr>
          <p:cNvPr id="29" name="Striped Right Arrow 62"/>
          <p:cNvSpPr/>
          <p:nvPr/>
        </p:nvSpPr>
        <p:spPr>
          <a:xfrm>
            <a:off x="433395" y="1981192"/>
            <a:ext cx="385971" cy="439238"/>
          </a:xfrm>
          <a:prstGeom prst="striped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微软雅黑" pitchFamily="34" charset="-122"/>
            </a:endParaRPr>
          </a:p>
        </p:txBody>
      </p:sp>
      <p:grpSp>
        <p:nvGrpSpPr>
          <p:cNvPr id="17" name="Gruppieren 54"/>
          <p:cNvGrpSpPr/>
          <p:nvPr/>
        </p:nvGrpSpPr>
        <p:grpSpPr>
          <a:xfrm>
            <a:off x="840630" y="908392"/>
            <a:ext cx="5082111" cy="482799"/>
            <a:chOff x="469733" y="1812921"/>
            <a:chExt cx="8204367" cy="615176"/>
          </a:xfr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Parallelogram 46"/>
            <p:cNvSpPr/>
            <p:nvPr/>
          </p:nvSpPr>
          <p:spPr>
            <a:xfrm>
              <a:off x="701041" y="1822451"/>
              <a:ext cx="7973059" cy="542871"/>
            </a:xfrm>
            <a:prstGeom prst="parallelogram">
              <a:avLst>
                <a:gd name="adj" fmla="val 23905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rgbClr val="0098F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indent="0"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000" b="1" dirty="0">
                <a:solidFill>
                  <a:schemeClr val="lt1"/>
                </a:solidFill>
                <a:latin typeface="微软雅黑" pitchFamily="34" charset="-122"/>
              </a:endParaRPr>
            </a:p>
          </p:txBody>
        </p:sp>
        <p:sp>
          <p:nvSpPr>
            <p:cNvPr id="19" name="Freihandform 56"/>
            <p:cNvSpPr/>
            <p:nvPr/>
          </p:nvSpPr>
          <p:spPr>
            <a:xfrm>
              <a:off x="469733" y="1812921"/>
              <a:ext cx="500812" cy="552402"/>
            </a:xfrm>
            <a:custGeom>
              <a:avLst/>
              <a:gdLst>
                <a:gd name="connsiteX0" fmla="*/ 0 w 6248400"/>
                <a:gd name="connsiteY0" fmla="*/ 0 h 6868886"/>
                <a:gd name="connsiteX1" fmla="*/ 6248400 w 6248400"/>
                <a:gd name="connsiteY1" fmla="*/ 10886 h 6868886"/>
                <a:gd name="connsiteX2" fmla="*/ 4615543 w 6248400"/>
                <a:gd name="connsiteY2" fmla="*/ 6868886 h 6868886"/>
                <a:gd name="connsiteX3" fmla="*/ 21772 w 6248400"/>
                <a:gd name="connsiteY3" fmla="*/ 6868886 h 6868886"/>
                <a:gd name="connsiteX4" fmla="*/ 0 w 6248400"/>
                <a:gd name="connsiteY4" fmla="*/ 0 h 6868886"/>
                <a:gd name="connsiteX0" fmla="*/ 0 w 13238706"/>
                <a:gd name="connsiteY0" fmla="*/ 0 h 6868886"/>
                <a:gd name="connsiteX1" fmla="*/ 13238706 w 13238706"/>
                <a:gd name="connsiteY1" fmla="*/ 10886 h 6868886"/>
                <a:gd name="connsiteX2" fmla="*/ 11605849 w 13238706"/>
                <a:gd name="connsiteY2" fmla="*/ 6868886 h 6868886"/>
                <a:gd name="connsiteX3" fmla="*/ 7012078 w 13238706"/>
                <a:gd name="connsiteY3" fmla="*/ 6868886 h 6868886"/>
                <a:gd name="connsiteX4" fmla="*/ 0 w 13238706"/>
                <a:gd name="connsiteY4" fmla="*/ 0 h 6868886"/>
                <a:gd name="connsiteX0" fmla="*/ 3630 w 13242336"/>
                <a:gd name="connsiteY0" fmla="*/ 0 h 6868886"/>
                <a:gd name="connsiteX1" fmla="*/ 13242336 w 13242336"/>
                <a:gd name="connsiteY1" fmla="*/ 10886 h 6868886"/>
                <a:gd name="connsiteX2" fmla="*/ 11609479 w 13242336"/>
                <a:gd name="connsiteY2" fmla="*/ 6868886 h 6868886"/>
                <a:gd name="connsiteX3" fmla="*/ 3630 w 13242336"/>
                <a:gd name="connsiteY3" fmla="*/ 6868886 h 6868886"/>
                <a:gd name="connsiteX4" fmla="*/ 3630 w 13242336"/>
                <a:gd name="connsiteY4" fmla="*/ 0 h 6868886"/>
                <a:gd name="connsiteX0" fmla="*/ 0 w 15908085"/>
                <a:gd name="connsiteY0" fmla="*/ 66454 h 6858002"/>
                <a:gd name="connsiteX1" fmla="*/ 15908085 w 15908085"/>
                <a:gd name="connsiteY1" fmla="*/ 2 h 6858002"/>
                <a:gd name="connsiteX2" fmla="*/ 14275228 w 15908085"/>
                <a:gd name="connsiteY2" fmla="*/ 6858002 h 6858002"/>
                <a:gd name="connsiteX3" fmla="*/ 2669379 w 15908085"/>
                <a:gd name="connsiteY3" fmla="*/ 6858002 h 6858002"/>
                <a:gd name="connsiteX4" fmla="*/ 0 w 15908085"/>
                <a:gd name="connsiteY4" fmla="*/ 66454 h 6858002"/>
                <a:gd name="connsiteX0" fmla="*/ 3630 w 15911715"/>
                <a:gd name="connsiteY0" fmla="*/ 66454 h 6858002"/>
                <a:gd name="connsiteX1" fmla="*/ 15911715 w 15911715"/>
                <a:gd name="connsiteY1" fmla="*/ 2 h 6858002"/>
                <a:gd name="connsiteX2" fmla="*/ 14278858 w 15911715"/>
                <a:gd name="connsiteY2" fmla="*/ 6858002 h 6858002"/>
                <a:gd name="connsiteX3" fmla="*/ 3630 w 15911715"/>
                <a:gd name="connsiteY3" fmla="*/ 6858002 h 6858002"/>
                <a:gd name="connsiteX4" fmla="*/ 3630 w 15911715"/>
                <a:gd name="connsiteY4" fmla="*/ 66454 h 6858002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278858 w 15911715"/>
                <a:gd name="connsiteY2" fmla="*/ 6868886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934774 w 15911715"/>
                <a:gd name="connsiteY2" fmla="*/ 3807950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7257 w 15915342"/>
                <a:gd name="connsiteY0" fmla="*/ 0 h 3807950"/>
                <a:gd name="connsiteX1" fmla="*/ 15915342 w 15915342"/>
                <a:gd name="connsiteY1" fmla="*/ 10886 h 3807950"/>
                <a:gd name="connsiteX2" fmla="*/ 14938401 w 15915342"/>
                <a:gd name="connsiteY2" fmla="*/ 3807950 h 3807950"/>
                <a:gd name="connsiteX3" fmla="*/ 3627 w 15915342"/>
                <a:gd name="connsiteY3" fmla="*/ 3807950 h 3807950"/>
                <a:gd name="connsiteX4" fmla="*/ 7257 w 15915342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4938401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8770327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557741"/>
                <a:gd name="connsiteY0" fmla="*/ 0 h 3807950"/>
                <a:gd name="connsiteX1" fmla="*/ 20557741 w 20557741"/>
                <a:gd name="connsiteY1" fmla="*/ 0 h 3807950"/>
                <a:gd name="connsiteX2" fmla="*/ 18770327 w 20557741"/>
                <a:gd name="connsiteY2" fmla="*/ 3807950 h 3807950"/>
                <a:gd name="connsiteX3" fmla="*/ 3627 w 20557741"/>
                <a:gd name="connsiteY3" fmla="*/ 3807950 h 3807950"/>
                <a:gd name="connsiteX4" fmla="*/ 7257 w 20557741"/>
                <a:gd name="connsiteY4" fmla="*/ 0 h 3807950"/>
                <a:gd name="connsiteX0" fmla="*/ 7257 w 24234379"/>
                <a:gd name="connsiteY0" fmla="*/ 0 h 3807950"/>
                <a:gd name="connsiteX1" fmla="*/ 24234379 w 24234379"/>
                <a:gd name="connsiteY1" fmla="*/ 0 h 3807950"/>
                <a:gd name="connsiteX2" fmla="*/ 18770327 w 24234379"/>
                <a:gd name="connsiteY2" fmla="*/ 3807950 h 3807950"/>
                <a:gd name="connsiteX3" fmla="*/ 3627 w 24234379"/>
                <a:gd name="connsiteY3" fmla="*/ 3807950 h 3807950"/>
                <a:gd name="connsiteX4" fmla="*/ 7257 w 24234379"/>
                <a:gd name="connsiteY4" fmla="*/ 0 h 3807950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18770327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24223039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9547839"/>
                <a:gd name="connsiteY0" fmla="*/ 3 h 3807953"/>
                <a:gd name="connsiteX1" fmla="*/ 39547839 w 39547839"/>
                <a:gd name="connsiteY1" fmla="*/ 0 h 3807953"/>
                <a:gd name="connsiteX2" fmla="*/ 24223039 w 39547839"/>
                <a:gd name="connsiteY2" fmla="*/ 3807953 h 3807953"/>
                <a:gd name="connsiteX3" fmla="*/ 3627 w 39547839"/>
                <a:gd name="connsiteY3" fmla="*/ 3807953 h 3807953"/>
                <a:gd name="connsiteX4" fmla="*/ 7257 w 39547839"/>
                <a:gd name="connsiteY4" fmla="*/ 3 h 3807953"/>
                <a:gd name="connsiteX0" fmla="*/ 7257 w 34705241"/>
                <a:gd name="connsiteY0" fmla="*/ 3 h 3807953"/>
                <a:gd name="connsiteX1" fmla="*/ 34705241 w 34705241"/>
                <a:gd name="connsiteY1" fmla="*/ 0 h 3807953"/>
                <a:gd name="connsiteX2" fmla="*/ 24223039 w 34705241"/>
                <a:gd name="connsiteY2" fmla="*/ 3807953 h 3807953"/>
                <a:gd name="connsiteX3" fmla="*/ 3627 w 34705241"/>
                <a:gd name="connsiteY3" fmla="*/ 3807953 h 3807953"/>
                <a:gd name="connsiteX4" fmla="*/ 7257 w 34705241"/>
                <a:gd name="connsiteY4" fmla="*/ 3 h 3807953"/>
                <a:gd name="connsiteX0" fmla="*/ 7257 w 24223039"/>
                <a:gd name="connsiteY0" fmla="*/ 9695 h 3817645"/>
                <a:gd name="connsiteX1" fmla="*/ 20231161 w 24223039"/>
                <a:gd name="connsiteY1" fmla="*/ 0 h 3817645"/>
                <a:gd name="connsiteX2" fmla="*/ 24223039 w 24223039"/>
                <a:gd name="connsiteY2" fmla="*/ 3817645 h 3817645"/>
                <a:gd name="connsiteX3" fmla="*/ 3627 w 24223039"/>
                <a:gd name="connsiteY3" fmla="*/ 3817645 h 3817645"/>
                <a:gd name="connsiteX4" fmla="*/ 7257 w 24223039"/>
                <a:gd name="connsiteY4" fmla="*/ 9695 h 3817645"/>
                <a:gd name="connsiteX0" fmla="*/ 7257 w 28356173"/>
                <a:gd name="connsiteY0" fmla="*/ 3 h 3807953"/>
                <a:gd name="connsiteX1" fmla="*/ 28356173 w 28356173"/>
                <a:gd name="connsiteY1" fmla="*/ 0 h 3807953"/>
                <a:gd name="connsiteX2" fmla="*/ 24223039 w 28356173"/>
                <a:gd name="connsiteY2" fmla="*/ 3807953 h 3807953"/>
                <a:gd name="connsiteX3" fmla="*/ 3627 w 28356173"/>
                <a:gd name="connsiteY3" fmla="*/ 3807953 h 3807953"/>
                <a:gd name="connsiteX4" fmla="*/ 7257 w 28356173"/>
                <a:gd name="connsiteY4" fmla="*/ 3 h 3807953"/>
                <a:gd name="connsiteX0" fmla="*/ 14178065 w 28356173"/>
                <a:gd name="connsiteY0" fmla="*/ 0 h 3807962"/>
                <a:gd name="connsiteX1" fmla="*/ 28356173 w 28356173"/>
                <a:gd name="connsiteY1" fmla="*/ 9 h 3807962"/>
                <a:gd name="connsiteX2" fmla="*/ 24223039 w 28356173"/>
                <a:gd name="connsiteY2" fmla="*/ 3807962 h 3807962"/>
                <a:gd name="connsiteX3" fmla="*/ 3627 w 28356173"/>
                <a:gd name="connsiteY3" fmla="*/ 3807962 h 3807962"/>
                <a:gd name="connsiteX4" fmla="*/ 14178065 w 28356173"/>
                <a:gd name="connsiteY4" fmla="*/ 0 h 3807962"/>
                <a:gd name="connsiteX0" fmla="*/ 3619 w 14181727"/>
                <a:gd name="connsiteY0" fmla="*/ 0 h 3807962"/>
                <a:gd name="connsiteX1" fmla="*/ 14181727 w 14181727"/>
                <a:gd name="connsiteY1" fmla="*/ 9 h 3807962"/>
                <a:gd name="connsiteX2" fmla="*/ 10048593 w 14181727"/>
                <a:gd name="connsiteY2" fmla="*/ 3807962 h 3807962"/>
                <a:gd name="connsiteX3" fmla="*/ 3619 w 14181727"/>
                <a:gd name="connsiteY3" fmla="*/ 3607974 h 3807962"/>
                <a:gd name="connsiteX4" fmla="*/ 3619 w 14181727"/>
                <a:gd name="connsiteY4" fmla="*/ 0 h 3807962"/>
                <a:gd name="connsiteX0" fmla="*/ 7238 w 14185346"/>
                <a:gd name="connsiteY0" fmla="*/ 0 h 3807962"/>
                <a:gd name="connsiteX1" fmla="*/ 14185346 w 14185346"/>
                <a:gd name="connsiteY1" fmla="*/ 9 h 3807962"/>
                <a:gd name="connsiteX2" fmla="*/ 10052212 w 14185346"/>
                <a:gd name="connsiteY2" fmla="*/ 3807962 h 3807962"/>
                <a:gd name="connsiteX3" fmla="*/ 3619 w 14185346"/>
                <a:gd name="connsiteY3" fmla="*/ 3807962 h 3807962"/>
                <a:gd name="connsiteX4" fmla="*/ 7238 w 14185346"/>
                <a:gd name="connsiteY4" fmla="*/ 0 h 3807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85346" h="3807962">
                  <a:moveTo>
                    <a:pt x="7238" y="0"/>
                  </a:moveTo>
                  <a:lnTo>
                    <a:pt x="14185346" y="9"/>
                  </a:lnTo>
                  <a:lnTo>
                    <a:pt x="10052212" y="3807962"/>
                  </a:lnTo>
                  <a:lnTo>
                    <a:pt x="3619" y="3807962"/>
                  </a:lnTo>
                  <a:cubicBezTo>
                    <a:pt x="-10" y="1518333"/>
                    <a:pt x="21753" y="2289629"/>
                    <a:pt x="723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A4E6"/>
                </a:gs>
                <a:gs pos="100000">
                  <a:srgbClr val="1742DB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91440" tIns="4572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utura Bk"/>
                  <a:ea typeface="+mn-ea"/>
                  <a:cs typeface="+mn-cs"/>
                </a:rPr>
                <a:t>2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endParaRPr>
            </a:p>
          </p:txBody>
        </p:sp>
        <p:sp>
          <p:nvSpPr>
            <p:cNvPr id="20" name="TextBox 33"/>
            <p:cNvSpPr txBox="1"/>
            <p:nvPr/>
          </p:nvSpPr>
          <p:spPr>
            <a:xfrm>
              <a:off x="975361" y="1822453"/>
              <a:ext cx="7501889" cy="605644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514350" indent="-514350">
                <a:lnSpc>
                  <a:spcPct val="120000"/>
                </a:lnSpc>
              </a:pPr>
              <a:r>
                <a:rPr lang="zh-CN" altLang="en-US" sz="2000" dirty="0">
                  <a:latin typeface="Arial" pitchFamily="34" charset="0"/>
                  <a:ea typeface="微软雅黑" pitchFamily="34" charset="-122"/>
                </a:rPr>
                <a:t>详细实施方案</a:t>
              </a:r>
            </a:p>
          </p:txBody>
        </p:sp>
      </p:grp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47166" y="976395"/>
            <a:ext cx="2476308" cy="20976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0" name="object 4"/>
          <p:cNvSpPr/>
          <p:nvPr/>
        </p:nvSpPr>
        <p:spPr>
          <a:xfrm>
            <a:off x="819366" y="2055177"/>
            <a:ext cx="5082111" cy="342006"/>
          </a:xfrm>
          <a:custGeom>
            <a:avLst/>
            <a:gdLst/>
            <a:ahLst/>
            <a:cxnLst/>
            <a:rect l="l" t="t" r="r" b="b"/>
            <a:pathLst>
              <a:path w="7832090" h="408939">
                <a:moveTo>
                  <a:pt x="7763764" y="0"/>
                </a:moveTo>
                <a:lnTo>
                  <a:pt x="68072" y="0"/>
                </a:lnTo>
                <a:lnTo>
                  <a:pt x="41576" y="5349"/>
                </a:lnTo>
                <a:lnTo>
                  <a:pt x="19939" y="19938"/>
                </a:lnTo>
                <a:lnTo>
                  <a:pt x="5349" y="41576"/>
                </a:lnTo>
                <a:lnTo>
                  <a:pt x="0" y="68072"/>
                </a:lnTo>
                <a:lnTo>
                  <a:pt x="0" y="340360"/>
                </a:lnTo>
                <a:lnTo>
                  <a:pt x="5349" y="366855"/>
                </a:lnTo>
                <a:lnTo>
                  <a:pt x="19939" y="388493"/>
                </a:lnTo>
                <a:lnTo>
                  <a:pt x="41576" y="403082"/>
                </a:lnTo>
                <a:lnTo>
                  <a:pt x="68072" y="408432"/>
                </a:lnTo>
                <a:lnTo>
                  <a:pt x="7763764" y="408432"/>
                </a:lnTo>
                <a:lnTo>
                  <a:pt x="7790259" y="403082"/>
                </a:lnTo>
                <a:lnTo>
                  <a:pt x="7811897" y="388493"/>
                </a:lnTo>
                <a:lnTo>
                  <a:pt x="7826486" y="366855"/>
                </a:lnTo>
                <a:lnTo>
                  <a:pt x="7831835" y="340360"/>
                </a:lnTo>
                <a:lnTo>
                  <a:pt x="7831835" y="68072"/>
                </a:lnTo>
                <a:lnTo>
                  <a:pt x="7826486" y="41576"/>
                </a:lnTo>
                <a:lnTo>
                  <a:pt x="7811897" y="19938"/>
                </a:lnTo>
                <a:lnTo>
                  <a:pt x="7790259" y="5349"/>
                </a:lnTo>
                <a:lnTo>
                  <a:pt x="7763764" y="0"/>
                </a:lnTo>
                <a:close/>
              </a:path>
            </a:pathLst>
          </a:custGeom>
          <a:solidFill>
            <a:srgbClr val="67B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7"/>
          <p:cNvSpPr txBox="1"/>
          <p:nvPr/>
        </p:nvSpPr>
        <p:spPr>
          <a:xfrm>
            <a:off x="1150853" y="1491877"/>
            <a:ext cx="2930525" cy="3208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>
                <a:latin typeface="Microsoft YaHei"/>
                <a:cs typeface="Microsoft YaHei"/>
              </a:rPr>
              <a:t>3.1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采购入库</a:t>
            </a: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料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3.3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退料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成品、半成品入库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成品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发运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3.6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销售退货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3.7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物料拉动</a:t>
            </a: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3.8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仓库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管理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3.9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容器管理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3.10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系统集成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4435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退库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领料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9730" y="1084521"/>
            <a:ext cx="3536693" cy="3615070"/>
          </a:xfrm>
        </p:spPr>
        <p:txBody>
          <a:bodyPr/>
          <a:lstStyle/>
          <a:p>
            <a:pPr marL="287338" indent="-287338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</a:pPr>
            <a:r>
              <a:rPr lang="zh-CN" altLang="en-US" sz="1800" b="0" dirty="0" smtClean="0">
                <a:solidFill>
                  <a:schemeClr val="tx1"/>
                </a:solidFill>
                <a:cs typeface="Arial" pitchFamily="34" charset="0"/>
              </a:rPr>
              <a:t>在</a:t>
            </a:r>
            <a:r>
              <a:rPr lang="en-US" altLang="zh-CN" sz="1800" b="0" dirty="0" smtClean="0">
                <a:solidFill>
                  <a:schemeClr val="tx1"/>
                </a:solidFill>
                <a:cs typeface="Arial" pitchFamily="34" charset="0"/>
              </a:rPr>
              <a:t>WMS</a:t>
            </a:r>
            <a:r>
              <a:rPr lang="zh-CN" altLang="en-US" sz="1800" b="0" dirty="0" smtClean="0">
                <a:solidFill>
                  <a:schemeClr val="tx1"/>
                </a:solidFill>
                <a:cs typeface="Arial" pitchFamily="34" charset="0"/>
              </a:rPr>
              <a:t>创建退料单，并选择退料原因合格、工废、料</a:t>
            </a:r>
            <a:r>
              <a:rPr lang="zh-CN" altLang="en-US" sz="1800" b="0" dirty="0">
                <a:solidFill>
                  <a:schemeClr val="tx1"/>
                </a:solidFill>
                <a:cs typeface="Arial" pitchFamily="34" charset="0"/>
              </a:rPr>
              <a:t>废。（</a:t>
            </a:r>
            <a:r>
              <a:rPr lang="zh-CN" altLang="en-US" sz="1800" b="0" dirty="0" smtClean="0">
                <a:solidFill>
                  <a:schemeClr val="tx1"/>
                </a:solidFill>
                <a:cs typeface="Arial" pitchFamily="34" charset="0"/>
              </a:rPr>
              <a:t>车间）</a:t>
            </a:r>
            <a:endParaRPr lang="en-US" altLang="zh-CN" sz="1800" b="0" dirty="0" smtClean="0">
              <a:solidFill>
                <a:schemeClr val="tx1"/>
              </a:solidFill>
              <a:cs typeface="Arial" pitchFamily="34" charset="0"/>
            </a:endParaRPr>
          </a:p>
          <a:p>
            <a:pPr marL="287338" indent="-287338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</a:pPr>
            <a:r>
              <a:rPr lang="zh-CN" altLang="en-US" sz="1800" b="0" dirty="0">
                <a:solidFill>
                  <a:schemeClr val="tx1"/>
                </a:solidFill>
                <a:cs typeface="Arial" pitchFamily="34" charset="0"/>
              </a:rPr>
              <a:t>没有拆包的</a:t>
            </a:r>
            <a:r>
              <a:rPr lang="zh-CN" altLang="en-US" sz="1800" b="0" dirty="0" smtClean="0">
                <a:solidFill>
                  <a:schemeClr val="tx1"/>
                </a:solidFill>
                <a:cs typeface="Arial" pitchFamily="34" charset="0"/>
              </a:rPr>
              <a:t>物料不用打印新条码，</a:t>
            </a:r>
            <a:r>
              <a:rPr lang="zh-CN" altLang="en-US" sz="1800" b="0" dirty="0">
                <a:solidFill>
                  <a:schemeClr val="tx1"/>
                </a:solidFill>
                <a:cs typeface="Arial" pitchFamily="34" charset="0"/>
              </a:rPr>
              <a:t>已拆包的物料重新打印</a:t>
            </a:r>
            <a:r>
              <a:rPr lang="zh-CN" altLang="en-US" sz="1800" b="0" dirty="0" smtClean="0">
                <a:solidFill>
                  <a:schemeClr val="tx1"/>
                </a:solidFill>
                <a:cs typeface="Arial" pitchFamily="34" charset="0"/>
              </a:rPr>
              <a:t>条码并粘帖。（车间）</a:t>
            </a:r>
            <a:endParaRPr lang="en-US" altLang="zh-CN" sz="1800" b="0" dirty="0" smtClean="0">
              <a:solidFill>
                <a:schemeClr val="tx1"/>
              </a:solidFill>
              <a:cs typeface="Arial" pitchFamily="34" charset="0"/>
            </a:endParaRPr>
          </a:p>
          <a:p>
            <a:pPr marL="287338" indent="-287338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</a:pPr>
            <a:r>
              <a:rPr lang="zh-CN" altLang="en-US" sz="1800" b="0" dirty="0" smtClean="0">
                <a:solidFill>
                  <a:schemeClr val="tx1"/>
                </a:solidFill>
                <a:cs typeface="Arial" pitchFamily="34" charset="0"/>
              </a:rPr>
              <a:t>先扫描退料单再依次扫描退料的物料条码。（仓库）</a:t>
            </a:r>
            <a:endParaRPr lang="en-US" altLang="zh-CN" sz="1800" b="0" dirty="0" smtClean="0">
              <a:solidFill>
                <a:schemeClr val="tx1"/>
              </a:solidFill>
              <a:cs typeface="Arial" pitchFamily="34" charset="0"/>
            </a:endParaRPr>
          </a:p>
          <a:p>
            <a:pPr marL="287338" indent="-287338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</a:pPr>
            <a:r>
              <a:rPr lang="zh-CN" altLang="en-US" sz="1800" b="0" dirty="0" smtClean="0">
                <a:solidFill>
                  <a:schemeClr val="tx1"/>
                </a:solidFill>
                <a:cs typeface="Arial" pitchFamily="34" charset="0"/>
              </a:rPr>
              <a:t>点击确认后过账。 </a:t>
            </a:r>
            <a:r>
              <a:rPr lang="zh-CN" altLang="en-US" sz="1800" b="0" dirty="0">
                <a:solidFill>
                  <a:schemeClr val="tx1"/>
                </a:solidFill>
                <a:cs typeface="Arial" pitchFamily="34" charset="0"/>
              </a:rPr>
              <a:t>（仓库）</a:t>
            </a:r>
            <a:endParaRPr lang="en-US" altLang="zh-CN" sz="1800" b="0" dirty="0" smtClean="0">
              <a:solidFill>
                <a:schemeClr val="tx1"/>
              </a:solidFill>
              <a:cs typeface="Arial" pitchFamily="34" charset="0"/>
            </a:endParaRPr>
          </a:p>
          <a:p>
            <a:pPr marL="287338" indent="-287338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</a:pPr>
            <a:r>
              <a:rPr lang="zh-CN" altLang="en-US" sz="1800" b="0" dirty="0" smtClean="0">
                <a:solidFill>
                  <a:schemeClr val="tx1"/>
                </a:solidFill>
                <a:cs typeface="Arial" pitchFamily="34" charset="0"/>
              </a:rPr>
              <a:t>根据退料原因做后续处理，</a:t>
            </a:r>
            <a:r>
              <a:rPr lang="en-US" altLang="zh-CN" sz="1800" b="0" dirty="0" smtClean="0">
                <a:solidFill>
                  <a:schemeClr val="tx1"/>
                </a:solidFill>
                <a:cs typeface="Arial" pitchFamily="34" charset="0"/>
              </a:rPr>
              <a:t>【</a:t>
            </a:r>
            <a:r>
              <a:rPr lang="zh-CN" altLang="en-US" sz="1800" b="0" dirty="0" smtClean="0">
                <a:solidFill>
                  <a:schemeClr val="tx1"/>
                </a:solidFill>
                <a:cs typeface="Arial" pitchFamily="34" charset="0"/>
              </a:rPr>
              <a:t>合格</a:t>
            </a:r>
            <a:r>
              <a:rPr lang="en-US" altLang="zh-CN" sz="1800" b="0" dirty="0" smtClean="0">
                <a:solidFill>
                  <a:schemeClr val="tx1"/>
                </a:solidFill>
                <a:cs typeface="Arial" pitchFamily="34" charset="0"/>
              </a:rPr>
              <a:t>】-&gt;</a:t>
            </a:r>
            <a:r>
              <a:rPr lang="zh-CN" altLang="en-US" sz="1800" b="0" dirty="0" smtClean="0">
                <a:solidFill>
                  <a:schemeClr val="tx1"/>
                </a:solidFill>
                <a:cs typeface="Arial" pitchFamily="34" charset="0"/>
              </a:rPr>
              <a:t>上货架，</a:t>
            </a:r>
            <a:r>
              <a:rPr lang="en-US" altLang="zh-CN" sz="1800" b="0" dirty="0" smtClean="0">
                <a:solidFill>
                  <a:schemeClr val="tx1"/>
                </a:solidFill>
                <a:cs typeface="Arial" pitchFamily="34" charset="0"/>
              </a:rPr>
              <a:t>【</a:t>
            </a:r>
            <a:r>
              <a:rPr lang="zh-CN" altLang="en-US" sz="1800" b="0" dirty="0" smtClean="0">
                <a:solidFill>
                  <a:schemeClr val="tx1"/>
                </a:solidFill>
                <a:cs typeface="Arial" pitchFamily="34" charset="0"/>
              </a:rPr>
              <a:t>工废</a:t>
            </a:r>
            <a:r>
              <a:rPr lang="en-US" altLang="zh-CN" sz="1800" b="0" dirty="0">
                <a:solidFill>
                  <a:schemeClr val="tx1"/>
                </a:solidFill>
                <a:cs typeface="Arial" pitchFamily="34" charset="0"/>
              </a:rPr>
              <a:t>】-&gt;</a:t>
            </a:r>
            <a:r>
              <a:rPr lang="zh-CN" altLang="en-US" sz="1800" b="0" dirty="0" smtClean="0">
                <a:solidFill>
                  <a:schemeClr val="tx1"/>
                </a:solidFill>
                <a:cs typeface="Arial" pitchFamily="34" charset="0"/>
              </a:rPr>
              <a:t>报废，</a:t>
            </a:r>
            <a:r>
              <a:rPr lang="en-US" altLang="zh-CN" sz="1800" b="0" dirty="0" smtClean="0">
                <a:solidFill>
                  <a:schemeClr val="tx1"/>
                </a:solidFill>
                <a:cs typeface="Arial" pitchFamily="34" charset="0"/>
              </a:rPr>
              <a:t>【</a:t>
            </a:r>
            <a:r>
              <a:rPr lang="zh-CN" altLang="en-US" sz="1800" b="0" dirty="0" smtClean="0">
                <a:solidFill>
                  <a:schemeClr val="tx1"/>
                </a:solidFill>
                <a:cs typeface="Arial" pitchFamily="34" charset="0"/>
              </a:rPr>
              <a:t>料废</a:t>
            </a:r>
            <a:r>
              <a:rPr lang="en-US" altLang="zh-CN" sz="1800" b="0" dirty="0">
                <a:solidFill>
                  <a:schemeClr val="tx1"/>
                </a:solidFill>
                <a:cs typeface="Arial" pitchFamily="34" charset="0"/>
              </a:rPr>
              <a:t>】-&gt;</a:t>
            </a:r>
            <a:r>
              <a:rPr lang="zh-CN" altLang="en-US" sz="1800" b="0" dirty="0" smtClean="0">
                <a:solidFill>
                  <a:schemeClr val="tx1"/>
                </a:solidFill>
                <a:cs typeface="Arial" pitchFamily="34" charset="0"/>
              </a:rPr>
              <a:t>退供应商等。</a:t>
            </a:r>
            <a:endParaRPr lang="en-US" altLang="zh-CN" sz="1800" b="0" dirty="0">
              <a:solidFill>
                <a:schemeClr val="tx1"/>
              </a:solidFill>
              <a:cs typeface="Arial" pitchFamily="34" charset="0"/>
            </a:endParaRPr>
          </a:p>
          <a:p>
            <a:endParaRPr lang="zh-CN" altLang="en-US" sz="1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128" y="391885"/>
            <a:ext cx="4392609" cy="454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7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11" y="309381"/>
            <a:ext cx="8376263" cy="369332"/>
          </a:xfrm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14400" fontAlgn="base">
              <a:lnSpc>
                <a:spcPts val="3300"/>
              </a:lnSpc>
              <a:spcAft>
                <a:spcPct val="0"/>
              </a:spcAft>
            </a:pPr>
            <a:r>
              <a:rPr lang="zh-CN" altLang="en-US" dirty="0">
                <a:solidFill>
                  <a:schemeClr val="tx1"/>
                </a:solidFill>
                <a:latin typeface="Futura Bk" pitchFamily="34" charset="0"/>
              </a:rPr>
              <a:t>汇报</a:t>
            </a:r>
            <a:r>
              <a:rPr lang="zh-CN" altLang="en-US" dirty="0">
                <a:latin typeface="Futura Bk" pitchFamily="34" charset="0"/>
              </a:rPr>
              <a:t>主</a:t>
            </a:r>
            <a:r>
              <a:rPr lang="zh-CN" altLang="en-US" dirty="0">
                <a:solidFill>
                  <a:schemeClr val="tx1"/>
                </a:solidFill>
                <a:latin typeface="Futura Bk" pitchFamily="34" charset="0"/>
              </a:rPr>
              <a:t>提纲</a:t>
            </a:r>
            <a:endParaRPr lang="en-US" altLang="en-US" dirty="0">
              <a:solidFill>
                <a:schemeClr val="tx1"/>
              </a:solidFill>
              <a:latin typeface="Futura Bk" pitchFamily="34" charset="0"/>
              <a:ea typeface="微软雅黑" pitchFamily="34" charset="-122"/>
            </a:endParaRPr>
          </a:p>
        </p:txBody>
      </p:sp>
      <p:sp>
        <p:nvSpPr>
          <p:cNvPr id="29" name="Striped Right Arrow 62"/>
          <p:cNvSpPr/>
          <p:nvPr/>
        </p:nvSpPr>
        <p:spPr>
          <a:xfrm>
            <a:off x="433395" y="2307760"/>
            <a:ext cx="385971" cy="439238"/>
          </a:xfrm>
          <a:prstGeom prst="striped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微软雅黑" pitchFamily="34" charset="-122"/>
            </a:endParaRPr>
          </a:p>
        </p:txBody>
      </p:sp>
      <p:grpSp>
        <p:nvGrpSpPr>
          <p:cNvPr id="17" name="Gruppieren 54"/>
          <p:cNvGrpSpPr/>
          <p:nvPr/>
        </p:nvGrpSpPr>
        <p:grpSpPr>
          <a:xfrm>
            <a:off x="840630" y="908392"/>
            <a:ext cx="5082111" cy="482799"/>
            <a:chOff x="469733" y="1812921"/>
            <a:chExt cx="8204367" cy="615176"/>
          </a:xfr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Parallelogram 46"/>
            <p:cNvSpPr/>
            <p:nvPr/>
          </p:nvSpPr>
          <p:spPr>
            <a:xfrm>
              <a:off x="701041" y="1822451"/>
              <a:ext cx="7973059" cy="542871"/>
            </a:xfrm>
            <a:prstGeom prst="parallelogram">
              <a:avLst>
                <a:gd name="adj" fmla="val 23905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rgbClr val="0098F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indent="0"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000" b="1" dirty="0">
                <a:solidFill>
                  <a:schemeClr val="lt1"/>
                </a:solidFill>
                <a:latin typeface="微软雅黑" pitchFamily="34" charset="-122"/>
              </a:endParaRPr>
            </a:p>
          </p:txBody>
        </p:sp>
        <p:sp>
          <p:nvSpPr>
            <p:cNvPr id="19" name="Freihandform 56"/>
            <p:cNvSpPr/>
            <p:nvPr/>
          </p:nvSpPr>
          <p:spPr>
            <a:xfrm>
              <a:off x="469733" y="1812921"/>
              <a:ext cx="500812" cy="552402"/>
            </a:xfrm>
            <a:custGeom>
              <a:avLst/>
              <a:gdLst>
                <a:gd name="connsiteX0" fmla="*/ 0 w 6248400"/>
                <a:gd name="connsiteY0" fmla="*/ 0 h 6868886"/>
                <a:gd name="connsiteX1" fmla="*/ 6248400 w 6248400"/>
                <a:gd name="connsiteY1" fmla="*/ 10886 h 6868886"/>
                <a:gd name="connsiteX2" fmla="*/ 4615543 w 6248400"/>
                <a:gd name="connsiteY2" fmla="*/ 6868886 h 6868886"/>
                <a:gd name="connsiteX3" fmla="*/ 21772 w 6248400"/>
                <a:gd name="connsiteY3" fmla="*/ 6868886 h 6868886"/>
                <a:gd name="connsiteX4" fmla="*/ 0 w 6248400"/>
                <a:gd name="connsiteY4" fmla="*/ 0 h 6868886"/>
                <a:gd name="connsiteX0" fmla="*/ 0 w 13238706"/>
                <a:gd name="connsiteY0" fmla="*/ 0 h 6868886"/>
                <a:gd name="connsiteX1" fmla="*/ 13238706 w 13238706"/>
                <a:gd name="connsiteY1" fmla="*/ 10886 h 6868886"/>
                <a:gd name="connsiteX2" fmla="*/ 11605849 w 13238706"/>
                <a:gd name="connsiteY2" fmla="*/ 6868886 h 6868886"/>
                <a:gd name="connsiteX3" fmla="*/ 7012078 w 13238706"/>
                <a:gd name="connsiteY3" fmla="*/ 6868886 h 6868886"/>
                <a:gd name="connsiteX4" fmla="*/ 0 w 13238706"/>
                <a:gd name="connsiteY4" fmla="*/ 0 h 6868886"/>
                <a:gd name="connsiteX0" fmla="*/ 3630 w 13242336"/>
                <a:gd name="connsiteY0" fmla="*/ 0 h 6868886"/>
                <a:gd name="connsiteX1" fmla="*/ 13242336 w 13242336"/>
                <a:gd name="connsiteY1" fmla="*/ 10886 h 6868886"/>
                <a:gd name="connsiteX2" fmla="*/ 11609479 w 13242336"/>
                <a:gd name="connsiteY2" fmla="*/ 6868886 h 6868886"/>
                <a:gd name="connsiteX3" fmla="*/ 3630 w 13242336"/>
                <a:gd name="connsiteY3" fmla="*/ 6868886 h 6868886"/>
                <a:gd name="connsiteX4" fmla="*/ 3630 w 13242336"/>
                <a:gd name="connsiteY4" fmla="*/ 0 h 6868886"/>
                <a:gd name="connsiteX0" fmla="*/ 0 w 15908085"/>
                <a:gd name="connsiteY0" fmla="*/ 66454 h 6858002"/>
                <a:gd name="connsiteX1" fmla="*/ 15908085 w 15908085"/>
                <a:gd name="connsiteY1" fmla="*/ 2 h 6858002"/>
                <a:gd name="connsiteX2" fmla="*/ 14275228 w 15908085"/>
                <a:gd name="connsiteY2" fmla="*/ 6858002 h 6858002"/>
                <a:gd name="connsiteX3" fmla="*/ 2669379 w 15908085"/>
                <a:gd name="connsiteY3" fmla="*/ 6858002 h 6858002"/>
                <a:gd name="connsiteX4" fmla="*/ 0 w 15908085"/>
                <a:gd name="connsiteY4" fmla="*/ 66454 h 6858002"/>
                <a:gd name="connsiteX0" fmla="*/ 3630 w 15911715"/>
                <a:gd name="connsiteY0" fmla="*/ 66454 h 6858002"/>
                <a:gd name="connsiteX1" fmla="*/ 15911715 w 15911715"/>
                <a:gd name="connsiteY1" fmla="*/ 2 h 6858002"/>
                <a:gd name="connsiteX2" fmla="*/ 14278858 w 15911715"/>
                <a:gd name="connsiteY2" fmla="*/ 6858002 h 6858002"/>
                <a:gd name="connsiteX3" fmla="*/ 3630 w 15911715"/>
                <a:gd name="connsiteY3" fmla="*/ 6858002 h 6858002"/>
                <a:gd name="connsiteX4" fmla="*/ 3630 w 15911715"/>
                <a:gd name="connsiteY4" fmla="*/ 66454 h 6858002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278858 w 15911715"/>
                <a:gd name="connsiteY2" fmla="*/ 6868886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934774 w 15911715"/>
                <a:gd name="connsiteY2" fmla="*/ 3807950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7257 w 15915342"/>
                <a:gd name="connsiteY0" fmla="*/ 0 h 3807950"/>
                <a:gd name="connsiteX1" fmla="*/ 15915342 w 15915342"/>
                <a:gd name="connsiteY1" fmla="*/ 10886 h 3807950"/>
                <a:gd name="connsiteX2" fmla="*/ 14938401 w 15915342"/>
                <a:gd name="connsiteY2" fmla="*/ 3807950 h 3807950"/>
                <a:gd name="connsiteX3" fmla="*/ 3627 w 15915342"/>
                <a:gd name="connsiteY3" fmla="*/ 3807950 h 3807950"/>
                <a:gd name="connsiteX4" fmla="*/ 7257 w 15915342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4938401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8770327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557741"/>
                <a:gd name="connsiteY0" fmla="*/ 0 h 3807950"/>
                <a:gd name="connsiteX1" fmla="*/ 20557741 w 20557741"/>
                <a:gd name="connsiteY1" fmla="*/ 0 h 3807950"/>
                <a:gd name="connsiteX2" fmla="*/ 18770327 w 20557741"/>
                <a:gd name="connsiteY2" fmla="*/ 3807950 h 3807950"/>
                <a:gd name="connsiteX3" fmla="*/ 3627 w 20557741"/>
                <a:gd name="connsiteY3" fmla="*/ 3807950 h 3807950"/>
                <a:gd name="connsiteX4" fmla="*/ 7257 w 20557741"/>
                <a:gd name="connsiteY4" fmla="*/ 0 h 3807950"/>
                <a:gd name="connsiteX0" fmla="*/ 7257 w 24234379"/>
                <a:gd name="connsiteY0" fmla="*/ 0 h 3807950"/>
                <a:gd name="connsiteX1" fmla="*/ 24234379 w 24234379"/>
                <a:gd name="connsiteY1" fmla="*/ 0 h 3807950"/>
                <a:gd name="connsiteX2" fmla="*/ 18770327 w 24234379"/>
                <a:gd name="connsiteY2" fmla="*/ 3807950 h 3807950"/>
                <a:gd name="connsiteX3" fmla="*/ 3627 w 24234379"/>
                <a:gd name="connsiteY3" fmla="*/ 3807950 h 3807950"/>
                <a:gd name="connsiteX4" fmla="*/ 7257 w 24234379"/>
                <a:gd name="connsiteY4" fmla="*/ 0 h 3807950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18770327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24223039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9547839"/>
                <a:gd name="connsiteY0" fmla="*/ 3 h 3807953"/>
                <a:gd name="connsiteX1" fmla="*/ 39547839 w 39547839"/>
                <a:gd name="connsiteY1" fmla="*/ 0 h 3807953"/>
                <a:gd name="connsiteX2" fmla="*/ 24223039 w 39547839"/>
                <a:gd name="connsiteY2" fmla="*/ 3807953 h 3807953"/>
                <a:gd name="connsiteX3" fmla="*/ 3627 w 39547839"/>
                <a:gd name="connsiteY3" fmla="*/ 3807953 h 3807953"/>
                <a:gd name="connsiteX4" fmla="*/ 7257 w 39547839"/>
                <a:gd name="connsiteY4" fmla="*/ 3 h 3807953"/>
                <a:gd name="connsiteX0" fmla="*/ 7257 w 34705241"/>
                <a:gd name="connsiteY0" fmla="*/ 3 h 3807953"/>
                <a:gd name="connsiteX1" fmla="*/ 34705241 w 34705241"/>
                <a:gd name="connsiteY1" fmla="*/ 0 h 3807953"/>
                <a:gd name="connsiteX2" fmla="*/ 24223039 w 34705241"/>
                <a:gd name="connsiteY2" fmla="*/ 3807953 h 3807953"/>
                <a:gd name="connsiteX3" fmla="*/ 3627 w 34705241"/>
                <a:gd name="connsiteY3" fmla="*/ 3807953 h 3807953"/>
                <a:gd name="connsiteX4" fmla="*/ 7257 w 34705241"/>
                <a:gd name="connsiteY4" fmla="*/ 3 h 3807953"/>
                <a:gd name="connsiteX0" fmla="*/ 7257 w 24223039"/>
                <a:gd name="connsiteY0" fmla="*/ 9695 h 3817645"/>
                <a:gd name="connsiteX1" fmla="*/ 20231161 w 24223039"/>
                <a:gd name="connsiteY1" fmla="*/ 0 h 3817645"/>
                <a:gd name="connsiteX2" fmla="*/ 24223039 w 24223039"/>
                <a:gd name="connsiteY2" fmla="*/ 3817645 h 3817645"/>
                <a:gd name="connsiteX3" fmla="*/ 3627 w 24223039"/>
                <a:gd name="connsiteY3" fmla="*/ 3817645 h 3817645"/>
                <a:gd name="connsiteX4" fmla="*/ 7257 w 24223039"/>
                <a:gd name="connsiteY4" fmla="*/ 9695 h 3817645"/>
                <a:gd name="connsiteX0" fmla="*/ 7257 w 28356173"/>
                <a:gd name="connsiteY0" fmla="*/ 3 h 3807953"/>
                <a:gd name="connsiteX1" fmla="*/ 28356173 w 28356173"/>
                <a:gd name="connsiteY1" fmla="*/ 0 h 3807953"/>
                <a:gd name="connsiteX2" fmla="*/ 24223039 w 28356173"/>
                <a:gd name="connsiteY2" fmla="*/ 3807953 h 3807953"/>
                <a:gd name="connsiteX3" fmla="*/ 3627 w 28356173"/>
                <a:gd name="connsiteY3" fmla="*/ 3807953 h 3807953"/>
                <a:gd name="connsiteX4" fmla="*/ 7257 w 28356173"/>
                <a:gd name="connsiteY4" fmla="*/ 3 h 3807953"/>
                <a:gd name="connsiteX0" fmla="*/ 14178065 w 28356173"/>
                <a:gd name="connsiteY0" fmla="*/ 0 h 3807962"/>
                <a:gd name="connsiteX1" fmla="*/ 28356173 w 28356173"/>
                <a:gd name="connsiteY1" fmla="*/ 9 h 3807962"/>
                <a:gd name="connsiteX2" fmla="*/ 24223039 w 28356173"/>
                <a:gd name="connsiteY2" fmla="*/ 3807962 h 3807962"/>
                <a:gd name="connsiteX3" fmla="*/ 3627 w 28356173"/>
                <a:gd name="connsiteY3" fmla="*/ 3807962 h 3807962"/>
                <a:gd name="connsiteX4" fmla="*/ 14178065 w 28356173"/>
                <a:gd name="connsiteY4" fmla="*/ 0 h 3807962"/>
                <a:gd name="connsiteX0" fmla="*/ 3619 w 14181727"/>
                <a:gd name="connsiteY0" fmla="*/ 0 h 3807962"/>
                <a:gd name="connsiteX1" fmla="*/ 14181727 w 14181727"/>
                <a:gd name="connsiteY1" fmla="*/ 9 h 3807962"/>
                <a:gd name="connsiteX2" fmla="*/ 10048593 w 14181727"/>
                <a:gd name="connsiteY2" fmla="*/ 3807962 h 3807962"/>
                <a:gd name="connsiteX3" fmla="*/ 3619 w 14181727"/>
                <a:gd name="connsiteY3" fmla="*/ 3607974 h 3807962"/>
                <a:gd name="connsiteX4" fmla="*/ 3619 w 14181727"/>
                <a:gd name="connsiteY4" fmla="*/ 0 h 3807962"/>
                <a:gd name="connsiteX0" fmla="*/ 7238 w 14185346"/>
                <a:gd name="connsiteY0" fmla="*/ 0 h 3807962"/>
                <a:gd name="connsiteX1" fmla="*/ 14185346 w 14185346"/>
                <a:gd name="connsiteY1" fmla="*/ 9 h 3807962"/>
                <a:gd name="connsiteX2" fmla="*/ 10052212 w 14185346"/>
                <a:gd name="connsiteY2" fmla="*/ 3807962 h 3807962"/>
                <a:gd name="connsiteX3" fmla="*/ 3619 w 14185346"/>
                <a:gd name="connsiteY3" fmla="*/ 3807962 h 3807962"/>
                <a:gd name="connsiteX4" fmla="*/ 7238 w 14185346"/>
                <a:gd name="connsiteY4" fmla="*/ 0 h 3807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85346" h="3807962">
                  <a:moveTo>
                    <a:pt x="7238" y="0"/>
                  </a:moveTo>
                  <a:lnTo>
                    <a:pt x="14185346" y="9"/>
                  </a:lnTo>
                  <a:lnTo>
                    <a:pt x="10052212" y="3807962"/>
                  </a:lnTo>
                  <a:lnTo>
                    <a:pt x="3619" y="3807962"/>
                  </a:lnTo>
                  <a:cubicBezTo>
                    <a:pt x="-10" y="1518333"/>
                    <a:pt x="21753" y="2289629"/>
                    <a:pt x="723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A4E6"/>
                </a:gs>
                <a:gs pos="100000">
                  <a:srgbClr val="1742DB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91440" tIns="4572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utura Bk"/>
                  <a:ea typeface="+mn-ea"/>
                  <a:cs typeface="+mn-cs"/>
                </a:rPr>
                <a:t>2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endParaRPr>
            </a:p>
          </p:txBody>
        </p:sp>
        <p:sp>
          <p:nvSpPr>
            <p:cNvPr id="20" name="TextBox 33"/>
            <p:cNvSpPr txBox="1"/>
            <p:nvPr/>
          </p:nvSpPr>
          <p:spPr>
            <a:xfrm>
              <a:off x="975361" y="1822453"/>
              <a:ext cx="7501889" cy="605644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514350" indent="-514350">
                <a:lnSpc>
                  <a:spcPct val="120000"/>
                </a:lnSpc>
              </a:pPr>
              <a:r>
                <a:rPr lang="zh-CN" altLang="en-US" sz="2000" dirty="0">
                  <a:latin typeface="Arial" pitchFamily="34" charset="0"/>
                  <a:ea typeface="微软雅黑" pitchFamily="34" charset="-122"/>
                </a:rPr>
                <a:t>详细实施方案</a:t>
              </a:r>
            </a:p>
          </p:txBody>
        </p:sp>
      </p:grp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47166" y="976395"/>
            <a:ext cx="2476308" cy="20976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0" name="object 4"/>
          <p:cNvSpPr/>
          <p:nvPr/>
        </p:nvSpPr>
        <p:spPr>
          <a:xfrm>
            <a:off x="819366" y="2381745"/>
            <a:ext cx="5082111" cy="342006"/>
          </a:xfrm>
          <a:custGeom>
            <a:avLst/>
            <a:gdLst/>
            <a:ahLst/>
            <a:cxnLst/>
            <a:rect l="l" t="t" r="r" b="b"/>
            <a:pathLst>
              <a:path w="7832090" h="408939">
                <a:moveTo>
                  <a:pt x="7763764" y="0"/>
                </a:moveTo>
                <a:lnTo>
                  <a:pt x="68072" y="0"/>
                </a:lnTo>
                <a:lnTo>
                  <a:pt x="41576" y="5349"/>
                </a:lnTo>
                <a:lnTo>
                  <a:pt x="19939" y="19938"/>
                </a:lnTo>
                <a:lnTo>
                  <a:pt x="5349" y="41576"/>
                </a:lnTo>
                <a:lnTo>
                  <a:pt x="0" y="68072"/>
                </a:lnTo>
                <a:lnTo>
                  <a:pt x="0" y="340360"/>
                </a:lnTo>
                <a:lnTo>
                  <a:pt x="5349" y="366855"/>
                </a:lnTo>
                <a:lnTo>
                  <a:pt x="19939" y="388493"/>
                </a:lnTo>
                <a:lnTo>
                  <a:pt x="41576" y="403082"/>
                </a:lnTo>
                <a:lnTo>
                  <a:pt x="68072" y="408432"/>
                </a:lnTo>
                <a:lnTo>
                  <a:pt x="7763764" y="408432"/>
                </a:lnTo>
                <a:lnTo>
                  <a:pt x="7790259" y="403082"/>
                </a:lnTo>
                <a:lnTo>
                  <a:pt x="7811897" y="388493"/>
                </a:lnTo>
                <a:lnTo>
                  <a:pt x="7826486" y="366855"/>
                </a:lnTo>
                <a:lnTo>
                  <a:pt x="7831835" y="340360"/>
                </a:lnTo>
                <a:lnTo>
                  <a:pt x="7831835" y="68072"/>
                </a:lnTo>
                <a:lnTo>
                  <a:pt x="7826486" y="41576"/>
                </a:lnTo>
                <a:lnTo>
                  <a:pt x="7811897" y="19938"/>
                </a:lnTo>
                <a:lnTo>
                  <a:pt x="7790259" y="5349"/>
                </a:lnTo>
                <a:lnTo>
                  <a:pt x="7763764" y="0"/>
                </a:lnTo>
                <a:close/>
              </a:path>
            </a:pathLst>
          </a:custGeom>
          <a:solidFill>
            <a:srgbClr val="67B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7"/>
          <p:cNvSpPr txBox="1"/>
          <p:nvPr/>
        </p:nvSpPr>
        <p:spPr>
          <a:xfrm>
            <a:off x="1150853" y="1491877"/>
            <a:ext cx="2930525" cy="3208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>
                <a:latin typeface="Microsoft YaHei"/>
                <a:cs typeface="Microsoft YaHei"/>
              </a:rPr>
              <a:t>3.1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采购入库</a:t>
            </a: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料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3.3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退料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成品、半成品入库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成品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发运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3.6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销售退货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3.7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物料拉动</a:t>
            </a: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3.8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仓库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管理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3.9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容器管理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3.10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系统集成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1624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Box 56"/>
          <p:cNvSpPr txBox="1">
            <a:spLocks noChangeArrowheads="1"/>
          </p:cNvSpPr>
          <p:nvPr/>
        </p:nvSpPr>
        <p:spPr bwMode="auto">
          <a:xfrm>
            <a:off x="5772336" y="3006839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Microsoft YaHei"/>
              </a:rPr>
              <a:t>成品、半成品</a:t>
            </a:r>
            <a:r>
              <a:rPr lang="zh-CN" altLang="en-US" dirty="0" smtClean="0">
                <a:cs typeface="Microsoft YaHei"/>
              </a:rPr>
              <a:t>入库</a:t>
            </a:r>
            <a:endParaRPr lang="zh-CN" altLang="en-US" dirty="0"/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auto">
          <a:xfrm>
            <a:off x="2093037" y="2778874"/>
            <a:ext cx="671240" cy="433996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1349" y="1724939"/>
            <a:ext cx="1216025" cy="23399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zh-CN" altLang="zh-CN" sz="1800" b="1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V="1">
            <a:off x="6851349" y="2563139"/>
            <a:ext cx="1211262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6865636" y="3053676"/>
            <a:ext cx="118903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6851349" y="3539451"/>
            <a:ext cx="1217612" cy="6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AutoShape 20"/>
          <p:cNvSpPr>
            <a:spLocks noChangeArrowheads="1"/>
          </p:cNvSpPr>
          <p:nvPr/>
        </p:nvSpPr>
        <p:spPr bwMode="auto">
          <a:xfrm>
            <a:off x="7059311" y="3139401"/>
            <a:ext cx="331788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AutoShape 21"/>
          <p:cNvSpPr>
            <a:spLocks noChangeArrowheads="1"/>
          </p:cNvSpPr>
          <p:nvPr/>
        </p:nvSpPr>
        <p:spPr bwMode="auto">
          <a:xfrm>
            <a:off x="7359349" y="3133051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7059311" y="3614064"/>
            <a:ext cx="331788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AutoShape 26"/>
          <p:cNvSpPr>
            <a:spLocks noChangeArrowheads="1"/>
          </p:cNvSpPr>
          <p:nvPr/>
        </p:nvSpPr>
        <p:spPr bwMode="auto">
          <a:xfrm>
            <a:off x="7359349" y="3607714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AutoShape 27"/>
          <p:cNvSpPr>
            <a:spLocks noChangeArrowheads="1"/>
          </p:cNvSpPr>
          <p:nvPr/>
        </p:nvSpPr>
        <p:spPr bwMode="auto">
          <a:xfrm>
            <a:off x="7657799" y="3607714"/>
            <a:ext cx="331787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28"/>
          <p:cNvSpPr>
            <a:spLocks noChangeArrowheads="1"/>
          </p:cNvSpPr>
          <p:nvPr/>
        </p:nvSpPr>
        <p:spPr bwMode="auto">
          <a:xfrm>
            <a:off x="7045024" y="2140864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AutoShape 29"/>
          <p:cNvSpPr>
            <a:spLocks noChangeArrowheads="1"/>
          </p:cNvSpPr>
          <p:nvPr/>
        </p:nvSpPr>
        <p:spPr bwMode="auto">
          <a:xfrm>
            <a:off x="7343474" y="2134514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AutoShape 50"/>
          <p:cNvSpPr>
            <a:spLocks noChangeArrowheads="1"/>
          </p:cNvSpPr>
          <p:nvPr/>
        </p:nvSpPr>
        <p:spPr bwMode="auto">
          <a:xfrm>
            <a:off x="7343474" y="2640926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AutoShape 52"/>
          <p:cNvSpPr>
            <a:spLocks noChangeArrowheads="1"/>
          </p:cNvSpPr>
          <p:nvPr/>
        </p:nvSpPr>
        <p:spPr bwMode="auto">
          <a:xfrm>
            <a:off x="7657799" y="2640926"/>
            <a:ext cx="331787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88"/>
          <p:cNvSpPr/>
          <p:nvPr/>
        </p:nvSpPr>
        <p:spPr>
          <a:xfrm>
            <a:off x="6932554" y="1715647"/>
            <a:ext cx="992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Storage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4" name="AutoShape 15"/>
          <p:cNvSpPr>
            <a:spLocks noChangeArrowheads="1"/>
          </p:cNvSpPr>
          <p:nvPr/>
        </p:nvSpPr>
        <p:spPr bwMode="auto">
          <a:xfrm>
            <a:off x="5694359" y="2579911"/>
            <a:ext cx="1074235" cy="404812"/>
          </a:xfrm>
          <a:prstGeom prst="rightArrow">
            <a:avLst>
              <a:gd name="adj1" fmla="val 50000"/>
              <a:gd name="adj2" fmla="val 42051"/>
            </a:avLst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>
              <a:lnSpc>
                <a:spcPct val="90000"/>
              </a:lnSpc>
              <a:defRPr/>
            </a:pPr>
            <a:endParaRPr lang="zh-CN" altLang="zh-CN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56"/>
          <p:cNvSpPr txBox="1">
            <a:spLocks noChangeArrowheads="1"/>
          </p:cNvSpPr>
          <p:nvPr/>
        </p:nvSpPr>
        <p:spPr bwMode="auto">
          <a:xfrm>
            <a:off x="668342" y="1781773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pic>
        <p:nvPicPr>
          <p:cNvPr id="29" name="图片 62" descr="barcode.ico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66684" y="2422001"/>
            <a:ext cx="167718" cy="153590"/>
          </a:xfrm>
          <a:prstGeom prst="rect">
            <a:avLst/>
          </a:prstGeom>
        </p:spPr>
      </p:pic>
      <p:pic>
        <p:nvPicPr>
          <p:cNvPr id="30" name="图片 62" descr="barcode.ico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77306" y="2913232"/>
            <a:ext cx="167718" cy="153590"/>
          </a:xfrm>
          <a:prstGeom prst="rect">
            <a:avLst/>
          </a:prstGeom>
        </p:spPr>
      </p:pic>
      <p:pic>
        <p:nvPicPr>
          <p:cNvPr id="31" name="图片 62" descr="barcode.ico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66684" y="3380288"/>
            <a:ext cx="167718" cy="153590"/>
          </a:xfrm>
          <a:prstGeom prst="rect">
            <a:avLst/>
          </a:prstGeom>
        </p:spPr>
      </p:pic>
      <p:pic>
        <p:nvPicPr>
          <p:cNvPr id="32" name="图片 62" descr="barcode.ico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66684" y="3584890"/>
            <a:ext cx="167718" cy="153590"/>
          </a:xfrm>
          <a:prstGeom prst="rect">
            <a:avLst/>
          </a:prstGeom>
        </p:spPr>
      </p:pic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1032326" y="1732117"/>
            <a:ext cx="126538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成品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半成品</a:t>
            </a:r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1600" dirty="0">
                <a:latin typeface="Arial" pitchFamily="34" charset="0"/>
                <a:cs typeface="Arial" pitchFamily="34" charset="0"/>
              </a:rPr>
              <a:t>下线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AutoShape 15"/>
          <p:cNvSpPr>
            <a:spLocks noChangeArrowheads="1"/>
          </p:cNvSpPr>
          <p:nvPr/>
        </p:nvSpPr>
        <p:spPr bwMode="auto">
          <a:xfrm rot="21008835">
            <a:off x="2897932" y="2681059"/>
            <a:ext cx="1074235" cy="404812"/>
          </a:xfrm>
          <a:prstGeom prst="rightArrow">
            <a:avLst>
              <a:gd name="adj1" fmla="val 50000"/>
              <a:gd name="adj2" fmla="val 42051"/>
            </a:avLst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>
              <a:lnSpc>
                <a:spcPct val="90000"/>
              </a:lnSpc>
              <a:defRPr/>
            </a:pPr>
            <a:endParaRPr lang="zh-CN" altLang="zh-CN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 Box 56"/>
          <p:cNvSpPr txBox="1">
            <a:spLocks noChangeArrowheads="1"/>
          </p:cNvSpPr>
          <p:nvPr/>
        </p:nvSpPr>
        <p:spPr bwMode="auto">
          <a:xfrm>
            <a:off x="4285922" y="3439648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4643904" y="3453889"/>
            <a:ext cx="5921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码盘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6130318" y="3021080"/>
            <a:ext cx="5921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dirty="0">
                <a:latin typeface="Arial" pitchFamily="34" charset="0"/>
                <a:cs typeface="Arial" pitchFamily="34" charset="0"/>
              </a:rPr>
              <a:t>上架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499" y="3249610"/>
            <a:ext cx="626316" cy="626316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90" y="1025664"/>
            <a:ext cx="2488561" cy="546702"/>
          </a:xfrm>
          <a:prstGeom prst="rect">
            <a:avLst/>
          </a:prstGeom>
        </p:spPr>
      </p:pic>
      <p:sp>
        <p:nvSpPr>
          <p:cNvPr id="40" name="AutoShape 23"/>
          <p:cNvSpPr>
            <a:spLocks noChangeArrowheads="1"/>
          </p:cNvSpPr>
          <p:nvPr/>
        </p:nvSpPr>
        <p:spPr bwMode="auto">
          <a:xfrm flipV="1">
            <a:off x="1140674" y="2305646"/>
            <a:ext cx="771497" cy="867984"/>
          </a:xfrm>
          <a:custGeom>
            <a:avLst/>
            <a:gdLst>
              <a:gd name="G0" fmla="+- 16421 0 0"/>
              <a:gd name="G1" fmla="+- 3843 0 0"/>
              <a:gd name="G2" fmla="+- 12158 0 3843"/>
              <a:gd name="G3" fmla="+- G2 0 3843"/>
              <a:gd name="G4" fmla="*/ G3 32768 32059"/>
              <a:gd name="G5" fmla="*/ G4 1 2"/>
              <a:gd name="G6" fmla="+- 21600 0 16421"/>
              <a:gd name="G7" fmla="*/ G6 3843 6079"/>
              <a:gd name="G8" fmla="+- G7 16421 0"/>
              <a:gd name="T0" fmla="*/ 16421 w 21600"/>
              <a:gd name="T1" fmla="*/ 0 h 21600"/>
              <a:gd name="T2" fmla="*/ 16421 w 21600"/>
              <a:gd name="T3" fmla="*/ 12158 h 21600"/>
              <a:gd name="T4" fmla="*/ 2286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421" y="0"/>
                </a:lnTo>
                <a:lnTo>
                  <a:pt x="16421" y="3843"/>
                </a:lnTo>
                <a:lnTo>
                  <a:pt x="12427" y="3843"/>
                </a:lnTo>
                <a:cubicBezTo>
                  <a:pt x="5564" y="3843"/>
                  <a:pt x="0" y="7566"/>
                  <a:pt x="0" y="12158"/>
                </a:cubicBezTo>
                <a:lnTo>
                  <a:pt x="0" y="21600"/>
                </a:lnTo>
                <a:lnTo>
                  <a:pt x="4571" y="21600"/>
                </a:lnTo>
                <a:lnTo>
                  <a:pt x="4571" y="12158"/>
                </a:lnTo>
                <a:cubicBezTo>
                  <a:pt x="4571" y="10036"/>
                  <a:pt x="8088" y="8315"/>
                  <a:pt x="12427" y="8315"/>
                </a:cubicBezTo>
                <a:lnTo>
                  <a:pt x="16421" y="8315"/>
                </a:lnTo>
                <a:lnTo>
                  <a:pt x="16421" y="121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lIns="90000" tIns="0" rIns="90000" bIns="0" anchor="ctr"/>
          <a:lstStyle/>
          <a:p>
            <a:pPr algn="ctr"/>
            <a:endParaRPr lang="zh-CN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 Box 56"/>
          <p:cNvSpPr txBox="1">
            <a:spLocks noChangeArrowheads="1"/>
          </p:cNvSpPr>
          <p:nvPr/>
        </p:nvSpPr>
        <p:spPr bwMode="auto">
          <a:xfrm>
            <a:off x="1464233" y="3403200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altLang="zh-CN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 Box 25"/>
          <p:cNvSpPr txBox="1">
            <a:spLocks noChangeArrowheads="1"/>
          </p:cNvSpPr>
          <p:nvPr/>
        </p:nvSpPr>
        <p:spPr bwMode="auto">
          <a:xfrm>
            <a:off x="1198659" y="3760291"/>
            <a:ext cx="100249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打印条码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 Box 62"/>
          <p:cNvSpPr txBox="1">
            <a:spLocks noChangeArrowheads="1"/>
          </p:cNvSpPr>
          <p:nvPr/>
        </p:nvSpPr>
        <p:spPr bwMode="auto">
          <a:xfrm>
            <a:off x="4610348" y="237829"/>
            <a:ext cx="3816424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90000" bIns="0">
            <a:spAutoFit/>
          </a:bodyPr>
          <a:lstStyle/>
          <a:p>
            <a:pPr marL="233363" indent="-233363">
              <a:buFont typeface="+mj-lt"/>
              <a:buAutoNum type="arabicPeriod"/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成品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半成品下线</a:t>
            </a:r>
            <a:endParaRPr lang="en-US" altLang="zh-CN" sz="1400" dirty="0" smtClean="0">
              <a:latin typeface="Arial" pitchFamily="34" charset="0"/>
              <a:cs typeface="Arial" pitchFamily="34" charset="0"/>
            </a:endParaRPr>
          </a:p>
          <a:p>
            <a:pPr marL="233363" indent="-233363">
              <a:buFont typeface="+mj-lt"/>
              <a:buAutoNum type="arabicPeriod"/>
            </a:pPr>
            <a:r>
              <a:rPr lang="zh-CN" altLang="en-US" sz="1400" dirty="0">
                <a:latin typeface="Arial" pitchFamily="34" charset="0"/>
                <a:cs typeface="Arial" pitchFamily="34" charset="0"/>
              </a:rPr>
              <a:t>下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线后打印并粘帖条码标签。也可以同步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MES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打印的成品标签。</a:t>
            </a:r>
            <a:endParaRPr lang="en-US" altLang="zh-CN" sz="1400" dirty="0" smtClean="0">
              <a:latin typeface="Arial" pitchFamily="34" charset="0"/>
              <a:cs typeface="Arial" pitchFamily="34" charset="0"/>
            </a:endParaRPr>
          </a:p>
          <a:p>
            <a:pPr marL="233363" indent="-233363">
              <a:buFont typeface="+mj-lt"/>
              <a:buAutoNum type="arabicPeriod"/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码盘并打印托标签、和入库单。</a:t>
            </a:r>
            <a:endParaRPr lang="en-US" altLang="zh-CN" sz="1400" dirty="0">
              <a:latin typeface="Arial" pitchFamily="34" charset="0"/>
              <a:cs typeface="Arial" pitchFamily="34" charset="0"/>
            </a:endParaRPr>
          </a:p>
          <a:p>
            <a:pPr marL="233363" indent="-233363">
              <a:buFont typeface="+mj-lt"/>
              <a:buAutoNum type="arabicPeriod"/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扫描库格条码和托标签上架</a:t>
            </a:r>
            <a:endParaRPr lang="en-US" altLang="zh-CN" sz="1400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4122123" y="2302876"/>
            <a:ext cx="1299637" cy="1058454"/>
            <a:chOff x="3014902" y="2836367"/>
            <a:chExt cx="1832997" cy="1468016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4902" y="3272521"/>
              <a:ext cx="1832997" cy="1031862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53136" y="2836367"/>
              <a:ext cx="1790699" cy="1200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315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11" y="309381"/>
            <a:ext cx="8376263" cy="369332"/>
          </a:xfrm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14400" fontAlgn="base">
              <a:lnSpc>
                <a:spcPts val="3300"/>
              </a:lnSpc>
              <a:spcAft>
                <a:spcPct val="0"/>
              </a:spcAft>
            </a:pPr>
            <a:r>
              <a:rPr lang="zh-CN" altLang="en-US" dirty="0">
                <a:solidFill>
                  <a:schemeClr val="tx1"/>
                </a:solidFill>
                <a:latin typeface="Futura Bk" pitchFamily="34" charset="0"/>
              </a:rPr>
              <a:t>汇报</a:t>
            </a:r>
            <a:r>
              <a:rPr lang="zh-CN" altLang="en-US" dirty="0">
                <a:latin typeface="Futura Bk" pitchFamily="34" charset="0"/>
              </a:rPr>
              <a:t>主</a:t>
            </a:r>
            <a:r>
              <a:rPr lang="zh-CN" altLang="en-US" dirty="0">
                <a:solidFill>
                  <a:schemeClr val="tx1"/>
                </a:solidFill>
                <a:latin typeface="Futura Bk" pitchFamily="34" charset="0"/>
              </a:rPr>
              <a:t>提纲</a:t>
            </a:r>
            <a:endParaRPr lang="en-US" altLang="en-US" dirty="0">
              <a:solidFill>
                <a:schemeClr val="tx1"/>
              </a:solidFill>
              <a:latin typeface="Futura Bk" pitchFamily="34" charset="0"/>
              <a:ea typeface="微软雅黑" pitchFamily="34" charset="-122"/>
            </a:endParaRPr>
          </a:p>
        </p:txBody>
      </p:sp>
      <p:sp>
        <p:nvSpPr>
          <p:cNvPr id="29" name="Striped Right Arrow 62"/>
          <p:cNvSpPr/>
          <p:nvPr/>
        </p:nvSpPr>
        <p:spPr>
          <a:xfrm>
            <a:off x="433395" y="2640865"/>
            <a:ext cx="385971" cy="439238"/>
          </a:xfrm>
          <a:prstGeom prst="striped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微软雅黑" pitchFamily="34" charset="-122"/>
            </a:endParaRPr>
          </a:p>
        </p:txBody>
      </p:sp>
      <p:grpSp>
        <p:nvGrpSpPr>
          <p:cNvPr id="17" name="Gruppieren 54"/>
          <p:cNvGrpSpPr/>
          <p:nvPr/>
        </p:nvGrpSpPr>
        <p:grpSpPr>
          <a:xfrm>
            <a:off x="840630" y="908392"/>
            <a:ext cx="5082111" cy="482799"/>
            <a:chOff x="469733" y="1812921"/>
            <a:chExt cx="8204367" cy="615176"/>
          </a:xfr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Parallelogram 46"/>
            <p:cNvSpPr/>
            <p:nvPr/>
          </p:nvSpPr>
          <p:spPr>
            <a:xfrm>
              <a:off x="701041" y="1822451"/>
              <a:ext cx="7973059" cy="542871"/>
            </a:xfrm>
            <a:prstGeom prst="parallelogram">
              <a:avLst>
                <a:gd name="adj" fmla="val 23905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rgbClr val="0098F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indent="0"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000" b="1" dirty="0">
                <a:solidFill>
                  <a:schemeClr val="lt1"/>
                </a:solidFill>
                <a:latin typeface="微软雅黑" pitchFamily="34" charset="-122"/>
              </a:endParaRPr>
            </a:p>
          </p:txBody>
        </p:sp>
        <p:sp>
          <p:nvSpPr>
            <p:cNvPr id="19" name="Freihandform 56"/>
            <p:cNvSpPr/>
            <p:nvPr/>
          </p:nvSpPr>
          <p:spPr>
            <a:xfrm>
              <a:off x="469733" y="1812921"/>
              <a:ext cx="500812" cy="552402"/>
            </a:xfrm>
            <a:custGeom>
              <a:avLst/>
              <a:gdLst>
                <a:gd name="connsiteX0" fmla="*/ 0 w 6248400"/>
                <a:gd name="connsiteY0" fmla="*/ 0 h 6868886"/>
                <a:gd name="connsiteX1" fmla="*/ 6248400 w 6248400"/>
                <a:gd name="connsiteY1" fmla="*/ 10886 h 6868886"/>
                <a:gd name="connsiteX2" fmla="*/ 4615543 w 6248400"/>
                <a:gd name="connsiteY2" fmla="*/ 6868886 h 6868886"/>
                <a:gd name="connsiteX3" fmla="*/ 21772 w 6248400"/>
                <a:gd name="connsiteY3" fmla="*/ 6868886 h 6868886"/>
                <a:gd name="connsiteX4" fmla="*/ 0 w 6248400"/>
                <a:gd name="connsiteY4" fmla="*/ 0 h 6868886"/>
                <a:gd name="connsiteX0" fmla="*/ 0 w 13238706"/>
                <a:gd name="connsiteY0" fmla="*/ 0 h 6868886"/>
                <a:gd name="connsiteX1" fmla="*/ 13238706 w 13238706"/>
                <a:gd name="connsiteY1" fmla="*/ 10886 h 6868886"/>
                <a:gd name="connsiteX2" fmla="*/ 11605849 w 13238706"/>
                <a:gd name="connsiteY2" fmla="*/ 6868886 h 6868886"/>
                <a:gd name="connsiteX3" fmla="*/ 7012078 w 13238706"/>
                <a:gd name="connsiteY3" fmla="*/ 6868886 h 6868886"/>
                <a:gd name="connsiteX4" fmla="*/ 0 w 13238706"/>
                <a:gd name="connsiteY4" fmla="*/ 0 h 6868886"/>
                <a:gd name="connsiteX0" fmla="*/ 3630 w 13242336"/>
                <a:gd name="connsiteY0" fmla="*/ 0 h 6868886"/>
                <a:gd name="connsiteX1" fmla="*/ 13242336 w 13242336"/>
                <a:gd name="connsiteY1" fmla="*/ 10886 h 6868886"/>
                <a:gd name="connsiteX2" fmla="*/ 11609479 w 13242336"/>
                <a:gd name="connsiteY2" fmla="*/ 6868886 h 6868886"/>
                <a:gd name="connsiteX3" fmla="*/ 3630 w 13242336"/>
                <a:gd name="connsiteY3" fmla="*/ 6868886 h 6868886"/>
                <a:gd name="connsiteX4" fmla="*/ 3630 w 13242336"/>
                <a:gd name="connsiteY4" fmla="*/ 0 h 6868886"/>
                <a:gd name="connsiteX0" fmla="*/ 0 w 15908085"/>
                <a:gd name="connsiteY0" fmla="*/ 66454 h 6858002"/>
                <a:gd name="connsiteX1" fmla="*/ 15908085 w 15908085"/>
                <a:gd name="connsiteY1" fmla="*/ 2 h 6858002"/>
                <a:gd name="connsiteX2" fmla="*/ 14275228 w 15908085"/>
                <a:gd name="connsiteY2" fmla="*/ 6858002 h 6858002"/>
                <a:gd name="connsiteX3" fmla="*/ 2669379 w 15908085"/>
                <a:gd name="connsiteY3" fmla="*/ 6858002 h 6858002"/>
                <a:gd name="connsiteX4" fmla="*/ 0 w 15908085"/>
                <a:gd name="connsiteY4" fmla="*/ 66454 h 6858002"/>
                <a:gd name="connsiteX0" fmla="*/ 3630 w 15911715"/>
                <a:gd name="connsiteY0" fmla="*/ 66454 h 6858002"/>
                <a:gd name="connsiteX1" fmla="*/ 15911715 w 15911715"/>
                <a:gd name="connsiteY1" fmla="*/ 2 h 6858002"/>
                <a:gd name="connsiteX2" fmla="*/ 14278858 w 15911715"/>
                <a:gd name="connsiteY2" fmla="*/ 6858002 h 6858002"/>
                <a:gd name="connsiteX3" fmla="*/ 3630 w 15911715"/>
                <a:gd name="connsiteY3" fmla="*/ 6858002 h 6858002"/>
                <a:gd name="connsiteX4" fmla="*/ 3630 w 15911715"/>
                <a:gd name="connsiteY4" fmla="*/ 66454 h 6858002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278858 w 15911715"/>
                <a:gd name="connsiteY2" fmla="*/ 6868886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934774 w 15911715"/>
                <a:gd name="connsiteY2" fmla="*/ 3807950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7257 w 15915342"/>
                <a:gd name="connsiteY0" fmla="*/ 0 h 3807950"/>
                <a:gd name="connsiteX1" fmla="*/ 15915342 w 15915342"/>
                <a:gd name="connsiteY1" fmla="*/ 10886 h 3807950"/>
                <a:gd name="connsiteX2" fmla="*/ 14938401 w 15915342"/>
                <a:gd name="connsiteY2" fmla="*/ 3807950 h 3807950"/>
                <a:gd name="connsiteX3" fmla="*/ 3627 w 15915342"/>
                <a:gd name="connsiteY3" fmla="*/ 3807950 h 3807950"/>
                <a:gd name="connsiteX4" fmla="*/ 7257 w 15915342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4938401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8770327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557741"/>
                <a:gd name="connsiteY0" fmla="*/ 0 h 3807950"/>
                <a:gd name="connsiteX1" fmla="*/ 20557741 w 20557741"/>
                <a:gd name="connsiteY1" fmla="*/ 0 h 3807950"/>
                <a:gd name="connsiteX2" fmla="*/ 18770327 w 20557741"/>
                <a:gd name="connsiteY2" fmla="*/ 3807950 h 3807950"/>
                <a:gd name="connsiteX3" fmla="*/ 3627 w 20557741"/>
                <a:gd name="connsiteY3" fmla="*/ 3807950 h 3807950"/>
                <a:gd name="connsiteX4" fmla="*/ 7257 w 20557741"/>
                <a:gd name="connsiteY4" fmla="*/ 0 h 3807950"/>
                <a:gd name="connsiteX0" fmla="*/ 7257 w 24234379"/>
                <a:gd name="connsiteY0" fmla="*/ 0 h 3807950"/>
                <a:gd name="connsiteX1" fmla="*/ 24234379 w 24234379"/>
                <a:gd name="connsiteY1" fmla="*/ 0 h 3807950"/>
                <a:gd name="connsiteX2" fmla="*/ 18770327 w 24234379"/>
                <a:gd name="connsiteY2" fmla="*/ 3807950 h 3807950"/>
                <a:gd name="connsiteX3" fmla="*/ 3627 w 24234379"/>
                <a:gd name="connsiteY3" fmla="*/ 3807950 h 3807950"/>
                <a:gd name="connsiteX4" fmla="*/ 7257 w 24234379"/>
                <a:gd name="connsiteY4" fmla="*/ 0 h 3807950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18770327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24223039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9547839"/>
                <a:gd name="connsiteY0" fmla="*/ 3 h 3807953"/>
                <a:gd name="connsiteX1" fmla="*/ 39547839 w 39547839"/>
                <a:gd name="connsiteY1" fmla="*/ 0 h 3807953"/>
                <a:gd name="connsiteX2" fmla="*/ 24223039 w 39547839"/>
                <a:gd name="connsiteY2" fmla="*/ 3807953 h 3807953"/>
                <a:gd name="connsiteX3" fmla="*/ 3627 w 39547839"/>
                <a:gd name="connsiteY3" fmla="*/ 3807953 h 3807953"/>
                <a:gd name="connsiteX4" fmla="*/ 7257 w 39547839"/>
                <a:gd name="connsiteY4" fmla="*/ 3 h 3807953"/>
                <a:gd name="connsiteX0" fmla="*/ 7257 w 34705241"/>
                <a:gd name="connsiteY0" fmla="*/ 3 h 3807953"/>
                <a:gd name="connsiteX1" fmla="*/ 34705241 w 34705241"/>
                <a:gd name="connsiteY1" fmla="*/ 0 h 3807953"/>
                <a:gd name="connsiteX2" fmla="*/ 24223039 w 34705241"/>
                <a:gd name="connsiteY2" fmla="*/ 3807953 h 3807953"/>
                <a:gd name="connsiteX3" fmla="*/ 3627 w 34705241"/>
                <a:gd name="connsiteY3" fmla="*/ 3807953 h 3807953"/>
                <a:gd name="connsiteX4" fmla="*/ 7257 w 34705241"/>
                <a:gd name="connsiteY4" fmla="*/ 3 h 3807953"/>
                <a:gd name="connsiteX0" fmla="*/ 7257 w 24223039"/>
                <a:gd name="connsiteY0" fmla="*/ 9695 h 3817645"/>
                <a:gd name="connsiteX1" fmla="*/ 20231161 w 24223039"/>
                <a:gd name="connsiteY1" fmla="*/ 0 h 3817645"/>
                <a:gd name="connsiteX2" fmla="*/ 24223039 w 24223039"/>
                <a:gd name="connsiteY2" fmla="*/ 3817645 h 3817645"/>
                <a:gd name="connsiteX3" fmla="*/ 3627 w 24223039"/>
                <a:gd name="connsiteY3" fmla="*/ 3817645 h 3817645"/>
                <a:gd name="connsiteX4" fmla="*/ 7257 w 24223039"/>
                <a:gd name="connsiteY4" fmla="*/ 9695 h 3817645"/>
                <a:gd name="connsiteX0" fmla="*/ 7257 w 28356173"/>
                <a:gd name="connsiteY0" fmla="*/ 3 h 3807953"/>
                <a:gd name="connsiteX1" fmla="*/ 28356173 w 28356173"/>
                <a:gd name="connsiteY1" fmla="*/ 0 h 3807953"/>
                <a:gd name="connsiteX2" fmla="*/ 24223039 w 28356173"/>
                <a:gd name="connsiteY2" fmla="*/ 3807953 h 3807953"/>
                <a:gd name="connsiteX3" fmla="*/ 3627 w 28356173"/>
                <a:gd name="connsiteY3" fmla="*/ 3807953 h 3807953"/>
                <a:gd name="connsiteX4" fmla="*/ 7257 w 28356173"/>
                <a:gd name="connsiteY4" fmla="*/ 3 h 3807953"/>
                <a:gd name="connsiteX0" fmla="*/ 14178065 w 28356173"/>
                <a:gd name="connsiteY0" fmla="*/ 0 h 3807962"/>
                <a:gd name="connsiteX1" fmla="*/ 28356173 w 28356173"/>
                <a:gd name="connsiteY1" fmla="*/ 9 h 3807962"/>
                <a:gd name="connsiteX2" fmla="*/ 24223039 w 28356173"/>
                <a:gd name="connsiteY2" fmla="*/ 3807962 h 3807962"/>
                <a:gd name="connsiteX3" fmla="*/ 3627 w 28356173"/>
                <a:gd name="connsiteY3" fmla="*/ 3807962 h 3807962"/>
                <a:gd name="connsiteX4" fmla="*/ 14178065 w 28356173"/>
                <a:gd name="connsiteY4" fmla="*/ 0 h 3807962"/>
                <a:gd name="connsiteX0" fmla="*/ 3619 w 14181727"/>
                <a:gd name="connsiteY0" fmla="*/ 0 h 3807962"/>
                <a:gd name="connsiteX1" fmla="*/ 14181727 w 14181727"/>
                <a:gd name="connsiteY1" fmla="*/ 9 h 3807962"/>
                <a:gd name="connsiteX2" fmla="*/ 10048593 w 14181727"/>
                <a:gd name="connsiteY2" fmla="*/ 3807962 h 3807962"/>
                <a:gd name="connsiteX3" fmla="*/ 3619 w 14181727"/>
                <a:gd name="connsiteY3" fmla="*/ 3607974 h 3807962"/>
                <a:gd name="connsiteX4" fmla="*/ 3619 w 14181727"/>
                <a:gd name="connsiteY4" fmla="*/ 0 h 3807962"/>
                <a:gd name="connsiteX0" fmla="*/ 7238 w 14185346"/>
                <a:gd name="connsiteY0" fmla="*/ 0 h 3807962"/>
                <a:gd name="connsiteX1" fmla="*/ 14185346 w 14185346"/>
                <a:gd name="connsiteY1" fmla="*/ 9 h 3807962"/>
                <a:gd name="connsiteX2" fmla="*/ 10052212 w 14185346"/>
                <a:gd name="connsiteY2" fmla="*/ 3807962 h 3807962"/>
                <a:gd name="connsiteX3" fmla="*/ 3619 w 14185346"/>
                <a:gd name="connsiteY3" fmla="*/ 3807962 h 3807962"/>
                <a:gd name="connsiteX4" fmla="*/ 7238 w 14185346"/>
                <a:gd name="connsiteY4" fmla="*/ 0 h 3807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85346" h="3807962">
                  <a:moveTo>
                    <a:pt x="7238" y="0"/>
                  </a:moveTo>
                  <a:lnTo>
                    <a:pt x="14185346" y="9"/>
                  </a:lnTo>
                  <a:lnTo>
                    <a:pt x="10052212" y="3807962"/>
                  </a:lnTo>
                  <a:lnTo>
                    <a:pt x="3619" y="3807962"/>
                  </a:lnTo>
                  <a:cubicBezTo>
                    <a:pt x="-10" y="1518333"/>
                    <a:pt x="21753" y="2289629"/>
                    <a:pt x="723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A4E6"/>
                </a:gs>
                <a:gs pos="100000">
                  <a:srgbClr val="1742DB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91440" tIns="4572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utura Bk"/>
                  <a:ea typeface="+mn-ea"/>
                  <a:cs typeface="+mn-cs"/>
                </a:rPr>
                <a:t>2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endParaRPr>
            </a:p>
          </p:txBody>
        </p:sp>
        <p:sp>
          <p:nvSpPr>
            <p:cNvPr id="20" name="TextBox 33"/>
            <p:cNvSpPr txBox="1"/>
            <p:nvPr/>
          </p:nvSpPr>
          <p:spPr>
            <a:xfrm>
              <a:off x="975361" y="1822453"/>
              <a:ext cx="7501889" cy="605644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514350" indent="-514350">
                <a:lnSpc>
                  <a:spcPct val="120000"/>
                </a:lnSpc>
              </a:pPr>
              <a:r>
                <a:rPr lang="zh-CN" altLang="en-US" sz="2000" dirty="0">
                  <a:latin typeface="Arial" pitchFamily="34" charset="0"/>
                  <a:ea typeface="微软雅黑" pitchFamily="34" charset="-122"/>
                </a:rPr>
                <a:t>详细实施方案</a:t>
              </a:r>
            </a:p>
          </p:txBody>
        </p:sp>
      </p:grp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47166" y="976395"/>
            <a:ext cx="2476308" cy="20976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0" name="object 4"/>
          <p:cNvSpPr/>
          <p:nvPr/>
        </p:nvSpPr>
        <p:spPr>
          <a:xfrm>
            <a:off x="819366" y="2714850"/>
            <a:ext cx="5082111" cy="342006"/>
          </a:xfrm>
          <a:custGeom>
            <a:avLst/>
            <a:gdLst/>
            <a:ahLst/>
            <a:cxnLst/>
            <a:rect l="l" t="t" r="r" b="b"/>
            <a:pathLst>
              <a:path w="7832090" h="408939">
                <a:moveTo>
                  <a:pt x="7763764" y="0"/>
                </a:moveTo>
                <a:lnTo>
                  <a:pt x="68072" y="0"/>
                </a:lnTo>
                <a:lnTo>
                  <a:pt x="41576" y="5349"/>
                </a:lnTo>
                <a:lnTo>
                  <a:pt x="19939" y="19938"/>
                </a:lnTo>
                <a:lnTo>
                  <a:pt x="5349" y="41576"/>
                </a:lnTo>
                <a:lnTo>
                  <a:pt x="0" y="68072"/>
                </a:lnTo>
                <a:lnTo>
                  <a:pt x="0" y="340360"/>
                </a:lnTo>
                <a:lnTo>
                  <a:pt x="5349" y="366855"/>
                </a:lnTo>
                <a:lnTo>
                  <a:pt x="19939" y="388493"/>
                </a:lnTo>
                <a:lnTo>
                  <a:pt x="41576" y="403082"/>
                </a:lnTo>
                <a:lnTo>
                  <a:pt x="68072" y="408432"/>
                </a:lnTo>
                <a:lnTo>
                  <a:pt x="7763764" y="408432"/>
                </a:lnTo>
                <a:lnTo>
                  <a:pt x="7790259" y="403082"/>
                </a:lnTo>
                <a:lnTo>
                  <a:pt x="7811897" y="388493"/>
                </a:lnTo>
                <a:lnTo>
                  <a:pt x="7826486" y="366855"/>
                </a:lnTo>
                <a:lnTo>
                  <a:pt x="7831835" y="340360"/>
                </a:lnTo>
                <a:lnTo>
                  <a:pt x="7831835" y="68072"/>
                </a:lnTo>
                <a:lnTo>
                  <a:pt x="7826486" y="41576"/>
                </a:lnTo>
                <a:lnTo>
                  <a:pt x="7811897" y="19938"/>
                </a:lnTo>
                <a:lnTo>
                  <a:pt x="7790259" y="5349"/>
                </a:lnTo>
                <a:lnTo>
                  <a:pt x="7763764" y="0"/>
                </a:lnTo>
                <a:close/>
              </a:path>
            </a:pathLst>
          </a:custGeom>
          <a:solidFill>
            <a:srgbClr val="67B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7"/>
          <p:cNvSpPr txBox="1"/>
          <p:nvPr/>
        </p:nvSpPr>
        <p:spPr>
          <a:xfrm>
            <a:off x="1150853" y="1491877"/>
            <a:ext cx="2930525" cy="3208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>
                <a:latin typeface="Microsoft YaHei"/>
                <a:cs typeface="Microsoft YaHei"/>
              </a:rPr>
              <a:t>3.1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采购入库</a:t>
            </a: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料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3.3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退料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成品、半成品入库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成品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发运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3.6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销售退货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3.7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物料拉动</a:t>
            </a: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3.8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仓库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管理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3.9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容器管理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3.10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系统集成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95710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成品发运</a:t>
            </a:r>
            <a:endParaRPr lang="zh-CN" altLang="en-US" dirty="0"/>
          </a:p>
        </p:txBody>
      </p:sp>
      <p:sp>
        <p:nvSpPr>
          <p:cNvPr id="7" name="剪去单角的矩形 6"/>
          <p:cNvSpPr/>
          <p:nvPr/>
        </p:nvSpPr>
        <p:spPr bwMode="auto">
          <a:xfrm>
            <a:off x="1438656" y="1328179"/>
            <a:ext cx="1298448" cy="301914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0" rIns="90000" bIns="0"/>
          <a:lstStyle/>
          <a:p>
            <a:pPr algn="ctr">
              <a:defRPr/>
            </a:pPr>
            <a:r>
              <a:rPr lang="zh-CN" altLang="en-US" sz="1800" dirty="0" smtClean="0"/>
              <a:t>发运计划</a:t>
            </a:r>
            <a:endParaRPr lang="zh-CN" altLang="en-US" sz="1800" dirty="0"/>
          </a:p>
        </p:txBody>
      </p: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4582591" y="2708045"/>
            <a:ext cx="647700" cy="377428"/>
            <a:chOff x="1215" y="2704"/>
            <a:chExt cx="590" cy="409"/>
          </a:xfrm>
        </p:grpSpPr>
        <p:sp>
          <p:nvSpPr>
            <p:cNvPr id="11" name="AutoShape 40"/>
            <p:cNvSpPr>
              <a:spLocks noChangeArrowheads="1"/>
            </p:cNvSpPr>
            <p:nvPr/>
          </p:nvSpPr>
          <p:spPr bwMode="auto">
            <a:xfrm>
              <a:off x="1215" y="2704"/>
              <a:ext cx="590" cy="40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" name="Picture 4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05" y="2850"/>
              <a:ext cx="318" cy="217"/>
            </a:xfrm>
            <a:prstGeom prst="rect">
              <a:avLst/>
            </a:prstGeom>
            <a:solidFill>
              <a:srgbClr val="CC9900"/>
            </a:solidFill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4725466" y="2816391"/>
            <a:ext cx="647700" cy="377429"/>
            <a:chOff x="1215" y="2704"/>
            <a:chExt cx="590" cy="409"/>
          </a:xfrm>
        </p:grpSpPr>
        <p:sp>
          <p:nvSpPr>
            <p:cNvPr id="14" name="AutoShape 46"/>
            <p:cNvSpPr>
              <a:spLocks noChangeArrowheads="1"/>
            </p:cNvSpPr>
            <p:nvPr/>
          </p:nvSpPr>
          <p:spPr bwMode="auto">
            <a:xfrm>
              <a:off x="1215" y="2704"/>
              <a:ext cx="590" cy="40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5" name="Picture 4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05" y="2850"/>
              <a:ext cx="318" cy="217"/>
            </a:xfrm>
            <a:prstGeom prst="rect">
              <a:avLst/>
            </a:prstGeom>
            <a:solidFill>
              <a:srgbClr val="CC9900"/>
            </a:solidFill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" name="Group 48"/>
          <p:cNvGrpSpPr>
            <a:grpSpLocks/>
          </p:cNvGrpSpPr>
          <p:nvPr/>
        </p:nvGrpSpPr>
        <p:grpSpPr bwMode="auto">
          <a:xfrm>
            <a:off x="4869928" y="2924738"/>
            <a:ext cx="647700" cy="377428"/>
            <a:chOff x="1215" y="2704"/>
            <a:chExt cx="590" cy="409"/>
          </a:xfrm>
        </p:grpSpPr>
        <p:sp>
          <p:nvSpPr>
            <p:cNvPr id="17" name="AutoShape 49"/>
            <p:cNvSpPr>
              <a:spLocks noChangeArrowheads="1"/>
            </p:cNvSpPr>
            <p:nvPr/>
          </p:nvSpPr>
          <p:spPr bwMode="auto">
            <a:xfrm>
              <a:off x="1215" y="2704"/>
              <a:ext cx="590" cy="40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8" name="Picture 5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05" y="2850"/>
              <a:ext cx="318" cy="217"/>
            </a:xfrm>
            <a:prstGeom prst="rect">
              <a:avLst/>
            </a:prstGeom>
            <a:solidFill>
              <a:srgbClr val="CC9900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右箭头 18"/>
          <p:cNvSpPr/>
          <p:nvPr/>
        </p:nvSpPr>
        <p:spPr bwMode="auto">
          <a:xfrm>
            <a:off x="3772628" y="2842775"/>
            <a:ext cx="459306" cy="45768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0" marR="0" indent="0" defTabSz="914400" eaLnBrk="0" latinLnBrk="0" hangingPunct="0">
              <a:lnSpc>
                <a:spcPct val="90000"/>
              </a:lnSpc>
              <a:buClrTx/>
              <a:buSzTx/>
              <a:buNone/>
              <a:tabLst/>
            </a:pPr>
            <a:endParaRPr lang="zh-CN" altLang="en-US" dirty="0" smtClean="0"/>
          </a:p>
        </p:txBody>
      </p:sp>
      <p:sp>
        <p:nvSpPr>
          <p:cNvPr id="20" name="右箭头 19"/>
          <p:cNvSpPr/>
          <p:nvPr/>
        </p:nvSpPr>
        <p:spPr bwMode="auto">
          <a:xfrm rot="5400000">
            <a:off x="1950180" y="1704889"/>
            <a:ext cx="431113" cy="45768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0" marR="0" indent="0" defTabSz="914400" eaLnBrk="0" latinLnBrk="0" hangingPunct="0">
              <a:lnSpc>
                <a:spcPct val="90000"/>
              </a:lnSpc>
              <a:buClrTx/>
              <a:buSzTx/>
              <a:buNone/>
              <a:tabLst/>
            </a:pPr>
            <a:endParaRPr lang="zh-CN" altLang="en-US" dirty="0" smtClean="0"/>
          </a:p>
        </p:txBody>
      </p:sp>
      <p:sp>
        <p:nvSpPr>
          <p:cNvPr id="21" name="右箭头 20"/>
          <p:cNvSpPr/>
          <p:nvPr/>
        </p:nvSpPr>
        <p:spPr bwMode="auto">
          <a:xfrm>
            <a:off x="6272903" y="2802035"/>
            <a:ext cx="459306" cy="45768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0" marR="0" indent="0" defTabSz="914400" eaLnBrk="0" latinLnBrk="0" hangingPunct="0">
              <a:lnSpc>
                <a:spcPct val="90000"/>
              </a:lnSpc>
              <a:buClrTx/>
              <a:buSzTx/>
              <a:buNone/>
              <a:tabLst/>
            </a:pPr>
            <a:endParaRPr lang="zh-CN" altLang="en-US" dirty="0" smtClean="0"/>
          </a:p>
        </p:txBody>
      </p:sp>
      <p:sp>
        <p:nvSpPr>
          <p:cNvPr id="22" name="Text Box 56"/>
          <p:cNvSpPr txBox="1">
            <a:spLocks noChangeArrowheads="1"/>
          </p:cNvSpPr>
          <p:nvPr/>
        </p:nvSpPr>
        <p:spPr bwMode="auto">
          <a:xfrm>
            <a:off x="1734099" y="921479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23" name="Text Box 56"/>
          <p:cNvSpPr txBox="1">
            <a:spLocks noChangeArrowheads="1"/>
          </p:cNvSpPr>
          <p:nvPr/>
        </p:nvSpPr>
        <p:spPr bwMode="auto">
          <a:xfrm>
            <a:off x="2088153" y="952256"/>
            <a:ext cx="14128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dirty="0" smtClean="0"/>
              <a:t>导入发运计划</a:t>
            </a:r>
            <a:endParaRPr lang="en-US" altLang="zh-CN" sz="1600" dirty="0"/>
          </a:p>
        </p:txBody>
      </p:sp>
      <p:sp>
        <p:nvSpPr>
          <p:cNvPr id="24" name="Text Box 56"/>
          <p:cNvSpPr txBox="1">
            <a:spLocks noChangeArrowheads="1"/>
          </p:cNvSpPr>
          <p:nvPr/>
        </p:nvSpPr>
        <p:spPr bwMode="auto">
          <a:xfrm>
            <a:off x="4562765" y="3529358"/>
            <a:ext cx="5921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dirty="0"/>
              <a:t>拣货</a:t>
            </a:r>
            <a:endParaRPr lang="en-US" altLang="zh-CN" sz="1600" dirty="0"/>
          </a:p>
        </p:txBody>
      </p:sp>
      <p:sp>
        <p:nvSpPr>
          <p:cNvPr id="25" name="Text Box 56"/>
          <p:cNvSpPr txBox="1">
            <a:spLocks noChangeArrowheads="1"/>
          </p:cNvSpPr>
          <p:nvPr/>
        </p:nvSpPr>
        <p:spPr bwMode="auto">
          <a:xfrm>
            <a:off x="4231934" y="3490404"/>
            <a:ext cx="311602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6" name="Text Box 56"/>
          <p:cNvSpPr txBox="1">
            <a:spLocks noChangeArrowheads="1"/>
          </p:cNvSpPr>
          <p:nvPr/>
        </p:nvSpPr>
        <p:spPr bwMode="auto">
          <a:xfrm>
            <a:off x="6396110" y="3306568"/>
            <a:ext cx="311602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4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27" name="Text Box 56"/>
          <p:cNvSpPr txBox="1">
            <a:spLocks noChangeArrowheads="1"/>
          </p:cNvSpPr>
          <p:nvPr/>
        </p:nvSpPr>
        <p:spPr bwMode="auto">
          <a:xfrm>
            <a:off x="5987198" y="3642125"/>
            <a:ext cx="108104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dirty="0" smtClean="0"/>
              <a:t>发货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过账</a:t>
            </a:r>
            <a:endParaRPr lang="en-US" altLang="zh-CN" sz="1600" dirty="0"/>
          </a:p>
        </p:txBody>
      </p:sp>
      <p:sp>
        <p:nvSpPr>
          <p:cNvPr id="159" name="剪去单角的矩形 158"/>
          <p:cNvSpPr/>
          <p:nvPr/>
        </p:nvSpPr>
        <p:spPr bwMode="auto">
          <a:xfrm>
            <a:off x="1078896" y="2267387"/>
            <a:ext cx="2202149" cy="152756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0" rIns="90000" bIns="0" anchor="t" anchorCtr="0"/>
          <a:lstStyle/>
          <a:p>
            <a:pPr algn="ctr">
              <a:defRPr/>
            </a:pPr>
            <a:r>
              <a:rPr lang="zh-CN" altLang="en-US" sz="1200" dirty="0"/>
              <a:t>拣</a:t>
            </a:r>
            <a:r>
              <a:rPr lang="zh-CN" altLang="en-US" sz="1200" dirty="0" smtClean="0"/>
              <a:t>货单</a:t>
            </a:r>
            <a:endParaRPr lang="en-US" altLang="zh-CN" sz="1200" dirty="0" smtClean="0"/>
          </a:p>
          <a:p>
            <a:r>
              <a:rPr lang="en-US" altLang="zh-CN" sz="700" dirty="0" smtClean="0"/>
              <a:t>----------------------------------------------------------------</a:t>
            </a:r>
            <a:endParaRPr lang="en-US" altLang="zh-CN" sz="700" dirty="0"/>
          </a:p>
          <a:p>
            <a:r>
              <a:rPr lang="en-US" altLang="zh-CN" sz="700" b="1" dirty="0" smtClean="0"/>
              <a:t>  </a:t>
            </a:r>
            <a:r>
              <a:rPr lang="en-US" altLang="zh-CN" sz="700" b="1" dirty="0" err="1" smtClean="0"/>
              <a:t>Seq</a:t>
            </a:r>
            <a:r>
              <a:rPr lang="en-US" altLang="zh-CN" sz="700" b="1" dirty="0" smtClean="0"/>
              <a:t>          Part         </a:t>
            </a:r>
            <a:r>
              <a:rPr lang="en-US" altLang="zh-CN" sz="700" b="1" dirty="0" err="1" smtClean="0"/>
              <a:t>Qty</a:t>
            </a:r>
            <a:r>
              <a:rPr lang="en-US" altLang="zh-CN" sz="700" b="1" dirty="0" smtClean="0"/>
              <a:t>          </a:t>
            </a:r>
            <a:r>
              <a:rPr lang="zh-CN" altLang="en-US" sz="700" b="1" dirty="0" smtClean="0"/>
              <a:t>库位</a:t>
            </a:r>
            <a:r>
              <a:rPr lang="en-US" altLang="zh-CN" sz="700" b="1" dirty="0" smtClean="0"/>
              <a:t>(</a:t>
            </a:r>
            <a:r>
              <a:rPr lang="zh-CN" altLang="en-US" sz="700" b="1" dirty="0" smtClean="0"/>
              <a:t>库格</a:t>
            </a:r>
            <a:r>
              <a:rPr lang="en-US" altLang="zh-CN" sz="700" b="1" dirty="0" smtClean="0"/>
              <a:t>)</a:t>
            </a:r>
            <a:r>
              <a:rPr lang="zh-CN" altLang="en-US" sz="700" b="1" dirty="0" smtClean="0"/>
              <a:t>         批号</a:t>
            </a:r>
            <a:endParaRPr lang="en-US" altLang="zh-CN" sz="700" b="1" dirty="0"/>
          </a:p>
          <a:p>
            <a:r>
              <a:rPr lang="en-US" altLang="zh-CN" sz="700" b="1" dirty="0"/>
              <a:t> </a:t>
            </a:r>
            <a:r>
              <a:rPr lang="en-US" altLang="zh-CN" sz="700" b="1" dirty="0" smtClean="0"/>
              <a:t>  1            PTA         20            KLT(K101</a:t>
            </a:r>
            <a:r>
              <a:rPr lang="en-US" altLang="zh-CN" sz="700" b="1" dirty="0"/>
              <a:t>) </a:t>
            </a:r>
            <a:r>
              <a:rPr lang="en-US" altLang="zh-CN" sz="700" b="1" dirty="0" smtClean="0"/>
              <a:t>        D829</a:t>
            </a:r>
          </a:p>
          <a:p>
            <a:r>
              <a:rPr lang="en-US" altLang="zh-CN" sz="700" b="1" dirty="0"/>
              <a:t> </a:t>
            </a:r>
            <a:r>
              <a:rPr lang="en-US" altLang="zh-CN" sz="700" b="1" dirty="0" smtClean="0"/>
              <a:t>  2            </a:t>
            </a:r>
            <a:r>
              <a:rPr lang="en-US" altLang="zh-CN" sz="700" b="1" dirty="0"/>
              <a:t>PTA         </a:t>
            </a:r>
            <a:r>
              <a:rPr lang="en-US" altLang="zh-CN" sz="700" b="1" dirty="0" smtClean="0"/>
              <a:t>40            KLT(K103)         D829 </a:t>
            </a:r>
          </a:p>
          <a:p>
            <a:r>
              <a:rPr lang="en-US" altLang="zh-CN" sz="700" b="1" dirty="0"/>
              <a:t> </a:t>
            </a:r>
            <a:r>
              <a:rPr lang="en-US" altLang="zh-CN" sz="700" b="1" dirty="0" smtClean="0"/>
              <a:t>  3            </a:t>
            </a:r>
            <a:r>
              <a:rPr lang="en-US" altLang="zh-CN" sz="700" b="1" dirty="0"/>
              <a:t>PTA         </a:t>
            </a:r>
            <a:r>
              <a:rPr lang="en-US" altLang="zh-CN" sz="700" b="1" dirty="0" smtClean="0"/>
              <a:t>10            KLT(K101)         D830        </a:t>
            </a:r>
          </a:p>
          <a:p>
            <a:r>
              <a:rPr lang="en-US" altLang="zh-CN" sz="700" b="1" dirty="0" smtClean="0"/>
              <a:t>   4            PTB         500           KLT(K221</a:t>
            </a:r>
            <a:r>
              <a:rPr lang="en-US" altLang="zh-CN" sz="700" b="1" dirty="0"/>
              <a:t>) </a:t>
            </a:r>
            <a:r>
              <a:rPr lang="en-US" altLang="zh-CN" sz="700" b="1" dirty="0" smtClean="0"/>
              <a:t>        A719  </a:t>
            </a:r>
          </a:p>
          <a:p>
            <a:r>
              <a:rPr lang="en-US" altLang="zh-CN" sz="700" b="1" dirty="0" smtClean="0"/>
              <a:t>   5            </a:t>
            </a:r>
            <a:r>
              <a:rPr lang="en-US" altLang="zh-CN" sz="700" b="1" dirty="0"/>
              <a:t>PTB         500       </a:t>
            </a:r>
            <a:r>
              <a:rPr lang="en-US" altLang="zh-CN" sz="700" b="1" dirty="0" smtClean="0"/>
              <a:t>    KLT(K222)         A719</a:t>
            </a:r>
          </a:p>
          <a:p>
            <a:r>
              <a:rPr lang="en-US" altLang="zh-CN" sz="700" b="1" dirty="0" smtClean="0"/>
              <a:t>   6            </a:t>
            </a:r>
            <a:r>
              <a:rPr lang="en-US" altLang="zh-CN" sz="700" b="1" dirty="0"/>
              <a:t>PTB       </a:t>
            </a:r>
            <a:r>
              <a:rPr lang="en-US" altLang="zh-CN" sz="700" b="1" dirty="0" smtClean="0"/>
              <a:t> 1500           KLT(K230)         A719</a:t>
            </a:r>
          </a:p>
          <a:p>
            <a:r>
              <a:rPr lang="en-US" altLang="zh-CN" sz="700" b="1" dirty="0" smtClean="0"/>
              <a:t>   7            PTC         200           KLT(K510</a:t>
            </a:r>
            <a:r>
              <a:rPr lang="en-US" altLang="zh-CN" sz="700" b="1" dirty="0"/>
              <a:t>) </a:t>
            </a:r>
            <a:r>
              <a:rPr lang="en-US" altLang="zh-CN" sz="700" b="1" dirty="0" smtClean="0"/>
              <a:t>        A726</a:t>
            </a:r>
          </a:p>
          <a:p>
            <a:r>
              <a:rPr lang="en-US" altLang="zh-CN" sz="700" b="1" dirty="0" smtClean="0"/>
              <a:t>   8            </a:t>
            </a:r>
            <a:r>
              <a:rPr lang="en-US" altLang="zh-CN" sz="700" b="1" dirty="0"/>
              <a:t>PTC         </a:t>
            </a:r>
            <a:r>
              <a:rPr lang="en-US" altLang="zh-CN" sz="700" b="1" dirty="0" smtClean="0"/>
              <a:t>600           KLT(K512)         </a:t>
            </a:r>
            <a:r>
              <a:rPr lang="en-US" altLang="zh-CN" sz="700" b="1" dirty="0"/>
              <a:t>A726</a:t>
            </a:r>
            <a:endParaRPr lang="en-US" altLang="zh-CN" sz="700" dirty="0"/>
          </a:p>
          <a:p>
            <a:endParaRPr lang="en-US" altLang="zh-CN" sz="700" b="1" dirty="0" smtClean="0"/>
          </a:p>
          <a:p>
            <a:endParaRPr lang="en-US" altLang="zh-CN" sz="1200" dirty="0"/>
          </a:p>
        </p:txBody>
      </p:sp>
      <p:sp>
        <p:nvSpPr>
          <p:cNvPr id="214" name="Text Box 56"/>
          <p:cNvSpPr txBox="1">
            <a:spLocks noChangeArrowheads="1"/>
          </p:cNvSpPr>
          <p:nvPr/>
        </p:nvSpPr>
        <p:spPr bwMode="auto">
          <a:xfrm>
            <a:off x="1664911" y="3967069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5" name="Text Box 56"/>
          <p:cNvSpPr txBox="1">
            <a:spLocks noChangeArrowheads="1"/>
          </p:cNvSpPr>
          <p:nvPr/>
        </p:nvSpPr>
        <p:spPr bwMode="auto">
          <a:xfrm>
            <a:off x="1974315" y="3992800"/>
            <a:ext cx="120768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dirty="0" smtClean="0"/>
              <a:t>创建拣货单</a:t>
            </a:r>
            <a:endParaRPr lang="en-US" altLang="zh-CN" sz="1600" dirty="0"/>
          </a:p>
        </p:txBody>
      </p:sp>
      <p:pic>
        <p:nvPicPr>
          <p:cNvPr id="218" name="Picture 5" descr="Honeywell%20Dolphin7600"/>
          <p:cNvPicPr>
            <a:picLocks noChangeAspect="1" noChangeArrowheads="1"/>
          </p:cNvPicPr>
          <p:nvPr/>
        </p:nvPicPr>
        <p:blipFill>
          <a:blip r:embed="rId3" cstate="print"/>
          <a:srcRect l="25500" r="26312"/>
          <a:stretch>
            <a:fillRect/>
          </a:stretch>
        </p:blipFill>
        <p:spPr bwMode="auto">
          <a:xfrm rot="-1613698">
            <a:off x="5503059" y="2439047"/>
            <a:ext cx="289536" cy="44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6" name="图片 3" descr="truck_BW_icon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08087" y="2671740"/>
            <a:ext cx="1827569" cy="712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909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11" y="309381"/>
            <a:ext cx="8376263" cy="369332"/>
          </a:xfrm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14400" fontAlgn="base">
              <a:lnSpc>
                <a:spcPts val="3300"/>
              </a:lnSpc>
              <a:spcAft>
                <a:spcPct val="0"/>
              </a:spcAft>
            </a:pPr>
            <a:r>
              <a:rPr lang="zh-CN" altLang="en-US" dirty="0">
                <a:solidFill>
                  <a:schemeClr val="tx1"/>
                </a:solidFill>
                <a:latin typeface="Futura Bk" pitchFamily="34" charset="0"/>
              </a:rPr>
              <a:t>汇报</a:t>
            </a:r>
            <a:r>
              <a:rPr lang="zh-CN" altLang="en-US" dirty="0">
                <a:latin typeface="Futura Bk" pitchFamily="34" charset="0"/>
              </a:rPr>
              <a:t>主</a:t>
            </a:r>
            <a:r>
              <a:rPr lang="zh-CN" altLang="en-US" dirty="0">
                <a:solidFill>
                  <a:schemeClr val="tx1"/>
                </a:solidFill>
                <a:latin typeface="Futura Bk" pitchFamily="34" charset="0"/>
              </a:rPr>
              <a:t>提纲</a:t>
            </a:r>
            <a:endParaRPr lang="en-US" altLang="en-US" dirty="0">
              <a:solidFill>
                <a:schemeClr val="tx1"/>
              </a:solidFill>
              <a:latin typeface="Futura Bk" pitchFamily="34" charset="0"/>
              <a:ea typeface="微软雅黑" pitchFamily="34" charset="-122"/>
            </a:endParaRPr>
          </a:p>
        </p:txBody>
      </p:sp>
      <p:sp>
        <p:nvSpPr>
          <p:cNvPr id="29" name="Striped Right Arrow 62"/>
          <p:cNvSpPr/>
          <p:nvPr/>
        </p:nvSpPr>
        <p:spPr>
          <a:xfrm>
            <a:off x="433395" y="2960902"/>
            <a:ext cx="385971" cy="439238"/>
          </a:xfrm>
          <a:prstGeom prst="striped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微软雅黑" pitchFamily="34" charset="-122"/>
            </a:endParaRPr>
          </a:p>
        </p:txBody>
      </p:sp>
      <p:grpSp>
        <p:nvGrpSpPr>
          <p:cNvPr id="17" name="Gruppieren 54"/>
          <p:cNvGrpSpPr/>
          <p:nvPr/>
        </p:nvGrpSpPr>
        <p:grpSpPr>
          <a:xfrm>
            <a:off x="840630" y="908392"/>
            <a:ext cx="5082111" cy="482799"/>
            <a:chOff x="469733" y="1812921"/>
            <a:chExt cx="8204367" cy="615176"/>
          </a:xfr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Parallelogram 46"/>
            <p:cNvSpPr/>
            <p:nvPr/>
          </p:nvSpPr>
          <p:spPr>
            <a:xfrm>
              <a:off x="701041" y="1822451"/>
              <a:ext cx="7973059" cy="542871"/>
            </a:xfrm>
            <a:prstGeom prst="parallelogram">
              <a:avLst>
                <a:gd name="adj" fmla="val 23905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rgbClr val="0098F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indent="0"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000" b="1" dirty="0">
                <a:solidFill>
                  <a:schemeClr val="lt1"/>
                </a:solidFill>
                <a:latin typeface="微软雅黑" pitchFamily="34" charset="-122"/>
              </a:endParaRPr>
            </a:p>
          </p:txBody>
        </p:sp>
        <p:sp>
          <p:nvSpPr>
            <p:cNvPr id="19" name="Freihandform 56"/>
            <p:cNvSpPr/>
            <p:nvPr/>
          </p:nvSpPr>
          <p:spPr>
            <a:xfrm>
              <a:off x="469733" y="1812921"/>
              <a:ext cx="500812" cy="552402"/>
            </a:xfrm>
            <a:custGeom>
              <a:avLst/>
              <a:gdLst>
                <a:gd name="connsiteX0" fmla="*/ 0 w 6248400"/>
                <a:gd name="connsiteY0" fmla="*/ 0 h 6868886"/>
                <a:gd name="connsiteX1" fmla="*/ 6248400 w 6248400"/>
                <a:gd name="connsiteY1" fmla="*/ 10886 h 6868886"/>
                <a:gd name="connsiteX2" fmla="*/ 4615543 w 6248400"/>
                <a:gd name="connsiteY2" fmla="*/ 6868886 h 6868886"/>
                <a:gd name="connsiteX3" fmla="*/ 21772 w 6248400"/>
                <a:gd name="connsiteY3" fmla="*/ 6868886 h 6868886"/>
                <a:gd name="connsiteX4" fmla="*/ 0 w 6248400"/>
                <a:gd name="connsiteY4" fmla="*/ 0 h 6868886"/>
                <a:gd name="connsiteX0" fmla="*/ 0 w 13238706"/>
                <a:gd name="connsiteY0" fmla="*/ 0 h 6868886"/>
                <a:gd name="connsiteX1" fmla="*/ 13238706 w 13238706"/>
                <a:gd name="connsiteY1" fmla="*/ 10886 h 6868886"/>
                <a:gd name="connsiteX2" fmla="*/ 11605849 w 13238706"/>
                <a:gd name="connsiteY2" fmla="*/ 6868886 h 6868886"/>
                <a:gd name="connsiteX3" fmla="*/ 7012078 w 13238706"/>
                <a:gd name="connsiteY3" fmla="*/ 6868886 h 6868886"/>
                <a:gd name="connsiteX4" fmla="*/ 0 w 13238706"/>
                <a:gd name="connsiteY4" fmla="*/ 0 h 6868886"/>
                <a:gd name="connsiteX0" fmla="*/ 3630 w 13242336"/>
                <a:gd name="connsiteY0" fmla="*/ 0 h 6868886"/>
                <a:gd name="connsiteX1" fmla="*/ 13242336 w 13242336"/>
                <a:gd name="connsiteY1" fmla="*/ 10886 h 6868886"/>
                <a:gd name="connsiteX2" fmla="*/ 11609479 w 13242336"/>
                <a:gd name="connsiteY2" fmla="*/ 6868886 h 6868886"/>
                <a:gd name="connsiteX3" fmla="*/ 3630 w 13242336"/>
                <a:gd name="connsiteY3" fmla="*/ 6868886 h 6868886"/>
                <a:gd name="connsiteX4" fmla="*/ 3630 w 13242336"/>
                <a:gd name="connsiteY4" fmla="*/ 0 h 6868886"/>
                <a:gd name="connsiteX0" fmla="*/ 0 w 15908085"/>
                <a:gd name="connsiteY0" fmla="*/ 66454 h 6858002"/>
                <a:gd name="connsiteX1" fmla="*/ 15908085 w 15908085"/>
                <a:gd name="connsiteY1" fmla="*/ 2 h 6858002"/>
                <a:gd name="connsiteX2" fmla="*/ 14275228 w 15908085"/>
                <a:gd name="connsiteY2" fmla="*/ 6858002 h 6858002"/>
                <a:gd name="connsiteX3" fmla="*/ 2669379 w 15908085"/>
                <a:gd name="connsiteY3" fmla="*/ 6858002 h 6858002"/>
                <a:gd name="connsiteX4" fmla="*/ 0 w 15908085"/>
                <a:gd name="connsiteY4" fmla="*/ 66454 h 6858002"/>
                <a:gd name="connsiteX0" fmla="*/ 3630 w 15911715"/>
                <a:gd name="connsiteY0" fmla="*/ 66454 h 6858002"/>
                <a:gd name="connsiteX1" fmla="*/ 15911715 w 15911715"/>
                <a:gd name="connsiteY1" fmla="*/ 2 h 6858002"/>
                <a:gd name="connsiteX2" fmla="*/ 14278858 w 15911715"/>
                <a:gd name="connsiteY2" fmla="*/ 6858002 h 6858002"/>
                <a:gd name="connsiteX3" fmla="*/ 3630 w 15911715"/>
                <a:gd name="connsiteY3" fmla="*/ 6858002 h 6858002"/>
                <a:gd name="connsiteX4" fmla="*/ 3630 w 15911715"/>
                <a:gd name="connsiteY4" fmla="*/ 66454 h 6858002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278858 w 15911715"/>
                <a:gd name="connsiteY2" fmla="*/ 6868886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934774 w 15911715"/>
                <a:gd name="connsiteY2" fmla="*/ 3807950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7257 w 15915342"/>
                <a:gd name="connsiteY0" fmla="*/ 0 h 3807950"/>
                <a:gd name="connsiteX1" fmla="*/ 15915342 w 15915342"/>
                <a:gd name="connsiteY1" fmla="*/ 10886 h 3807950"/>
                <a:gd name="connsiteX2" fmla="*/ 14938401 w 15915342"/>
                <a:gd name="connsiteY2" fmla="*/ 3807950 h 3807950"/>
                <a:gd name="connsiteX3" fmla="*/ 3627 w 15915342"/>
                <a:gd name="connsiteY3" fmla="*/ 3807950 h 3807950"/>
                <a:gd name="connsiteX4" fmla="*/ 7257 w 15915342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4938401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8770327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557741"/>
                <a:gd name="connsiteY0" fmla="*/ 0 h 3807950"/>
                <a:gd name="connsiteX1" fmla="*/ 20557741 w 20557741"/>
                <a:gd name="connsiteY1" fmla="*/ 0 h 3807950"/>
                <a:gd name="connsiteX2" fmla="*/ 18770327 w 20557741"/>
                <a:gd name="connsiteY2" fmla="*/ 3807950 h 3807950"/>
                <a:gd name="connsiteX3" fmla="*/ 3627 w 20557741"/>
                <a:gd name="connsiteY3" fmla="*/ 3807950 h 3807950"/>
                <a:gd name="connsiteX4" fmla="*/ 7257 w 20557741"/>
                <a:gd name="connsiteY4" fmla="*/ 0 h 3807950"/>
                <a:gd name="connsiteX0" fmla="*/ 7257 w 24234379"/>
                <a:gd name="connsiteY0" fmla="*/ 0 h 3807950"/>
                <a:gd name="connsiteX1" fmla="*/ 24234379 w 24234379"/>
                <a:gd name="connsiteY1" fmla="*/ 0 h 3807950"/>
                <a:gd name="connsiteX2" fmla="*/ 18770327 w 24234379"/>
                <a:gd name="connsiteY2" fmla="*/ 3807950 h 3807950"/>
                <a:gd name="connsiteX3" fmla="*/ 3627 w 24234379"/>
                <a:gd name="connsiteY3" fmla="*/ 3807950 h 3807950"/>
                <a:gd name="connsiteX4" fmla="*/ 7257 w 24234379"/>
                <a:gd name="connsiteY4" fmla="*/ 0 h 3807950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18770327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24223039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9547839"/>
                <a:gd name="connsiteY0" fmla="*/ 3 h 3807953"/>
                <a:gd name="connsiteX1" fmla="*/ 39547839 w 39547839"/>
                <a:gd name="connsiteY1" fmla="*/ 0 h 3807953"/>
                <a:gd name="connsiteX2" fmla="*/ 24223039 w 39547839"/>
                <a:gd name="connsiteY2" fmla="*/ 3807953 h 3807953"/>
                <a:gd name="connsiteX3" fmla="*/ 3627 w 39547839"/>
                <a:gd name="connsiteY3" fmla="*/ 3807953 h 3807953"/>
                <a:gd name="connsiteX4" fmla="*/ 7257 w 39547839"/>
                <a:gd name="connsiteY4" fmla="*/ 3 h 3807953"/>
                <a:gd name="connsiteX0" fmla="*/ 7257 w 34705241"/>
                <a:gd name="connsiteY0" fmla="*/ 3 h 3807953"/>
                <a:gd name="connsiteX1" fmla="*/ 34705241 w 34705241"/>
                <a:gd name="connsiteY1" fmla="*/ 0 h 3807953"/>
                <a:gd name="connsiteX2" fmla="*/ 24223039 w 34705241"/>
                <a:gd name="connsiteY2" fmla="*/ 3807953 h 3807953"/>
                <a:gd name="connsiteX3" fmla="*/ 3627 w 34705241"/>
                <a:gd name="connsiteY3" fmla="*/ 3807953 h 3807953"/>
                <a:gd name="connsiteX4" fmla="*/ 7257 w 34705241"/>
                <a:gd name="connsiteY4" fmla="*/ 3 h 3807953"/>
                <a:gd name="connsiteX0" fmla="*/ 7257 w 24223039"/>
                <a:gd name="connsiteY0" fmla="*/ 9695 h 3817645"/>
                <a:gd name="connsiteX1" fmla="*/ 20231161 w 24223039"/>
                <a:gd name="connsiteY1" fmla="*/ 0 h 3817645"/>
                <a:gd name="connsiteX2" fmla="*/ 24223039 w 24223039"/>
                <a:gd name="connsiteY2" fmla="*/ 3817645 h 3817645"/>
                <a:gd name="connsiteX3" fmla="*/ 3627 w 24223039"/>
                <a:gd name="connsiteY3" fmla="*/ 3817645 h 3817645"/>
                <a:gd name="connsiteX4" fmla="*/ 7257 w 24223039"/>
                <a:gd name="connsiteY4" fmla="*/ 9695 h 3817645"/>
                <a:gd name="connsiteX0" fmla="*/ 7257 w 28356173"/>
                <a:gd name="connsiteY0" fmla="*/ 3 h 3807953"/>
                <a:gd name="connsiteX1" fmla="*/ 28356173 w 28356173"/>
                <a:gd name="connsiteY1" fmla="*/ 0 h 3807953"/>
                <a:gd name="connsiteX2" fmla="*/ 24223039 w 28356173"/>
                <a:gd name="connsiteY2" fmla="*/ 3807953 h 3807953"/>
                <a:gd name="connsiteX3" fmla="*/ 3627 w 28356173"/>
                <a:gd name="connsiteY3" fmla="*/ 3807953 h 3807953"/>
                <a:gd name="connsiteX4" fmla="*/ 7257 w 28356173"/>
                <a:gd name="connsiteY4" fmla="*/ 3 h 3807953"/>
                <a:gd name="connsiteX0" fmla="*/ 14178065 w 28356173"/>
                <a:gd name="connsiteY0" fmla="*/ 0 h 3807962"/>
                <a:gd name="connsiteX1" fmla="*/ 28356173 w 28356173"/>
                <a:gd name="connsiteY1" fmla="*/ 9 h 3807962"/>
                <a:gd name="connsiteX2" fmla="*/ 24223039 w 28356173"/>
                <a:gd name="connsiteY2" fmla="*/ 3807962 h 3807962"/>
                <a:gd name="connsiteX3" fmla="*/ 3627 w 28356173"/>
                <a:gd name="connsiteY3" fmla="*/ 3807962 h 3807962"/>
                <a:gd name="connsiteX4" fmla="*/ 14178065 w 28356173"/>
                <a:gd name="connsiteY4" fmla="*/ 0 h 3807962"/>
                <a:gd name="connsiteX0" fmla="*/ 3619 w 14181727"/>
                <a:gd name="connsiteY0" fmla="*/ 0 h 3807962"/>
                <a:gd name="connsiteX1" fmla="*/ 14181727 w 14181727"/>
                <a:gd name="connsiteY1" fmla="*/ 9 h 3807962"/>
                <a:gd name="connsiteX2" fmla="*/ 10048593 w 14181727"/>
                <a:gd name="connsiteY2" fmla="*/ 3807962 h 3807962"/>
                <a:gd name="connsiteX3" fmla="*/ 3619 w 14181727"/>
                <a:gd name="connsiteY3" fmla="*/ 3607974 h 3807962"/>
                <a:gd name="connsiteX4" fmla="*/ 3619 w 14181727"/>
                <a:gd name="connsiteY4" fmla="*/ 0 h 3807962"/>
                <a:gd name="connsiteX0" fmla="*/ 7238 w 14185346"/>
                <a:gd name="connsiteY0" fmla="*/ 0 h 3807962"/>
                <a:gd name="connsiteX1" fmla="*/ 14185346 w 14185346"/>
                <a:gd name="connsiteY1" fmla="*/ 9 h 3807962"/>
                <a:gd name="connsiteX2" fmla="*/ 10052212 w 14185346"/>
                <a:gd name="connsiteY2" fmla="*/ 3807962 h 3807962"/>
                <a:gd name="connsiteX3" fmla="*/ 3619 w 14185346"/>
                <a:gd name="connsiteY3" fmla="*/ 3807962 h 3807962"/>
                <a:gd name="connsiteX4" fmla="*/ 7238 w 14185346"/>
                <a:gd name="connsiteY4" fmla="*/ 0 h 3807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85346" h="3807962">
                  <a:moveTo>
                    <a:pt x="7238" y="0"/>
                  </a:moveTo>
                  <a:lnTo>
                    <a:pt x="14185346" y="9"/>
                  </a:lnTo>
                  <a:lnTo>
                    <a:pt x="10052212" y="3807962"/>
                  </a:lnTo>
                  <a:lnTo>
                    <a:pt x="3619" y="3807962"/>
                  </a:lnTo>
                  <a:cubicBezTo>
                    <a:pt x="-10" y="1518333"/>
                    <a:pt x="21753" y="2289629"/>
                    <a:pt x="723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A4E6"/>
                </a:gs>
                <a:gs pos="100000">
                  <a:srgbClr val="1742DB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91440" tIns="4572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utura Bk"/>
                  <a:ea typeface="+mn-ea"/>
                  <a:cs typeface="+mn-cs"/>
                </a:rPr>
                <a:t>2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endParaRPr>
            </a:p>
          </p:txBody>
        </p:sp>
        <p:sp>
          <p:nvSpPr>
            <p:cNvPr id="20" name="TextBox 33"/>
            <p:cNvSpPr txBox="1"/>
            <p:nvPr/>
          </p:nvSpPr>
          <p:spPr>
            <a:xfrm>
              <a:off x="975361" y="1822453"/>
              <a:ext cx="7501889" cy="605644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514350" indent="-514350">
                <a:lnSpc>
                  <a:spcPct val="120000"/>
                </a:lnSpc>
              </a:pPr>
              <a:r>
                <a:rPr lang="zh-CN" altLang="en-US" sz="2000" dirty="0">
                  <a:latin typeface="Arial" pitchFamily="34" charset="0"/>
                  <a:ea typeface="微软雅黑" pitchFamily="34" charset="-122"/>
                </a:rPr>
                <a:t>详细实施方案</a:t>
              </a:r>
            </a:p>
          </p:txBody>
        </p:sp>
      </p:grp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47166" y="976395"/>
            <a:ext cx="2476308" cy="20976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0" name="object 4"/>
          <p:cNvSpPr/>
          <p:nvPr/>
        </p:nvSpPr>
        <p:spPr>
          <a:xfrm>
            <a:off x="819366" y="3034887"/>
            <a:ext cx="5082111" cy="342006"/>
          </a:xfrm>
          <a:custGeom>
            <a:avLst/>
            <a:gdLst/>
            <a:ahLst/>
            <a:cxnLst/>
            <a:rect l="l" t="t" r="r" b="b"/>
            <a:pathLst>
              <a:path w="7832090" h="408939">
                <a:moveTo>
                  <a:pt x="7763764" y="0"/>
                </a:moveTo>
                <a:lnTo>
                  <a:pt x="68072" y="0"/>
                </a:lnTo>
                <a:lnTo>
                  <a:pt x="41576" y="5349"/>
                </a:lnTo>
                <a:lnTo>
                  <a:pt x="19939" y="19938"/>
                </a:lnTo>
                <a:lnTo>
                  <a:pt x="5349" y="41576"/>
                </a:lnTo>
                <a:lnTo>
                  <a:pt x="0" y="68072"/>
                </a:lnTo>
                <a:lnTo>
                  <a:pt x="0" y="340360"/>
                </a:lnTo>
                <a:lnTo>
                  <a:pt x="5349" y="366855"/>
                </a:lnTo>
                <a:lnTo>
                  <a:pt x="19939" y="388493"/>
                </a:lnTo>
                <a:lnTo>
                  <a:pt x="41576" y="403082"/>
                </a:lnTo>
                <a:lnTo>
                  <a:pt x="68072" y="408432"/>
                </a:lnTo>
                <a:lnTo>
                  <a:pt x="7763764" y="408432"/>
                </a:lnTo>
                <a:lnTo>
                  <a:pt x="7790259" y="403082"/>
                </a:lnTo>
                <a:lnTo>
                  <a:pt x="7811897" y="388493"/>
                </a:lnTo>
                <a:lnTo>
                  <a:pt x="7826486" y="366855"/>
                </a:lnTo>
                <a:lnTo>
                  <a:pt x="7831835" y="340360"/>
                </a:lnTo>
                <a:lnTo>
                  <a:pt x="7831835" y="68072"/>
                </a:lnTo>
                <a:lnTo>
                  <a:pt x="7826486" y="41576"/>
                </a:lnTo>
                <a:lnTo>
                  <a:pt x="7811897" y="19938"/>
                </a:lnTo>
                <a:lnTo>
                  <a:pt x="7790259" y="5349"/>
                </a:lnTo>
                <a:lnTo>
                  <a:pt x="7763764" y="0"/>
                </a:lnTo>
                <a:close/>
              </a:path>
            </a:pathLst>
          </a:custGeom>
          <a:solidFill>
            <a:srgbClr val="67B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7"/>
          <p:cNvSpPr txBox="1"/>
          <p:nvPr/>
        </p:nvSpPr>
        <p:spPr>
          <a:xfrm>
            <a:off x="1150853" y="1491877"/>
            <a:ext cx="2930525" cy="3208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>
                <a:latin typeface="Microsoft YaHei"/>
                <a:cs typeface="Microsoft YaHei"/>
              </a:rPr>
              <a:t>3.1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采购入库</a:t>
            </a: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料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3.3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退料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成品、半成品入库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成品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发运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3.6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销售退货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3.7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物料拉动</a:t>
            </a: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3.8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仓库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管理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3.9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容器管理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3.10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系统集成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96556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销售退货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613" y="533000"/>
            <a:ext cx="4686706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5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销售换货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532" y="494047"/>
            <a:ext cx="5475793" cy="454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9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11" y="309381"/>
            <a:ext cx="8376263" cy="369332"/>
          </a:xfrm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14400" fontAlgn="base">
              <a:lnSpc>
                <a:spcPts val="3300"/>
              </a:lnSpc>
              <a:spcAft>
                <a:spcPct val="0"/>
              </a:spcAft>
            </a:pPr>
            <a:r>
              <a:rPr lang="zh-CN" altLang="en-US" dirty="0">
                <a:solidFill>
                  <a:schemeClr val="tx1"/>
                </a:solidFill>
                <a:latin typeface="Futura Bk" pitchFamily="34" charset="0"/>
              </a:rPr>
              <a:t>汇报</a:t>
            </a:r>
            <a:r>
              <a:rPr lang="zh-CN" altLang="en-US" dirty="0">
                <a:latin typeface="Futura Bk" pitchFamily="34" charset="0"/>
              </a:rPr>
              <a:t>主</a:t>
            </a:r>
            <a:r>
              <a:rPr lang="zh-CN" altLang="en-US" dirty="0">
                <a:solidFill>
                  <a:schemeClr val="tx1"/>
                </a:solidFill>
                <a:latin typeface="Futura Bk" pitchFamily="34" charset="0"/>
              </a:rPr>
              <a:t>提纲</a:t>
            </a:r>
            <a:endParaRPr lang="en-US" altLang="en-US" dirty="0">
              <a:solidFill>
                <a:schemeClr val="tx1"/>
              </a:solidFill>
              <a:latin typeface="Futura Bk" pitchFamily="34" charset="0"/>
              <a:ea typeface="微软雅黑" pitchFamily="34" charset="-122"/>
            </a:endParaRPr>
          </a:p>
        </p:txBody>
      </p:sp>
      <p:sp>
        <p:nvSpPr>
          <p:cNvPr id="29" name="Striped Right Arrow 62"/>
          <p:cNvSpPr/>
          <p:nvPr/>
        </p:nvSpPr>
        <p:spPr>
          <a:xfrm>
            <a:off x="433395" y="3313596"/>
            <a:ext cx="385971" cy="439238"/>
          </a:xfrm>
          <a:prstGeom prst="striped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微软雅黑" pitchFamily="34" charset="-122"/>
            </a:endParaRPr>
          </a:p>
        </p:txBody>
      </p:sp>
      <p:grpSp>
        <p:nvGrpSpPr>
          <p:cNvPr id="17" name="Gruppieren 54"/>
          <p:cNvGrpSpPr/>
          <p:nvPr/>
        </p:nvGrpSpPr>
        <p:grpSpPr>
          <a:xfrm>
            <a:off x="840630" y="908392"/>
            <a:ext cx="5082111" cy="482799"/>
            <a:chOff x="469733" y="1812921"/>
            <a:chExt cx="8204367" cy="615176"/>
          </a:xfr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Parallelogram 46"/>
            <p:cNvSpPr/>
            <p:nvPr/>
          </p:nvSpPr>
          <p:spPr>
            <a:xfrm>
              <a:off x="701041" y="1822451"/>
              <a:ext cx="7973059" cy="542871"/>
            </a:xfrm>
            <a:prstGeom prst="parallelogram">
              <a:avLst>
                <a:gd name="adj" fmla="val 23905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rgbClr val="0098F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indent="0"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000" b="1" dirty="0">
                <a:solidFill>
                  <a:schemeClr val="lt1"/>
                </a:solidFill>
                <a:latin typeface="微软雅黑" pitchFamily="34" charset="-122"/>
              </a:endParaRPr>
            </a:p>
          </p:txBody>
        </p:sp>
        <p:sp>
          <p:nvSpPr>
            <p:cNvPr id="19" name="Freihandform 56"/>
            <p:cNvSpPr/>
            <p:nvPr/>
          </p:nvSpPr>
          <p:spPr>
            <a:xfrm>
              <a:off x="469733" y="1812921"/>
              <a:ext cx="500812" cy="552402"/>
            </a:xfrm>
            <a:custGeom>
              <a:avLst/>
              <a:gdLst>
                <a:gd name="connsiteX0" fmla="*/ 0 w 6248400"/>
                <a:gd name="connsiteY0" fmla="*/ 0 h 6868886"/>
                <a:gd name="connsiteX1" fmla="*/ 6248400 w 6248400"/>
                <a:gd name="connsiteY1" fmla="*/ 10886 h 6868886"/>
                <a:gd name="connsiteX2" fmla="*/ 4615543 w 6248400"/>
                <a:gd name="connsiteY2" fmla="*/ 6868886 h 6868886"/>
                <a:gd name="connsiteX3" fmla="*/ 21772 w 6248400"/>
                <a:gd name="connsiteY3" fmla="*/ 6868886 h 6868886"/>
                <a:gd name="connsiteX4" fmla="*/ 0 w 6248400"/>
                <a:gd name="connsiteY4" fmla="*/ 0 h 6868886"/>
                <a:gd name="connsiteX0" fmla="*/ 0 w 13238706"/>
                <a:gd name="connsiteY0" fmla="*/ 0 h 6868886"/>
                <a:gd name="connsiteX1" fmla="*/ 13238706 w 13238706"/>
                <a:gd name="connsiteY1" fmla="*/ 10886 h 6868886"/>
                <a:gd name="connsiteX2" fmla="*/ 11605849 w 13238706"/>
                <a:gd name="connsiteY2" fmla="*/ 6868886 h 6868886"/>
                <a:gd name="connsiteX3" fmla="*/ 7012078 w 13238706"/>
                <a:gd name="connsiteY3" fmla="*/ 6868886 h 6868886"/>
                <a:gd name="connsiteX4" fmla="*/ 0 w 13238706"/>
                <a:gd name="connsiteY4" fmla="*/ 0 h 6868886"/>
                <a:gd name="connsiteX0" fmla="*/ 3630 w 13242336"/>
                <a:gd name="connsiteY0" fmla="*/ 0 h 6868886"/>
                <a:gd name="connsiteX1" fmla="*/ 13242336 w 13242336"/>
                <a:gd name="connsiteY1" fmla="*/ 10886 h 6868886"/>
                <a:gd name="connsiteX2" fmla="*/ 11609479 w 13242336"/>
                <a:gd name="connsiteY2" fmla="*/ 6868886 h 6868886"/>
                <a:gd name="connsiteX3" fmla="*/ 3630 w 13242336"/>
                <a:gd name="connsiteY3" fmla="*/ 6868886 h 6868886"/>
                <a:gd name="connsiteX4" fmla="*/ 3630 w 13242336"/>
                <a:gd name="connsiteY4" fmla="*/ 0 h 6868886"/>
                <a:gd name="connsiteX0" fmla="*/ 0 w 15908085"/>
                <a:gd name="connsiteY0" fmla="*/ 66454 h 6858002"/>
                <a:gd name="connsiteX1" fmla="*/ 15908085 w 15908085"/>
                <a:gd name="connsiteY1" fmla="*/ 2 h 6858002"/>
                <a:gd name="connsiteX2" fmla="*/ 14275228 w 15908085"/>
                <a:gd name="connsiteY2" fmla="*/ 6858002 h 6858002"/>
                <a:gd name="connsiteX3" fmla="*/ 2669379 w 15908085"/>
                <a:gd name="connsiteY3" fmla="*/ 6858002 h 6858002"/>
                <a:gd name="connsiteX4" fmla="*/ 0 w 15908085"/>
                <a:gd name="connsiteY4" fmla="*/ 66454 h 6858002"/>
                <a:gd name="connsiteX0" fmla="*/ 3630 w 15911715"/>
                <a:gd name="connsiteY0" fmla="*/ 66454 h 6858002"/>
                <a:gd name="connsiteX1" fmla="*/ 15911715 w 15911715"/>
                <a:gd name="connsiteY1" fmla="*/ 2 h 6858002"/>
                <a:gd name="connsiteX2" fmla="*/ 14278858 w 15911715"/>
                <a:gd name="connsiteY2" fmla="*/ 6858002 h 6858002"/>
                <a:gd name="connsiteX3" fmla="*/ 3630 w 15911715"/>
                <a:gd name="connsiteY3" fmla="*/ 6858002 h 6858002"/>
                <a:gd name="connsiteX4" fmla="*/ 3630 w 15911715"/>
                <a:gd name="connsiteY4" fmla="*/ 66454 h 6858002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278858 w 15911715"/>
                <a:gd name="connsiteY2" fmla="*/ 6868886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934774 w 15911715"/>
                <a:gd name="connsiteY2" fmla="*/ 3807950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7257 w 15915342"/>
                <a:gd name="connsiteY0" fmla="*/ 0 h 3807950"/>
                <a:gd name="connsiteX1" fmla="*/ 15915342 w 15915342"/>
                <a:gd name="connsiteY1" fmla="*/ 10886 h 3807950"/>
                <a:gd name="connsiteX2" fmla="*/ 14938401 w 15915342"/>
                <a:gd name="connsiteY2" fmla="*/ 3807950 h 3807950"/>
                <a:gd name="connsiteX3" fmla="*/ 3627 w 15915342"/>
                <a:gd name="connsiteY3" fmla="*/ 3807950 h 3807950"/>
                <a:gd name="connsiteX4" fmla="*/ 7257 w 15915342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4938401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8770327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557741"/>
                <a:gd name="connsiteY0" fmla="*/ 0 h 3807950"/>
                <a:gd name="connsiteX1" fmla="*/ 20557741 w 20557741"/>
                <a:gd name="connsiteY1" fmla="*/ 0 h 3807950"/>
                <a:gd name="connsiteX2" fmla="*/ 18770327 w 20557741"/>
                <a:gd name="connsiteY2" fmla="*/ 3807950 h 3807950"/>
                <a:gd name="connsiteX3" fmla="*/ 3627 w 20557741"/>
                <a:gd name="connsiteY3" fmla="*/ 3807950 h 3807950"/>
                <a:gd name="connsiteX4" fmla="*/ 7257 w 20557741"/>
                <a:gd name="connsiteY4" fmla="*/ 0 h 3807950"/>
                <a:gd name="connsiteX0" fmla="*/ 7257 w 24234379"/>
                <a:gd name="connsiteY0" fmla="*/ 0 h 3807950"/>
                <a:gd name="connsiteX1" fmla="*/ 24234379 w 24234379"/>
                <a:gd name="connsiteY1" fmla="*/ 0 h 3807950"/>
                <a:gd name="connsiteX2" fmla="*/ 18770327 w 24234379"/>
                <a:gd name="connsiteY2" fmla="*/ 3807950 h 3807950"/>
                <a:gd name="connsiteX3" fmla="*/ 3627 w 24234379"/>
                <a:gd name="connsiteY3" fmla="*/ 3807950 h 3807950"/>
                <a:gd name="connsiteX4" fmla="*/ 7257 w 24234379"/>
                <a:gd name="connsiteY4" fmla="*/ 0 h 3807950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18770327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24223039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9547839"/>
                <a:gd name="connsiteY0" fmla="*/ 3 h 3807953"/>
                <a:gd name="connsiteX1" fmla="*/ 39547839 w 39547839"/>
                <a:gd name="connsiteY1" fmla="*/ 0 h 3807953"/>
                <a:gd name="connsiteX2" fmla="*/ 24223039 w 39547839"/>
                <a:gd name="connsiteY2" fmla="*/ 3807953 h 3807953"/>
                <a:gd name="connsiteX3" fmla="*/ 3627 w 39547839"/>
                <a:gd name="connsiteY3" fmla="*/ 3807953 h 3807953"/>
                <a:gd name="connsiteX4" fmla="*/ 7257 w 39547839"/>
                <a:gd name="connsiteY4" fmla="*/ 3 h 3807953"/>
                <a:gd name="connsiteX0" fmla="*/ 7257 w 34705241"/>
                <a:gd name="connsiteY0" fmla="*/ 3 h 3807953"/>
                <a:gd name="connsiteX1" fmla="*/ 34705241 w 34705241"/>
                <a:gd name="connsiteY1" fmla="*/ 0 h 3807953"/>
                <a:gd name="connsiteX2" fmla="*/ 24223039 w 34705241"/>
                <a:gd name="connsiteY2" fmla="*/ 3807953 h 3807953"/>
                <a:gd name="connsiteX3" fmla="*/ 3627 w 34705241"/>
                <a:gd name="connsiteY3" fmla="*/ 3807953 h 3807953"/>
                <a:gd name="connsiteX4" fmla="*/ 7257 w 34705241"/>
                <a:gd name="connsiteY4" fmla="*/ 3 h 3807953"/>
                <a:gd name="connsiteX0" fmla="*/ 7257 w 24223039"/>
                <a:gd name="connsiteY0" fmla="*/ 9695 h 3817645"/>
                <a:gd name="connsiteX1" fmla="*/ 20231161 w 24223039"/>
                <a:gd name="connsiteY1" fmla="*/ 0 h 3817645"/>
                <a:gd name="connsiteX2" fmla="*/ 24223039 w 24223039"/>
                <a:gd name="connsiteY2" fmla="*/ 3817645 h 3817645"/>
                <a:gd name="connsiteX3" fmla="*/ 3627 w 24223039"/>
                <a:gd name="connsiteY3" fmla="*/ 3817645 h 3817645"/>
                <a:gd name="connsiteX4" fmla="*/ 7257 w 24223039"/>
                <a:gd name="connsiteY4" fmla="*/ 9695 h 3817645"/>
                <a:gd name="connsiteX0" fmla="*/ 7257 w 28356173"/>
                <a:gd name="connsiteY0" fmla="*/ 3 h 3807953"/>
                <a:gd name="connsiteX1" fmla="*/ 28356173 w 28356173"/>
                <a:gd name="connsiteY1" fmla="*/ 0 h 3807953"/>
                <a:gd name="connsiteX2" fmla="*/ 24223039 w 28356173"/>
                <a:gd name="connsiteY2" fmla="*/ 3807953 h 3807953"/>
                <a:gd name="connsiteX3" fmla="*/ 3627 w 28356173"/>
                <a:gd name="connsiteY3" fmla="*/ 3807953 h 3807953"/>
                <a:gd name="connsiteX4" fmla="*/ 7257 w 28356173"/>
                <a:gd name="connsiteY4" fmla="*/ 3 h 3807953"/>
                <a:gd name="connsiteX0" fmla="*/ 14178065 w 28356173"/>
                <a:gd name="connsiteY0" fmla="*/ 0 h 3807962"/>
                <a:gd name="connsiteX1" fmla="*/ 28356173 w 28356173"/>
                <a:gd name="connsiteY1" fmla="*/ 9 h 3807962"/>
                <a:gd name="connsiteX2" fmla="*/ 24223039 w 28356173"/>
                <a:gd name="connsiteY2" fmla="*/ 3807962 h 3807962"/>
                <a:gd name="connsiteX3" fmla="*/ 3627 w 28356173"/>
                <a:gd name="connsiteY3" fmla="*/ 3807962 h 3807962"/>
                <a:gd name="connsiteX4" fmla="*/ 14178065 w 28356173"/>
                <a:gd name="connsiteY4" fmla="*/ 0 h 3807962"/>
                <a:gd name="connsiteX0" fmla="*/ 3619 w 14181727"/>
                <a:gd name="connsiteY0" fmla="*/ 0 h 3807962"/>
                <a:gd name="connsiteX1" fmla="*/ 14181727 w 14181727"/>
                <a:gd name="connsiteY1" fmla="*/ 9 h 3807962"/>
                <a:gd name="connsiteX2" fmla="*/ 10048593 w 14181727"/>
                <a:gd name="connsiteY2" fmla="*/ 3807962 h 3807962"/>
                <a:gd name="connsiteX3" fmla="*/ 3619 w 14181727"/>
                <a:gd name="connsiteY3" fmla="*/ 3607974 h 3807962"/>
                <a:gd name="connsiteX4" fmla="*/ 3619 w 14181727"/>
                <a:gd name="connsiteY4" fmla="*/ 0 h 3807962"/>
                <a:gd name="connsiteX0" fmla="*/ 7238 w 14185346"/>
                <a:gd name="connsiteY0" fmla="*/ 0 h 3807962"/>
                <a:gd name="connsiteX1" fmla="*/ 14185346 w 14185346"/>
                <a:gd name="connsiteY1" fmla="*/ 9 h 3807962"/>
                <a:gd name="connsiteX2" fmla="*/ 10052212 w 14185346"/>
                <a:gd name="connsiteY2" fmla="*/ 3807962 h 3807962"/>
                <a:gd name="connsiteX3" fmla="*/ 3619 w 14185346"/>
                <a:gd name="connsiteY3" fmla="*/ 3807962 h 3807962"/>
                <a:gd name="connsiteX4" fmla="*/ 7238 w 14185346"/>
                <a:gd name="connsiteY4" fmla="*/ 0 h 3807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85346" h="3807962">
                  <a:moveTo>
                    <a:pt x="7238" y="0"/>
                  </a:moveTo>
                  <a:lnTo>
                    <a:pt x="14185346" y="9"/>
                  </a:lnTo>
                  <a:lnTo>
                    <a:pt x="10052212" y="3807962"/>
                  </a:lnTo>
                  <a:lnTo>
                    <a:pt x="3619" y="3807962"/>
                  </a:lnTo>
                  <a:cubicBezTo>
                    <a:pt x="-10" y="1518333"/>
                    <a:pt x="21753" y="2289629"/>
                    <a:pt x="723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A4E6"/>
                </a:gs>
                <a:gs pos="100000">
                  <a:srgbClr val="1742DB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91440" tIns="4572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utura Bk"/>
                  <a:ea typeface="+mn-ea"/>
                  <a:cs typeface="+mn-cs"/>
                </a:rPr>
                <a:t>2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endParaRPr>
            </a:p>
          </p:txBody>
        </p:sp>
        <p:sp>
          <p:nvSpPr>
            <p:cNvPr id="20" name="TextBox 33"/>
            <p:cNvSpPr txBox="1"/>
            <p:nvPr/>
          </p:nvSpPr>
          <p:spPr>
            <a:xfrm>
              <a:off x="975361" y="1822453"/>
              <a:ext cx="7501889" cy="605644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514350" indent="-514350">
                <a:lnSpc>
                  <a:spcPct val="120000"/>
                </a:lnSpc>
              </a:pPr>
              <a:r>
                <a:rPr lang="zh-CN" altLang="en-US" sz="2000" dirty="0">
                  <a:latin typeface="Arial" pitchFamily="34" charset="0"/>
                  <a:ea typeface="微软雅黑" pitchFamily="34" charset="-122"/>
                </a:rPr>
                <a:t>详细实施方案</a:t>
              </a:r>
            </a:p>
          </p:txBody>
        </p:sp>
      </p:grp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47166" y="976395"/>
            <a:ext cx="2476308" cy="20976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0" name="object 4"/>
          <p:cNvSpPr/>
          <p:nvPr/>
        </p:nvSpPr>
        <p:spPr>
          <a:xfrm>
            <a:off x="819366" y="3387581"/>
            <a:ext cx="5082111" cy="342006"/>
          </a:xfrm>
          <a:custGeom>
            <a:avLst/>
            <a:gdLst/>
            <a:ahLst/>
            <a:cxnLst/>
            <a:rect l="l" t="t" r="r" b="b"/>
            <a:pathLst>
              <a:path w="7832090" h="408939">
                <a:moveTo>
                  <a:pt x="7763764" y="0"/>
                </a:moveTo>
                <a:lnTo>
                  <a:pt x="68072" y="0"/>
                </a:lnTo>
                <a:lnTo>
                  <a:pt x="41576" y="5349"/>
                </a:lnTo>
                <a:lnTo>
                  <a:pt x="19939" y="19938"/>
                </a:lnTo>
                <a:lnTo>
                  <a:pt x="5349" y="41576"/>
                </a:lnTo>
                <a:lnTo>
                  <a:pt x="0" y="68072"/>
                </a:lnTo>
                <a:lnTo>
                  <a:pt x="0" y="340360"/>
                </a:lnTo>
                <a:lnTo>
                  <a:pt x="5349" y="366855"/>
                </a:lnTo>
                <a:lnTo>
                  <a:pt x="19939" y="388493"/>
                </a:lnTo>
                <a:lnTo>
                  <a:pt x="41576" y="403082"/>
                </a:lnTo>
                <a:lnTo>
                  <a:pt x="68072" y="408432"/>
                </a:lnTo>
                <a:lnTo>
                  <a:pt x="7763764" y="408432"/>
                </a:lnTo>
                <a:lnTo>
                  <a:pt x="7790259" y="403082"/>
                </a:lnTo>
                <a:lnTo>
                  <a:pt x="7811897" y="388493"/>
                </a:lnTo>
                <a:lnTo>
                  <a:pt x="7826486" y="366855"/>
                </a:lnTo>
                <a:lnTo>
                  <a:pt x="7831835" y="340360"/>
                </a:lnTo>
                <a:lnTo>
                  <a:pt x="7831835" y="68072"/>
                </a:lnTo>
                <a:lnTo>
                  <a:pt x="7826486" y="41576"/>
                </a:lnTo>
                <a:lnTo>
                  <a:pt x="7811897" y="19938"/>
                </a:lnTo>
                <a:lnTo>
                  <a:pt x="7790259" y="5349"/>
                </a:lnTo>
                <a:lnTo>
                  <a:pt x="7763764" y="0"/>
                </a:lnTo>
                <a:close/>
              </a:path>
            </a:pathLst>
          </a:custGeom>
          <a:solidFill>
            <a:srgbClr val="67B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7"/>
          <p:cNvSpPr txBox="1"/>
          <p:nvPr/>
        </p:nvSpPr>
        <p:spPr>
          <a:xfrm>
            <a:off x="1150853" y="1491877"/>
            <a:ext cx="2930525" cy="3208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>
                <a:latin typeface="Microsoft YaHei"/>
                <a:cs typeface="Microsoft YaHei"/>
              </a:rPr>
              <a:t>3.1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采购入库</a:t>
            </a: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料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3.3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退料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成品、半成品入库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成品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发运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3.6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销售退货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3.7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物料拉动</a:t>
            </a: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3.8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仓库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管理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3.9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容器管理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3.10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系统集成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76093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11" y="309381"/>
            <a:ext cx="8376263" cy="369332"/>
          </a:xfrm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14400" fontAlgn="base">
              <a:lnSpc>
                <a:spcPts val="3300"/>
              </a:lnSpc>
              <a:spcAft>
                <a:spcPct val="0"/>
              </a:spcAft>
            </a:pPr>
            <a:r>
              <a:rPr lang="zh-CN" altLang="en-US" dirty="0">
                <a:solidFill>
                  <a:schemeClr val="tx1"/>
                </a:solidFill>
                <a:latin typeface="Futura Bk" pitchFamily="34" charset="0"/>
              </a:rPr>
              <a:t>汇报</a:t>
            </a:r>
            <a:r>
              <a:rPr lang="zh-CN" altLang="en-US" dirty="0">
                <a:latin typeface="Futura Bk" pitchFamily="34" charset="0"/>
              </a:rPr>
              <a:t>主</a:t>
            </a:r>
            <a:r>
              <a:rPr lang="zh-CN" altLang="en-US" dirty="0">
                <a:solidFill>
                  <a:schemeClr val="tx1"/>
                </a:solidFill>
                <a:latin typeface="Futura Bk" pitchFamily="34" charset="0"/>
              </a:rPr>
              <a:t>提纲</a:t>
            </a:r>
            <a:endParaRPr lang="en-US" altLang="en-US" dirty="0">
              <a:solidFill>
                <a:schemeClr val="tx1"/>
              </a:solidFill>
              <a:latin typeface="Futura Bk" pitchFamily="34" charset="0"/>
              <a:ea typeface="微软雅黑" pitchFamily="34" charset="-122"/>
            </a:endParaRPr>
          </a:p>
        </p:txBody>
      </p:sp>
      <p:sp>
        <p:nvSpPr>
          <p:cNvPr id="29" name="Striped Right Arrow 62"/>
          <p:cNvSpPr/>
          <p:nvPr/>
        </p:nvSpPr>
        <p:spPr>
          <a:xfrm>
            <a:off x="383018" y="915574"/>
            <a:ext cx="385971" cy="439238"/>
          </a:xfrm>
          <a:prstGeom prst="striped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微软雅黑" pitchFamily="34" charset="-122"/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47166" y="976395"/>
            <a:ext cx="2476308" cy="20976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4" name="Gruppieren 54"/>
          <p:cNvGrpSpPr/>
          <p:nvPr/>
        </p:nvGrpSpPr>
        <p:grpSpPr>
          <a:xfrm>
            <a:off x="840630" y="908392"/>
            <a:ext cx="5082111" cy="482799"/>
            <a:chOff x="469733" y="1812921"/>
            <a:chExt cx="8204367" cy="615176"/>
          </a:xfr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Parallelogram 46"/>
            <p:cNvSpPr/>
            <p:nvPr/>
          </p:nvSpPr>
          <p:spPr>
            <a:xfrm>
              <a:off x="701041" y="1822451"/>
              <a:ext cx="7973059" cy="542871"/>
            </a:xfrm>
            <a:prstGeom prst="parallelogram">
              <a:avLst>
                <a:gd name="adj" fmla="val 23905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rgbClr val="0098F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indent="0"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000" b="1" dirty="0">
                <a:solidFill>
                  <a:schemeClr val="lt1"/>
                </a:solidFill>
                <a:latin typeface="微软雅黑" pitchFamily="34" charset="-122"/>
              </a:endParaRPr>
            </a:p>
          </p:txBody>
        </p:sp>
        <p:sp>
          <p:nvSpPr>
            <p:cNvPr id="66" name="Freihandform 56"/>
            <p:cNvSpPr/>
            <p:nvPr/>
          </p:nvSpPr>
          <p:spPr>
            <a:xfrm>
              <a:off x="469733" y="1812921"/>
              <a:ext cx="500812" cy="552402"/>
            </a:xfrm>
            <a:custGeom>
              <a:avLst/>
              <a:gdLst>
                <a:gd name="connsiteX0" fmla="*/ 0 w 6248400"/>
                <a:gd name="connsiteY0" fmla="*/ 0 h 6868886"/>
                <a:gd name="connsiteX1" fmla="*/ 6248400 w 6248400"/>
                <a:gd name="connsiteY1" fmla="*/ 10886 h 6868886"/>
                <a:gd name="connsiteX2" fmla="*/ 4615543 w 6248400"/>
                <a:gd name="connsiteY2" fmla="*/ 6868886 h 6868886"/>
                <a:gd name="connsiteX3" fmla="*/ 21772 w 6248400"/>
                <a:gd name="connsiteY3" fmla="*/ 6868886 h 6868886"/>
                <a:gd name="connsiteX4" fmla="*/ 0 w 6248400"/>
                <a:gd name="connsiteY4" fmla="*/ 0 h 6868886"/>
                <a:gd name="connsiteX0" fmla="*/ 0 w 13238706"/>
                <a:gd name="connsiteY0" fmla="*/ 0 h 6868886"/>
                <a:gd name="connsiteX1" fmla="*/ 13238706 w 13238706"/>
                <a:gd name="connsiteY1" fmla="*/ 10886 h 6868886"/>
                <a:gd name="connsiteX2" fmla="*/ 11605849 w 13238706"/>
                <a:gd name="connsiteY2" fmla="*/ 6868886 h 6868886"/>
                <a:gd name="connsiteX3" fmla="*/ 7012078 w 13238706"/>
                <a:gd name="connsiteY3" fmla="*/ 6868886 h 6868886"/>
                <a:gd name="connsiteX4" fmla="*/ 0 w 13238706"/>
                <a:gd name="connsiteY4" fmla="*/ 0 h 6868886"/>
                <a:gd name="connsiteX0" fmla="*/ 3630 w 13242336"/>
                <a:gd name="connsiteY0" fmla="*/ 0 h 6868886"/>
                <a:gd name="connsiteX1" fmla="*/ 13242336 w 13242336"/>
                <a:gd name="connsiteY1" fmla="*/ 10886 h 6868886"/>
                <a:gd name="connsiteX2" fmla="*/ 11609479 w 13242336"/>
                <a:gd name="connsiteY2" fmla="*/ 6868886 h 6868886"/>
                <a:gd name="connsiteX3" fmla="*/ 3630 w 13242336"/>
                <a:gd name="connsiteY3" fmla="*/ 6868886 h 6868886"/>
                <a:gd name="connsiteX4" fmla="*/ 3630 w 13242336"/>
                <a:gd name="connsiteY4" fmla="*/ 0 h 6868886"/>
                <a:gd name="connsiteX0" fmla="*/ 0 w 15908085"/>
                <a:gd name="connsiteY0" fmla="*/ 66454 h 6858002"/>
                <a:gd name="connsiteX1" fmla="*/ 15908085 w 15908085"/>
                <a:gd name="connsiteY1" fmla="*/ 2 h 6858002"/>
                <a:gd name="connsiteX2" fmla="*/ 14275228 w 15908085"/>
                <a:gd name="connsiteY2" fmla="*/ 6858002 h 6858002"/>
                <a:gd name="connsiteX3" fmla="*/ 2669379 w 15908085"/>
                <a:gd name="connsiteY3" fmla="*/ 6858002 h 6858002"/>
                <a:gd name="connsiteX4" fmla="*/ 0 w 15908085"/>
                <a:gd name="connsiteY4" fmla="*/ 66454 h 6858002"/>
                <a:gd name="connsiteX0" fmla="*/ 3630 w 15911715"/>
                <a:gd name="connsiteY0" fmla="*/ 66454 h 6858002"/>
                <a:gd name="connsiteX1" fmla="*/ 15911715 w 15911715"/>
                <a:gd name="connsiteY1" fmla="*/ 2 h 6858002"/>
                <a:gd name="connsiteX2" fmla="*/ 14278858 w 15911715"/>
                <a:gd name="connsiteY2" fmla="*/ 6858002 h 6858002"/>
                <a:gd name="connsiteX3" fmla="*/ 3630 w 15911715"/>
                <a:gd name="connsiteY3" fmla="*/ 6858002 h 6858002"/>
                <a:gd name="connsiteX4" fmla="*/ 3630 w 15911715"/>
                <a:gd name="connsiteY4" fmla="*/ 66454 h 6858002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278858 w 15911715"/>
                <a:gd name="connsiteY2" fmla="*/ 6868886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934774 w 15911715"/>
                <a:gd name="connsiteY2" fmla="*/ 3807950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7257 w 15915342"/>
                <a:gd name="connsiteY0" fmla="*/ 0 h 3807950"/>
                <a:gd name="connsiteX1" fmla="*/ 15915342 w 15915342"/>
                <a:gd name="connsiteY1" fmla="*/ 10886 h 3807950"/>
                <a:gd name="connsiteX2" fmla="*/ 14938401 w 15915342"/>
                <a:gd name="connsiteY2" fmla="*/ 3807950 h 3807950"/>
                <a:gd name="connsiteX3" fmla="*/ 3627 w 15915342"/>
                <a:gd name="connsiteY3" fmla="*/ 3807950 h 3807950"/>
                <a:gd name="connsiteX4" fmla="*/ 7257 w 15915342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4938401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8770327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557741"/>
                <a:gd name="connsiteY0" fmla="*/ 0 h 3807950"/>
                <a:gd name="connsiteX1" fmla="*/ 20557741 w 20557741"/>
                <a:gd name="connsiteY1" fmla="*/ 0 h 3807950"/>
                <a:gd name="connsiteX2" fmla="*/ 18770327 w 20557741"/>
                <a:gd name="connsiteY2" fmla="*/ 3807950 h 3807950"/>
                <a:gd name="connsiteX3" fmla="*/ 3627 w 20557741"/>
                <a:gd name="connsiteY3" fmla="*/ 3807950 h 3807950"/>
                <a:gd name="connsiteX4" fmla="*/ 7257 w 20557741"/>
                <a:gd name="connsiteY4" fmla="*/ 0 h 3807950"/>
                <a:gd name="connsiteX0" fmla="*/ 7257 w 24234379"/>
                <a:gd name="connsiteY0" fmla="*/ 0 h 3807950"/>
                <a:gd name="connsiteX1" fmla="*/ 24234379 w 24234379"/>
                <a:gd name="connsiteY1" fmla="*/ 0 h 3807950"/>
                <a:gd name="connsiteX2" fmla="*/ 18770327 w 24234379"/>
                <a:gd name="connsiteY2" fmla="*/ 3807950 h 3807950"/>
                <a:gd name="connsiteX3" fmla="*/ 3627 w 24234379"/>
                <a:gd name="connsiteY3" fmla="*/ 3807950 h 3807950"/>
                <a:gd name="connsiteX4" fmla="*/ 7257 w 24234379"/>
                <a:gd name="connsiteY4" fmla="*/ 0 h 3807950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18770327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24223039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9547839"/>
                <a:gd name="connsiteY0" fmla="*/ 3 h 3807953"/>
                <a:gd name="connsiteX1" fmla="*/ 39547839 w 39547839"/>
                <a:gd name="connsiteY1" fmla="*/ 0 h 3807953"/>
                <a:gd name="connsiteX2" fmla="*/ 24223039 w 39547839"/>
                <a:gd name="connsiteY2" fmla="*/ 3807953 h 3807953"/>
                <a:gd name="connsiteX3" fmla="*/ 3627 w 39547839"/>
                <a:gd name="connsiteY3" fmla="*/ 3807953 h 3807953"/>
                <a:gd name="connsiteX4" fmla="*/ 7257 w 39547839"/>
                <a:gd name="connsiteY4" fmla="*/ 3 h 3807953"/>
                <a:gd name="connsiteX0" fmla="*/ 7257 w 34705241"/>
                <a:gd name="connsiteY0" fmla="*/ 3 h 3807953"/>
                <a:gd name="connsiteX1" fmla="*/ 34705241 w 34705241"/>
                <a:gd name="connsiteY1" fmla="*/ 0 h 3807953"/>
                <a:gd name="connsiteX2" fmla="*/ 24223039 w 34705241"/>
                <a:gd name="connsiteY2" fmla="*/ 3807953 h 3807953"/>
                <a:gd name="connsiteX3" fmla="*/ 3627 w 34705241"/>
                <a:gd name="connsiteY3" fmla="*/ 3807953 h 3807953"/>
                <a:gd name="connsiteX4" fmla="*/ 7257 w 34705241"/>
                <a:gd name="connsiteY4" fmla="*/ 3 h 3807953"/>
                <a:gd name="connsiteX0" fmla="*/ 7257 w 24223039"/>
                <a:gd name="connsiteY0" fmla="*/ 9695 h 3817645"/>
                <a:gd name="connsiteX1" fmla="*/ 20231161 w 24223039"/>
                <a:gd name="connsiteY1" fmla="*/ 0 h 3817645"/>
                <a:gd name="connsiteX2" fmla="*/ 24223039 w 24223039"/>
                <a:gd name="connsiteY2" fmla="*/ 3817645 h 3817645"/>
                <a:gd name="connsiteX3" fmla="*/ 3627 w 24223039"/>
                <a:gd name="connsiteY3" fmla="*/ 3817645 h 3817645"/>
                <a:gd name="connsiteX4" fmla="*/ 7257 w 24223039"/>
                <a:gd name="connsiteY4" fmla="*/ 9695 h 3817645"/>
                <a:gd name="connsiteX0" fmla="*/ 7257 w 28356173"/>
                <a:gd name="connsiteY0" fmla="*/ 3 h 3807953"/>
                <a:gd name="connsiteX1" fmla="*/ 28356173 w 28356173"/>
                <a:gd name="connsiteY1" fmla="*/ 0 h 3807953"/>
                <a:gd name="connsiteX2" fmla="*/ 24223039 w 28356173"/>
                <a:gd name="connsiteY2" fmla="*/ 3807953 h 3807953"/>
                <a:gd name="connsiteX3" fmla="*/ 3627 w 28356173"/>
                <a:gd name="connsiteY3" fmla="*/ 3807953 h 3807953"/>
                <a:gd name="connsiteX4" fmla="*/ 7257 w 28356173"/>
                <a:gd name="connsiteY4" fmla="*/ 3 h 3807953"/>
                <a:gd name="connsiteX0" fmla="*/ 14178065 w 28356173"/>
                <a:gd name="connsiteY0" fmla="*/ 0 h 3807962"/>
                <a:gd name="connsiteX1" fmla="*/ 28356173 w 28356173"/>
                <a:gd name="connsiteY1" fmla="*/ 9 h 3807962"/>
                <a:gd name="connsiteX2" fmla="*/ 24223039 w 28356173"/>
                <a:gd name="connsiteY2" fmla="*/ 3807962 h 3807962"/>
                <a:gd name="connsiteX3" fmla="*/ 3627 w 28356173"/>
                <a:gd name="connsiteY3" fmla="*/ 3807962 h 3807962"/>
                <a:gd name="connsiteX4" fmla="*/ 14178065 w 28356173"/>
                <a:gd name="connsiteY4" fmla="*/ 0 h 3807962"/>
                <a:gd name="connsiteX0" fmla="*/ 3619 w 14181727"/>
                <a:gd name="connsiteY0" fmla="*/ 0 h 3807962"/>
                <a:gd name="connsiteX1" fmla="*/ 14181727 w 14181727"/>
                <a:gd name="connsiteY1" fmla="*/ 9 h 3807962"/>
                <a:gd name="connsiteX2" fmla="*/ 10048593 w 14181727"/>
                <a:gd name="connsiteY2" fmla="*/ 3807962 h 3807962"/>
                <a:gd name="connsiteX3" fmla="*/ 3619 w 14181727"/>
                <a:gd name="connsiteY3" fmla="*/ 3607974 h 3807962"/>
                <a:gd name="connsiteX4" fmla="*/ 3619 w 14181727"/>
                <a:gd name="connsiteY4" fmla="*/ 0 h 3807962"/>
                <a:gd name="connsiteX0" fmla="*/ 7238 w 14185346"/>
                <a:gd name="connsiteY0" fmla="*/ 0 h 3807962"/>
                <a:gd name="connsiteX1" fmla="*/ 14185346 w 14185346"/>
                <a:gd name="connsiteY1" fmla="*/ 9 h 3807962"/>
                <a:gd name="connsiteX2" fmla="*/ 10052212 w 14185346"/>
                <a:gd name="connsiteY2" fmla="*/ 3807962 h 3807962"/>
                <a:gd name="connsiteX3" fmla="*/ 3619 w 14185346"/>
                <a:gd name="connsiteY3" fmla="*/ 3807962 h 3807962"/>
                <a:gd name="connsiteX4" fmla="*/ 7238 w 14185346"/>
                <a:gd name="connsiteY4" fmla="*/ 0 h 3807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85346" h="3807962">
                  <a:moveTo>
                    <a:pt x="7238" y="0"/>
                  </a:moveTo>
                  <a:lnTo>
                    <a:pt x="14185346" y="9"/>
                  </a:lnTo>
                  <a:lnTo>
                    <a:pt x="10052212" y="3807962"/>
                  </a:lnTo>
                  <a:lnTo>
                    <a:pt x="3619" y="3807962"/>
                  </a:lnTo>
                  <a:cubicBezTo>
                    <a:pt x="-10" y="1518333"/>
                    <a:pt x="21753" y="2289629"/>
                    <a:pt x="723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A4E6"/>
                </a:gs>
                <a:gs pos="100000">
                  <a:srgbClr val="1742DB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91440" tIns="4572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utura Bk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7" name="TextBox 33"/>
            <p:cNvSpPr txBox="1"/>
            <p:nvPr/>
          </p:nvSpPr>
          <p:spPr>
            <a:xfrm>
              <a:off x="975361" y="1822453"/>
              <a:ext cx="7501889" cy="605644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514350" indent="-514350">
                <a:lnSpc>
                  <a:spcPct val="120000"/>
                </a:lnSpc>
              </a:pPr>
              <a:r>
                <a:rPr lang="zh-CN" altLang="en-US" sz="2000" dirty="0" smtClean="0">
                  <a:latin typeface="Arial" pitchFamily="34" charset="0"/>
                  <a:ea typeface="微软雅黑" pitchFamily="34" charset="-122"/>
                </a:rPr>
                <a:t>项目概述</a:t>
              </a:r>
              <a:endParaRPr lang="zh-CN" altLang="en-US" sz="2000" dirty="0">
                <a:latin typeface="Arial" pitchFamily="34" charset="0"/>
                <a:ea typeface="微软雅黑" pitchFamily="34" charset="-122"/>
              </a:endParaRPr>
            </a:p>
          </p:txBody>
        </p:sp>
      </p:grpSp>
      <p:grpSp>
        <p:nvGrpSpPr>
          <p:cNvPr id="68" name="Gruppieren 54"/>
          <p:cNvGrpSpPr/>
          <p:nvPr/>
        </p:nvGrpSpPr>
        <p:grpSpPr>
          <a:xfrm>
            <a:off x="840636" y="2098820"/>
            <a:ext cx="5082111" cy="482798"/>
            <a:chOff x="469733" y="1812921"/>
            <a:chExt cx="8204367" cy="615176"/>
          </a:xfr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9" name="Parallelogram 50"/>
            <p:cNvSpPr/>
            <p:nvPr/>
          </p:nvSpPr>
          <p:spPr>
            <a:xfrm>
              <a:off x="701041" y="1822451"/>
              <a:ext cx="7973059" cy="542871"/>
            </a:xfrm>
            <a:prstGeom prst="parallelogram">
              <a:avLst>
                <a:gd name="adj" fmla="val 23905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rgbClr val="0098F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indent="0"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000" b="1" dirty="0">
                <a:solidFill>
                  <a:schemeClr val="lt1"/>
                </a:solidFill>
                <a:latin typeface="微软雅黑" pitchFamily="34" charset="-122"/>
              </a:endParaRPr>
            </a:p>
          </p:txBody>
        </p:sp>
        <p:sp>
          <p:nvSpPr>
            <p:cNvPr id="70" name="Freihandform 56"/>
            <p:cNvSpPr/>
            <p:nvPr/>
          </p:nvSpPr>
          <p:spPr>
            <a:xfrm>
              <a:off x="469733" y="1812921"/>
              <a:ext cx="500812" cy="552402"/>
            </a:xfrm>
            <a:custGeom>
              <a:avLst/>
              <a:gdLst>
                <a:gd name="connsiteX0" fmla="*/ 0 w 6248400"/>
                <a:gd name="connsiteY0" fmla="*/ 0 h 6868886"/>
                <a:gd name="connsiteX1" fmla="*/ 6248400 w 6248400"/>
                <a:gd name="connsiteY1" fmla="*/ 10886 h 6868886"/>
                <a:gd name="connsiteX2" fmla="*/ 4615543 w 6248400"/>
                <a:gd name="connsiteY2" fmla="*/ 6868886 h 6868886"/>
                <a:gd name="connsiteX3" fmla="*/ 21772 w 6248400"/>
                <a:gd name="connsiteY3" fmla="*/ 6868886 h 6868886"/>
                <a:gd name="connsiteX4" fmla="*/ 0 w 6248400"/>
                <a:gd name="connsiteY4" fmla="*/ 0 h 6868886"/>
                <a:gd name="connsiteX0" fmla="*/ 0 w 13238706"/>
                <a:gd name="connsiteY0" fmla="*/ 0 h 6868886"/>
                <a:gd name="connsiteX1" fmla="*/ 13238706 w 13238706"/>
                <a:gd name="connsiteY1" fmla="*/ 10886 h 6868886"/>
                <a:gd name="connsiteX2" fmla="*/ 11605849 w 13238706"/>
                <a:gd name="connsiteY2" fmla="*/ 6868886 h 6868886"/>
                <a:gd name="connsiteX3" fmla="*/ 7012078 w 13238706"/>
                <a:gd name="connsiteY3" fmla="*/ 6868886 h 6868886"/>
                <a:gd name="connsiteX4" fmla="*/ 0 w 13238706"/>
                <a:gd name="connsiteY4" fmla="*/ 0 h 6868886"/>
                <a:gd name="connsiteX0" fmla="*/ 3630 w 13242336"/>
                <a:gd name="connsiteY0" fmla="*/ 0 h 6868886"/>
                <a:gd name="connsiteX1" fmla="*/ 13242336 w 13242336"/>
                <a:gd name="connsiteY1" fmla="*/ 10886 h 6868886"/>
                <a:gd name="connsiteX2" fmla="*/ 11609479 w 13242336"/>
                <a:gd name="connsiteY2" fmla="*/ 6868886 h 6868886"/>
                <a:gd name="connsiteX3" fmla="*/ 3630 w 13242336"/>
                <a:gd name="connsiteY3" fmla="*/ 6868886 h 6868886"/>
                <a:gd name="connsiteX4" fmla="*/ 3630 w 13242336"/>
                <a:gd name="connsiteY4" fmla="*/ 0 h 6868886"/>
                <a:gd name="connsiteX0" fmla="*/ 0 w 15908085"/>
                <a:gd name="connsiteY0" fmla="*/ 66454 h 6858002"/>
                <a:gd name="connsiteX1" fmla="*/ 15908085 w 15908085"/>
                <a:gd name="connsiteY1" fmla="*/ 2 h 6858002"/>
                <a:gd name="connsiteX2" fmla="*/ 14275228 w 15908085"/>
                <a:gd name="connsiteY2" fmla="*/ 6858002 h 6858002"/>
                <a:gd name="connsiteX3" fmla="*/ 2669379 w 15908085"/>
                <a:gd name="connsiteY3" fmla="*/ 6858002 h 6858002"/>
                <a:gd name="connsiteX4" fmla="*/ 0 w 15908085"/>
                <a:gd name="connsiteY4" fmla="*/ 66454 h 6858002"/>
                <a:gd name="connsiteX0" fmla="*/ 3630 w 15911715"/>
                <a:gd name="connsiteY0" fmla="*/ 66454 h 6858002"/>
                <a:gd name="connsiteX1" fmla="*/ 15911715 w 15911715"/>
                <a:gd name="connsiteY1" fmla="*/ 2 h 6858002"/>
                <a:gd name="connsiteX2" fmla="*/ 14278858 w 15911715"/>
                <a:gd name="connsiteY2" fmla="*/ 6858002 h 6858002"/>
                <a:gd name="connsiteX3" fmla="*/ 3630 w 15911715"/>
                <a:gd name="connsiteY3" fmla="*/ 6858002 h 6858002"/>
                <a:gd name="connsiteX4" fmla="*/ 3630 w 15911715"/>
                <a:gd name="connsiteY4" fmla="*/ 66454 h 6858002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278858 w 15911715"/>
                <a:gd name="connsiteY2" fmla="*/ 6868886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934774 w 15911715"/>
                <a:gd name="connsiteY2" fmla="*/ 3807950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7257 w 15915342"/>
                <a:gd name="connsiteY0" fmla="*/ 0 h 3807950"/>
                <a:gd name="connsiteX1" fmla="*/ 15915342 w 15915342"/>
                <a:gd name="connsiteY1" fmla="*/ 10886 h 3807950"/>
                <a:gd name="connsiteX2" fmla="*/ 14938401 w 15915342"/>
                <a:gd name="connsiteY2" fmla="*/ 3807950 h 3807950"/>
                <a:gd name="connsiteX3" fmla="*/ 3627 w 15915342"/>
                <a:gd name="connsiteY3" fmla="*/ 3807950 h 3807950"/>
                <a:gd name="connsiteX4" fmla="*/ 7257 w 15915342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4938401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8770327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557741"/>
                <a:gd name="connsiteY0" fmla="*/ 0 h 3807950"/>
                <a:gd name="connsiteX1" fmla="*/ 20557741 w 20557741"/>
                <a:gd name="connsiteY1" fmla="*/ 0 h 3807950"/>
                <a:gd name="connsiteX2" fmla="*/ 18770327 w 20557741"/>
                <a:gd name="connsiteY2" fmla="*/ 3807950 h 3807950"/>
                <a:gd name="connsiteX3" fmla="*/ 3627 w 20557741"/>
                <a:gd name="connsiteY3" fmla="*/ 3807950 h 3807950"/>
                <a:gd name="connsiteX4" fmla="*/ 7257 w 20557741"/>
                <a:gd name="connsiteY4" fmla="*/ 0 h 3807950"/>
                <a:gd name="connsiteX0" fmla="*/ 7257 w 24234379"/>
                <a:gd name="connsiteY0" fmla="*/ 0 h 3807950"/>
                <a:gd name="connsiteX1" fmla="*/ 24234379 w 24234379"/>
                <a:gd name="connsiteY1" fmla="*/ 0 h 3807950"/>
                <a:gd name="connsiteX2" fmla="*/ 18770327 w 24234379"/>
                <a:gd name="connsiteY2" fmla="*/ 3807950 h 3807950"/>
                <a:gd name="connsiteX3" fmla="*/ 3627 w 24234379"/>
                <a:gd name="connsiteY3" fmla="*/ 3807950 h 3807950"/>
                <a:gd name="connsiteX4" fmla="*/ 7257 w 24234379"/>
                <a:gd name="connsiteY4" fmla="*/ 0 h 3807950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18770327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24223039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9547839"/>
                <a:gd name="connsiteY0" fmla="*/ 3 h 3807953"/>
                <a:gd name="connsiteX1" fmla="*/ 39547839 w 39547839"/>
                <a:gd name="connsiteY1" fmla="*/ 0 h 3807953"/>
                <a:gd name="connsiteX2" fmla="*/ 24223039 w 39547839"/>
                <a:gd name="connsiteY2" fmla="*/ 3807953 h 3807953"/>
                <a:gd name="connsiteX3" fmla="*/ 3627 w 39547839"/>
                <a:gd name="connsiteY3" fmla="*/ 3807953 h 3807953"/>
                <a:gd name="connsiteX4" fmla="*/ 7257 w 39547839"/>
                <a:gd name="connsiteY4" fmla="*/ 3 h 3807953"/>
                <a:gd name="connsiteX0" fmla="*/ 7257 w 34705241"/>
                <a:gd name="connsiteY0" fmla="*/ 3 h 3807953"/>
                <a:gd name="connsiteX1" fmla="*/ 34705241 w 34705241"/>
                <a:gd name="connsiteY1" fmla="*/ 0 h 3807953"/>
                <a:gd name="connsiteX2" fmla="*/ 24223039 w 34705241"/>
                <a:gd name="connsiteY2" fmla="*/ 3807953 h 3807953"/>
                <a:gd name="connsiteX3" fmla="*/ 3627 w 34705241"/>
                <a:gd name="connsiteY3" fmla="*/ 3807953 h 3807953"/>
                <a:gd name="connsiteX4" fmla="*/ 7257 w 34705241"/>
                <a:gd name="connsiteY4" fmla="*/ 3 h 3807953"/>
                <a:gd name="connsiteX0" fmla="*/ 7257 w 24223039"/>
                <a:gd name="connsiteY0" fmla="*/ 9695 h 3817645"/>
                <a:gd name="connsiteX1" fmla="*/ 20231161 w 24223039"/>
                <a:gd name="connsiteY1" fmla="*/ 0 h 3817645"/>
                <a:gd name="connsiteX2" fmla="*/ 24223039 w 24223039"/>
                <a:gd name="connsiteY2" fmla="*/ 3817645 h 3817645"/>
                <a:gd name="connsiteX3" fmla="*/ 3627 w 24223039"/>
                <a:gd name="connsiteY3" fmla="*/ 3817645 h 3817645"/>
                <a:gd name="connsiteX4" fmla="*/ 7257 w 24223039"/>
                <a:gd name="connsiteY4" fmla="*/ 9695 h 3817645"/>
                <a:gd name="connsiteX0" fmla="*/ 7257 w 28356173"/>
                <a:gd name="connsiteY0" fmla="*/ 3 h 3807953"/>
                <a:gd name="connsiteX1" fmla="*/ 28356173 w 28356173"/>
                <a:gd name="connsiteY1" fmla="*/ 0 h 3807953"/>
                <a:gd name="connsiteX2" fmla="*/ 24223039 w 28356173"/>
                <a:gd name="connsiteY2" fmla="*/ 3807953 h 3807953"/>
                <a:gd name="connsiteX3" fmla="*/ 3627 w 28356173"/>
                <a:gd name="connsiteY3" fmla="*/ 3807953 h 3807953"/>
                <a:gd name="connsiteX4" fmla="*/ 7257 w 28356173"/>
                <a:gd name="connsiteY4" fmla="*/ 3 h 3807953"/>
                <a:gd name="connsiteX0" fmla="*/ 14178065 w 28356173"/>
                <a:gd name="connsiteY0" fmla="*/ 0 h 3807962"/>
                <a:gd name="connsiteX1" fmla="*/ 28356173 w 28356173"/>
                <a:gd name="connsiteY1" fmla="*/ 9 h 3807962"/>
                <a:gd name="connsiteX2" fmla="*/ 24223039 w 28356173"/>
                <a:gd name="connsiteY2" fmla="*/ 3807962 h 3807962"/>
                <a:gd name="connsiteX3" fmla="*/ 3627 w 28356173"/>
                <a:gd name="connsiteY3" fmla="*/ 3807962 h 3807962"/>
                <a:gd name="connsiteX4" fmla="*/ 14178065 w 28356173"/>
                <a:gd name="connsiteY4" fmla="*/ 0 h 3807962"/>
                <a:gd name="connsiteX0" fmla="*/ 3619 w 14181727"/>
                <a:gd name="connsiteY0" fmla="*/ 0 h 3807962"/>
                <a:gd name="connsiteX1" fmla="*/ 14181727 w 14181727"/>
                <a:gd name="connsiteY1" fmla="*/ 9 h 3807962"/>
                <a:gd name="connsiteX2" fmla="*/ 10048593 w 14181727"/>
                <a:gd name="connsiteY2" fmla="*/ 3807962 h 3807962"/>
                <a:gd name="connsiteX3" fmla="*/ 3619 w 14181727"/>
                <a:gd name="connsiteY3" fmla="*/ 3607974 h 3807962"/>
                <a:gd name="connsiteX4" fmla="*/ 3619 w 14181727"/>
                <a:gd name="connsiteY4" fmla="*/ 0 h 3807962"/>
                <a:gd name="connsiteX0" fmla="*/ 7238 w 14185346"/>
                <a:gd name="connsiteY0" fmla="*/ 0 h 3807962"/>
                <a:gd name="connsiteX1" fmla="*/ 14185346 w 14185346"/>
                <a:gd name="connsiteY1" fmla="*/ 9 h 3807962"/>
                <a:gd name="connsiteX2" fmla="*/ 10052212 w 14185346"/>
                <a:gd name="connsiteY2" fmla="*/ 3807962 h 3807962"/>
                <a:gd name="connsiteX3" fmla="*/ 3619 w 14185346"/>
                <a:gd name="connsiteY3" fmla="*/ 3807962 h 3807962"/>
                <a:gd name="connsiteX4" fmla="*/ 7238 w 14185346"/>
                <a:gd name="connsiteY4" fmla="*/ 0 h 3807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85346" h="3807962">
                  <a:moveTo>
                    <a:pt x="7238" y="0"/>
                  </a:moveTo>
                  <a:lnTo>
                    <a:pt x="14185346" y="9"/>
                  </a:lnTo>
                  <a:lnTo>
                    <a:pt x="10052212" y="3807962"/>
                  </a:lnTo>
                  <a:lnTo>
                    <a:pt x="3619" y="3807962"/>
                  </a:lnTo>
                  <a:cubicBezTo>
                    <a:pt x="-10" y="1518333"/>
                    <a:pt x="21753" y="2289629"/>
                    <a:pt x="723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A4E6"/>
                </a:gs>
                <a:gs pos="100000">
                  <a:srgbClr val="1742DB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91440" tIns="4572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noProof="0" dirty="0">
                  <a:solidFill>
                    <a:prstClr val="white"/>
                  </a:solidFill>
                  <a:latin typeface="Futura Bk"/>
                </a:rPr>
                <a:t>3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</a:endParaRPr>
            </a:p>
          </p:txBody>
        </p:sp>
        <p:sp>
          <p:nvSpPr>
            <p:cNvPr id="71" name="TextBox 33"/>
            <p:cNvSpPr txBox="1"/>
            <p:nvPr/>
          </p:nvSpPr>
          <p:spPr>
            <a:xfrm>
              <a:off x="975361" y="1822453"/>
              <a:ext cx="7501889" cy="605644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514350" indent="-514350">
                <a:lnSpc>
                  <a:spcPct val="120000"/>
                </a:lnSpc>
              </a:pPr>
              <a:r>
                <a:rPr lang="zh-CN" altLang="en-US" sz="2000" dirty="0">
                  <a:latin typeface="Arial" pitchFamily="34" charset="0"/>
                  <a:ea typeface="微软雅黑" pitchFamily="34" charset="-122"/>
                </a:rPr>
                <a:t>成功案例</a:t>
              </a:r>
            </a:p>
          </p:txBody>
        </p:sp>
      </p:grpSp>
      <p:grpSp>
        <p:nvGrpSpPr>
          <p:cNvPr id="80" name="Gruppieren 54"/>
          <p:cNvGrpSpPr/>
          <p:nvPr/>
        </p:nvGrpSpPr>
        <p:grpSpPr>
          <a:xfrm>
            <a:off x="840630" y="1499867"/>
            <a:ext cx="5082111" cy="482799"/>
            <a:chOff x="469733" y="1812921"/>
            <a:chExt cx="8204367" cy="615176"/>
          </a:xfr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1" name="Parallelogram 46"/>
            <p:cNvSpPr/>
            <p:nvPr/>
          </p:nvSpPr>
          <p:spPr>
            <a:xfrm>
              <a:off x="701041" y="1822451"/>
              <a:ext cx="7973059" cy="542871"/>
            </a:xfrm>
            <a:prstGeom prst="parallelogram">
              <a:avLst>
                <a:gd name="adj" fmla="val 23905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rgbClr val="0098F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indent="0"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000" b="1" dirty="0">
                <a:solidFill>
                  <a:schemeClr val="lt1"/>
                </a:solidFill>
                <a:latin typeface="微软雅黑" pitchFamily="34" charset="-122"/>
              </a:endParaRPr>
            </a:p>
          </p:txBody>
        </p:sp>
        <p:sp>
          <p:nvSpPr>
            <p:cNvPr id="82" name="Freihandform 56"/>
            <p:cNvSpPr/>
            <p:nvPr/>
          </p:nvSpPr>
          <p:spPr>
            <a:xfrm>
              <a:off x="469733" y="1812921"/>
              <a:ext cx="500812" cy="552402"/>
            </a:xfrm>
            <a:custGeom>
              <a:avLst/>
              <a:gdLst>
                <a:gd name="connsiteX0" fmla="*/ 0 w 6248400"/>
                <a:gd name="connsiteY0" fmla="*/ 0 h 6868886"/>
                <a:gd name="connsiteX1" fmla="*/ 6248400 w 6248400"/>
                <a:gd name="connsiteY1" fmla="*/ 10886 h 6868886"/>
                <a:gd name="connsiteX2" fmla="*/ 4615543 w 6248400"/>
                <a:gd name="connsiteY2" fmla="*/ 6868886 h 6868886"/>
                <a:gd name="connsiteX3" fmla="*/ 21772 w 6248400"/>
                <a:gd name="connsiteY3" fmla="*/ 6868886 h 6868886"/>
                <a:gd name="connsiteX4" fmla="*/ 0 w 6248400"/>
                <a:gd name="connsiteY4" fmla="*/ 0 h 6868886"/>
                <a:gd name="connsiteX0" fmla="*/ 0 w 13238706"/>
                <a:gd name="connsiteY0" fmla="*/ 0 h 6868886"/>
                <a:gd name="connsiteX1" fmla="*/ 13238706 w 13238706"/>
                <a:gd name="connsiteY1" fmla="*/ 10886 h 6868886"/>
                <a:gd name="connsiteX2" fmla="*/ 11605849 w 13238706"/>
                <a:gd name="connsiteY2" fmla="*/ 6868886 h 6868886"/>
                <a:gd name="connsiteX3" fmla="*/ 7012078 w 13238706"/>
                <a:gd name="connsiteY3" fmla="*/ 6868886 h 6868886"/>
                <a:gd name="connsiteX4" fmla="*/ 0 w 13238706"/>
                <a:gd name="connsiteY4" fmla="*/ 0 h 6868886"/>
                <a:gd name="connsiteX0" fmla="*/ 3630 w 13242336"/>
                <a:gd name="connsiteY0" fmla="*/ 0 h 6868886"/>
                <a:gd name="connsiteX1" fmla="*/ 13242336 w 13242336"/>
                <a:gd name="connsiteY1" fmla="*/ 10886 h 6868886"/>
                <a:gd name="connsiteX2" fmla="*/ 11609479 w 13242336"/>
                <a:gd name="connsiteY2" fmla="*/ 6868886 h 6868886"/>
                <a:gd name="connsiteX3" fmla="*/ 3630 w 13242336"/>
                <a:gd name="connsiteY3" fmla="*/ 6868886 h 6868886"/>
                <a:gd name="connsiteX4" fmla="*/ 3630 w 13242336"/>
                <a:gd name="connsiteY4" fmla="*/ 0 h 6868886"/>
                <a:gd name="connsiteX0" fmla="*/ 0 w 15908085"/>
                <a:gd name="connsiteY0" fmla="*/ 66454 h 6858002"/>
                <a:gd name="connsiteX1" fmla="*/ 15908085 w 15908085"/>
                <a:gd name="connsiteY1" fmla="*/ 2 h 6858002"/>
                <a:gd name="connsiteX2" fmla="*/ 14275228 w 15908085"/>
                <a:gd name="connsiteY2" fmla="*/ 6858002 h 6858002"/>
                <a:gd name="connsiteX3" fmla="*/ 2669379 w 15908085"/>
                <a:gd name="connsiteY3" fmla="*/ 6858002 h 6858002"/>
                <a:gd name="connsiteX4" fmla="*/ 0 w 15908085"/>
                <a:gd name="connsiteY4" fmla="*/ 66454 h 6858002"/>
                <a:gd name="connsiteX0" fmla="*/ 3630 w 15911715"/>
                <a:gd name="connsiteY0" fmla="*/ 66454 h 6858002"/>
                <a:gd name="connsiteX1" fmla="*/ 15911715 w 15911715"/>
                <a:gd name="connsiteY1" fmla="*/ 2 h 6858002"/>
                <a:gd name="connsiteX2" fmla="*/ 14278858 w 15911715"/>
                <a:gd name="connsiteY2" fmla="*/ 6858002 h 6858002"/>
                <a:gd name="connsiteX3" fmla="*/ 3630 w 15911715"/>
                <a:gd name="connsiteY3" fmla="*/ 6858002 h 6858002"/>
                <a:gd name="connsiteX4" fmla="*/ 3630 w 15911715"/>
                <a:gd name="connsiteY4" fmla="*/ 66454 h 6858002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278858 w 15911715"/>
                <a:gd name="connsiteY2" fmla="*/ 6868886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934774 w 15911715"/>
                <a:gd name="connsiteY2" fmla="*/ 3807950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7257 w 15915342"/>
                <a:gd name="connsiteY0" fmla="*/ 0 h 3807950"/>
                <a:gd name="connsiteX1" fmla="*/ 15915342 w 15915342"/>
                <a:gd name="connsiteY1" fmla="*/ 10886 h 3807950"/>
                <a:gd name="connsiteX2" fmla="*/ 14938401 w 15915342"/>
                <a:gd name="connsiteY2" fmla="*/ 3807950 h 3807950"/>
                <a:gd name="connsiteX3" fmla="*/ 3627 w 15915342"/>
                <a:gd name="connsiteY3" fmla="*/ 3807950 h 3807950"/>
                <a:gd name="connsiteX4" fmla="*/ 7257 w 15915342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4938401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8770327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557741"/>
                <a:gd name="connsiteY0" fmla="*/ 0 h 3807950"/>
                <a:gd name="connsiteX1" fmla="*/ 20557741 w 20557741"/>
                <a:gd name="connsiteY1" fmla="*/ 0 h 3807950"/>
                <a:gd name="connsiteX2" fmla="*/ 18770327 w 20557741"/>
                <a:gd name="connsiteY2" fmla="*/ 3807950 h 3807950"/>
                <a:gd name="connsiteX3" fmla="*/ 3627 w 20557741"/>
                <a:gd name="connsiteY3" fmla="*/ 3807950 h 3807950"/>
                <a:gd name="connsiteX4" fmla="*/ 7257 w 20557741"/>
                <a:gd name="connsiteY4" fmla="*/ 0 h 3807950"/>
                <a:gd name="connsiteX0" fmla="*/ 7257 w 24234379"/>
                <a:gd name="connsiteY0" fmla="*/ 0 h 3807950"/>
                <a:gd name="connsiteX1" fmla="*/ 24234379 w 24234379"/>
                <a:gd name="connsiteY1" fmla="*/ 0 h 3807950"/>
                <a:gd name="connsiteX2" fmla="*/ 18770327 w 24234379"/>
                <a:gd name="connsiteY2" fmla="*/ 3807950 h 3807950"/>
                <a:gd name="connsiteX3" fmla="*/ 3627 w 24234379"/>
                <a:gd name="connsiteY3" fmla="*/ 3807950 h 3807950"/>
                <a:gd name="connsiteX4" fmla="*/ 7257 w 24234379"/>
                <a:gd name="connsiteY4" fmla="*/ 0 h 3807950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18770327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24223039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9547839"/>
                <a:gd name="connsiteY0" fmla="*/ 3 h 3807953"/>
                <a:gd name="connsiteX1" fmla="*/ 39547839 w 39547839"/>
                <a:gd name="connsiteY1" fmla="*/ 0 h 3807953"/>
                <a:gd name="connsiteX2" fmla="*/ 24223039 w 39547839"/>
                <a:gd name="connsiteY2" fmla="*/ 3807953 h 3807953"/>
                <a:gd name="connsiteX3" fmla="*/ 3627 w 39547839"/>
                <a:gd name="connsiteY3" fmla="*/ 3807953 h 3807953"/>
                <a:gd name="connsiteX4" fmla="*/ 7257 w 39547839"/>
                <a:gd name="connsiteY4" fmla="*/ 3 h 3807953"/>
                <a:gd name="connsiteX0" fmla="*/ 7257 w 34705241"/>
                <a:gd name="connsiteY0" fmla="*/ 3 h 3807953"/>
                <a:gd name="connsiteX1" fmla="*/ 34705241 w 34705241"/>
                <a:gd name="connsiteY1" fmla="*/ 0 h 3807953"/>
                <a:gd name="connsiteX2" fmla="*/ 24223039 w 34705241"/>
                <a:gd name="connsiteY2" fmla="*/ 3807953 h 3807953"/>
                <a:gd name="connsiteX3" fmla="*/ 3627 w 34705241"/>
                <a:gd name="connsiteY3" fmla="*/ 3807953 h 3807953"/>
                <a:gd name="connsiteX4" fmla="*/ 7257 w 34705241"/>
                <a:gd name="connsiteY4" fmla="*/ 3 h 3807953"/>
                <a:gd name="connsiteX0" fmla="*/ 7257 w 24223039"/>
                <a:gd name="connsiteY0" fmla="*/ 9695 h 3817645"/>
                <a:gd name="connsiteX1" fmla="*/ 20231161 w 24223039"/>
                <a:gd name="connsiteY1" fmla="*/ 0 h 3817645"/>
                <a:gd name="connsiteX2" fmla="*/ 24223039 w 24223039"/>
                <a:gd name="connsiteY2" fmla="*/ 3817645 h 3817645"/>
                <a:gd name="connsiteX3" fmla="*/ 3627 w 24223039"/>
                <a:gd name="connsiteY3" fmla="*/ 3817645 h 3817645"/>
                <a:gd name="connsiteX4" fmla="*/ 7257 w 24223039"/>
                <a:gd name="connsiteY4" fmla="*/ 9695 h 3817645"/>
                <a:gd name="connsiteX0" fmla="*/ 7257 w 28356173"/>
                <a:gd name="connsiteY0" fmla="*/ 3 h 3807953"/>
                <a:gd name="connsiteX1" fmla="*/ 28356173 w 28356173"/>
                <a:gd name="connsiteY1" fmla="*/ 0 h 3807953"/>
                <a:gd name="connsiteX2" fmla="*/ 24223039 w 28356173"/>
                <a:gd name="connsiteY2" fmla="*/ 3807953 h 3807953"/>
                <a:gd name="connsiteX3" fmla="*/ 3627 w 28356173"/>
                <a:gd name="connsiteY3" fmla="*/ 3807953 h 3807953"/>
                <a:gd name="connsiteX4" fmla="*/ 7257 w 28356173"/>
                <a:gd name="connsiteY4" fmla="*/ 3 h 3807953"/>
                <a:gd name="connsiteX0" fmla="*/ 14178065 w 28356173"/>
                <a:gd name="connsiteY0" fmla="*/ 0 h 3807962"/>
                <a:gd name="connsiteX1" fmla="*/ 28356173 w 28356173"/>
                <a:gd name="connsiteY1" fmla="*/ 9 h 3807962"/>
                <a:gd name="connsiteX2" fmla="*/ 24223039 w 28356173"/>
                <a:gd name="connsiteY2" fmla="*/ 3807962 h 3807962"/>
                <a:gd name="connsiteX3" fmla="*/ 3627 w 28356173"/>
                <a:gd name="connsiteY3" fmla="*/ 3807962 h 3807962"/>
                <a:gd name="connsiteX4" fmla="*/ 14178065 w 28356173"/>
                <a:gd name="connsiteY4" fmla="*/ 0 h 3807962"/>
                <a:gd name="connsiteX0" fmla="*/ 3619 w 14181727"/>
                <a:gd name="connsiteY0" fmla="*/ 0 h 3807962"/>
                <a:gd name="connsiteX1" fmla="*/ 14181727 w 14181727"/>
                <a:gd name="connsiteY1" fmla="*/ 9 h 3807962"/>
                <a:gd name="connsiteX2" fmla="*/ 10048593 w 14181727"/>
                <a:gd name="connsiteY2" fmla="*/ 3807962 h 3807962"/>
                <a:gd name="connsiteX3" fmla="*/ 3619 w 14181727"/>
                <a:gd name="connsiteY3" fmla="*/ 3607974 h 3807962"/>
                <a:gd name="connsiteX4" fmla="*/ 3619 w 14181727"/>
                <a:gd name="connsiteY4" fmla="*/ 0 h 3807962"/>
                <a:gd name="connsiteX0" fmla="*/ 7238 w 14185346"/>
                <a:gd name="connsiteY0" fmla="*/ 0 h 3807962"/>
                <a:gd name="connsiteX1" fmla="*/ 14185346 w 14185346"/>
                <a:gd name="connsiteY1" fmla="*/ 9 h 3807962"/>
                <a:gd name="connsiteX2" fmla="*/ 10052212 w 14185346"/>
                <a:gd name="connsiteY2" fmla="*/ 3807962 h 3807962"/>
                <a:gd name="connsiteX3" fmla="*/ 3619 w 14185346"/>
                <a:gd name="connsiteY3" fmla="*/ 3807962 h 3807962"/>
                <a:gd name="connsiteX4" fmla="*/ 7238 w 14185346"/>
                <a:gd name="connsiteY4" fmla="*/ 0 h 3807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85346" h="3807962">
                  <a:moveTo>
                    <a:pt x="7238" y="0"/>
                  </a:moveTo>
                  <a:lnTo>
                    <a:pt x="14185346" y="9"/>
                  </a:lnTo>
                  <a:lnTo>
                    <a:pt x="10052212" y="3807962"/>
                  </a:lnTo>
                  <a:lnTo>
                    <a:pt x="3619" y="3807962"/>
                  </a:lnTo>
                  <a:cubicBezTo>
                    <a:pt x="-10" y="1518333"/>
                    <a:pt x="21753" y="2289629"/>
                    <a:pt x="723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A4E6"/>
                </a:gs>
                <a:gs pos="100000">
                  <a:srgbClr val="1742DB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91440" tIns="4572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>
                  <a:solidFill>
                    <a:prstClr val="white"/>
                  </a:solidFill>
                  <a:latin typeface="Futura Bk"/>
                </a:rPr>
                <a:t>2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endParaRPr>
            </a:p>
          </p:txBody>
        </p:sp>
        <p:sp>
          <p:nvSpPr>
            <p:cNvPr id="83" name="TextBox 33"/>
            <p:cNvSpPr txBox="1"/>
            <p:nvPr/>
          </p:nvSpPr>
          <p:spPr>
            <a:xfrm>
              <a:off x="975361" y="1822453"/>
              <a:ext cx="7501889" cy="605644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514350" indent="-514350">
                <a:lnSpc>
                  <a:spcPct val="120000"/>
                </a:lnSpc>
              </a:pPr>
              <a:r>
                <a:rPr lang="zh-CN" altLang="en-US" sz="2000" dirty="0" smtClean="0">
                  <a:latin typeface="Arial" pitchFamily="34" charset="0"/>
                  <a:ea typeface="微软雅黑" pitchFamily="34" charset="-122"/>
                </a:rPr>
                <a:t>实施</a:t>
              </a:r>
              <a:r>
                <a:rPr lang="zh-CN" altLang="en-US" sz="2000" dirty="0">
                  <a:latin typeface="Arial" pitchFamily="34" charset="0"/>
                  <a:ea typeface="微软雅黑" pitchFamily="34" charset="-122"/>
                </a:rPr>
                <a:t>方案</a:t>
              </a:r>
            </a:p>
          </p:txBody>
        </p:sp>
      </p:grpSp>
      <p:grpSp>
        <p:nvGrpSpPr>
          <p:cNvPr id="33" name="Gruppieren 54"/>
          <p:cNvGrpSpPr/>
          <p:nvPr/>
        </p:nvGrpSpPr>
        <p:grpSpPr>
          <a:xfrm>
            <a:off x="840630" y="2705250"/>
            <a:ext cx="5082111" cy="482801"/>
            <a:chOff x="469733" y="1812921"/>
            <a:chExt cx="8204367" cy="615180"/>
          </a:xfr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Parallelogram 55"/>
            <p:cNvSpPr/>
            <p:nvPr/>
          </p:nvSpPr>
          <p:spPr>
            <a:xfrm>
              <a:off x="701041" y="1822451"/>
              <a:ext cx="7973059" cy="542871"/>
            </a:xfrm>
            <a:prstGeom prst="parallelogram">
              <a:avLst>
                <a:gd name="adj" fmla="val 23905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rgbClr val="0098F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indent="0"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000" b="1" dirty="0">
                <a:solidFill>
                  <a:schemeClr val="lt1"/>
                </a:solidFill>
                <a:latin typeface="微软雅黑" pitchFamily="34" charset="-122"/>
              </a:endParaRPr>
            </a:p>
          </p:txBody>
        </p:sp>
        <p:sp>
          <p:nvSpPr>
            <p:cNvPr id="35" name="Freihandform 56"/>
            <p:cNvSpPr/>
            <p:nvPr/>
          </p:nvSpPr>
          <p:spPr>
            <a:xfrm>
              <a:off x="469733" y="1812921"/>
              <a:ext cx="500812" cy="552402"/>
            </a:xfrm>
            <a:custGeom>
              <a:avLst/>
              <a:gdLst>
                <a:gd name="connsiteX0" fmla="*/ 0 w 6248400"/>
                <a:gd name="connsiteY0" fmla="*/ 0 h 6868886"/>
                <a:gd name="connsiteX1" fmla="*/ 6248400 w 6248400"/>
                <a:gd name="connsiteY1" fmla="*/ 10886 h 6868886"/>
                <a:gd name="connsiteX2" fmla="*/ 4615543 w 6248400"/>
                <a:gd name="connsiteY2" fmla="*/ 6868886 h 6868886"/>
                <a:gd name="connsiteX3" fmla="*/ 21772 w 6248400"/>
                <a:gd name="connsiteY3" fmla="*/ 6868886 h 6868886"/>
                <a:gd name="connsiteX4" fmla="*/ 0 w 6248400"/>
                <a:gd name="connsiteY4" fmla="*/ 0 h 6868886"/>
                <a:gd name="connsiteX0" fmla="*/ 0 w 13238706"/>
                <a:gd name="connsiteY0" fmla="*/ 0 h 6868886"/>
                <a:gd name="connsiteX1" fmla="*/ 13238706 w 13238706"/>
                <a:gd name="connsiteY1" fmla="*/ 10886 h 6868886"/>
                <a:gd name="connsiteX2" fmla="*/ 11605849 w 13238706"/>
                <a:gd name="connsiteY2" fmla="*/ 6868886 h 6868886"/>
                <a:gd name="connsiteX3" fmla="*/ 7012078 w 13238706"/>
                <a:gd name="connsiteY3" fmla="*/ 6868886 h 6868886"/>
                <a:gd name="connsiteX4" fmla="*/ 0 w 13238706"/>
                <a:gd name="connsiteY4" fmla="*/ 0 h 6868886"/>
                <a:gd name="connsiteX0" fmla="*/ 3630 w 13242336"/>
                <a:gd name="connsiteY0" fmla="*/ 0 h 6868886"/>
                <a:gd name="connsiteX1" fmla="*/ 13242336 w 13242336"/>
                <a:gd name="connsiteY1" fmla="*/ 10886 h 6868886"/>
                <a:gd name="connsiteX2" fmla="*/ 11609479 w 13242336"/>
                <a:gd name="connsiteY2" fmla="*/ 6868886 h 6868886"/>
                <a:gd name="connsiteX3" fmla="*/ 3630 w 13242336"/>
                <a:gd name="connsiteY3" fmla="*/ 6868886 h 6868886"/>
                <a:gd name="connsiteX4" fmla="*/ 3630 w 13242336"/>
                <a:gd name="connsiteY4" fmla="*/ 0 h 6868886"/>
                <a:gd name="connsiteX0" fmla="*/ 0 w 15908085"/>
                <a:gd name="connsiteY0" fmla="*/ 66454 h 6858002"/>
                <a:gd name="connsiteX1" fmla="*/ 15908085 w 15908085"/>
                <a:gd name="connsiteY1" fmla="*/ 2 h 6858002"/>
                <a:gd name="connsiteX2" fmla="*/ 14275228 w 15908085"/>
                <a:gd name="connsiteY2" fmla="*/ 6858002 h 6858002"/>
                <a:gd name="connsiteX3" fmla="*/ 2669379 w 15908085"/>
                <a:gd name="connsiteY3" fmla="*/ 6858002 h 6858002"/>
                <a:gd name="connsiteX4" fmla="*/ 0 w 15908085"/>
                <a:gd name="connsiteY4" fmla="*/ 66454 h 6858002"/>
                <a:gd name="connsiteX0" fmla="*/ 3630 w 15911715"/>
                <a:gd name="connsiteY0" fmla="*/ 66454 h 6858002"/>
                <a:gd name="connsiteX1" fmla="*/ 15911715 w 15911715"/>
                <a:gd name="connsiteY1" fmla="*/ 2 h 6858002"/>
                <a:gd name="connsiteX2" fmla="*/ 14278858 w 15911715"/>
                <a:gd name="connsiteY2" fmla="*/ 6858002 h 6858002"/>
                <a:gd name="connsiteX3" fmla="*/ 3630 w 15911715"/>
                <a:gd name="connsiteY3" fmla="*/ 6858002 h 6858002"/>
                <a:gd name="connsiteX4" fmla="*/ 3630 w 15911715"/>
                <a:gd name="connsiteY4" fmla="*/ 66454 h 6858002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278858 w 15911715"/>
                <a:gd name="connsiteY2" fmla="*/ 6868886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934774 w 15911715"/>
                <a:gd name="connsiteY2" fmla="*/ 3807950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7257 w 15915342"/>
                <a:gd name="connsiteY0" fmla="*/ 0 h 3807950"/>
                <a:gd name="connsiteX1" fmla="*/ 15915342 w 15915342"/>
                <a:gd name="connsiteY1" fmla="*/ 10886 h 3807950"/>
                <a:gd name="connsiteX2" fmla="*/ 14938401 w 15915342"/>
                <a:gd name="connsiteY2" fmla="*/ 3807950 h 3807950"/>
                <a:gd name="connsiteX3" fmla="*/ 3627 w 15915342"/>
                <a:gd name="connsiteY3" fmla="*/ 3807950 h 3807950"/>
                <a:gd name="connsiteX4" fmla="*/ 7257 w 15915342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4938401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8770327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557741"/>
                <a:gd name="connsiteY0" fmla="*/ 0 h 3807950"/>
                <a:gd name="connsiteX1" fmla="*/ 20557741 w 20557741"/>
                <a:gd name="connsiteY1" fmla="*/ 0 h 3807950"/>
                <a:gd name="connsiteX2" fmla="*/ 18770327 w 20557741"/>
                <a:gd name="connsiteY2" fmla="*/ 3807950 h 3807950"/>
                <a:gd name="connsiteX3" fmla="*/ 3627 w 20557741"/>
                <a:gd name="connsiteY3" fmla="*/ 3807950 h 3807950"/>
                <a:gd name="connsiteX4" fmla="*/ 7257 w 20557741"/>
                <a:gd name="connsiteY4" fmla="*/ 0 h 3807950"/>
                <a:gd name="connsiteX0" fmla="*/ 7257 w 24234379"/>
                <a:gd name="connsiteY0" fmla="*/ 0 h 3807950"/>
                <a:gd name="connsiteX1" fmla="*/ 24234379 w 24234379"/>
                <a:gd name="connsiteY1" fmla="*/ 0 h 3807950"/>
                <a:gd name="connsiteX2" fmla="*/ 18770327 w 24234379"/>
                <a:gd name="connsiteY2" fmla="*/ 3807950 h 3807950"/>
                <a:gd name="connsiteX3" fmla="*/ 3627 w 24234379"/>
                <a:gd name="connsiteY3" fmla="*/ 3807950 h 3807950"/>
                <a:gd name="connsiteX4" fmla="*/ 7257 w 24234379"/>
                <a:gd name="connsiteY4" fmla="*/ 0 h 3807950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18770327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24223039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9547839"/>
                <a:gd name="connsiteY0" fmla="*/ 3 h 3807953"/>
                <a:gd name="connsiteX1" fmla="*/ 39547839 w 39547839"/>
                <a:gd name="connsiteY1" fmla="*/ 0 h 3807953"/>
                <a:gd name="connsiteX2" fmla="*/ 24223039 w 39547839"/>
                <a:gd name="connsiteY2" fmla="*/ 3807953 h 3807953"/>
                <a:gd name="connsiteX3" fmla="*/ 3627 w 39547839"/>
                <a:gd name="connsiteY3" fmla="*/ 3807953 h 3807953"/>
                <a:gd name="connsiteX4" fmla="*/ 7257 w 39547839"/>
                <a:gd name="connsiteY4" fmla="*/ 3 h 3807953"/>
                <a:gd name="connsiteX0" fmla="*/ 7257 w 34705241"/>
                <a:gd name="connsiteY0" fmla="*/ 3 h 3807953"/>
                <a:gd name="connsiteX1" fmla="*/ 34705241 w 34705241"/>
                <a:gd name="connsiteY1" fmla="*/ 0 h 3807953"/>
                <a:gd name="connsiteX2" fmla="*/ 24223039 w 34705241"/>
                <a:gd name="connsiteY2" fmla="*/ 3807953 h 3807953"/>
                <a:gd name="connsiteX3" fmla="*/ 3627 w 34705241"/>
                <a:gd name="connsiteY3" fmla="*/ 3807953 h 3807953"/>
                <a:gd name="connsiteX4" fmla="*/ 7257 w 34705241"/>
                <a:gd name="connsiteY4" fmla="*/ 3 h 3807953"/>
                <a:gd name="connsiteX0" fmla="*/ 7257 w 24223039"/>
                <a:gd name="connsiteY0" fmla="*/ 9695 h 3817645"/>
                <a:gd name="connsiteX1" fmla="*/ 20231161 w 24223039"/>
                <a:gd name="connsiteY1" fmla="*/ 0 h 3817645"/>
                <a:gd name="connsiteX2" fmla="*/ 24223039 w 24223039"/>
                <a:gd name="connsiteY2" fmla="*/ 3817645 h 3817645"/>
                <a:gd name="connsiteX3" fmla="*/ 3627 w 24223039"/>
                <a:gd name="connsiteY3" fmla="*/ 3817645 h 3817645"/>
                <a:gd name="connsiteX4" fmla="*/ 7257 w 24223039"/>
                <a:gd name="connsiteY4" fmla="*/ 9695 h 3817645"/>
                <a:gd name="connsiteX0" fmla="*/ 7257 w 28356173"/>
                <a:gd name="connsiteY0" fmla="*/ 3 h 3807953"/>
                <a:gd name="connsiteX1" fmla="*/ 28356173 w 28356173"/>
                <a:gd name="connsiteY1" fmla="*/ 0 h 3807953"/>
                <a:gd name="connsiteX2" fmla="*/ 24223039 w 28356173"/>
                <a:gd name="connsiteY2" fmla="*/ 3807953 h 3807953"/>
                <a:gd name="connsiteX3" fmla="*/ 3627 w 28356173"/>
                <a:gd name="connsiteY3" fmla="*/ 3807953 h 3807953"/>
                <a:gd name="connsiteX4" fmla="*/ 7257 w 28356173"/>
                <a:gd name="connsiteY4" fmla="*/ 3 h 3807953"/>
                <a:gd name="connsiteX0" fmla="*/ 14178065 w 28356173"/>
                <a:gd name="connsiteY0" fmla="*/ 0 h 3807962"/>
                <a:gd name="connsiteX1" fmla="*/ 28356173 w 28356173"/>
                <a:gd name="connsiteY1" fmla="*/ 9 h 3807962"/>
                <a:gd name="connsiteX2" fmla="*/ 24223039 w 28356173"/>
                <a:gd name="connsiteY2" fmla="*/ 3807962 h 3807962"/>
                <a:gd name="connsiteX3" fmla="*/ 3627 w 28356173"/>
                <a:gd name="connsiteY3" fmla="*/ 3807962 h 3807962"/>
                <a:gd name="connsiteX4" fmla="*/ 14178065 w 28356173"/>
                <a:gd name="connsiteY4" fmla="*/ 0 h 3807962"/>
                <a:gd name="connsiteX0" fmla="*/ 3619 w 14181727"/>
                <a:gd name="connsiteY0" fmla="*/ 0 h 3807962"/>
                <a:gd name="connsiteX1" fmla="*/ 14181727 w 14181727"/>
                <a:gd name="connsiteY1" fmla="*/ 9 h 3807962"/>
                <a:gd name="connsiteX2" fmla="*/ 10048593 w 14181727"/>
                <a:gd name="connsiteY2" fmla="*/ 3807962 h 3807962"/>
                <a:gd name="connsiteX3" fmla="*/ 3619 w 14181727"/>
                <a:gd name="connsiteY3" fmla="*/ 3607974 h 3807962"/>
                <a:gd name="connsiteX4" fmla="*/ 3619 w 14181727"/>
                <a:gd name="connsiteY4" fmla="*/ 0 h 3807962"/>
                <a:gd name="connsiteX0" fmla="*/ 7238 w 14185346"/>
                <a:gd name="connsiteY0" fmla="*/ 0 h 3807962"/>
                <a:gd name="connsiteX1" fmla="*/ 14185346 w 14185346"/>
                <a:gd name="connsiteY1" fmla="*/ 9 h 3807962"/>
                <a:gd name="connsiteX2" fmla="*/ 10052212 w 14185346"/>
                <a:gd name="connsiteY2" fmla="*/ 3807962 h 3807962"/>
                <a:gd name="connsiteX3" fmla="*/ 3619 w 14185346"/>
                <a:gd name="connsiteY3" fmla="*/ 3807962 h 3807962"/>
                <a:gd name="connsiteX4" fmla="*/ 7238 w 14185346"/>
                <a:gd name="connsiteY4" fmla="*/ 0 h 3807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85346" h="3807962">
                  <a:moveTo>
                    <a:pt x="7238" y="0"/>
                  </a:moveTo>
                  <a:lnTo>
                    <a:pt x="14185346" y="9"/>
                  </a:lnTo>
                  <a:lnTo>
                    <a:pt x="10052212" y="3807962"/>
                  </a:lnTo>
                  <a:lnTo>
                    <a:pt x="3619" y="3807962"/>
                  </a:lnTo>
                  <a:cubicBezTo>
                    <a:pt x="-10" y="1518333"/>
                    <a:pt x="21753" y="2289629"/>
                    <a:pt x="723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A4E6"/>
                </a:gs>
                <a:gs pos="100000">
                  <a:srgbClr val="1742DB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91440" tIns="4572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Futura Bk"/>
                </a:rPr>
                <a:t>4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endParaRPr>
            </a:p>
          </p:txBody>
        </p:sp>
        <p:sp>
          <p:nvSpPr>
            <p:cNvPr id="36" name="TextBox 33"/>
            <p:cNvSpPr txBox="1"/>
            <p:nvPr/>
          </p:nvSpPr>
          <p:spPr>
            <a:xfrm>
              <a:off x="975361" y="1822456"/>
              <a:ext cx="7501889" cy="60564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514350" indent="-514350">
                <a:lnSpc>
                  <a:spcPct val="120000"/>
                </a:lnSpc>
              </a:pPr>
              <a:r>
                <a:rPr lang="en-US" altLang="zh-CN" sz="2000" dirty="0" smtClean="0">
                  <a:latin typeface="Arial" pitchFamily="34" charset="0"/>
                  <a:ea typeface="微软雅黑" pitchFamily="34" charset="-122"/>
                </a:rPr>
                <a:t>QA</a:t>
              </a:r>
              <a:endParaRPr lang="zh-CN" altLang="en-US" sz="2000" dirty="0">
                <a:latin typeface="Arial" pitchFamily="34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076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物流路线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物料拉动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763" lvl="1" indent="0">
              <a:buNone/>
            </a:pPr>
            <a:r>
              <a:rPr lang="zh-CN" altLang="en-US" sz="2000" b="1" dirty="0"/>
              <a:t>物流路线是指对特定的物流场景预定义的基础数据。</a:t>
            </a:r>
            <a:endParaRPr lang="en-US" altLang="zh-CN" b="1" i="1" dirty="0"/>
          </a:p>
          <a:p>
            <a:pPr lvl="1"/>
            <a:endParaRPr lang="en-US" altLang="zh-CN" dirty="0"/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dirty="0">
                <a:latin typeface="+mj-lt"/>
                <a:ea typeface="+mn-ea"/>
              </a:rPr>
              <a:t>物流路线类型</a:t>
            </a:r>
            <a:endParaRPr lang="en-US" altLang="zh-CN" dirty="0">
              <a:latin typeface="+mj-lt"/>
              <a:ea typeface="+mn-ea"/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+mn-ea"/>
              </a:rPr>
              <a:t>采购路线</a:t>
            </a:r>
            <a:endParaRPr lang="en-US" altLang="zh-CN" dirty="0">
              <a:solidFill>
                <a:schemeClr val="tx1"/>
              </a:solidFill>
              <a:latin typeface="+mj-lt"/>
              <a:ea typeface="+mn-ea"/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+mn-ea"/>
              </a:rPr>
              <a:t>生产线</a:t>
            </a:r>
            <a:endParaRPr lang="en-US" altLang="zh-CN" dirty="0">
              <a:solidFill>
                <a:schemeClr val="tx1"/>
              </a:solidFill>
              <a:latin typeface="+mj-lt"/>
              <a:ea typeface="+mn-ea"/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+mn-ea"/>
              </a:rPr>
              <a:t>委外路线</a:t>
            </a:r>
            <a:endParaRPr lang="en-US" altLang="zh-CN" dirty="0">
              <a:solidFill>
                <a:schemeClr val="tx1"/>
              </a:solidFill>
              <a:latin typeface="+mj-lt"/>
              <a:ea typeface="+mn-ea"/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+mn-ea"/>
              </a:rPr>
              <a:t>移库路线</a:t>
            </a:r>
            <a:endParaRPr lang="en-US" altLang="zh-CN" dirty="0">
              <a:solidFill>
                <a:schemeClr val="tx1"/>
              </a:solidFill>
              <a:latin typeface="+mj-lt"/>
              <a:ea typeface="+mn-ea"/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+mn-ea"/>
              </a:rPr>
              <a:t>销售路线</a:t>
            </a:r>
            <a:endParaRPr lang="en-US" altLang="zh-CN" dirty="0">
              <a:solidFill>
                <a:schemeClr val="tx1"/>
              </a:solidFill>
              <a:latin typeface="+mj-lt"/>
              <a:ea typeface="+mn-ea"/>
            </a:endParaRP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4700879" y="2479711"/>
            <a:ext cx="112272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</a:rPr>
              <a:t>采购路线</a:t>
            </a:r>
            <a:r>
              <a:rPr lang="en-US" altLang="zh-CN" sz="1600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5835953" y="3121206"/>
            <a:ext cx="1981024" cy="881126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342900" indent="-342900">
              <a:tabLst>
                <a:tab pos="1614488" algn="l"/>
              </a:tabLst>
            </a:pPr>
            <a:r>
              <a:rPr lang="en-US" altLang="zh-CN" sz="900" b="1" dirty="0"/>
              <a:t>Vendor1: Material List</a:t>
            </a:r>
            <a:r>
              <a:rPr lang="en-US" altLang="zh-CN" sz="1000" b="1" dirty="0"/>
              <a:t>	</a:t>
            </a:r>
            <a:r>
              <a:rPr lang="en-US" altLang="zh-CN" sz="8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endParaRPr lang="en-US" altLang="zh-CN" sz="1000" dirty="0"/>
          </a:p>
          <a:p>
            <a:pPr marL="342900" indent="-342900"/>
            <a:r>
              <a:rPr lang="en-US" altLang="zh-CN" sz="800" dirty="0"/>
              <a:t>------------------------------------------------------</a:t>
            </a:r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800" b="1" dirty="0"/>
              <a:t>No	Item	UOM</a:t>
            </a:r>
            <a:r>
              <a:rPr lang="en-US" altLang="zh-CN" sz="800" dirty="0"/>
              <a:t>	</a:t>
            </a:r>
            <a:r>
              <a:rPr lang="en-US" altLang="zh-CN" sz="800" b="1" dirty="0"/>
              <a:t>UC	</a:t>
            </a:r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800" dirty="0"/>
              <a:t>1	A	EA	12	</a:t>
            </a:r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800" dirty="0"/>
              <a:t>2	B	EA	12	</a:t>
            </a:r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800" dirty="0"/>
              <a:t>3	C	M	50</a:t>
            </a:r>
          </a:p>
        </p:txBody>
      </p:sp>
      <p:pic>
        <p:nvPicPr>
          <p:cNvPr id="9" name="Picture 226" descr="School_128"/>
          <p:cNvPicPr>
            <a:picLocks noChangeAspect="1" noChangeArrowheads="1"/>
          </p:cNvPicPr>
          <p:nvPr/>
        </p:nvPicPr>
        <p:blipFill>
          <a:blip r:embed="rId2" cstate="print"/>
          <a:srcRect t="13454"/>
          <a:stretch>
            <a:fillRect/>
          </a:stretch>
        </p:blipFill>
        <p:spPr bwMode="auto">
          <a:xfrm>
            <a:off x="6381013" y="1848538"/>
            <a:ext cx="1304108" cy="918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23" descr="Home_1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4815" y="3055776"/>
            <a:ext cx="1005629" cy="601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Curved Connector 44"/>
          <p:cNvCxnSpPr>
            <a:stCxn id="10" idx="3"/>
            <a:endCxn id="9" idx="1"/>
          </p:cNvCxnSpPr>
          <p:nvPr/>
        </p:nvCxnSpPr>
        <p:spPr>
          <a:xfrm flipV="1">
            <a:off x="5130444" y="2307590"/>
            <a:ext cx="1250569" cy="1048735"/>
          </a:xfrm>
          <a:prstGeom prst="curvedConnector3">
            <a:avLst>
              <a:gd name="adj1" fmla="val 50000"/>
            </a:avLst>
          </a:prstGeom>
          <a:ln w="57150" cmpd="sng">
            <a:solidFill>
              <a:schemeClr val="tx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00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供应链建模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物料拉动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</a:pPr>
            <a:r>
              <a:rPr lang="zh-CN" altLang="en-US" b="0" dirty="0">
                <a:solidFill>
                  <a:schemeClr val="tx1"/>
                </a:solidFill>
                <a:cs typeface="Arial" pitchFamily="34" charset="0"/>
              </a:rPr>
              <a:t>每条物流路线代表一个特定的物流场景</a:t>
            </a:r>
            <a:endParaRPr lang="en-US" altLang="zh-CN" b="0" dirty="0">
              <a:solidFill>
                <a:schemeClr val="tx1"/>
              </a:solidFill>
              <a:cs typeface="Arial" pitchFamily="34" charset="0"/>
            </a:endParaRPr>
          </a:p>
          <a:p>
            <a:pPr marL="287338" indent="-287338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</a:pPr>
            <a:r>
              <a:rPr lang="zh-CN" altLang="en-US" b="0" dirty="0">
                <a:solidFill>
                  <a:schemeClr val="tx1"/>
                </a:solidFill>
                <a:cs typeface="Arial" pitchFamily="34" charset="0"/>
              </a:rPr>
              <a:t>将这些物流路线用库位连接起来就形成了供应链</a:t>
            </a:r>
          </a:p>
          <a:p>
            <a:endParaRPr lang="zh-CN" altLang="en-US" b="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20623" y="2649481"/>
            <a:ext cx="1057275" cy="3774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pPr algn="ctr"/>
            <a:r>
              <a:rPr lang="zh-CN" altLang="en-US" sz="1600" dirty="0"/>
              <a:t>内库</a:t>
            </a:r>
            <a:endParaRPr lang="en-US" altLang="zh-CN" sz="16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130420" y="2651863"/>
            <a:ext cx="1081088" cy="3774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pPr algn="ctr"/>
            <a:r>
              <a:rPr lang="zh-CN" altLang="en-US" sz="1600" dirty="0"/>
              <a:t>车间库</a:t>
            </a:r>
            <a:endParaRPr lang="en-US" altLang="zh-CN" sz="1600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435470" y="2649481"/>
            <a:ext cx="935038" cy="3774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pPr algn="ctr"/>
            <a:r>
              <a:rPr lang="zh-CN" altLang="en-US" sz="1600" dirty="0"/>
              <a:t>成品库</a:t>
            </a:r>
            <a:endParaRPr lang="en-US" altLang="zh-CN" sz="1600" dirty="0"/>
          </a:p>
        </p:txBody>
      </p:sp>
      <p:cxnSp>
        <p:nvCxnSpPr>
          <p:cNvPr id="8" name="AutoShape 16"/>
          <p:cNvCxnSpPr>
            <a:cxnSpLocks noChangeShapeType="1"/>
            <a:stCxn id="5" idx="2"/>
            <a:endCxn id="6" idx="1"/>
          </p:cNvCxnSpPr>
          <p:nvPr/>
        </p:nvCxnSpPr>
        <p:spPr bwMode="auto">
          <a:xfrm rot="5400000" flipH="1" flipV="1">
            <a:off x="3196377" y="2092864"/>
            <a:ext cx="186929" cy="1681162"/>
          </a:xfrm>
          <a:prstGeom prst="bentConnector4">
            <a:avLst>
              <a:gd name="adj1" fmla="val -91611"/>
              <a:gd name="adj2" fmla="val 65741"/>
            </a:avLst>
          </a:prstGeom>
          <a:noFill/>
          <a:ln w="9525">
            <a:solidFill>
              <a:srgbClr val="003399"/>
            </a:solidFill>
            <a:miter lim="800000"/>
            <a:headEnd type="diamond" w="med" len="med"/>
            <a:tailEnd type="triangle" w="med" len="med"/>
          </a:ln>
        </p:spPr>
      </p:cxnSp>
      <p:cxnSp>
        <p:nvCxnSpPr>
          <p:cNvPr id="9" name="AutoShape 17"/>
          <p:cNvCxnSpPr>
            <a:cxnSpLocks noChangeShapeType="1"/>
            <a:stCxn id="6" idx="2"/>
            <a:endCxn id="7" idx="1"/>
          </p:cNvCxnSpPr>
          <p:nvPr/>
        </p:nvCxnSpPr>
        <p:spPr bwMode="auto">
          <a:xfrm rot="5400000" flipH="1" flipV="1">
            <a:off x="5457570" y="2051390"/>
            <a:ext cx="190500" cy="1765300"/>
          </a:xfrm>
          <a:prstGeom prst="bentConnector4">
            <a:avLst>
              <a:gd name="adj1" fmla="val -90106"/>
              <a:gd name="adj2" fmla="val 65310"/>
            </a:avLst>
          </a:prstGeom>
          <a:noFill/>
          <a:ln w="9525">
            <a:solidFill>
              <a:srgbClr val="003399"/>
            </a:solidFill>
            <a:miter lim="800000"/>
            <a:headEnd type="diamond" w="med" len="med"/>
            <a:tailEnd type="triangle" w="med" len="med"/>
          </a:ln>
        </p:spPr>
      </p:cxn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4884231" y="3244793"/>
            <a:ext cx="72838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生产线</a:t>
            </a:r>
            <a:r>
              <a:rPr lang="en-US" altLang="zh-CN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2474661" y="3244793"/>
            <a:ext cx="88227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移库路线</a:t>
            </a:r>
            <a:r>
              <a:rPr lang="en-US" altLang="zh-CN" sz="12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4" name="AutoShape 32"/>
          <p:cNvCxnSpPr>
            <a:cxnSpLocks noChangeShapeType="1"/>
            <a:stCxn id="21" idx="0"/>
            <a:endCxn id="5" idx="1"/>
          </p:cNvCxnSpPr>
          <p:nvPr/>
        </p:nvCxnSpPr>
        <p:spPr bwMode="auto">
          <a:xfrm rot="5400000" flipH="1" flipV="1">
            <a:off x="1323164" y="2900294"/>
            <a:ext cx="659556" cy="535361"/>
          </a:xfrm>
          <a:prstGeom prst="bentConnector2">
            <a:avLst/>
          </a:prstGeom>
          <a:noFill/>
          <a:ln w="9525">
            <a:solidFill>
              <a:srgbClr val="003399"/>
            </a:solidFill>
            <a:miter lim="800000"/>
            <a:headEnd type="diamond" w="med" len="med"/>
            <a:tailEnd type="triangle" w="med" len="med"/>
          </a:ln>
        </p:spPr>
      </p:cxnSp>
      <p:sp>
        <p:nvSpPr>
          <p:cNvPr id="16" name="Text Box 35"/>
          <p:cNvSpPr txBox="1">
            <a:spLocks noChangeArrowheads="1"/>
          </p:cNvSpPr>
          <p:nvPr/>
        </p:nvSpPr>
        <p:spPr bwMode="auto">
          <a:xfrm>
            <a:off x="7404511" y="2591845"/>
            <a:ext cx="88227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销售路线</a:t>
            </a:r>
            <a:r>
              <a:rPr lang="en-US" altLang="zh-CN" sz="12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8" name="AutoShape 37"/>
          <p:cNvCxnSpPr>
            <a:cxnSpLocks noChangeShapeType="1"/>
            <a:stCxn id="7" idx="3"/>
            <a:endCxn id="20" idx="0"/>
          </p:cNvCxnSpPr>
          <p:nvPr/>
        </p:nvCxnSpPr>
        <p:spPr bwMode="auto">
          <a:xfrm>
            <a:off x="7370508" y="2838196"/>
            <a:ext cx="758311" cy="650065"/>
          </a:xfrm>
          <a:prstGeom prst="bentConnector2">
            <a:avLst/>
          </a:prstGeom>
          <a:noFill/>
          <a:ln w="9525">
            <a:solidFill>
              <a:srgbClr val="003399"/>
            </a:solidFill>
            <a:miter lim="800000"/>
            <a:headEnd type="diamond" w="med" len="med"/>
            <a:tailEnd type="triangle" w="med" len="med"/>
          </a:ln>
        </p:spPr>
      </p:cxnSp>
      <p:sp>
        <p:nvSpPr>
          <p:cNvPr id="20" name="Text Box 39"/>
          <p:cNvSpPr txBox="1">
            <a:spLocks noChangeArrowheads="1"/>
          </p:cNvSpPr>
          <p:nvPr/>
        </p:nvSpPr>
        <p:spPr bwMode="auto">
          <a:xfrm>
            <a:off x="7775849" y="3488261"/>
            <a:ext cx="7059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dirty="0"/>
              <a:t>客户</a:t>
            </a:r>
            <a:r>
              <a:rPr lang="en-US" altLang="zh-CN" sz="1600" dirty="0"/>
              <a:t>1</a:t>
            </a:r>
          </a:p>
        </p:txBody>
      </p:sp>
      <p:sp>
        <p:nvSpPr>
          <p:cNvPr id="21" name="Text Box 42"/>
          <p:cNvSpPr txBox="1">
            <a:spLocks noChangeArrowheads="1"/>
          </p:cNvSpPr>
          <p:nvPr/>
        </p:nvSpPr>
        <p:spPr bwMode="auto">
          <a:xfrm>
            <a:off x="929699" y="3497752"/>
            <a:ext cx="9111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pPr algn="ctr"/>
            <a:r>
              <a:rPr lang="zh-CN" altLang="en-US" sz="1600" dirty="0"/>
              <a:t>供应商</a:t>
            </a:r>
            <a:r>
              <a:rPr lang="en-US" altLang="zh-CN" sz="1600" dirty="0"/>
              <a:t>1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563751" y="3095901"/>
            <a:ext cx="88227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采购路线</a:t>
            </a:r>
            <a:r>
              <a:rPr lang="en-US" altLang="zh-CN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矩形 60"/>
          <p:cNvSpPr>
            <a:spLocks noChangeArrowheads="1"/>
          </p:cNvSpPr>
          <p:nvPr/>
        </p:nvSpPr>
        <p:spPr bwMode="auto">
          <a:xfrm>
            <a:off x="6503204" y="1141756"/>
            <a:ext cx="1625615" cy="810816"/>
          </a:xfrm>
          <a:prstGeom prst="rect">
            <a:avLst/>
          </a:prstGeom>
          <a:solidFill>
            <a:srgbClr val="003399">
              <a:alpha val="14117"/>
            </a:srgbClr>
          </a:solidFill>
          <a:ln w="3175" algn="ctr">
            <a:noFill/>
            <a:round/>
            <a:headEnd/>
            <a:tailEnd/>
          </a:ln>
        </p:spPr>
        <p:txBody>
          <a:bodyPr lIns="90000" tIns="0" rIns="90000" bIns="0"/>
          <a:lstStyle/>
          <a:p>
            <a:endParaRPr lang="zh-CN" altLang="en-US" sz="1400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6655602" y="1522756"/>
            <a:ext cx="8064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pPr algn="ctr"/>
            <a:r>
              <a:rPr lang="en-US" altLang="zh-CN" sz="1400" dirty="0"/>
              <a:t>XXX</a:t>
            </a:r>
          </a:p>
        </p:txBody>
      </p:sp>
      <p:sp>
        <p:nvSpPr>
          <p:cNvPr id="26" name="Text Box 39"/>
          <p:cNvSpPr txBox="1">
            <a:spLocks noChangeArrowheads="1"/>
          </p:cNvSpPr>
          <p:nvPr/>
        </p:nvSpPr>
        <p:spPr bwMode="auto">
          <a:xfrm>
            <a:off x="7476519" y="1551357"/>
            <a:ext cx="54083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400" dirty="0"/>
              <a:t>库位</a:t>
            </a:r>
            <a:endParaRPr lang="en-US" altLang="zh-CN" sz="1400" dirty="0"/>
          </a:p>
        </p:txBody>
      </p:sp>
      <p:sp>
        <p:nvSpPr>
          <p:cNvPr id="27" name="Text Box 39"/>
          <p:cNvSpPr txBox="1">
            <a:spLocks noChangeArrowheads="1"/>
          </p:cNvSpPr>
          <p:nvPr/>
        </p:nvSpPr>
        <p:spPr bwMode="auto">
          <a:xfrm>
            <a:off x="6611154" y="1213764"/>
            <a:ext cx="59052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400" dirty="0"/>
              <a:t>图释</a:t>
            </a:r>
            <a:r>
              <a:rPr lang="en-US" altLang="zh-CN" sz="1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8465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精益引擎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物料拉动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sz="180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精益引擎是一个独立后台应用程序，它用于自动生成和释放订单，支持自动拉料。</a:t>
            </a:r>
            <a:endParaRPr lang="en-US" altLang="zh-CN" sz="180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sz="1800" i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支持仓库向供应商拉动，车间向仓库拉动。</a:t>
            </a:r>
            <a:endParaRPr lang="en-US" altLang="zh-CN" sz="1800" i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物流策略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JIS: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基于主生产线的生产顺序排序生产或供应零部件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JIT: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基于目的库位的确定需求拉动物料或拉动生产</a:t>
            </a:r>
          </a:p>
          <a:p>
            <a:pPr lvl="1" eaLnBrk="1" hangingPunct="1">
              <a:buFont typeface="Wingdings" pitchFamily="2" charset="2"/>
              <a:buChar char="l"/>
            </a:pP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E-KB: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按系统模拟的目的库位的消耗拉动物料或拉动生产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P-KB: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通过扫描实体看板卡记录物料消耗，并拉动物料或拉动生产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ANDON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：通过线边信号触发物料需求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132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通过供应链建模并设置物流策略实现敏捷物流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物料拉动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50226" y="2001136"/>
            <a:ext cx="1057275" cy="3774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pPr algn="ctr"/>
            <a:r>
              <a:rPr lang="zh-CN" altLang="en-US" sz="1600" dirty="0"/>
              <a:t>内库</a:t>
            </a:r>
            <a:endParaRPr lang="en-US" altLang="zh-CN" sz="16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060023" y="2003518"/>
            <a:ext cx="1081088" cy="3774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pPr algn="ctr"/>
            <a:r>
              <a:rPr lang="zh-CN" altLang="en-US" sz="1600" dirty="0"/>
              <a:t>车间库</a:t>
            </a:r>
            <a:endParaRPr lang="en-US" altLang="zh-CN" sz="1600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365073" y="2001136"/>
            <a:ext cx="935038" cy="3774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pPr algn="ctr"/>
            <a:r>
              <a:rPr lang="zh-CN" altLang="en-US" sz="1600" dirty="0"/>
              <a:t>成品库</a:t>
            </a:r>
            <a:endParaRPr lang="en-US" altLang="zh-CN" sz="1600" dirty="0"/>
          </a:p>
        </p:txBody>
      </p:sp>
      <p:cxnSp>
        <p:nvCxnSpPr>
          <p:cNvPr id="8" name="AutoShape 16"/>
          <p:cNvCxnSpPr>
            <a:cxnSpLocks noChangeShapeType="1"/>
            <a:stCxn id="5" idx="2"/>
            <a:endCxn id="6" idx="1"/>
          </p:cNvCxnSpPr>
          <p:nvPr/>
        </p:nvCxnSpPr>
        <p:spPr bwMode="auto">
          <a:xfrm rot="5400000" flipH="1" flipV="1">
            <a:off x="3125980" y="1444519"/>
            <a:ext cx="186929" cy="1681162"/>
          </a:xfrm>
          <a:prstGeom prst="bentConnector4">
            <a:avLst>
              <a:gd name="adj1" fmla="val -91611"/>
              <a:gd name="adj2" fmla="val 65741"/>
            </a:avLst>
          </a:prstGeom>
          <a:noFill/>
          <a:ln w="9525">
            <a:solidFill>
              <a:srgbClr val="003399"/>
            </a:solidFill>
            <a:miter lim="800000"/>
            <a:headEnd type="diamond" w="med" len="med"/>
            <a:tailEnd type="triangle" w="med" len="med"/>
          </a:ln>
        </p:spPr>
      </p:cxnSp>
      <p:cxnSp>
        <p:nvCxnSpPr>
          <p:cNvPr id="9" name="AutoShape 17"/>
          <p:cNvCxnSpPr>
            <a:cxnSpLocks noChangeShapeType="1"/>
            <a:stCxn id="6" idx="2"/>
            <a:endCxn id="7" idx="1"/>
          </p:cNvCxnSpPr>
          <p:nvPr/>
        </p:nvCxnSpPr>
        <p:spPr bwMode="auto">
          <a:xfrm rot="5400000" flipH="1" flipV="1">
            <a:off x="5387173" y="1403045"/>
            <a:ext cx="190500" cy="1765300"/>
          </a:xfrm>
          <a:prstGeom prst="bentConnector4">
            <a:avLst>
              <a:gd name="adj1" fmla="val -90106"/>
              <a:gd name="adj2" fmla="val 65310"/>
            </a:avLst>
          </a:prstGeom>
          <a:noFill/>
          <a:ln w="9525">
            <a:solidFill>
              <a:srgbClr val="003399"/>
            </a:solidFill>
            <a:miter lim="800000"/>
            <a:headEnd type="diamond" w="med" len="med"/>
            <a:tailEnd type="triangle" w="med" len="med"/>
          </a:ln>
        </p:spPr>
      </p:cxn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4813834" y="2596448"/>
            <a:ext cx="72838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200" dirty="0"/>
              <a:t>生产线</a:t>
            </a:r>
            <a:r>
              <a:rPr lang="en-US" altLang="zh-CN" sz="1200" dirty="0"/>
              <a:t>1</a:t>
            </a: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2404264" y="2596448"/>
            <a:ext cx="88227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200" dirty="0"/>
              <a:t>移库路线</a:t>
            </a:r>
            <a:r>
              <a:rPr lang="en-US" altLang="zh-CN" sz="1200" dirty="0"/>
              <a:t>1</a:t>
            </a:r>
          </a:p>
        </p:txBody>
      </p:sp>
      <p:cxnSp>
        <p:nvCxnSpPr>
          <p:cNvPr id="14" name="AutoShape 32"/>
          <p:cNvCxnSpPr>
            <a:cxnSpLocks noChangeShapeType="1"/>
            <a:stCxn id="21" idx="0"/>
            <a:endCxn id="5" idx="1"/>
          </p:cNvCxnSpPr>
          <p:nvPr/>
        </p:nvCxnSpPr>
        <p:spPr bwMode="auto">
          <a:xfrm rot="5400000" flipH="1" flipV="1">
            <a:off x="1252767" y="2251949"/>
            <a:ext cx="659556" cy="535361"/>
          </a:xfrm>
          <a:prstGeom prst="bentConnector2">
            <a:avLst/>
          </a:prstGeom>
          <a:noFill/>
          <a:ln w="9525">
            <a:solidFill>
              <a:srgbClr val="003399"/>
            </a:solidFill>
            <a:miter lim="800000"/>
            <a:headEnd type="diamond" w="med" len="med"/>
            <a:tailEnd type="triangle" w="med" len="med"/>
          </a:ln>
        </p:spPr>
      </p:cxnSp>
      <p:sp>
        <p:nvSpPr>
          <p:cNvPr id="16" name="Text Box 35"/>
          <p:cNvSpPr txBox="1">
            <a:spLocks noChangeArrowheads="1"/>
          </p:cNvSpPr>
          <p:nvPr/>
        </p:nvSpPr>
        <p:spPr bwMode="auto">
          <a:xfrm>
            <a:off x="7334114" y="1943500"/>
            <a:ext cx="88227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200" dirty="0"/>
              <a:t>销售路线</a:t>
            </a:r>
            <a:r>
              <a:rPr lang="en-US" altLang="zh-CN" sz="1200" dirty="0"/>
              <a:t>1</a:t>
            </a:r>
          </a:p>
        </p:txBody>
      </p:sp>
      <p:cxnSp>
        <p:nvCxnSpPr>
          <p:cNvPr id="18" name="AutoShape 37"/>
          <p:cNvCxnSpPr>
            <a:cxnSpLocks noChangeShapeType="1"/>
            <a:stCxn id="7" idx="3"/>
            <a:endCxn id="20" idx="0"/>
          </p:cNvCxnSpPr>
          <p:nvPr/>
        </p:nvCxnSpPr>
        <p:spPr bwMode="auto">
          <a:xfrm>
            <a:off x="7300111" y="2189851"/>
            <a:ext cx="758311" cy="650065"/>
          </a:xfrm>
          <a:prstGeom prst="bentConnector2">
            <a:avLst/>
          </a:prstGeom>
          <a:noFill/>
          <a:ln w="9525">
            <a:solidFill>
              <a:srgbClr val="003399"/>
            </a:solidFill>
            <a:miter lim="800000"/>
            <a:headEnd type="diamond" w="med" len="med"/>
            <a:tailEnd type="triangle" w="med" len="med"/>
          </a:ln>
        </p:spPr>
      </p:cxnSp>
      <p:sp>
        <p:nvSpPr>
          <p:cNvPr id="20" name="Text Box 39"/>
          <p:cNvSpPr txBox="1">
            <a:spLocks noChangeArrowheads="1"/>
          </p:cNvSpPr>
          <p:nvPr/>
        </p:nvSpPr>
        <p:spPr bwMode="auto">
          <a:xfrm>
            <a:off x="7705452" y="2839916"/>
            <a:ext cx="7059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dirty="0"/>
              <a:t>客户</a:t>
            </a:r>
            <a:r>
              <a:rPr lang="en-US" altLang="zh-CN" sz="1600" dirty="0"/>
              <a:t>1</a:t>
            </a:r>
          </a:p>
        </p:txBody>
      </p:sp>
      <p:sp>
        <p:nvSpPr>
          <p:cNvPr id="21" name="Text Box 42"/>
          <p:cNvSpPr txBox="1">
            <a:spLocks noChangeArrowheads="1"/>
          </p:cNvSpPr>
          <p:nvPr/>
        </p:nvSpPr>
        <p:spPr bwMode="auto">
          <a:xfrm>
            <a:off x="859302" y="2849407"/>
            <a:ext cx="9111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pPr algn="ctr"/>
            <a:r>
              <a:rPr lang="zh-CN" altLang="en-US" sz="1600" dirty="0"/>
              <a:t>供应商</a:t>
            </a:r>
            <a:r>
              <a:rPr lang="en-US" altLang="zh-CN" sz="1600" dirty="0"/>
              <a:t>1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493354" y="2447556"/>
            <a:ext cx="88227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200" dirty="0"/>
              <a:t>采购路线</a:t>
            </a:r>
            <a:r>
              <a:rPr lang="en-US" altLang="zh-CN" sz="1200" dirty="0"/>
              <a:t>1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386579" y="1728637"/>
            <a:ext cx="88227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200" dirty="0"/>
              <a:t>移库路线</a:t>
            </a:r>
            <a:r>
              <a:rPr lang="en-US" altLang="zh-CN" sz="1200" dirty="0"/>
              <a:t>2</a:t>
            </a:r>
          </a:p>
        </p:txBody>
      </p:sp>
      <p:sp>
        <p:nvSpPr>
          <p:cNvPr id="27" name="TextBox 35"/>
          <p:cNvSpPr txBox="1">
            <a:spLocks noChangeArrowheads="1"/>
          </p:cNvSpPr>
          <p:nvPr/>
        </p:nvSpPr>
        <p:spPr bwMode="auto">
          <a:xfrm>
            <a:off x="775117" y="1862801"/>
            <a:ext cx="5822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EKB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8" name="TextBox 39"/>
          <p:cNvSpPr txBox="1">
            <a:spLocks noChangeArrowheads="1"/>
          </p:cNvSpPr>
          <p:nvPr/>
        </p:nvSpPr>
        <p:spPr bwMode="auto">
          <a:xfrm>
            <a:off x="2137995" y="2668041"/>
            <a:ext cx="13389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JIT/ANDON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271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11" y="309381"/>
            <a:ext cx="8376263" cy="369332"/>
          </a:xfrm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14400" fontAlgn="base">
              <a:lnSpc>
                <a:spcPts val="3300"/>
              </a:lnSpc>
              <a:spcAft>
                <a:spcPct val="0"/>
              </a:spcAft>
            </a:pPr>
            <a:r>
              <a:rPr lang="zh-CN" altLang="en-US" dirty="0">
                <a:solidFill>
                  <a:schemeClr val="tx1"/>
                </a:solidFill>
                <a:latin typeface="Futura Bk" pitchFamily="34" charset="0"/>
              </a:rPr>
              <a:t>汇报</a:t>
            </a:r>
            <a:r>
              <a:rPr lang="zh-CN" altLang="en-US" dirty="0">
                <a:latin typeface="Futura Bk" pitchFamily="34" charset="0"/>
              </a:rPr>
              <a:t>主</a:t>
            </a:r>
            <a:r>
              <a:rPr lang="zh-CN" altLang="en-US" dirty="0">
                <a:solidFill>
                  <a:schemeClr val="tx1"/>
                </a:solidFill>
                <a:latin typeface="Futura Bk" pitchFamily="34" charset="0"/>
              </a:rPr>
              <a:t>提纲</a:t>
            </a:r>
            <a:endParaRPr lang="en-US" altLang="en-US" dirty="0">
              <a:solidFill>
                <a:schemeClr val="tx1"/>
              </a:solidFill>
              <a:latin typeface="Futura Bk" pitchFamily="34" charset="0"/>
              <a:ea typeface="微软雅黑" pitchFamily="34" charset="-122"/>
            </a:endParaRPr>
          </a:p>
        </p:txBody>
      </p:sp>
      <p:sp>
        <p:nvSpPr>
          <p:cNvPr id="29" name="Striped Right Arrow 62"/>
          <p:cNvSpPr/>
          <p:nvPr/>
        </p:nvSpPr>
        <p:spPr>
          <a:xfrm>
            <a:off x="433395" y="3627100"/>
            <a:ext cx="385971" cy="439238"/>
          </a:xfrm>
          <a:prstGeom prst="striped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微软雅黑" pitchFamily="34" charset="-122"/>
            </a:endParaRPr>
          </a:p>
        </p:txBody>
      </p:sp>
      <p:grpSp>
        <p:nvGrpSpPr>
          <p:cNvPr id="17" name="Gruppieren 54"/>
          <p:cNvGrpSpPr/>
          <p:nvPr/>
        </p:nvGrpSpPr>
        <p:grpSpPr>
          <a:xfrm>
            <a:off x="840630" y="908392"/>
            <a:ext cx="5082111" cy="482799"/>
            <a:chOff x="469733" y="1812921"/>
            <a:chExt cx="8204367" cy="615176"/>
          </a:xfr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Parallelogram 46"/>
            <p:cNvSpPr/>
            <p:nvPr/>
          </p:nvSpPr>
          <p:spPr>
            <a:xfrm>
              <a:off x="701041" y="1822451"/>
              <a:ext cx="7973059" cy="542871"/>
            </a:xfrm>
            <a:prstGeom prst="parallelogram">
              <a:avLst>
                <a:gd name="adj" fmla="val 23905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rgbClr val="0098F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indent="0"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000" b="1" dirty="0">
                <a:solidFill>
                  <a:schemeClr val="lt1"/>
                </a:solidFill>
                <a:latin typeface="微软雅黑" pitchFamily="34" charset="-122"/>
              </a:endParaRPr>
            </a:p>
          </p:txBody>
        </p:sp>
        <p:sp>
          <p:nvSpPr>
            <p:cNvPr id="19" name="Freihandform 56"/>
            <p:cNvSpPr/>
            <p:nvPr/>
          </p:nvSpPr>
          <p:spPr>
            <a:xfrm>
              <a:off x="469733" y="1812921"/>
              <a:ext cx="500812" cy="552402"/>
            </a:xfrm>
            <a:custGeom>
              <a:avLst/>
              <a:gdLst>
                <a:gd name="connsiteX0" fmla="*/ 0 w 6248400"/>
                <a:gd name="connsiteY0" fmla="*/ 0 h 6868886"/>
                <a:gd name="connsiteX1" fmla="*/ 6248400 w 6248400"/>
                <a:gd name="connsiteY1" fmla="*/ 10886 h 6868886"/>
                <a:gd name="connsiteX2" fmla="*/ 4615543 w 6248400"/>
                <a:gd name="connsiteY2" fmla="*/ 6868886 h 6868886"/>
                <a:gd name="connsiteX3" fmla="*/ 21772 w 6248400"/>
                <a:gd name="connsiteY3" fmla="*/ 6868886 h 6868886"/>
                <a:gd name="connsiteX4" fmla="*/ 0 w 6248400"/>
                <a:gd name="connsiteY4" fmla="*/ 0 h 6868886"/>
                <a:gd name="connsiteX0" fmla="*/ 0 w 13238706"/>
                <a:gd name="connsiteY0" fmla="*/ 0 h 6868886"/>
                <a:gd name="connsiteX1" fmla="*/ 13238706 w 13238706"/>
                <a:gd name="connsiteY1" fmla="*/ 10886 h 6868886"/>
                <a:gd name="connsiteX2" fmla="*/ 11605849 w 13238706"/>
                <a:gd name="connsiteY2" fmla="*/ 6868886 h 6868886"/>
                <a:gd name="connsiteX3" fmla="*/ 7012078 w 13238706"/>
                <a:gd name="connsiteY3" fmla="*/ 6868886 h 6868886"/>
                <a:gd name="connsiteX4" fmla="*/ 0 w 13238706"/>
                <a:gd name="connsiteY4" fmla="*/ 0 h 6868886"/>
                <a:gd name="connsiteX0" fmla="*/ 3630 w 13242336"/>
                <a:gd name="connsiteY0" fmla="*/ 0 h 6868886"/>
                <a:gd name="connsiteX1" fmla="*/ 13242336 w 13242336"/>
                <a:gd name="connsiteY1" fmla="*/ 10886 h 6868886"/>
                <a:gd name="connsiteX2" fmla="*/ 11609479 w 13242336"/>
                <a:gd name="connsiteY2" fmla="*/ 6868886 h 6868886"/>
                <a:gd name="connsiteX3" fmla="*/ 3630 w 13242336"/>
                <a:gd name="connsiteY3" fmla="*/ 6868886 h 6868886"/>
                <a:gd name="connsiteX4" fmla="*/ 3630 w 13242336"/>
                <a:gd name="connsiteY4" fmla="*/ 0 h 6868886"/>
                <a:gd name="connsiteX0" fmla="*/ 0 w 15908085"/>
                <a:gd name="connsiteY0" fmla="*/ 66454 h 6858002"/>
                <a:gd name="connsiteX1" fmla="*/ 15908085 w 15908085"/>
                <a:gd name="connsiteY1" fmla="*/ 2 h 6858002"/>
                <a:gd name="connsiteX2" fmla="*/ 14275228 w 15908085"/>
                <a:gd name="connsiteY2" fmla="*/ 6858002 h 6858002"/>
                <a:gd name="connsiteX3" fmla="*/ 2669379 w 15908085"/>
                <a:gd name="connsiteY3" fmla="*/ 6858002 h 6858002"/>
                <a:gd name="connsiteX4" fmla="*/ 0 w 15908085"/>
                <a:gd name="connsiteY4" fmla="*/ 66454 h 6858002"/>
                <a:gd name="connsiteX0" fmla="*/ 3630 w 15911715"/>
                <a:gd name="connsiteY0" fmla="*/ 66454 h 6858002"/>
                <a:gd name="connsiteX1" fmla="*/ 15911715 w 15911715"/>
                <a:gd name="connsiteY1" fmla="*/ 2 h 6858002"/>
                <a:gd name="connsiteX2" fmla="*/ 14278858 w 15911715"/>
                <a:gd name="connsiteY2" fmla="*/ 6858002 h 6858002"/>
                <a:gd name="connsiteX3" fmla="*/ 3630 w 15911715"/>
                <a:gd name="connsiteY3" fmla="*/ 6858002 h 6858002"/>
                <a:gd name="connsiteX4" fmla="*/ 3630 w 15911715"/>
                <a:gd name="connsiteY4" fmla="*/ 66454 h 6858002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278858 w 15911715"/>
                <a:gd name="connsiteY2" fmla="*/ 6868886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934774 w 15911715"/>
                <a:gd name="connsiteY2" fmla="*/ 3807950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7257 w 15915342"/>
                <a:gd name="connsiteY0" fmla="*/ 0 h 3807950"/>
                <a:gd name="connsiteX1" fmla="*/ 15915342 w 15915342"/>
                <a:gd name="connsiteY1" fmla="*/ 10886 h 3807950"/>
                <a:gd name="connsiteX2" fmla="*/ 14938401 w 15915342"/>
                <a:gd name="connsiteY2" fmla="*/ 3807950 h 3807950"/>
                <a:gd name="connsiteX3" fmla="*/ 3627 w 15915342"/>
                <a:gd name="connsiteY3" fmla="*/ 3807950 h 3807950"/>
                <a:gd name="connsiteX4" fmla="*/ 7257 w 15915342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4938401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8770327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557741"/>
                <a:gd name="connsiteY0" fmla="*/ 0 h 3807950"/>
                <a:gd name="connsiteX1" fmla="*/ 20557741 w 20557741"/>
                <a:gd name="connsiteY1" fmla="*/ 0 h 3807950"/>
                <a:gd name="connsiteX2" fmla="*/ 18770327 w 20557741"/>
                <a:gd name="connsiteY2" fmla="*/ 3807950 h 3807950"/>
                <a:gd name="connsiteX3" fmla="*/ 3627 w 20557741"/>
                <a:gd name="connsiteY3" fmla="*/ 3807950 h 3807950"/>
                <a:gd name="connsiteX4" fmla="*/ 7257 w 20557741"/>
                <a:gd name="connsiteY4" fmla="*/ 0 h 3807950"/>
                <a:gd name="connsiteX0" fmla="*/ 7257 w 24234379"/>
                <a:gd name="connsiteY0" fmla="*/ 0 h 3807950"/>
                <a:gd name="connsiteX1" fmla="*/ 24234379 w 24234379"/>
                <a:gd name="connsiteY1" fmla="*/ 0 h 3807950"/>
                <a:gd name="connsiteX2" fmla="*/ 18770327 w 24234379"/>
                <a:gd name="connsiteY2" fmla="*/ 3807950 h 3807950"/>
                <a:gd name="connsiteX3" fmla="*/ 3627 w 24234379"/>
                <a:gd name="connsiteY3" fmla="*/ 3807950 h 3807950"/>
                <a:gd name="connsiteX4" fmla="*/ 7257 w 24234379"/>
                <a:gd name="connsiteY4" fmla="*/ 0 h 3807950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18770327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24223039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9547839"/>
                <a:gd name="connsiteY0" fmla="*/ 3 h 3807953"/>
                <a:gd name="connsiteX1" fmla="*/ 39547839 w 39547839"/>
                <a:gd name="connsiteY1" fmla="*/ 0 h 3807953"/>
                <a:gd name="connsiteX2" fmla="*/ 24223039 w 39547839"/>
                <a:gd name="connsiteY2" fmla="*/ 3807953 h 3807953"/>
                <a:gd name="connsiteX3" fmla="*/ 3627 w 39547839"/>
                <a:gd name="connsiteY3" fmla="*/ 3807953 h 3807953"/>
                <a:gd name="connsiteX4" fmla="*/ 7257 w 39547839"/>
                <a:gd name="connsiteY4" fmla="*/ 3 h 3807953"/>
                <a:gd name="connsiteX0" fmla="*/ 7257 w 34705241"/>
                <a:gd name="connsiteY0" fmla="*/ 3 h 3807953"/>
                <a:gd name="connsiteX1" fmla="*/ 34705241 w 34705241"/>
                <a:gd name="connsiteY1" fmla="*/ 0 h 3807953"/>
                <a:gd name="connsiteX2" fmla="*/ 24223039 w 34705241"/>
                <a:gd name="connsiteY2" fmla="*/ 3807953 h 3807953"/>
                <a:gd name="connsiteX3" fmla="*/ 3627 w 34705241"/>
                <a:gd name="connsiteY3" fmla="*/ 3807953 h 3807953"/>
                <a:gd name="connsiteX4" fmla="*/ 7257 w 34705241"/>
                <a:gd name="connsiteY4" fmla="*/ 3 h 3807953"/>
                <a:gd name="connsiteX0" fmla="*/ 7257 w 24223039"/>
                <a:gd name="connsiteY0" fmla="*/ 9695 h 3817645"/>
                <a:gd name="connsiteX1" fmla="*/ 20231161 w 24223039"/>
                <a:gd name="connsiteY1" fmla="*/ 0 h 3817645"/>
                <a:gd name="connsiteX2" fmla="*/ 24223039 w 24223039"/>
                <a:gd name="connsiteY2" fmla="*/ 3817645 h 3817645"/>
                <a:gd name="connsiteX3" fmla="*/ 3627 w 24223039"/>
                <a:gd name="connsiteY3" fmla="*/ 3817645 h 3817645"/>
                <a:gd name="connsiteX4" fmla="*/ 7257 w 24223039"/>
                <a:gd name="connsiteY4" fmla="*/ 9695 h 3817645"/>
                <a:gd name="connsiteX0" fmla="*/ 7257 w 28356173"/>
                <a:gd name="connsiteY0" fmla="*/ 3 h 3807953"/>
                <a:gd name="connsiteX1" fmla="*/ 28356173 w 28356173"/>
                <a:gd name="connsiteY1" fmla="*/ 0 h 3807953"/>
                <a:gd name="connsiteX2" fmla="*/ 24223039 w 28356173"/>
                <a:gd name="connsiteY2" fmla="*/ 3807953 h 3807953"/>
                <a:gd name="connsiteX3" fmla="*/ 3627 w 28356173"/>
                <a:gd name="connsiteY3" fmla="*/ 3807953 h 3807953"/>
                <a:gd name="connsiteX4" fmla="*/ 7257 w 28356173"/>
                <a:gd name="connsiteY4" fmla="*/ 3 h 3807953"/>
                <a:gd name="connsiteX0" fmla="*/ 14178065 w 28356173"/>
                <a:gd name="connsiteY0" fmla="*/ 0 h 3807962"/>
                <a:gd name="connsiteX1" fmla="*/ 28356173 w 28356173"/>
                <a:gd name="connsiteY1" fmla="*/ 9 h 3807962"/>
                <a:gd name="connsiteX2" fmla="*/ 24223039 w 28356173"/>
                <a:gd name="connsiteY2" fmla="*/ 3807962 h 3807962"/>
                <a:gd name="connsiteX3" fmla="*/ 3627 w 28356173"/>
                <a:gd name="connsiteY3" fmla="*/ 3807962 h 3807962"/>
                <a:gd name="connsiteX4" fmla="*/ 14178065 w 28356173"/>
                <a:gd name="connsiteY4" fmla="*/ 0 h 3807962"/>
                <a:gd name="connsiteX0" fmla="*/ 3619 w 14181727"/>
                <a:gd name="connsiteY0" fmla="*/ 0 h 3807962"/>
                <a:gd name="connsiteX1" fmla="*/ 14181727 w 14181727"/>
                <a:gd name="connsiteY1" fmla="*/ 9 h 3807962"/>
                <a:gd name="connsiteX2" fmla="*/ 10048593 w 14181727"/>
                <a:gd name="connsiteY2" fmla="*/ 3807962 h 3807962"/>
                <a:gd name="connsiteX3" fmla="*/ 3619 w 14181727"/>
                <a:gd name="connsiteY3" fmla="*/ 3607974 h 3807962"/>
                <a:gd name="connsiteX4" fmla="*/ 3619 w 14181727"/>
                <a:gd name="connsiteY4" fmla="*/ 0 h 3807962"/>
                <a:gd name="connsiteX0" fmla="*/ 7238 w 14185346"/>
                <a:gd name="connsiteY0" fmla="*/ 0 h 3807962"/>
                <a:gd name="connsiteX1" fmla="*/ 14185346 w 14185346"/>
                <a:gd name="connsiteY1" fmla="*/ 9 h 3807962"/>
                <a:gd name="connsiteX2" fmla="*/ 10052212 w 14185346"/>
                <a:gd name="connsiteY2" fmla="*/ 3807962 h 3807962"/>
                <a:gd name="connsiteX3" fmla="*/ 3619 w 14185346"/>
                <a:gd name="connsiteY3" fmla="*/ 3807962 h 3807962"/>
                <a:gd name="connsiteX4" fmla="*/ 7238 w 14185346"/>
                <a:gd name="connsiteY4" fmla="*/ 0 h 3807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85346" h="3807962">
                  <a:moveTo>
                    <a:pt x="7238" y="0"/>
                  </a:moveTo>
                  <a:lnTo>
                    <a:pt x="14185346" y="9"/>
                  </a:lnTo>
                  <a:lnTo>
                    <a:pt x="10052212" y="3807962"/>
                  </a:lnTo>
                  <a:lnTo>
                    <a:pt x="3619" y="3807962"/>
                  </a:lnTo>
                  <a:cubicBezTo>
                    <a:pt x="-10" y="1518333"/>
                    <a:pt x="21753" y="2289629"/>
                    <a:pt x="723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A4E6"/>
                </a:gs>
                <a:gs pos="100000">
                  <a:srgbClr val="1742DB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91440" tIns="4572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utura Bk"/>
                  <a:ea typeface="+mn-ea"/>
                  <a:cs typeface="+mn-cs"/>
                </a:rPr>
                <a:t>2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endParaRPr>
            </a:p>
          </p:txBody>
        </p:sp>
        <p:sp>
          <p:nvSpPr>
            <p:cNvPr id="20" name="TextBox 33"/>
            <p:cNvSpPr txBox="1"/>
            <p:nvPr/>
          </p:nvSpPr>
          <p:spPr>
            <a:xfrm>
              <a:off x="975361" y="1822453"/>
              <a:ext cx="7501889" cy="605644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514350" indent="-514350">
                <a:lnSpc>
                  <a:spcPct val="120000"/>
                </a:lnSpc>
              </a:pPr>
              <a:r>
                <a:rPr lang="zh-CN" altLang="en-US" sz="2000" dirty="0">
                  <a:latin typeface="Arial" pitchFamily="34" charset="0"/>
                  <a:ea typeface="微软雅黑" pitchFamily="34" charset="-122"/>
                </a:rPr>
                <a:t>详细实施方案</a:t>
              </a:r>
            </a:p>
          </p:txBody>
        </p:sp>
      </p:grp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47166" y="976395"/>
            <a:ext cx="2476308" cy="20976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0" name="object 4"/>
          <p:cNvSpPr/>
          <p:nvPr/>
        </p:nvSpPr>
        <p:spPr>
          <a:xfrm>
            <a:off x="819366" y="3701085"/>
            <a:ext cx="5082111" cy="342006"/>
          </a:xfrm>
          <a:custGeom>
            <a:avLst/>
            <a:gdLst/>
            <a:ahLst/>
            <a:cxnLst/>
            <a:rect l="l" t="t" r="r" b="b"/>
            <a:pathLst>
              <a:path w="7832090" h="408939">
                <a:moveTo>
                  <a:pt x="7763764" y="0"/>
                </a:moveTo>
                <a:lnTo>
                  <a:pt x="68072" y="0"/>
                </a:lnTo>
                <a:lnTo>
                  <a:pt x="41576" y="5349"/>
                </a:lnTo>
                <a:lnTo>
                  <a:pt x="19939" y="19938"/>
                </a:lnTo>
                <a:lnTo>
                  <a:pt x="5349" y="41576"/>
                </a:lnTo>
                <a:lnTo>
                  <a:pt x="0" y="68072"/>
                </a:lnTo>
                <a:lnTo>
                  <a:pt x="0" y="340360"/>
                </a:lnTo>
                <a:lnTo>
                  <a:pt x="5349" y="366855"/>
                </a:lnTo>
                <a:lnTo>
                  <a:pt x="19939" y="388493"/>
                </a:lnTo>
                <a:lnTo>
                  <a:pt x="41576" y="403082"/>
                </a:lnTo>
                <a:lnTo>
                  <a:pt x="68072" y="408432"/>
                </a:lnTo>
                <a:lnTo>
                  <a:pt x="7763764" y="408432"/>
                </a:lnTo>
                <a:lnTo>
                  <a:pt x="7790259" y="403082"/>
                </a:lnTo>
                <a:lnTo>
                  <a:pt x="7811897" y="388493"/>
                </a:lnTo>
                <a:lnTo>
                  <a:pt x="7826486" y="366855"/>
                </a:lnTo>
                <a:lnTo>
                  <a:pt x="7831835" y="340360"/>
                </a:lnTo>
                <a:lnTo>
                  <a:pt x="7831835" y="68072"/>
                </a:lnTo>
                <a:lnTo>
                  <a:pt x="7826486" y="41576"/>
                </a:lnTo>
                <a:lnTo>
                  <a:pt x="7811897" y="19938"/>
                </a:lnTo>
                <a:lnTo>
                  <a:pt x="7790259" y="5349"/>
                </a:lnTo>
                <a:lnTo>
                  <a:pt x="7763764" y="0"/>
                </a:lnTo>
                <a:close/>
              </a:path>
            </a:pathLst>
          </a:custGeom>
          <a:solidFill>
            <a:srgbClr val="67B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7"/>
          <p:cNvSpPr txBox="1"/>
          <p:nvPr/>
        </p:nvSpPr>
        <p:spPr>
          <a:xfrm>
            <a:off x="1150853" y="1491877"/>
            <a:ext cx="2930525" cy="3208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>
                <a:latin typeface="Microsoft YaHei"/>
                <a:cs typeface="Microsoft YaHei"/>
              </a:rPr>
              <a:t>3.1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采购入库</a:t>
            </a: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料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3.3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退料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成品、半成品入库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成品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发运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3.6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销售退货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3.7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物料拉动</a:t>
            </a: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3.8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仓库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管理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3.9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容器管理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3.10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系统集成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51487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条码管理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仓库管理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  <a:defRPr/>
            </a:pPr>
            <a:r>
              <a:rPr lang="en-US" altLang="zh-CN" b="0" dirty="0" smtClean="0">
                <a:solidFill>
                  <a:schemeClr val="tx1"/>
                </a:solidFill>
                <a:cs typeface="Arial" pitchFamily="34" charset="0"/>
              </a:rPr>
              <a:t>WMS</a:t>
            </a:r>
            <a:r>
              <a:rPr lang="zh-CN" altLang="en-US" b="0" dirty="0" smtClean="0">
                <a:solidFill>
                  <a:schemeClr val="tx1"/>
                </a:solidFill>
                <a:cs typeface="Arial" pitchFamily="34" charset="0"/>
              </a:rPr>
              <a:t>提供</a:t>
            </a:r>
            <a:r>
              <a:rPr lang="zh-CN" altLang="en-US" b="0" dirty="0">
                <a:solidFill>
                  <a:schemeClr val="tx1"/>
                </a:solidFill>
                <a:cs typeface="Arial" pitchFamily="34" charset="0"/>
              </a:rPr>
              <a:t>供应链层级的条码解决方案</a:t>
            </a:r>
            <a:endParaRPr lang="en-US" altLang="zh-CN" b="0" dirty="0">
              <a:solidFill>
                <a:schemeClr val="tx1"/>
              </a:solidFill>
              <a:cs typeface="Arial" pitchFamily="34" charset="0"/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z="1600" dirty="0">
                <a:solidFill>
                  <a:schemeClr val="tx1"/>
                </a:solidFill>
                <a:latin typeface="+mn-lt"/>
                <a:ea typeface="+mj-ea"/>
              </a:rPr>
              <a:t>按单托盘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j-ea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+mn-lt"/>
                <a:ea typeface="+mj-ea"/>
              </a:rPr>
              <a:t>包装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j-ea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+mn-lt"/>
                <a:ea typeface="+mj-ea"/>
              </a:rPr>
              <a:t>单件定义条码规格</a:t>
            </a:r>
            <a:endParaRPr lang="zh-CN" altLang="zh-CN" sz="1600" dirty="0">
              <a:solidFill>
                <a:schemeClr val="tx1"/>
              </a:solidFill>
              <a:latin typeface="+mn-lt"/>
              <a:ea typeface="+mj-ea"/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en-US" altLang="zh-CN" sz="1600" dirty="0">
                <a:solidFill>
                  <a:schemeClr val="tx1"/>
                </a:solidFill>
                <a:latin typeface="+mn-lt"/>
                <a:ea typeface="+mj-ea"/>
              </a:rPr>
              <a:t>1 </a:t>
            </a:r>
            <a:r>
              <a:rPr lang="zh-CN" altLang="en-US" sz="1600" dirty="0">
                <a:solidFill>
                  <a:schemeClr val="tx1"/>
                </a:solidFill>
                <a:latin typeface="+mn-lt"/>
                <a:ea typeface="+mj-ea"/>
              </a:rPr>
              <a:t>货物单元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j-ea"/>
              </a:rPr>
              <a:t> (HU) </a:t>
            </a:r>
            <a:r>
              <a:rPr lang="zh-CN" altLang="en-US" sz="1600" dirty="0">
                <a:solidFill>
                  <a:schemeClr val="tx1"/>
                </a:solidFill>
                <a:latin typeface="+mn-lt"/>
                <a:ea typeface="+mj-ea"/>
              </a:rPr>
              <a:t>关联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j-ea"/>
              </a:rPr>
              <a:t>1</a:t>
            </a:r>
            <a:r>
              <a:rPr lang="zh-CN" altLang="en-US" sz="1600" dirty="0">
                <a:solidFill>
                  <a:schemeClr val="tx1"/>
                </a:solidFill>
                <a:latin typeface="+mn-lt"/>
                <a:ea typeface="+mj-ea"/>
              </a:rPr>
              <a:t>个唯一性条码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j-ea"/>
              </a:rPr>
              <a:t> (HUID) </a:t>
            </a:r>
            <a:endParaRPr lang="zh-CN" altLang="zh-CN" sz="1600" dirty="0">
              <a:solidFill>
                <a:schemeClr val="tx1"/>
              </a:solidFill>
              <a:latin typeface="+mn-lt"/>
              <a:ea typeface="+mj-ea"/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z="1600" dirty="0">
                <a:solidFill>
                  <a:schemeClr val="tx1"/>
                </a:solidFill>
                <a:latin typeface="+mn-lt"/>
                <a:ea typeface="+mj-ea"/>
              </a:rPr>
              <a:t>可以配置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j-ea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+mn-lt"/>
                <a:ea typeface="+mj-ea"/>
              </a:rPr>
              <a:t>定制条码标签样式</a:t>
            </a:r>
            <a:endParaRPr lang="zh-CN" altLang="zh-CN" sz="1600" dirty="0">
              <a:solidFill>
                <a:schemeClr val="tx1"/>
              </a:solidFill>
              <a:latin typeface="+mn-lt"/>
              <a:ea typeface="+mj-ea"/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z="1600" dirty="0">
                <a:solidFill>
                  <a:schemeClr val="tx1"/>
                </a:solidFill>
                <a:latin typeface="+mn-lt"/>
                <a:ea typeface="+mj-ea"/>
              </a:rPr>
              <a:t>支持物料追溯和先进先出控制</a:t>
            </a:r>
            <a:endParaRPr lang="zh-CN" altLang="zh-CN" sz="1600" dirty="0">
              <a:solidFill>
                <a:schemeClr val="tx1"/>
              </a:solidFill>
              <a:latin typeface="+mn-lt"/>
              <a:ea typeface="+mj-ea"/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z="1600" dirty="0">
                <a:solidFill>
                  <a:schemeClr val="tx1"/>
                </a:solidFill>
                <a:latin typeface="+mn-lt"/>
                <a:ea typeface="+mj-ea"/>
              </a:rPr>
              <a:t>支持动态库位管理</a:t>
            </a:r>
            <a:endParaRPr lang="zh-CN" altLang="zh-CN" sz="1600" dirty="0">
              <a:solidFill>
                <a:schemeClr val="tx1"/>
              </a:solidFill>
              <a:latin typeface="+mn-lt"/>
              <a:ea typeface="+mj-ea"/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z="1600" dirty="0">
                <a:solidFill>
                  <a:schemeClr val="tx1"/>
                </a:solidFill>
                <a:latin typeface="+mn-lt"/>
                <a:ea typeface="+mj-ea"/>
              </a:rPr>
              <a:t>支持移动扫描枪进行物流操作</a:t>
            </a:r>
            <a:endParaRPr lang="zh-CN" altLang="zh-CN" sz="1600" dirty="0">
              <a:solidFill>
                <a:schemeClr val="tx1"/>
              </a:solidFill>
              <a:latin typeface="+mn-lt"/>
              <a:ea typeface="+mj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94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条码管理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仓库管理</a:t>
            </a:r>
          </a:p>
        </p:txBody>
      </p:sp>
      <p:pic>
        <p:nvPicPr>
          <p:cNvPr id="5" name="Picture 5" descr="Honeywell%20Dolphin7600"/>
          <p:cNvPicPr>
            <a:picLocks noChangeAspect="1" noChangeArrowheads="1"/>
          </p:cNvPicPr>
          <p:nvPr/>
        </p:nvPicPr>
        <p:blipFill>
          <a:blip r:embed="rId2" cstate="print"/>
          <a:srcRect l="25500" r="26312"/>
          <a:stretch>
            <a:fillRect/>
          </a:stretch>
        </p:blipFill>
        <p:spPr bwMode="auto">
          <a:xfrm rot="-1613698">
            <a:off x="7476468" y="586191"/>
            <a:ext cx="866430" cy="1587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l="32925" t="38016" r="38850" b="18672"/>
          <a:stretch>
            <a:fillRect/>
          </a:stretch>
        </p:blipFill>
        <p:spPr bwMode="auto">
          <a:xfrm>
            <a:off x="467544" y="915566"/>
            <a:ext cx="4248472" cy="2842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组合 7"/>
          <p:cNvGrpSpPr/>
          <p:nvPr/>
        </p:nvGrpSpPr>
        <p:grpSpPr>
          <a:xfrm>
            <a:off x="5004048" y="2283718"/>
            <a:ext cx="3796844" cy="2394266"/>
            <a:chOff x="5023628" y="2427734"/>
            <a:chExt cx="3796844" cy="2394266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l="5966" t="30313" r="58236" b="25391"/>
            <a:stretch>
              <a:fillRect/>
            </a:stretch>
          </p:blipFill>
          <p:spPr bwMode="auto">
            <a:xfrm>
              <a:off x="5023628" y="2427734"/>
              <a:ext cx="3796844" cy="239426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TextBox 6"/>
            <p:cNvSpPr txBox="1"/>
            <p:nvPr/>
          </p:nvSpPr>
          <p:spPr>
            <a:xfrm rot="5400000">
              <a:off x="7927721" y="3623906"/>
              <a:ext cx="129073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ABC LOGO</a:t>
              </a:r>
              <a:endParaRPr lang="zh-CN" altLang="en-US" sz="1600" b="1" dirty="0"/>
            </a:p>
          </p:txBody>
        </p:sp>
      </p:grpSp>
      <p:sp>
        <p:nvSpPr>
          <p:cNvPr id="10" name="TextBox 8"/>
          <p:cNvSpPr txBox="1"/>
          <p:nvPr/>
        </p:nvSpPr>
        <p:spPr>
          <a:xfrm>
            <a:off x="5272230" y="987574"/>
            <a:ext cx="127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5113" indent="-265113">
              <a:buFont typeface="Wingdings" pitchFamily="2" charset="2"/>
              <a:buChar char="l"/>
            </a:pP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</a:rPr>
              <a:t>一维条码</a:t>
            </a:r>
            <a:endParaRPr lang="en-US" altLang="zh-CN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65113" indent="-265113">
              <a:buFont typeface="Wingdings" pitchFamily="2" charset="2"/>
              <a:buChar char="l"/>
            </a:pP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</a:rPr>
              <a:t>二维条码</a:t>
            </a:r>
            <a:endParaRPr lang="en-US" altLang="zh-CN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19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高级仓库管理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仓库管理</a:t>
            </a:r>
          </a:p>
        </p:txBody>
      </p:sp>
      <p:sp>
        <p:nvSpPr>
          <p:cNvPr id="5" name="剪去单角的矩形 4"/>
          <p:cNvSpPr/>
          <p:nvPr/>
        </p:nvSpPr>
        <p:spPr bwMode="auto">
          <a:xfrm>
            <a:off x="4501800" y="4483652"/>
            <a:ext cx="774603" cy="364331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7500" tIns="0" rIns="67500" bIns="0" anchor="ctr"/>
          <a:lstStyle/>
          <a:p>
            <a:pPr algn="ctr">
              <a:defRPr/>
            </a:pPr>
            <a:r>
              <a:rPr lang="zh-CN" altLang="en-US" sz="1050" dirty="0">
                <a:latin typeface="Arial" pitchFamily="34" charset="0"/>
                <a:ea typeface="微软雅黑" pitchFamily="34" charset="-122"/>
                <a:cs typeface="Arial" pitchFamily="34" charset="0"/>
              </a:rPr>
              <a:t>运单</a:t>
            </a:r>
            <a:endParaRPr lang="en-US" altLang="zh-CN" sz="105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888159" y="1307017"/>
            <a:ext cx="3314315" cy="2792071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25952" y="2285391"/>
            <a:ext cx="465606" cy="781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AutoShape 33"/>
          <p:cNvSpPr>
            <a:spLocks noChangeArrowheads="1"/>
          </p:cNvSpPr>
          <p:nvPr/>
        </p:nvSpPr>
        <p:spPr bwMode="auto">
          <a:xfrm>
            <a:off x="5211690" y="3648574"/>
            <a:ext cx="381889" cy="286670"/>
          </a:xfrm>
          <a:prstGeom prst="cube">
            <a:avLst>
              <a:gd name="adj" fmla="val 25000"/>
            </a:avLst>
          </a:prstGeom>
          <a:solidFill>
            <a:srgbClr val="CCCC00"/>
          </a:solidFill>
          <a:ln w="6350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 l="32925" t="38016" r="38850" b="18672"/>
          <a:stretch>
            <a:fillRect/>
          </a:stretch>
        </p:blipFill>
        <p:spPr bwMode="auto">
          <a:xfrm>
            <a:off x="5269156" y="3762543"/>
            <a:ext cx="214061" cy="143206"/>
          </a:xfrm>
          <a:prstGeom prst="rect">
            <a:avLst/>
          </a:prstGeom>
          <a:ln>
            <a:noFill/>
          </a:ln>
          <a:effectLst/>
        </p:spPr>
      </p:pic>
      <p:sp>
        <p:nvSpPr>
          <p:cNvPr id="10" name="TextBox 3"/>
          <p:cNvSpPr txBox="1"/>
          <p:nvPr/>
        </p:nvSpPr>
        <p:spPr>
          <a:xfrm>
            <a:off x="2009868" y="1048096"/>
            <a:ext cx="1873188" cy="2308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txBody>
          <a:bodyPr wrap="square" lIns="0" tIns="0" rIns="0" bIns="0" rtlCol="0" anchor="b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bg1"/>
                </a:solidFill>
                <a:latin typeface="Arial Black" pitchFamily="34" charset="0"/>
                <a:cs typeface="Arial" pitchFamily="34" charset="0"/>
              </a:defRPr>
            </a:lvl1pPr>
          </a:lstStyle>
          <a:p>
            <a:r>
              <a:rPr lang="zh-CN" altLang="en-US" sz="1500" dirty="0">
                <a:latin typeface="Arial" pitchFamily="34" charset="0"/>
                <a:ea typeface="微软雅黑" pitchFamily="34" charset="-122"/>
              </a:rPr>
              <a:t>存 储 区</a:t>
            </a:r>
          </a:p>
        </p:txBody>
      </p:sp>
      <p:sp>
        <p:nvSpPr>
          <p:cNvPr id="11" name="TextBox 130"/>
          <p:cNvSpPr txBox="1"/>
          <p:nvPr/>
        </p:nvSpPr>
        <p:spPr>
          <a:xfrm>
            <a:off x="5600650" y="4119467"/>
            <a:ext cx="1859066" cy="2308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txBody>
          <a:bodyPr wrap="square" lIns="0" tIns="0" rIns="0" bIns="0" rtlCol="0" anchor="b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bg1">
                    <a:lumMod val="75000"/>
                  </a:schemeClr>
                </a:solidFill>
                <a:latin typeface="Arial Black" pitchFamily="34" charset="0"/>
                <a:cs typeface="Arial" pitchFamily="34" charset="0"/>
              </a:defRPr>
            </a:lvl1pPr>
          </a:lstStyle>
          <a:p>
            <a:r>
              <a:rPr lang="zh-CN" altLang="en-US" sz="15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发 货 区</a:t>
            </a:r>
          </a:p>
        </p:txBody>
      </p:sp>
      <p:sp>
        <p:nvSpPr>
          <p:cNvPr id="12" name="AutoShape 33"/>
          <p:cNvSpPr>
            <a:spLocks noChangeArrowheads="1"/>
          </p:cNvSpPr>
          <p:nvPr/>
        </p:nvSpPr>
        <p:spPr bwMode="auto">
          <a:xfrm>
            <a:off x="5211990" y="3464326"/>
            <a:ext cx="381889" cy="287354"/>
          </a:xfrm>
          <a:prstGeom prst="cube">
            <a:avLst>
              <a:gd name="adj" fmla="val 25000"/>
            </a:avLst>
          </a:prstGeom>
          <a:solidFill>
            <a:srgbClr val="CCCC00"/>
          </a:solidFill>
          <a:ln w="6350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" name="AutoShape 22"/>
          <p:cNvSpPr>
            <a:spLocks noChangeArrowheads="1"/>
          </p:cNvSpPr>
          <p:nvPr/>
        </p:nvSpPr>
        <p:spPr bwMode="auto">
          <a:xfrm>
            <a:off x="3662955" y="3725887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" name="AutoShape 31"/>
          <p:cNvSpPr>
            <a:spLocks noChangeArrowheads="1"/>
          </p:cNvSpPr>
          <p:nvPr/>
        </p:nvSpPr>
        <p:spPr bwMode="auto">
          <a:xfrm>
            <a:off x="3662955" y="3595927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5065974" y="1489359"/>
            <a:ext cx="1024811" cy="1178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2518422" y="2151828"/>
            <a:ext cx="915488" cy="192678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211459" y="1307017"/>
            <a:ext cx="3477491" cy="2792071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2518422" y="2558834"/>
            <a:ext cx="90953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2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2518423" y="2947357"/>
            <a:ext cx="91429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2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>
            <a:off x="2518423" y="3346118"/>
            <a:ext cx="915487" cy="446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2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2518423" y="3704462"/>
            <a:ext cx="91548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2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2" name="AutoShape 15"/>
          <p:cNvSpPr>
            <a:spLocks noChangeArrowheads="1"/>
          </p:cNvSpPr>
          <p:nvPr/>
        </p:nvSpPr>
        <p:spPr bwMode="auto">
          <a:xfrm>
            <a:off x="3261916" y="2907614"/>
            <a:ext cx="504677" cy="469325"/>
          </a:xfrm>
          <a:prstGeom prst="rightArrow">
            <a:avLst>
              <a:gd name="adj1" fmla="val 71810"/>
              <a:gd name="adj2" fmla="val 42051"/>
            </a:avLst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拣货</a:t>
            </a:r>
            <a:endParaRPr lang="zh-CN" altLang="zh-CN" sz="105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2860318" y="3072006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3980653" y="3724229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4177123" y="3724229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6" name="AutoShape 25"/>
          <p:cNvSpPr>
            <a:spLocks noChangeArrowheads="1"/>
          </p:cNvSpPr>
          <p:nvPr/>
        </p:nvSpPr>
        <p:spPr bwMode="auto">
          <a:xfrm>
            <a:off x="2620374" y="3828374"/>
            <a:ext cx="24884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7" name="AutoShape 26"/>
          <p:cNvSpPr>
            <a:spLocks noChangeArrowheads="1"/>
          </p:cNvSpPr>
          <p:nvPr/>
        </p:nvSpPr>
        <p:spPr bwMode="auto">
          <a:xfrm>
            <a:off x="2845401" y="3829920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8" name="AutoShape 27"/>
          <p:cNvSpPr>
            <a:spLocks noChangeArrowheads="1"/>
          </p:cNvSpPr>
          <p:nvPr/>
        </p:nvSpPr>
        <p:spPr bwMode="auto">
          <a:xfrm>
            <a:off x="3069238" y="3829920"/>
            <a:ext cx="248841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9" name="AutoShape 30"/>
          <p:cNvSpPr>
            <a:spLocks noChangeArrowheads="1"/>
          </p:cNvSpPr>
          <p:nvPr/>
        </p:nvSpPr>
        <p:spPr bwMode="auto">
          <a:xfrm>
            <a:off x="2061527" y="3299781"/>
            <a:ext cx="563964" cy="453215"/>
          </a:xfrm>
          <a:prstGeom prst="rightArrow">
            <a:avLst>
              <a:gd name="adj1" fmla="val 77926"/>
              <a:gd name="adj2" fmla="val 42990"/>
            </a:avLst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上架</a:t>
            </a:r>
            <a:endParaRPr lang="zh-CN" altLang="zh-CN" sz="105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0" name="AutoShape 31"/>
          <p:cNvSpPr>
            <a:spLocks noChangeArrowheads="1"/>
          </p:cNvSpPr>
          <p:nvPr/>
        </p:nvSpPr>
        <p:spPr bwMode="auto">
          <a:xfrm>
            <a:off x="3980653" y="3594269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1" name="AutoShape 32"/>
          <p:cNvSpPr>
            <a:spLocks noChangeArrowheads="1"/>
          </p:cNvSpPr>
          <p:nvPr/>
        </p:nvSpPr>
        <p:spPr bwMode="auto">
          <a:xfrm>
            <a:off x="4177123" y="3594269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2" name="AutoShape 46"/>
          <p:cNvSpPr>
            <a:spLocks noChangeArrowheads="1"/>
          </p:cNvSpPr>
          <p:nvPr/>
        </p:nvSpPr>
        <p:spPr bwMode="auto">
          <a:xfrm>
            <a:off x="2645963" y="2288397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3" name="AutoShape 47"/>
          <p:cNvSpPr>
            <a:spLocks noChangeArrowheads="1"/>
          </p:cNvSpPr>
          <p:nvPr/>
        </p:nvSpPr>
        <p:spPr bwMode="auto">
          <a:xfrm>
            <a:off x="2880037" y="2284825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4" name="AutoShape 48"/>
          <p:cNvSpPr>
            <a:spLocks noChangeArrowheads="1"/>
          </p:cNvSpPr>
          <p:nvPr/>
        </p:nvSpPr>
        <p:spPr bwMode="auto">
          <a:xfrm>
            <a:off x="2626682" y="3072007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5" name="AutoShape 49"/>
          <p:cNvSpPr>
            <a:spLocks noChangeArrowheads="1"/>
          </p:cNvSpPr>
          <p:nvPr/>
        </p:nvSpPr>
        <p:spPr bwMode="auto">
          <a:xfrm>
            <a:off x="3112333" y="2672334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6" name="AutoShape 50"/>
          <p:cNvSpPr>
            <a:spLocks noChangeArrowheads="1"/>
          </p:cNvSpPr>
          <p:nvPr/>
        </p:nvSpPr>
        <p:spPr bwMode="auto">
          <a:xfrm>
            <a:off x="2864486" y="2669022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7" name="AutoShape 52"/>
          <p:cNvSpPr>
            <a:spLocks noChangeArrowheads="1"/>
          </p:cNvSpPr>
          <p:nvPr/>
        </p:nvSpPr>
        <p:spPr bwMode="auto">
          <a:xfrm>
            <a:off x="2624193" y="2672335"/>
            <a:ext cx="248841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8" name="剪去单角的矩形 37"/>
          <p:cNvSpPr/>
          <p:nvPr/>
        </p:nvSpPr>
        <p:spPr bwMode="auto">
          <a:xfrm>
            <a:off x="362589" y="1497654"/>
            <a:ext cx="694580" cy="364331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1050" dirty="0">
                <a:latin typeface="Arial" pitchFamily="34" charset="0"/>
                <a:ea typeface="微软雅黑" pitchFamily="34" charset="-122"/>
                <a:cs typeface="Arial" pitchFamily="34" charset="0"/>
              </a:rPr>
              <a:t>要货单</a:t>
            </a:r>
          </a:p>
        </p:txBody>
      </p:sp>
      <p:sp>
        <p:nvSpPr>
          <p:cNvPr id="39" name="剪去单角的矩形 38"/>
          <p:cNvSpPr/>
          <p:nvPr/>
        </p:nvSpPr>
        <p:spPr bwMode="auto">
          <a:xfrm>
            <a:off x="3701471" y="1484589"/>
            <a:ext cx="699218" cy="365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7500" tIns="0" rIns="67500" bIns="0" anchor="ctr"/>
          <a:lstStyle/>
          <a:p>
            <a:pPr algn="ctr">
              <a:defRPr/>
            </a:pPr>
            <a:r>
              <a:rPr lang="zh-CN" altLang="en-US" sz="1050" dirty="0">
                <a:latin typeface="Arial" pitchFamily="34" charset="0"/>
                <a:ea typeface="微软雅黑" pitchFamily="34" charset="-122"/>
                <a:cs typeface="Arial" pitchFamily="34" charset="0"/>
              </a:rPr>
              <a:t>发货单</a:t>
            </a:r>
          </a:p>
        </p:txBody>
      </p:sp>
      <p:sp>
        <p:nvSpPr>
          <p:cNvPr id="40" name="AutoShape 21"/>
          <p:cNvSpPr>
            <a:spLocks noChangeArrowheads="1"/>
          </p:cNvSpPr>
          <p:nvPr/>
        </p:nvSpPr>
        <p:spPr bwMode="auto">
          <a:xfrm>
            <a:off x="3077415" y="3449559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1" name="Line 13"/>
          <p:cNvSpPr>
            <a:spLocks noChangeShapeType="1"/>
          </p:cNvSpPr>
          <p:nvPr/>
        </p:nvSpPr>
        <p:spPr bwMode="auto">
          <a:xfrm>
            <a:off x="5065974" y="1884566"/>
            <a:ext cx="1024810" cy="446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2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 flipV="1">
            <a:off x="5065974" y="2283853"/>
            <a:ext cx="1024812" cy="97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2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3" name="AutoShape 33"/>
          <p:cNvSpPr>
            <a:spLocks noChangeArrowheads="1"/>
          </p:cNvSpPr>
          <p:nvPr/>
        </p:nvSpPr>
        <p:spPr bwMode="auto">
          <a:xfrm>
            <a:off x="5254657" y="2341342"/>
            <a:ext cx="381889" cy="287354"/>
          </a:xfrm>
          <a:prstGeom prst="cube">
            <a:avLst>
              <a:gd name="adj" fmla="val 25000"/>
            </a:avLst>
          </a:prstGeom>
          <a:solidFill>
            <a:srgbClr val="CCCC00"/>
          </a:solidFill>
          <a:ln w="6350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4" name="AutoShape 33"/>
          <p:cNvSpPr>
            <a:spLocks noChangeArrowheads="1"/>
          </p:cNvSpPr>
          <p:nvPr/>
        </p:nvSpPr>
        <p:spPr bwMode="auto">
          <a:xfrm>
            <a:off x="5624587" y="2339281"/>
            <a:ext cx="381889" cy="287354"/>
          </a:xfrm>
          <a:prstGeom prst="cube">
            <a:avLst>
              <a:gd name="adj" fmla="val 25000"/>
            </a:avLst>
          </a:prstGeom>
          <a:solidFill>
            <a:srgbClr val="CCCC00"/>
          </a:solidFill>
          <a:ln w="6350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5" name="AutoShape 15"/>
          <p:cNvSpPr>
            <a:spLocks noChangeArrowheads="1"/>
          </p:cNvSpPr>
          <p:nvPr/>
        </p:nvSpPr>
        <p:spPr bwMode="auto">
          <a:xfrm rot="16200000">
            <a:off x="5261749" y="2839710"/>
            <a:ext cx="615182" cy="454790"/>
          </a:xfrm>
          <a:prstGeom prst="rightArrow">
            <a:avLst>
              <a:gd name="adj1" fmla="val 76172"/>
              <a:gd name="adj2" fmla="val 42051"/>
            </a:avLst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vert="eaVert" lIns="0" tIns="0" rIns="0" bIns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分播</a:t>
            </a:r>
            <a:endParaRPr lang="zh-CN" altLang="zh-CN" sz="105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6" name="AutoShape 15"/>
          <p:cNvSpPr>
            <a:spLocks noChangeArrowheads="1"/>
          </p:cNvSpPr>
          <p:nvPr/>
        </p:nvSpPr>
        <p:spPr bwMode="auto">
          <a:xfrm>
            <a:off x="6245187" y="1920933"/>
            <a:ext cx="644082" cy="445903"/>
          </a:xfrm>
          <a:prstGeom prst="rightArrow">
            <a:avLst>
              <a:gd name="adj1" fmla="val 74672"/>
              <a:gd name="adj2" fmla="val 42051"/>
            </a:avLst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装箱</a:t>
            </a:r>
            <a:r>
              <a:rPr lang="en-US" altLang="zh-CN" sz="105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endParaRPr lang="zh-CN" altLang="zh-CN" sz="105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47" name="Picture 4" descr="http://e.hiphotos.baidu.com/image/pic/item/902397dda144ad34dd1c56a2d5a20cf431ad857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r="8130"/>
          <a:stretch/>
        </p:blipFill>
        <p:spPr bwMode="auto">
          <a:xfrm>
            <a:off x="7028694" y="1935746"/>
            <a:ext cx="608953" cy="51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 descr="http://img4.imgtn.bdimg.com/it/u=62577014,2083482782&amp;fm=21&amp;gp=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97" y="3249305"/>
            <a:ext cx="1006424" cy="62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AutoShape 15"/>
          <p:cNvSpPr>
            <a:spLocks noChangeArrowheads="1"/>
          </p:cNvSpPr>
          <p:nvPr/>
        </p:nvSpPr>
        <p:spPr bwMode="auto">
          <a:xfrm rot="5400000">
            <a:off x="7058137" y="2618518"/>
            <a:ext cx="598869" cy="486947"/>
          </a:xfrm>
          <a:prstGeom prst="rightArrow">
            <a:avLst>
              <a:gd name="adj1" fmla="val 74081"/>
              <a:gd name="adj2" fmla="val 42051"/>
            </a:avLst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vert="vert270" lIns="0" tIns="0" rIns="0" bIns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装箱</a:t>
            </a:r>
            <a:r>
              <a:rPr lang="en-US" altLang="zh-CN" sz="105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endParaRPr lang="zh-CN" altLang="zh-CN" sz="105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0" name="AutoShape 53"/>
          <p:cNvSpPr>
            <a:spLocks noChangeArrowheads="1"/>
          </p:cNvSpPr>
          <p:nvPr/>
        </p:nvSpPr>
        <p:spPr bwMode="auto">
          <a:xfrm>
            <a:off x="7800793" y="2371041"/>
            <a:ext cx="741946" cy="631896"/>
          </a:xfrm>
          <a:prstGeom prst="rightArrow">
            <a:avLst>
              <a:gd name="adj1" fmla="val 73102"/>
              <a:gd name="adj2" fmla="val 42112"/>
            </a:avLst>
          </a:prstGeom>
          <a:solidFill>
            <a:schemeClr val="accent1"/>
          </a:solidFill>
          <a:ln w="19050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发货</a:t>
            </a:r>
            <a:endParaRPr lang="zh-CN" altLang="zh-CN" sz="105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1" name="剪去单角的矩形 50"/>
          <p:cNvSpPr/>
          <p:nvPr/>
        </p:nvSpPr>
        <p:spPr bwMode="auto">
          <a:xfrm>
            <a:off x="441953" y="2624746"/>
            <a:ext cx="708024" cy="364331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7500" tIns="0" rIns="67500" bIns="0" anchor="ctr"/>
          <a:lstStyle/>
          <a:p>
            <a:pPr algn="ctr">
              <a:defRPr/>
            </a:pPr>
            <a:r>
              <a:rPr lang="zh-CN" altLang="en-US" sz="975" dirty="0">
                <a:latin typeface="Arial" pitchFamily="34" charset="0"/>
                <a:ea typeface="微软雅黑" pitchFamily="34" charset="-122"/>
                <a:cs typeface="Arial" pitchFamily="34" charset="0"/>
              </a:rPr>
              <a:t>运单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 cstate="print"/>
          <a:srcRect l="32925" t="38016" r="38850" b="18672"/>
          <a:stretch>
            <a:fillRect/>
          </a:stretch>
        </p:blipFill>
        <p:spPr bwMode="auto">
          <a:xfrm>
            <a:off x="1431095" y="2380373"/>
            <a:ext cx="466918" cy="31236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53" name="剪去单角的矩形 52"/>
          <p:cNvSpPr/>
          <p:nvPr/>
        </p:nvSpPr>
        <p:spPr bwMode="auto">
          <a:xfrm>
            <a:off x="6990648" y="1489360"/>
            <a:ext cx="708024" cy="364331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7500" tIns="0" rIns="67500" bIns="0" anchor="t"/>
          <a:lstStyle/>
          <a:p>
            <a:pPr algn="ctr">
              <a:defRPr/>
            </a:pPr>
            <a:r>
              <a:rPr lang="zh-CN" altLang="en-US" sz="9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装箱单</a:t>
            </a:r>
            <a:endParaRPr lang="en-US" altLang="zh-CN" sz="90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algn="ctr">
              <a:defRPr/>
            </a:pPr>
            <a:r>
              <a:rPr lang="en-US" altLang="zh-CN" sz="9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(</a:t>
            </a:r>
            <a:r>
              <a:rPr lang="zh-CN" altLang="en-US" sz="9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木箱</a:t>
            </a:r>
            <a:r>
              <a:rPr lang="en-US" altLang="zh-CN" sz="9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)</a:t>
            </a:r>
            <a:endParaRPr lang="zh-CN" altLang="en-US" sz="788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4" name="剪去单角的矩形 53"/>
          <p:cNvSpPr/>
          <p:nvPr/>
        </p:nvSpPr>
        <p:spPr bwMode="auto">
          <a:xfrm>
            <a:off x="6381444" y="2940755"/>
            <a:ext cx="708024" cy="364331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7500" tIns="0" rIns="67500" bIns="0" anchor="t"/>
          <a:lstStyle/>
          <a:p>
            <a:pPr algn="ctr">
              <a:defRPr/>
            </a:pPr>
            <a:r>
              <a:rPr lang="zh-CN" altLang="en-US" sz="9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装箱单</a:t>
            </a:r>
            <a:endParaRPr lang="en-US" altLang="zh-CN" sz="90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algn="ctr">
              <a:defRPr/>
            </a:pPr>
            <a:r>
              <a:rPr lang="en-US" altLang="zh-CN" sz="9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(</a:t>
            </a:r>
            <a:r>
              <a:rPr lang="zh-CN" altLang="en-US" sz="9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集装箱</a:t>
            </a:r>
            <a:r>
              <a:rPr lang="en-US" altLang="zh-CN" sz="9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)</a:t>
            </a:r>
            <a:endParaRPr lang="zh-CN" altLang="en-US" sz="90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5" name="剪去单角的矩形 54"/>
          <p:cNvSpPr/>
          <p:nvPr/>
        </p:nvSpPr>
        <p:spPr bwMode="auto">
          <a:xfrm>
            <a:off x="362589" y="2351923"/>
            <a:ext cx="694580" cy="364331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7500" tIns="0" rIns="67500" bIns="0" anchor="ctr"/>
          <a:lstStyle/>
          <a:p>
            <a:pPr algn="ctr">
              <a:defRPr/>
            </a:pPr>
            <a:r>
              <a:rPr lang="zh-CN" altLang="en-US" sz="1050" dirty="0">
                <a:latin typeface="Arial" pitchFamily="34" charset="0"/>
                <a:ea typeface="微软雅黑" pitchFamily="34" charset="-122"/>
                <a:cs typeface="Arial" pitchFamily="34" charset="0"/>
              </a:rPr>
              <a:t>送货单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3" cstate="print"/>
          <a:srcRect l="32925" t="38016" r="38850" b="18672"/>
          <a:stretch>
            <a:fillRect/>
          </a:stretch>
        </p:blipFill>
        <p:spPr bwMode="auto">
          <a:xfrm>
            <a:off x="5267912" y="3569535"/>
            <a:ext cx="214061" cy="14320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 cstate="print"/>
          <a:srcRect l="32925" t="38016" r="38850" b="18672"/>
          <a:stretch>
            <a:fillRect/>
          </a:stretch>
        </p:blipFill>
        <p:spPr bwMode="auto">
          <a:xfrm>
            <a:off x="5302233" y="2456221"/>
            <a:ext cx="214061" cy="14320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3" cstate="print"/>
          <a:srcRect l="32925" t="38016" r="38850" b="18672"/>
          <a:stretch>
            <a:fillRect/>
          </a:stretch>
        </p:blipFill>
        <p:spPr bwMode="auto">
          <a:xfrm>
            <a:off x="5677792" y="2451877"/>
            <a:ext cx="214061" cy="143206"/>
          </a:xfrm>
          <a:prstGeom prst="rect">
            <a:avLst/>
          </a:prstGeom>
          <a:ln>
            <a:noFill/>
          </a:ln>
          <a:effectLst/>
        </p:spPr>
      </p:pic>
      <p:sp>
        <p:nvSpPr>
          <p:cNvPr id="59" name="AutoShape 34"/>
          <p:cNvSpPr>
            <a:spLocks noChangeArrowheads="1"/>
          </p:cNvSpPr>
          <p:nvPr/>
        </p:nvSpPr>
        <p:spPr bwMode="auto">
          <a:xfrm>
            <a:off x="3802339" y="3074127"/>
            <a:ext cx="247650" cy="18484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0" name="AutoShape 51"/>
          <p:cNvSpPr>
            <a:spLocks noChangeArrowheads="1"/>
          </p:cNvSpPr>
          <p:nvPr/>
        </p:nvSpPr>
        <p:spPr bwMode="auto">
          <a:xfrm>
            <a:off x="4176106" y="3458424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1" name="剪去单角的矩形 60"/>
          <p:cNvSpPr/>
          <p:nvPr/>
        </p:nvSpPr>
        <p:spPr bwMode="auto">
          <a:xfrm>
            <a:off x="6025260" y="858404"/>
            <a:ext cx="774603" cy="364331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7500" tIns="0" rIns="67500" bIns="0" anchor="ctr"/>
          <a:lstStyle/>
          <a:p>
            <a:pPr algn="ctr">
              <a:defRPr/>
            </a:pPr>
            <a:r>
              <a:rPr lang="zh-CN" altLang="en-US" sz="1050" dirty="0">
                <a:latin typeface="Arial" pitchFamily="34" charset="0"/>
                <a:ea typeface="微软雅黑" pitchFamily="34" charset="-122"/>
                <a:cs typeface="Arial" pitchFamily="34" charset="0"/>
              </a:rPr>
              <a:t>运单</a:t>
            </a:r>
          </a:p>
        </p:txBody>
      </p:sp>
      <p:sp>
        <p:nvSpPr>
          <p:cNvPr id="62" name="剪去单角的矩形 61"/>
          <p:cNvSpPr/>
          <p:nvPr/>
        </p:nvSpPr>
        <p:spPr bwMode="auto">
          <a:xfrm>
            <a:off x="5919351" y="542261"/>
            <a:ext cx="766745" cy="364331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7500" tIns="0" rIns="67500" bIns="0" anchor="t"/>
          <a:lstStyle/>
          <a:p>
            <a:pPr algn="ctr">
              <a:defRPr/>
            </a:pPr>
            <a:r>
              <a:rPr lang="zh-CN" altLang="en-US" sz="1050" dirty="0">
                <a:latin typeface="Arial" pitchFamily="34" charset="0"/>
                <a:ea typeface="微软雅黑" pitchFamily="34" charset="-122"/>
                <a:cs typeface="Arial" pitchFamily="34" charset="0"/>
              </a:rPr>
              <a:t>送货单</a:t>
            </a:r>
            <a:endParaRPr lang="en-US" altLang="zh-CN" sz="105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algn="ctr">
              <a:defRPr/>
            </a:pPr>
            <a:r>
              <a:rPr lang="zh-CN" altLang="en-US" sz="788" dirty="0">
                <a:latin typeface="Arial" pitchFamily="34" charset="0"/>
                <a:ea typeface="微软雅黑" pitchFamily="34" charset="-122"/>
                <a:cs typeface="Arial" pitchFamily="34" charset="0"/>
              </a:rPr>
              <a:t>参考分播结果</a:t>
            </a:r>
            <a:endParaRPr lang="zh-CN" altLang="en-US" sz="60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883261" y="1558454"/>
            <a:ext cx="306551" cy="981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lang="en-US" altLang="zh-CN" sz="675" dirty="0">
                <a:latin typeface="Arial" pitchFamily="34" charset="0"/>
                <a:ea typeface="微软雅黑" pitchFamily="34" charset="-122"/>
                <a:cs typeface="Arial" pitchFamily="34" charset="0"/>
              </a:rPr>
              <a:t>Dock1</a:t>
            </a:r>
            <a:endParaRPr lang="zh-CN" altLang="en-US" sz="675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877923" y="2348459"/>
            <a:ext cx="306551" cy="981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lang="en-US" altLang="zh-CN" sz="675" dirty="0">
                <a:latin typeface="Arial" pitchFamily="34" charset="0"/>
                <a:ea typeface="微软雅黑" pitchFamily="34" charset="-122"/>
                <a:cs typeface="Arial" pitchFamily="34" charset="0"/>
              </a:rPr>
              <a:t>Dock3</a:t>
            </a:r>
            <a:endParaRPr lang="zh-CN" altLang="en-US" sz="675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879155" y="1971369"/>
            <a:ext cx="306551" cy="981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lang="en-US" altLang="zh-CN" sz="675" dirty="0">
                <a:latin typeface="Arial" pitchFamily="34" charset="0"/>
                <a:ea typeface="微软雅黑" pitchFamily="34" charset="-122"/>
                <a:cs typeface="Arial" pitchFamily="34" charset="0"/>
              </a:rPr>
              <a:t>Dock2</a:t>
            </a:r>
            <a:endParaRPr lang="zh-CN" altLang="en-US" sz="675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66" name="直接箭头连接符 65"/>
          <p:cNvCxnSpPr>
            <a:stCxn id="39" idx="1"/>
            <a:endCxn id="126" idx="3"/>
          </p:cNvCxnSpPr>
          <p:nvPr/>
        </p:nvCxnSpPr>
        <p:spPr>
          <a:xfrm flipH="1">
            <a:off x="4050249" y="1849814"/>
            <a:ext cx="831" cy="27967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8" idx="1"/>
            <a:endCxn id="55" idx="3"/>
          </p:cNvCxnSpPr>
          <p:nvPr/>
        </p:nvCxnSpPr>
        <p:spPr>
          <a:xfrm>
            <a:off x="709879" y="1861984"/>
            <a:ext cx="0" cy="4899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曲线连接符 67"/>
          <p:cNvCxnSpPr>
            <a:stCxn id="38" idx="0"/>
            <a:endCxn id="52" idx="0"/>
          </p:cNvCxnSpPr>
          <p:nvPr/>
        </p:nvCxnSpPr>
        <p:spPr>
          <a:xfrm>
            <a:off x="1057169" y="1679820"/>
            <a:ext cx="607385" cy="700553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剪去单角的矩形 68"/>
          <p:cNvSpPr/>
          <p:nvPr/>
        </p:nvSpPr>
        <p:spPr bwMode="auto">
          <a:xfrm>
            <a:off x="7948155" y="3360300"/>
            <a:ext cx="805670" cy="364331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7500" tIns="0" rIns="67500" bIns="0" anchor="ctr"/>
          <a:lstStyle/>
          <a:p>
            <a:pPr algn="ctr">
              <a:defRPr/>
            </a:pPr>
            <a:r>
              <a:rPr lang="zh-CN" altLang="en-US" sz="1050" dirty="0">
                <a:latin typeface="Arial" pitchFamily="34" charset="0"/>
                <a:ea typeface="微软雅黑" pitchFamily="34" charset="-122"/>
                <a:cs typeface="Arial" pitchFamily="34" charset="0"/>
              </a:rPr>
              <a:t>运单</a:t>
            </a:r>
          </a:p>
        </p:txBody>
      </p:sp>
      <p:sp>
        <p:nvSpPr>
          <p:cNvPr id="70" name="剪去单角的矩形 69"/>
          <p:cNvSpPr/>
          <p:nvPr/>
        </p:nvSpPr>
        <p:spPr bwMode="auto">
          <a:xfrm>
            <a:off x="7868106" y="3044158"/>
            <a:ext cx="791567" cy="364331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t"/>
          <a:lstStyle/>
          <a:p>
            <a:pPr algn="ctr">
              <a:defRPr/>
            </a:pPr>
            <a:r>
              <a:rPr lang="zh-CN" altLang="en-US" sz="1050" dirty="0">
                <a:latin typeface="Arial" pitchFamily="34" charset="0"/>
                <a:ea typeface="微软雅黑" pitchFamily="34" charset="-122"/>
                <a:cs typeface="Arial" pitchFamily="34" charset="0"/>
              </a:rPr>
              <a:t>送货单</a:t>
            </a:r>
            <a:endParaRPr lang="en-US" altLang="zh-CN" sz="105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algn="ctr">
              <a:defRPr/>
            </a:pPr>
            <a:r>
              <a:rPr lang="zh-CN" altLang="en-US" sz="788" dirty="0">
                <a:latin typeface="Arial" pitchFamily="34" charset="0"/>
                <a:ea typeface="微软雅黑" pitchFamily="34" charset="-122"/>
                <a:cs typeface="Arial" pitchFamily="34" charset="0"/>
              </a:rPr>
              <a:t>参考装箱单</a:t>
            </a: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7" cstate="print"/>
          <a:srcRect l="32925" t="38016" r="38850" b="18672"/>
          <a:stretch>
            <a:fillRect/>
          </a:stretch>
        </p:blipFill>
        <p:spPr bwMode="auto">
          <a:xfrm>
            <a:off x="3713078" y="3667248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7" cstate="print"/>
          <a:srcRect l="32925" t="38016" r="38850" b="18672"/>
          <a:stretch>
            <a:fillRect/>
          </a:stretch>
        </p:blipFill>
        <p:spPr bwMode="auto">
          <a:xfrm>
            <a:off x="3714782" y="3802020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7" cstate="print"/>
          <a:srcRect l="32925" t="38016" r="38850" b="18672"/>
          <a:stretch>
            <a:fillRect/>
          </a:stretch>
        </p:blipFill>
        <p:spPr bwMode="auto">
          <a:xfrm>
            <a:off x="4226582" y="3802020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7" cstate="print"/>
          <a:srcRect l="32925" t="38016" r="38850" b="18672"/>
          <a:stretch>
            <a:fillRect/>
          </a:stretch>
        </p:blipFill>
        <p:spPr bwMode="auto">
          <a:xfrm>
            <a:off x="4226582" y="3668952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7" cstate="print"/>
          <a:srcRect l="32925" t="38016" r="38850" b="18672"/>
          <a:stretch>
            <a:fillRect/>
          </a:stretch>
        </p:blipFill>
        <p:spPr bwMode="auto">
          <a:xfrm>
            <a:off x="4226582" y="3530766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7" cstate="print"/>
          <a:srcRect l="32925" t="38016" r="38850" b="18672"/>
          <a:stretch>
            <a:fillRect/>
          </a:stretch>
        </p:blipFill>
        <p:spPr bwMode="auto">
          <a:xfrm>
            <a:off x="4032098" y="3668952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7" cstate="print"/>
          <a:srcRect l="32925" t="38016" r="38850" b="18672"/>
          <a:stretch>
            <a:fillRect/>
          </a:stretch>
        </p:blipFill>
        <p:spPr bwMode="auto">
          <a:xfrm>
            <a:off x="4033802" y="3803724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7" cstate="print"/>
          <a:srcRect l="32925" t="38016" r="38850" b="18672"/>
          <a:stretch>
            <a:fillRect/>
          </a:stretch>
        </p:blipFill>
        <p:spPr bwMode="auto">
          <a:xfrm>
            <a:off x="3862208" y="3144973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7" cstate="print"/>
          <a:srcRect l="32925" t="38016" r="38850" b="18672"/>
          <a:stretch>
            <a:fillRect/>
          </a:stretch>
        </p:blipFill>
        <p:spPr bwMode="auto">
          <a:xfrm>
            <a:off x="3167289" y="2746278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7" cstate="print"/>
          <a:srcRect l="32925" t="38016" r="38850" b="18672"/>
          <a:stretch>
            <a:fillRect/>
          </a:stretch>
        </p:blipFill>
        <p:spPr bwMode="auto">
          <a:xfrm>
            <a:off x="2919674" y="2746278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7" cstate="print"/>
          <a:srcRect l="32925" t="38016" r="38850" b="18672"/>
          <a:stretch>
            <a:fillRect/>
          </a:stretch>
        </p:blipFill>
        <p:spPr bwMode="auto">
          <a:xfrm>
            <a:off x="2941401" y="2365923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7" cstate="print"/>
          <a:srcRect l="32925" t="38016" r="38850" b="18672"/>
          <a:stretch>
            <a:fillRect/>
          </a:stretch>
        </p:blipFill>
        <p:spPr bwMode="auto">
          <a:xfrm>
            <a:off x="2684862" y="2748531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7" cstate="print"/>
          <a:srcRect l="32925" t="38016" r="38850" b="18672"/>
          <a:stretch>
            <a:fillRect/>
          </a:stretch>
        </p:blipFill>
        <p:spPr bwMode="auto">
          <a:xfrm>
            <a:off x="2702110" y="2360805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7" cstate="print"/>
          <a:srcRect l="32925" t="38016" r="38850" b="18672"/>
          <a:stretch>
            <a:fillRect/>
          </a:stretch>
        </p:blipFill>
        <p:spPr bwMode="auto">
          <a:xfrm>
            <a:off x="3126987" y="3906590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7" cstate="print"/>
          <a:srcRect l="32925" t="38016" r="38850" b="18672"/>
          <a:stretch>
            <a:fillRect/>
          </a:stretch>
        </p:blipFill>
        <p:spPr bwMode="auto">
          <a:xfrm>
            <a:off x="2904963" y="3901472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7" cstate="print"/>
          <a:srcRect l="32925" t="38016" r="38850" b="18672"/>
          <a:stretch>
            <a:fillRect/>
          </a:stretch>
        </p:blipFill>
        <p:spPr bwMode="auto">
          <a:xfrm>
            <a:off x="2670151" y="3898607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7" cstate="print"/>
          <a:srcRect l="32925" t="38016" r="38850" b="18672"/>
          <a:stretch>
            <a:fillRect/>
          </a:stretch>
        </p:blipFill>
        <p:spPr bwMode="auto">
          <a:xfrm>
            <a:off x="3140144" y="3523321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7" cstate="print"/>
          <a:srcRect l="32925" t="38016" r="38850" b="18672"/>
          <a:stretch>
            <a:fillRect/>
          </a:stretch>
        </p:blipFill>
        <p:spPr bwMode="auto">
          <a:xfrm>
            <a:off x="2913001" y="3139562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7" cstate="print"/>
          <a:srcRect l="32925" t="38016" r="38850" b="18672"/>
          <a:stretch>
            <a:fillRect/>
          </a:stretch>
        </p:blipFill>
        <p:spPr bwMode="auto">
          <a:xfrm>
            <a:off x="2678190" y="3141815"/>
            <a:ext cx="107030" cy="71603"/>
          </a:xfrm>
          <a:prstGeom prst="rect">
            <a:avLst/>
          </a:prstGeom>
          <a:ln>
            <a:noFill/>
          </a:ln>
          <a:effectLst/>
        </p:spPr>
      </p:pic>
      <p:sp>
        <p:nvSpPr>
          <p:cNvPr id="90" name="矩形 89"/>
          <p:cNvSpPr/>
          <p:nvPr/>
        </p:nvSpPr>
        <p:spPr>
          <a:xfrm>
            <a:off x="4536115" y="3332894"/>
            <a:ext cx="465606" cy="719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1" name="AutoShape 15"/>
          <p:cNvSpPr>
            <a:spLocks noChangeArrowheads="1"/>
          </p:cNvSpPr>
          <p:nvPr/>
        </p:nvSpPr>
        <p:spPr bwMode="auto">
          <a:xfrm>
            <a:off x="4514055" y="3472957"/>
            <a:ext cx="644082" cy="488294"/>
          </a:xfrm>
          <a:prstGeom prst="rightArrow">
            <a:avLst>
              <a:gd name="adj1" fmla="val 71810"/>
              <a:gd name="adj2" fmla="val 42051"/>
            </a:avLst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翻箱</a:t>
            </a:r>
            <a:endParaRPr lang="zh-CN" altLang="zh-CN" sz="105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079463" y="3121343"/>
            <a:ext cx="702458" cy="772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3" name="AutoShape 37"/>
          <p:cNvSpPr>
            <a:spLocks noChangeArrowheads="1"/>
          </p:cNvSpPr>
          <p:nvPr/>
        </p:nvSpPr>
        <p:spPr bwMode="auto">
          <a:xfrm>
            <a:off x="1467890" y="3553307"/>
            <a:ext cx="24884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4" name="AutoShape 38"/>
          <p:cNvSpPr>
            <a:spLocks noChangeArrowheads="1"/>
          </p:cNvSpPr>
          <p:nvPr/>
        </p:nvSpPr>
        <p:spPr bwMode="auto">
          <a:xfrm>
            <a:off x="1726965" y="3553307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5" name="AutoShape 40"/>
          <p:cNvSpPr>
            <a:spLocks noChangeArrowheads="1"/>
          </p:cNvSpPr>
          <p:nvPr/>
        </p:nvSpPr>
        <p:spPr bwMode="auto">
          <a:xfrm>
            <a:off x="1467890" y="3418229"/>
            <a:ext cx="24884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6" name="AutoShape 41"/>
          <p:cNvSpPr>
            <a:spLocks noChangeArrowheads="1"/>
          </p:cNvSpPr>
          <p:nvPr/>
        </p:nvSpPr>
        <p:spPr bwMode="auto">
          <a:xfrm>
            <a:off x="1726965" y="3418229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7" name="剪去单角的矩形 96"/>
          <p:cNvSpPr/>
          <p:nvPr/>
        </p:nvSpPr>
        <p:spPr bwMode="auto">
          <a:xfrm>
            <a:off x="863055" y="3860908"/>
            <a:ext cx="775589" cy="364331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7500" tIns="0" rIns="67500" bIns="0" anchor="t"/>
          <a:lstStyle/>
          <a:p>
            <a:pPr algn="ctr">
              <a:defRPr/>
            </a:pPr>
            <a:r>
              <a:rPr lang="zh-CN" altLang="en-US" sz="1050" dirty="0">
                <a:latin typeface="Arial" pitchFamily="34" charset="0"/>
                <a:ea typeface="微软雅黑" pitchFamily="34" charset="-122"/>
                <a:cs typeface="Arial" pitchFamily="34" charset="0"/>
              </a:rPr>
              <a:t>收货单</a:t>
            </a:r>
            <a:endParaRPr lang="en-US" altLang="zh-CN" sz="105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algn="ctr">
              <a:defRPr/>
            </a:pPr>
            <a:r>
              <a:rPr lang="zh-CN" altLang="en-US" sz="788" dirty="0">
                <a:latin typeface="Arial" pitchFamily="34" charset="0"/>
                <a:ea typeface="微软雅黑" pitchFamily="34" charset="-122"/>
                <a:cs typeface="Arial" pitchFamily="34" charset="0"/>
              </a:rPr>
              <a:t>参考送货单</a:t>
            </a:r>
          </a:p>
        </p:txBody>
      </p:sp>
      <p:sp>
        <p:nvSpPr>
          <p:cNvPr id="98" name="AutoShape 39"/>
          <p:cNvSpPr>
            <a:spLocks noChangeArrowheads="1"/>
          </p:cNvSpPr>
          <p:nvPr/>
        </p:nvSpPr>
        <p:spPr bwMode="auto">
          <a:xfrm>
            <a:off x="1467889" y="3285596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7" cstate="print"/>
          <a:srcRect l="32925" t="38016" r="38850" b="18672"/>
          <a:stretch>
            <a:fillRect/>
          </a:stretch>
        </p:blipFill>
        <p:spPr bwMode="auto">
          <a:xfrm>
            <a:off x="1780217" y="3490673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7" cstate="print"/>
          <a:srcRect l="32925" t="38016" r="38850" b="18672"/>
          <a:stretch>
            <a:fillRect/>
          </a:stretch>
        </p:blipFill>
        <p:spPr bwMode="auto">
          <a:xfrm>
            <a:off x="1781921" y="3625445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7" cstate="print"/>
          <a:srcRect l="32925" t="38016" r="38850" b="18672"/>
          <a:stretch>
            <a:fillRect/>
          </a:stretch>
        </p:blipFill>
        <p:spPr bwMode="auto">
          <a:xfrm>
            <a:off x="1522845" y="3632992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7" cstate="print"/>
          <a:srcRect l="32925" t="38016" r="38850" b="18672"/>
          <a:stretch>
            <a:fillRect/>
          </a:stretch>
        </p:blipFill>
        <p:spPr bwMode="auto">
          <a:xfrm>
            <a:off x="1522845" y="3499924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7" cstate="print"/>
          <a:srcRect l="32925" t="38016" r="38850" b="18672"/>
          <a:stretch>
            <a:fillRect/>
          </a:stretch>
        </p:blipFill>
        <p:spPr bwMode="auto">
          <a:xfrm>
            <a:off x="1522845" y="3361738"/>
            <a:ext cx="107030" cy="71603"/>
          </a:xfrm>
          <a:prstGeom prst="rect">
            <a:avLst/>
          </a:prstGeom>
          <a:ln>
            <a:noFill/>
          </a:ln>
          <a:effectLst/>
        </p:spPr>
      </p:pic>
      <p:sp>
        <p:nvSpPr>
          <p:cNvPr id="104" name="AutoShape 53"/>
          <p:cNvSpPr>
            <a:spLocks noChangeArrowheads="1"/>
          </p:cNvSpPr>
          <p:nvPr/>
        </p:nvSpPr>
        <p:spPr bwMode="auto">
          <a:xfrm>
            <a:off x="564080" y="3161424"/>
            <a:ext cx="810384" cy="631896"/>
          </a:xfrm>
          <a:prstGeom prst="rightArrow">
            <a:avLst>
              <a:gd name="adj1" fmla="val 73102"/>
              <a:gd name="adj2" fmla="val 42112"/>
            </a:avLst>
          </a:prstGeom>
          <a:solidFill>
            <a:srgbClr val="008000"/>
          </a:solidFill>
          <a:ln w="19050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收货</a:t>
            </a:r>
            <a:endParaRPr lang="zh-CN" altLang="zh-CN" sz="105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05" name="AutoShape 22"/>
          <p:cNvSpPr>
            <a:spLocks noChangeArrowheads="1"/>
          </p:cNvSpPr>
          <p:nvPr/>
        </p:nvSpPr>
        <p:spPr bwMode="auto">
          <a:xfrm>
            <a:off x="5218120" y="2038189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06" name="AutoShape 22"/>
          <p:cNvSpPr>
            <a:spLocks noChangeArrowheads="1"/>
          </p:cNvSpPr>
          <p:nvPr/>
        </p:nvSpPr>
        <p:spPr bwMode="auto">
          <a:xfrm>
            <a:off x="5535818" y="2036531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07" name="AutoShape 23"/>
          <p:cNvSpPr>
            <a:spLocks noChangeArrowheads="1"/>
          </p:cNvSpPr>
          <p:nvPr/>
        </p:nvSpPr>
        <p:spPr bwMode="auto">
          <a:xfrm>
            <a:off x="5732288" y="2036531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7" cstate="print"/>
          <a:srcRect l="32925" t="38016" r="38850" b="18672"/>
          <a:stretch>
            <a:fillRect/>
          </a:stretch>
        </p:blipFill>
        <p:spPr bwMode="auto">
          <a:xfrm>
            <a:off x="5269947" y="2114322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7" cstate="print"/>
          <a:srcRect l="32925" t="38016" r="38850" b="18672"/>
          <a:stretch>
            <a:fillRect/>
          </a:stretch>
        </p:blipFill>
        <p:spPr bwMode="auto">
          <a:xfrm>
            <a:off x="5781747" y="2114322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7" cstate="print"/>
          <a:srcRect l="32925" t="38016" r="38850" b="18672"/>
          <a:stretch>
            <a:fillRect/>
          </a:stretch>
        </p:blipFill>
        <p:spPr bwMode="auto">
          <a:xfrm>
            <a:off x="5588967" y="2116026"/>
            <a:ext cx="107030" cy="71603"/>
          </a:xfrm>
          <a:prstGeom prst="rect">
            <a:avLst/>
          </a:prstGeom>
          <a:ln>
            <a:noFill/>
          </a:ln>
          <a:effectLst/>
        </p:spPr>
      </p:pic>
      <p:sp>
        <p:nvSpPr>
          <p:cNvPr id="111" name="AutoShape 27"/>
          <p:cNvSpPr>
            <a:spLocks noChangeArrowheads="1"/>
          </p:cNvSpPr>
          <p:nvPr/>
        </p:nvSpPr>
        <p:spPr bwMode="auto">
          <a:xfrm>
            <a:off x="5728750" y="1626422"/>
            <a:ext cx="248841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12" name="Picture 2"/>
          <p:cNvPicPr>
            <a:picLocks noChangeAspect="1" noChangeArrowheads="1"/>
          </p:cNvPicPr>
          <p:nvPr/>
        </p:nvPicPr>
        <p:blipFill>
          <a:blip r:embed="rId7" cstate="print"/>
          <a:srcRect l="32925" t="38016" r="38850" b="18672"/>
          <a:stretch>
            <a:fillRect/>
          </a:stretch>
        </p:blipFill>
        <p:spPr bwMode="auto">
          <a:xfrm>
            <a:off x="5786499" y="1703092"/>
            <a:ext cx="107030" cy="71603"/>
          </a:xfrm>
          <a:prstGeom prst="rect">
            <a:avLst/>
          </a:prstGeom>
          <a:ln>
            <a:noFill/>
          </a:ln>
          <a:effectLst/>
        </p:spPr>
      </p:pic>
      <p:sp>
        <p:nvSpPr>
          <p:cNvPr id="113" name="AutoShape 23"/>
          <p:cNvSpPr>
            <a:spLocks noChangeArrowheads="1"/>
          </p:cNvSpPr>
          <p:nvPr/>
        </p:nvSpPr>
        <p:spPr bwMode="auto">
          <a:xfrm>
            <a:off x="5617512" y="3746906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4" name="AutoShape 32"/>
          <p:cNvSpPr>
            <a:spLocks noChangeArrowheads="1"/>
          </p:cNvSpPr>
          <p:nvPr/>
        </p:nvSpPr>
        <p:spPr bwMode="auto">
          <a:xfrm>
            <a:off x="5617512" y="3616946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7" cstate="print"/>
          <a:srcRect l="32925" t="38016" r="38850" b="18672"/>
          <a:stretch>
            <a:fillRect/>
          </a:stretch>
        </p:blipFill>
        <p:spPr bwMode="auto">
          <a:xfrm>
            <a:off x="5666970" y="3824697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16" name="Picture 2"/>
          <p:cNvPicPr>
            <a:picLocks noChangeAspect="1" noChangeArrowheads="1"/>
          </p:cNvPicPr>
          <p:nvPr/>
        </p:nvPicPr>
        <p:blipFill>
          <a:blip r:embed="rId7" cstate="print"/>
          <a:srcRect l="32925" t="38016" r="38850" b="18672"/>
          <a:stretch>
            <a:fillRect/>
          </a:stretch>
        </p:blipFill>
        <p:spPr bwMode="auto">
          <a:xfrm>
            <a:off x="5666970" y="3691629"/>
            <a:ext cx="107030" cy="71603"/>
          </a:xfrm>
          <a:prstGeom prst="rect">
            <a:avLst/>
          </a:prstGeom>
          <a:ln>
            <a:noFill/>
          </a:ln>
          <a:effectLst/>
        </p:spPr>
      </p:pic>
      <p:sp>
        <p:nvSpPr>
          <p:cNvPr id="117" name="AutoShape 23"/>
          <p:cNvSpPr>
            <a:spLocks noChangeArrowheads="1"/>
          </p:cNvSpPr>
          <p:nvPr/>
        </p:nvSpPr>
        <p:spPr bwMode="auto">
          <a:xfrm>
            <a:off x="5854644" y="3748610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8" name="AutoShape 32"/>
          <p:cNvSpPr>
            <a:spLocks noChangeArrowheads="1"/>
          </p:cNvSpPr>
          <p:nvPr/>
        </p:nvSpPr>
        <p:spPr bwMode="auto">
          <a:xfrm>
            <a:off x="5854644" y="3614196"/>
            <a:ext cx="247650" cy="183952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317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7" cstate="print"/>
          <a:srcRect l="32925" t="38016" r="38850" b="18672"/>
          <a:stretch>
            <a:fillRect/>
          </a:stretch>
        </p:blipFill>
        <p:spPr bwMode="auto">
          <a:xfrm>
            <a:off x="5904102" y="3826401"/>
            <a:ext cx="107030" cy="716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7" cstate="print"/>
          <a:srcRect l="32925" t="38016" r="38850" b="18672"/>
          <a:stretch>
            <a:fillRect/>
          </a:stretch>
        </p:blipFill>
        <p:spPr bwMode="auto">
          <a:xfrm>
            <a:off x="5904102" y="3693333"/>
            <a:ext cx="107030" cy="71603"/>
          </a:xfrm>
          <a:prstGeom prst="rect">
            <a:avLst/>
          </a:prstGeom>
          <a:ln>
            <a:noFill/>
          </a:ln>
          <a:effectLst/>
        </p:spPr>
      </p:pic>
      <p:sp>
        <p:nvSpPr>
          <p:cNvPr id="121" name="矩形 120"/>
          <p:cNvSpPr/>
          <p:nvPr/>
        </p:nvSpPr>
        <p:spPr>
          <a:xfrm>
            <a:off x="5153048" y="1191636"/>
            <a:ext cx="853414" cy="196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2" name="AutoShape 53"/>
          <p:cNvSpPr>
            <a:spLocks noChangeArrowheads="1"/>
          </p:cNvSpPr>
          <p:nvPr/>
        </p:nvSpPr>
        <p:spPr bwMode="auto">
          <a:xfrm rot="16200000">
            <a:off x="5230580" y="716216"/>
            <a:ext cx="688975" cy="705396"/>
          </a:xfrm>
          <a:prstGeom prst="rightArrow">
            <a:avLst>
              <a:gd name="adj1" fmla="val 75329"/>
              <a:gd name="adj2" fmla="val 42112"/>
            </a:avLst>
          </a:prstGeom>
          <a:solidFill>
            <a:schemeClr val="accent1"/>
          </a:solidFill>
          <a:ln w="19050">
            <a:noFill/>
            <a:miter lim="800000"/>
            <a:headEnd/>
            <a:tailEnd/>
          </a:ln>
        </p:spPr>
        <p:txBody>
          <a:bodyPr vert="vert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发货</a:t>
            </a:r>
            <a:endParaRPr lang="zh-CN" altLang="zh-CN" sz="105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3598880" y="4014594"/>
            <a:ext cx="853414" cy="196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4" name="AutoShape 53"/>
          <p:cNvSpPr>
            <a:spLocks noChangeArrowheads="1"/>
          </p:cNvSpPr>
          <p:nvPr/>
        </p:nvSpPr>
        <p:spPr bwMode="auto">
          <a:xfrm rot="5400000">
            <a:off x="3685481" y="3958102"/>
            <a:ext cx="672977" cy="705396"/>
          </a:xfrm>
          <a:prstGeom prst="rightArrow">
            <a:avLst>
              <a:gd name="adj1" fmla="val 75329"/>
              <a:gd name="adj2" fmla="val 42112"/>
            </a:avLst>
          </a:prstGeom>
          <a:solidFill>
            <a:schemeClr val="accent1"/>
          </a:solidFill>
          <a:ln w="19050">
            <a:noFill/>
            <a:miter lim="800000"/>
            <a:headEnd/>
            <a:tailEnd/>
          </a:ln>
        </p:spPr>
        <p:txBody>
          <a:bodyPr vert="vert270" anchor="t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发货</a:t>
            </a:r>
            <a:endParaRPr lang="zh-CN" altLang="zh-CN" sz="105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5" name="剪去单角的矩形 124"/>
          <p:cNvSpPr/>
          <p:nvPr/>
        </p:nvSpPr>
        <p:spPr bwMode="auto">
          <a:xfrm>
            <a:off x="4409999" y="4168336"/>
            <a:ext cx="766745" cy="364331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7500" tIns="0" rIns="67500" bIns="0" anchor="t"/>
          <a:lstStyle/>
          <a:p>
            <a:pPr algn="ctr">
              <a:defRPr/>
            </a:pPr>
            <a:r>
              <a:rPr lang="zh-CN" altLang="en-US" sz="1050" dirty="0">
                <a:latin typeface="Arial" pitchFamily="34" charset="0"/>
                <a:ea typeface="微软雅黑" pitchFamily="34" charset="-122"/>
                <a:cs typeface="Arial" pitchFamily="34" charset="0"/>
              </a:rPr>
              <a:t>送货单</a:t>
            </a:r>
            <a:endParaRPr lang="en-US" altLang="zh-CN" sz="105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algn="ctr">
              <a:defRPr/>
            </a:pPr>
            <a:r>
              <a:rPr lang="zh-CN" altLang="en-US" sz="788" dirty="0">
                <a:latin typeface="Arial" pitchFamily="34" charset="0"/>
                <a:ea typeface="微软雅黑" pitchFamily="34" charset="-122"/>
                <a:cs typeface="Arial" pitchFamily="34" charset="0"/>
              </a:rPr>
              <a:t>参考拣货结果</a:t>
            </a:r>
          </a:p>
        </p:txBody>
      </p:sp>
      <p:sp>
        <p:nvSpPr>
          <p:cNvPr id="126" name="剪去单角的矩形 125"/>
          <p:cNvSpPr/>
          <p:nvPr/>
        </p:nvSpPr>
        <p:spPr bwMode="auto">
          <a:xfrm>
            <a:off x="3689573" y="2129492"/>
            <a:ext cx="721352" cy="374568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1050" dirty="0">
                <a:latin typeface="Arial" pitchFamily="34" charset="0"/>
                <a:ea typeface="微软雅黑" pitchFamily="34" charset="-122"/>
                <a:cs typeface="Arial" pitchFamily="34" charset="0"/>
              </a:rPr>
              <a:t>拣货单</a:t>
            </a:r>
            <a:endParaRPr lang="en-US" altLang="zh-CN" sz="105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664221" y="2506903"/>
            <a:ext cx="985717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+mj-ea"/>
              <a:buAutoNum type="circleNumDbPlain"/>
              <a:defRPr/>
            </a:pPr>
            <a:r>
              <a:rPr lang="zh-CN" altLang="en-US" sz="825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订单关联条码</a:t>
            </a:r>
            <a:endParaRPr lang="en-US" altLang="zh-CN" sz="825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171450" indent="-171450">
              <a:buFont typeface="+mj-ea"/>
              <a:buAutoNum type="circleNumDbPlain"/>
              <a:defRPr/>
            </a:pPr>
            <a:r>
              <a:rPr lang="zh-CN" altLang="en-US" sz="825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合拣再分播</a:t>
            </a:r>
            <a:endParaRPr lang="en-US" altLang="zh-CN" sz="825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171450" indent="-171450">
              <a:buFont typeface="+mj-ea"/>
              <a:buAutoNum type="circleNumDbPlain"/>
              <a:defRPr/>
            </a:pPr>
            <a:r>
              <a:rPr lang="zh-CN" altLang="en-US" sz="825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无条码库存</a:t>
            </a:r>
          </a:p>
        </p:txBody>
      </p:sp>
      <p:sp>
        <p:nvSpPr>
          <p:cNvPr id="128" name="椭圆 127"/>
          <p:cNvSpPr/>
          <p:nvPr/>
        </p:nvSpPr>
        <p:spPr>
          <a:xfrm>
            <a:off x="3931077" y="4278434"/>
            <a:ext cx="171450" cy="153239"/>
          </a:xfrm>
          <a:prstGeom prst="ellipse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25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endParaRPr lang="zh-CN" altLang="en-US" sz="825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4564213" y="3569283"/>
            <a:ext cx="171450" cy="159230"/>
          </a:xfrm>
          <a:prstGeom prst="ellipse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25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endParaRPr lang="zh-CN" altLang="en-US" sz="825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4770137" y="3566257"/>
            <a:ext cx="171450" cy="159230"/>
          </a:xfrm>
          <a:prstGeom prst="ellipse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25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3</a:t>
            </a:r>
            <a:endParaRPr lang="zh-CN" altLang="en-US" sz="825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31" name="Picture 2" descr="http://www.tjhuxin.com/uploads/allimg/110314/1_110314110829_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94812">
            <a:off x="7295382" y="2109866"/>
            <a:ext cx="181103" cy="13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840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扫描枪操作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仓库管理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dirty="0">
                <a:latin typeface="+mj-lt"/>
                <a:ea typeface="宋体" pitchFamily="2" charset="-122"/>
              </a:rPr>
              <a:t>使用移动扫描枪进行仓储操作</a:t>
            </a: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+mj-lt"/>
              </a:rPr>
              <a:t>收货 </a:t>
            </a:r>
            <a:r>
              <a:rPr lang="en-US" altLang="zh-CN" dirty="0">
                <a:solidFill>
                  <a:schemeClr val="tx1"/>
                </a:solidFill>
                <a:latin typeface="+mj-lt"/>
              </a:rPr>
              <a:t>/ </a:t>
            </a:r>
            <a:r>
              <a:rPr lang="zh-CN" altLang="en-US" dirty="0">
                <a:solidFill>
                  <a:schemeClr val="tx1"/>
                </a:solidFill>
                <a:latin typeface="+mj-lt"/>
              </a:rPr>
              <a:t>拣货 </a:t>
            </a:r>
            <a:r>
              <a:rPr lang="en-US" altLang="zh-CN" dirty="0">
                <a:solidFill>
                  <a:schemeClr val="tx1"/>
                </a:solidFill>
                <a:latin typeface="+mj-lt"/>
              </a:rPr>
              <a:t>/  </a:t>
            </a:r>
            <a:r>
              <a:rPr lang="zh-CN" altLang="en-US" dirty="0">
                <a:solidFill>
                  <a:schemeClr val="tx1"/>
                </a:solidFill>
                <a:latin typeface="+mj-lt"/>
              </a:rPr>
              <a:t>装箱 </a:t>
            </a:r>
            <a:r>
              <a:rPr lang="en-US" altLang="zh-CN" dirty="0">
                <a:solidFill>
                  <a:schemeClr val="tx1"/>
                </a:solidFill>
                <a:latin typeface="+mj-lt"/>
              </a:rPr>
              <a:t>/ </a:t>
            </a:r>
            <a:r>
              <a:rPr lang="zh-CN" altLang="en-US" dirty="0">
                <a:solidFill>
                  <a:schemeClr val="tx1"/>
                </a:solidFill>
                <a:latin typeface="+mj-lt"/>
              </a:rPr>
              <a:t>发货</a:t>
            </a:r>
            <a:endParaRPr lang="en-US" altLang="zh-CN" dirty="0">
              <a:solidFill>
                <a:schemeClr val="tx1"/>
              </a:solidFill>
              <a:latin typeface="+mj-lt"/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+mj-lt"/>
              </a:rPr>
              <a:t>上架 </a:t>
            </a:r>
            <a:r>
              <a:rPr lang="en-US" altLang="zh-CN" dirty="0">
                <a:solidFill>
                  <a:schemeClr val="tx1"/>
                </a:solidFill>
                <a:latin typeface="+mj-lt"/>
              </a:rPr>
              <a:t>/ </a:t>
            </a:r>
            <a:r>
              <a:rPr lang="zh-CN" altLang="en-US" dirty="0">
                <a:solidFill>
                  <a:schemeClr val="tx1"/>
                </a:solidFill>
                <a:latin typeface="+mj-lt"/>
              </a:rPr>
              <a:t>下架 </a:t>
            </a:r>
            <a:r>
              <a:rPr lang="en-US" altLang="zh-CN" dirty="0">
                <a:solidFill>
                  <a:schemeClr val="tx1"/>
                </a:solidFill>
                <a:latin typeface="+mj-lt"/>
              </a:rPr>
              <a:t>/ </a:t>
            </a:r>
            <a:r>
              <a:rPr lang="zh-CN" altLang="en-US" dirty="0">
                <a:solidFill>
                  <a:schemeClr val="tx1"/>
                </a:solidFill>
                <a:latin typeface="+mj-lt"/>
              </a:rPr>
              <a:t>移动</a:t>
            </a: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+mj-lt"/>
              </a:rPr>
              <a:t>打包</a:t>
            </a:r>
            <a:r>
              <a:rPr lang="en-US" altLang="zh-CN" dirty="0">
                <a:solidFill>
                  <a:schemeClr val="tx1"/>
                </a:solidFill>
                <a:latin typeface="+mj-lt"/>
              </a:rPr>
              <a:t> / </a:t>
            </a:r>
            <a:r>
              <a:rPr lang="zh-CN" altLang="en-US" dirty="0">
                <a:solidFill>
                  <a:schemeClr val="tx1"/>
                </a:solidFill>
                <a:latin typeface="+mj-lt"/>
              </a:rPr>
              <a:t>拆包</a:t>
            </a:r>
            <a:r>
              <a:rPr lang="en-US" altLang="zh-CN" dirty="0">
                <a:solidFill>
                  <a:schemeClr val="tx1"/>
                </a:solidFill>
                <a:latin typeface="+mj-lt"/>
              </a:rPr>
              <a:t> / </a:t>
            </a:r>
            <a:r>
              <a:rPr lang="zh-CN" altLang="en-US" dirty="0">
                <a:solidFill>
                  <a:schemeClr val="tx1"/>
                </a:solidFill>
                <a:latin typeface="+mj-lt"/>
              </a:rPr>
              <a:t>翻包</a:t>
            </a:r>
            <a:r>
              <a:rPr lang="en-US" altLang="zh-CN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+mj-lt"/>
              </a:rPr>
              <a:t>库存冻结</a:t>
            </a:r>
            <a:r>
              <a:rPr lang="en-US" altLang="zh-CN" dirty="0">
                <a:solidFill>
                  <a:schemeClr val="tx1"/>
                </a:solidFill>
                <a:latin typeface="+mj-lt"/>
              </a:rPr>
              <a:t> / </a:t>
            </a:r>
            <a:r>
              <a:rPr lang="zh-CN" altLang="en-US" dirty="0">
                <a:solidFill>
                  <a:schemeClr val="tx1"/>
                </a:solidFill>
                <a:latin typeface="+mj-lt"/>
              </a:rPr>
              <a:t>解冻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082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499731" y="496198"/>
            <a:ext cx="8346558" cy="333139"/>
          </a:xfrm>
        </p:spPr>
        <p:txBody>
          <a:bodyPr/>
          <a:lstStyle/>
          <a:p>
            <a:r>
              <a:rPr lang="zh-CN" altLang="en-US" dirty="0"/>
              <a:t>计划外出入库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仓库管理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9730" y="1084521"/>
            <a:ext cx="2816494" cy="3806456"/>
          </a:xfrm>
        </p:spPr>
        <p:txBody>
          <a:bodyPr/>
          <a:lstStyle/>
          <a:p>
            <a:pPr marL="287338" indent="-287338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</a:pPr>
            <a:r>
              <a:rPr lang="en-US" altLang="zh-CN" sz="1800" b="0" dirty="0">
                <a:solidFill>
                  <a:schemeClr val="tx1"/>
                </a:solidFill>
                <a:cs typeface="Arial" pitchFamily="34" charset="0"/>
              </a:rPr>
              <a:t>SCM</a:t>
            </a:r>
            <a:r>
              <a:rPr lang="zh-CN" altLang="en-US" sz="1800" b="0" dirty="0">
                <a:solidFill>
                  <a:schemeClr val="tx1"/>
                </a:solidFill>
                <a:cs typeface="Arial" pitchFamily="34" charset="0"/>
              </a:rPr>
              <a:t>支持用户手工选择</a:t>
            </a:r>
            <a:r>
              <a:rPr lang="en-US" altLang="zh-CN" sz="1800" b="0" dirty="0">
                <a:solidFill>
                  <a:schemeClr val="tx1"/>
                </a:solidFill>
                <a:cs typeface="Arial" pitchFamily="34" charset="0"/>
              </a:rPr>
              <a:t>SAP</a:t>
            </a:r>
            <a:r>
              <a:rPr lang="zh-CN" altLang="en-US" sz="1800" b="0" dirty="0">
                <a:solidFill>
                  <a:schemeClr val="tx1"/>
                </a:solidFill>
                <a:cs typeface="Arial" pitchFamily="34" charset="0"/>
              </a:rPr>
              <a:t>移动类型完成物料的出入库</a:t>
            </a:r>
            <a:r>
              <a:rPr lang="zh-CN" altLang="en-US" sz="1800" b="0" dirty="0" smtClean="0">
                <a:solidFill>
                  <a:schemeClr val="tx1"/>
                </a:solidFill>
                <a:cs typeface="Arial" pitchFamily="34" charset="0"/>
              </a:rPr>
              <a:t>操作</a:t>
            </a:r>
            <a:endParaRPr lang="en-US" altLang="zh-CN" sz="1800" b="0" dirty="0" smtClean="0">
              <a:solidFill>
                <a:schemeClr val="tx1"/>
              </a:solidFill>
              <a:cs typeface="Arial" pitchFamily="34" charset="0"/>
            </a:endParaRPr>
          </a:p>
          <a:p>
            <a:pPr marL="287338" indent="-287338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</a:pPr>
            <a:r>
              <a:rPr lang="zh-CN" altLang="en-US" sz="1800" b="0" dirty="0" smtClean="0">
                <a:solidFill>
                  <a:schemeClr val="tx1"/>
                </a:solidFill>
                <a:cs typeface="Arial" pitchFamily="34" charset="0"/>
              </a:rPr>
              <a:t>支持</a:t>
            </a:r>
            <a:r>
              <a:rPr lang="zh-CN" altLang="en-US" sz="1800" b="0" dirty="0">
                <a:solidFill>
                  <a:schemeClr val="tx1"/>
                </a:solidFill>
                <a:cs typeface="Arial" pitchFamily="34" charset="0"/>
              </a:rPr>
              <a:t>手工逐条录入或</a:t>
            </a:r>
            <a:r>
              <a:rPr lang="en-US" altLang="zh-CN" sz="1800" b="0" dirty="0">
                <a:solidFill>
                  <a:schemeClr val="tx1"/>
                </a:solidFill>
                <a:cs typeface="Arial" pitchFamily="34" charset="0"/>
              </a:rPr>
              <a:t>Excel</a:t>
            </a:r>
            <a:r>
              <a:rPr lang="zh-CN" altLang="en-US" sz="1800" b="0" dirty="0">
                <a:solidFill>
                  <a:schemeClr val="tx1"/>
                </a:solidFill>
                <a:cs typeface="Arial" pitchFamily="34" charset="0"/>
              </a:rPr>
              <a:t>批量导入。</a:t>
            </a:r>
            <a:r>
              <a:rPr lang="zh-CN" altLang="en-US" sz="1800" b="0" dirty="0" smtClean="0">
                <a:solidFill>
                  <a:schemeClr val="tx1"/>
                </a:solidFill>
                <a:cs typeface="Arial" pitchFamily="34" charset="0"/>
              </a:rPr>
              <a:t>根</a:t>
            </a:r>
            <a:endParaRPr lang="en-US" altLang="zh-CN" sz="1800" b="0" dirty="0" smtClean="0">
              <a:solidFill>
                <a:schemeClr val="tx1"/>
              </a:solidFill>
              <a:cs typeface="Arial" pitchFamily="34" charset="0"/>
            </a:endParaRPr>
          </a:p>
          <a:p>
            <a:pPr marL="287338" indent="-287338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</a:pPr>
            <a:r>
              <a:rPr lang="zh-CN" altLang="en-US" sz="1800" b="0" dirty="0" smtClean="0">
                <a:solidFill>
                  <a:schemeClr val="tx1"/>
                </a:solidFill>
                <a:cs typeface="Arial" pitchFamily="34" charset="0"/>
              </a:rPr>
              <a:t>据</a:t>
            </a:r>
            <a:r>
              <a:rPr lang="zh-CN" altLang="en-US" sz="1800" b="0" dirty="0">
                <a:solidFill>
                  <a:schemeClr val="tx1"/>
                </a:solidFill>
                <a:cs typeface="Arial" pitchFamily="34" charset="0"/>
              </a:rPr>
              <a:t>选择的移动类型不同显示不同的输入字段，可以自由配置。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3493213" y="692002"/>
            <a:ext cx="5374337" cy="4311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8454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457719410"/>
              </p:ext>
            </p:extLst>
          </p:nvPr>
        </p:nvGraphicFramePr>
        <p:xfrm>
          <a:off x="457200" y="773113"/>
          <a:ext cx="8325293" cy="3790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35935" y="234950"/>
            <a:ext cx="8355640" cy="369332"/>
          </a:xfrm>
        </p:spPr>
        <p:txBody>
          <a:bodyPr/>
          <a:lstStyle/>
          <a:p>
            <a:r>
              <a:rPr lang="zh-CN" altLang="en-US" sz="2400" dirty="0" smtClean="0"/>
              <a:t>项目背景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9573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499731" y="496198"/>
            <a:ext cx="8346558" cy="333139"/>
          </a:xfrm>
        </p:spPr>
        <p:txBody>
          <a:bodyPr/>
          <a:lstStyle/>
          <a:p>
            <a:r>
              <a:rPr lang="zh-CN" altLang="en-US" dirty="0"/>
              <a:t>库存盘点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仓库管理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9730" y="1084521"/>
            <a:ext cx="8346558" cy="3806456"/>
          </a:xfrm>
        </p:spPr>
        <p:txBody>
          <a:bodyPr/>
          <a:lstStyle/>
          <a:p>
            <a:pPr marL="287338" lvl="1" indent="-287338" defTabSz="45720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WMS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支持对库存进行全盘（封账盘点）和循环盘点（滚动盘点）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7338" lvl="1" indent="-287338" defTabSz="45720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</a:pP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根据库存的管理方式可以分为按条码和按数量盘点。</a:t>
            </a:r>
          </a:p>
          <a:p>
            <a:pPr marL="0" lvl="2" indent="-573087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</a:pP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056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510364" y="464299"/>
            <a:ext cx="8346558" cy="333139"/>
          </a:xfrm>
        </p:spPr>
        <p:txBody>
          <a:bodyPr/>
          <a:lstStyle/>
          <a:p>
            <a:r>
              <a:rPr lang="zh-CN" altLang="en-US" dirty="0"/>
              <a:t>库存盘点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仓库管理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9729" y="1084521"/>
            <a:ext cx="3253157" cy="2329239"/>
          </a:xfrm>
        </p:spPr>
        <p:txBody>
          <a:bodyPr/>
          <a:lstStyle/>
          <a:p>
            <a:pPr marL="287338" indent="-287338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</a:pPr>
            <a:r>
              <a:rPr lang="zh-CN" altLang="en-US" sz="1600" b="0" dirty="0">
                <a:solidFill>
                  <a:schemeClr val="tx1"/>
                </a:solidFill>
                <a:cs typeface="Arial" pitchFamily="34" charset="0"/>
              </a:rPr>
              <a:t>全盘：在停止库存业务的状态下对库存进行全面盘点。</a:t>
            </a:r>
            <a:endParaRPr lang="en-US" altLang="zh-CN" sz="1600" b="0" dirty="0">
              <a:solidFill>
                <a:schemeClr val="tx1"/>
              </a:solidFill>
              <a:cs typeface="Arial" pitchFamily="34" charset="0"/>
            </a:endParaRPr>
          </a:p>
          <a:p>
            <a:pPr marL="287338" indent="-287338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</a:pPr>
            <a:r>
              <a:rPr lang="zh-CN" altLang="en-US" sz="1600" b="0" dirty="0">
                <a:solidFill>
                  <a:schemeClr val="tx1"/>
                </a:solidFill>
                <a:cs typeface="Arial" pitchFamily="34" charset="0"/>
              </a:rPr>
              <a:t>循环盘点：</a:t>
            </a:r>
            <a:r>
              <a:rPr lang="zh-CN" altLang="zh-CN" sz="1600" b="0" dirty="0">
                <a:solidFill>
                  <a:schemeClr val="tx1"/>
                </a:solidFill>
                <a:cs typeface="Arial" pitchFamily="34" charset="0"/>
              </a:rPr>
              <a:t>库存中的物料一般具有不同的周转速率，根据平均周转天数可以对物料进行相应的</a:t>
            </a:r>
            <a:r>
              <a:rPr lang="en-US" altLang="zh-CN" sz="1600" b="0" dirty="0">
                <a:solidFill>
                  <a:schemeClr val="tx1"/>
                </a:solidFill>
                <a:cs typeface="Arial" pitchFamily="34" charset="0"/>
              </a:rPr>
              <a:t>ABC</a:t>
            </a:r>
            <a:r>
              <a:rPr lang="zh-CN" altLang="zh-CN" sz="1600" b="0" dirty="0">
                <a:solidFill>
                  <a:schemeClr val="tx1"/>
                </a:solidFill>
                <a:cs typeface="Arial" pitchFamily="34" charset="0"/>
              </a:rPr>
              <a:t>分类。基于这一分类，系统将自动产生循环盘点单。也可以人工导入需要盘点的物料和库位进行盘点。</a:t>
            </a:r>
          </a:p>
          <a:p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646993" y="42703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全盘流程</a:t>
            </a: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043" y="813415"/>
            <a:ext cx="5389094" cy="307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31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实时库存查询</a:t>
            </a:r>
            <a:r>
              <a:rPr lang="en-US" altLang="zh-CN" dirty="0">
                <a:latin typeface="+mj-ea"/>
              </a:rPr>
              <a:t>/</a:t>
            </a:r>
            <a:r>
              <a:rPr lang="zh-CN" altLang="en-US" dirty="0">
                <a:latin typeface="+mj-ea"/>
              </a:rPr>
              <a:t>报表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仓库管理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dirty="0">
                <a:latin typeface="+mj-lt"/>
                <a:ea typeface="宋体" pitchFamily="2" charset="-122"/>
              </a:rPr>
              <a:t>实时库存明细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dirty="0">
                <a:latin typeface="+mj-lt"/>
                <a:ea typeface="宋体" pitchFamily="2" charset="-122"/>
              </a:rPr>
              <a:t>在途库存明细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dirty="0">
                <a:latin typeface="+mj-lt"/>
                <a:ea typeface="宋体" pitchFamily="2" charset="-122"/>
              </a:rPr>
              <a:t>供应商寄售库存明细</a:t>
            </a:r>
            <a:r>
              <a:rPr lang="en-US" altLang="zh-CN" dirty="0">
                <a:latin typeface="+mj-lt"/>
                <a:ea typeface="宋体" pitchFamily="2" charset="-122"/>
              </a:rPr>
              <a:t> </a:t>
            </a:r>
            <a:endParaRPr lang="zh-CN" altLang="en-US" dirty="0">
              <a:latin typeface="+mj-lt"/>
              <a:ea typeface="宋体" pitchFamily="2" charset="-122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dirty="0">
                <a:latin typeface="+mj-lt"/>
                <a:ea typeface="宋体" pitchFamily="2" charset="-122"/>
              </a:rPr>
              <a:t>客户寄售库存明细</a:t>
            </a:r>
            <a:r>
              <a:rPr lang="en-US" altLang="zh-CN" dirty="0">
                <a:latin typeface="+mj-lt"/>
                <a:ea typeface="宋体" pitchFamily="2" charset="-122"/>
              </a:rPr>
              <a:t> </a:t>
            </a:r>
            <a:endParaRPr lang="zh-CN" altLang="en-US" dirty="0">
              <a:latin typeface="+mj-lt"/>
              <a:ea typeface="宋体" pitchFamily="2" charset="-122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dirty="0">
                <a:latin typeface="+mj-lt"/>
                <a:ea typeface="宋体" pitchFamily="2" charset="-122"/>
              </a:rPr>
              <a:t>历史库存明细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dirty="0">
                <a:latin typeface="+mj-lt"/>
                <a:ea typeface="宋体" pitchFamily="2" charset="-122"/>
              </a:rPr>
              <a:t>库存明细账龄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dirty="0">
                <a:latin typeface="+mj-lt"/>
                <a:ea typeface="宋体" pitchFamily="2" charset="-122"/>
              </a:rPr>
              <a:t>库存收发存明细报表</a:t>
            </a:r>
          </a:p>
          <a:p>
            <a:pPr marL="0" indent="0" eaLnBrk="1" hangingPunct="1"/>
            <a:endParaRPr lang="en-US" altLang="zh-CN" dirty="0">
              <a:latin typeface="+mj-lt"/>
              <a:ea typeface="宋体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213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11" y="309381"/>
            <a:ext cx="8376263" cy="369332"/>
          </a:xfrm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14400" fontAlgn="base">
              <a:lnSpc>
                <a:spcPts val="3300"/>
              </a:lnSpc>
              <a:spcAft>
                <a:spcPct val="0"/>
              </a:spcAft>
            </a:pPr>
            <a:r>
              <a:rPr lang="zh-CN" altLang="en-US" dirty="0">
                <a:solidFill>
                  <a:schemeClr val="tx1"/>
                </a:solidFill>
                <a:latin typeface="Futura Bk" pitchFamily="34" charset="0"/>
              </a:rPr>
              <a:t>汇报</a:t>
            </a:r>
            <a:r>
              <a:rPr lang="zh-CN" altLang="en-US" dirty="0">
                <a:latin typeface="Futura Bk" pitchFamily="34" charset="0"/>
              </a:rPr>
              <a:t>主</a:t>
            </a:r>
            <a:r>
              <a:rPr lang="zh-CN" altLang="en-US" dirty="0">
                <a:solidFill>
                  <a:schemeClr val="tx1"/>
                </a:solidFill>
                <a:latin typeface="Futura Bk" pitchFamily="34" charset="0"/>
              </a:rPr>
              <a:t>提纲</a:t>
            </a:r>
            <a:endParaRPr lang="en-US" altLang="en-US" dirty="0">
              <a:solidFill>
                <a:schemeClr val="tx1"/>
              </a:solidFill>
              <a:latin typeface="Futura Bk" pitchFamily="34" charset="0"/>
              <a:ea typeface="微软雅黑" pitchFamily="34" charset="-122"/>
            </a:endParaRPr>
          </a:p>
        </p:txBody>
      </p:sp>
      <p:sp>
        <p:nvSpPr>
          <p:cNvPr id="29" name="Striped Right Arrow 62"/>
          <p:cNvSpPr/>
          <p:nvPr/>
        </p:nvSpPr>
        <p:spPr>
          <a:xfrm>
            <a:off x="433395" y="3960202"/>
            <a:ext cx="385971" cy="439238"/>
          </a:xfrm>
          <a:prstGeom prst="striped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微软雅黑" pitchFamily="34" charset="-122"/>
            </a:endParaRPr>
          </a:p>
        </p:txBody>
      </p:sp>
      <p:grpSp>
        <p:nvGrpSpPr>
          <p:cNvPr id="17" name="Gruppieren 54"/>
          <p:cNvGrpSpPr/>
          <p:nvPr/>
        </p:nvGrpSpPr>
        <p:grpSpPr>
          <a:xfrm>
            <a:off x="840630" y="908392"/>
            <a:ext cx="5082111" cy="482799"/>
            <a:chOff x="469733" y="1812921"/>
            <a:chExt cx="8204367" cy="615176"/>
          </a:xfr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Parallelogram 46"/>
            <p:cNvSpPr/>
            <p:nvPr/>
          </p:nvSpPr>
          <p:spPr>
            <a:xfrm>
              <a:off x="701041" y="1822451"/>
              <a:ext cx="7973059" cy="542871"/>
            </a:xfrm>
            <a:prstGeom prst="parallelogram">
              <a:avLst>
                <a:gd name="adj" fmla="val 23905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rgbClr val="0098F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indent="0"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000" b="1" dirty="0">
                <a:solidFill>
                  <a:schemeClr val="lt1"/>
                </a:solidFill>
                <a:latin typeface="微软雅黑" pitchFamily="34" charset="-122"/>
              </a:endParaRPr>
            </a:p>
          </p:txBody>
        </p:sp>
        <p:sp>
          <p:nvSpPr>
            <p:cNvPr id="19" name="Freihandform 56"/>
            <p:cNvSpPr/>
            <p:nvPr/>
          </p:nvSpPr>
          <p:spPr>
            <a:xfrm>
              <a:off x="469733" y="1812921"/>
              <a:ext cx="500812" cy="552402"/>
            </a:xfrm>
            <a:custGeom>
              <a:avLst/>
              <a:gdLst>
                <a:gd name="connsiteX0" fmla="*/ 0 w 6248400"/>
                <a:gd name="connsiteY0" fmla="*/ 0 h 6868886"/>
                <a:gd name="connsiteX1" fmla="*/ 6248400 w 6248400"/>
                <a:gd name="connsiteY1" fmla="*/ 10886 h 6868886"/>
                <a:gd name="connsiteX2" fmla="*/ 4615543 w 6248400"/>
                <a:gd name="connsiteY2" fmla="*/ 6868886 h 6868886"/>
                <a:gd name="connsiteX3" fmla="*/ 21772 w 6248400"/>
                <a:gd name="connsiteY3" fmla="*/ 6868886 h 6868886"/>
                <a:gd name="connsiteX4" fmla="*/ 0 w 6248400"/>
                <a:gd name="connsiteY4" fmla="*/ 0 h 6868886"/>
                <a:gd name="connsiteX0" fmla="*/ 0 w 13238706"/>
                <a:gd name="connsiteY0" fmla="*/ 0 h 6868886"/>
                <a:gd name="connsiteX1" fmla="*/ 13238706 w 13238706"/>
                <a:gd name="connsiteY1" fmla="*/ 10886 h 6868886"/>
                <a:gd name="connsiteX2" fmla="*/ 11605849 w 13238706"/>
                <a:gd name="connsiteY2" fmla="*/ 6868886 h 6868886"/>
                <a:gd name="connsiteX3" fmla="*/ 7012078 w 13238706"/>
                <a:gd name="connsiteY3" fmla="*/ 6868886 h 6868886"/>
                <a:gd name="connsiteX4" fmla="*/ 0 w 13238706"/>
                <a:gd name="connsiteY4" fmla="*/ 0 h 6868886"/>
                <a:gd name="connsiteX0" fmla="*/ 3630 w 13242336"/>
                <a:gd name="connsiteY0" fmla="*/ 0 h 6868886"/>
                <a:gd name="connsiteX1" fmla="*/ 13242336 w 13242336"/>
                <a:gd name="connsiteY1" fmla="*/ 10886 h 6868886"/>
                <a:gd name="connsiteX2" fmla="*/ 11609479 w 13242336"/>
                <a:gd name="connsiteY2" fmla="*/ 6868886 h 6868886"/>
                <a:gd name="connsiteX3" fmla="*/ 3630 w 13242336"/>
                <a:gd name="connsiteY3" fmla="*/ 6868886 h 6868886"/>
                <a:gd name="connsiteX4" fmla="*/ 3630 w 13242336"/>
                <a:gd name="connsiteY4" fmla="*/ 0 h 6868886"/>
                <a:gd name="connsiteX0" fmla="*/ 0 w 15908085"/>
                <a:gd name="connsiteY0" fmla="*/ 66454 h 6858002"/>
                <a:gd name="connsiteX1" fmla="*/ 15908085 w 15908085"/>
                <a:gd name="connsiteY1" fmla="*/ 2 h 6858002"/>
                <a:gd name="connsiteX2" fmla="*/ 14275228 w 15908085"/>
                <a:gd name="connsiteY2" fmla="*/ 6858002 h 6858002"/>
                <a:gd name="connsiteX3" fmla="*/ 2669379 w 15908085"/>
                <a:gd name="connsiteY3" fmla="*/ 6858002 h 6858002"/>
                <a:gd name="connsiteX4" fmla="*/ 0 w 15908085"/>
                <a:gd name="connsiteY4" fmla="*/ 66454 h 6858002"/>
                <a:gd name="connsiteX0" fmla="*/ 3630 w 15911715"/>
                <a:gd name="connsiteY0" fmla="*/ 66454 h 6858002"/>
                <a:gd name="connsiteX1" fmla="*/ 15911715 w 15911715"/>
                <a:gd name="connsiteY1" fmla="*/ 2 h 6858002"/>
                <a:gd name="connsiteX2" fmla="*/ 14278858 w 15911715"/>
                <a:gd name="connsiteY2" fmla="*/ 6858002 h 6858002"/>
                <a:gd name="connsiteX3" fmla="*/ 3630 w 15911715"/>
                <a:gd name="connsiteY3" fmla="*/ 6858002 h 6858002"/>
                <a:gd name="connsiteX4" fmla="*/ 3630 w 15911715"/>
                <a:gd name="connsiteY4" fmla="*/ 66454 h 6858002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278858 w 15911715"/>
                <a:gd name="connsiteY2" fmla="*/ 6868886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934774 w 15911715"/>
                <a:gd name="connsiteY2" fmla="*/ 3807950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7257 w 15915342"/>
                <a:gd name="connsiteY0" fmla="*/ 0 h 3807950"/>
                <a:gd name="connsiteX1" fmla="*/ 15915342 w 15915342"/>
                <a:gd name="connsiteY1" fmla="*/ 10886 h 3807950"/>
                <a:gd name="connsiteX2" fmla="*/ 14938401 w 15915342"/>
                <a:gd name="connsiteY2" fmla="*/ 3807950 h 3807950"/>
                <a:gd name="connsiteX3" fmla="*/ 3627 w 15915342"/>
                <a:gd name="connsiteY3" fmla="*/ 3807950 h 3807950"/>
                <a:gd name="connsiteX4" fmla="*/ 7257 w 15915342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4938401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8770327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557741"/>
                <a:gd name="connsiteY0" fmla="*/ 0 h 3807950"/>
                <a:gd name="connsiteX1" fmla="*/ 20557741 w 20557741"/>
                <a:gd name="connsiteY1" fmla="*/ 0 h 3807950"/>
                <a:gd name="connsiteX2" fmla="*/ 18770327 w 20557741"/>
                <a:gd name="connsiteY2" fmla="*/ 3807950 h 3807950"/>
                <a:gd name="connsiteX3" fmla="*/ 3627 w 20557741"/>
                <a:gd name="connsiteY3" fmla="*/ 3807950 h 3807950"/>
                <a:gd name="connsiteX4" fmla="*/ 7257 w 20557741"/>
                <a:gd name="connsiteY4" fmla="*/ 0 h 3807950"/>
                <a:gd name="connsiteX0" fmla="*/ 7257 w 24234379"/>
                <a:gd name="connsiteY0" fmla="*/ 0 h 3807950"/>
                <a:gd name="connsiteX1" fmla="*/ 24234379 w 24234379"/>
                <a:gd name="connsiteY1" fmla="*/ 0 h 3807950"/>
                <a:gd name="connsiteX2" fmla="*/ 18770327 w 24234379"/>
                <a:gd name="connsiteY2" fmla="*/ 3807950 h 3807950"/>
                <a:gd name="connsiteX3" fmla="*/ 3627 w 24234379"/>
                <a:gd name="connsiteY3" fmla="*/ 3807950 h 3807950"/>
                <a:gd name="connsiteX4" fmla="*/ 7257 w 24234379"/>
                <a:gd name="connsiteY4" fmla="*/ 0 h 3807950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18770327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24223039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9547839"/>
                <a:gd name="connsiteY0" fmla="*/ 3 h 3807953"/>
                <a:gd name="connsiteX1" fmla="*/ 39547839 w 39547839"/>
                <a:gd name="connsiteY1" fmla="*/ 0 h 3807953"/>
                <a:gd name="connsiteX2" fmla="*/ 24223039 w 39547839"/>
                <a:gd name="connsiteY2" fmla="*/ 3807953 h 3807953"/>
                <a:gd name="connsiteX3" fmla="*/ 3627 w 39547839"/>
                <a:gd name="connsiteY3" fmla="*/ 3807953 h 3807953"/>
                <a:gd name="connsiteX4" fmla="*/ 7257 w 39547839"/>
                <a:gd name="connsiteY4" fmla="*/ 3 h 3807953"/>
                <a:gd name="connsiteX0" fmla="*/ 7257 w 34705241"/>
                <a:gd name="connsiteY0" fmla="*/ 3 h 3807953"/>
                <a:gd name="connsiteX1" fmla="*/ 34705241 w 34705241"/>
                <a:gd name="connsiteY1" fmla="*/ 0 h 3807953"/>
                <a:gd name="connsiteX2" fmla="*/ 24223039 w 34705241"/>
                <a:gd name="connsiteY2" fmla="*/ 3807953 h 3807953"/>
                <a:gd name="connsiteX3" fmla="*/ 3627 w 34705241"/>
                <a:gd name="connsiteY3" fmla="*/ 3807953 h 3807953"/>
                <a:gd name="connsiteX4" fmla="*/ 7257 w 34705241"/>
                <a:gd name="connsiteY4" fmla="*/ 3 h 3807953"/>
                <a:gd name="connsiteX0" fmla="*/ 7257 w 24223039"/>
                <a:gd name="connsiteY0" fmla="*/ 9695 h 3817645"/>
                <a:gd name="connsiteX1" fmla="*/ 20231161 w 24223039"/>
                <a:gd name="connsiteY1" fmla="*/ 0 h 3817645"/>
                <a:gd name="connsiteX2" fmla="*/ 24223039 w 24223039"/>
                <a:gd name="connsiteY2" fmla="*/ 3817645 h 3817645"/>
                <a:gd name="connsiteX3" fmla="*/ 3627 w 24223039"/>
                <a:gd name="connsiteY3" fmla="*/ 3817645 h 3817645"/>
                <a:gd name="connsiteX4" fmla="*/ 7257 w 24223039"/>
                <a:gd name="connsiteY4" fmla="*/ 9695 h 3817645"/>
                <a:gd name="connsiteX0" fmla="*/ 7257 w 28356173"/>
                <a:gd name="connsiteY0" fmla="*/ 3 h 3807953"/>
                <a:gd name="connsiteX1" fmla="*/ 28356173 w 28356173"/>
                <a:gd name="connsiteY1" fmla="*/ 0 h 3807953"/>
                <a:gd name="connsiteX2" fmla="*/ 24223039 w 28356173"/>
                <a:gd name="connsiteY2" fmla="*/ 3807953 h 3807953"/>
                <a:gd name="connsiteX3" fmla="*/ 3627 w 28356173"/>
                <a:gd name="connsiteY3" fmla="*/ 3807953 h 3807953"/>
                <a:gd name="connsiteX4" fmla="*/ 7257 w 28356173"/>
                <a:gd name="connsiteY4" fmla="*/ 3 h 3807953"/>
                <a:gd name="connsiteX0" fmla="*/ 14178065 w 28356173"/>
                <a:gd name="connsiteY0" fmla="*/ 0 h 3807962"/>
                <a:gd name="connsiteX1" fmla="*/ 28356173 w 28356173"/>
                <a:gd name="connsiteY1" fmla="*/ 9 h 3807962"/>
                <a:gd name="connsiteX2" fmla="*/ 24223039 w 28356173"/>
                <a:gd name="connsiteY2" fmla="*/ 3807962 h 3807962"/>
                <a:gd name="connsiteX3" fmla="*/ 3627 w 28356173"/>
                <a:gd name="connsiteY3" fmla="*/ 3807962 h 3807962"/>
                <a:gd name="connsiteX4" fmla="*/ 14178065 w 28356173"/>
                <a:gd name="connsiteY4" fmla="*/ 0 h 3807962"/>
                <a:gd name="connsiteX0" fmla="*/ 3619 w 14181727"/>
                <a:gd name="connsiteY0" fmla="*/ 0 h 3807962"/>
                <a:gd name="connsiteX1" fmla="*/ 14181727 w 14181727"/>
                <a:gd name="connsiteY1" fmla="*/ 9 h 3807962"/>
                <a:gd name="connsiteX2" fmla="*/ 10048593 w 14181727"/>
                <a:gd name="connsiteY2" fmla="*/ 3807962 h 3807962"/>
                <a:gd name="connsiteX3" fmla="*/ 3619 w 14181727"/>
                <a:gd name="connsiteY3" fmla="*/ 3607974 h 3807962"/>
                <a:gd name="connsiteX4" fmla="*/ 3619 w 14181727"/>
                <a:gd name="connsiteY4" fmla="*/ 0 h 3807962"/>
                <a:gd name="connsiteX0" fmla="*/ 7238 w 14185346"/>
                <a:gd name="connsiteY0" fmla="*/ 0 h 3807962"/>
                <a:gd name="connsiteX1" fmla="*/ 14185346 w 14185346"/>
                <a:gd name="connsiteY1" fmla="*/ 9 h 3807962"/>
                <a:gd name="connsiteX2" fmla="*/ 10052212 w 14185346"/>
                <a:gd name="connsiteY2" fmla="*/ 3807962 h 3807962"/>
                <a:gd name="connsiteX3" fmla="*/ 3619 w 14185346"/>
                <a:gd name="connsiteY3" fmla="*/ 3807962 h 3807962"/>
                <a:gd name="connsiteX4" fmla="*/ 7238 w 14185346"/>
                <a:gd name="connsiteY4" fmla="*/ 0 h 3807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85346" h="3807962">
                  <a:moveTo>
                    <a:pt x="7238" y="0"/>
                  </a:moveTo>
                  <a:lnTo>
                    <a:pt x="14185346" y="9"/>
                  </a:lnTo>
                  <a:lnTo>
                    <a:pt x="10052212" y="3807962"/>
                  </a:lnTo>
                  <a:lnTo>
                    <a:pt x="3619" y="3807962"/>
                  </a:lnTo>
                  <a:cubicBezTo>
                    <a:pt x="-10" y="1518333"/>
                    <a:pt x="21753" y="2289629"/>
                    <a:pt x="723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A4E6"/>
                </a:gs>
                <a:gs pos="100000">
                  <a:srgbClr val="1742DB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91440" tIns="4572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utura Bk"/>
                  <a:ea typeface="+mn-ea"/>
                  <a:cs typeface="+mn-cs"/>
                </a:rPr>
                <a:t>2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endParaRPr>
            </a:p>
          </p:txBody>
        </p:sp>
        <p:sp>
          <p:nvSpPr>
            <p:cNvPr id="20" name="TextBox 33"/>
            <p:cNvSpPr txBox="1"/>
            <p:nvPr/>
          </p:nvSpPr>
          <p:spPr>
            <a:xfrm>
              <a:off x="975361" y="1822453"/>
              <a:ext cx="7501889" cy="605644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514350" indent="-514350">
                <a:lnSpc>
                  <a:spcPct val="120000"/>
                </a:lnSpc>
              </a:pPr>
              <a:r>
                <a:rPr lang="zh-CN" altLang="en-US" sz="2000" dirty="0">
                  <a:latin typeface="Arial" pitchFamily="34" charset="0"/>
                  <a:ea typeface="微软雅黑" pitchFamily="34" charset="-122"/>
                </a:rPr>
                <a:t>详细实施方案</a:t>
              </a:r>
            </a:p>
          </p:txBody>
        </p:sp>
      </p:grp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47166" y="976395"/>
            <a:ext cx="2476308" cy="20976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0" name="object 4"/>
          <p:cNvSpPr/>
          <p:nvPr/>
        </p:nvSpPr>
        <p:spPr>
          <a:xfrm>
            <a:off x="819366" y="4034187"/>
            <a:ext cx="5082111" cy="342006"/>
          </a:xfrm>
          <a:custGeom>
            <a:avLst/>
            <a:gdLst/>
            <a:ahLst/>
            <a:cxnLst/>
            <a:rect l="l" t="t" r="r" b="b"/>
            <a:pathLst>
              <a:path w="7832090" h="408939">
                <a:moveTo>
                  <a:pt x="7763764" y="0"/>
                </a:moveTo>
                <a:lnTo>
                  <a:pt x="68072" y="0"/>
                </a:lnTo>
                <a:lnTo>
                  <a:pt x="41576" y="5349"/>
                </a:lnTo>
                <a:lnTo>
                  <a:pt x="19939" y="19938"/>
                </a:lnTo>
                <a:lnTo>
                  <a:pt x="5349" y="41576"/>
                </a:lnTo>
                <a:lnTo>
                  <a:pt x="0" y="68072"/>
                </a:lnTo>
                <a:lnTo>
                  <a:pt x="0" y="340360"/>
                </a:lnTo>
                <a:lnTo>
                  <a:pt x="5349" y="366855"/>
                </a:lnTo>
                <a:lnTo>
                  <a:pt x="19939" y="388493"/>
                </a:lnTo>
                <a:lnTo>
                  <a:pt x="41576" y="403082"/>
                </a:lnTo>
                <a:lnTo>
                  <a:pt x="68072" y="408432"/>
                </a:lnTo>
                <a:lnTo>
                  <a:pt x="7763764" y="408432"/>
                </a:lnTo>
                <a:lnTo>
                  <a:pt x="7790259" y="403082"/>
                </a:lnTo>
                <a:lnTo>
                  <a:pt x="7811897" y="388493"/>
                </a:lnTo>
                <a:lnTo>
                  <a:pt x="7826486" y="366855"/>
                </a:lnTo>
                <a:lnTo>
                  <a:pt x="7831835" y="340360"/>
                </a:lnTo>
                <a:lnTo>
                  <a:pt x="7831835" y="68072"/>
                </a:lnTo>
                <a:lnTo>
                  <a:pt x="7826486" y="41576"/>
                </a:lnTo>
                <a:lnTo>
                  <a:pt x="7811897" y="19938"/>
                </a:lnTo>
                <a:lnTo>
                  <a:pt x="7790259" y="5349"/>
                </a:lnTo>
                <a:lnTo>
                  <a:pt x="7763764" y="0"/>
                </a:lnTo>
                <a:close/>
              </a:path>
            </a:pathLst>
          </a:custGeom>
          <a:solidFill>
            <a:srgbClr val="67B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7"/>
          <p:cNvSpPr txBox="1"/>
          <p:nvPr/>
        </p:nvSpPr>
        <p:spPr>
          <a:xfrm>
            <a:off x="1150853" y="1491877"/>
            <a:ext cx="2930525" cy="3208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>
                <a:latin typeface="Microsoft YaHei"/>
                <a:cs typeface="Microsoft YaHei"/>
              </a:rPr>
              <a:t>3.1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采购入库</a:t>
            </a: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料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3.3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退料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成品、半成品入库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成品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发运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3.6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销售退货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3.7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物料拉动</a:t>
            </a: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3.8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仓库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管理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3.9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容器管理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3.10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系统集成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87781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AutoNum type="arabicPeriod"/>
            </a:pPr>
            <a:r>
              <a:rPr lang="zh-CN" altLang="en-US" sz="2400" dirty="0" smtClean="0"/>
              <a:t>在成品发货数系统自动根据物料带出容器并自动计算数量，可以修改。</a:t>
            </a:r>
            <a:endParaRPr lang="en-US" altLang="zh-CN" sz="2400" dirty="0" smtClean="0"/>
          </a:p>
          <a:p>
            <a:pPr>
              <a:buAutoNum type="arabicPeriod"/>
            </a:pPr>
            <a:r>
              <a:rPr lang="zh-CN" altLang="en-US" sz="2400" dirty="0" smtClean="0"/>
              <a:t>容器回收时用户输入容器代码和数量。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容器管理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985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11" y="309381"/>
            <a:ext cx="8376263" cy="369332"/>
          </a:xfrm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14400" fontAlgn="base">
              <a:lnSpc>
                <a:spcPts val="3300"/>
              </a:lnSpc>
              <a:spcAft>
                <a:spcPct val="0"/>
              </a:spcAft>
            </a:pPr>
            <a:r>
              <a:rPr lang="zh-CN" altLang="en-US" dirty="0">
                <a:solidFill>
                  <a:schemeClr val="tx1"/>
                </a:solidFill>
                <a:latin typeface="Futura Bk" pitchFamily="34" charset="0"/>
              </a:rPr>
              <a:t>汇报</a:t>
            </a:r>
            <a:r>
              <a:rPr lang="zh-CN" altLang="en-US" dirty="0">
                <a:latin typeface="Futura Bk" pitchFamily="34" charset="0"/>
              </a:rPr>
              <a:t>主</a:t>
            </a:r>
            <a:r>
              <a:rPr lang="zh-CN" altLang="en-US" dirty="0">
                <a:solidFill>
                  <a:schemeClr val="tx1"/>
                </a:solidFill>
                <a:latin typeface="Futura Bk" pitchFamily="34" charset="0"/>
              </a:rPr>
              <a:t>提纲</a:t>
            </a:r>
            <a:endParaRPr lang="en-US" altLang="en-US" dirty="0">
              <a:solidFill>
                <a:schemeClr val="tx1"/>
              </a:solidFill>
              <a:latin typeface="Futura Bk" pitchFamily="34" charset="0"/>
              <a:ea typeface="微软雅黑" pitchFamily="34" charset="-122"/>
            </a:endParaRPr>
          </a:p>
        </p:txBody>
      </p:sp>
      <p:sp>
        <p:nvSpPr>
          <p:cNvPr id="29" name="Striped Right Arrow 62"/>
          <p:cNvSpPr/>
          <p:nvPr/>
        </p:nvSpPr>
        <p:spPr>
          <a:xfrm>
            <a:off x="433395" y="4286768"/>
            <a:ext cx="385971" cy="439238"/>
          </a:xfrm>
          <a:prstGeom prst="striped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微软雅黑" pitchFamily="34" charset="-122"/>
            </a:endParaRPr>
          </a:p>
        </p:txBody>
      </p:sp>
      <p:grpSp>
        <p:nvGrpSpPr>
          <p:cNvPr id="17" name="Gruppieren 54"/>
          <p:cNvGrpSpPr/>
          <p:nvPr/>
        </p:nvGrpSpPr>
        <p:grpSpPr>
          <a:xfrm>
            <a:off x="840630" y="908392"/>
            <a:ext cx="5082111" cy="482799"/>
            <a:chOff x="469733" y="1812921"/>
            <a:chExt cx="8204367" cy="615176"/>
          </a:xfr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Parallelogram 46"/>
            <p:cNvSpPr/>
            <p:nvPr/>
          </p:nvSpPr>
          <p:spPr>
            <a:xfrm>
              <a:off x="701041" y="1822451"/>
              <a:ext cx="7973059" cy="542871"/>
            </a:xfrm>
            <a:prstGeom prst="parallelogram">
              <a:avLst>
                <a:gd name="adj" fmla="val 23905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rgbClr val="0098F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indent="0"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000" b="1" dirty="0">
                <a:solidFill>
                  <a:schemeClr val="lt1"/>
                </a:solidFill>
                <a:latin typeface="微软雅黑" pitchFamily="34" charset="-122"/>
              </a:endParaRPr>
            </a:p>
          </p:txBody>
        </p:sp>
        <p:sp>
          <p:nvSpPr>
            <p:cNvPr id="19" name="Freihandform 56"/>
            <p:cNvSpPr/>
            <p:nvPr/>
          </p:nvSpPr>
          <p:spPr>
            <a:xfrm>
              <a:off x="469733" y="1812921"/>
              <a:ext cx="500812" cy="552402"/>
            </a:xfrm>
            <a:custGeom>
              <a:avLst/>
              <a:gdLst>
                <a:gd name="connsiteX0" fmla="*/ 0 w 6248400"/>
                <a:gd name="connsiteY0" fmla="*/ 0 h 6868886"/>
                <a:gd name="connsiteX1" fmla="*/ 6248400 w 6248400"/>
                <a:gd name="connsiteY1" fmla="*/ 10886 h 6868886"/>
                <a:gd name="connsiteX2" fmla="*/ 4615543 w 6248400"/>
                <a:gd name="connsiteY2" fmla="*/ 6868886 h 6868886"/>
                <a:gd name="connsiteX3" fmla="*/ 21772 w 6248400"/>
                <a:gd name="connsiteY3" fmla="*/ 6868886 h 6868886"/>
                <a:gd name="connsiteX4" fmla="*/ 0 w 6248400"/>
                <a:gd name="connsiteY4" fmla="*/ 0 h 6868886"/>
                <a:gd name="connsiteX0" fmla="*/ 0 w 13238706"/>
                <a:gd name="connsiteY0" fmla="*/ 0 h 6868886"/>
                <a:gd name="connsiteX1" fmla="*/ 13238706 w 13238706"/>
                <a:gd name="connsiteY1" fmla="*/ 10886 h 6868886"/>
                <a:gd name="connsiteX2" fmla="*/ 11605849 w 13238706"/>
                <a:gd name="connsiteY2" fmla="*/ 6868886 h 6868886"/>
                <a:gd name="connsiteX3" fmla="*/ 7012078 w 13238706"/>
                <a:gd name="connsiteY3" fmla="*/ 6868886 h 6868886"/>
                <a:gd name="connsiteX4" fmla="*/ 0 w 13238706"/>
                <a:gd name="connsiteY4" fmla="*/ 0 h 6868886"/>
                <a:gd name="connsiteX0" fmla="*/ 3630 w 13242336"/>
                <a:gd name="connsiteY0" fmla="*/ 0 h 6868886"/>
                <a:gd name="connsiteX1" fmla="*/ 13242336 w 13242336"/>
                <a:gd name="connsiteY1" fmla="*/ 10886 h 6868886"/>
                <a:gd name="connsiteX2" fmla="*/ 11609479 w 13242336"/>
                <a:gd name="connsiteY2" fmla="*/ 6868886 h 6868886"/>
                <a:gd name="connsiteX3" fmla="*/ 3630 w 13242336"/>
                <a:gd name="connsiteY3" fmla="*/ 6868886 h 6868886"/>
                <a:gd name="connsiteX4" fmla="*/ 3630 w 13242336"/>
                <a:gd name="connsiteY4" fmla="*/ 0 h 6868886"/>
                <a:gd name="connsiteX0" fmla="*/ 0 w 15908085"/>
                <a:gd name="connsiteY0" fmla="*/ 66454 h 6858002"/>
                <a:gd name="connsiteX1" fmla="*/ 15908085 w 15908085"/>
                <a:gd name="connsiteY1" fmla="*/ 2 h 6858002"/>
                <a:gd name="connsiteX2" fmla="*/ 14275228 w 15908085"/>
                <a:gd name="connsiteY2" fmla="*/ 6858002 h 6858002"/>
                <a:gd name="connsiteX3" fmla="*/ 2669379 w 15908085"/>
                <a:gd name="connsiteY3" fmla="*/ 6858002 h 6858002"/>
                <a:gd name="connsiteX4" fmla="*/ 0 w 15908085"/>
                <a:gd name="connsiteY4" fmla="*/ 66454 h 6858002"/>
                <a:gd name="connsiteX0" fmla="*/ 3630 w 15911715"/>
                <a:gd name="connsiteY0" fmla="*/ 66454 h 6858002"/>
                <a:gd name="connsiteX1" fmla="*/ 15911715 w 15911715"/>
                <a:gd name="connsiteY1" fmla="*/ 2 h 6858002"/>
                <a:gd name="connsiteX2" fmla="*/ 14278858 w 15911715"/>
                <a:gd name="connsiteY2" fmla="*/ 6858002 h 6858002"/>
                <a:gd name="connsiteX3" fmla="*/ 3630 w 15911715"/>
                <a:gd name="connsiteY3" fmla="*/ 6858002 h 6858002"/>
                <a:gd name="connsiteX4" fmla="*/ 3630 w 15911715"/>
                <a:gd name="connsiteY4" fmla="*/ 66454 h 6858002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278858 w 15911715"/>
                <a:gd name="connsiteY2" fmla="*/ 6868886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934774 w 15911715"/>
                <a:gd name="connsiteY2" fmla="*/ 3807950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7257 w 15915342"/>
                <a:gd name="connsiteY0" fmla="*/ 0 h 3807950"/>
                <a:gd name="connsiteX1" fmla="*/ 15915342 w 15915342"/>
                <a:gd name="connsiteY1" fmla="*/ 10886 h 3807950"/>
                <a:gd name="connsiteX2" fmla="*/ 14938401 w 15915342"/>
                <a:gd name="connsiteY2" fmla="*/ 3807950 h 3807950"/>
                <a:gd name="connsiteX3" fmla="*/ 3627 w 15915342"/>
                <a:gd name="connsiteY3" fmla="*/ 3807950 h 3807950"/>
                <a:gd name="connsiteX4" fmla="*/ 7257 w 15915342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4938401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8770327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557741"/>
                <a:gd name="connsiteY0" fmla="*/ 0 h 3807950"/>
                <a:gd name="connsiteX1" fmla="*/ 20557741 w 20557741"/>
                <a:gd name="connsiteY1" fmla="*/ 0 h 3807950"/>
                <a:gd name="connsiteX2" fmla="*/ 18770327 w 20557741"/>
                <a:gd name="connsiteY2" fmla="*/ 3807950 h 3807950"/>
                <a:gd name="connsiteX3" fmla="*/ 3627 w 20557741"/>
                <a:gd name="connsiteY3" fmla="*/ 3807950 h 3807950"/>
                <a:gd name="connsiteX4" fmla="*/ 7257 w 20557741"/>
                <a:gd name="connsiteY4" fmla="*/ 0 h 3807950"/>
                <a:gd name="connsiteX0" fmla="*/ 7257 w 24234379"/>
                <a:gd name="connsiteY0" fmla="*/ 0 h 3807950"/>
                <a:gd name="connsiteX1" fmla="*/ 24234379 w 24234379"/>
                <a:gd name="connsiteY1" fmla="*/ 0 h 3807950"/>
                <a:gd name="connsiteX2" fmla="*/ 18770327 w 24234379"/>
                <a:gd name="connsiteY2" fmla="*/ 3807950 h 3807950"/>
                <a:gd name="connsiteX3" fmla="*/ 3627 w 24234379"/>
                <a:gd name="connsiteY3" fmla="*/ 3807950 h 3807950"/>
                <a:gd name="connsiteX4" fmla="*/ 7257 w 24234379"/>
                <a:gd name="connsiteY4" fmla="*/ 0 h 3807950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18770327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24223039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9547839"/>
                <a:gd name="connsiteY0" fmla="*/ 3 h 3807953"/>
                <a:gd name="connsiteX1" fmla="*/ 39547839 w 39547839"/>
                <a:gd name="connsiteY1" fmla="*/ 0 h 3807953"/>
                <a:gd name="connsiteX2" fmla="*/ 24223039 w 39547839"/>
                <a:gd name="connsiteY2" fmla="*/ 3807953 h 3807953"/>
                <a:gd name="connsiteX3" fmla="*/ 3627 w 39547839"/>
                <a:gd name="connsiteY3" fmla="*/ 3807953 h 3807953"/>
                <a:gd name="connsiteX4" fmla="*/ 7257 w 39547839"/>
                <a:gd name="connsiteY4" fmla="*/ 3 h 3807953"/>
                <a:gd name="connsiteX0" fmla="*/ 7257 w 34705241"/>
                <a:gd name="connsiteY0" fmla="*/ 3 h 3807953"/>
                <a:gd name="connsiteX1" fmla="*/ 34705241 w 34705241"/>
                <a:gd name="connsiteY1" fmla="*/ 0 h 3807953"/>
                <a:gd name="connsiteX2" fmla="*/ 24223039 w 34705241"/>
                <a:gd name="connsiteY2" fmla="*/ 3807953 h 3807953"/>
                <a:gd name="connsiteX3" fmla="*/ 3627 w 34705241"/>
                <a:gd name="connsiteY3" fmla="*/ 3807953 h 3807953"/>
                <a:gd name="connsiteX4" fmla="*/ 7257 w 34705241"/>
                <a:gd name="connsiteY4" fmla="*/ 3 h 3807953"/>
                <a:gd name="connsiteX0" fmla="*/ 7257 w 24223039"/>
                <a:gd name="connsiteY0" fmla="*/ 9695 h 3817645"/>
                <a:gd name="connsiteX1" fmla="*/ 20231161 w 24223039"/>
                <a:gd name="connsiteY1" fmla="*/ 0 h 3817645"/>
                <a:gd name="connsiteX2" fmla="*/ 24223039 w 24223039"/>
                <a:gd name="connsiteY2" fmla="*/ 3817645 h 3817645"/>
                <a:gd name="connsiteX3" fmla="*/ 3627 w 24223039"/>
                <a:gd name="connsiteY3" fmla="*/ 3817645 h 3817645"/>
                <a:gd name="connsiteX4" fmla="*/ 7257 w 24223039"/>
                <a:gd name="connsiteY4" fmla="*/ 9695 h 3817645"/>
                <a:gd name="connsiteX0" fmla="*/ 7257 w 28356173"/>
                <a:gd name="connsiteY0" fmla="*/ 3 h 3807953"/>
                <a:gd name="connsiteX1" fmla="*/ 28356173 w 28356173"/>
                <a:gd name="connsiteY1" fmla="*/ 0 h 3807953"/>
                <a:gd name="connsiteX2" fmla="*/ 24223039 w 28356173"/>
                <a:gd name="connsiteY2" fmla="*/ 3807953 h 3807953"/>
                <a:gd name="connsiteX3" fmla="*/ 3627 w 28356173"/>
                <a:gd name="connsiteY3" fmla="*/ 3807953 h 3807953"/>
                <a:gd name="connsiteX4" fmla="*/ 7257 w 28356173"/>
                <a:gd name="connsiteY4" fmla="*/ 3 h 3807953"/>
                <a:gd name="connsiteX0" fmla="*/ 14178065 w 28356173"/>
                <a:gd name="connsiteY0" fmla="*/ 0 h 3807962"/>
                <a:gd name="connsiteX1" fmla="*/ 28356173 w 28356173"/>
                <a:gd name="connsiteY1" fmla="*/ 9 h 3807962"/>
                <a:gd name="connsiteX2" fmla="*/ 24223039 w 28356173"/>
                <a:gd name="connsiteY2" fmla="*/ 3807962 h 3807962"/>
                <a:gd name="connsiteX3" fmla="*/ 3627 w 28356173"/>
                <a:gd name="connsiteY3" fmla="*/ 3807962 h 3807962"/>
                <a:gd name="connsiteX4" fmla="*/ 14178065 w 28356173"/>
                <a:gd name="connsiteY4" fmla="*/ 0 h 3807962"/>
                <a:gd name="connsiteX0" fmla="*/ 3619 w 14181727"/>
                <a:gd name="connsiteY0" fmla="*/ 0 h 3807962"/>
                <a:gd name="connsiteX1" fmla="*/ 14181727 w 14181727"/>
                <a:gd name="connsiteY1" fmla="*/ 9 h 3807962"/>
                <a:gd name="connsiteX2" fmla="*/ 10048593 w 14181727"/>
                <a:gd name="connsiteY2" fmla="*/ 3807962 h 3807962"/>
                <a:gd name="connsiteX3" fmla="*/ 3619 w 14181727"/>
                <a:gd name="connsiteY3" fmla="*/ 3607974 h 3807962"/>
                <a:gd name="connsiteX4" fmla="*/ 3619 w 14181727"/>
                <a:gd name="connsiteY4" fmla="*/ 0 h 3807962"/>
                <a:gd name="connsiteX0" fmla="*/ 7238 w 14185346"/>
                <a:gd name="connsiteY0" fmla="*/ 0 h 3807962"/>
                <a:gd name="connsiteX1" fmla="*/ 14185346 w 14185346"/>
                <a:gd name="connsiteY1" fmla="*/ 9 h 3807962"/>
                <a:gd name="connsiteX2" fmla="*/ 10052212 w 14185346"/>
                <a:gd name="connsiteY2" fmla="*/ 3807962 h 3807962"/>
                <a:gd name="connsiteX3" fmla="*/ 3619 w 14185346"/>
                <a:gd name="connsiteY3" fmla="*/ 3807962 h 3807962"/>
                <a:gd name="connsiteX4" fmla="*/ 7238 w 14185346"/>
                <a:gd name="connsiteY4" fmla="*/ 0 h 3807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85346" h="3807962">
                  <a:moveTo>
                    <a:pt x="7238" y="0"/>
                  </a:moveTo>
                  <a:lnTo>
                    <a:pt x="14185346" y="9"/>
                  </a:lnTo>
                  <a:lnTo>
                    <a:pt x="10052212" y="3807962"/>
                  </a:lnTo>
                  <a:lnTo>
                    <a:pt x="3619" y="3807962"/>
                  </a:lnTo>
                  <a:cubicBezTo>
                    <a:pt x="-10" y="1518333"/>
                    <a:pt x="21753" y="2289629"/>
                    <a:pt x="723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A4E6"/>
                </a:gs>
                <a:gs pos="100000">
                  <a:srgbClr val="1742DB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91440" tIns="4572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utura Bk"/>
                  <a:ea typeface="+mn-ea"/>
                  <a:cs typeface="+mn-cs"/>
                </a:rPr>
                <a:t>2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endParaRPr>
            </a:p>
          </p:txBody>
        </p:sp>
        <p:sp>
          <p:nvSpPr>
            <p:cNvPr id="20" name="TextBox 33"/>
            <p:cNvSpPr txBox="1"/>
            <p:nvPr/>
          </p:nvSpPr>
          <p:spPr>
            <a:xfrm>
              <a:off x="975361" y="1822453"/>
              <a:ext cx="7501889" cy="605644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514350" indent="-514350">
                <a:lnSpc>
                  <a:spcPct val="120000"/>
                </a:lnSpc>
              </a:pPr>
              <a:r>
                <a:rPr lang="zh-CN" altLang="en-US" sz="2000" dirty="0">
                  <a:latin typeface="Arial" pitchFamily="34" charset="0"/>
                  <a:ea typeface="微软雅黑" pitchFamily="34" charset="-122"/>
                </a:rPr>
                <a:t>详细实施方案</a:t>
              </a:r>
            </a:p>
          </p:txBody>
        </p:sp>
      </p:grp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47166" y="976395"/>
            <a:ext cx="2476308" cy="20976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0" name="object 4"/>
          <p:cNvSpPr/>
          <p:nvPr/>
        </p:nvSpPr>
        <p:spPr>
          <a:xfrm>
            <a:off x="819366" y="4360753"/>
            <a:ext cx="5082111" cy="342006"/>
          </a:xfrm>
          <a:custGeom>
            <a:avLst/>
            <a:gdLst/>
            <a:ahLst/>
            <a:cxnLst/>
            <a:rect l="l" t="t" r="r" b="b"/>
            <a:pathLst>
              <a:path w="7832090" h="408939">
                <a:moveTo>
                  <a:pt x="7763764" y="0"/>
                </a:moveTo>
                <a:lnTo>
                  <a:pt x="68072" y="0"/>
                </a:lnTo>
                <a:lnTo>
                  <a:pt x="41576" y="5349"/>
                </a:lnTo>
                <a:lnTo>
                  <a:pt x="19939" y="19938"/>
                </a:lnTo>
                <a:lnTo>
                  <a:pt x="5349" y="41576"/>
                </a:lnTo>
                <a:lnTo>
                  <a:pt x="0" y="68072"/>
                </a:lnTo>
                <a:lnTo>
                  <a:pt x="0" y="340360"/>
                </a:lnTo>
                <a:lnTo>
                  <a:pt x="5349" y="366855"/>
                </a:lnTo>
                <a:lnTo>
                  <a:pt x="19939" y="388493"/>
                </a:lnTo>
                <a:lnTo>
                  <a:pt x="41576" y="403082"/>
                </a:lnTo>
                <a:lnTo>
                  <a:pt x="68072" y="408432"/>
                </a:lnTo>
                <a:lnTo>
                  <a:pt x="7763764" y="408432"/>
                </a:lnTo>
                <a:lnTo>
                  <a:pt x="7790259" y="403082"/>
                </a:lnTo>
                <a:lnTo>
                  <a:pt x="7811897" y="388493"/>
                </a:lnTo>
                <a:lnTo>
                  <a:pt x="7826486" y="366855"/>
                </a:lnTo>
                <a:lnTo>
                  <a:pt x="7831835" y="340360"/>
                </a:lnTo>
                <a:lnTo>
                  <a:pt x="7831835" y="68072"/>
                </a:lnTo>
                <a:lnTo>
                  <a:pt x="7826486" y="41576"/>
                </a:lnTo>
                <a:lnTo>
                  <a:pt x="7811897" y="19938"/>
                </a:lnTo>
                <a:lnTo>
                  <a:pt x="7790259" y="5349"/>
                </a:lnTo>
                <a:lnTo>
                  <a:pt x="7763764" y="0"/>
                </a:lnTo>
                <a:close/>
              </a:path>
            </a:pathLst>
          </a:custGeom>
          <a:solidFill>
            <a:srgbClr val="67B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7"/>
          <p:cNvSpPr txBox="1"/>
          <p:nvPr/>
        </p:nvSpPr>
        <p:spPr>
          <a:xfrm>
            <a:off x="1150853" y="1491877"/>
            <a:ext cx="2930525" cy="3208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>
                <a:latin typeface="Microsoft YaHei"/>
                <a:cs typeface="Microsoft YaHei"/>
              </a:rPr>
              <a:t>3.1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采购入库</a:t>
            </a: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料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3.3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退料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成品、半成品入库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成品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发运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3.6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销售退货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3.7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物料拉动</a:t>
            </a: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3.8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仓库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管理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3.9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容器管理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3.10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系统集成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56171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系统集成</a:t>
            </a:r>
            <a:endParaRPr lang="zh-CN" alt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824249" y="2023171"/>
            <a:ext cx="1891862" cy="1709239"/>
          </a:xfrm>
          <a:prstGeom prst="rect">
            <a:avLst/>
          </a:prstGeom>
          <a:solidFill>
            <a:srgbClr val="00B050"/>
          </a:solidFill>
          <a:ln w="19050">
            <a:noFill/>
            <a:miter lim="800000"/>
            <a:headEnd/>
            <a:tailEnd/>
          </a:ln>
        </p:spPr>
        <p:txBody>
          <a:bodyPr wrap="none" lIns="83174" tIns="41587" rIns="83174" bIns="41587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defTabSz="831850"/>
            <a:r>
              <a:rPr lang="en-US" altLang="zh-CN" sz="2400" b="1" dirty="0">
                <a:solidFill>
                  <a:schemeClr val="bg1"/>
                </a:solidFill>
              </a:rPr>
              <a:t>WMS</a:t>
            </a:r>
          </a:p>
          <a:p>
            <a:pPr algn="ctr" defTabSz="831850"/>
            <a:endParaRPr lang="en-US" altLang="zh-CN" sz="1100" b="1" dirty="0">
              <a:solidFill>
                <a:schemeClr val="bg1"/>
              </a:solidFill>
            </a:endParaRPr>
          </a:p>
          <a:p>
            <a:pPr algn="ctr" defTabSz="831850"/>
            <a:endParaRPr lang="en-US" altLang="zh-CN" sz="1100" b="1" dirty="0">
              <a:solidFill>
                <a:schemeClr val="bg1"/>
              </a:solidFill>
            </a:endParaRPr>
          </a:p>
          <a:p>
            <a:pPr algn="ctr" defTabSz="831850"/>
            <a:endParaRPr lang="en-US" altLang="zh-CN" sz="1100" b="1" dirty="0">
              <a:solidFill>
                <a:schemeClr val="bg1"/>
              </a:solidFill>
            </a:endParaRPr>
          </a:p>
          <a:p>
            <a:pPr algn="ctr" defTabSz="831850"/>
            <a:endParaRPr lang="en-US" altLang="zh-CN" sz="1100" b="1" dirty="0">
              <a:solidFill>
                <a:schemeClr val="bg1"/>
              </a:solidFill>
            </a:endParaRPr>
          </a:p>
          <a:p>
            <a:pPr algn="ctr" defTabSz="831850"/>
            <a:endParaRPr lang="en-US" altLang="zh-CN" sz="1100" b="1" dirty="0">
              <a:solidFill>
                <a:schemeClr val="bg1"/>
              </a:solidFill>
            </a:endParaRPr>
          </a:p>
          <a:p>
            <a:pPr algn="ctr" defTabSz="831850"/>
            <a:endParaRPr lang="en-US" altLang="zh-CN" sz="1100" b="1" dirty="0">
              <a:solidFill>
                <a:schemeClr val="bg1"/>
              </a:solidFill>
            </a:endParaRPr>
          </a:p>
          <a:p>
            <a:pPr algn="ctr" defTabSz="831850"/>
            <a:endParaRPr lang="en-US" altLang="zh-CN" sz="1100" b="1" dirty="0">
              <a:solidFill>
                <a:schemeClr val="bg1"/>
              </a:solidFill>
            </a:endParaRPr>
          </a:p>
        </p:txBody>
      </p:sp>
      <p:sp>
        <p:nvSpPr>
          <p:cNvPr id="21" name="Rectangle 31"/>
          <p:cNvSpPr>
            <a:spLocks noChangeArrowheads="1"/>
          </p:cNvSpPr>
          <p:nvPr/>
        </p:nvSpPr>
        <p:spPr bwMode="auto">
          <a:xfrm>
            <a:off x="821877" y="1810526"/>
            <a:ext cx="2156249" cy="1921884"/>
          </a:xfrm>
          <a:prstGeom prst="rect">
            <a:avLst/>
          </a:prstGeom>
          <a:solidFill>
            <a:srgbClr val="0071A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lIns="83174" tIns="41587" rIns="83174" bIns="41587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defTabSz="831850"/>
            <a:r>
              <a:rPr lang="en-US" altLang="zh-CN" b="1" dirty="0">
                <a:solidFill>
                  <a:schemeClr val="bg1"/>
                </a:solidFill>
              </a:rPr>
              <a:t>SAP</a:t>
            </a:r>
          </a:p>
          <a:p>
            <a:pPr algn="ctr" defTabSz="831850"/>
            <a:endParaRPr lang="en-US" altLang="zh-CN" b="1" dirty="0">
              <a:solidFill>
                <a:schemeClr val="bg1"/>
              </a:solidFill>
            </a:endParaRPr>
          </a:p>
          <a:p>
            <a:pPr algn="ctr" defTabSz="831850"/>
            <a:endParaRPr lang="en-US" altLang="zh-CN" b="1" dirty="0">
              <a:solidFill>
                <a:schemeClr val="bg1"/>
              </a:solidFill>
            </a:endParaRPr>
          </a:p>
          <a:p>
            <a:pPr algn="ctr" defTabSz="831850"/>
            <a:endParaRPr lang="en-US" altLang="zh-CN" b="1" dirty="0">
              <a:solidFill>
                <a:schemeClr val="bg1"/>
              </a:solidFill>
            </a:endParaRPr>
          </a:p>
        </p:txBody>
      </p:sp>
      <p:cxnSp>
        <p:nvCxnSpPr>
          <p:cNvPr id="22" name="AutoShape 29"/>
          <p:cNvCxnSpPr>
            <a:cxnSpLocks noChangeShapeType="1"/>
            <a:stCxn id="21" idx="0"/>
            <a:endCxn id="20" idx="0"/>
          </p:cNvCxnSpPr>
          <p:nvPr/>
        </p:nvCxnSpPr>
        <p:spPr bwMode="auto">
          <a:xfrm rot="16200000" flipH="1">
            <a:off x="3728768" y="-18241"/>
            <a:ext cx="212645" cy="3870178"/>
          </a:xfrm>
          <a:prstGeom prst="curvedConnector3">
            <a:avLst>
              <a:gd name="adj1" fmla="val -107503"/>
            </a:avLst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23" name="AutoShape 33"/>
          <p:cNvCxnSpPr>
            <a:cxnSpLocks noChangeShapeType="1"/>
            <a:stCxn id="20" idx="1"/>
            <a:endCxn id="37" idx="3"/>
          </p:cNvCxnSpPr>
          <p:nvPr/>
        </p:nvCxnSpPr>
        <p:spPr bwMode="auto">
          <a:xfrm rot="10800000">
            <a:off x="2629657" y="2507829"/>
            <a:ext cx="2194592" cy="369962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5986133" y="497617"/>
            <a:ext cx="1326714" cy="865849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3174" tIns="41587" rIns="83174" bIns="41587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defTabSz="831850"/>
            <a:r>
              <a:rPr lang="en-US" altLang="zh-CN" sz="2400" b="1" dirty="0"/>
              <a:t>MES</a:t>
            </a: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5159608" y="4245416"/>
            <a:ext cx="1217628" cy="693414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3174" tIns="41587" rIns="83174" bIns="41587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defTabSz="831850"/>
            <a:r>
              <a:rPr lang="en-US" altLang="zh-CN" sz="2400" b="1" dirty="0"/>
              <a:t>EDI</a:t>
            </a:r>
          </a:p>
        </p:txBody>
      </p:sp>
      <p:cxnSp>
        <p:nvCxnSpPr>
          <p:cNvPr id="26" name="AutoShape 33"/>
          <p:cNvCxnSpPr>
            <a:cxnSpLocks noChangeShapeType="1"/>
            <a:stCxn id="24" idx="3"/>
            <a:endCxn id="20" idx="3"/>
          </p:cNvCxnSpPr>
          <p:nvPr/>
        </p:nvCxnSpPr>
        <p:spPr bwMode="auto">
          <a:xfrm flipH="1">
            <a:off x="6716111" y="930542"/>
            <a:ext cx="596736" cy="1947249"/>
          </a:xfrm>
          <a:prstGeom prst="curvedConnector3">
            <a:avLst>
              <a:gd name="adj1" fmla="val -64728"/>
            </a:avLst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27" name="AutoShape 29"/>
          <p:cNvCxnSpPr>
            <a:cxnSpLocks noChangeShapeType="1"/>
            <a:stCxn id="20" idx="2"/>
            <a:endCxn id="25" idx="0"/>
          </p:cNvCxnSpPr>
          <p:nvPr/>
        </p:nvCxnSpPr>
        <p:spPr bwMode="auto">
          <a:xfrm rot="5400000">
            <a:off x="5512798" y="3988034"/>
            <a:ext cx="513006" cy="1758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28" name="文本框 27"/>
          <p:cNvSpPr txBox="1"/>
          <p:nvPr/>
        </p:nvSpPr>
        <p:spPr>
          <a:xfrm>
            <a:off x="3612593" y="985537"/>
            <a:ext cx="12573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5738" indent="-185738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1100" dirty="0">
                <a:latin typeface="Arial" pitchFamily="34" charset="0"/>
                <a:ea typeface="宋体" pitchFamily="2" charset="-122"/>
              </a:rPr>
              <a:t>物料</a:t>
            </a:r>
            <a:endParaRPr lang="en-US" altLang="zh-CN" sz="1100" dirty="0">
              <a:latin typeface="Arial" pitchFamily="34" charset="0"/>
              <a:ea typeface="宋体" pitchFamily="2" charset="-122"/>
            </a:endParaRPr>
          </a:p>
          <a:p>
            <a:pPr marL="185738" indent="-185738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1100" dirty="0">
                <a:latin typeface="Arial" pitchFamily="34" charset="0"/>
                <a:ea typeface="宋体" pitchFamily="2" charset="-122"/>
              </a:rPr>
              <a:t>供应商</a:t>
            </a:r>
            <a:endParaRPr lang="en-US" altLang="zh-CN" sz="1100" dirty="0">
              <a:latin typeface="Arial" pitchFamily="34" charset="0"/>
              <a:ea typeface="宋体" pitchFamily="2" charset="-122"/>
            </a:endParaRPr>
          </a:p>
          <a:p>
            <a:pPr marL="185738" indent="-185738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1100" dirty="0">
                <a:latin typeface="Arial" pitchFamily="34" charset="0"/>
                <a:ea typeface="宋体" pitchFamily="2" charset="-122"/>
              </a:rPr>
              <a:t>客户</a:t>
            </a:r>
            <a:endParaRPr lang="en-US" altLang="zh-CN" sz="1100" dirty="0">
              <a:latin typeface="Arial" pitchFamily="34" charset="0"/>
              <a:ea typeface="宋体" pitchFamily="2" charset="-122"/>
            </a:endParaRPr>
          </a:p>
          <a:p>
            <a:pPr marL="185738" indent="-185738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1100" dirty="0">
                <a:latin typeface="Arial" pitchFamily="34" charset="0"/>
                <a:ea typeface="宋体" pitchFamily="2" charset="-122"/>
              </a:rPr>
              <a:t>单位</a:t>
            </a:r>
            <a:r>
              <a:rPr lang="en-US" altLang="zh-CN" sz="1100" dirty="0">
                <a:latin typeface="Arial" pitchFamily="34" charset="0"/>
                <a:ea typeface="宋体" pitchFamily="2" charset="-122"/>
              </a:rPr>
              <a:t>/</a:t>
            </a:r>
            <a:r>
              <a:rPr lang="zh-CN" altLang="en-US" sz="1100" dirty="0">
                <a:latin typeface="Arial" pitchFamily="34" charset="0"/>
                <a:ea typeface="宋体" pitchFamily="2" charset="-122"/>
              </a:rPr>
              <a:t>单位换算</a:t>
            </a:r>
            <a:endParaRPr lang="en-US" altLang="zh-CN" sz="1100" dirty="0">
              <a:latin typeface="Arial" pitchFamily="34" charset="0"/>
              <a:ea typeface="宋体" pitchFamily="2" charset="-122"/>
            </a:endParaRPr>
          </a:p>
          <a:p>
            <a:pPr marL="185738" indent="-185738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1100" dirty="0">
                <a:latin typeface="Arial" pitchFamily="34" charset="0"/>
              </a:rPr>
              <a:t>物料计划</a:t>
            </a:r>
            <a:endParaRPr lang="en-US" altLang="zh-CN" sz="1100" dirty="0">
              <a:latin typeface="Arial" pitchFamily="34" charset="0"/>
            </a:endParaRPr>
          </a:p>
          <a:p>
            <a:pPr marL="185738" indent="-185738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1100" dirty="0">
                <a:latin typeface="Arial" pitchFamily="34" charset="0"/>
              </a:rPr>
              <a:t>发运计划</a:t>
            </a:r>
            <a:endParaRPr lang="en-US" altLang="zh-CN" sz="1100" dirty="0">
              <a:latin typeface="Arial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715189" y="1701326"/>
            <a:ext cx="9367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5738" indent="-185738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1100" dirty="0">
                <a:latin typeface="Arial" pitchFamily="34" charset="0"/>
                <a:ea typeface="宋体" pitchFamily="2" charset="-122"/>
              </a:rPr>
              <a:t>生产单</a:t>
            </a:r>
            <a:endParaRPr lang="en-US" altLang="zh-CN" sz="1100" dirty="0">
              <a:latin typeface="Arial" pitchFamily="34" charset="0"/>
              <a:ea typeface="宋体" pitchFamily="2" charset="-122"/>
            </a:endParaRPr>
          </a:p>
          <a:p>
            <a:pPr marL="185738" indent="-185738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1100" dirty="0">
                <a:latin typeface="Arial" pitchFamily="34" charset="0"/>
                <a:ea typeface="宋体" pitchFamily="2" charset="-122"/>
              </a:rPr>
              <a:t>物料需求</a:t>
            </a:r>
            <a:endParaRPr lang="en-US" altLang="zh-CN" sz="11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942705" y="3435928"/>
            <a:ext cx="9367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5738" indent="-185738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1100" dirty="0">
                <a:latin typeface="Arial" pitchFamily="34" charset="0"/>
                <a:ea typeface="宋体" pitchFamily="2" charset="-122"/>
              </a:rPr>
              <a:t>条码</a:t>
            </a:r>
            <a:endParaRPr lang="en-US" altLang="zh-CN" sz="1100" dirty="0">
              <a:latin typeface="Arial" pitchFamily="34" charset="0"/>
              <a:ea typeface="宋体" pitchFamily="2" charset="-122"/>
            </a:endParaRPr>
          </a:p>
          <a:p>
            <a:pPr marL="185738" indent="-185738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1100" dirty="0">
                <a:latin typeface="Arial" pitchFamily="34" charset="0"/>
                <a:ea typeface="宋体" pitchFamily="2" charset="-122"/>
              </a:rPr>
              <a:t>发货通知</a:t>
            </a:r>
            <a:endParaRPr lang="en-US" altLang="zh-CN" sz="11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2898295" y="2804334"/>
            <a:ext cx="936795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185738" indent="-185738" algn="l">
              <a:buFontTx/>
              <a:buChar char="•"/>
            </a:pPr>
            <a:r>
              <a:rPr lang="zh-CN" altLang="en-US" sz="1100" dirty="0"/>
              <a:t>生产收货</a:t>
            </a:r>
            <a:endParaRPr lang="en-US" altLang="zh-CN" sz="1100" dirty="0"/>
          </a:p>
        </p:txBody>
      </p:sp>
      <p:cxnSp>
        <p:nvCxnSpPr>
          <p:cNvPr id="32" name="AutoShape 33"/>
          <p:cNvCxnSpPr>
            <a:cxnSpLocks noChangeShapeType="1"/>
            <a:stCxn id="21" idx="2"/>
            <a:endCxn id="25" idx="1"/>
          </p:cNvCxnSpPr>
          <p:nvPr/>
        </p:nvCxnSpPr>
        <p:spPr bwMode="auto">
          <a:xfrm rot="16200000" flipH="1">
            <a:off x="3099949" y="2532463"/>
            <a:ext cx="859713" cy="3259606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3" name="文本框 457"/>
          <p:cNvSpPr txBox="1"/>
          <p:nvPr/>
        </p:nvSpPr>
        <p:spPr>
          <a:xfrm>
            <a:off x="2675798" y="4213667"/>
            <a:ext cx="93679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5738" indent="-185738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1100" dirty="0">
                <a:latin typeface="Arial" pitchFamily="34" charset="0"/>
                <a:ea typeface="宋体" pitchFamily="2" charset="-122"/>
              </a:rPr>
              <a:t>需求预测</a:t>
            </a:r>
            <a:endParaRPr lang="en-US" altLang="zh-CN" sz="1100" dirty="0">
              <a:latin typeface="Arial" pitchFamily="34" charset="0"/>
              <a:ea typeface="宋体" pitchFamily="2" charset="-122"/>
            </a:endParaRPr>
          </a:p>
          <a:p>
            <a:pPr marL="185738" indent="-185738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1100" dirty="0">
                <a:latin typeface="Arial" pitchFamily="34" charset="0"/>
                <a:ea typeface="宋体" pitchFamily="2" charset="-122"/>
              </a:rPr>
              <a:t>交货计划</a:t>
            </a:r>
            <a:endParaRPr lang="en-US" altLang="zh-CN" sz="1100" dirty="0">
              <a:latin typeface="Arial" pitchFamily="34" charset="0"/>
              <a:ea typeface="宋体" pitchFamily="2" charset="-122"/>
            </a:endParaRPr>
          </a:p>
          <a:p>
            <a:pPr marL="185738" indent="-185738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1100" dirty="0">
                <a:latin typeface="Arial" pitchFamily="34" charset="0"/>
                <a:ea typeface="宋体" pitchFamily="2" charset="-122"/>
              </a:rPr>
              <a:t>开票通知</a:t>
            </a:r>
            <a:endParaRPr lang="en-US" altLang="zh-CN" sz="1100" dirty="0"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34" name="AutoShape 33"/>
          <p:cNvCxnSpPr>
            <a:cxnSpLocks noChangeShapeType="1"/>
            <a:stCxn id="25" idx="3"/>
            <a:endCxn id="20" idx="3"/>
          </p:cNvCxnSpPr>
          <p:nvPr/>
        </p:nvCxnSpPr>
        <p:spPr bwMode="auto">
          <a:xfrm flipV="1">
            <a:off x="6377236" y="2877791"/>
            <a:ext cx="338875" cy="1714332"/>
          </a:xfrm>
          <a:prstGeom prst="curvedConnector3">
            <a:avLst>
              <a:gd name="adj1" fmla="val 167459"/>
            </a:avLst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5" name="Rectangle 99"/>
          <p:cNvSpPr/>
          <p:nvPr/>
        </p:nvSpPr>
        <p:spPr>
          <a:xfrm>
            <a:off x="5023945" y="2536178"/>
            <a:ext cx="1502264" cy="1015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lvl="1" indent="-179388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打印条码</a:t>
            </a:r>
            <a:endParaRPr lang="en-US" altLang="zh-CN" sz="1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9388" lvl="1" indent="-179388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从收货到上架</a:t>
            </a:r>
            <a:endParaRPr lang="en-US" altLang="zh-CN" sz="1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9388" lvl="1" indent="-179388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库内条码操作</a:t>
            </a:r>
            <a:endParaRPr lang="en-US" altLang="zh-CN" sz="1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9388" lvl="1" indent="-179388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从拣货单到发货</a:t>
            </a:r>
            <a:endParaRPr lang="en-US" altLang="zh-CN" sz="1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Rectangle 132"/>
          <p:cNvSpPr/>
          <p:nvPr/>
        </p:nvSpPr>
        <p:spPr>
          <a:xfrm>
            <a:off x="5743443" y="3813000"/>
            <a:ext cx="795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5738" indent="-185738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1100" dirty="0">
                <a:latin typeface="Arial" pitchFamily="34" charset="0"/>
                <a:ea typeface="宋体" pitchFamily="2" charset="-122"/>
              </a:rPr>
              <a:t>收货单</a:t>
            </a:r>
            <a:endParaRPr lang="en-US" altLang="zh-CN" sz="11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2147752" y="2326542"/>
            <a:ext cx="481905" cy="36257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3174" tIns="41587" rIns="83174" bIns="41587" anchor="ctr"/>
          <a:lstStyle/>
          <a:p>
            <a:pPr algn="ctr" defTabSz="83185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SD</a:t>
            </a:r>
          </a:p>
        </p:txBody>
      </p:sp>
      <p:sp>
        <p:nvSpPr>
          <p:cNvPr id="38" name="Rectangle 29"/>
          <p:cNvSpPr/>
          <p:nvPr/>
        </p:nvSpPr>
        <p:spPr>
          <a:xfrm>
            <a:off x="2147753" y="2794117"/>
            <a:ext cx="481905" cy="36257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3174" tIns="41587" rIns="83174" bIns="41587" anchor="ctr"/>
          <a:lstStyle/>
          <a:p>
            <a:pPr algn="ctr" defTabSz="83185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PP</a:t>
            </a:r>
          </a:p>
        </p:txBody>
      </p:sp>
      <p:sp>
        <p:nvSpPr>
          <p:cNvPr id="39" name="Rectangle 30"/>
          <p:cNvSpPr/>
          <p:nvPr/>
        </p:nvSpPr>
        <p:spPr>
          <a:xfrm>
            <a:off x="2150241" y="3254642"/>
            <a:ext cx="481905" cy="36257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3174" tIns="41587" rIns="83174" bIns="41587" anchor="ctr"/>
          <a:lstStyle/>
          <a:p>
            <a:pPr algn="ctr" defTabSz="83185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34" charset="0"/>
                <a:ea typeface="宋体" pitchFamily="2" charset="-122"/>
              </a:rPr>
              <a:t>MM</a:t>
            </a:r>
            <a:endParaRPr lang="en-US" sz="1600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0" name="Rectangle 31"/>
          <p:cNvSpPr/>
          <p:nvPr/>
        </p:nvSpPr>
        <p:spPr>
          <a:xfrm>
            <a:off x="1141114" y="2692706"/>
            <a:ext cx="481905" cy="36257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3174" tIns="41587" rIns="83174" bIns="41587" anchor="ctr"/>
          <a:lstStyle/>
          <a:p>
            <a:pPr algn="ctr" defTabSz="83185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FI</a:t>
            </a:r>
          </a:p>
        </p:txBody>
      </p:sp>
      <p:sp>
        <p:nvSpPr>
          <p:cNvPr id="41" name="Rectangle 32"/>
          <p:cNvSpPr/>
          <p:nvPr/>
        </p:nvSpPr>
        <p:spPr>
          <a:xfrm>
            <a:off x="1149456" y="3153569"/>
            <a:ext cx="481905" cy="36257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3174" tIns="41587" rIns="83174" bIns="41587" anchor="ctr"/>
          <a:lstStyle/>
          <a:p>
            <a:pPr algn="ctr" defTabSz="83185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CO</a:t>
            </a:r>
          </a:p>
        </p:txBody>
      </p:sp>
      <p:sp>
        <p:nvSpPr>
          <p:cNvPr id="42" name="Text Box 34"/>
          <p:cNvSpPr txBox="1">
            <a:spLocks noChangeArrowheads="1"/>
          </p:cNvSpPr>
          <p:nvPr/>
        </p:nvSpPr>
        <p:spPr bwMode="auto">
          <a:xfrm>
            <a:off x="3524916" y="3097377"/>
            <a:ext cx="1218923" cy="6771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185738" indent="-185738" algn="l">
              <a:buFontTx/>
              <a:buChar char="•"/>
            </a:pPr>
            <a:r>
              <a:rPr lang="zh-CN" altLang="en-US" sz="1100" dirty="0"/>
              <a:t>采购</a:t>
            </a:r>
            <a:r>
              <a:rPr lang="en-US" altLang="zh-CN" sz="1100" dirty="0"/>
              <a:t>/</a:t>
            </a:r>
            <a:r>
              <a:rPr lang="zh-CN" altLang="en-US" sz="1100" dirty="0"/>
              <a:t>退货</a:t>
            </a:r>
            <a:endParaRPr lang="en-US" altLang="zh-CN" sz="1100" dirty="0"/>
          </a:p>
          <a:p>
            <a:pPr marL="185738" indent="-185738" algn="l">
              <a:buFontTx/>
              <a:buChar char="•"/>
            </a:pPr>
            <a:r>
              <a:rPr lang="zh-CN" altLang="en-US" sz="1100" dirty="0"/>
              <a:t>委外加工</a:t>
            </a:r>
            <a:endParaRPr lang="en-US" altLang="zh-CN" sz="1100" dirty="0"/>
          </a:p>
          <a:p>
            <a:pPr marL="185738" indent="-185738" algn="l">
              <a:buFontTx/>
              <a:buChar char="•"/>
            </a:pPr>
            <a:r>
              <a:rPr lang="zh-CN" altLang="en-US" sz="1100" dirty="0"/>
              <a:t>移库</a:t>
            </a:r>
            <a:endParaRPr lang="en-US" altLang="zh-CN" sz="1100" dirty="0"/>
          </a:p>
          <a:p>
            <a:pPr marL="185738" indent="-185738" algn="l">
              <a:buFontTx/>
              <a:buChar char="•"/>
            </a:pPr>
            <a:r>
              <a:rPr lang="zh-CN" altLang="en-US" sz="1100" dirty="0"/>
              <a:t>计划外出入库</a:t>
            </a:r>
            <a:endParaRPr lang="en-US" altLang="zh-CN" sz="1100" dirty="0"/>
          </a:p>
        </p:txBody>
      </p:sp>
      <p:cxnSp>
        <p:nvCxnSpPr>
          <p:cNvPr id="43" name="AutoShape 33"/>
          <p:cNvCxnSpPr>
            <a:cxnSpLocks noChangeShapeType="1"/>
            <a:stCxn id="20" idx="1"/>
            <a:endCxn id="38" idx="3"/>
          </p:cNvCxnSpPr>
          <p:nvPr/>
        </p:nvCxnSpPr>
        <p:spPr bwMode="auto">
          <a:xfrm rot="10800000" flipV="1">
            <a:off x="2629659" y="2877790"/>
            <a:ext cx="2194591" cy="97613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4" name="Text Box 34"/>
          <p:cNvSpPr txBox="1">
            <a:spLocks noChangeArrowheads="1"/>
          </p:cNvSpPr>
          <p:nvPr/>
        </p:nvSpPr>
        <p:spPr bwMode="auto">
          <a:xfrm>
            <a:off x="3141850" y="2392728"/>
            <a:ext cx="975267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185738" indent="-185738" algn="l">
              <a:buFontTx/>
              <a:buChar char="•"/>
            </a:pPr>
            <a:r>
              <a:rPr lang="zh-CN" altLang="en-US" sz="1100" dirty="0"/>
              <a:t>销售</a:t>
            </a:r>
            <a:r>
              <a:rPr lang="en-US" altLang="zh-CN" sz="1100" dirty="0"/>
              <a:t>/</a:t>
            </a:r>
            <a:r>
              <a:rPr lang="zh-CN" altLang="en-US" sz="1100" dirty="0"/>
              <a:t>退货</a:t>
            </a:r>
            <a:endParaRPr lang="en-US" altLang="zh-CN" sz="1100" dirty="0"/>
          </a:p>
        </p:txBody>
      </p:sp>
      <p:cxnSp>
        <p:nvCxnSpPr>
          <p:cNvPr id="45" name="AutoShape 33"/>
          <p:cNvCxnSpPr>
            <a:cxnSpLocks noChangeShapeType="1"/>
            <a:stCxn id="20" idx="1"/>
            <a:endCxn id="39" idx="3"/>
          </p:cNvCxnSpPr>
          <p:nvPr/>
        </p:nvCxnSpPr>
        <p:spPr bwMode="auto">
          <a:xfrm rot="10800000" flipV="1">
            <a:off x="2632147" y="2877791"/>
            <a:ext cx="2192103" cy="558138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6" name="AutoShape 33"/>
          <p:cNvCxnSpPr>
            <a:cxnSpLocks noChangeShapeType="1"/>
            <a:stCxn id="20" idx="0"/>
            <a:endCxn id="24" idx="2"/>
          </p:cNvCxnSpPr>
          <p:nvPr/>
        </p:nvCxnSpPr>
        <p:spPr bwMode="auto">
          <a:xfrm rot="5400000" flipH="1" flipV="1">
            <a:off x="5879983" y="1253664"/>
            <a:ext cx="659705" cy="87931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7" name="文本框 454"/>
          <p:cNvSpPr txBox="1"/>
          <p:nvPr/>
        </p:nvSpPr>
        <p:spPr>
          <a:xfrm>
            <a:off x="6512772" y="1505658"/>
            <a:ext cx="9367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5738" indent="-185738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1100" dirty="0">
                <a:latin typeface="Arial" pitchFamily="34" charset="0"/>
                <a:ea typeface="宋体" pitchFamily="2" charset="-122"/>
              </a:rPr>
              <a:t>仓库库存</a:t>
            </a:r>
            <a:endParaRPr lang="en-US" altLang="zh-CN" sz="1100" dirty="0">
              <a:latin typeface="Arial" pitchFamily="34" charset="0"/>
              <a:ea typeface="宋体" pitchFamily="2" charset="-122"/>
            </a:endParaRPr>
          </a:p>
          <a:p>
            <a:pPr marL="185738" indent="-185738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1100" dirty="0">
                <a:latin typeface="Arial" pitchFamily="34" charset="0"/>
                <a:ea typeface="宋体" pitchFamily="2" charset="-122"/>
              </a:rPr>
              <a:t>发料信息</a:t>
            </a:r>
            <a:endParaRPr lang="en-US" altLang="zh-CN" sz="1100" dirty="0"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48" name="AutoShape 33"/>
          <p:cNvCxnSpPr>
            <a:cxnSpLocks noChangeShapeType="1"/>
            <a:stCxn id="21" idx="0"/>
            <a:endCxn id="24" idx="0"/>
          </p:cNvCxnSpPr>
          <p:nvPr/>
        </p:nvCxnSpPr>
        <p:spPr bwMode="auto">
          <a:xfrm rot="5400000" flipH="1" flipV="1">
            <a:off x="3618292" y="-1220672"/>
            <a:ext cx="1312909" cy="4749488"/>
          </a:xfrm>
          <a:prstGeom prst="curvedConnector3">
            <a:avLst>
              <a:gd name="adj1" fmla="val 117412"/>
            </a:avLst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9" name="文本框 452"/>
          <p:cNvSpPr txBox="1"/>
          <p:nvPr/>
        </p:nvSpPr>
        <p:spPr>
          <a:xfrm>
            <a:off x="3939034" y="224929"/>
            <a:ext cx="93679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5738" indent="-185738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1100" dirty="0">
                <a:latin typeface="Arial" pitchFamily="34" charset="0"/>
                <a:ea typeface="宋体" pitchFamily="2" charset="-122"/>
              </a:rPr>
              <a:t>物料</a:t>
            </a:r>
            <a:endParaRPr lang="en-US" altLang="zh-CN" sz="1100" dirty="0">
              <a:latin typeface="Arial" pitchFamily="34" charset="0"/>
              <a:ea typeface="宋体" pitchFamily="2" charset="-122"/>
            </a:endParaRPr>
          </a:p>
          <a:p>
            <a:pPr marL="185738" indent="-185738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1100" dirty="0">
                <a:latin typeface="Arial" pitchFamily="34" charset="0"/>
              </a:rPr>
              <a:t>物料清单</a:t>
            </a:r>
            <a:endParaRPr lang="en-US" altLang="zh-CN" sz="1100" dirty="0">
              <a:latin typeface="Arial" pitchFamily="34" charset="0"/>
            </a:endParaRPr>
          </a:p>
          <a:p>
            <a:pPr marL="185738" indent="-185738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1100" dirty="0">
                <a:latin typeface="Arial" pitchFamily="34" charset="0"/>
              </a:rPr>
              <a:t>生产计划</a:t>
            </a:r>
            <a:endParaRPr lang="en-US" altLang="zh-CN" sz="11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61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11" y="309381"/>
            <a:ext cx="8376263" cy="369332"/>
          </a:xfrm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14400" fontAlgn="base">
              <a:lnSpc>
                <a:spcPts val="3300"/>
              </a:lnSpc>
              <a:spcAft>
                <a:spcPct val="0"/>
              </a:spcAft>
            </a:pPr>
            <a:r>
              <a:rPr lang="zh-CN" altLang="en-US" dirty="0">
                <a:solidFill>
                  <a:schemeClr val="tx1"/>
                </a:solidFill>
                <a:latin typeface="Futura Bk" pitchFamily="34" charset="0"/>
              </a:rPr>
              <a:t>汇报</a:t>
            </a:r>
            <a:r>
              <a:rPr lang="zh-CN" altLang="en-US" dirty="0">
                <a:latin typeface="Futura Bk" pitchFamily="34" charset="0"/>
              </a:rPr>
              <a:t>主</a:t>
            </a:r>
            <a:r>
              <a:rPr lang="zh-CN" altLang="en-US" dirty="0">
                <a:solidFill>
                  <a:schemeClr val="tx1"/>
                </a:solidFill>
                <a:latin typeface="Futura Bk" pitchFamily="34" charset="0"/>
              </a:rPr>
              <a:t>提纲</a:t>
            </a:r>
            <a:endParaRPr lang="en-US" altLang="en-US" dirty="0">
              <a:solidFill>
                <a:schemeClr val="tx1"/>
              </a:solidFill>
              <a:latin typeface="Futura Bk" pitchFamily="34" charset="0"/>
              <a:ea typeface="微软雅黑" pitchFamily="34" charset="-122"/>
            </a:endParaRPr>
          </a:p>
        </p:txBody>
      </p:sp>
      <p:sp>
        <p:nvSpPr>
          <p:cNvPr id="29" name="Striped Right Arrow 62"/>
          <p:cNvSpPr/>
          <p:nvPr/>
        </p:nvSpPr>
        <p:spPr>
          <a:xfrm>
            <a:off x="383024" y="2093113"/>
            <a:ext cx="385971" cy="439238"/>
          </a:xfrm>
          <a:prstGeom prst="striped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微软雅黑" pitchFamily="34" charset="-122"/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47166" y="976395"/>
            <a:ext cx="2476308" cy="20976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4" name="Gruppieren 54"/>
          <p:cNvGrpSpPr/>
          <p:nvPr/>
        </p:nvGrpSpPr>
        <p:grpSpPr>
          <a:xfrm>
            <a:off x="840630" y="908392"/>
            <a:ext cx="5082111" cy="482799"/>
            <a:chOff x="469733" y="1812921"/>
            <a:chExt cx="8204367" cy="615176"/>
          </a:xfr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Parallelogram 46"/>
            <p:cNvSpPr/>
            <p:nvPr/>
          </p:nvSpPr>
          <p:spPr>
            <a:xfrm>
              <a:off x="701041" y="1822451"/>
              <a:ext cx="7973059" cy="542871"/>
            </a:xfrm>
            <a:prstGeom prst="parallelogram">
              <a:avLst>
                <a:gd name="adj" fmla="val 23905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rgbClr val="0098F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indent="0"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000" b="1" dirty="0">
                <a:solidFill>
                  <a:schemeClr val="lt1"/>
                </a:solidFill>
                <a:latin typeface="微软雅黑" pitchFamily="34" charset="-122"/>
              </a:endParaRPr>
            </a:p>
          </p:txBody>
        </p:sp>
        <p:sp>
          <p:nvSpPr>
            <p:cNvPr id="66" name="Freihandform 56"/>
            <p:cNvSpPr/>
            <p:nvPr/>
          </p:nvSpPr>
          <p:spPr>
            <a:xfrm>
              <a:off x="469733" y="1812921"/>
              <a:ext cx="500812" cy="552402"/>
            </a:xfrm>
            <a:custGeom>
              <a:avLst/>
              <a:gdLst>
                <a:gd name="connsiteX0" fmla="*/ 0 w 6248400"/>
                <a:gd name="connsiteY0" fmla="*/ 0 h 6868886"/>
                <a:gd name="connsiteX1" fmla="*/ 6248400 w 6248400"/>
                <a:gd name="connsiteY1" fmla="*/ 10886 h 6868886"/>
                <a:gd name="connsiteX2" fmla="*/ 4615543 w 6248400"/>
                <a:gd name="connsiteY2" fmla="*/ 6868886 h 6868886"/>
                <a:gd name="connsiteX3" fmla="*/ 21772 w 6248400"/>
                <a:gd name="connsiteY3" fmla="*/ 6868886 h 6868886"/>
                <a:gd name="connsiteX4" fmla="*/ 0 w 6248400"/>
                <a:gd name="connsiteY4" fmla="*/ 0 h 6868886"/>
                <a:gd name="connsiteX0" fmla="*/ 0 w 13238706"/>
                <a:gd name="connsiteY0" fmla="*/ 0 h 6868886"/>
                <a:gd name="connsiteX1" fmla="*/ 13238706 w 13238706"/>
                <a:gd name="connsiteY1" fmla="*/ 10886 h 6868886"/>
                <a:gd name="connsiteX2" fmla="*/ 11605849 w 13238706"/>
                <a:gd name="connsiteY2" fmla="*/ 6868886 h 6868886"/>
                <a:gd name="connsiteX3" fmla="*/ 7012078 w 13238706"/>
                <a:gd name="connsiteY3" fmla="*/ 6868886 h 6868886"/>
                <a:gd name="connsiteX4" fmla="*/ 0 w 13238706"/>
                <a:gd name="connsiteY4" fmla="*/ 0 h 6868886"/>
                <a:gd name="connsiteX0" fmla="*/ 3630 w 13242336"/>
                <a:gd name="connsiteY0" fmla="*/ 0 h 6868886"/>
                <a:gd name="connsiteX1" fmla="*/ 13242336 w 13242336"/>
                <a:gd name="connsiteY1" fmla="*/ 10886 h 6868886"/>
                <a:gd name="connsiteX2" fmla="*/ 11609479 w 13242336"/>
                <a:gd name="connsiteY2" fmla="*/ 6868886 h 6868886"/>
                <a:gd name="connsiteX3" fmla="*/ 3630 w 13242336"/>
                <a:gd name="connsiteY3" fmla="*/ 6868886 h 6868886"/>
                <a:gd name="connsiteX4" fmla="*/ 3630 w 13242336"/>
                <a:gd name="connsiteY4" fmla="*/ 0 h 6868886"/>
                <a:gd name="connsiteX0" fmla="*/ 0 w 15908085"/>
                <a:gd name="connsiteY0" fmla="*/ 66454 h 6858002"/>
                <a:gd name="connsiteX1" fmla="*/ 15908085 w 15908085"/>
                <a:gd name="connsiteY1" fmla="*/ 2 h 6858002"/>
                <a:gd name="connsiteX2" fmla="*/ 14275228 w 15908085"/>
                <a:gd name="connsiteY2" fmla="*/ 6858002 h 6858002"/>
                <a:gd name="connsiteX3" fmla="*/ 2669379 w 15908085"/>
                <a:gd name="connsiteY3" fmla="*/ 6858002 h 6858002"/>
                <a:gd name="connsiteX4" fmla="*/ 0 w 15908085"/>
                <a:gd name="connsiteY4" fmla="*/ 66454 h 6858002"/>
                <a:gd name="connsiteX0" fmla="*/ 3630 w 15911715"/>
                <a:gd name="connsiteY0" fmla="*/ 66454 h 6858002"/>
                <a:gd name="connsiteX1" fmla="*/ 15911715 w 15911715"/>
                <a:gd name="connsiteY1" fmla="*/ 2 h 6858002"/>
                <a:gd name="connsiteX2" fmla="*/ 14278858 w 15911715"/>
                <a:gd name="connsiteY2" fmla="*/ 6858002 h 6858002"/>
                <a:gd name="connsiteX3" fmla="*/ 3630 w 15911715"/>
                <a:gd name="connsiteY3" fmla="*/ 6858002 h 6858002"/>
                <a:gd name="connsiteX4" fmla="*/ 3630 w 15911715"/>
                <a:gd name="connsiteY4" fmla="*/ 66454 h 6858002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278858 w 15911715"/>
                <a:gd name="connsiteY2" fmla="*/ 6868886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934774 w 15911715"/>
                <a:gd name="connsiteY2" fmla="*/ 3807950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7257 w 15915342"/>
                <a:gd name="connsiteY0" fmla="*/ 0 h 3807950"/>
                <a:gd name="connsiteX1" fmla="*/ 15915342 w 15915342"/>
                <a:gd name="connsiteY1" fmla="*/ 10886 h 3807950"/>
                <a:gd name="connsiteX2" fmla="*/ 14938401 w 15915342"/>
                <a:gd name="connsiteY2" fmla="*/ 3807950 h 3807950"/>
                <a:gd name="connsiteX3" fmla="*/ 3627 w 15915342"/>
                <a:gd name="connsiteY3" fmla="*/ 3807950 h 3807950"/>
                <a:gd name="connsiteX4" fmla="*/ 7257 w 15915342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4938401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8770327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557741"/>
                <a:gd name="connsiteY0" fmla="*/ 0 h 3807950"/>
                <a:gd name="connsiteX1" fmla="*/ 20557741 w 20557741"/>
                <a:gd name="connsiteY1" fmla="*/ 0 h 3807950"/>
                <a:gd name="connsiteX2" fmla="*/ 18770327 w 20557741"/>
                <a:gd name="connsiteY2" fmla="*/ 3807950 h 3807950"/>
                <a:gd name="connsiteX3" fmla="*/ 3627 w 20557741"/>
                <a:gd name="connsiteY3" fmla="*/ 3807950 h 3807950"/>
                <a:gd name="connsiteX4" fmla="*/ 7257 w 20557741"/>
                <a:gd name="connsiteY4" fmla="*/ 0 h 3807950"/>
                <a:gd name="connsiteX0" fmla="*/ 7257 w 24234379"/>
                <a:gd name="connsiteY0" fmla="*/ 0 h 3807950"/>
                <a:gd name="connsiteX1" fmla="*/ 24234379 w 24234379"/>
                <a:gd name="connsiteY1" fmla="*/ 0 h 3807950"/>
                <a:gd name="connsiteX2" fmla="*/ 18770327 w 24234379"/>
                <a:gd name="connsiteY2" fmla="*/ 3807950 h 3807950"/>
                <a:gd name="connsiteX3" fmla="*/ 3627 w 24234379"/>
                <a:gd name="connsiteY3" fmla="*/ 3807950 h 3807950"/>
                <a:gd name="connsiteX4" fmla="*/ 7257 w 24234379"/>
                <a:gd name="connsiteY4" fmla="*/ 0 h 3807950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18770327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24223039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9547839"/>
                <a:gd name="connsiteY0" fmla="*/ 3 h 3807953"/>
                <a:gd name="connsiteX1" fmla="*/ 39547839 w 39547839"/>
                <a:gd name="connsiteY1" fmla="*/ 0 h 3807953"/>
                <a:gd name="connsiteX2" fmla="*/ 24223039 w 39547839"/>
                <a:gd name="connsiteY2" fmla="*/ 3807953 h 3807953"/>
                <a:gd name="connsiteX3" fmla="*/ 3627 w 39547839"/>
                <a:gd name="connsiteY3" fmla="*/ 3807953 h 3807953"/>
                <a:gd name="connsiteX4" fmla="*/ 7257 w 39547839"/>
                <a:gd name="connsiteY4" fmla="*/ 3 h 3807953"/>
                <a:gd name="connsiteX0" fmla="*/ 7257 w 34705241"/>
                <a:gd name="connsiteY0" fmla="*/ 3 h 3807953"/>
                <a:gd name="connsiteX1" fmla="*/ 34705241 w 34705241"/>
                <a:gd name="connsiteY1" fmla="*/ 0 h 3807953"/>
                <a:gd name="connsiteX2" fmla="*/ 24223039 w 34705241"/>
                <a:gd name="connsiteY2" fmla="*/ 3807953 h 3807953"/>
                <a:gd name="connsiteX3" fmla="*/ 3627 w 34705241"/>
                <a:gd name="connsiteY3" fmla="*/ 3807953 h 3807953"/>
                <a:gd name="connsiteX4" fmla="*/ 7257 w 34705241"/>
                <a:gd name="connsiteY4" fmla="*/ 3 h 3807953"/>
                <a:gd name="connsiteX0" fmla="*/ 7257 w 24223039"/>
                <a:gd name="connsiteY0" fmla="*/ 9695 h 3817645"/>
                <a:gd name="connsiteX1" fmla="*/ 20231161 w 24223039"/>
                <a:gd name="connsiteY1" fmla="*/ 0 h 3817645"/>
                <a:gd name="connsiteX2" fmla="*/ 24223039 w 24223039"/>
                <a:gd name="connsiteY2" fmla="*/ 3817645 h 3817645"/>
                <a:gd name="connsiteX3" fmla="*/ 3627 w 24223039"/>
                <a:gd name="connsiteY3" fmla="*/ 3817645 h 3817645"/>
                <a:gd name="connsiteX4" fmla="*/ 7257 w 24223039"/>
                <a:gd name="connsiteY4" fmla="*/ 9695 h 3817645"/>
                <a:gd name="connsiteX0" fmla="*/ 7257 w 28356173"/>
                <a:gd name="connsiteY0" fmla="*/ 3 h 3807953"/>
                <a:gd name="connsiteX1" fmla="*/ 28356173 w 28356173"/>
                <a:gd name="connsiteY1" fmla="*/ 0 h 3807953"/>
                <a:gd name="connsiteX2" fmla="*/ 24223039 w 28356173"/>
                <a:gd name="connsiteY2" fmla="*/ 3807953 h 3807953"/>
                <a:gd name="connsiteX3" fmla="*/ 3627 w 28356173"/>
                <a:gd name="connsiteY3" fmla="*/ 3807953 h 3807953"/>
                <a:gd name="connsiteX4" fmla="*/ 7257 w 28356173"/>
                <a:gd name="connsiteY4" fmla="*/ 3 h 3807953"/>
                <a:gd name="connsiteX0" fmla="*/ 14178065 w 28356173"/>
                <a:gd name="connsiteY0" fmla="*/ 0 h 3807962"/>
                <a:gd name="connsiteX1" fmla="*/ 28356173 w 28356173"/>
                <a:gd name="connsiteY1" fmla="*/ 9 h 3807962"/>
                <a:gd name="connsiteX2" fmla="*/ 24223039 w 28356173"/>
                <a:gd name="connsiteY2" fmla="*/ 3807962 h 3807962"/>
                <a:gd name="connsiteX3" fmla="*/ 3627 w 28356173"/>
                <a:gd name="connsiteY3" fmla="*/ 3807962 h 3807962"/>
                <a:gd name="connsiteX4" fmla="*/ 14178065 w 28356173"/>
                <a:gd name="connsiteY4" fmla="*/ 0 h 3807962"/>
                <a:gd name="connsiteX0" fmla="*/ 3619 w 14181727"/>
                <a:gd name="connsiteY0" fmla="*/ 0 h 3807962"/>
                <a:gd name="connsiteX1" fmla="*/ 14181727 w 14181727"/>
                <a:gd name="connsiteY1" fmla="*/ 9 h 3807962"/>
                <a:gd name="connsiteX2" fmla="*/ 10048593 w 14181727"/>
                <a:gd name="connsiteY2" fmla="*/ 3807962 h 3807962"/>
                <a:gd name="connsiteX3" fmla="*/ 3619 w 14181727"/>
                <a:gd name="connsiteY3" fmla="*/ 3607974 h 3807962"/>
                <a:gd name="connsiteX4" fmla="*/ 3619 w 14181727"/>
                <a:gd name="connsiteY4" fmla="*/ 0 h 3807962"/>
                <a:gd name="connsiteX0" fmla="*/ 7238 w 14185346"/>
                <a:gd name="connsiteY0" fmla="*/ 0 h 3807962"/>
                <a:gd name="connsiteX1" fmla="*/ 14185346 w 14185346"/>
                <a:gd name="connsiteY1" fmla="*/ 9 h 3807962"/>
                <a:gd name="connsiteX2" fmla="*/ 10052212 w 14185346"/>
                <a:gd name="connsiteY2" fmla="*/ 3807962 h 3807962"/>
                <a:gd name="connsiteX3" fmla="*/ 3619 w 14185346"/>
                <a:gd name="connsiteY3" fmla="*/ 3807962 h 3807962"/>
                <a:gd name="connsiteX4" fmla="*/ 7238 w 14185346"/>
                <a:gd name="connsiteY4" fmla="*/ 0 h 3807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85346" h="3807962">
                  <a:moveTo>
                    <a:pt x="7238" y="0"/>
                  </a:moveTo>
                  <a:lnTo>
                    <a:pt x="14185346" y="9"/>
                  </a:lnTo>
                  <a:lnTo>
                    <a:pt x="10052212" y="3807962"/>
                  </a:lnTo>
                  <a:lnTo>
                    <a:pt x="3619" y="3807962"/>
                  </a:lnTo>
                  <a:cubicBezTo>
                    <a:pt x="-10" y="1518333"/>
                    <a:pt x="21753" y="2289629"/>
                    <a:pt x="723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A4E6"/>
                </a:gs>
                <a:gs pos="100000">
                  <a:srgbClr val="1742DB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91440" tIns="4572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utura Bk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7" name="TextBox 33"/>
            <p:cNvSpPr txBox="1"/>
            <p:nvPr/>
          </p:nvSpPr>
          <p:spPr>
            <a:xfrm>
              <a:off x="975361" y="1822453"/>
              <a:ext cx="7501889" cy="605644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514350" indent="-514350">
                <a:lnSpc>
                  <a:spcPct val="120000"/>
                </a:lnSpc>
              </a:pPr>
              <a:r>
                <a:rPr lang="zh-CN" altLang="en-US" sz="2000" dirty="0" smtClean="0">
                  <a:latin typeface="Arial" pitchFamily="34" charset="0"/>
                  <a:ea typeface="微软雅黑" pitchFamily="34" charset="-122"/>
                </a:rPr>
                <a:t>项目概述</a:t>
              </a:r>
              <a:endParaRPr lang="zh-CN" altLang="en-US" sz="2000" dirty="0">
                <a:latin typeface="Arial" pitchFamily="34" charset="0"/>
                <a:ea typeface="微软雅黑" pitchFamily="34" charset="-122"/>
              </a:endParaRPr>
            </a:p>
          </p:txBody>
        </p:sp>
      </p:grpSp>
      <p:grpSp>
        <p:nvGrpSpPr>
          <p:cNvPr id="68" name="Gruppieren 54"/>
          <p:cNvGrpSpPr/>
          <p:nvPr/>
        </p:nvGrpSpPr>
        <p:grpSpPr>
          <a:xfrm>
            <a:off x="840636" y="2098820"/>
            <a:ext cx="5082111" cy="482798"/>
            <a:chOff x="469733" y="1812921"/>
            <a:chExt cx="8204367" cy="615176"/>
          </a:xfr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9" name="Parallelogram 50"/>
            <p:cNvSpPr/>
            <p:nvPr/>
          </p:nvSpPr>
          <p:spPr>
            <a:xfrm>
              <a:off x="701041" y="1822451"/>
              <a:ext cx="7973059" cy="542871"/>
            </a:xfrm>
            <a:prstGeom prst="parallelogram">
              <a:avLst>
                <a:gd name="adj" fmla="val 23905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rgbClr val="0098F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indent="0"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000" b="1" dirty="0">
                <a:solidFill>
                  <a:schemeClr val="lt1"/>
                </a:solidFill>
                <a:latin typeface="微软雅黑" pitchFamily="34" charset="-122"/>
              </a:endParaRPr>
            </a:p>
          </p:txBody>
        </p:sp>
        <p:sp>
          <p:nvSpPr>
            <p:cNvPr id="70" name="Freihandform 56"/>
            <p:cNvSpPr/>
            <p:nvPr/>
          </p:nvSpPr>
          <p:spPr>
            <a:xfrm>
              <a:off x="469733" y="1812921"/>
              <a:ext cx="500812" cy="552402"/>
            </a:xfrm>
            <a:custGeom>
              <a:avLst/>
              <a:gdLst>
                <a:gd name="connsiteX0" fmla="*/ 0 w 6248400"/>
                <a:gd name="connsiteY0" fmla="*/ 0 h 6868886"/>
                <a:gd name="connsiteX1" fmla="*/ 6248400 w 6248400"/>
                <a:gd name="connsiteY1" fmla="*/ 10886 h 6868886"/>
                <a:gd name="connsiteX2" fmla="*/ 4615543 w 6248400"/>
                <a:gd name="connsiteY2" fmla="*/ 6868886 h 6868886"/>
                <a:gd name="connsiteX3" fmla="*/ 21772 w 6248400"/>
                <a:gd name="connsiteY3" fmla="*/ 6868886 h 6868886"/>
                <a:gd name="connsiteX4" fmla="*/ 0 w 6248400"/>
                <a:gd name="connsiteY4" fmla="*/ 0 h 6868886"/>
                <a:gd name="connsiteX0" fmla="*/ 0 w 13238706"/>
                <a:gd name="connsiteY0" fmla="*/ 0 h 6868886"/>
                <a:gd name="connsiteX1" fmla="*/ 13238706 w 13238706"/>
                <a:gd name="connsiteY1" fmla="*/ 10886 h 6868886"/>
                <a:gd name="connsiteX2" fmla="*/ 11605849 w 13238706"/>
                <a:gd name="connsiteY2" fmla="*/ 6868886 h 6868886"/>
                <a:gd name="connsiteX3" fmla="*/ 7012078 w 13238706"/>
                <a:gd name="connsiteY3" fmla="*/ 6868886 h 6868886"/>
                <a:gd name="connsiteX4" fmla="*/ 0 w 13238706"/>
                <a:gd name="connsiteY4" fmla="*/ 0 h 6868886"/>
                <a:gd name="connsiteX0" fmla="*/ 3630 w 13242336"/>
                <a:gd name="connsiteY0" fmla="*/ 0 h 6868886"/>
                <a:gd name="connsiteX1" fmla="*/ 13242336 w 13242336"/>
                <a:gd name="connsiteY1" fmla="*/ 10886 h 6868886"/>
                <a:gd name="connsiteX2" fmla="*/ 11609479 w 13242336"/>
                <a:gd name="connsiteY2" fmla="*/ 6868886 h 6868886"/>
                <a:gd name="connsiteX3" fmla="*/ 3630 w 13242336"/>
                <a:gd name="connsiteY3" fmla="*/ 6868886 h 6868886"/>
                <a:gd name="connsiteX4" fmla="*/ 3630 w 13242336"/>
                <a:gd name="connsiteY4" fmla="*/ 0 h 6868886"/>
                <a:gd name="connsiteX0" fmla="*/ 0 w 15908085"/>
                <a:gd name="connsiteY0" fmla="*/ 66454 h 6858002"/>
                <a:gd name="connsiteX1" fmla="*/ 15908085 w 15908085"/>
                <a:gd name="connsiteY1" fmla="*/ 2 h 6858002"/>
                <a:gd name="connsiteX2" fmla="*/ 14275228 w 15908085"/>
                <a:gd name="connsiteY2" fmla="*/ 6858002 h 6858002"/>
                <a:gd name="connsiteX3" fmla="*/ 2669379 w 15908085"/>
                <a:gd name="connsiteY3" fmla="*/ 6858002 h 6858002"/>
                <a:gd name="connsiteX4" fmla="*/ 0 w 15908085"/>
                <a:gd name="connsiteY4" fmla="*/ 66454 h 6858002"/>
                <a:gd name="connsiteX0" fmla="*/ 3630 w 15911715"/>
                <a:gd name="connsiteY0" fmla="*/ 66454 h 6858002"/>
                <a:gd name="connsiteX1" fmla="*/ 15911715 w 15911715"/>
                <a:gd name="connsiteY1" fmla="*/ 2 h 6858002"/>
                <a:gd name="connsiteX2" fmla="*/ 14278858 w 15911715"/>
                <a:gd name="connsiteY2" fmla="*/ 6858002 h 6858002"/>
                <a:gd name="connsiteX3" fmla="*/ 3630 w 15911715"/>
                <a:gd name="connsiteY3" fmla="*/ 6858002 h 6858002"/>
                <a:gd name="connsiteX4" fmla="*/ 3630 w 15911715"/>
                <a:gd name="connsiteY4" fmla="*/ 66454 h 6858002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278858 w 15911715"/>
                <a:gd name="connsiteY2" fmla="*/ 6868886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934774 w 15911715"/>
                <a:gd name="connsiteY2" fmla="*/ 3807950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7257 w 15915342"/>
                <a:gd name="connsiteY0" fmla="*/ 0 h 3807950"/>
                <a:gd name="connsiteX1" fmla="*/ 15915342 w 15915342"/>
                <a:gd name="connsiteY1" fmla="*/ 10886 h 3807950"/>
                <a:gd name="connsiteX2" fmla="*/ 14938401 w 15915342"/>
                <a:gd name="connsiteY2" fmla="*/ 3807950 h 3807950"/>
                <a:gd name="connsiteX3" fmla="*/ 3627 w 15915342"/>
                <a:gd name="connsiteY3" fmla="*/ 3807950 h 3807950"/>
                <a:gd name="connsiteX4" fmla="*/ 7257 w 15915342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4938401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8770327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557741"/>
                <a:gd name="connsiteY0" fmla="*/ 0 h 3807950"/>
                <a:gd name="connsiteX1" fmla="*/ 20557741 w 20557741"/>
                <a:gd name="connsiteY1" fmla="*/ 0 h 3807950"/>
                <a:gd name="connsiteX2" fmla="*/ 18770327 w 20557741"/>
                <a:gd name="connsiteY2" fmla="*/ 3807950 h 3807950"/>
                <a:gd name="connsiteX3" fmla="*/ 3627 w 20557741"/>
                <a:gd name="connsiteY3" fmla="*/ 3807950 h 3807950"/>
                <a:gd name="connsiteX4" fmla="*/ 7257 w 20557741"/>
                <a:gd name="connsiteY4" fmla="*/ 0 h 3807950"/>
                <a:gd name="connsiteX0" fmla="*/ 7257 w 24234379"/>
                <a:gd name="connsiteY0" fmla="*/ 0 h 3807950"/>
                <a:gd name="connsiteX1" fmla="*/ 24234379 w 24234379"/>
                <a:gd name="connsiteY1" fmla="*/ 0 h 3807950"/>
                <a:gd name="connsiteX2" fmla="*/ 18770327 w 24234379"/>
                <a:gd name="connsiteY2" fmla="*/ 3807950 h 3807950"/>
                <a:gd name="connsiteX3" fmla="*/ 3627 w 24234379"/>
                <a:gd name="connsiteY3" fmla="*/ 3807950 h 3807950"/>
                <a:gd name="connsiteX4" fmla="*/ 7257 w 24234379"/>
                <a:gd name="connsiteY4" fmla="*/ 0 h 3807950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18770327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24223039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9547839"/>
                <a:gd name="connsiteY0" fmla="*/ 3 h 3807953"/>
                <a:gd name="connsiteX1" fmla="*/ 39547839 w 39547839"/>
                <a:gd name="connsiteY1" fmla="*/ 0 h 3807953"/>
                <a:gd name="connsiteX2" fmla="*/ 24223039 w 39547839"/>
                <a:gd name="connsiteY2" fmla="*/ 3807953 h 3807953"/>
                <a:gd name="connsiteX3" fmla="*/ 3627 w 39547839"/>
                <a:gd name="connsiteY3" fmla="*/ 3807953 h 3807953"/>
                <a:gd name="connsiteX4" fmla="*/ 7257 w 39547839"/>
                <a:gd name="connsiteY4" fmla="*/ 3 h 3807953"/>
                <a:gd name="connsiteX0" fmla="*/ 7257 w 34705241"/>
                <a:gd name="connsiteY0" fmla="*/ 3 h 3807953"/>
                <a:gd name="connsiteX1" fmla="*/ 34705241 w 34705241"/>
                <a:gd name="connsiteY1" fmla="*/ 0 h 3807953"/>
                <a:gd name="connsiteX2" fmla="*/ 24223039 w 34705241"/>
                <a:gd name="connsiteY2" fmla="*/ 3807953 h 3807953"/>
                <a:gd name="connsiteX3" fmla="*/ 3627 w 34705241"/>
                <a:gd name="connsiteY3" fmla="*/ 3807953 h 3807953"/>
                <a:gd name="connsiteX4" fmla="*/ 7257 w 34705241"/>
                <a:gd name="connsiteY4" fmla="*/ 3 h 3807953"/>
                <a:gd name="connsiteX0" fmla="*/ 7257 w 24223039"/>
                <a:gd name="connsiteY0" fmla="*/ 9695 h 3817645"/>
                <a:gd name="connsiteX1" fmla="*/ 20231161 w 24223039"/>
                <a:gd name="connsiteY1" fmla="*/ 0 h 3817645"/>
                <a:gd name="connsiteX2" fmla="*/ 24223039 w 24223039"/>
                <a:gd name="connsiteY2" fmla="*/ 3817645 h 3817645"/>
                <a:gd name="connsiteX3" fmla="*/ 3627 w 24223039"/>
                <a:gd name="connsiteY3" fmla="*/ 3817645 h 3817645"/>
                <a:gd name="connsiteX4" fmla="*/ 7257 w 24223039"/>
                <a:gd name="connsiteY4" fmla="*/ 9695 h 3817645"/>
                <a:gd name="connsiteX0" fmla="*/ 7257 w 28356173"/>
                <a:gd name="connsiteY0" fmla="*/ 3 h 3807953"/>
                <a:gd name="connsiteX1" fmla="*/ 28356173 w 28356173"/>
                <a:gd name="connsiteY1" fmla="*/ 0 h 3807953"/>
                <a:gd name="connsiteX2" fmla="*/ 24223039 w 28356173"/>
                <a:gd name="connsiteY2" fmla="*/ 3807953 h 3807953"/>
                <a:gd name="connsiteX3" fmla="*/ 3627 w 28356173"/>
                <a:gd name="connsiteY3" fmla="*/ 3807953 h 3807953"/>
                <a:gd name="connsiteX4" fmla="*/ 7257 w 28356173"/>
                <a:gd name="connsiteY4" fmla="*/ 3 h 3807953"/>
                <a:gd name="connsiteX0" fmla="*/ 14178065 w 28356173"/>
                <a:gd name="connsiteY0" fmla="*/ 0 h 3807962"/>
                <a:gd name="connsiteX1" fmla="*/ 28356173 w 28356173"/>
                <a:gd name="connsiteY1" fmla="*/ 9 h 3807962"/>
                <a:gd name="connsiteX2" fmla="*/ 24223039 w 28356173"/>
                <a:gd name="connsiteY2" fmla="*/ 3807962 h 3807962"/>
                <a:gd name="connsiteX3" fmla="*/ 3627 w 28356173"/>
                <a:gd name="connsiteY3" fmla="*/ 3807962 h 3807962"/>
                <a:gd name="connsiteX4" fmla="*/ 14178065 w 28356173"/>
                <a:gd name="connsiteY4" fmla="*/ 0 h 3807962"/>
                <a:gd name="connsiteX0" fmla="*/ 3619 w 14181727"/>
                <a:gd name="connsiteY0" fmla="*/ 0 h 3807962"/>
                <a:gd name="connsiteX1" fmla="*/ 14181727 w 14181727"/>
                <a:gd name="connsiteY1" fmla="*/ 9 h 3807962"/>
                <a:gd name="connsiteX2" fmla="*/ 10048593 w 14181727"/>
                <a:gd name="connsiteY2" fmla="*/ 3807962 h 3807962"/>
                <a:gd name="connsiteX3" fmla="*/ 3619 w 14181727"/>
                <a:gd name="connsiteY3" fmla="*/ 3607974 h 3807962"/>
                <a:gd name="connsiteX4" fmla="*/ 3619 w 14181727"/>
                <a:gd name="connsiteY4" fmla="*/ 0 h 3807962"/>
                <a:gd name="connsiteX0" fmla="*/ 7238 w 14185346"/>
                <a:gd name="connsiteY0" fmla="*/ 0 h 3807962"/>
                <a:gd name="connsiteX1" fmla="*/ 14185346 w 14185346"/>
                <a:gd name="connsiteY1" fmla="*/ 9 h 3807962"/>
                <a:gd name="connsiteX2" fmla="*/ 10052212 w 14185346"/>
                <a:gd name="connsiteY2" fmla="*/ 3807962 h 3807962"/>
                <a:gd name="connsiteX3" fmla="*/ 3619 w 14185346"/>
                <a:gd name="connsiteY3" fmla="*/ 3807962 h 3807962"/>
                <a:gd name="connsiteX4" fmla="*/ 7238 w 14185346"/>
                <a:gd name="connsiteY4" fmla="*/ 0 h 3807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85346" h="3807962">
                  <a:moveTo>
                    <a:pt x="7238" y="0"/>
                  </a:moveTo>
                  <a:lnTo>
                    <a:pt x="14185346" y="9"/>
                  </a:lnTo>
                  <a:lnTo>
                    <a:pt x="10052212" y="3807962"/>
                  </a:lnTo>
                  <a:lnTo>
                    <a:pt x="3619" y="3807962"/>
                  </a:lnTo>
                  <a:cubicBezTo>
                    <a:pt x="-10" y="1518333"/>
                    <a:pt x="21753" y="2289629"/>
                    <a:pt x="723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A4E6"/>
                </a:gs>
                <a:gs pos="100000">
                  <a:srgbClr val="1742DB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91440" tIns="4572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noProof="0" dirty="0">
                  <a:solidFill>
                    <a:prstClr val="white"/>
                  </a:solidFill>
                  <a:latin typeface="Futura Bk"/>
                </a:rPr>
                <a:t>3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</a:endParaRPr>
            </a:p>
          </p:txBody>
        </p:sp>
        <p:sp>
          <p:nvSpPr>
            <p:cNvPr id="71" name="TextBox 33"/>
            <p:cNvSpPr txBox="1"/>
            <p:nvPr/>
          </p:nvSpPr>
          <p:spPr>
            <a:xfrm>
              <a:off x="975361" y="1822453"/>
              <a:ext cx="7501889" cy="605644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514350" indent="-514350">
                <a:lnSpc>
                  <a:spcPct val="120000"/>
                </a:lnSpc>
              </a:pPr>
              <a:r>
                <a:rPr lang="zh-CN" altLang="en-US" sz="2000" dirty="0">
                  <a:latin typeface="Arial" pitchFamily="34" charset="0"/>
                  <a:ea typeface="微软雅黑" pitchFamily="34" charset="-122"/>
                </a:rPr>
                <a:t>成功案例</a:t>
              </a:r>
            </a:p>
          </p:txBody>
        </p:sp>
      </p:grpSp>
      <p:grpSp>
        <p:nvGrpSpPr>
          <p:cNvPr id="80" name="Gruppieren 54"/>
          <p:cNvGrpSpPr/>
          <p:nvPr/>
        </p:nvGrpSpPr>
        <p:grpSpPr>
          <a:xfrm>
            <a:off x="840630" y="1499867"/>
            <a:ext cx="5082111" cy="482799"/>
            <a:chOff x="469733" y="1812921"/>
            <a:chExt cx="8204367" cy="615176"/>
          </a:xfr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1" name="Parallelogram 46"/>
            <p:cNvSpPr/>
            <p:nvPr/>
          </p:nvSpPr>
          <p:spPr>
            <a:xfrm>
              <a:off x="701041" y="1822451"/>
              <a:ext cx="7973059" cy="542871"/>
            </a:xfrm>
            <a:prstGeom prst="parallelogram">
              <a:avLst>
                <a:gd name="adj" fmla="val 23905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rgbClr val="0098F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indent="0"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000" b="1" dirty="0">
                <a:solidFill>
                  <a:schemeClr val="lt1"/>
                </a:solidFill>
                <a:latin typeface="微软雅黑" pitchFamily="34" charset="-122"/>
              </a:endParaRPr>
            </a:p>
          </p:txBody>
        </p:sp>
        <p:sp>
          <p:nvSpPr>
            <p:cNvPr id="82" name="Freihandform 56"/>
            <p:cNvSpPr/>
            <p:nvPr/>
          </p:nvSpPr>
          <p:spPr>
            <a:xfrm>
              <a:off x="469733" y="1812921"/>
              <a:ext cx="500812" cy="552402"/>
            </a:xfrm>
            <a:custGeom>
              <a:avLst/>
              <a:gdLst>
                <a:gd name="connsiteX0" fmla="*/ 0 w 6248400"/>
                <a:gd name="connsiteY0" fmla="*/ 0 h 6868886"/>
                <a:gd name="connsiteX1" fmla="*/ 6248400 w 6248400"/>
                <a:gd name="connsiteY1" fmla="*/ 10886 h 6868886"/>
                <a:gd name="connsiteX2" fmla="*/ 4615543 w 6248400"/>
                <a:gd name="connsiteY2" fmla="*/ 6868886 h 6868886"/>
                <a:gd name="connsiteX3" fmla="*/ 21772 w 6248400"/>
                <a:gd name="connsiteY3" fmla="*/ 6868886 h 6868886"/>
                <a:gd name="connsiteX4" fmla="*/ 0 w 6248400"/>
                <a:gd name="connsiteY4" fmla="*/ 0 h 6868886"/>
                <a:gd name="connsiteX0" fmla="*/ 0 w 13238706"/>
                <a:gd name="connsiteY0" fmla="*/ 0 h 6868886"/>
                <a:gd name="connsiteX1" fmla="*/ 13238706 w 13238706"/>
                <a:gd name="connsiteY1" fmla="*/ 10886 h 6868886"/>
                <a:gd name="connsiteX2" fmla="*/ 11605849 w 13238706"/>
                <a:gd name="connsiteY2" fmla="*/ 6868886 h 6868886"/>
                <a:gd name="connsiteX3" fmla="*/ 7012078 w 13238706"/>
                <a:gd name="connsiteY3" fmla="*/ 6868886 h 6868886"/>
                <a:gd name="connsiteX4" fmla="*/ 0 w 13238706"/>
                <a:gd name="connsiteY4" fmla="*/ 0 h 6868886"/>
                <a:gd name="connsiteX0" fmla="*/ 3630 w 13242336"/>
                <a:gd name="connsiteY0" fmla="*/ 0 h 6868886"/>
                <a:gd name="connsiteX1" fmla="*/ 13242336 w 13242336"/>
                <a:gd name="connsiteY1" fmla="*/ 10886 h 6868886"/>
                <a:gd name="connsiteX2" fmla="*/ 11609479 w 13242336"/>
                <a:gd name="connsiteY2" fmla="*/ 6868886 h 6868886"/>
                <a:gd name="connsiteX3" fmla="*/ 3630 w 13242336"/>
                <a:gd name="connsiteY3" fmla="*/ 6868886 h 6868886"/>
                <a:gd name="connsiteX4" fmla="*/ 3630 w 13242336"/>
                <a:gd name="connsiteY4" fmla="*/ 0 h 6868886"/>
                <a:gd name="connsiteX0" fmla="*/ 0 w 15908085"/>
                <a:gd name="connsiteY0" fmla="*/ 66454 h 6858002"/>
                <a:gd name="connsiteX1" fmla="*/ 15908085 w 15908085"/>
                <a:gd name="connsiteY1" fmla="*/ 2 h 6858002"/>
                <a:gd name="connsiteX2" fmla="*/ 14275228 w 15908085"/>
                <a:gd name="connsiteY2" fmla="*/ 6858002 h 6858002"/>
                <a:gd name="connsiteX3" fmla="*/ 2669379 w 15908085"/>
                <a:gd name="connsiteY3" fmla="*/ 6858002 h 6858002"/>
                <a:gd name="connsiteX4" fmla="*/ 0 w 15908085"/>
                <a:gd name="connsiteY4" fmla="*/ 66454 h 6858002"/>
                <a:gd name="connsiteX0" fmla="*/ 3630 w 15911715"/>
                <a:gd name="connsiteY0" fmla="*/ 66454 h 6858002"/>
                <a:gd name="connsiteX1" fmla="*/ 15911715 w 15911715"/>
                <a:gd name="connsiteY1" fmla="*/ 2 h 6858002"/>
                <a:gd name="connsiteX2" fmla="*/ 14278858 w 15911715"/>
                <a:gd name="connsiteY2" fmla="*/ 6858002 h 6858002"/>
                <a:gd name="connsiteX3" fmla="*/ 3630 w 15911715"/>
                <a:gd name="connsiteY3" fmla="*/ 6858002 h 6858002"/>
                <a:gd name="connsiteX4" fmla="*/ 3630 w 15911715"/>
                <a:gd name="connsiteY4" fmla="*/ 66454 h 6858002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278858 w 15911715"/>
                <a:gd name="connsiteY2" fmla="*/ 6868886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934774 w 15911715"/>
                <a:gd name="connsiteY2" fmla="*/ 3807950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7257 w 15915342"/>
                <a:gd name="connsiteY0" fmla="*/ 0 h 3807950"/>
                <a:gd name="connsiteX1" fmla="*/ 15915342 w 15915342"/>
                <a:gd name="connsiteY1" fmla="*/ 10886 h 3807950"/>
                <a:gd name="connsiteX2" fmla="*/ 14938401 w 15915342"/>
                <a:gd name="connsiteY2" fmla="*/ 3807950 h 3807950"/>
                <a:gd name="connsiteX3" fmla="*/ 3627 w 15915342"/>
                <a:gd name="connsiteY3" fmla="*/ 3807950 h 3807950"/>
                <a:gd name="connsiteX4" fmla="*/ 7257 w 15915342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4938401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8770327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557741"/>
                <a:gd name="connsiteY0" fmla="*/ 0 h 3807950"/>
                <a:gd name="connsiteX1" fmla="*/ 20557741 w 20557741"/>
                <a:gd name="connsiteY1" fmla="*/ 0 h 3807950"/>
                <a:gd name="connsiteX2" fmla="*/ 18770327 w 20557741"/>
                <a:gd name="connsiteY2" fmla="*/ 3807950 h 3807950"/>
                <a:gd name="connsiteX3" fmla="*/ 3627 w 20557741"/>
                <a:gd name="connsiteY3" fmla="*/ 3807950 h 3807950"/>
                <a:gd name="connsiteX4" fmla="*/ 7257 w 20557741"/>
                <a:gd name="connsiteY4" fmla="*/ 0 h 3807950"/>
                <a:gd name="connsiteX0" fmla="*/ 7257 w 24234379"/>
                <a:gd name="connsiteY0" fmla="*/ 0 h 3807950"/>
                <a:gd name="connsiteX1" fmla="*/ 24234379 w 24234379"/>
                <a:gd name="connsiteY1" fmla="*/ 0 h 3807950"/>
                <a:gd name="connsiteX2" fmla="*/ 18770327 w 24234379"/>
                <a:gd name="connsiteY2" fmla="*/ 3807950 h 3807950"/>
                <a:gd name="connsiteX3" fmla="*/ 3627 w 24234379"/>
                <a:gd name="connsiteY3" fmla="*/ 3807950 h 3807950"/>
                <a:gd name="connsiteX4" fmla="*/ 7257 w 24234379"/>
                <a:gd name="connsiteY4" fmla="*/ 0 h 3807950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18770327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24223039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9547839"/>
                <a:gd name="connsiteY0" fmla="*/ 3 h 3807953"/>
                <a:gd name="connsiteX1" fmla="*/ 39547839 w 39547839"/>
                <a:gd name="connsiteY1" fmla="*/ 0 h 3807953"/>
                <a:gd name="connsiteX2" fmla="*/ 24223039 w 39547839"/>
                <a:gd name="connsiteY2" fmla="*/ 3807953 h 3807953"/>
                <a:gd name="connsiteX3" fmla="*/ 3627 w 39547839"/>
                <a:gd name="connsiteY3" fmla="*/ 3807953 h 3807953"/>
                <a:gd name="connsiteX4" fmla="*/ 7257 w 39547839"/>
                <a:gd name="connsiteY4" fmla="*/ 3 h 3807953"/>
                <a:gd name="connsiteX0" fmla="*/ 7257 w 34705241"/>
                <a:gd name="connsiteY0" fmla="*/ 3 h 3807953"/>
                <a:gd name="connsiteX1" fmla="*/ 34705241 w 34705241"/>
                <a:gd name="connsiteY1" fmla="*/ 0 h 3807953"/>
                <a:gd name="connsiteX2" fmla="*/ 24223039 w 34705241"/>
                <a:gd name="connsiteY2" fmla="*/ 3807953 h 3807953"/>
                <a:gd name="connsiteX3" fmla="*/ 3627 w 34705241"/>
                <a:gd name="connsiteY3" fmla="*/ 3807953 h 3807953"/>
                <a:gd name="connsiteX4" fmla="*/ 7257 w 34705241"/>
                <a:gd name="connsiteY4" fmla="*/ 3 h 3807953"/>
                <a:gd name="connsiteX0" fmla="*/ 7257 w 24223039"/>
                <a:gd name="connsiteY0" fmla="*/ 9695 h 3817645"/>
                <a:gd name="connsiteX1" fmla="*/ 20231161 w 24223039"/>
                <a:gd name="connsiteY1" fmla="*/ 0 h 3817645"/>
                <a:gd name="connsiteX2" fmla="*/ 24223039 w 24223039"/>
                <a:gd name="connsiteY2" fmla="*/ 3817645 h 3817645"/>
                <a:gd name="connsiteX3" fmla="*/ 3627 w 24223039"/>
                <a:gd name="connsiteY3" fmla="*/ 3817645 h 3817645"/>
                <a:gd name="connsiteX4" fmla="*/ 7257 w 24223039"/>
                <a:gd name="connsiteY4" fmla="*/ 9695 h 3817645"/>
                <a:gd name="connsiteX0" fmla="*/ 7257 w 28356173"/>
                <a:gd name="connsiteY0" fmla="*/ 3 h 3807953"/>
                <a:gd name="connsiteX1" fmla="*/ 28356173 w 28356173"/>
                <a:gd name="connsiteY1" fmla="*/ 0 h 3807953"/>
                <a:gd name="connsiteX2" fmla="*/ 24223039 w 28356173"/>
                <a:gd name="connsiteY2" fmla="*/ 3807953 h 3807953"/>
                <a:gd name="connsiteX3" fmla="*/ 3627 w 28356173"/>
                <a:gd name="connsiteY3" fmla="*/ 3807953 h 3807953"/>
                <a:gd name="connsiteX4" fmla="*/ 7257 w 28356173"/>
                <a:gd name="connsiteY4" fmla="*/ 3 h 3807953"/>
                <a:gd name="connsiteX0" fmla="*/ 14178065 w 28356173"/>
                <a:gd name="connsiteY0" fmla="*/ 0 h 3807962"/>
                <a:gd name="connsiteX1" fmla="*/ 28356173 w 28356173"/>
                <a:gd name="connsiteY1" fmla="*/ 9 h 3807962"/>
                <a:gd name="connsiteX2" fmla="*/ 24223039 w 28356173"/>
                <a:gd name="connsiteY2" fmla="*/ 3807962 h 3807962"/>
                <a:gd name="connsiteX3" fmla="*/ 3627 w 28356173"/>
                <a:gd name="connsiteY3" fmla="*/ 3807962 h 3807962"/>
                <a:gd name="connsiteX4" fmla="*/ 14178065 w 28356173"/>
                <a:gd name="connsiteY4" fmla="*/ 0 h 3807962"/>
                <a:gd name="connsiteX0" fmla="*/ 3619 w 14181727"/>
                <a:gd name="connsiteY0" fmla="*/ 0 h 3807962"/>
                <a:gd name="connsiteX1" fmla="*/ 14181727 w 14181727"/>
                <a:gd name="connsiteY1" fmla="*/ 9 h 3807962"/>
                <a:gd name="connsiteX2" fmla="*/ 10048593 w 14181727"/>
                <a:gd name="connsiteY2" fmla="*/ 3807962 h 3807962"/>
                <a:gd name="connsiteX3" fmla="*/ 3619 w 14181727"/>
                <a:gd name="connsiteY3" fmla="*/ 3607974 h 3807962"/>
                <a:gd name="connsiteX4" fmla="*/ 3619 w 14181727"/>
                <a:gd name="connsiteY4" fmla="*/ 0 h 3807962"/>
                <a:gd name="connsiteX0" fmla="*/ 7238 w 14185346"/>
                <a:gd name="connsiteY0" fmla="*/ 0 h 3807962"/>
                <a:gd name="connsiteX1" fmla="*/ 14185346 w 14185346"/>
                <a:gd name="connsiteY1" fmla="*/ 9 h 3807962"/>
                <a:gd name="connsiteX2" fmla="*/ 10052212 w 14185346"/>
                <a:gd name="connsiteY2" fmla="*/ 3807962 h 3807962"/>
                <a:gd name="connsiteX3" fmla="*/ 3619 w 14185346"/>
                <a:gd name="connsiteY3" fmla="*/ 3807962 h 3807962"/>
                <a:gd name="connsiteX4" fmla="*/ 7238 w 14185346"/>
                <a:gd name="connsiteY4" fmla="*/ 0 h 3807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85346" h="3807962">
                  <a:moveTo>
                    <a:pt x="7238" y="0"/>
                  </a:moveTo>
                  <a:lnTo>
                    <a:pt x="14185346" y="9"/>
                  </a:lnTo>
                  <a:lnTo>
                    <a:pt x="10052212" y="3807962"/>
                  </a:lnTo>
                  <a:lnTo>
                    <a:pt x="3619" y="3807962"/>
                  </a:lnTo>
                  <a:cubicBezTo>
                    <a:pt x="-10" y="1518333"/>
                    <a:pt x="21753" y="2289629"/>
                    <a:pt x="723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A4E6"/>
                </a:gs>
                <a:gs pos="100000">
                  <a:srgbClr val="1742DB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91440" tIns="4572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>
                  <a:solidFill>
                    <a:prstClr val="white"/>
                  </a:solidFill>
                  <a:latin typeface="Futura Bk"/>
                </a:rPr>
                <a:t>2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endParaRPr>
            </a:p>
          </p:txBody>
        </p:sp>
        <p:sp>
          <p:nvSpPr>
            <p:cNvPr id="83" name="TextBox 33"/>
            <p:cNvSpPr txBox="1"/>
            <p:nvPr/>
          </p:nvSpPr>
          <p:spPr>
            <a:xfrm>
              <a:off x="975361" y="1822453"/>
              <a:ext cx="7501889" cy="605644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514350" indent="-514350">
                <a:lnSpc>
                  <a:spcPct val="120000"/>
                </a:lnSpc>
              </a:pPr>
              <a:r>
                <a:rPr lang="zh-CN" altLang="en-US" sz="2000" dirty="0" smtClean="0">
                  <a:latin typeface="Arial" pitchFamily="34" charset="0"/>
                  <a:ea typeface="微软雅黑" pitchFamily="34" charset="-122"/>
                </a:rPr>
                <a:t>实施</a:t>
              </a:r>
              <a:r>
                <a:rPr lang="zh-CN" altLang="en-US" sz="2000" dirty="0">
                  <a:latin typeface="Arial" pitchFamily="34" charset="0"/>
                  <a:ea typeface="微软雅黑" pitchFamily="34" charset="-122"/>
                </a:rPr>
                <a:t>方案</a:t>
              </a:r>
            </a:p>
          </p:txBody>
        </p:sp>
      </p:grpSp>
      <p:grpSp>
        <p:nvGrpSpPr>
          <p:cNvPr id="33" name="Gruppieren 54"/>
          <p:cNvGrpSpPr/>
          <p:nvPr/>
        </p:nvGrpSpPr>
        <p:grpSpPr>
          <a:xfrm>
            <a:off x="840630" y="2705250"/>
            <a:ext cx="5082111" cy="482801"/>
            <a:chOff x="469733" y="1812921"/>
            <a:chExt cx="8204367" cy="615180"/>
          </a:xfr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Parallelogram 55"/>
            <p:cNvSpPr/>
            <p:nvPr/>
          </p:nvSpPr>
          <p:spPr>
            <a:xfrm>
              <a:off x="701041" y="1822451"/>
              <a:ext cx="7973059" cy="542871"/>
            </a:xfrm>
            <a:prstGeom prst="parallelogram">
              <a:avLst>
                <a:gd name="adj" fmla="val 23905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rgbClr val="0098F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indent="0"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000" b="1" dirty="0">
                <a:solidFill>
                  <a:schemeClr val="lt1"/>
                </a:solidFill>
                <a:latin typeface="微软雅黑" pitchFamily="34" charset="-122"/>
              </a:endParaRPr>
            </a:p>
          </p:txBody>
        </p:sp>
        <p:sp>
          <p:nvSpPr>
            <p:cNvPr id="35" name="Freihandform 56"/>
            <p:cNvSpPr/>
            <p:nvPr/>
          </p:nvSpPr>
          <p:spPr>
            <a:xfrm>
              <a:off x="469733" y="1812921"/>
              <a:ext cx="500812" cy="552402"/>
            </a:xfrm>
            <a:custGeom>
              <a:avLst/>
              <a:gdLst>
                <a:gd name="connsiteX0" fmla="*/ 0 w 6248400"/>
                <a:gd name="connsiteY0" fmla="*/ 0 h 6868886"/>
                <a:gd name="connsiteX1" fmla="*/ 6248400 w 6248400"/>
                <a:gd name="connsiteY1" fmla="*/ 10886 h 6868886"/>
                <a:gd name="connsiteX2" fmla="*/ 4615543 w 6248400"/>
                <a:gd name="connsiteY2" fmla="*/ 6868886 h 6868886"/>
                <a:gd name="connsiteX3" fmla="*/ 21772 w 6248400"/>
                <a:gd name="connsiteY3" fmla="*/ 6868886 h 6868886"/>
                <a:gd name="connsiteX4" fmla="*/ 0 w 6248400"/>
                <a:gd name="connsiteY4" fmla="*/ 0 h 6868886"/>
                <a:gd name="connsiteX0" fmla="*/ 0 w 13238706"/>
                <a:gd name="connsiteY0" fmla="*/ 0 h 6868886"/>
                <a:gd name="connsiteX1" fmla="*/ 13238706 w 13238706"/>
                <a:gd name="connsiteY1" fmla="*/ 10886 h 6868886"/>
                <a:gd name="connsiteX2" fmla="*/ 11605849 w 13238706"/>
                <a:gd name="connsiteY2" fmla="*/ 6868886 h 6868886"/>
                <a:gd name="connsiteX3" fmla="*/ 7012078 w 13238706"/>
                <a:gd name="connsiteY3" fmla="*/ 6868886 h 6868886"/>
                <a:gd name="connsiteX4" fmla="*/ 0 w 13238706"/>
                <a:gd name="connsiteY4" fmla="*/ 0 h 6868886"/>
                <a:gd name="connsiteX0" fmla="*/ 3630 w 13242336"/>
                <a:gd name="connsiteY0" fmla="*/ 0 h 6868886"/>
                <a:gd name="connsiteX1" fmla="*/ 13242336 w 13242336"/>
                <a:gd name="connsiteY1" fmla="*/ 10886 h 6868886"/>
                <a:gd name="connsiteX2" fmla="*/ 11609479 w 13242336"/>
                <a:gd name="connsiteY2" fmla="*/ 6868886 h 6868886"/>
                <a:gd name="connsiteX3" fmla="*/ 3630 w 13242336"/>
                <a:gd name="connsiteY3" fmla="*/ 6868886 h 6868886"/>
                <a:gd name="connsiteX4" fmla="*/ 3630 w 13242336"/>
                <a:gd name="connsiteY4" fmla="*/ 0 h 6868886"/>
                <a:gd name="connsiteX0" fmla="*/ 0 w 15908085"/>
                <a:gd name="connsiteY0" fmla="*/ 66454 h 6858002"/>
                <a:gd name="connsiteX1" fmla="*/ 15908085 w 15908085"/>
                <a:gd name="connsiteY1" fmla="*/ 2 h 6858002"/>
                <a:gd name="connsiteX2" fmla="*/ 14275228 w 15908085"/>
                <a:gd name="connsiteY2" fmla="*/ 6858002 h 6858002"/>
                <a:gd name="connsiteX3" fmla="*/ 2669379 w 15908085"/>
                <a:gd name="connsiteY3" fmla="*/ 6858002 h 6858002"/>
                <a:gd name="connsiteX4" fmla="*/ 0 w 15908085"/>
                <a:gd name="connsiteY4" fmla="*/ 66454 h 6858002"/>
                <a:gd name="connsiteX0" fmla="*/ 3630 w 15911715"/>
                <a:gd name="connsiteY0" fmla="*/ 66454 h 6858002"/>
                <a:gd name="connsiteX1" fmla="*/ 15911715 w 15911715"/>
                <a:gd name="connsiteY1" fmla="*/ 2 h 6858002"/>
                <a:gd name="connsiteX2" fmla="*/ 14278858 w 15911715"/>
                <a:gd name="connsiteY2" fmla="*/ 6858002 h 6858002"/>
                <a:gd name="connsiteX3" fmla="*/ 3630 w 15911715"/>
                <a:gd name="connsiteY3" fmla="*/ 6858002 h 6858002"/>
                <a:gd name="connsiteX4" fmla="*/ 3630 w 15911715"/>
                <a:gd name="connsiteY4" fmla="*/ 66454 h 6858002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278858 w 15911715"/>
                <a:gd name="connsiteY2" fmla="*/ 6868886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934774 w 15911715"/>
                <a:gd name="connsiteY2" fmla="*/ 3807950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7257 w 15915342"/>
                <a:gd name="connsiteY0" fmla="*/ 0 h 3807950"/>
                <a:gd name="connsiteX1" fmla="*/ 15915342 w 15915342"/>
                <a:gd name="connsiteY1" fmla="*/ 10886 h 3807950"/>
                <a:gd name="connsiteX2" fmla="*/ 14938401 w 15915342"/>
                <a:gd name="connsiteY2" fmla="*/ 3807950 h 3807950"/>
                <a:gd name="connsiteX3" fmla="*/ 3627 w 15915342"/>
                <a:gd name="connsiteY3" fmla="*/ 3807950 h 3807950"/>
                <a:gd name="connsiteX4" fmla="*/ 7257 w 15915342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4938401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8770327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557741"/>
                <a:gd name="connsiteY0" fmla="*/ 0 h 3807950"/>
                <a:gd name="connsiteX1" fmla="*/ 20557741 w 20557741"/>
                <a:gd name="connsiteY1" fmla="*/ 0 h 3807950"/>
                <a:gd name="connsiteX2" fmla="*/ 18770327 w 20557741"/>
                <a:gd name="connsiteY2" fmla="*/ 3807950 h 3807950"/>
                <a:gd name="connsiteX3" fmla="*/ 3627 w 20557741"/>
                <a:gd name="connsiteY3" fmla="*/ 3807950 h 3807950"/>
                <a:gd name="connsiteX4" fmla="*/ 7257 w 20557741"/>
                <a:gd name="connsiteY4" fmla="*/ 0 h 3807950"/>
                <a:gd name="connsiteX0" fmla="*/ 7257 w 24234379"/>
                <a:gd name="connsiteY0" fmla="*/ 0 h 3807950"/>
                <a:gd name="connsiteX1" fmla="*/ 24234379 w 24234379"/>
                <a:gd name="connsiteY1" fmla="*/ 0 h 3807950"/>
                <a:gd name="connsiteX2" fmla="*/ 18770327 w 24234379"/>
                <a:gd name="connsiteY2" fmla="*/ 3807950 h 3807950"/>
                <a:gd name="connsiteX3" fmla="*/ 3627 w 24234379"/>
                <a:gd name="connsiteY3" fmla="*/ 3807950 h 3807950"/>
                <a:gd name="connsiteX4" fmla="*/ 7257 w 24234379"/>
                <a:gd name="connsiteY4" fmla="*/ 0 h 3807950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18770327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24223039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9547839"/>
                <a:gd name="connsiteY0" fmla="*/ 3 h 3807953"/>
                <a:gd name="connsiteX1" fmla="*/ 39547839 w 39547839"/>
                <a:gd name="connsiteY1" fmla="*/ 0 h 3807953"/>
                <a:gd name="connsiteX2" fmla="*/ 24223039 w 39547839"/>
                <a:gd name="connsiteY2" fmla="*/ 3807953 h 3807953"/>
                <a:gd name="connsiteX3" fmla="*/ 3627 w 39547839"/>
                <a:gd name="connsiteY3" fmla="*/ 3807953 h 3807953"/>
                <a:gd name="connsiteX4" fmla="*/ 7257 w 39547839"/>
                <a:gd name="connsiteY4" fmla="*/ 3 h 3807953"/>
                <a:gd name="connsiteX0" fmla="*/ 7257 w 34705241"/>
                <a:gd name="connsiteY0" fmla="*/ 3 h 3807953"/>
                <a:gd name="connsiteX1" fmla="*/ 34705241 w 34705241"/>
                <a:gd name="connsiteY1" fmla="*/ 0 h 3807953"/>
                <a:gd name="connsiteX2" fmla="*/ 24223039 w 34705241"/>
                <a:gd name="connsiteY2" fmla="*/ 3807953 h 3807953"/>
                <a:gd name="connsiteX3" fmla="*/ 3627 w 34705241"/>
                <a:gd name="connsiteY3" fmla="*/ 3807953 h 3807953"/>
                <a:gd name="connsiteX4" fmla="*/ 7257 w 34705241"/>
                <a:gd name="connsiteY4" fmla="*/ 3 h 3807953"/>
                <a:gd name="connsiteX0" fmla="*/ 7257 w 24223039"/>
                <a:gd name="connsiteY0" fmla="*/ 9695 h 3817645"/>
                <a:gd name="connsiteX1" fmla="*/ 20231161 w 24223039"/>
                <a:gd name="connsiteY1" fmla="*/ 0 h 3817645"/>
                <a:gd name="connsiteX2" fmla="*/ 24223039 w 24223039"/>
                <a:gd name="connsiteY2" fmla="*/ 3817645 h 3817645"/>
                <a:gd name="connsiteX3" fmla="*/ 3627 w 24223039"/>
                <a:gd name="connsiteY3" fmla="*/ 3817645 h 3817645"/>
                <a:gd name="connsiteX4" fmla="*/ 7257 w 24223039"/>
                <a:gd name="connsiteY4" fmla="*/ 9695 h 3817645"/>
                <a:gd name="connsiteX0" fmla="*/ 7257 w 28356173"/>
                <a:gd name="connsiteY0" fmla="*/ 3 h 3807953"/>
                <a:gd name="connsiteX1" fmla="*/ 28356173 w 28356173"/>
                <a:gd name="connsiteY1" fmla="*/ 0 h 3807953"/>
                <a:gd name="connsiteX2" fmla="*/ 24223039 w 28356173"/>
                <a:gd name="connsiteY2" fmla="*/ 3807953 h 3807953"/>
                <a:gd name="connsiteX3" fmla="*/ 3627 w 28356173"/>
                <a:gd name="connsiteY3" fmla="*/ 3807953 h 3807953"/>
                <a:gd name="connsiteX4" fmla="*/ 7257 w 28356173"/>
                <a:gd name="connsiteY4" fmla="*/ 3 h 3807953"/>
                <a:gd name="connsiteX0" fmla="*/ 14178065 w 28356173"/>
                <a:gd name="connsiteY0" fmla="*/ 0 h 3807962"/>
                <a:gd name="connsiteX1" fmla="*/ 28356173 w 28356173"/>
                <a:gd name="connsiteY1" fmla="*/ 9 h 3807962"/>
                <a:gd name="connsiteX2" fmla="*/ 24223039 w 28356173"/>
                <a:gd name="connsiteY2" fmla="*/ 3807962 h 3807962"/>
                <a:gd name="connsiteX3" fmla="*/ 3627 w 28356173"/>
                <a:gd name="connsiteY3" fmla="*/ 3807962 h 3807962"/>
                <a:gd name="connsiteX4" fmla="*/ 14178065 w 28356173"/>
                <a:gd name="connsiteY4" fmla="*/ 0 h 3807962"/>
                <a:gd name="connsiteX0" fmla="*/ 3619 w 14181727"/>
                <a:gd name="connsiteY0" fmla="*/ 0 h 3807962"/>
                <a:gd name="connsiteX1" fmla="*/ 14181727 w 14181727"/>
                <a:gd name="connsiteY1" fmla="*/ 9 h 3807962"/>
                <a:gd name="connsiteX2" fmla="*/ 10048593 w 14181727"/>
                <a:gd name="connsiteY2" fmla="*/ 3807962 h 3807962"/>
                <a:gd name="connsiteX3" fmla="*/ 3619 w 14181727"/>
                <a:gd name="connsiteY3" fmla="*/ 3607974 h 3807962"/>
                <a:gd name="connsiteX4" fmla="*/ 3619 w 14181727"/>
                <a:gd name="connsiteY4" fmla="*/ 0 h 3807962"/>
                <a:gd name="connsiteX0" fmla="*/ 7238 w 14185346"/>
                <a:gd name="connsiteY0" fmla="*/ 0 h 3807962"/>
                <a:gd name="connsiteX1" fmla="*/ 14185346 w 14185346"/>
                <a:gd name="connsiteY1" fmla="*/ 9 h 3807962"/>
                <a:gd name="connsiteX2" fmla="*/ 10052212 w 14185346"/>
                <a:gd name="connsiteY2" fmla="*/ 3807962 h 3807962"/>
                <a:gd name="connsiteX3" fmla="*/ 3619 w 14185346"/>
                <a:gd name="connsiteY3" fmla="*/ 3807962 h 3807962"/>
                <a:gd name="connsiteX4" fmla="*/ 7238 w 14185346"/>
                <a:gd name="connsiteY4" fmla="*/ 0 h 3807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85346" h="3807962">
                  <a:moveTo>
                    <a:pt x="7238" y="0"/>
                  </a:moveTo>
                  <a:lnTo>
                    <a:pt x="14185346" y="9"/>
                  </a:lnTo>
                  <a:lnTo>
                    <a:pt x="10052212" y="3807962"/>
                  </a:lnTo>
                  <a:lnTo>
                    <a:pt x="3619" y="3807962"/>
                  </a:lnTo>
                  <a:cubicBezTo>
                    <a:pt x="-10" y="1518333"/>
                    <a:pt x="21753" y="2289629"/>
                    <a:pt x="723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A4E6"/>
                </a:gs>
                <a:gs pos="100000">
                  <a:srgbClr val="1742DB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91440" tIns="4572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Futura Bk"/>
                </a:rPr>
                <a:t>4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endParaRPr>
            </a:p>
          </p:txBody>
        </p:sp>
        <p:sp>
          <p:nvSpPr>
            <p:cNvPr id="36" name="TextBox 33"/>
            <p:cNvSpPr txBox="1"/>
            <p:nvPr/>
          </p:nvSpPr>
          <p:spPr>
            <a:xfrm>
              <a:off x="975361" y="1822456"/>
              <a:ext cx="7501889" cy="60564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514350" indent="-514350">
                <a:lnSpc>
                  <a:spcPct val="120000"/>
                </a:lnSpc>
              </a:pPr>
              <a:r>
                <a:rPr lang="en-US" altLang="zh-CN" sz="2000" dirty="0" smtClean="0">
                  <a:latin typeface="Arial" pitchFamily="34" charset="0"/>
                  <a:ea typeface="微软雅黑" pitchFamily="34" charset="-122"/>
                </a:rPr>
                <a:t>QA</a:t>
              </a:r>
              <a:endParaRPr lang="zh-CN" altLang="en-US" sz="2000" dirty="0">
                <a:latin typeface="Arial" pitchFamily="34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299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38137" y="217570"/>
            <a:ext cx="8375650" cy="369332"/>
          </a:xfrm>
        </p:spPr>
        <p:txBody>
          <a:bodyPr/>
          <a:lstStyle/>
          <a:p>
            <a:r>
              <a:rPr lang="zh-CN" altLang="en-US" dirty="0" smtClean="0"/>
              <a:t> 客户</a:t>
            </a:r>
            <a:endParaRPr lang="zh-CN" altLang="en-US" dirty="0"/>
          </a:p>
        </p:txBody>
      </p:sp>
      <p:pic>
        <p:nvPicPr>
          <p:cNvPr id="6" name="Picture 2" descr="http://img02.tooopen.com/Download/2010/8/1/20100801224517947017.jpg"/>
          <p:cNvPicPr>
            <a:picLocks noChangeAspect="1" noChangeArrowheads="1"/>
          </p:cNvPicPr>
          <p:nvPr/>
        </p:nvPicPr>
        <p:blipFill>
          <a:blip r:embed="rId2" cstate="print"/>
          <a:srcRect l="12994" t="41343" r="13770" b="42120"/>
          <a:stretch>
            <a:fillRect/>
          </a:stretch>
        </p:blipFill>
        <p:spPr bwMode="auto">
          <a:xfrm>
            <a:off x="611560" y="1059582"/>
            <a:ext cx="2976331" cy="540060"/>
          </a:xfrm>
          <a:prstGeom prst="rect">
            <a:avLst/>
          </a:prstGeom>
          <a:noFill/>
        </p:spPr>
      </p:pic>
      <p:pic>
        <p:nvPicPr>
          <p:cNvPr id="7" name="Picture 7" descr="F:\Documents\Picture\logo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002760"/>
            <a:ext cx="2904323" cy="466766"/>
          </a:xfrm>
          <a:prstGeom prst="rect">
            <a:avLst/>
          </a:prstGeom>
          <a:noFill/>
        </p:spPr>
      </p:pic>
      <p:pic>
        <p:nvPicPr>
          <p:cNvPr id="8195" name="Picture 3" descr="F:\Documents\Picture\YFK-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915566"/>
            <a:ext cx="2313697" cy="756084"/>
          </a:xfrm>
          <a:prstGeom prst="rect">
            <a:avLst/>
          </a:prstGeom>
          <a:noFill/>
        </p:spPr>
      </p:pic>
      <p:pic>
        <p:nvPicPr>
          <p:cNvPr id="8196" name="Picture 4" descr="F:\Documents\Picture\KP_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2845053"/>
            <a:ext cx="2232248" cy="608795"/>
          </a:xfrm>
          <a:prstGeom prst="rect">
            <a:avLst/>
          </a:prstGeom>
          <a:noFill/>
        </p:spPr>
      </p:pic>
      <p:pic>
        <p:nvPicPr>
          <p:cNvPr id="8197" name="Picture 5" descr="F:\Documents\Picture\logo-yh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64089" y="3669872"/>
            <a:ext cx="2221961" cy="648072"/>
          </a:xfrm>
          <a:prstGeom prst="rect">
            <a:avLst/>
          </a:prstGeom>
          <a:noFill/>
        </p:spPr>
      </p:pic>
      <p:pic>
        <p:nvPicPr>
          <p:cNvPr id="8198" name="Picture 6" descr="F:\Documents\Picture\TX 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3570" y="3705876"/>
            <a:ext cx="3024334" cy="594066"/>
          </a:xfrm>
          <a:prstGeom prst="rect">
            <a:avLst/>
          </a:prstGeom>
          <a:noFill/>
        </p:spPr>
      </p:pic>
      <p:pic>
        <p:nvPicPr>
          <p:cNvPr id="14" name="图片 13" descr="Logo-2.bmp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3568" y="2841781"/>
            <a:ext cx="2909123" cy="4918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5183" y="1142681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 Site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815183" y="2036045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 Site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844661" y="2913426"/>
            <a:ext cx="725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  <a:r>
              <a:rPr lang="en-US" sz="1600" dirty="0" smtClean="0"/>
              <a:t> Site</a:t>
            </a:r>
            <a:r>
              <a:rPr lang="en-US" altLang="zh-CN" sz="1600" dirty="0" smtClean="0"/>
              <a:t>s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851920" y="3867894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 Site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648991" y="3887040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 Sites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586050" y="2934911"/>
            <a:ext cx="725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 Site</a:t>
            </a:r>
            <a:r>
              <a:rPr lang="en-US" altLang="zh-CN" sz="1600" dirty="0" smtClean="0"/>
              <a:t>s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7535179" y="2067694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 Sites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7524328" y="1153076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 Sites</a:t>
            </a:r>
            <a:endParaRPr lang="en-US" sz="1600" dirty="0"/>
          </a:p>
        </p:txBody>
      </p:sp>
      <p:pic>
        <p:nvPicPr>
          <p:cNvPr id="21" name="Picture 2" descr="F:\1230\PPT cover-01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7" t="86050" r="2468" b="3042"/>
          <a:stretch/>
        </p:blipFill>
        <p:spPr bwMode="auto">
          <a:xfrm>
            <a:off x="5292080" y="1844676"/>
            <a:ext cx="2169681" cy="72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12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11" y="309381"/>
            <a:ext cx="8376263" cy="369332"/>
          </a:xfrm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14400" fontAlgn="base">
              <a:lnSpc>
                <a:spcPts val="3300"/>
              </a:lnSpc>
              <a:spcAft>
                <a:spcPct val="0"/>
              </a:spcAft>
            </a:pPr>
            <a:r>
              <a:rPr lang="zh-CN" altLang="en-US" dirty="0">
                <a:solidFill>
                  <a:schemeClr val="tx1"/>
                </a:solidFill>
                <a:latin typeface="Futura Bk" pitchFamily="34" charset="0"/>
              </a:rPr>
              <a:t>汇报</a:t>
            </a:r>
            <a:r>
              <a:rPr lang="zh-CN" altLang="en-US" dirty="0">
                <a:latin typeface="Futura Bk" pitchFamily="34" charset="0"/>
              </a:rPr>
              <a:t>主</a:t>
            </a:r>
            <a:r>
              <a:rPr lang="zh-CN" altLang="en-US" dirty="0">
                <a:solidFill>
                  <a:schemeClr val="tx1"/>
                </a:solidFill>
                <a:latin typeface="Futura Bk" pitchFamily="34" charset="0"/>
              </a:rPr>
              <a:t>提纲</a:t>
            </a:r>
            <a:endParaRPr lang="en-US" altLang="en-US" dirty="0">
              <a:solidFill>
                <a:schemeClr val="tx1"/>
              </a:solidFill>
              <a:latin typeface="Futura Bk" pitchFamily="34" charset="0"/>
              <a:ea typeface="微软雅黑" pitchFamily="34" charset="-122"/>
            </a:endParaRPr>
          </a:p>
        </p:txBody>
      </p:sp>
      <p:sp>
        <p:nvSpPr>
          <p:cNvPr id="29" name="Striped Right Arrow 62"/>
          <p:cNvSpPr/>
          <p:nvPr/>
        </p:nvSpPr>
        <p:spPr>
          <a:xfrm>
            <a:off x="383018" y="2702397"/>
            <a:ext cx="385971" cy="439238"/>
          </a:xfrm>
          <a:prstGeom prst="striped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微软雅黑" pitchFamily="34" charset="-122"/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47166" y="976395"/>
            <a:ext cx="2476308" cy="20976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4" name="Gruppieren 54"/>
          <p:cNvGrpSpPr/>
          <p:nvPr/>
        </p:nvGrpSpPr>
        <p:grpSpPr>
          <a:xfrm>
            <a:off x="840630" y="908392"/>
            <a:ext cx="5082111" cy="482799"/>
            <a:chOff x="469733" y="1812921"/>
            <a:chExt cx="8204367" cy="615176"/>
          </a:xfr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Parallelogram 46"/>
            <p:cNvSpPr/>
            <p:nvPr/>
          </p:nvSpPr>
          <p:spPr>
            <a:xfrm>
              <a:off x="701041" y="1822451"/>
              <a:ext cx="7973059" cy="542871"/>
            </a:xfrm>
            <a:prstGeom prst="parallelogram">
              <a:avLst>
                <a:gd name="adj" fmla="val 23905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rgbClr val="0098F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indent="0"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000" b="1" dirty="0">
                <a:solidFill>
                  <a:schemeClr val="lt1"/>
                </a:solidFill>
                <a:latin typeface="微软雅黑" pitchFamily="34" charset="-122"/>
              </a:endParaRPr>
            </a:p>
          </p:txBody>
        </p:sp>
        <p:sp>
          <p:nvSpPr>
            <p:cNvPr id="66" name="Freihandform 56"/>
            <p:cNvSpPr/>
            <p:nvPr/>
          </p:nvSpPr>
          <p:spPr>
            <a:xfrm>
              <a:off x="469733" y="1812921"/>
              <a:ext cx="500812" cy="552402"/>
            </a:xfrm>
            <a:custGeom>
              <a:avLst/>
              <a:gdLst>
                <a:gd name="connsiteX0" fmla="*/ 0 w 6248400"/>
                <a:gd name="connsiteY0" fmla="*/ 0 h 6868886"/>
                <a:gd name="connsiteX1" fmla="*/ 6248400 w 6248400"/>
                <a:gd name="connsiteY1" fmla="*/ 10886 h 6868886"/>
                <a:gd name="connsiteX2" fmla="*/ 4615543 w 6248400"/>
                <a:gd name="connsiteY2" fmla="*/ 6868886 h 6868886"/>
                <a:gd name="connsiteX3" fmla="*/ 21772 w 6248400"/>
                <a:gd name="connsiteY3" fmla="*/ 6868886 h 6868886"/>
                <a:gd name="connsiteX4" fmla="*/ 0 w 6248400"/>
                <a:gd name="connsiteY4" fmla="*/ 0 h 6868886"/>
                <a:gd name="connsiteX0" fmla="*/ 0 w 13238706"/>
                <a:gd name="connsiteY0" fmla="*/ 0 h 6868886"/>
                <a:gd name="connsiteX1" fmla="*/ 13238706 w 13238706"/>
                <a:gd name="connsiteY1" fmla="*/ 10886 h 6868886"/>
                <a:gd name="connsiteX2" fmla="*/ 11605849 w 13238706"/>
                <a:gd name="connsiteY2" fmla="*/ 6868886 h 6868886"/>
                <a:gd name="connsiteX3" fmla="*/ 7012078 w 13238706"/>
                <a:gd name="connsiteY3" fmla="*/ 6868886 h 6868886"/>
                <a:gd name="connsiteX4" fmla="*/ 0 w 13238706"/>
                <a:gd name="connsiteY4" fmla="*/ 0 h 6868886"/>
                <a:gd name="connsiteX0" fmla="*/ 3630 w 13242336"/>
                <a:gd name="connsiteY0" fmla="*/ 0 h 6868886"/>
                <a:gd name="connsiteX1" fmla="*/ 13242336 w 13242336"/>
                <a:gd name="connsiteY1" fmla="*/ 10886 h 6868886"/>
                <a:gd name="connsiteX2" fmla="*/ 11609479 w 13242336"/>
                <a:gd name="connsiteY2" fmla="*/ 6868886 h 6868886"/>
                <a:gd name="connsiteX3" fmla="*/ 3630 w 13242336"/>
                <a:gd name="connsiteY3" fmla="*/ 6868886 h 6868886"/>
                <a:gd name="connsiteX4" fmla="*/ 3630 w 13242336"/>
                <a:gd name="connsiteY4" fmla="*/ 0 h 6868886"/>
                <a:gd name="connsiteX0" fmla="*/ 0 w 15908085"/>
                <a:gd name="connsiteY0" fmla="*/ 66454 h 6858002"/>
                <a:gd name="connsiteX1" fmla="*/ 15908085 w 15908085"/>
                <a:gd name="connsiteY1" fmla="*/ 2 h 6858002"/>
                <a:gd name="connsiteX2" fmla="*/ 14275228 w 15908085"/>
                <a:gd name="connsiteY2" fmla="*/ 6858002 h 6858002"/>
                <a:gd name="connsiteX3" fmla="*/ 2669379 w 15908085"/>
                <a:gd name="connsiteY3" fmla="*/ 6858002 h 6858002"/>
                <a:gd name="connsiteX4" fmla="*/ 0 w 15908085"/>
                <a:gd name="connsiteY4" fmla="*/ 66454 h 6858002"/>
                <a:gd name="connsiteX0" fmla="*/ 3630 w 15911715"/>
                <a:gd name="connsiteY0" fmla="*/ 66454 h 6858002"/>
                <a:gd name="connsiteX1" fmla="*/ 15911715 w 15911715"/>
                <a:gd name="connsiteY1" fmla="*/ 2 h 6858002"/>
                <a:gd name="connsiteX2" fmla="*/ 14278858 w 15911715"/>
                <a:gd name="connsiteY2" fmla="*/ 6858002 h 6858002"/>
                <a:gd name="connsiteX3" fmla="*/ 3630 w 15911715"/>
                <a:gd name="connsiteY3" fmla="*/ 6858002 h 6858002"/>
                <a:gd name="connsiteX4" fmla="*/ 3630 w 15911715"/>
                <a:gd name="connsiteY4" fmla="*/ 66454 h 6858002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278858 w 15911715"/>
                <a:gd name="connsiteY2" fmla="*/ 6868886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934774 w 15911715"/>
                <a:gd name="connsiteY2" fmla="*/ 3807950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7257 w 15915342"/>
                <a:gd name="connsiteY0" fmla="*/ 0 h 3807950"/>
                <a:gd name="connsiteX1" fmla="*/ 15915342 w 15915342"/>
                <a:gd name="connsiteY1" fmla="*/ 10886 h 3807950"/>
                <a:gd name="connsiteX2" fmla="*/ 14938401 w 15915342"/>
                <a:gd name="connsiteY2" fmla="*/ 3807950 h 3807950"/>
                <a:gd name="connsiteX3" fmla="*/ 3627 w 15915342"/>
                <a:gd name="connsiteY3" fmla="*/ 3807950 h 3807950"/>
                <a:gd name="connsiteX4" fmla="*/ 7257 w 15915342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4938401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8770327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557741"/>
                <a:gd name="connsiteY0" fmla="*/ 0 h 3807950"/>
                <a:gd name="connsiteX1" fmla="*/ 20557741 w 20557741"/>
                <a:gd name="connsiteY1" fmla="*/ 0 h 3807950"/>
                <a:gd name="connsiteX2" fmla="*/ 18770327 w 20557741"/>
                <a:gd name="connsiteY2" fmla="*/ 3807950 h 3807950"/>
                <a:gd name="connsiteX3" fmla="*/ 3627 w 20557741"/>
                <a:gd name="connsiteY3" fmla="*/ 3807950 h 3807950"/>
                <a:gd name="connsiteX4" fmla="*/ 7257 w 20557741"/>
                <a:gd name="connsiteY4" fmla="*/ 0 h 3807950"/>
                <a:gd name="connsiteX0" fmla="*/ 7257 w 24234379"/>
                <a:gd name="connsiteY0" fmla="*/ 0 h 3807950"/>
                <a:gd name="connsiteX1" fmla="*/ 24234379 w 24234379"/>
                <a:gd name="connsiteY1" fmla="*/ 0 h 3807950"/>
                <a:gd name="connsiteX2" fmla="*/ 18770327 w 24234379"/>
                <a:gd name="connsiteY2" fmla="*/ 3807950 h 3807950"/>
                <a:gd name="connsiteX3" fmla="*/ 3627 w 24234379"/>
                <a:gd name="connsiteY3" fmla="*/ 3807950 h 3807950"/>
                <a:gd name="connsiteX4" fmla="*/ 7257 w 24234379"/>
                <a:gd name="connsiteY4" fmla="*/ 0 h 3807950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18770327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24223039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9547839"/>
                <a:gd name="connsiteY0" fmla="*/ 3 h 3807953"/>
                <a:gd name="connsiteX1" fmla="*/ 39547839 w 39547839"/>
                <a:gd name="connsiteY1" fmla="*/ 0 h 3807953"/>
                <a:gd name="connsiteX2" fmla="*/ 24223039 w 39547839"/>
                <a:gd name="connsiteY2" fmla="*/ 3807953 h 3807953"/>
                <a:gd name="connsiteX3" fmla="*/ 3627 w 39547839"/>
                <a:gd name="connsiteY3" fmla="*/ 3807953 h 3807953"/>
                <a:gd name="connsiteX4" fmla="*/ 7257 w 39547839"/>
                <a:gd name="connsiteY4" fmla="*/ 3 h 3807953"/>
                <a:gd name="connsiteX0" fmla="*/ 7257 w 34705241"/>
                <a:gd name="connsiteY0" fmla="*/ 3 h 3807953"/>
                <a:gd name="connsiteX1" fmla="*/ 34705241 w 34705241"/>
                <a:gd name="connsiteY1" fmla="*/ 0 h 3807953"/>
                <a:gd name="connsiteX2" fmla="*/ 24223039 w 34705241"/>
                <a:gd name="connsiteY2" fmla="*/ 3807953 h 3807953"/>
                <a:gd name="connsiteX3" fmla="*/ 3627 w 34705241"/>
                <a:gd name="connsiteY3" fmla="*/ 3807953 h 3807953"/>
                <a:gd name="connsiteX4" fmla="*/ 7257 w 34705241"/>
                <a:gd name="connsiteY4" fmla="*/ 3 h 3807953"/>
                <a:gd name="connsiteX0" fmla="*/ 7257 w 24223039"/>
                <a:gd name="connsiteY0" fmla="*/ 9695 h 3817645"/>
                <a:gd name="connsiteX1" fmla="*/ 20231161 w 24223039"/>
                <a:gd name="connsiteY1" fmla="*/ 0 h 3817645"/>
                <a:gd name="connsiteX2" fmla="*/ 24223039 w 24223039"/>
                <a:gd name="connsiteY2" fmla="*/ 3817645 h 3817645"/>
                <a:gd name="connsiteX3" fmla="*/ 3627 w 24223039"/>
                <a:gd name="connsiteY3" fmla="*/ 3817645 h 3817645"/>
                <a:gd name="connsiteX4" fmla="*/ 7257 w 24223039"/>
                <a:gd name="connsiteY4" fmla="*/ 9695 h 3817645"/>
                <a:gd name="connsiteX0" fmla="*/ 7257 w 28356173"/>
                <a:gd name="connsiteY0" fmla="*/ 3 h 3807953"/>
                <a:gd name="connsiteX1" fmla="*/ 28356173 w 28356173"/>
                <a:gd name="connsiteY1" fmla="*/ 0 h 3807953"/>
                <a:gd name="connsiteX2" fmla="*/ 24223039 w 28356173"/>
                <a:gd name="connsiteY2" fmla="*/ 3807953 h 3807953"/>
                <a:gd name="connsiteX3" fmla="*/ 3627 w 28356173"/>
                <a:gd name="connsiteY3" fmla="*/ 3807953 h 3807953"/>
                <a:gd name="connsiteX4" fmla="*/ 7257 w 28356173"/>
                <a:gd name="connsiteY4" fmla="*/ 3 h 3807953"/>
                <a:gd name="connsiteX0" fmla="*/ 14178065 w 28356173"/>
                <a:gd name="connsiteY0" fmla="*/ 0 h 3807962"/>
                <a:gd name="connsiteX1" fmla="*/ 28356173 w 28356173"/>
                <a:gd name="connsiteY1" fmla="*/ 9 h 3807962"/>
                <a:gd name="connsiteX2" fmla="*/ 24223039 w 28356173"/>
                <a:gd name="connsiteY2" fmla="*/ 3807962 h 3807962"/>
                <a:gd name="connsiteX3" fmla="*/ 3627 w 28356173"/>
                <a:gd name="connsiteY3" fmla="*/ 3807962 h 3807962"/>
                <a:gd name="connsiteX4" fmla="*/ 14178065 w 28356173"/>
                <a:gd name="connsiteY4" fmla="*/ 0 h 3807962"/>
                <a:gd name="connsiteX0" fmla="*/ 3619 w 14181727"/>
                <a:gd name="connsiteY0" fmla="*/ 0 h 3807962"/>
                <a:gd name="connsiteX1" fmla="*/ 14181727 w 14181727"/>
                <a:gd name="connsiteY1" fmla="*/ 9 h 3807962"/>
                <a:gd name="connsiteX2" fmla="*/ 10048593 w 14181727"/>
                <a:gd name="connsiteY2" fmla="*/ 3807962 h 3807962"/>
                <a:gd name="connsiteX3" fmla="*/ 3619 w 14181727"/>
                <a:gd name="connsiteY3" fmla="*/ 3607974 h 3807962"/>
                <a:gd name="connsiteX4" fmla="*/ 3619 w 14181727"/>
                <a:gd name="connsiteY4" fmla="*/ 0 h 3807962"/>
                <a:gd name="connsiteX0" fmla="*/ 7238 w 14185346"/>
                <a:gd name="connsiteY0" fmla="*/ 0 h 3807962"/>
                <a:gd name="connsiteX1" fmla="*/ 14185346 w 14185346"/>
                <a:gd name="connsiteY1" fmla="*/ 9 h 3807962"/>
                <a:gd name="connsiteX2" fmla="*/ 10052212 w 14185346"/>
                <a:gd name="connsiteY2" fmla="*/ 3807962 h 3807962"/>
                <a:gd name="connsiteX3" fmla="*/ 3619 w 14185346"/>
                <a:gd name="connsiteY3" fmla="*/ 3807962 h 3807962"/>
                <a:gd name="connsiteX4" fmla="*/ 7238 w 14185346"/>
                <a:gd name="connsiteY4" fmla="*/ 0 h 3807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85346" h="3807962">
                  <a:moveTo>
                    <a:pt x="7238" y="0"/>
                  </a:moveTo>
                  <a:lnTo>
                    <a:pt x="14185346" y="9"/>
                  </a:lnTo>
                  <a:lnTo>
                    <a:pt x="10052212" y="3807962"/>
                  </a:lnTo>
                  <a:lnTo>
                    <a:pt x="3619" y="3807962"/>
                  </a:lnTo>
                  <a:cubicBezTo>
                    <a:pt x="-10" y="1518333"/>
                    <a:pt x="21753" y="2289629"/>
                    <a:pt x="723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A4E6"/>
                </a:gs>
                <a:gs pos="100000">
                  <a:srgbClr val="1742DB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91440" tIns="4572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utura Bk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7" name="TextBox 33"/>
            <p:cNvSpPr txBox="1"/>
            <p:nvPr/>
          </p:nvSpPr>
          <p:spPr>
            <a:xfrm>
              <a:off x="975361" y="1822453"/>
              <a:ext cx="7501889" cy="605644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514350" indent="-514350">
                <a:lnSpc>
                  <a:spcPct val="120000"/>
                </a:lnSpc>
              </a:pPr>
              <a:r>
                <a:rPr lang="zh-CN" altLang="en-US" sz="2000" dirty="0" smtClean="0">
                  <a:latin typeface="Arial" pitchFamily="34" charset="0"/>
                  <a:ea typeface="微软雅黑" pitchFamily="34" charset="-122"/>
                </a:rPr>
                <a:t>项目概述</a:t>
              </a:r>
              <a:endParaRPr lang="zh-CN" altLang="en-US" sz="2000" dirty="0">
                <a:latin typeface="Arial" pitchFamily="34" charset="0"/>
                <a:ea typeface="微软雅黑" pitchFamily="34" charset="-122"/>
              </a:endParaRPr>
            </a:p>
          </p:txBody>
        </p:sp>
      </p:grpSp>
      <p:grpSp>
        <p:nvGrpSpPr>
          <p:cNvPr id="68" name="Gruppieren 54"/>
          <p:cNvGrpSpPr/>
          <p:nvPr/>
        </p:nvGrpSpPr>
        <p:grpSpPr>
          <a:xfrm>
            <a:off x="840636" y="2098820"/>
            <a:ext cx="5082111" cy="482798"/>
            <a:chOff x="469733" y="1812921"/>
            <a:chExt cx="8204367" cy="615176"/>
          </a:xfr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9" name="Parallelogram 50"/>
            <p:cNvSpPr/>
            <p:nvPr/>
          </p:nvSpPr>
          <p:spPr>
            <a:xfrm>
              <a:off x="701041" y="1822451"/>
              <a:ext cx="7973059" cy="542871"/>
            </a:xfrm>
            <a:prstGeom prst="parallelogram">
              <a:avLst>
                <a:gd name="adj" fmla="val 23905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rgbClr val="0098F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indent="0"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000" b="1" dirty="0">
                <a:solidFill>
                  <a:schemeClr val="lt1"/>
                </a:solidFill>
                <a:latin typeface="微软雅黑" pitchFamily="34" charset="-122"/>
              </a:endParaRPr>
            </a:p>
          </p:txBody>
        </p:sp>
        <p:sp>
          <p:nvSpPr>
            <p:cNvPr id="70" name="Freihandform 56"/>
            <p:cNvSpPr/>
            <p:nvPr/>
          </p:nvSpPr>
          <p:spPr>
            <a:xfrm>
              <a:off x="469733" y="1812921"/>
              <a:ext cx="500812" cy="552402"/>
            </a:xfrm>
            <a:custGeom>
              <a:avLst/>
              <a:gdLst>
                <a:gd name="connsiteX0" fmla="*/ 0 w 6248400"/>
                <a:gd name="connsiteY0" fmla="*/ 0 h 6868886"/>
                <a:gd name="connsiteX1" fmla="*/ 6248400 w 6248400"/>
                <a:gd name="connsiteY1" fmla="*/ 10886 h 6868886"/>
                <a:gd name="connsiteX2" fmla="*/ 4615543 w 6248400"/>
                <a:gd name="connsiteY2" fmla="*/ 6868886 h 6868886"/>
                <a:gd name="connsiteX3" fmla="*/ 21772 w 6248400"/>
                <a:gd name="connsiteY3" fmla="*/ 6868886 h 6868886"/>
                <a:gd name="connsiteX4" fmla="*/ 0 w 6248400"/>
                <a:gd name="connsiteY4" fmla="*/ 0 h 6868886"/>
                <a:gd name="connsiteX0" fmla="*/ 0 w 13238706"/>
                <a:gd name="connsiteY0" fmla="*/ 0 h 6868886"/>
                <a:gd name="connsiteX1" fmla="*/ 13238706 w 13238706"/>
                <a:gd name="connsiteY1" fmla="*/ 10886 h 6868886"/>
                <a:gd name="connsiteX2" fmla="*/ 11605849 w 13238706"/>
                <a:gd name="connsiteY2" fmla="*/ 6868886 h 6868886"/>
                <a:gd name="connsiteX3" fmla="*/ 7012078 w 13238706"/>
                <a:gd name="connsiteY3" fmla="*/ 6868886 h 6868886"/>
                <a:gd name="connsiteX4" fmla="*/ 0 w 13238706"/>
                <a:gd name="connsiteY4" fmla="*/ 0 h 6868886"/>
                <a:gd name="connsiteX0" fmla="*/ 3630 w 13242336"/>
                <a:gd name="connsiteY0" fmla="*/ 0 h 6868886"/>
                <a:gd name="connsiteX1" fmla="*/ 13242336 w 13242336"/>
                <a:gd name="connsiteY1" fmla="*/ 10886 h 6868886"/>
                <a:gd name="connsiteX2" fmla="*/ 11609479 w 13242336"/>
                <a:gd name="connsiteY2" fmla="*/ 6868886 h 6868886"/>
                <a:gd name="connsiteX3" fmla="*/ 3630 w 13242336"/>
                <a:gd name="connsiteY3" fmla="*/ 6868886 h 6868886"/>
                <a:gd name="connsiteX4" fmla="*/ 3630 w 13242336"/>
                <a:gd name="connsiteY4" fmla="*/ 0 h 6868886"/>
                <a:gd name="connsiteX0" fmla="*/ 0 w 15908085"/>
                <a:gd name="connsiteY0" fmla="*/ 66454 h 6858002"/>
                <a:gd name="connsiteX1" fmla="*/ 15908085 w 15908085"/>
                <a:gd name="connsiteY1" fmla="*/ 2 h 6858002"/>
                <a:gd name="connsiteX2" fmla="*/ 14275228 w 15908085"/>
                <a:gd name="connsiteY2" fmla="*/ 6858002 h 6858002"/>
                <a:gd name="connsiteX3" fmla="*/ 2669379 w 15908085"/>
                <a:gd name="connsiteY3" fmla="*/ 6858002 h 6858002"/>
                <a:gd name="connsiteX4" fmla="*/ 0 w 15908085"/>
                <a:gd name="connsiteY4" fmla="*/ 66454 h 6858002"/>
                <a:gd name="connsiteX0" fmla="*/ 3630 w 15911715"/>
                <a:gd name="connsiteY0" fmla="*/ 66454 h 6858002"/>
                <a:gd name="connsiteX1" fmla="*/ 15911715 w 15911715"/>
                <a:gd name="connsiteY1" fmla="*/ 2 h 6858002"/>
                <a:gd name="connsiteX2" fmla="*/ 14278858 w 15911715"/>
                <a:gd name="connsiteY2" fmla="*/ 6858002 h 6858002"/>
                <a:gd name="connsiteX3" fmla="*/ 3630 w 15911715"/>
                <a:gd name="connsiteY3" fmla="*/ 6858002 h 6858002"/>
                <a:gd name="connsiteX4" fmla="*/ 3630 w 15911715"/>
                <a:gd name="connsiteY4" fmla="*/ 66454 h 6858002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278858 w 15911715"/>
                <a:gd name="connsiteY2" fmla="*/ 6868886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934774 w 15911715"/>
                <a:gd name="connsiteY2" fmla="*/ 3807950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7257 w 15915342"/>
                <a:gd name="connsiteY0" fmla="*/ 0 h 3807950"/>
                <a:gd name="connsiteX1" fmla="*/ 15915342 w 15915342"/>
                <a:gd name="connsiteY1" fmla="*/ 10886 h 3807950"/>
                <a:gd name="connsiteX2" fmla="*/ 14938401 w 15915342"/>
                <a:gd name="connsiteY2" fmla="*/ 3807950 h 3807950"/>
                <a:gd name="connsiteX3" fmla="*/ 3627 w 15915342"/>
                <a:gd name="connsiteY3" fmla="*/ 3807950 h 3807950"/>
                <a:gd name="connsiteX4" fmla="*/ 7257 w 15915342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4938401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8770327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557741"/>
                <a:gd name="connsiteY0" fmla="*/ 0 h 3807950"/>
                <a:gd name="connsiteX1" fmla="*/ 20557741 w 20557741"/>
                <a:gd name="connsiteY1" fmla="*/ 0 h 3807950"/>
                <a:gd name="connsiteX2" fmla="*/ 18770327 w 20557741"/>
                <a:gd name="connsiteY2" fmla="*/ 3807950 h 3807950"/>
                <a:gd name="connsiteX3" fmla="*/ 3627 w 20557741"/>
                <a:gd name="connsiteY3" fmla="*/ 3807950 h 3807950"/>
                <a:gd name="connsiteX4" fmla="*/ 7257 w 20557741"/>
                <a:gd name="connsiteY4" fmla="*/ 0 h 3807950"/>
                <a:gd name="connsiteX0" fmla="*/ 7257 w 24234379"/>
                <a:gd name="connsiteY0" fmla="*/ 0 h 3807950"/>
                <a:gd name="connsiteX1" fmla="*/ 24234379 w 24234379"/>
                <a:gd name="connsiteY1" fmla="*/ 0 h 3807950"/>
                <a:gd name="connsiteX2" fmla="*/ 18770327 w 24234379"/>
                <a:gd name="connsiteY2" fmla="*/ 3807950 h 3807950"/>
                <a:gd name="connsiteX3" fmla="*/ 3627 w 24234379"/>
                <a:gd name="connsiteY3" fmla="*/ 3807950 h 3807950"/>
                <a:gd name="connsiteX4" fmla="*/ 7257 w 24234379"/>
                <a:gd name="connsiteY4" fmla="*/ 0 h 3807950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18770327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24223039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9547839"/>
                <a:gd name="connsiteY0" fmla="*/ 3 h 3807953"/>
                <a:gd name="connsiteX1" fmla="*/ 39547839 w 39547839"/>
                <a:gd name="connsiteY1" fmla="*/ 0 h 3807953"/>
                <a:gd name="connsiteX2" fmla="*/ 24223039 w 39547839"/>
                <a:gd name="connsiteY2" fmla="*/ 3807953 h 3807953"/>
                <a:gd name="connsiteX3" fmla="*/ 3627 w 39547839"/>
                <a:gd name="connsiteY3" fmla="*/ 3807953 h 3807953"/>
                <a:gd name="connsiteX4" fmla="*/ 7257 w 39547839"/>
                <a:gd name="connsiteY4" fmla="*/ 3 h 3807953"/>
                <a:gd name="connsiteX0" fmla="*/ 7257 w 34705241"/>
                <a:gd name="connsiteY0" fmla="*/ 3 h 3807953"/>
                <a:gd name="connsiteX1" fmla="*/ 34705241 w 34705241"/>
                <a:gd name="connsiteY1" fmla="*/ 0 h 3807953"/>
                <a:gd name="connsiteX2" fmla="*/ 24223039 w 34705241"/>
                <a:gd name="connsiteY2" fmla="*/ 3807953 h 3807953"/>
                <a:gd name="connsiteX3" fmla="*/ 3627 w 34705241"/>
                <a:gd name="connsiteY3" fmla="*/ 3807953 h 3807953"/>
                <a:gd name="connsiteX4" fmla="*/ 7257 w 34705241"/>
                <a:gd name="connsiteY4" fmla="*/ 3 h 3807953"/>
                <a:gd name="connsiteX0" fmla="*/ 7257 w 24223039"/>
                <a:gd name="connsiteY0" fmla="*/ 9695 h 3817645"/>
                <a:gd name="connsiteX1" fmla="*/ 20231161 w 24223039"/>
                <a:gd name="connsiteY1" fmla="*/ 0 h 3817645"/>
                <a:gd name="connsiteX2" fmla="*/ 24223039 w 24223039"/>
                <a:gd name="connsiteY2" fmla="*/ 3817645 h 3817645"/>
                <a:gd name="connsiteX3" fmla="*/ 3627 w 24223039"/>
                <a:gd name="connsiteY3" fmla="*/ 3817645 h 3817645"/>
                <a:gd name="connsiteX4" fmla="*/ 7257 w 24223039"/>
                <a:gd name="connsiteY4" fmla="*/ 9695 h 3817645"/>
                <a:gd name="connsiteX0" fmla="*/ 7257 w 28356173"/>
                <a:gd name="connsiteY0" fmla="*/ 3 h 3807953"/>
                <a:gd name="connsiteX1" fmla="*/ 28356173 w 28356173"/>
                <a:gd name="connsiteY1" fmla="*/ 0 h 3807953"/>
                <a:gd name="connsiteX2" fmla="*/ 24223039 w 28356173"/>
                <a:gd name="connsiteY2" fmla="*/ 3807953 h 3807953"/>
                <a:gd name="connsiteX3" fmla="*/ 3627 w 28356173"/>
                <a:gd name="connsiteY3" fmla="*/ 3807953 h 3807953"/>
                <a:gd name="connsiteX4" fmla="*/ 7257 w 28356173"/>
                <a:gd name="connsiteY4" fmla="*/ 3 h 3807953"/>
                <a:gd name="connsiteX0" fmla="*/ 14178065 w 28356173"/>
                <a:gd name="connsiteY0" fmla="*/ 0 h 3807962"/>
                <a:gd name="connsiteX1" fmla="*/ 28356173 w 28356173"/>
                <a:gd name="connsiteY1" fmla="*/ 9 h 3807962"/>
                <a:gd name="connsiteX2" fmla="*/ 24223039 w 28356173"/>
                <a:gd name="connsiteY2" fmla="*/ 3807962 h 3807962"/>
                <a:gd name="connsiteX3" fmla="*/ 3627 w 28356173"/>
                <a:gd name="connsiteY3" fmla="*/ 3807962 h 3807962"/>
                <a:gd name="connsiteX4" fmla="*/ 14178065 w 28356173"/>
                <a:gd name="connsiteY4" fmla="*/ 0 h 3807962"/>
                <a:gd name="connsiteX0" fmla="*/ 3619 w 14181727"/>
                <a:gd name="connsiteY0" fmla="*/ 0 h 3807962"/>
                <a:gd name="connsiteX1" fmla="*/ 14181727 w 14181727"/>
                <a:gd name="connsiteY1" fmla="*/ 9 h 3807962"/>
                <a:gd name="connsiteX2" fmla="*/ 10048593 w 14181727"/>
                <a:gd name="connsiteY2" fmla="*/ 3807962 h 3807962"/>
                <a:gd name="connsiteX3" fmla="*/ 3619 w 14181727"/>
                <a:gd name="connsiteY3" fmla="*/ 3607974 h 3807962"/>
                <a:gd name="connsiteX4" fmla="*/ 3619 w 14181727"/>
                <a:gd name="connsiteY4" fmla="*/ 0 h 3807962"/>
                <a:gd name="connsiteX0" fmla="*/ 7238 w 14185346"/>
                <a:gd name="connsiteY0" fmla="*/ 0 h 3807962"/>
                <a:gd name="connsiteX1" fmla="*/ 14185346 w 14185346"/>
                <a:gd name="connsiteY1" fmla="*/ 9 h 3807962"/>
                <a:gd name="connsiteX2" fmla="*/ 10052212 w 14185346"/>
                <a:gd name="connsiteY2" fmla="*/ 3807962 h 3807962"/>
                <a:gd name="connsiteX3" fmla="*/ 3619 w 14185346"/>
                <a:gd name="connsiteY3" fmla="*/ 3807962 h 3807962"/>
                <a:gd name="connsiteX4" fmla="*/ 7238 w 14185346"/>
                <a:gd name="connsiteY4" fmla="*/ 0 h 3807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85346" h="3807962">
                  <a:moveTo>
                    <a:pt x="7238" y="0"/>
                  </a:moveTo>
                  <a:lnTo>
                    <a:pt x="14185346" y="9"/>
                  </a:lnTo>
                  <a:lnTo>
                    <a:pt x="10052212" y="3807962"/>
                  </a:lnTo>
                  <a:lnTo>
                    <a:pt x="3619" y="3807962"/>
                  </a:lnTo>
                  <a:cubicBezTo>
                    <a:pt x="-10" y="1518333"/>
                    <a:pt x="21753" y="2289629"/>
                    <a:pt x="723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A4E6"/>
                </a:gs>
                <a:gs pos="100000">
                  <a:srgbClr val="1742DB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91440" tIns="4572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noProof="0" dirty="0">
                  <a:solidFill>
                    <a:prstClr val="white"/>
                  </a:solidFill>
                  <a:latin typeface="Futura Bk"/>
                </a:rPr>
                <a:t>3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</a:endParaRPr>
            </a:p>
          </p:txBody>
        </p:sp>
        <p:sp>
          <p:nvSpPr>
            <p:cNvPr id="71" name="TextBox 33"/>
            <p:cNvSpPr txBox="1"/>
            <p:nvPr/>
          </p:nvSpPr>
          <p:spPr>
            <a:xfrm>
              <a:off x="975361" y="1822453"/>
              <a:ext cx="7501889" cy="605644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514350" indent="-514350">
                <a:lnSpc>
                  <a:spcPct val="120000"/>
                </a:lnSpc>
              </a:pPr>
              <a:r>
                <a:rPr lang="zh-CN" altLang="en-US" sz="2000" dirty="0">
                  <a:latin typeface="Arial" pitchFamily="34" charset="0"/>
                  <a:ea typeface="微软雅黑" pitchFamily="34" charset="-122"/>
                </a:rPr>
                <a:t>成功案例</a:t>
              </a:r>
            </a:p>
          </p:txBody>
        </p:sp>
      </p:grpSp>
      <p:grpSp>
        <p:nvGrpSpPr>
          <p:cNvPr id="80" name="Gruppieren 54"/>
          <p:cNvGrpSpPr/>
          <p:nvPr/>
        </p:nvGrpSpPr>
        <p:grpSpPr>
          <a:xfrm>
            <a:off x="840630" y="1499867"/>
            <a:ext cx="5082111" cy="482799"/>
            <a:chOff x="469733" y="1812921"/>
            <a:chExt cx="8204367" cy="615176"/>
          </a:xfr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1" name="Parallelogram 46"/>
            <p:cNvSpPr/>
            <p:nvPr/>
          </p:nvSpPr>
          <p:spPr>
            <a:xfrm>
              <a:off x="701041" y="1822451"/>
              <a:ext cx="7973059" cy="542871"/>
            </a:xfrm>
            <a:prstGeom prst="parallelogram">
              <a:avLst>
                <a:gd name="adj" fmla="val 23905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rgbClr val="0098F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indent="0"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000" b="1" dirty="0">
                <a:solidFill>
                  <a:schemeClr val="lt1"/>
                </a:solidFill>
                <a:latin typeface="微软雅黑" pitchFamily="34" charset="-122"/>
              </a:endParaRPr>
            </a:p>
          </p:txBody>
        </p:sp>
        <p:sp>
          <p:nvSpPr>
            <p:cNvPr id="82" name="Freihandform 56"/>
            <p:cNvSpPr/>
            <p:nvPr/>
          </p:nvSpPr>
          <p:spPr>
            <a:xfrm>
              <a:off x="469733" y="1812921"/>
              <a:ext cx="500812" cy="552402"/>
            </a:xfrm>
            <a:custGeom>
              <a:avLst/>
              <a:gdLst>
                <a:gd name="connsiteX0" fmla="*/ 0 w 6248400"/>
                <a:gd name="connsiteY0" fmla="*/ 0 h 6868886"/>
                <a:gd name="connsiteX1" fmla="*/ 6248400 w 6248400"/>
                <a:gd name="connsiteY1" fmla="*/ 10886 h 6868886"/>
                <a:gd name="connsiteX2" fmla="*/ 4615543 w 6248400"/>
                <a:gd name="connsiteY2" fmla="*/ 6868886 h 6868886"/>
                <a:gd name="connsiteX3" fmla="*/ 21772 w 6248400"/>
                <a:gd name="connsiteY3" fmla="*/ 6868886 h 6868886"/>
                <a:gd name="connsiteX4" fmla="*/ 0 w 6248400"/>
                <a:gd name="connsiteY4" fmla="*/ 0 h 6868886"/>
                <a:gd name="connsiteX0" fmla="*/ 0 w 13238706"/>
                <a:gd name="connsiteY0" fmla="*/ 0 h 6868886"/>
                <a:gd name="connsiteX1" fmla="*/ 13238706 w 13238706"/>
                <a:gd name="connsiteY1" fmla="*/ 10886 h 6868886"/>
                <a:gd name="connsiteX2" fmla="*/ 11605849 w 13238706"/>
                <a:gd name="connsiteY2" fmla="*/ 6868886 h 6868886"/>
                <a:gd name="connsiteX3" fmla="*/ 7012078 w 13238706"/>
                <a:gd name="connsiteY3" fmla="*/ 6868886 h 6868886"/>
                <a:gd name="connsiteX4" fmla="*/ 0 w 13238706"/>
                <a:gd name="connsiteY4" fmla="*/ 0 h 6868886"/>
                <a:gd name="connsiteX0" fmla="*/ 3630 w 13242336"/>
                <a:gd name="connsiteY0" fmla="*/ 0 h 6868886"/>
                <a:gd name="connsiteX1" fmla="*/ 13242336 w 13242336"/>
                <a:gd name="connsiteY1" fmla="*/ 10886 h 6868886"/>
                <a:gd name="connsiteX2" fmla="*/ 11609479 w 13242336"/>
                <a:gd name="connsiteY2" fmla="*/ 6868886 h 6868886"/>
                <a:gd name="connsiteX3" fmla="*/ 3630 w 13242336"/>
                <a:gd name="connsiteY3" fmla="*/ 6868886 h 6868886"/>
                <a:gd name="connsiteX4" fmla="*/ 3630 w 13242336"/>
                <a:gd name="connsiteY4" fmla="*/ 0 h 6868886"/>
                <a:gd name="connsiteX0" fmla="*/ 0 w 15908085"/>
                <a:gd name="connsiteY0" fmla="*/ 66454 h 6858002"/>
                <a:gd name="connsiteX1" fmla="*/ 15908085 w 15908085"/>
                <a:gd name="connsiteY1" fmla="*/ 2 h 6858002"/>
                <a:gd name="connsiteX2" fmla="*/ 14275228 w 15908085"/>
                <a:gd name="connsiteY2" fmla="*/ 6858002 h 6858002"/>
                <a:gd name="connsiteX3" fmla="*/ 2669379 w 15908085"/>
                <a:gd name="connsiteY3" fmla="*/ 6858002 h 6858002"/>
                <a:gd name="connsiteX4" fmla="*/ 0 w 15908085"/>
                <a:gd name="connsiteY4" fmla="*/ 66454 h 6858002"/>
                <a:gd name="connsiteX0" fmla="*/ 3630 w 15911715"/>
                <a:gd name="connsiteY0" fmla="*/ 66454 h 6858002"/>
                <a:gd name="connsiteX1" fmla="*/ 15911715 w 15911715"/>
                <a:gd name="connsiteY1" fmla="*/ 2 h 6858002"/>
                <a:gd name="connsiteX2" fmla="*/ 14278858 w 15911715"/>
                <a:gd name="connsiteY2" fmla="*/ 6858002 h 6858002"/>
                <a:gd name="connsiteX3" fmla="*/ 3630 w 15911715"/>
                <a:gd name="connsiteY3" fmla="*/ 6858002 h 6858002"/>
                <a:gd name="connsiteX4" fmla="*/ 3630 w 15911715"/>
                <a:gd name="connsiteY4" fmla="*/ 66454 h 6858002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278858 w 15911715"/>
                <a:gd name="connsiteY2" fmla="*/ 6868886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934774 w 15911715"/>
                <a:gd name="connsiteY2" fmla="*/ 3807950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7257 w 15915342"/>
                <a:gd name="connsiteY0" fmla="*/ 0 h 3807950"/>
                <a:gd name="connsiteX1" fmla="*/ 15915342 w 15915342"/>
                <a:gd name="connsiteY1" fmla="*/ 10886 h 3807950"/>
                <a:gd name="connsiteX2" fmla="*/ 14938401 w 15915342"/>
                <a:gd name="connsiteY2" fmla="*/ 3807950 h 3807950"/>
                <a:gd name="connsiteX3" fmla="*/ 3627 w 15915342"/>
                <a:gd name="connsiteY3" fmla="*/ 3807950 h 3807950"/>
                <a:gd name="connsiteX4" fmla="*/ 7257 w 15915342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4938401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8770327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557741"/>
                <a:gd name="connsiteY0" fmla="*/ 0 h 3807950"/>
                <a:gd name="connsiteX1" fmla="*/ 20557741 w 20557741"/>
                <a:gd name="connsiteY1" fmla="*/ 0 h 3807950"/>
                <a:gd name="connsiteX2" fmla="*/ 18770327 w 20557741"/>
                <a:gd name="connsiteY2" fmla="*/ 3807950 h 3807950"/>
                <a:gd name="connsiteX3" fmla="*/ 3627 w 20557741"/>
                <a:gd name="connsiteY3" fmla="*/ 3807950 h 3807950"/>
                <a:gd name="connsiteX4" fmla="*/ 7257 w 20557741"/>
                <a:gd name="connsiteY4" fmla="*/ 0 h 3807950"/>
                <a:gd name="connsiteX0" fmla="*/ 7257 w 24234379"/>
                <a:gd name="connsiteY0" fmla="*/ 0 h 3807950"/>
                <a:gd name="connsiteX1" fmla="*/ 24234379 w 24234379"/>
                <a:gd name="connsiteY1" fmla="*/ 0 h 3807950"/>
                <a:gd name="connsiteX2" fmla="*/ 18770327 w 24234379"/>
                <a:gd name="connsiteY2" fmla="*/ 3807950 h 3807950"/>
                <a:gd name="connsiteX3" fmla="*/ 3627 w 24234379"/>
                <a:gd name="connsiteY3" fmla="*/ 3807950 h 3807950"/>
                <a:gd name="connsiteX4" fmla="*/ 7257 w 24234379"/>
                <a:gd name="connsiteY4" fmla="*/ 0 h 3807950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18770327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24223039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9547839"/>
                <a:gd name="connsiteY0" fmla="*/ 3 h 3807953"/>
                <a:gd name="connsiteX1" fmla="*/ 39547839 w 39547839"/>
                <a:gd name="connsiteY1" fmla="*/ 0 h 3807953"/>
                <a:gd name="connsiteX2" fmla="*/ 24223039 w 39547839"/>
                <a:gd name="connsiteY2" fmla="*/ 3807953 h 3807953"/>
                <a:gd name="connsiteX3" fmla="*/ 3627 w 39547839"/>
                <a:gd name="connsiteY3" fmla="*/ 3807953 h 3807953"/>
                <a:gd name="connsiteX4" fmla="*/ 7257 w 39547839"/>
                <a:gd name="connsiteY4" fmla="*/ 3 h 3807953"/>
                <a:gd name="connsiteX0" fmla="*/ 7257 w 34705241"/>
                <a:gd name="connsiteY0" fmla="*/ 3 h 3807953"/>
                <a:gd name="connsiteX1" fmla="*/ 34705241 w 34705241"/>
                <a:gd name="connsiteY1" fmla="*/ 0 h 3807953"/>
                <a:gd name="connsiteX2" fmla="*/ 24223039 w 34705241"/>
                <a:gd name="connsiteY2" fmla="*/ 3807953 h 3807953"/>
                <a:gd name="connsiteX3" fmla="*/ 3627 w 34705241"/>
                <a:gd name="connsiteY3" fmla="*/ 3807953 h 3807953"/>
                <a:gd name="connsiteX4" fmla="*/ 7257 w 34705241"/>
                <a:gd name="connsiteY4" fmla="*/ 3 h 3807953"/>
                <a:gd name="connsiteX0" fmla="*/ 7257 w 24223039"/>
                <a:gd name="connsiteY0" fmla="*/ 9695 h 3817645"/>
                <a:gd name="connsiteX1" fmla="*/ 20231161 w 24223039"/>
                <a:gd name="connsiteY1" fmla="*/ 0 h 3817645"/>
                <a:gd name="connsiteX2" fmla="*/ 24223039 w 24223039"/>
                <a:gd name="connsiteY2" fmla="*/ 3817645 h 3817645"/>
                <a:gd name="connsiteX3" fmla="*/ 3627 w 24223039"/>
                <a:gd name="connsiteY3" fmla="*/ 3817645 h 3817645"/>
                <a:gd name="connsiteX4" fmla="*/ 7257 w 24223039"/>
                <a:gd name="connsiteY4" fmla="*/ 9695 h 3817645"/>
                <a:gd name="connsiteX0" fmla="*/ 7257 w 28356173"/>
                <a:gd name="connsiteY0" fmla="*/ 3 h 3807953"/>
                <a:gd name="connsiteX1" fmla="*/ 28356173 w 28356173"/>
                <a:gd name="connsiteY1" fmla="*/ 0 h 3807953"/>
                <a:gd name="connsiteX2" fmla="*/ 24223039 w 28356173"/>
                <a:gd name="connsiteY2" fmla="*/ 3807953 h 3807953"/>
                <a:gd name="connsiteX3" fmla="*/ 3627 w 28356173"/>
                <a:gd name="connsiteY3" fmla="*/ 3807953 h 3807953"/>
                <a:gd name="connsiteX4" fmla="*/ 7257 w 28356173"/>
                <a:gd name="connsiteY4" fmla="*/ 3 h 3807953"/>
                <a:gd name="connsiteX0" fmla="*/ 14178065 w 28356173"/>
                <a:gd name="connsiteY0" fmla="*/ 0 h 3807962"/>
                <a:gd name="connsiteX1" fmla="*/ 28356173 w 28356173"/>
                <a:gd name="connsiteY1" fmla="*/ 9 h 3807962"/>
                <a:gd name="connsiteX2" fmla="*/ 24223039 w 28356173"/>
                <a:gd name="connsiteY2" fmla="*/ 3807962 h 3807962"/>
                <a:gd name="connsiteX3" fmla="*/ 3627 w 28356173"/>
                <a:gd name="connsiteY3" fmla="*/ 3807962 h 3807962"/>
                <a:gd name="connsiteX4" fmla="*/ 14178065 w 28356173"/>
                <a:gd name="connsiteY4" fmla="*/ 0 h 3807962"/>
                <a:gd name="connsiteX0" fmla="*/ 3619 w 14181727"/>
                <a:gd name="connsiteY0" fmla="*/ 0 h 3807962"/>
                <a:gd name="connsiteX1" fmla="*/ 14181727 w 14181727"/>
                <a:gd name="connsiteY1" fmla="*/ 9 h 3807962"/>
                <a:gd name="connsiteX2" fmla="*/ 10048593 w 14181727"/>
                <a:gd name="connsiteY2" fmla="*/ 3807962 h 3807962"/>
                <a:gd name="connsiteX3" fmla="*/ 3619 w 14181727"/>
                <a:gd name="connsiteY3" fmla="*/ 3607974 h 3807962"/>
                <a:gd name="connsiteX4" fmla="*/ 3619 w 14181727"/>
                <a:gd name="connsiteY4" fmla="*/ 0 h 3807962"/>
                <a:gd name="connsiteX0" fmla="*/ 7238 w 14185346"/>
                <a:gd name="connsiteY0" fmla="*/ 0 h 3807962"/>
                <a:gd name="connsiteX1" fmla="*/ 14185346 w 14185346"/>
                <a:gd name="connsiteY1" fmla="*/ 9 h 3807962"/>
                <a:gd name="connsiteX2" fmla="*/ 10052212 w 14185346"/>
                <a:gd name="connsiteY2" fmla="*/ 3807962 h 3807962"/>
                <a:gd name="connsiteX3" fmla="*/ 3619 w 14185346"/>
                <a:gd name="connsiteY3" fmla="*/ 3807962 h 3807962"/>
                <a:gd name="connsiteX4" fmla="*/ 7238 w 14185346"/>
                <a:gd name="connsiteY4" fmla="*/ 0 h 3807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85346" h="3807962">
                  <a:moveTo>
                    <a:pt x="7238" y="0"/>
                  </a:moveTo>
                  <a:lnTo>
                    <a:pt x="14185346" y="9"/>
                  </a:lnTo>
                  <a:lnTo>
                    <a:pt x="10052212" y="3807962"/>
                  </a:lnTo>
                  <a:lnTo>
                    <a:pt x="3619" y="3807962"/>
                  </a:lnTo>
                  <a:cubicBezTo>
                    <a:pt x="-10" y="1518333"/>
                    <a:pt x="21753" y="2289629"/>
                    <a:pt x="723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A4E6"/>
                </a:gs>
                <a:gs pos="100000">
                  <a:srgbClr val="1742DB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91440" tIns="4572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>
                  <a:solidFill>
                    <a:prstClr val="white"/>
                  </a:solidFill>
                  <a:latin typeface="Futura Bk"/>
                </a:rPr>
                <a:t>2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endParaRPr>
            </a:p>
          </p:txBody>
        </p:sp>
        <p:sp>
          <p:nvSpPr>
            <p:cNvPr id="83" name="TextBox 33"/>
            <p:cNvSpPr txBox="1"/>
            <p:nvPr/>
          </p:nvSpPr>
          <p:spPr>
            <a:xfrm>
              <a:off x="975361" y="1822453"/>
              <a:ext cx="7501889" cy="605644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514350" indent="-514350">
                <a:lnSpc>
                  <a:spcPct val="120000"/>
                </a:lnSpc>
              </a:pPr>
              <a:r>
                <a:rPr lang="zh-CN" altLang="en-US" sz="2000" dirty="0" smtClean="0">
                  <a:latin typeface="Arial" pitchFamily="34" charset="0"/>
                  <a:ea typeface="微软雅黑" pitchFamily="34" charset="-122"/>
                </a:rPr>
                <a:t>实施</a:t>
              </a:r>
              <a:r>
                <a:rPr lang="zh-CN" altLang="en-US" sz="2000" dirty="0">
                  <a:latin typeface="Arial" pitchFamily="34" charset="0"/>
                  <a:ea typeface="微软雅黑" pitchFamily="34" charset="-122"/>
                </a:rPr>
                <a:t>方案</a:t>
              </a:r>
            </a:p>
          </p:txBody>
        </p:sp>
      </p:grpSp>
      <p:grpSp>
        <p:nvGrpSpPr>
          <p:cNvPr id="33" name="Gruppieren 54"/>
          <p:cNvGrpSpPr/>
          <p:nvPr/>
        </p:nvGrpSpPr>
        <p:grpSpPr>
          <a:xfrm>
            <a:off x="840630" y="2705250"/>
            <a:ext cx="5082111" cy="482801"/>
            <a:chOff x="469733" y="1812921"/>
            <a:chExt cx="8204367" cy="615180"/>
          </a:xfr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Parallelogram 55"/>
            <p:cNvSpPr/>
            <p:nvPr/>
          </p:nvSpPr>
          <p:spPr>
            <a:xfrm>
              <a:off x="701041" y="1822451"/>
              <a:ext cx="7973059" cy="542871"/>
            </a:xfrm>
            <a:prstGeom prst="parallelogram">
              <a:avLst>
                <a:gd name="adj" fmla="val 23905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rgbClr val="0098F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indent="0"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000" b="1" dirty="0">
                <a:solidFill>
                  <a:schemeClr val="lt1"/>
                </a:solidFill>
                <a:latin typeface="微软雅黑" pitchFamily="34" charset="-122"/>
              </a:endParaRPr>
            </a:p>
          </p:txBody>
        </p:sp>
        <p:sp>
          <p:nvSpPr>
            <p:cNvPr id="35" name="Freihandform 56"/>
            <p:cNvSpPr/>
            <p:nvPr/>
          </p:nvSpPr>
          <p:spPr>
            <a:xfrm>
              <a:off x="469733" y="1812921"/>
              <a:ext cx="500812" cy="552402"/>
            </a:xfrm>
            <a:custGeom>
              <a:avLst/>
              <a:gdLst>
                <a:gd name="connsiteX0" fmla="*/ 0 w 6248400"/>
                <a:gd name="connsiteY0" fmla="*/ 0 h 6868886"/>
                <a:gd name="connsiteX1" fmla="*/ 6248400 w 6248400"/>
                <a:gd name="connsiteY1" fmla="*/ 10886 h 6868886"/>
                <a:gd name="connsiteX2" fmla="*/ 4615543 w 6248400"/>
                <a:gd name="connsiteY2" fmla="*/ 6868886 h 6868886"/>
                <a:gd name="connsiteX3" fmla="*/ 21772 w 6248400"/>
                <a:gd name="connsiteY3" fmla="*/ 6868886 h 6868886"/>
                <a:gd name="connsiteX4" fmla="*/ 0 w 6248400"/>
                <a:gd name="connsiteY4" fmla="*/ 0 h 6868886"/>
                <a:gd name="connsiteX0" fmla="*/ 0 w 13238706"/>
                <a:gd name="connsiteY0" fmla="*/ 0 h 6868886"/>
                <a:gd name="connsiteX1" fmla="*/ 13238706 w 13238706"/>
                <a:gd name="connsiteY1" fmla="*/ 10886 h 6868886"/>
                <a:gd name="connsiteX2" fmla="*/ 11605849 w 13238706"/>
                <a:gd name="connsiteY2" fmla="*/ 6868886 h 6868886"/>
                <a:gd name="connsiteX3" fmla="*/ 7012078 w 13238706"/>
                <a:gd name="connsiteY3" fmla="*/ 6868886 h 6868886"/>
                <a:gd name="connsiteX4" fmla="*/ 0 w 13238706"/>
                <a:gd name="connsiteY4" fmla="*/ 0 h 6868886"/>
                <a:gd name="connsiteX0" fmla="*/ 3630 w 13242336"/>
                <a:gd name="connsiteY0" fmla="*/ 0 h 6868886"/>
                <a:gd name="connsiteX1" fmla="*/ 13242336 w 13242336"/>
                <a:gd name="connsiteY1" fmla="*/ 10886 h 6868886"/>
                <a:gd name="connsiteX2" fmla="*/ 11609479 w 13242336"/>
                <a:gd name="connsiteY2" fmla="*/ 6868886 h 6868886"/>
                <a:gd name="connsiteX3" fmla="*/ 3630 w 13242336"/>
                <a:gd name="connsiteY3" fmla="*/ 6868886 h 6868886"/>
                <a:gd name="connsiteX4" fmla="*/ 3630 w 13242336"/>
                <a:gd name="connsiteY4" fmla="*/ 0 h 6868886"/>
                <a:gd name="connsiteX0" fmla="*/ 0 w 15908085"/>
                <a:gd name="connsiteY0" fmla="*/ 66454 h 6858002"/>
                <a:gd name="connsiteX1" fmla="*/ 15908085 w 15908085"/>
                <a:gd name="connsiteY1" fmla="*/ 2 h 6858002"/>
                <a:gd name="connsiteX2" fmla="*/ 14275228 w 15908085"/>
                <a:gd name="connsiteY2" fmla="*/ 6858002 h 6858002"/>
                <a:gd name="connsiteX3" fmla="*/ 2669379 w 15908085"/>
                <a:gd name="connsiteY3" fmla="*/ 6858002 h 6858002"/>
                <a:gd name="connsiteX4" fmla="*/ 0 w 15908085"/>
                <a:gd name="connsiteY4" fmla="*/ 66454 h 6858002"/>
                <a:gd name="connsiteX0" fmla="*/ 3630 w 15911715"/>
                <a:gd name="connsiteY0" fmla="*/ 66454 h 6858002"/>
                <a:gd name="connsiteX1" fmla="*/ 15911715 w 15911715"/>
                <a:gd name="connsiteY1" fmla="*/ 2 h 6858002"/>
                <a:gd name="connsiteX2" fmla="*/ 14278858 w 15911715"/>
                <a:gd name="connsiteY2" fmla="*/ 6858002 h 6858002"/>
                <a:gd name="connsiteX3" fmla="*/ 3630 w 15911715"/>
                <a:gd name="connsiteY3" fmla="*/ 6858002 h 6858002"/>
                <a:gd name="connsiteX4" fmla="*/ 3630 w 15911715"/>
                <a:gd name="connsiteY4" fmla="*/ 66454 h 6858002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278858 w 15911715"/>
                <a:gd name="connsiteY2" fmla="*/ 6868886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934774 w 15911715"/>
                <a:gd name="connsiteY2" fmla="*/ 3807950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7257 w 15915342"/>
                <a:gd name="connsiteY0" fmla="*/ 0 h 3807950"/>
                <a:gd name="connsiteX1" fmla="*/ 15915342 w 15915342"/>
                <a:gd name="connsiteY1" fmla="*/ 10886 h 3807950"/>
                <a:gd name="connsiteX2" fmla="*/ 14938401 w 15915342"/>
                <a:gd name="connsiteY2" fmla="*/ 3807950 h 3807950"/>
                <a:gd name="connsiteX3" fmla="*/ 3627 w 15915342"/>
                <a:gd name="connsiteY3" fmla="*/ 3807950 h 3807950"/>
                <a:gd name="connsiteX4" fmla="*/ 7257 w 15915342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4938401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8770327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557741"/>
                <a:gd name="connsiteY0" fmla="*/ 0 h 3807950"/>
                <a:gd name="connsiteX1" fmla="*/ 20557741 w 20557741"/>
                <a:gd name="connsiteY1" fmla="*/ 0 h 3807950"/>
                <a:gd name="connsiteX2" fmla="*/ 18770327 w 20557741"/>
                <a:gd name="connsiteY2" fmla="*/ 3807950 h 3807950"/>
                <a:gd name="connsiteX3" fmla="*/ 3627 w 20557741"/>
                <a:gd name="connsiteY3" fmla="*/ 3807950 h 3807950"/>
                <a:gd name="connsiteX4" fmla="*/ 7257 w 20557741"/>
                <a:gd name="connsiteY4" fmla="*/ 0 h 3807950"/>
                <a:gd name="connsiteX0" fmla="*/ 7257 w 24234379"/>
                <a:gd name="connsiteY0" fmla="*/ 0 h 3807950"/>
                <a:gd name="connsiteX1" fmla="*/ 24234379 w 24234379"/>
                <a:gd name="connsiteY1" fmla="*/ 0 h 3807950"/>
                <a:gd name="connsiteX2" fmla="*/ 18770327 w 24234379"/>
                <a:gd name="connsiteY2" fmla="*/ 3807950 h 3807950"/>
                <a:gd name="connsiteX3" fmla="*/ 3627 w 24234379"/>
                <a:gd name="connsiteY3" fmla="*/ 3807950 h 3807950"/>
                <a:gd name="connsiteX4" fmla="*/ 7257 w 24234379"/>
                <a:gd name="connsiteY4" fmla="*/ 0 h 3807950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18770327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24223039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9547839"/>
                <a:gd name="connsiteY0" fmla="*/ 3 h 3807953"/>
                <a:gd name="connsiteX1" fmla="*/ 39547839 w 39547839"/>
                <a:gd name="connsiteY1" fmla="*/ 0 h 3807953"/>
                <a:gd name="connsiteX2" fmla="*/ 24223039 w 39547839"/>
                <a:gd name="connsiteY2" fmla="*/ 3807953 h 3807953"/>
                <a:gd name="connsiteX3" fmla="*/ 3627 w 39547839"/>
                <a:gd name="connsiteY3" fmla="*/ 3807953 h 3807953"/>
                <a:gd name="connsiteX4" fmla="*/ 7257 w 39547839"/>
                <a:gd name="connsiteY4" fmla="*/ 3 h 3807953"/>
                <a:gd name="connsiteX0" fmla="*/ 7257 w 34705241"/>
                <a:gd name="connsiteY0" fmla="*/ 3 h 3807953"/>
                <a:gd name="connsiteX1" fmla="*/ 34705241 w 34705241"/>
                <a:gd name="connsiteY1" fmla="*/ 0 h 3807953"/>
                <a:gd name="connsiteX2" fmla="*/ 24223039 w 34705241"/>
                <a:gd name="connsiteY2" fmla="*/ 3807953 h 3807953"/>
                <a:gd name="connsiteX3" fmla="*/ 3627 w 34705241"/>
                <a:gd name="connsiteY3" fmla="*/ 3807953 h 3807953"/>
                <a:gd name="connsiteX4" fmla="*/ 7257 w 34705241"/>
                <a:gd name="connsiteY4" fmla="*/ 3 h 3807953"/>
                <a:gd name="connsiteX0" fmla="*/ 7257 w 24223039"/>
                <a:gd name="connsiteY0" fmla="*/ 9695 h 3817645"/>
                <a:gd name="connsiteX1" fmla="*/ 20231161 w 24223039"/>
                <a:gd name="connsiteY1" fmla="*/ 0 h 3817645"/>
                <a:gd name="connsiteX2" fmla="*/ 24223039 w 24223039"/>
                <a:gd name="connsiteY2" fmla="*/ 3817645 h 3817645"/>
                <a:gd name="connsiteX3" fmla="*/ 3627 w 24223039"/>
                <a:gd name="connsiteY3" fmla="*/ 3817645 h 3817645"/>
                <a:gd name="connsiteX4" fmla="*/ 7257 w 24223039"/>
                <a:gd name="connsiteY4" fmla="*/ 9695 h 3817645"/>
                <a:gd name="connsiteX0" fmla="*/ 7257 w 28356173"/>
                <a:gd name="connsiteY0" fmla="*/ 3 h 3807953"/>
                <a:gd name="connsiteX1" fmla="*/ 28356173 w 28356173"/>
                <a:gd name="connsiteY1" fmla="*/ 0 h 3807953"/>
                <a:gd name="connsiteX2" fmla="*/ 24223039 w 28356173"/>
                <a:gd name="connsiteY2" fmla="*/ 3807953 h 3807953"/>
                <a:gd name="connsiteX3" fmla="*/ 3627 w 28356173"/>
                <a:gd name="connsiteY3" fmla="*/ 3807953 h 3807953"/>
                <a:gd name="connsiteX4" fmla="*/ 7257 w 28356173"/>
                <a:gd name="connsiteY4" fmla="*/ 3 h 3807953"/>
                <a:gd name="connsiteX0" fmla="*/ 14178065 w 28356173"/>
                <a:gd name="connsiteY0" fmla="*/ 0 h 3807962"/>
                <a:gd name="connsiteX1" fmla="*/ 28356173 w 28356173"/>
                <a:gd name="connsiteY1" fmla="*/ 9 h 3807962"/>
                <a:gd name="connsiteX2" fmla="*/ 24223039 w 28356173"/>
                <a:gd name="connsiteY2" fmla="*/ 3807962 h 3807962"/>
                <a:gd name="connsiteX3" fmla="*/ 3627 w 28356173"/>
                <a:gd name="connsiteY3" fmla="*/ 3807962 h 3807962"/>
                <a:gd name="connsiteX4" fmla="*/ 14178065 w 28356173"/>
                <a:gd name="connsiteY4" fmla="*/ 0 h 3807962"/>
                <a:gd name="connsiteX0" fmla="*/ 3619 w 14181727"/>
                <a:gd name="connsiteY0" fmla="*/ 0 h 3807962"/>
                <a:gd name="connsiteX1" fmla="*/ 14181727 w 14181727"/>
                <a:gd name="connsiteY1" fmla="*/ 9 h 3807962"/>
                <a:gd name="connsiteX2" fmla="*/ 10048593 w 14181727"/>
                <a:gd name="connsiteY2" fmla="*/ 3807962 h 3807962"/>
                <a:gd name="connsiteX3" fmla="*/ 3619 w 14181727"/>
                <a:gd name="connsiteY3" fmla="*/ 3607974 h 3807962"/>
                <a:gd name="connsiteX4" fmla="*/ 3619 w 14181727"/>
                <a:gd name="connsiteY4" fmla="*/ 0 h 3807962"/>
                <a:gd name="connsiteX0" fmla="*/ 7238 w 14185346"/>
                <a:gd name="connsiteY0" fmla="*/ 0 h 3807962"/>
                <a:gd name="connsiteX1" fmla="*/ 14185346 w 14185346"/>
                <a:gd name="connsiteY1" fmla="*/ 9 h 3807962"/>
                <a:gd name="connsiteX2" fmla="*/ 10052212 w 14185346"/>
                <a:gd name="connsiteY2" fmla="*/ 3807962 h 3807962"/>
                <a:gd name="connsiteX3" fmla="*/ 3619 w 14185346"/>
                <a:gd name="connsiteY3" fmla="*/ 3807962 h 3807962"/>
                <a:gd name="connsiteX4" fmla="*/ 7238 w 14185346"/>
                <a:gd name="connsiteY4" fmla="*/ 0 h 3807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85346" h="3807962">
                  <a:moveTo>
                    <a:pt x="7238" y="0"/>
                  </a:moveTo>
                  <a:lnTo>
                    <a:pt x="14185346" y="9"/>
                  </a:lnTo>
                  <a:lnTo>
                    <a:pt x="10052212" y="3807962"/>
                  </a:lnTo>
                  <a:lnTo>
                    <a:pt x="3619" y="3807962"/>
                  </a:lnTo>
                  <a:cubicBezTo>
                    <a:pt x="-10" y="1518333"/>
                    <a:pt x="21753" y="2289629"/>
                    <a:pt x="723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A4E6"/>
                </a:gs>
                <a:gs pos="100000">
                  <a:srgbClr val="1742DB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91440" tIns="4572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Futura Bk"/>
                </a:rPr>
                <a:t>4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endParaRPr>
            </a:p>
          </p:txBody>
        </p:sp>
        <p:sp>
          <p:nvSpPr>
            <p:cNvPr id="36" name="TextBox 33"/>
            <p:cNvSpPr txBox="1"/>
            <p:nvPr/>
          </p:nvSpPr>
          <p:spPr>
            <a:xfrm>
              <a:off x="975361" y="1822456"/>
              <a:ext cx="7501889" cy="60564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514350" indent="-514350">
                <a:lnSpc>
                  <a:spcPct val="120000"/>
                </a:lnSpc>
              </a:pPr>
              <a:r>
                <a:rPr lang="en-US" altLang="zh-CN" sz="2000" dirty="0" smtClean="0">
                  <a:latin typeface="Arial" pitchFamily="34" charset="0"/>
                  <a:ea typeface="微软雅黑" pitchFamily="34" charset="-122"/>
                </a:rPr>
                <a:t>QA</a:t>
              </a:r>
              <a:endParaRPr lang="zh-CN" altLang="en-US" sz="2000" dirty="0">
                <a:latin typeface="Arial" pitchFamily="34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36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95" y="234950"/>
            <a:ext cx="8270580" cy="369332"/>
          </a:xfrm>
        </p:spPr>
        <p:txBody>
          <a:bodyPr/>
          <a:lstStyle/>
          <a:p>
            <a:r>
              <a:rPr lang="zh-CN" altLang="en-US" sz="2400" dirty="0" smtClean="0"/>
              <a:t>项目范围</a:t>
            </a:r>
            <a:endParaRPr 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489098" y="1160740"/>
            <a:ext cx="31267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次项目的实施范围为上海科尔本施密特活塞有限公司，实施的仓库包含原材料仓库、成品仓库、辅料仓库、毛坯件仓库和包材仓库。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212" name="Freeform 91"/>
          <p:cNvSpPr>
            <a:spLocks/>
          </p:cNvSpPr>
          <p:nvPr/>
        </p:nvSpPr>
        <p:spPr bwMode="auto">
          <a:xfrm>
            <a:off x="5199939" y="866731"/>
            <a:ext cx="1547694" cy="554038"/>
          </a:xfrm>
          <a:custGeom>
            <a:avLst/>
            <a:gdLst>
              <a:gd name="T0" fmla="*/ 2117 w 2419"/>
              <a:gd name="T1" fmla="*/ 1209 h 1209"/>
              <a:gd name="T2" fmla="*/ 2419 w 2419"/>
              <a:gd name="T3" fmla="*/ 907 h 1209"/>
              <a:gd name="T4" fmla="*/ 2419 w 2419"/>
              <a:gd name="T5" fmla="*/ 302 h 1209"/>
              <a:gd name="T6" fmla="*/ 2117 w 2419"/>
              <a:gd name="T7" fmla="*/ 0 h 1209"/>
              <a:gd name="T8" fmla="*/ 302 w 2419"/>
              <a:gd name="T9" fmla="*/ 0 h 1209"/>
              <a:gd name="T10" fmla="*/ 0 w 2419"/>
              <a:gd name="T11" fmla="*/ 302 h 1209"/>
              <a:gd name="T12" fmla="*/ 0 w 2419"/>
              <a:gd name="T13" fmla="*/ 907 h 1209"/>
              <a:gd name="T14" fmla="*/ 302 w 2419"/>
              <a:gd name="T15" fmla="*/ 1209 h 1209"/>
              <a:gd name="T16" fmla="*/ 2117 w 2419"/>
              <a:gd name="T17" fmla="*/ 1209 h 1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19" h="1209">
                <a:moveTo>
                  <a:pt x="2117" y="1209"/>
                </a:moveTo>
                <a:cubicBezTo>
                  <a:pt x="2284" y="1209"/>
                  <a:pt x="2419" y="1074"/>
                  <a:pt x="2419" y="907"/>
                </a:cubicBezTo>
                <a:lnTo>
                  <a:pt x="2419" y="302"/>
                </a:lnTo>
                <a:cubicBezTo>
                  <a:pt x="2419" y="135"/>
                  <a:pt x="2284" y="0"/>
                  <a:pt x="2117" y="0"/>
                </a:cubicBezTo>
                <a:lnTo>
                  <a:pt x="302" y="0"/>
                </a:lnTo>
                <a:cubicBezTo>
                  <a:pt x="135" y="0"/>
                  <a:pt x="0" y="135"/>
                  <a:pt x="0" y="302"/>
                </a:cubicBezTo>
                <a:lnTo>
                  <a:pt x="0" y="907"/>
                </a:lnTo>
                <a:cubicBezTo>
                  <a:pt x="0" y="1074"/>
                  <a:pt x="135" y="1209"/>
                  <a:pt x="302" y="1209"/>
                </a:cubicBezTo>
                <a:lnTo>
                  <a:pt x="2117" y="1209"/>
                </a:lnTo>
                <a:close/>
              </a:path>
            </a:pathLst>
          </a:custGeom>
          <a:solidFill>
            <a:srgbClr val="8DB1E2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 dirty="0"/>
              <a:t>上海科尔本施密特活塞有限公司</a:t>
            </a:r>
          </a:p>
        </p:txBody>
      </p:sp>
      <p:sp>
        <p:nvSpPr>
          <p:cNvPr id="93220" name="Freeform 99"/>
          <p:cNvSpPr>
            <a:spLocks/>
          </p:cNvSpPr>
          <p:nvPr/>
        </p:nvSpPr>
        <p:spPr bwMode="auto">
          <a:xfrm>
            <a:off x="5199719" y="1420769"/>
            <a:ext cx="774067" cy="644525"/>
          </a:xfrm>
          <a:custGeom>
            <a:avLst/>
            <a:gdLst>
              <a:gd name="T0" fmla="*/ 276 w 276"/>
              <a:gd name="T1" fmla="*/ 0 h 406"/>
              <a:gd name="T2" fmla="*/ 276 w 276"/>
              <a:gd name="T3" fmla="*/ 179 h 406"/>
              <a:gd name="T4" fmla="*/ 0 w 276"/>
              <a:gd name="T5" fmla="*/ 179 h 406"/>
              <a:gd name="T6" fmla="*/ 0 w 276"/>
              <a:gd name="T7" fmla="*/ 406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6" h="406">
                <a:moveTo>
                  <a:pt x="276" y="0"/>
                </a:moveTo>
                <a:lnTo>
                  <a:pt x="276" y="179"/>
                </a:lnTo>
                <a:lnTo>
                  <a:pt x="0" y="179"/>
                </a:lnTo>
                <a:lnTo>
                  <a:pt x="0" y="406"/>
                </a:lnTo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221" name="Freeform 100"/>
          <p:cNvSpPr>
            <a:spLocks/>
          </p:cNvSpPr>
          <p:nvPr/>
        </p:nvSpPr>
        <p:spPr bwMode="auto">
          <a:xfrm>
            <a:off x="5166397" y="2058944"/>
            <a:ext cx="69152" cy="53975"/>
          </a:xfrm>
          <a:custGeom>
            <a:avLst/>
            <a:gdLst>
              <a:gd name="T0" fmla="*/ 36 w 36"/>
              <a:gd name="T1" fmla="*/ 0 h 34"/>
              <a:gd name="T2" fmla="*/ 18 w 36"/>
              <a:gd name="T3" fmla="*/ 34 h 34"/>
              <a:gd name="T4" fmla="*/ 0 w 36"/>
              <a:gd name="T5" fmla="*/ 0 h 34"/>
              <a:gd name="T6" fmla="*/ 36 w 36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34">
                <a:moveTo>
                  <a:pt x="36" y="0"/>
                </a:moveTo>
                <a:lnTo>
                  <a:pt x="18" y="34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222" name="Freeform 101"/>
          <p:cNvSpPr>
            <a:spLocks/>
          </p:cNvSpPr>
          <p:nvPr/>
        </p:nvSpPr>
        <p:spPr bwMode="auto">
          <a:xfrm>
            <a:off x="4474464" y="1420769"/>
            <a:ext cx="1499322" cy="644525"/>
          </a:xfrm>
          <a:custGeom>
            <a:avLst/>
            <a:gdLst>
              <a:gd name="T0" fmla="*/ 552 w 552"/>
              <a:gd name="T1" fmla="*/ 0 h 406"/>
              <a:gd name="T2" fmla="*/ 552 w 552"/>
              <a:gd name="T3" fmla="*/ 179 h 406"/>
              <a:gd name="T4" fmla="*/ 0 w 552"/>
              <a:gd name="T5" fmla="*/ 179 h 406"/>
              <a:gd name="T6" fmla="*/ 0 w 552"/>
              <a:gd name="T7" fmla="*/ 406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2" h="406">
                <a:moveTo>
                  <a:pt x="552" y="0"/>
                </a:moveTo>
                <a:lnTo>
                  <a:pt x="552" y="179"/>
                </a:lnTo>
                <a:lnTo>
                  <a:pt x="0" y="179"/>
                </a:lnTo>
                <a:lnTo>
                  <a:pt x="0" y="406"/>
                </a:lnTo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223" name="Freeform 102"/>
          <p:cNvSpPr>
            <a:spLocks/>
          </p:cNvSpPr>
          <p:nvPr/>
        </p:nvSpPr>
        <p:spPr bwMode="auto">
          <a:xfrm>
            <a:off x="4445779" y="2058944"/>
            <a:ext cx="57150" cy="53975"/>
          </a:xfrm>
          <a:custGeom>
            <a:avLst/>
            <a:gdLst>
              <a:gd name="T0" fmla="*/ 36 w 36"/>
              <a:gd name="T1" fmla="*/ 0 h 34"/>
              <a:gd name="T2" fmla="*/ 18 w 36"/>
              <a:gd name="T3" fmla="*/ 34 h 34"/>
              <a:gd name="T4" fmla="*/ 0 w 36"/>
              <a:gd name="T5" fmla="*/ 0 h 34"/>
              <a:gd name="T6" fmla="*/ 36 w 36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34">
                <a:moveTo>
                  <a:pt x="36" y="0"/>
                </a:moveTo>
                <a:lnTo>
                  <a:pt x="18" y="34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224" name="Freeform 103"/>
          <p:cNvSpPr>
            <a:spLocks/>
          </p:cNvSpPr>
          <p:nvPr/>
        </p:nvSpPr>
        <p:spPr bwMode="auto">
          <a:xfrm>
            <a:off x="5973786" y="1420769"/>
            <a:ext cx="1554774" cy="644525"/>
          </a:xfrm>
          <a:custGeom>
            <a:avLst/>
            <a:gdLst>
              <a:gd name="T0" fmla="*/ 0 w 553"/>
              <a:gd name="T1" fmla="*/ 0 h 406"/>
              <a:gd name="T2" fmla="*/ 0 w 553"/>
              <a:gd name="T3" fmla="*/ 174 h 406"/>
              <a:gd name="T4" fmla="*/ 553 w 553"/>
              <a:gd name="T5" fmla="*/ 174 h 406"/>
              <a:gd name="T6" fmla="*/ 553 w 553"/>
              <a:gd name="T7" fmla="*/ 406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3" h="406">
                <a:moveTo>
                  <a:pt x="0" y="0"/>
                </a:moveTo>
                <a:lnTo>
                  <a:pt x="0" y="174"/>
                </a:lnTo>
                <a:lnTo>
                  <a:pt x="553" y="174"/>
                </a:lnTo>
                <a:lnTo>
                  <a:pt x="553" y="406"/>
                </a:lnTo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225" name="Freeform 104"/>
          <p:cNvSpPr>
            <a:spLocks/>
          </p:cNvSpPr>
          <p:nvPr/>
        </p:nvSpPr>
        <p:spPr bwMode="auto">
          <a:xfrm>
            <a:off x="7499985" y="2058944"/>
            <a:ext cx="57150" cy="53975"/>
          </a:xfrm>
          <a:custGeom>
            <a:avLst/>
            <a:gdLst>
              <a:gd name="T0" fmla="*/ 36 w 36"/>
              <a:gd name="T1" fmla="*/ 0 h 34"/>
              <a:gd name="T2" fmla="*/ 18 w 36"/>
              <a:gd name="T3" fmla="*/ 34 h 34"/>
              <a:gd name="T4" fmla="*/ 0 w 36"/>
              <a:gd name="T5" fmla="*/ 0 h 34"/>
              <a:gd name="T6" fmla="*/ 36 w 36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34">
                <a:moveTo>
                  <a:pt x="36" y="0"/>
                </a:moveTo>
                <a:lnTo>
                  <a:pt x="18" y="34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226" name="Freeform 105"/>
          <p:cNvSpPr>
            <a:spLocks/>
          </p:cNvSpPr>
          <p:nvPr/>
        </p:nvSpPr>
        <p:spPr bwMode="auto">
          <a:xfrm>
            <a:off x="5973785" y="1420769"/>
            <a:ext cx="773847" cy="644525"/>
          </a:xfrm>
          <a:custGeom>
            <a:avLst/>
            <a:gdLst>
              <a:gd name="T0" fmla="*/ 0 w 277"/>
              <a:gd name="T1" fmla="*/ 0 h 406"/>
              <a:gd name="T2" fmla="*/ 0 w 277"/>
              <a:gd name="T3" fmla="*/ 179 h 406"/>
              <a:gd name="T4" fmla="*/ 277 w 277"/>
              <a:gd name="T5" fmla="*/ 179 h 406"/>
              <a:gd name="T6" fmla="*/ 277 w 277"/>
              <a:gd name="T7" fmla="*/ 406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7" h="406">
                <a:moveTo>
                  <a:pt x="0" y="0"/>
                </a:moveTo>
                <a:lnTo>
                  <a:pt x="0" y="179"/>
                </a:lnTo>
                <a:lnTo>
                  <a:pt x="277" y="179"/>
                </a:lnTo>
                <a:lnTo>
                  <a:pt x="277" y="406"/>
                </a:lnTo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227" name="Freeform 106"/>
          <p:cNvSpPr>
            <a:spLocks/>
          </p:cNvSpPr>
          <p:nvPr/>
        </p:nvSpPr>
        <p:spPr bwMode="auto">
          <a:xfrm>
            <a:off x="6726139" y="2058944"/>
            <a:ext cx="57150" cy="53975"/>
          </a:xfrm>
          <a:custGeom>
            <a:avLst/>
            <a:gdLst>
              <a:gd name="T0" fmla="*/ 36 w 36"/>
              <a:gd name="T1" fmla="*/ 0 h 34"/>
              <a:gd name="T2" fmla="*/ 18 w 36"/>
              <a:gd name="T3" fmla="*/ 34 h 34"/>
              <a:gd name="T4" fmla="*/ 0 w 36"/>
              <a:gd name="T5" fmla="*/ 0 h 34"/>
              <a:gd name="T6" fmla="*/ 36 w 36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34">
                <a:moveTo>
                  <a:pt x="36" y="0"/>
                </a:moveTo>
                <a:lnTo>
                  <a:pt x="18" y="34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228" name="Line 107"/>
          <p:cNvSpPr>
            <a:spLocks noChangeShapeType="1"/>
          </p:cNvSpPr>
          <p:nvPr/>
        </p:nvSpPr>
        <p:spPr bwMode="auto">
          <a:xfrm>
            <a:off x="5973786" y="1420769"/>
            <a:ext cx="0" cy="644525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229" name="Freeform 108"/>
          <p:cNvSpPr>
            <a:spLocks/>
          </p:cNvSpPr>
          <p:nvPr/>
        </p:nvSpPr>
        <p:spPr bwMode="auto">
          <a:xfrm>
            <a:off x="5945211" y="2058944"/>
            <a:ext cx="57150" cy="53975"/>
          </a:xfrm>
          <a:custGeom>
            <a:avLst/>
            <a:gdLst>
              <a:gd name="T0" fmla="*/ 36 w 36"/>
              <a:gd name="T1" fmla="*/ 0 h 34"/>
              <a:gd name="T2" fmla="*/ 18 w 36"/>
              <a:gd name="T3" fmla="*/ 34 h 34"/>
              <a:gd name="T4" fmla="*/ 0 w 36"/>
              <a:gd name="T5" fmla="*/ 0 h 34"/>
              <a:gd name="T6" fmla="*/ 36 w 36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34">
                <a:moveTo>
                  <a:pt x="36" y="0"/>
                </a:moveTo>
                <a:lnTo>
                  <a:pt x="18" y="34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236" name="Freeform 115"/>
          <p:cNvSpPr>
            <a:spLocks/>
          </p:cNvSpPr>
          <p:nvPr/>
        </p:nvSpPr>
        <p:spPr bwMode="auto">
          <a:xfrm>
            <a:off x="4279282" y="2112919"/>
            <a:ext cx="390144" cy="1395548"/>
          </a:xfrm>
          <a:custGeom>
            <a:avLst/>
            <a:gdLst>
              <a:gd name="T0" fmla="*/ 605 w 605"/>
              <a:gd name="T1" fmla="*/ 302 h 2116"/>
              <a:gd name="T2" fmla="*/ 302 w 605"/>
              <a:gd name="T3" fmla="*/ 0 h 2116"/>
              <a:gd name="T4" fmla="*/ 302 w 605"/>
              <a:gd name="T5" fmla="*/ 0 h 2116"/>
              <a:gd name="T6" fmla="*/ 0 w 605"/>
              <a:gd name="T7" fmla="*/ 302 h 2116"/>
              <a:gd name="T8" fmla="*/ 0 w 605"/>
              <a:gd name="T9" fmla="*/ 1814 h 2116"/>
              <a:gd name="T10" fmla="*/ 302 w 605"/>
              <a:gd name="T11" fmla="*/ 2116 h 2116"/>
              <a:gd name="T12" fmla="*/ 302 w 605"/>
              <a:gd name="T13" fmla="*/ 2116 h 2116"/>
              <a:gd name="T14" fmla="*/ 605 w 605"/>
              <a:gd name="T15" fmla="*/ 1814 h 2116"/>
              <a:gd name="T16" fmla="*/ 605 w 605"/>
              <a:gd name="T17" fmla="*/ 302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5" h="2116">
                <a:moveTo>
                  <a:pt x="605" y="302"/>
                </a:moveTo>
                <a:cubicBezTo>
                  <a:pt x="605" y="135"/>
                  <a:pt x="469" y="0"/>
                  <a:pt x="302" y="0"/>
                </a:cubicBezTo>
                <a:lnTo>
                  <a:pt x="302" y="0"/>
                </a:lnTo>
                <a:cubicBezTo>
                  <a:pt x="135" y="0"/>
                  <a:pt x="0" y="135"/>
                  <a:pt x="0" y="302"/>
                </a:cubicBezTo>
                <a:lnTo>
                  <a:pt x="0" y="1814"/>
                </a:lnTo>
                <a:cubicBezTo>
                  <a:pt x="0" y="1981"/>
                  <a:pt x="135" y="2116"/>
                  <a:pt x="302" y="2116"/>
                </a:cubicBezTo>
                <a:lnTo>
                  <a:pt x="302" y="2116"/>
                </a:lnTo>
                <a:cubicBezTo>
                  <a:pt x="469" y="2116"/>
                  <a:pt x="605" y="1981"/>
                  <a:pt x="605" y="1814"/>
                </a:cubicBezTo>
                <a:lnTo>
                  <a:pt x="605" y="302"/>
                </a:lnTo>
                <a:close/>
              </a:path>
            </a:pathLst>
          </a:custGeom>
          <a:solidFill>
            <a:srgbClr val="D7E3B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原材料仓库</a:t>
            </a:r>
            <a:endParaRPr lang="zh-CN" altLang="en-US" sz="1600" dirty="0"/>
          </a:p>
        </p:txBody>
      </p:sp>
      <p:sp>
        <p:nvSpPr>
          <p:cNvPr id="170" name="Freeform 115"/>
          <p:cNvSpPr>
            <a:spLocks/>
          </p:cNvSpPr>
          <p:nvPr/>
        </p:nvSpPr>
        <p:spPr bwMode="auto">
          <a:xfrm>
            <a:off x="5010384" y="2112919"/>
            <a:ext cx="390144" cy="1395548"/>
          </a:xfrm>
          <a:custGeom>
            <a:avLst/>
            <a:gdLst>
              <a:gd name="T0" fmla="*/ 605 w 605"/>
              <a:gd name="T1" fmla="*/ 302 h 2116"/>
              <a:gd name="T2" fmla="*/ 302 w 605"/>
              <a:gd name="T3" fmla="*/ 0 h 2116"/>
              <a:gd name="T4" fmla="*/ 302 w 605"/>
              <a:gd name="T5" fmla="*/ 0 h 2116"/>
              <a:gd name="T6" fmla="*/ 0 w 605"/>
              <a:gd name="T7" fmla="*/ 302 h 2116"/>
              <a:gd name="T8" fmla="*/ 0 w 605"/>
              <a:gd name="T9" fmla="*/ 1814 h 2116"/>
              <a:gd name="T10" fmla="*/ 302 w 605"/>
              <a:gd name="T11" fmla="*/ 2116 h 2116"/>
              <a:gd name="T12" fmla="*/ 302 w 605"/>
              <a:gd name="T13" fmla="*/ 2116 h 2116"/>
              <a:gd name="T14" fmla="*/ 605 w 605"/>
              <a:gd name="T15" fmla="*/ 1814 h 2116"/>
              <a:gd name="T16" fmla="*/ 605 w 605"/>
              <a:gd name="T17" fmla="*/ 302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5" h="2116">
                <a:moveTo>
                  <a:pt x="605" y="302"/>
                </a:moveTo>
                <a:cubicBezTo>
                  <a:pt x="605" y="135"/>
                  <a:pt x="469" y="0"/>
                  <a:pt x="302" y="0"/>
                </a:cubicBezTo>
                <a:lnTo>
                  <a:pt x="302" y="0"/>
                </a:lnTo>
                <a:cubicBezTo>
                  <a:pt x="135" y="0"/>
                  <a:pt x="0" y="135"/>
                  <a:pt x="0" y="302"/>
                </a:cubicBezTo>
                <a:lnTo>
                  <a:pt x="0" y="1814"/>
                </a:lnTo>
                <a:cubicBezTo>
                  <a:pt x="0" y="1981"/>
                  <a:pt x="135" y="2116"/>
                  <a:pt x="302" y="2116"/>
                </a:cubicBezTo>
                <a:lnTo>
                  <a:pt x="302" y="2116"/>
                </a:lnTo>
                <a:cubicBezTo>
                  <a:pt x="469" y="2116"/>
                  <a:pt x="605" y="1981"/>
                  <a:pt x="605" y="1814"/>
                </a:cubicBezTo>
                <a:lnTo>
                  <a:pt x="605" y="302"/>
                </a:lnTo>
                <a:close/>
              </a:path>
            </a:pathLst>
          </a:custGeom>
          <a:solidFill>
            <a:srgbClr val="D7E3B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成品仓库</a:t>
            </a:r>
          </a:p>
        </p:txBody>
      </p:sp>
      <p:sp>
        <p:nvSpPr>
          <p:cNvPr id="171" name="Freeform 115"/>
          <p:cNvSpPr>
            <a:spLocks/>
          </p:cNvSpPr>
          <p:nvPr/>
        </p:nvSpPr>
        <p:spPr bwMode="auto">
          <a:xfrm>
            <a:off x="5781472" y="2112919"/>
            <a:ext cx="390144" cy="1395548"/>
          </a:xfrm>
          <a:custGeom>
            <a:avLst/>
            <a:gdLst>
              <a:gd name="T0" fmla="*/ 605 w 605"/>
              <a:gd name="T1" fmla="*/ 302 h 2116"/>
              <a:gd name="T2" fmla="*/ 302 w 605"/>
              <a:gd name="T3" fmla="*/ 0 h 2116"/>
              <a:gd name="T4" fmla="*/ 302 w 605"/>
              <a:gd name="T5" fmla="*/ 0 h 2116"/>
              <a:gd name="T6" fmla="*/ 0 w 605"/>
              <a:gd name="T7" fmla="*/ 302 h 2116"/>
              <a:gd name="T8" fmla="*/ 0 w 605"/>
              <a:gd name="T9" fmla="*/ 1814 h 2116"/>
              <a:gd name="T10" fmla="*/ 302 w 605"/>
              <a:gd name="T11" fmla="*/ 2116 h 2116"/>
              <a:gd name="T12" fmla="*/ 302 w 605"/>
              <a:gd name="T13" fmla="*/ 2116 h 2116"/>
              <a:gd name="T14" fmla="*/ 605 w 605"/>
              <a:gd name="T15" fmla="*/ 1814 h 2116"/>
              <a:gd name="T16" fmla="*/ 605 w 605"/>
              <a:gd name="T17" fmla="*/ 302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5" h="2116">
                <a:moveTo>
                  <a:pt x="605" y="302"/>
                </a:moveTo>
                <a:cubicBezTo>
                  <a:pt x="605" y="135"/>
                  <a:pt x="469" y="0"/>
                  <a:pt x="302" y="0"/>
                </a:cubicBezTo>
                <a:lnTo>
                  <a:pt x="302" y="0"/>
                </a:lnTo>
                <a:cubicBezTo>
                  <a:pt x="135" y="0"/>
                  <a:pt x="0" y="135"/>
                  <a:pt x="0" y="302"/>
                </a:cubicBezTo>
                <a:lnTo>
                  <a:pt x="0" y="1814"/>
                </a:lnTo>
                <a:cubicBezTo>
                  <a:pt x="0" y="1981"/>
                  <a:pt x="135" y="2116"/>
                  <a:pt x="302" y="2116"/>
                </a:cubicBezTo>
                <a:lnTo>
                  <a:pt x="302" y="2116"/>
                </a:lnTo>
                <a:cubicBezTo>
                  <a:pt x="469" y="2116"/>
                  <a:pt x="605" y="1981"/>
                  <a:pt x="605" y="1814"/>
                </a:cubicBezTo>
                <a:lnTo>
                  <a:pt x="605" y="302"/>
                </a:lnTo>
                <a:close/>
              </a:path>
            </a:pathLst>
          </a:custGeom>
          <a:solidFill>
            <a:srgbClr val="D7E3B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辅料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仓库</a:t>
            </a:r>
            <a:endParaRPr lang="zh-CN" altLang="en-US" sz="1600" dirty="0"/>
          </a:p>
        </p:txBody>
      </p:sp>
      <p:sp>
        <p:nvSpPr>
          <p:cNvPr id="172" name="Freeform 115"/>
          <p:cNvSpPr>
            <a:spLocks/>
          </p:cNvSpPr>
          <p:nvPr/>
        </p:nvSpPr>
        <p:spPr bwMode="auto">
          <a:xfrm>
            <a:off x="6552560" y="2112919"/>
            <a:ext cx="390144" cy="1395548"/>
          </a:xfrm>
          <a:custGeom>
            <a:avLst/>
            <a:gdLst>
              <a:gd name="T0" fmla="*/ 605 w 605"/>
              <a:gd name="T1" fmla="*/ 302 h 2116"/>
              <a:gd name="T2" fmla="*/ 302 w 605"/>
              <a:gd name="T3" fmla="*/ 0 h 2116"/>
              <a:gd name="T4" fmla="*/ 302 w 605"/>
              <a:gd name="T5" fmla="*/ 0 h 2116"/>
              <a:gd name="T6" fmla="*/ 0 w 605"/>
              <a:gd name="T7" fmla="*/ 302 h 2116"/>
              <a:gd name="T8" fmla="*/ 0 w 605"/>
              <a:gd name="T9" fmla="*/ 1814 h 2116"/>
              <a:gd name="T10" fmla="*/ 302 w 605"/>
              <a:gd name="T11" fmla="*/ 2116 h 2116"/>
              <a:gd name="T12" fmla="*/ 302 w 605"/>
              <a:gd name="T13" fmla="*/ 2116 h 2116"/>
              <a:gd name="T14" fmla="*/ 605 w 605"/>
              <a:gd name="T15" fmla="*/ 1814 h 2116"/>
              <a:gd name="T16" fmla="*/ 605 w 605"/>
              <a:gd name="T17" fmla="*/ 302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5" h="2116">
                <a:moveTo>
                  <a:pt x="605" y="302"/>
                </a:moveTo>
                <a:cubicBezTo>
                  <a:pt x="605" y="135"/>
                  <a:pt x="469" y="0"/>
                  <a:pt x="302" y="0"/>
                </a:cubicBezTo>
                <a:lnTo>
                  <a:pt x="302" y="0"/>
                </a:lnTo>
                <a:cubicBezTo>
                  <a:pt x="135" y="0"/>
                  <a:pt x="0" y="135"/>
                  <a:pt x="0" y="302"/>
                </a:cubicBezTo>
                <a:lnTo>
                  <a:pt x="0" y="1814"/>
                </a:lnTo>
                <a:cubicBezTo>
                  <a:pt x="0" y="1981"/>
                  <a:pt x="135" y="2116"/>
                  <a:pt x="302" y="2116"/>
                </a:cubicBezTo>
                <a:lnTo>
                  <a:pt x="302" y="2116"/>
                </a:lnTo>
                <a:cubicBezTo>
                  <a:pt x="469" y="2116"/>
                  <a:pt x="605" y="1981"/>
                  <a:pt x="605" y="1814"/>
                </a:cubicBezTo>
                <a:lnTo>
                  <a:pt x="605" y="302"/>
                </a:lnTo>
                <a:close/>
              </a:path>
            </a:pathLst>
          </a:custGeom>
          <a:solidFill>
            <a:srgbClr val="D7E3B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毛坯件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仓库</a:t>
            </a:r>
            <a:endParaRPr lang="zh-CN" altLang="en-US" sz="1600" dirty="0"/>
          </a:p>
        </p:txBody>
      </p:sp>
      <p:sp>
        <p:nvSpPr>
          <p:cNvPr id="173" name="Freeform 115"/>
          <p:cNvSpPr>
            <a:spLocks/>
          </p:cNvSpPr>
          <p:nvPr/>
        </p:nvSpPr>
        <p:spPr bwMode="auto">
          <a:xfrm>
            <a:off x="7333488" y="2112919"/>
            <a:ext cx="390144" cy="1395548"/>
          </a:xfrm>
          <a:custGeom>
            <a:avLst/>
            <a:gdLst>
              <a:gd name="T0" fmla="*/ 605 w 605"/>
              <a:gd name="T1" fmla="*/ 302 h 2116"/>
              <a:gd name="T2" fmla="*/ 302 w 605"/>
              <a:gd name="T3" fmla="*/ 0 h 2116"/>
              <a:gd name="T4" fmla="*/ 302 w 605"/>
              <a:gd name="T5" fmla="*/ 0 h 2116"/>
              <a:gd name="T6" fmla="*/ 0 w 605"/>
              <a:gd name="T7" fmla="*/ 302 h 2116"/>
              <a:gd name="T8" fmla="*/ 0 w 605"/>
              <a:gd name="T9" fmla="*/ 1814 h 2116"/>
              <a:gd name="T10" fmla="*/ 302 w 605"/>
              <a:gd name="T11" fmla="*/ 2116 h 2116"/>
              <a:gd name="T12" fmla="*/ 302 w 605"/>
              <a:gd name="T13" fmla="*/ 2116 h 2116"/>
              <a:gd name="T14" fmla="*/ 605 w 605"/>
              <a:gd name="T15" fmla="*/ 1814 h 2116"/>
              <a:gd name="T16" fmla="*/ 605 w 605"/>
              <a:gd name="T17" fmla="*/ 302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5" h="2116">
                <a:moveTo>
                  <a:pt x="605" y="302"/>
                </a:moveTo>
                <a:cubicBezTo>
                  <a:pt x="605" y="135"/>
                  <a:pt x="469" y="0"/>
                  <a:pt x="302" y="0"/>
                </a:cubicBezTo>
                <a:lnTo>
                  <a:pt x="302" y="0"/>
                </a:lnTo>
                <a:cubicBezTo>
                  <a:pt x="135" y="0"/>
                  <a:pt x="0" y="135"/>
                  <a:pt x="0" y="302"/>
                </a:cubicBezTo>
                <a:lnTo>
                  <a:pt x="0" y="1814"/>
                </a:lnTo>
                <a:cubicBezTo>
                  <a:pt x="0" y="1981"/>
                  <a:pt x="135" y="2116"/>
                  <a:pt x="302" y="2116"/>
                </a:cubicBezTo>
                <a:lnTo>
                  <a:pt x="302" y="2116"/>
                </a:lnTo>
                <a:cubicBezTo>
                  <a:pt x="469" y="2116"/>
                  <a:pt x="605" y="1981"/>
                  <a:pt x="605" y="1814"/>
                </a:cubicBezTo>
                <a:lnTo>
                  <a:pt x="605" y="302"/>
                </a:lnTo>
                <a:close/>
              </a:path>
            </a:pathLst>
          </a:custGeom>
          <a:solidFill>
            <a:srgbClr val="D7E3B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包材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仓库</a:t>
            </a:r>
            <a:endParaRPr lang="zh-CN" altLang="en-US" sz="1600" dirty="0"/>
          </a:p>
        </p:txBody>
      </p:sp>
      <p:sp>
        <p:nvSpPr>
          <p:cNvPr id="20" name="Freeform 115"/>
          <p:cNvSpPr>
            <a:spLocks/>
          </p:cNvSpPr>
          <p:nvPr/>
        </p:nvSpPr>
        <p:spPr bwMode="auto">
          <a:xfrm>
            <a:off x="8114416" y="2112919"/>
            <a:ext cx="390144" cy="1395548"/>
          </a:xfrm>
          <a:custGeom>
            <a:avLst/>
            <a:gdLst>
              <a:gd name="T0" fmla="*/ 605 w 605"/>
              <a:gd name="T1" fmla="*/ 302 h 2116"/>
              <a:gd name="T2" fmla="*/ 302 w 605"/>
              <a:gd name="T3" fmla="*/ 0 h 2116"/>
              <a:gd name="T4" fmla="*/ 302 w 605"/>
              <a:gd name="T5" fmla="*/ 0 h 2116"/>
              <a:gd name="T6" fmla="*/ 0 w 605"/>
              <a:gd name="T7" fmla="*/ 302 h 2116"/>
              <a:gd name="T8" fmla="*/ 0 w 605"/>
              <a:gd name="T9" fmla="*/ 1814 h 2116"/>
              <a:gd name="T10" fmla="*/ 302 w 605"/>
              <a:gd name="T11" fmla="*/ 2116 h 2116"/>
              <a:gd name="T12" fmla="*/ 302 w 605"/>
              <a:gd name="T13" fmla="*/ 2116 h 2116"/>
              <a:gd name="T14" fmla="*/ 605 w 605"/>
              <a:gd name="T15" fmla="*/ 1814 h 2116"/>
              <a:gd name="T16" fmla="*/ 605 w 605"/>
              <a:gd name="T17" fmla="*/ 302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5" h="2116">
                <a:moveTo>
                  <a:pt x="605" y="302"/>
                </a:moveTo>
                <a:cubicBezTo>
                  <a:pt x="605" y="135"/>
                  <a:pt x="469" y="0"/>
                  <a:pt x="302" y="0"/>
                </a:cubicBezTo>
                <a:lnTo>
                  <a:pt x="302" y="0"/>
                </a:lnTo>
                <a:cubicBezTo>
                  <a:pt x="135" y="0"/>
                  <a:pt x="0" y="135"/>
                  <a:pt x="0" y="302"/>
                </a:cubicBezTo>
                <a:lnTo>
                  <a:pt x="0" y="1814"/>
                </a:lnTo>
                <a:cubicBezTo>
                  <a:pt x="0" y="1981"/>
                  <a:pt x="135" y="2116"/>
                  <a:pt x="302" y="2116"/>
                </a:cubicBezTo>
                <a:lnTo>
                  <a:pt x="302" y="2116"/>
                </a:lnTo>
                <a:cubicBezTo>
                  <a:pt x="469" y="2116"/>
                  <a:pt x="605" y="1981"/>
                  <a:pt x="605" y="1814"/>
                </a:cubicBezTo>
                <a:lnTo>
                  <a:pt x="605" y="302"/>
                </a:lnTo>
                <a:close/>
              </a:path>
            </a:pathLst>
          </a:custGeom>
          <a:solidFill>
            <a:srgbClr val="D7E3B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方寄售仓</a:t>
            </a:r>
            <a:endParaRPr lang="zh-CN" altLang="en-US" sz="1600" dirty="0"/>
          </a:p>
        </p:txBody>
      </p:sp>
      <p:sp>
        <p:nvSpPr>
          <p:cNvPr id="21" name="Freeform 103"/>
          <p:cNvSpPr>
            <a:spLocks/>
          </p:cNvSpPr>
          <p:nvPr/>
        </p:nvSpPr>
        <p:spPr bwMode="auto">
          <a:xfrm>
            <a:off x="5973784" y="1420769"/>
            <a:ext cx="2357974" cy="644525"/>
          </a:xfrm>
          <a:custGeom>
            <a:avLst/>
            <a:gdLst>
              <a:gd name="T0" fmla="*/ 0 w 553"/>
              <a:gd name="T1" fmla="*/ 0 h 406"/>
              <a:gd name="T2" fmla="*/ 0 w 553"/>
              <a:gd name="T3" fmla="*/ 174 h 406"/>
              <a:gd name="T4" fmla="*/ 553 w 553"/>
              <a:gd name="T5" fmla="*/ 174 h 406"/>
              <a:gd name="T6" fmla="*/ 553 w 553"/>
              <a:gd name="T7" fmla="*/ 406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3" h="406">
                <a:moveTo>
                  <a:pt x="0" y="0"/>
                </a:moveTo>
                <a:lnTo>
                  <a:pt x="0" y="174"/>
                </a:lnTo>
                <a:lnTo>
                  <a:pt x="553" y="174"/>
                </a:lnTo>
                <a:lnTo>
                  <a:pt x="553" y="406"/>
                </a:lnTo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104"/>
          <p:cNvSpPr>
            <a:spLocks/>
          </p:cNvSpPr>
          <p:nvPr/>
        </p:nvSpPr>
        <p:spPr bwMode="auto">
          <a:xfrm>
            <a:off x="8300327" y="2051368"/>
            <a:ext cx="62865" cy="53975"/>
          </a:xfrm>
          <a:custGeom>
            <a:avLst/>
            <a:gdLst>
              <a:gd name="T0" fmla="*/ 36 w 36"/>
              <a:gd name="T1" fmla="*/ 0 h 34"/>
              <a:gd name="T2" fmla="*/ 18 w 36"/>
              <a:gd name="T3" fmla="*/ 34 h 34"/>
              <a:gd name="T4" fmla="*/ 0 w 36"/>
              <a:gd name="T5" fmla="*/ 0 h 34"/>
              <a:gd name="T6" fmla="*/ 36 w 36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34">
                <a:moveTo>
                  <a:pt x="36" y="0"/>
                </a:moveTo>
                <a:lnTo>
                  <a:pt x="18" y="34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36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94"/>
          <p:cNvSpPr>
            <a:spLocks noGrp="1" noChangeArrowheads="1"/>
          </p:cNvSpPr>
          <p:nvPr>
            <p:ph type="title" idx="4294967295"/>
          </p:nvPr>
        </p:nvSpPr>
        <p:spPr>
          <a:xfrm>
            <a:off x="3006873" y="2340890"/>
            <a:ext cx="2904829" cy="677108"/>
          </a:xfrm>
        </p:spPr>
        <p:txBody>
          <a:bodyPr/>
          <a:lstStyle/>
          <a:p>
            <a:pPr algn="ctr" eaLnBrk="1" hangingPunct="1"/>
            <a:r>
              <a:rPr lang="zh-CN" altLang="en-US" sz="4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</a:rPr>
              <a:t>问答环节</a:t>
            </a:r>
            <a:endParaRPr lang="en-US" altLang="zh-CN" sz="4400" b="0" dirty="0">
              <a:solidFill>
                <a:schemeClr val="tx1">
                  <a:lumMod val="75000"/>
                  <a:lumOff val="25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872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JIT-</a:t>
            </a:r>
            <a:r>
              <a:rPr lang="zh-CN" altLang="en-US" dirty="0"/>
              <a:t>及时拉动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物料拉动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JIT – </a:t>
            </a:r>
            <a:r>
              <a:rPr lang="zh-CN" altLang="en-US" dirty="0">
                <a:solidFill>
                  <a:schemeClr val="tx1"/>
                </a:solidFill>
              </a:rPr>
              <a:t>及时</a:t>
            </a:r>
            <a:r>
              <a:rPr lang="zh-CN" altLang="zh-CN" dirty="0">
                <a:solidFill>
                  <a:schemeClr val="tx1"/>
                </a:solidFill>
              </a:rPr>
              <a:t>拉</a:t>
            </a:r>
            <a:r>
              <a:rPr lang="zh-CN" altLang="en-US" dirty="0">
                <a:solidFill>
                  <a:schemeClr val="tx1"/>
                </a:solidFill>
              </a:rPr>
              <a:t>动</a:t>
            </a:r>
            <a:endParaRPr lang="en-US" altLang="zh-CN" dirty="0">
              <a:solidFill>
                <a:schemeClr val="tx1"/>
              </a:solidFill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zh-CN" altLang="zh-CN" dirty="0"/>
              <a:t>按生产需求，考虑有效库存、安全库存、包装、配额、工作日历等因素，进行物料拉动的精益物流策略。</a:t>
            </a:r>
            <a:endParaRPr lang="en-US" altLang="zh-CN" dirty="0"/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zh-CN" altLang="zh-CN" dirty="0"/>
              <a:t>适用于</a:t>
            </a:r>
            <a:r>
              <a:rPr lang="en-US" altLang="zh-CN" dirty="0"/>
              <a:t>BOM</a:t>
            </a:r>
            <a:r>
              <a:rPr lang="zh-CN" altLang="zh-CN" dirty="0"/>
              <a:t>的数量和工位定义准确，装配损耗</a:t>
            </a:r>
            <a:r>
              <a:rPr lang="zh-CN" altLang="en-US" dirty="0"/>
              <a:t>较</a:t>
            </a:r>
            <a:r>
              <a:rPr lang="zh-CN" altLang="zh-CN" dirty="0"/>
              <a:t>小的物料。</a:t>
            </a:r>
            <a:r>
              <a:rPr lang="zh-CN" altLang="en-US" dirty="0"/>
              <a:t>及时拉动也同样适用于体积相对较大，品种单一的零件。</a:t>
            </a:r>
            <a:endParaRPr lang="en-US" altLang="zh-CN" dirty="0"/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zh-CN" altLang="zh-CN" dirty="0"/>
              <a:t>适用于</a:t>
            </a:r>
            <a:r>
              <a:rPr lang="zh-CN" altLang="en-US" dirty="0"/>
              <a:t>领料的</a:t>
            </a:r>
            <a:r>
              <a:rPr lang="zh-CN" altLang="zh-CN" dirty="0"/>
              <a:t>场景</a:t>
            </a:r>
            <a:r>
              <a:rPr lang="zh-CN" altLang="en-US" dirty="0"/>
              <a:t>。</a:t>
            </a:r>
            <a:endParaRPr lang="en-US" altLang="zh-CN" dirty="0"/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zh-CN" altLang="en-US" dirty="0"/>
              <a:t>已经上</a:t>
            </a:r>
            <a:r>
              <a:rPr lang="en-US" altLang="zh-CN" dirty="0"/>
              <a:t>MES</a:t>
            </a:r>
            <a:r>
              <a:rPr lang="zh-CN" altLang="en-US" dirty="0"/>
              <a:t>的产线，</a:t>
            </a:r>
            <a:r>
              <a:rPr lang="en-US" altLang="zh-CN" dirty="0"/>
              <a:t>LES</a:t>
            </a:r>
            <a:r>
              <a:rPr lang="zh-CN" altLang="en-US" dirty="0"/>
              <a:t>直接取</a:t>
            </a:r>
            <a:r>
              <a:rPr lang="en-US" altLang="zh-CN" dirty="0"/>
              <a:t>MES</a:t>
            </a:r>
            <a:r>
              <a:rPr lang="zh-CN" altLang="en-US" dirty="0"/>
              <a:t>的生产需求和线边库存计算</a:t>
            </a:r>
            <a:r>
              <a:rPr lang="en-US" altLang="zh-CN" dirty="0"/>
              <a:t>JIT</a:t>
            </a:r>
            <a:r>
              <a:rPr lang="zh-CN" altLang="en-US" dirty="0"/>
              <a:t>拉动。没有上</a:t>
            </a:r>
            <a:r>
              <a:rPr lang="en-US" altLang="zh-CN" dirty="0"/>
              <a:t>MES</a:t>
            </a:r>
            <a:r>
              <a:rPr lang="zh-CN" altLang="en-US" dirty="0"/>
              <a:t>的产线</a:t>
            </a:r>
            <a:r>
              <a:rPr lang="en-US" altLang="zh-CN" dirty="0"/>
              <a:t>LES</a:t>
            </a:r>
            <a:r>
              <a:rPr lang="zh-CN" altLang="en-US" dirty="0"/>
              <a:t>自己计算生产需求和线边库存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66408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EKB-</a:t>
            </a:r>
            <a:r>
              <a:rPr lang="zh-CN" altLang="en-US" dirty="0"/>
              <a:t>电子看板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物料拉动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EKB-</a:t>
            </a:r>
            <a:r>
              <a:rPr lang="zh-CN" altLang="zh-CN" dirty="0">
                <a:solidFill>
                  <a:schemeClr val="tx1"/>
                </a:solidFill>
              </a:rPr>
              <a:t>电子看板</a:t>
            </a:r>
            <a:endParaRPr lang="en-US" altLang="zh-CN" dirty="0">
              <a:solidFill>
                <a:schemeClr val="tx1"/>
              </a:solidFill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zh-CN" altLang="zh-CN" dirty="0"/>
              <a:t>根据预先配置好的高低库存，由系统自动计算消耗，按照发单规则自动生成要货单的物料拉动策略。</a:t>
            </a:r>
            <a:endParaRPr lang="en-US" altLang="zh-CN" dirty="0"/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zh-CN" altLang="zh-CN" dirty="0"/>
              <a:t>不需要循环看板卡和看板目视板</a:t>
            </a:r>
            <a:r>
              <a:rPr lang="zh-CN" altLang="en-US" dirty="0"/>
              <a:t>。</a:t>
            </a:r>
            <a:endParaRPr lang="en-US" altLang="zh-CN" dirty="0"/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zh-CN" altLang="zh-CN" dirty="0"/>
              <a:t>系统自动监管，低于安全库存时自动释放紧急拉料单。</a:t>
            </a:r>
            <a:endParaRPr lang="en-US" altLang="zh-CN" dirty="0"/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zh-CN" altLang="zh-CN" dirty="0"/>
              <a:t>适用于目的库位库存实时且准确，如</a:t>
            </a:r>
            <a:r>
              <a:rPr lang="zh-CN" altLang="en-US" dirty="0"/>
              <a:t>领料和供应商向内库</a:t>
            </a:r>
            <a:r>
              <a:rPr lang="en-US" altLang="zh-CN" dirty="0"/>
              <a:t>/RDC</a:t>
            </a:r>
            <a:r>
              <a:rPr lang="zh-CN" altLang="en-US" dirty="0"/>
              <a:t>供货</a:t>
            </a:r>
            <a:r>
              <a:rPr lang="zh-CN" altLang="zh-CN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1256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Andon-</a:t>
            </a:r>
            <a:r>
              <a:rPr lang="zh-CN" altLang="en-US" dirty="0"/>
              <a:t>按灯拉动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物料拉动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zh-CN" dirty="0">
                <a:solidFill>
                  <a:schemeClr val="tx1"/>
                </a:solidFill>
              </a:rPr>
              <a:t>按灯拉</a:t>
            </a:r>
            <a:r>
              <a:rPr lang="zh-CN" altLang="en-US" dirty="0">
                <a:solidFill>
                  <a:schemeClr val="tx1"/>
                </a:solidFill>
              </a:rPr>
              <a:t>动</a:t>
            </a:r>
            <a:endParaRPr lang="en-US" altLang="zh-CN" dirty="0">
              <a:solidFill>
                <a:schemeClr val="tx1"/>
              </a:solidFill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zh-CN" altLang="zh-CN" dirty="0"/>
              <a:t>通过触发线旁按灯信号，向仓库发出指定物料</a:t>
            </a:r>
            <a:r>
              <a:rPr lang="zh-CN" altLang="en-US" dirty="0"/>
              <a:t>的</a:t>
            </a:r>
            <a:r>
              <a:rPr lang="zh-CN" altLang="zh-CN" dirty="0"/>
              <a:t>要货需求，按照规则定期生成拉料单，送料人员根据生成的拉料单对按灯物料进行拣货和配送。</a:t>
            </a:r>
            <a:endParaRPr lang="zh-CN" altLang="en-US" dirty="0"/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zh-CN" altLang="zh-CN" dirty="0"/>
              <a:t>适用于</a:t>
            </a:r>
            <a:r>
              <a:rPr lang="zh-CN" altLang="en-US" dirty="0"/>
              <a:t>领料</a:t>
            </a:r>
            <a:r>
              <a:rPr lang="zh-CN" altLang="zh-CN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4382166" y="2252925"/>
            <a:ext cx="4410960" cy="2521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05673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Andon-</a:t>
            </a:r>
            <a:r>
              <a:rPr lang="zh-CN" altLang="en-US" dirty="0"/>
              <a:t>按灯拉动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物料拉动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按灯触发方式</a:t>
            </a:r>
            <a:endParaRPr lang="en-US" altLang="zh-CN" dirty="0">
              <a:solidFill>
                <a:schemeClr val="tx1"/>
              </a:solidFill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zh-CN" altLang="en-US" dirty="0"/>
              <a:t>线旁料架安装红外线传感器。当库存至低于限制位时系统自动触发补料信息。</a:t>
            </a:r>
            <a:endParaRPr lang="en-US" altLang="zh-CN" dirty="0"/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zh-CN" altLang="en-US" dirty="0"/>
              <a:t>线上出空箱或零件低于指定拇指数量时，物流巡线人员扫描空箱看板触发补料信息。</a:t>
            </a:r>
            <a:endParaRPr lang="en-US" altLang="zh-CN" dirty="0"/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zh-CN" altLang="en-US" dirty="0"/>
              <a:t>线上出空箱或零件低于指定拇指数量时，装配工按下按灯设备对应的按钮触发补料信息。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925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11" y="309381"/>
            <a:ext cx="8376263" cy="369332"/>
          </a:xfrm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14400" fontAlgn="base">
              <a:lnSpc>
                <a:spcPts val="3300"/>
              </a:lnSpc>
              <a:spcAft>
                <a:spcPct val="0"/>
              </a:spcAft>
            </a:pPr>
            <a:r>
              <a:rPr lang="zh-CN" altLang="en-US" dirty="0">
                <a:solidFill>
                  <a:schemeClr val="tx1"/>
                </a:solidFill>
                <a:latin typeface="Futura Bk" pitchFamily="34" charset="0"/>
              </a:rPr>
              <a:t>汇报</a:t>
            </a:r>
            <a:r>
              <a:rPr lang="zh-CN" altLang="en-US" dirty="0">
                <a:latin typeface="Futura Bk" pitchFamily="34" charset="0"/>
              </a:rPr>
              <a:t>主</a:t>
            </a:r>
            <a:r>
              <a:rPr lang="zh-CN" altLang="en-US" dirty="0">
                <a:solidFill>
                  <a:schemeClr val="tx1"/>
                </a:solidFill>
                <a:latin typeface="Futura Bk" pitchFamily="34" charset="0"/>
              </a:rPr>
              <a:t>提纲</a:t>
            </a:r>
            <a:endParaRPr lang="en-US" altLang="en-US" dirty="0">
              <a:solidFill>
                <a:schemeClr val="tx1"/>
              </a:solidFill>
              <a:latin typeface="Futura Bk" pitchFamily="34" charset="0"/>
              <a:ea typeface="微软雅黑" pitchFamily="34" charset="-122"/>
            </a:endParaRPr>
          </a:p>
        </p:txBody>
      </p:sp>
      <p:sp>
        <p:nvSpPr>
          <p:cNvPr id="29" name="Striped Right Arrow 62"/>
          <p:cNvSpPr/>
          <p:nvPr/>
        </p:nvSpPr>
        <p:spPr>
          <a:xfrm>
            <a:off x="433395" y="1321524"/>
            <a:ext cx="385971" cy="439238"/>
          </a:xfrm>
          <a:prstGeom prst="striped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微软雅黑" pitchFamily="34" charset="-122"/>
            </a:endParaRPr>
          </a:p>
        </p:txBody>
      </p:sp>
      <p:grpSp>
        <p:nvGrpSpPr>
          <p:cNvPr id="17" name="Gruppieren 54"/>
          <p:cNvGrpSpPr/>
          <p:nvPr/>
        </p:nvGrpSpPr>
        <p:grpSpPr>
          <a:xfrm>
            <a:off x="840630" y="908392"/>
            <a:ext cx="5082111" cy="482799"/>
            <a:chOff x="469733" y="1812921"/>
            <a:chExt cx="8204367" cy="615176"/>
          </a:xfr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Parallelogram 46"/>
            <p:cNvSpPr/>
            <p:nvPr/>
          </p:nvSpPr>
          <p:spPr>
            <a:xfrm>
              <a:off x="701041" y="1822451"/>
              <a:ext cx="7973059" cy="542871"/>
            </a:xfrm>
            <a:prstGeom prst="parallelogram">
              <a:avLst>
                <a:gd name="adj" fmla="val 23905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rgbClr val="0098F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indent="0"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000" b="1" dirty="0">
                <a:solidFill>
                  <a:schemeClr val="lt1"/>
                </a:solidFill>
                <a:latin typeface="微软雅黑" pitchFamily="34" charset="-122"/>
              </a:endParaRPr>
            </a:p>
          </p:txBody>
        </p:sp>
        <p:sp>
          <p:nvSpPr>
            <p:cNvPr id="19" name="Freihandform 56"/>
            <p:cNvSpPr/>
            <p:nvPr/>
          </p:nvSpPr>
          <p:spPr>
            <a:xfrm>
              <a:off x="469733" y="1812921"/>
              <a:ext cx="500812" cy="552402"/>
            </a:xfrm>
            <a:custGeom>
              <a:avLst/>
              <a:gdLst>
                <a:gd name="connsiteX0" fmla="*/ 0 w 6248400"/>
                <a:gd name="connsiteY0" fmla="*/ 0 h 6868886"/>
                <a:gd name="connsiteX1" fmla="*/ 6248400 w 6248400"/>
                <a:gd name="connsiteY1" fmla="*/ 10886 h 6868886"/>
                <a:gd name="connsiteX2" fmla="*/ 4615543 w 6248400"/>
                <a:gd name="connsiteY2" fmla="*/ 6868886 h 6868886"/>
                <a:gd name="connsiteX3" fmla="*/ 21772 w 6248400"/>
                <a:gd name="connsiteY3" fmla="*/ 6868886 h 6868886"/>
                <a:gd name="connsiteX4" fmla="*/ 0 w 6248400"/>
                <a:gd name="connsiteY4" fmla="*/ 0 h 6868886"/>
                <a:gd name="connsiteX0" fmla="*/ 0 w 13238706"/>
                <a:gd name="connsiteY0" fmla="*/ 0 h 6868886"/>
                <a:gd name="connsiteX1" fmla="*/ 13238706 w 13238706"/>
                <a:gd name="connsiteY1" fmla="*/ 10886 h 6868886"/>
                <a:gd name="connsiteX2" fmla="*/ 11605849 w 13238706"/>
                <a:gd name="connsiteY2" fmla="*/ 6868886 h 6868886"/>
                <a:gd name="connsiteX3" fmla="*/ 7012078 w 13238706"/>
                <a:gd name="connsiteY3" fmla="*/ 6868886 h 6868886"/>
                <a:gd name="connsiteX4" fmla="*/ 0 w 13238706"/>
                <a:gd name="connsiteY4" fmla="*/ 0 h 6868886"/>
                <a:gd name="connsiteX0" fmla="*/ 3630 w 13242336"/>
                <a:gd name="connsiteY0" fmla="*/ 0 h 6868886"/>
                <a:gd name="connsiteX1" fmla="*/ 13242336 w 13242336"/>
                <a:gd name="connsiteY1" fmla="*/ 10886 h 6868886"/>
                <a:gd name="connsiteX2" fmla="*/ 11609479 w 13242336"/>
                <a:gd name="connsiteY2" fmla="*/ 6868886 h 6868886"/>
                <a:gd name="connsiteX3" fmla="*/ 3630 w 13242336"/>
                <a:gd name="connsiteY3" fmla="*/ 6868886 h 6868886"/>
                <a:gd name="connsiteX4" fmla="*/ 3630 w 13242336"/>
                <a:gd name="connsiteY4" fmla="*/ 0 h 6868886"/>
                <a:gd name="connsiteX0" fmla="*/ 0 w 15908085"/>
                <a:gd name="connsiteY0" fmla="*/ 66454 h 6858002"/>
                <a:gd name="connsiteX1" fmla="*/ 15908085 w 15908085"/>
                <a:gd name="connsiteY1" fmla="*/ 2 h 6858002"/>
                <a:gd name="connsiteX2" fmla="*/ 14275228 w 15908085"/>
                <a:gd name="connsiteY2" fmla="*/ 6858002 h 6858002"/>
                <a:gd name="connsiteX3" fmla="*/ 2669379 w 15908085"/>
                <a:gd name="connsiteY3" fmla="*/ 6858002 h 6858002"/>
                <a:gd name="connsiteX4" fmla="*/ 0 w 15908085"/>
                <a:gd name="connsiteY4" fmla="*/ 66454 h 6858002"/>
                <a:gd name="connsiteX0" fmla="*/ 3630 w 15911715"/>
                <a:gd name="connsiteY0" fmla="*/ 66454 h 6858002"/>
                <a:gd name="connsiteX1" fmla="*/ 15911715 w 15911715"/>
                <a:gd name="connsiteY1" fmla="*/ 2 h 6858002"/>
                <a:gd name="connsiteX2" fmla="*/ 14278858 w 15911715"/>
                <a:gd name="connsiteY2" fmla="*/ 6858002 h 6858002"/>
                <a:gd name="connsiteX3" fmla="*/ 3630 w 15911715"/>
                <a:gd name="connsiteY3" fmla="*/ 6858002 h 6858002"/>
                <a:gd name="connsiteX4" fmla="*/ 3630 w 15911715"/>
                <a:gd name="connsiteY4" fmla="*/ 66454 h 6858002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278858 w 15911715"/>
                <a:gd name="connsiteY2" fmla="*/ 6868886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934774 w 15911715"/>
                <a:gd name="connsiteY2" fmla="*/ 3807950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7257 w 15915342"/>
                <a:gd name="connsiteY0" fmla="*/ 0 h 3807950"/>
                <a:gd name="connsiteX1" fmla="*/ 15915342 w 15915342"/>
                <a:gd name="connsiteY1" fmla="*/ 10886 h 3807950"/>
                <a:gd name="connsiteX2" fmla="*/ 14938401 w 15915342"/>
                <a:gd name="connsiteY2" fmla="*/ 3807950 h 3807950"/>
                <a:gd name="connsiteX3" fmla="*/ 3627 w 15915342"/>
                <a:gd name="connsiteY3" fmla="*/ 3807950 h 3807950"/>
                <a:gd name="connsiteX4" fmla="*/ 7257 w 15915342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4938401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8770327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557741"/>
                <a:gd name="connsiteY0" fmla="*/ 0 h 3807950"/>
                <a:gd name="connsiteX1" fmla="*/ 20557741 w 20557741"/>
                <a:gd name="connsiteY1" fmla="*/ 0 h 3807950"/>
                <a:gd name="connsiteX2" fmla="*/ 18770327 w 20557741"/>
                <a:gd name="connsiteY2" fmla="*/ 3807950 h 3807950"/>
                <a:gd name="connsiteX3" fmla="*/ 3627 w 20557741"/>
                <a:gd name="connsiteY3" fmla="*/ 3807950 h 3807950"/>
                <a:gd name="connsiteX4" fmla="*/ 7257 w 20557741"/>
                <a:gd name="connsiteY4" fmla="*/ 0 h 3807950"/>
                <a:gd name="connsiteX0" fmla="*/ 7257 w 24234379"/>
                <a:gd name="connsiteY0" fmla="*/ 0 h 3807950"/>
                <a:gd name="connsiteX1" fmla="*/ 24234379 w 24234379"/>
                <a:gd name="connsiteY1" fmla="*/ 0 h 3807950"/>
                <a:gd name="connsiteX2" fmla="*/ 18770327 w 24234379"/>
                <a:gd name="connsiteY2" fmla="*/ 3807950 h 3807950"/>
                <a:gd name="connsiteX3" fmla="*/ 3627 w 24234379"/>
                <a:gd name="connsiteY3" fmla="*/ 3807950 h 3807950"/>
                <a:gd name="connsiteX4" fmla="*/ 7257 w 24234379"/>
                <a:gd name="connsiteY4" fmla="*/ 0 h 3807950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18770327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24223039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9547839"/>
                <a:gd name="connsiteY0" fmla="*/ 3 h 3807953"/>
                <a:gd name="connsiteX1" fmla="*/ 39547839 w 39547839"/>
                <a:gd name="connsiteY1" fmla="*/ 0 h 3807953"/>
                <a:gd name="connsiteX2" fmla="*/ 24223039 w 39547839"/>
                <a:gd name="connsiteY2" fmla="*/ 3807953 h 3807953"/>
                <a:gd name="connsiteX3" fmla="*/ 3627 w 39547839"/>
                <a:gd name="connsiteY3" fmla="*/ 3807953 h 3807953"/>
                <a:gd name="connsiteX4" fmla="*/ 7257 w 39547839"/>
                <a:gd name="connsiteY4" fmla="*/ 3 h 3807953"/>
                <a:gd name="connsiteX0" fmla="*/ 7257 w 34705241"/>
                <a:gd name="connsiteY0" fmla="*/ 3 h 3807953"/>
                <a:gd name="connsiteX1" fmla="*/ 34705241 w 34705241"/>
                <a:gd name="connsiteY1" fmla="*/ 0 h 3807953"/>
                <a:gd name="connsiteX2" fmla="*/ 24223039 w 34705241"/>
                <a:gd name="connsiteY2" fmla="*/ 3807953 h 3807953"/>
                <a:gd name="connsiteX3" fmla="*/ 3627 w 34705241"/>
                <a:gd name="connsiteY3" fmla="*/ 3807953 h 3807953"/>
                <a:gd name="connsiteX4" fmla="*/ 7257 w 34705241"/>
                <a:gd name="connsiteY4" fmla="*/ 3 h 3807953"/>
                <a:gd name="connsiteX0" fmla="*/ 7257 w 24223039"/>
                <a:gd name="connsiteY0" fmla="*/ 9695 h 3817645"/>
                <a:gd name="connsiteX1" fmla="*/ 20231161 w 24223039"/>
                <a:gd name="connsiteY1" fmla="*/ 0 h 3817645"/>
                <a:gd name="connsiteX2" fmla="*/ 24223039 w 24223039"/>
                <a:gd name="connsiteY2" fmla="*/ 3817645 h 3817645"/>
                <a:gd name="connsiteX3" fmla="*/ 3627 w 24223039"/>
                <a:gd name="connsiteY3" fmla="*/ 3817645 h 3817645"/>
                <a:gd name="connsiteX4" fmla="*/ 7257 w 24223039"/>
                <a:gd name="connsiteY4" fmla="*/ 9695 h 3817645"/>
                <a:gd name="connsiteX0" fmla="*/ 7257 w 28356173"/>
                <a:gd name="connsiteY0" fmla="*/ 3 h 3807953"/>
                <a:gd name="connsiteX1" fmla="*/ 28356173 w 28356173"/>
                <a:gd name="connsiteY1" fmla="*/ 0 h 3807953"/>
                <a:gd name="connsiteX2" fmla="*/ 24223039 w 28356173"/>
                <a:gd name="connsiteY2" fmla="*/ 3807953 h 3807953"/>
                <a:gd name="connsiteX3" fmla="*/ 3627 w 28356173"/>
                <a:gd name="connsiteY3" fmla="*/ 3807953 h 3807953"/>
                <a:gd name="connsiteX4" fmla="*/ 7257 w 28356173"/>
                <a:gd name="connsiteY4" fmla="*/ 3 h 3807953"/>
                <a:gd name="connsiteX0" fmla="*/ 14178065 w 28356173"/>
                <a:gd name="connsiteY0" fmla="*/ 0 h 3807962"/>
                <a:gd name="connsiteX1" fmla="*/ 28356173 w 28356173"/>
                <a:gd name="connsiteY1" fmla="*/ 9 h 3807962"/>
                <a:gd name="connsiteX2" fmla="*/ 24223039 w 28356173"/>
                <a:gd name="connsiteY2" fmla="*/ 3807962 h 3807962"/>
                <a:gd name="connsiteX3" fmla="*/ 3627 w 28356173"/>
                <a:gd name="connsiteY3" fmla="*/ 3807962 h 3807962"/>
                <a:gd name="connsiteX4" fmla="*/ 14178065 w 28356173"/>
                <a:gd name="connsiteY4" fmla="*/ 0 h 3807962"/>
                <a:gd name="connsiteX0" fmla="*/ 3619 w 14181727"/>
                <a:gd name="connsiteY0" fmla="*/ 0 h 3807962"/>
                <a:gd name="connsiteX1" fmla="*/ 14181727 w 14181727"/>
                <a:gd name="connsiteY1" fmla="*/ 9 h 3807962"/>
                <a:gd name="connsiteX2" fmla="*/ 10048593 w 14181727"/>
                <a:gd name="connsiteY2" fmla="*/ 3807962 h 3807962"/>
                <a:gd name="connsiteX3" fmla="*/ 3619 w 14181727"/>
                <a:gd name="connsiteY3" fmla="*/ 3607974 h 3807962"/>
                <a:gd name="connsiteX4" fmla="*/ 3619 w 14181727"/>
                <a:gd name="connsiteY4" fmla="*/ 0 h 3807962"/>
                <a:gd name="connsiteX0" fmla="*/ 7238 w 14185346"/>
                <a:gd name="connsiteY0" fmla="*/ 0 h 3807962"/>
                <a:gd name="connsiteX1" fmla="*/ 14185346 w 14185346"/>
                <a:gd name="connsiteY1" fmla="*/ 9 h 3807962"/>
                <a:gd name="connsiteX2" fmla="*/ 10052212 w 14185346"/>
                <a:gd name="connsiteY2" fmla="*/ 3807962 h 3807962"/>
                <a:gd name="connsiteX3" fmla="*/ 3619 w 14185346"/>
                <a:gd name="connsiteY3" fmla="*/ 3807962 h 3807962"/>
                <a:gd name="connsiteX4" fmla="*/ 7238 w 14185346"/>
                <a:gd name="connsiteY4" fmla="*/ 0 h 3807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85346" h="3807962">
                  <a:moveTo>
                    <a:pt x="7238" y="0"/>
                  </a:moveTo>
                  <a:lnTo>
                    <a:pt x="14185346" y="9"/>
                  </a:lnTo>
                  <a:lnTo>
                    <a:pt x="10052212" y="3807962"/>
                  </a:lnTo>
                  <a:lnTo>
                    <a:pt x="3619" y="3807962"/>
                  </a:lnTo>
                  <a:cubicBezTo>
                    <a:pt x="-10" y="1518333"/>
                    <a:pt x="21753" y="2289629"/>
                    <a:pt x="723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A4E6"/>
                </a:gs>
                <a:gs pos="100000">
                  <a:srgbClr val="1742DB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91440" tIns="4572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utura Bk"/>
                  <a:ea typeface="+mn-ea"/>
                  <a:cs typeface="+mn-cs"/>
                </a:rPr>
                <a:t>2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endParaRPr>
            </a:p>
          </p:txBody>
        </p:sp>
        <p:sp>
          <p:nvSpPr>
            <p:cNvPr id="20" name="TextBox 33"/>
            <p:cNvSpPr txBox="1"/>
            <p:nvPr/>
          </p:nvSpPr>
          <p:spPr>
            <a:xfrm>
              <a:off x="975361" y="1822453"/>
              <a:ext cx="7501889" cy="605644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514350" indent="-514350">
                <a:lnSpc>
                  <a:spcPct val="120000"/>
                </a:lnSpc>
              </a:pPr>
              <a:r>
                <a:rPr lang="zh-CN" altLang="en-US" sz="2000" dirty="0">
                  <a:latin typeface="Arial" pitchFamily="34" charset="0"/>
                  <a:ea typeface="微软雅黑" pitchFamily="34" charset="-122"/>
                </a:rPr>
                <a:t>详细实施方案</a:t>
              </a:r>
            </a:p>
          </p:txBody>
        </p:sp>
      </p:grp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47166" y="976395"/>
            <a:ext cx="2476308" cy="20976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0" name="object 4"/>
          <p:cNvSpPr/>
          <p:nvPr/>
        </p:nvSpPr>
        <p:spPr>
          <a:xfrm>
            <a:off x="819366" y="1395509"/>
            <a:ext cx="5082111" cy="342006"/>
          </a:xfrm>
          <a:custGeom>
            <a:avLst/>
            <a:gdLst/>
            <a:ahLst/>
            <a:cxnLst/>
            <a:rect l="l" t="t" r="r" b="b"/>
            <a:pathLst>
              <a:path w="7832090" h="408939">
                <a:moveTo>
                  <a:pt x="7763764" y="0"/>
                </a:moveTo>
                <a:lnTo>
                  <a:pt x="68072" y="0"/>
                </a:lnTo>
                <a:lnTo>
                  <a:pt x="41576" y="5349"/>
                </a:lnTo>
                <a:lnTo>
                  <a:pt x="19939" y="19938"/>
                </a:lnTo>
                <a:lnTo>
                  <a:pt x="5349" y="41576"/>
                </a:lnTo>
                <a:lnTo>
                  <a:pt x="0" y="68072"/>
                </a:lnTo>
                <a:lnTo>
                  <a:pt x="0" y="340360"/>
                </a:lnTo>
                <a:lnTo>
                  <a:pt x="5349" y="366855"/>
                </a:lnTo>
                <a:lnTo>
                  <a:pt x="19939" y="388493"/>
                </a:lnTo>
                <a:lnTo>
                  <a:pt x="41576" y="403082"/>
                </a:lnTo>
                <a:lnTo>
                  <a:pt x="68072" y="408432"/>
                </a:lnTo>
                <a:lnTo>
                  <a:pt x="7763764" y="408432"/>
                </a:lnTo>
                <a:lnTo>
                  <a:pt x="7790259" y="403082"/>
                </a:lnTo>
                <a:lnTo>
                  <a:pt x="7811897" y="388493"/>
                </a:lnTo>
                <a:lnTo>
                  <a:pt x="7826486" y="366855"/>
                </a:lnTo>
                <a:lnTo>
                  <a:pt x="7831835" y="340360"/>
                </a:lnTo>
                <a:lnTo>
                  <a:pt x="7831835" y="68072"/>
                </a:lnTo>
                <a:lnTo>
                  <a:pt x="7826486" y="41576"/>
                </a:lnTo>
                <a:lnTo>
                  <a:pt x="7811897" y="19938"/>
                </a:lnTo>
                <a:lnTo>
                  <a:pt x="7790259" y="5349"/>
                </a:lnTo>
                <a:lnTo>
                  <a:pt x="7763764" y="0"/>
                </a:lnTo>
                <a:close/>
              </a:path>
            </a:pathLst>
          </a:custGeom>
          <a:solidFill>
            <a:srgbClr val="67B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7"/>
          <p:cNvSpPr txBox="1"/>
          <p:nvPr/>
        </p:nvSpPr>
        <p:spPr>
          <a:xfrm>
            <a:off x="1150853" y="1491877"/>
            <a:ext cx="2930525" cy="3208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>
                <a:latin typeface="Microsoft YaHei"/>
                <a:cs typeface="Microsoft YaHei"/>
              </a:rPr>
              <a:t>3.1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采购入库</a:t>
            </a: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料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3.3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退料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成品、半成品入库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成品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发运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3.6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销售退货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3.7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物料拉动</a:t>
            </a: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3.8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仓库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管理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3.9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容器管理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3.10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系统集成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79890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收货</a:t>
            </a:r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采购</a:t>
            </a:r>
            <a:r>
              <a:rPr lang="zh-CN" altLang="en-US" dirty="0"/>
              <a:t>入库</a:t>
            </a:r>
            <a:endParaRPr lang="en-US" dirty="0"/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7649512" y="2148994"/>
            <a:ext cx="1216025" cy="23399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zh-CN" altLang="zh-CN" sz="1800" b="1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 flipV="1">
            <a:off x="7649512" y="2987194"/>
            <a:ext cx="1211262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Line 13"/>
          <p:cNvSpPr>
            <a:spLocks noChangeShapeType="1"/>
          </p:cNvSpPr>
          <p:nvPr/>
        </p:nvSpPr>
        <p:spPr bwMode="auto">
          <a:xfrm>
            <a:off x="7663799" y="3477731"/>
            <a:ext cx="118903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Line 14"/>
          <p:cNvSpPr>
            <a:spLocks noChangeShapeType="1"/>
          </p:cNvSpPr>
          <p:nvPr/>
        </p:nvSpPr>
        <p:spPr bwMode="auto">
          <a:xfrm>
            <a:off x="7649512" y="3963506"/>
            <a:ext cx="1217612" cy="6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AutoShape 20"/>
          <p:cNvSpPr>
            <a:spLocks noChangeArrowheads="1"/>
          </p:cNvSpPr>
          <p:nvPr/>
        </p:nvSpPr>
        <p:spPr bwMode="auto">
          <a:xfrm>
            <a:off x="7857474" y="3563456"/>
            <a:ext cx="331788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AutoShape 21"/>
          <p:cNvSpPr>
            <a:spLocks noChangeArrowheads="1"/>
          </p:cNvSpPr>
          <p:nvPr/>
        </p:nvSpPr>
        <p:spPr bwMode="auto">
          <a:xfrm>
            <a:off x="8157512" y="3557106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AutoShape 25"/>
          <p:cNvSpPr>
            <a:spLocks noChangeArrowheads="1"/>
          </p:cNvSpPr>
          <p:nvPr/>
        </p:nvSpPr>
        <p:spPr bwMode="auto">
          <a:xfrm>
            <a:off x="7857474" y="4038119"/>
            <a:ext cx="331788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AutoShape 26"/>
          <p:cNvSpPr>
            <a:spLocks noChangeArrowheads="1"/>
          </p:cNvSpPr>
          <p:nvPr/>
        </p:nvSpPr>
        <p:spPr bwMode="auto">
          <a:xfrm>
            <a:off x="8157512" y="4031769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AutoShape 27"/>
          <p:cNvSpPr>
            <a:spLocks noChangeArrowheads="1"/>
          </p:cNvSpPr>
          <p:nvPr/>
        </p:nvSpPr>
        <p:spPr bwMode="auto">
          <a:xfrm>
            <a:off x="8455962" y="4031769"/>
            <a:ext cx="331787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AutoShape 28"/>
          <p:cNvSpPr>
            <a:spLocks noChangeArrowheads="1"/>
          </p:cNvSpPr>
          <p:nvPr/>
        </p:nvSpPr>
        <p:spPr bwMode="auto">
          <a:xfrm>
            <a:off x="7843187" y="2564919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AutoShape 29"/>
          <p:cNvSpPr>
            <a:spLocks noChangeArrowheads="1"/>
          </p:cNvSpPr>
          <p:nvPr/>
        </p:nvSpPr>
        <p:spPr bwMode="auto">
          <a:xfrm>
            <a:off x="8141637" y="2558569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AutoShape 50"/>
          <p:cNvSpPr>
            <a:spLocks noChangeArrowheads="1"/>
          </p:cNvSpPr>
          <p:nvPr/>
        </p:nvSpPr>
        <p:spPr bwMode="auto">
          <a:xfrm>
            <a:off x="8141637" y="3064981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AutoShape 52"/>
          <p:cNvSpPr>
            <a:spLocks noChangeArrowheads="1"/>
          </p:cNvSpPr>
          <p:nvPr/>
        </p:nvSpPr>
        <p:spPr bwMode="auto">
          <a:xfrm>
            <a:off x="8455962" y="3064981"/>
            <a:ext cx="331787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730717" y="2139702"/>
            <a:ext cx="992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Storage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96" name="Text Box 62"/>
          <p:cNvSpPr txBox="1">
            <a:spLocks noChangeArrowheads="1"/>
          </p:cNvSpPr>
          <p:nvPr/>
        </p:nvSpPr>
        <p:spPr bwMode="auto">
          <a:xfrm>
            <a:off x="5059713" y="707870"/>
            <a:ext cx="3816424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90000" bIns="0">
            <a:spAutoFit/>
          </a:bodyPr>
          <a:lstStyle/>
          <a:p>
            <a:pPr marL="233363" indent="-233363">
              <a:buFont typeface="+mj-lt"/>
              <a:buAutoNum type="arabicPeriod"/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卸货</a:t>
            </a:r>
            <a:endParaRPr lang="en-US" altLang="zh-CN" sz="1400" dirty="0" smtClean="0">
              <a:latin typeface="Arial" pitchFamily="34" charset="0"/>
              <a:cs typeface="Arial" pitchFamily="34" charset="0"/>
            </a:endParaRPr>
          </a:p>
          <a:p>
            <a:pPr marL="233363" indent="-233363">
              <a:buFont typeface="+mj-lt"/>
              <a:buAutoNum type="arabicPeriod"/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打印并粘帖条码标签</a:t>
            </a:r>
            <a:endParaRPr lang="en-US" altLang="zh-CN" sz="1400" dirty="0" smtClean="0">
              <a:latin typeface="Arial" pitchFamily="34" charset="0"/>
              <a:cs typeface="Arial" pitchFamily="34" charset="0"/>
            </a:endParaRPr>
          </a:p>
          <a:p>
            <a:pPr marL="233363" indent="-233363">
              <a:buFont typeface="+mj-lt"/>
              <a:buAutoNum type="arabicPeriod"/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扫描物料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条码收货，打印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收货单。也可以扫描并解析供应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商的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条码收货。</a:t>
            </a:r>
            <a:endParaRPr lang="en-US" altLang="zh-CN" sz="1400" dirty="0" smtClean="0">
              <a:latin typeface="Arial" pitchFamily="34" charset="0"/>
              <a:cs typeface="Arial" pitchFamily="34" charset="0"/>
            </a:endParaRPr>
          </a:p>
          <a:p>
            <a:pPr marL="233363" indent="-233363">
              <a:buFont typeface="+mj-lt"/>
              <a:buAutoNum type="arabicPeriod"/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质检</a:t>
            </a:r>
            <a:endParaRPr lang="en-US" altLang="zh-CN" sz="1400" dirty="0">
              <a:latin typeface="Arial" pitchFamily="34" charset="0"/>
              <a:cs typeface="Arial" pitchFamily="34" charset="0"/>
            </a:endParaRPr>
          </a:p>
          <a:p>
            <a:pPr marL="233363" indent="-233363">
              <a:buFont typeface="+mj-lt"/>
              <a:buAutoNum type="arabicPeriod"/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扫描库格条码和物料条码上架</a:t>
            </a:r>
            <a:endParaRPr lang="en-US" altLang="zh-CN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AutoShape 23"/>
          <p:cNvSpPr>
            <a:spLocks noChangeArrowheads="1"/>
          </p:cNvSpPr>
          <p:nvPr/>
        </p:nvSpPr>
        <p:spPr bwMode="auto">
          <a:xfrm flipV="1">
            <a:off x="1401055" y="3318981"/>
            <a:ext cx="771497" cy="867984"/>
          </a:xfrm>
          <a:custGeom>
            <a:avLst/>
            <a:gdLst>
              <a:gd name="G0" fmla="+- 16421 0 0"/>
              <a:gd name="G1" fmla="+- 3843 0 0"/>
              <a:gd name="G2" fmla="+- 12158 0 3843"/>
              <a:gd name="G3" fmla="+- G2 0 3843"/>
              <a:gd name="G4" fmla="*/ G3 32768 32059"/>
              <a:gd name="G5" fmla="*/ G4 1 2"/>
              <a:gd name="G6" fmla="+- 21600 0 16421"/>
              <a:gd name="G7" fmla="*/ G6 3843 6079"/>
              <a:gd name="G8" fmla="+- G7 16421 0"/>
              <a:gd name="T0" fmla="*/ 16421 w 21600"/>
              <a:gd name="T1" fmla="*/ 0 h 21600"/>
              <a:gd name="T2" fmla="*/ 16421 w 21600"/>
              <a:gd name="T3" fmla="*/ 12158 h 21600"/>
              <a:gd name="T4" fmla="*/ 2286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421" y="0"/>
                </a:lnTo>
                <a:lnTo>
                  <a:pt x="16421" y="3843"/>
                </a:lnTo>
                <a:lnTo>
                  <a:pt x="12427" y="3843"/>
                </a:lnTo>
                <a:cubicBezTo>
                  <a:pt x="5564" y="3843"/>
                  <a:pt x="0" y="7566"/>
                  <a:pt x="0" y="12158"/>
                </a:cubicBezTo>
                <a:lnTo>
                  <a:pt x="0" y="21600"/>
                </a:lnTo>
                <a:lnTo>
                  <a:pt x="4571" y="21600"/>
                </a:lnTo>
                <a:lnTo>
                  <a:pt x="4571" y="12158"/>
                </a:lnTo>
                <a:cubicBezTo>
                  <a:pt x="4571" y="10036"/>
                  <a:pt x="8088" y="8315"/>
                  <a:pt x="12427" y="8315"/>
                </a:cubicBezTo>
                <a:lnTo>
                  <a:pt x="16421" y="8315"/>
                </a:lnTo>
                <a:lnTo>
                  <a:pt x="16421" y="121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lIns="90000" tIns="0" rIns="90000" bIns="0" anchor="ctr"/>
          <a:lstStyle/>
          <a:p>
            <a:pPr algn="ctr"/>
            <a:endParaRPr lang="zh-CN" altLang="zh-CN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6" name="图片 3" descr="truck_BW_icon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5307" y="3497989"/>
            <a:ext cx="1827569" cy="712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" name="Text Box 56"/>
          <p:cNvSpPr txBox="1">
            <a:spLocks noChangeArrowheads="1"/>
          </p:cNvSpPr>
          <p:nvPr/>
        </p:nvSpPr>
        <p:spPr bwMode="auto">
          <a:xfrm>
            <a:off x="809716" y="2759125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altLang="zh-CN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Text Box 56"/>
          <p:cNvSpPr txBox="1">
            <a:spLocks noChangeArrowheads="1"/>
          </p:cNvSpPr>
          <p:nvPr/>
        </p:nvSpPr>
        <p:spPr bwMode="auto">
          <a:xfrm>
            <a:off x="5224981" y="3376616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pic>
        <p:nvPicPr>
          <p:cNvPr id="120" name="Picture 5" descr="Honeywell%20Dolphin7600"/>
          <p:cNvPicPr>
            <a:picLocks noChangeAspect="1" noChangeArrowheads="1"/>
          </p:cNvPicPr>
          <p:nvPr/>
        </p:nvPicPr>
        <p:blipFill>
          <a:blip r:embed="rId3" cstate="print"/>
          <a:srcRect l="25500" r="26312"/>
          <a:stretch>
            <a:fillRect/>
          </a:stretch>
        </p:blipFill>
        <p:spPr bwMode="auto">
          <a:xfrm rot="-1613698">
            <a:off x="5952375" y="3162058"/>
            <a:ext cx="379205" cy="60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" name="Text Box 25"/>
          <p:cNvSpPr txBox="1">
            <a:spLocks noChangeArrowheads="1"/>
          </p:cNvSpPr>
          <p:nvPr/>
        </p:nvSpPr>
        <p:spPr bwMode="auto">
          <a:xfrm>
            <a:off x="3499777" y="4365144"/>
            <a:ext cx="6434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卸货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Text Box 25"/>
          <p:cNvSpPr txBox="1">
            <a:spLocks noChangeArrowheads="1"/>
          </p:cNvSpPr>
          <p:nvPr/>
        </p:nvSpPr>
        <p:spPr bwMode="auto">
          <a:xfrm>
            <a:off x="4857343" y="3693191"/>
            <a:ext cx="100249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dirty="0">
                <a:latin typeface="Arial" pitchFamily="34" charset="0"/>
                <a:cs typeface="Arial" pitchFamily="34" charset="0"/>
              </a:rPr>
              <a:t>扫描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收货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立方体 55"/>
          <p:cNvSpPr/>
          <p:nvPr/>
        </p:nvSpPr>
        <p:spPr bwMode="auto">
          <a:xfrm>
            <a:off x="5648451" y="2447229"/>
            <a:ext cx="596945" cy="400145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142" name="图片 56" descr="barcode.ic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27130" y="2598446"/>
            <a:ext cx="176795" cy="161902"/>
          </a:xfrm>
          <a:prstGeom prst="rect">
            <a:avLst/>
          </a:prstGeom>
        </p:spPr>
      </p:pic>
      <p:sp>
        <p:nvSpPr>
          <p:cNvPr id="143" name="立方体 57"/>
          <p:cNvSpPr/>
          <p:nvPr/>
        </p:nvSpPr>
        <p:spPr bwMode="auto">
          <a:xfrm>
            <a:off x="5504435" y="2616560"/>
            <a:ext cx="581237" cy="417930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44" name="立方体 58"/>
          <p:cNvSpPr/>
          <p:nvPr/>
        </p:nvSpPr>
        <p:spPr bwMode="auto">
          <a:xfrm>
            <a:off x="4928371" y="2623704"/>
            <a:ext cx="581237" cy="417930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145" name="图片 59" descr="barcode.ic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41404" y="2791570"/>
            <a:ext cx="285146" cy="26973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5041376" y="2780868"/>
            <a:ext cx="581237" cy="417930"/>
            <a:chOff x="3100829" y="3009300"/>
            <a:chExt cx="581237" cy="417930"/>
          </a:xfrm>
        </p:grpSpPr>
        <p:sp>
          <p:nvSpPr>
            <p:cNvPr id="146" name="立方体 60"/>
            <p:cNvSpPr/>
            <p:nvPr/>
          </p:nvSpPr>
          <p:spPr bwMode="auto">
            <a:xfrm>
              <a:off x="3100829" y="3009300"/>
              <a:ext cx="581237" cy="417930"/>
            </a:xfrm>
            <a:prstGeom prst="cube">
              <a:avLst/>
            </a:prstGeom>
            <a:solidFill>
              <a:srgbClr val="99CC00"/>
            </a:solidFill>
            <a:ln w="12700" cap="flat" cmpd="sng" algn="ctr">
              <a:solidFill>
                <a:srgbClr val="FFFFCC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pic>
          <p:nvPicPr>
            <p:cNvPr id="147" name="图片 61" descr="barcode.ico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3037" y="3141446"/>
              <a:ext cx="187220" cy="171449"/>
            </a:xfrm>
            <a:prstGeom prst="rect">
              <a:avLst/>
            </a:prstGeom>
          </p:spPr>
        </p:pic>
      </p:grpSp>
      <p:pic>
        <p:nvPicPr>
          <p:cNvPr id="148" name="图片 62" descr="barcode.ic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52831" y="2759424"/>
            <a:ext cx="167718" cy="153590"/>
          </a:xfrm>
          <a:prstGeom prst="rect">
            <a:avLst/>
          </a:prstGeom>
        </p:spPr>
      </p:pic>
      <p:pic>
        <p:nvPicPr>
          <p:cNvPr id="149" name="Picture 4" descr="http://extremetrix.com/blog/wp-content/uploads/2010/11/print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66035" y="3995227"/>
            <a:ext cx="679460" cy="509595"/>
          </a:xfrm>
          <a:prstGeom prst="rect">
            <a:avLst/>
          </a:prstGeom>
          <a:noFill/>
        </p:spPr>
      </p:pic>
      <p:sp>
        <p:nvSpPr>
          <p:cNvPr id="150" name="流程图: 文档 29"/>
          <p:cNvSpPr/>
          <p:nvPr/>
        </p:nvSpPr>
        <p:spPr bwMode="auto">
          <a:xfrm>
            <a:off x="4193242" y="4486755"/>
            <a:ext cx="900112" cy="440634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sz="1600" dirty="0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收货单</a:t>
            </a:r>
            <a:endParaRPr lang="zh-CN" altLang="en-US" sz="1600" dirty="0"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51" name="AutoShape 15"/>
          <p:cNvSpPr>
            <a:spLocks noChangeArrowheads="1"/>
          </p:cNvSpPr>
          <p:nvPr/>
        </p:nvSpPr>
        <p:spPr bwMode="auto">
          <a:xfrm>
            <a:off x="6492522" y="3003966"/>
            <a:ext cx="1074235" cy="404812"/>
          </a:xfrm>
          <a:prstGeom prst="rightArrow">
            <a:avLst>
              <a:gd name="adj1" fmla="val 50000"/>
              <a:gd name="adj2" fmla="val 42051"/>
            </a:avLst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>
              <a:lnSpc>
                <a:spcPct val="90000"/>
              </a:lnSpc>
              <a:defRPr/>
            </a:pPr>
            <a:endParaRPr lang="zh-CN" altLang="zh-CN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" name="立方体 57"/>
          <p:cNvSpPr/>
          <p:nvPr/>
        </p:nvSpPr>
        <p:spPr bwMode="auto">
          <a:xfrm>
            <a:off x="6670732" y="2643758"/>
            <a:ext cx="581237" cy="417930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154" name="图片 62" descr="barcode.ic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19128" y="2858630"/>
            <a:ext cx="167718" cy="153590"/>
          </a:xfrm>
          <a:prstGeom prst="rect">
            <a:avLst/>
          </a:prstGeom>
        </p:spPr>
      </p:pic>
      <p:sp>
        <p:nvSpPr>
          <p:cNvPr id="155" name="Text Box 56"/>
          <p:cNvSpPr txBox="1">
            <a:spLocks noChangeArrowheads="1"/>
          </p:cNvSpPr>
          <p:nvPr/>
        </p:nvSpPr>
        <p:spPr bwMode="auto">
          <a:xfrm>
            <a:off x="6563991" y="3357137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56" name="Text Box 25"/>
          <p:cNvSpPr txBox="1">
            <a:spLocks noChangeArrowheads="1"/>
          </p:cNvSpPr>
          <p:nvPr/>
        </p:nvSpPr>
        <p:spPr bwMode="auto">
          <a:xfrm>
            <a:off x="6850417" y="3385834"/>
            <a:ext cx="5921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dirty="0">
                <a:latin typeface="Arial" pitchFamily="34" charset="0"/>
                <a:cs typeface="Arial" pitchFamily="34" charset="0"/>
              </a:rPr>
              <a:t>上架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7" name="图片 62" descr="barcode.ic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64847" y="2846056"/>
            <a:ext cx="167718" cy="153590"/>
          </a:xfrm>
          <a:prstGeom prst="rect">
            <a:avLst/>
          </a:prstGeom>
        </p:spPr>
      </p:pic>
      <p:pic>
        <p:nvPicPr>
          <p:cNvPr id="158" name="图片 62" descr="barcode.ic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75469" y="3337287"/>
            <a:ext cx="167718" cy="153590"/>
          </a:xfrm>
          <a:prstGeom prst="rect">
            <a:avLst/>
          </a:prstGeom>
        </p:spPr>
      </p:pic>
      <p:pic>
        <p:nvPicPr>
          <p:cNvPr id="159" name="图片 62" descr="barcode.ic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64847" y="3804343"/>
            <a:ext cx="167718" cy="153590"/>
          </a:xfrm>
          <a:prstGeom prst="rect">
            <a:avLst/>
          </a:prstGeom>
        </p:spPr>
      </p:pic>
      <p:pic>
        <p:nvPicPr>
          <p:cNvPr id="160" name="图片 62" descr="barcode.ic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64847" y="4008945"/>
            <a:ext cx="167718" cy="153590"/>
          </a:xfrm>
          <a:prstGeom prst="rect">
            <a:avLst/>
          </a:prstGeom>
        </p:spPr>
      </p:pic>
      <p:sp>
        <p:nvSpPr>
          <p:cNvPr id="76" name="AutoShape 15"/>
          <p:cNvSpPr>
            <a:spLocks noChangeArrowheads="1"/>
          </p:cNvSpPr>
          <p:nvPr/>
        </p:nvSpPr>
        <p:spPr bwMode="auto">
          <a:xfrm rot="19890519">
            <a:off x="3982144" y="3114787"/>
            <a:ext cx="793700" cy="404812"/>
          </a:xfrm>
          <a:prstGeom prst="rightArrow">
            <a:avLst>
              <a:gd name="adj1" fmla="val 50000"/>
              <a:gd name="adj2" fmla="val 42051"/>
            </a:avLst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>
              <a:lnSpc>
                <a:spcPct val="90000"/>
              </a:lnSpc>
              <a:defRPr/>
            </a:pPr>
            <a:endParaRPr lang="zh-CN" altLang="zh-CN"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983" y="2036606"/>
            <a:ext cx="626316" cy="626316"/>
          </a:xfrm>
          <a:prstGeom prst="rect">
            <a:avLst/>
          </a:prstGeom>
        </p:spPr>
      </p:pic>
      <p:sp>
        <p:nvSpPr>
          <p:cNvPr id="57" name="立方体 58"/>
          <p:cNvSpPr/>
          <p:nvPr/>
        </p:nvSpPr>
        <p:spPr bwMode="auto">
          <a:xfrm>
            <a:off x="1247147" y="2704049"/>
            <a:ext cx="581237" cy="417930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84" name="Text Box 56"/>
          <p:cNvSpPr txBox="1">
            <a:spLocks noChangeArrowheads="1"/>
          </p:cNvSpPr>
          <p:nvPr/>
        </p:nvSpPr>
        <p:spPr bwMode="auto">
          <a:xfrm>
            <a:off x="3125309" y="4368760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altLang="zh-CN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 Box 25"/>
          <p:cNvSpPr txBox="1">
            <a:spLocks noChangeArrowheads="1"/>
          </p:cNvSpPr>
          <p:nvPr/>
        </p:nvSpPr>
        <p:spPr bwMode="auto">
          <a:xfrm>
            <a:off x="1852616" y="2829299"/>
            <a:ext cx="100249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打印条码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 Box 56"/>
          <p:cNvSpPr txBox="1">
            <a:spLocks noChangeArrowheads="1"/>
          </p:cNvSpPr>
          <p:nvPr/>
        </p:nvSpPr>
        <p:spPr bwMode="auto">
          <a:xfrm>
            <a:off x="6039534" y="4186965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56" name="Text Box 25"/>
          <p:cNvSpPr txBox="1">
            <a:spLocks noChangeArrowheads="1"/>
          </p:cNvSpPr>
          <p:nvPr/>
        </p:nvSpPr>
        <p:spPr bwMode="auto">
          <a:xfrm>
            <a:off x="5971864" y="4553426"/>
            <a:ext cx="5921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dirty="0">
                <a:latin typeface="Arial" pitchFamily="34" charset="0"/>
                <a:cs typeface="Arial" pitchFamily="34" charset="0"/>
              </a:rPr>
              <a:t>质检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6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上架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采购</a:t>
            </a:r>
            <a:r>
              <a:rPr lang="zh-CN" altLang="en-US" dirty="0"/>
              <a:t>入库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</a:pPr>
            <a:r>
              <a:rPr lang="zh-CN" altLang="en-US" b="0" dirty="0">
                <a:solidFill>
                  <a:schemeClr val="tx1"/>
                </a:solidFill>
                <a:cs typeface="Arial" pitchFamily="34" charset="0"/>
              </a:rPr>
              <a:t>待上架区</a:t>
            </a:r>
            <a:r>
              <a:rPr lang="zh-CN" altLang="zh-CN" b="0" dirty="0">
                <a:solidFill>
                  <a:schemeClr val="tx1"/>
                </a:solidFill>
                <a:cs typeface="Arial" pitchFamily="34" charset="0"/>
              </a:rPr>
              <a:t>将进行上架（条码库存与库格绑定）操作，可由系统按设定的上架策略推荐库格</a:t>
            </a:r>
            <a:r>
              <a:rPr lang="zh-CN" altLang="en-US" b="0" dirty="0">
                <a:solidFill>
                  <a:schemeClr val="tx1"/>
                </a:solidFill>
                <a:cs typeface="Arial" pitchFamily="34" charset="0"/>
              </a:rPr>
              <a:t>。</a:t>
            </a:r>
            <a:endParaRPr lang="en-US" altLang="zh-CN" b="0" dirty="0">
              <a:solidFill>
                <a:schemeClr val="tx1"/>
              </a:solidFill>
              <a:cs typeface="Arial" pitchFamily="34" charset="0"/>
            </a:endParaRPr>
          </a:p>
          <a:p>
            <a:pPr marL="287338" indent="-287338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</a:pPr>
            <a:r>
              <a:rPr lang="zh-CN" altLang="en-US" b="0" dirty="0">
                <a:solidFill>
                  <a:schemeClr val="tx1"/>
                </a:solidFill>
                <a:cs typeface="Arial" pitchFamily="34" charset="0"/>
              </a:rPr>
              <a:t>如果料箱已经码盘，可通过扫描托盘条码的方法，实现托盘整体上架，而不需要单独扫描托盘上的料箱条码。</a:t>
            </a:r>
            <a:endParaRPr lang="en-US" altLang="zh-CN" b="0" dirty="0">
              <a:solidFill>
                <a:schemeClr val="tx1"/>
              </a:solidFill>
              <a:cs typeface="Arial" pitchFamily="34" charset="0"/>
            </a:endParaRPr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778527">
            <a:off x="2347594" y="2594468"/>
            <a:ext cx="780952" cy="780952"/>
          </a:xfrm>
          <a:prstGeom prst="rect">
            <a:avLst/>
          </a:prstGeom>
        </p:spPr>
      </p:pic>
      <p:sp>
        <p:nvSpPr>
          <p:cNvPr id="90" name="立方体 89"/>
          <p:cNvSpPr/>
          <p:nvPr/>
        </p:nvSpPr>
        <p:spPr bwMode="auto">
          <a:xfrm>
            <a:off x="1128931" y="2690278"/>
            <a:ext cx="1057267" cy="520225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91" name="图片 90" descr="barcode.ic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8015" y="2822424"/>
            <a:ext cx="433388" cy="325041"/>
          </a:xfrm>
          <a:prstGeom prst="rect">
            <a:avLst/>
          </a:prstGeom>
        </p:spPr>
      </p:pic>
      <p:sp>
        <p:nvSpPr>
          <p:cNvPr id="92" name="云形标注 91"/>
          <p:cNvSpPr/>
          <p:nvPr/>
        </p:nvSpPr>
        <p:spPr bwMode="auto">
          <a:xfrm>
            <a:off x="2082869" y="3689795"/>
            <a:ext cx="1136188" cy="890171"/>
          </a:xfrm>
          <a:prstGeom prst="cloudCallout">
            <a:avLst>
              <a:gd name="adj1" fmla="val -7373"/>
              <a:gd name="adj2" fmla="val -88277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>
                <a:latin typeface="Futura Bk" pitchFamily="34" charset="0"/>
              </a:rPr>
              <a:t>推荐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utura Bk" pitchFamily="34" charset="0"/>
              </a:rPr>
              <a:t>库格</a:t>
            </a:r>
          </a:p>
        </p:txBody>
      </p:sp>
      <p:sp>
        <p:nvSpPr>
          <p:cNvPr id="93" name="Rectangle 9"/>
          <p:cNvSpPr>
            <a:spLocks noChangeArrowheads="1"/>
          </p:cNvSpPr>
          <p:nvPr/>
        </p:nvSpPr>
        <p:spPr bwMode="auto">
          <a:xfrm>
            <a:off x="5414478" y="2293484"/>
            <a:ext cx="1216025" cy="23399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zh-CN" altLang="zh-CN" sz="1800" b="1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Line 12"/>
          <p:cNvSpPr>
            <a:spLocks noChangeShapeType="1"/>
          </p:cNvSpPr>
          <p:nvPr/>
        </p:nvSpPr>
        <p:spPr bwMode="auto">
          <a:xfrm flipV="1">
            <a:off x="5414478" y="3131684"/>
            <a:ext cx="1211262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Line 13"/>
          <p:cNvSpPr>
            <a:spLocks noChangeShapeType="1"/>
          </p:cNvSpPr>
          <p:nvPr/>
        </p:nvSpPr>
        <p:spPr bwMode="auto">
          <a:xfrm>
            <a:off x="5428765" y="3622221"/>
            <a:ext cx="118903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Line 14"/>
          <p:cNvSpPr>
            <a:spLocks noChangeShapeType="1"/>
          </p:cNvSpPr>
          <p:nvPr/>
        </p:nvSpPr>
        <p:spPr bwMode="auto">
          <a:xfrm>
            <a:off x="5414478" y="4107996"/>
            <a:ext cx="1217612" cy="6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AutoShape 20"/>
          <p:cNvSpPr>
            <a:spLocks noChangeArrowheads="1"/>
          </p:cNvSpPr>
          <p:nvPr/>
        </p:nvSpPr>
        <p:spPr bwMode="auto">
          <a:xfrm>
            <a:off x="5622440" y="3707946"/>
            <a:ext cx="331788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AutoShape 21"/>
          <p:cNvSpPr>
            <a:spLocks noChangeArrowheads="1"/>
          </p:cNvSpPr>
          <p:nvPr/>
        </p:nvSpPr>
        <p:spPr bwMode="auto">
          <a:xfrm>
            <a:off x="5922478" y="3701596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AutoShape 25"/>
          <p:cNvSpPr>
            <a:spLocks noChangeArrowheads="1"/>
          </p:cNvSpPr>
          <p:nvPr/>
        </p:nvSpPr>
        <p:spPr bwMode="auto">
          <a:xfrm>
            <a:off x="5622440" y="4182609"/>
            <a:ext cx="331788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AutoShape 26"/>
          <p:cNvSpPr>
            <a:spLocks noChangeArrowheads="1"/>
          </p:cNvSpPr>
          <p:nvPr/>
        </p:nvSpPr>
        <p:spPr bwMode="auto">
          <a:xfrm>
            <a:off x="5922478" y="4176259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AutoShape 27"/>
          <p:cNvSpPr>
            <a:spLocks noChangeArrowheads="1"/>
          </p:cNvSpPr>
          <p:nvPr/>
        </p:nvSpPr>
        <p:spPr bwMode="auto">
          <a:xfrm>
            <a:off x="6220928" y="4176259"/>
            <a:ext cx="331787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AutoShape 28"/>
          <p:cNvSpPr>
            <a:spLocks noChangeArrowheads="1"/>
          </p:cNvSpPr>
          <p:nvPr/>
        </p:nvSpPr>
        <p:spPr bwMode="auto">
          <a:xfrm>
            <a:off x="5608153" y="2709409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AutoShape 29"/>
          <p:cNvSpPr>
            <a:spLocks noChangeArrowheads="1"/>
          </p:cNvSpPr>
          <p:nvPr/>
        </p:nvSpPr>
        <p:spPr bwMode="auto">
          <a:xfrm>
            <a:off x="5906603" y="2703059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AutoShape 50"/>
          <p:cNvSpPr>
            <a:spLocks noChangeArrowheads="1"/>
          </p:cNvSpPr>
          <p:nvPr/>
        </p:nvSpPr>
        <p:spPr bwMode="auto">
          <a:xfrm>
            <a:off x="5906603" y="3209471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AutoShape 52"/>
          <p:cNvSpPr>
            <a:spLocks noChangeArrowheads="1"/>
          </p:cNvSpPr>
          <p:nvPr/>
        </p:nvSpPr>
        <p:spPr bwMode="auto">
          <a:xfrm>
            <a:off x="6220928" y="3209471"/>
            <a:ext cx="331787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Rectangle 88"/>
          <p:cNvSpPr/>
          <p:nvPr/>
        </p:nvSpPr>
        <p:spPr>
          <a:xfrm>
            <a:off x="5495683" y="2284192"/>
            <a:ext cx="992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Storage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107" name="图片 62" descr="barcode.ic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29813" y="2990546"/>
            <a:ext cx="167718" cy="153590"/>
          </a:xfrm>
          <a:prstGeom prst="rect">
            <a:avLst/>
          </a:prstGeom>
        </p:spPr>
      </p:pic>
      <p:pic>
        <p:nvPicPr>
          <p:cNvPr id="108" name="图片 62" descr="barcode.ic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40435" y="3481777"/>
            <a:ext cx="167718" cy="153590"/>
          </a:xfrm>
          <a:prstGeom prst="rect">
            <a:avLst/>
          </a:prstGeom>
        </p:spPr>
      </p:pic>
      <p:pic>
        <p:nvPicPr>
          <p:cNvPr id="109" name="图片 62" descr="barcode.ic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29813" y="3948833"/>
            <a:ext cx="167718" cy="153590"/>
          </a:xfrm>
          <a:prstGeom prst="rect">
            <a:avLst/>
          </a:prstGeom>
        </p:spPr>
      </p:pic>
      <p:pic>
        <p:nvPicPr>
          <p:cNvPr id="110" name="图片 62" descr="barcode.ic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29813" y="4153435"/>
            <a:ext cx="167718" cy="153590"/>
          </a:xfrm>
          <a:prstGeom prst="rect">
            <a:avLst/>
          </a:prstGeom>
        </p:spPr>
      </p:pic>
      <p:pic>
        <p:nvPicPr>
          <p:cNvPr id="111" name="图片 1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392651">
            <a:off x="4300010" y="2550845"/>
            <a:ext cx="780952" cy="780952"/>
          </a:xfrm>
          <a:prstGeom prst="rect">
            <a:avLst/>
          </a:prstGeom>
          <a:scene3d>
            <a:camera prst="orthographicFront">
              <a:rot lat="2100000" lon="10799999" rev="10799999"/>
            </a:camera>
            <a:lightRig rig="threePt" dir="t"/>
          </a:scene3d>
        </p:spPr>
      </p:pic>
      <p:sp>
        <p:nvSpPr>
          <p:cNvPr id="112" name="矩形 111"/>
          <p:cNvSpPr/>
          <p:nvPr/>
        </p:nvSpPr>
        <p:spPr bwMode="auto">
          <a:xfrm>
            <a:off x="4071764" y="2449151"/>
            <a:ext cx="110799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utura Bk" pitchFamily="34" charset="0"/>
              </a:rPr>
              <a:t>扫描库格条码</a:t>
            </a:r>
          </a:p>
        </p:txBody>
      </p:sp>
      <p:sp>
        <p:nvSpPr>
          <p:cNvPr id="113" name="矩形 112"/>
          <p:cNvSpPr/>
          <p:nvPr/>
        </p:nvSpPr>
        <p:spPr bwMode="auto">
          <a:xfrm>
            <a:off x="2271132" y="2420294"/>
            <a:ext cx="110799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utura Bk" pitchFamily="34" charset="0"/>
              </a:rPr>
              <a:t>扫描料箱条码</a:t>
            </a:r>
          </a:p>
        </p:txBody>
      </p:sp>
      <p:sp>
        <p:nvSpPr>
          <p:cNvPr id="114" name="云形标注 113"/>
          <p:cNvSpPr/>
          <p:nvPr/>
        </p:nvSpPr>
        <p:spPr bwMode="auto">
          <a:xfrm>
            <a:off x="4170109" y="3674535"/>
            <a:ext cx="1136188" cy="890171"/>
          </a:xfrm>
          <a:prstGeom prst="cloudCallout">
            <a:avLst>
              <a:gd name="adj1" fmla="val -7373"/>
              <a:gd name="adj2" fmla="val -88277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utura Bk" pitchFamily="34" charset="0"/>
              </a:rPr>
              <a:t>上架完成</a:t>
            </a:r>
          </a:p>
        </p:txBody>
      </p:sp>
      <p:sp>
        <p:nvSpPr>
          <p:cNvPr id="115" name="文本框 114"/>
          <p:cNvSpPr txBox="1"/>
          <p:nvPr/>
        </p:nvSpPr>
        <p:spPr>
          <a:xfrm>
            <a:off x="6779880" y="2817140"/>
            <a:ext cx="2055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 dirty="0" smtClean="0">
                <a:solidFill>
                  <a:srgbClr val="FF0000"/>
                </a:solidFill>
              </a:rPr>
              <a:t>如果上架的库格和推荐的不一致，</a:t>
            </a:r>
            <a:r>
              <a:rPr lang="en-US" altLang="zh-CN" sz="1200" i="1" dirty="0">
                <a:solidFill>
                  <a:srgbClr val="FF0000"/>
                </a:solidFill>
              </a:rPr>
              <a:t>WMS</a:t>
            </a:r>
            <a:r>
              <a:rPr lang="zh-CN" altLang="en-US" sz="1200" i="1" dirty="0" smtClean="0">
                <a:solidFill>
                  <a:srgbClr val="FF0000"/>
                </a:solidFill>
              </a:rPr>
              <a:t>会校验库格的兼容性提示是否允许上架。</a:t>
            </a:r>
            <a:endParaRPr lang="zh-CN" altLang="en-US" sz="1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09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11" y="309381"/>
            <a:ext cx="8376263" cy="369332"/>
          </a:xfrm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14400" fontAlgn="base">
              <a:lnSpc>
                <a:spcPts val="3300"/>
              </a:lnSpc>
              <a:spcAft>
                <a:spcPct val="0"/>
              </a:spcAft>
            </a:pPr>
            <a:r>
              <a:rPr lang="zh-CN" altLang="en-US" dirty="0">
                <a:solidFill>
                  <a:schemeClr val="tx1"/>
                </a:solidFill>
                <a:latin typeface="Futura Bk" pitchFamily="34" charset="0"/>
              </a:rPr>
              <a:t>汇报</a:t>
            </a:r>
            <a:r>
              <a:rPr lang="zh-CN" altLang="en-US" dirty="0">
                <a:latin typeface="Futura Bk" pitchFamily="34" charset="0"/>
              </a:rPr>
              <a:t>主</a:t>
            </a:r>
            <a:r>
              <a:rPr lang="zh-CN" altLang="en-US" dirty="0">
                <a:solidFill>
                  <a:schemeClr val="tx1"/>
                </a:solidFill>
                <a:latin typeface="Futura Bk" pitchFamily="34" charset="0"/>
              </a:rPr>
              <a:t>提纲</a:t>
            </a:r>
            <a:endParaRPr lang="en-US" altLang="en-US" dirty="0">
              <a:solidFill>
                <a:schemeClr val="tx1"/>
              </a:solidFill>
              <a:latin typeface="Futura Bk" pitchFamily="34" charset="0"/>
              <a:ea typeface="微软雅黑" pitchFamily="34" charset="-122"/>
            </a:endParaRPr>
          </a:p>
        </p:txBody>
      </p:sp>
      <p:sp>
        <p:nvSpPr>
          <p:cNvPr id="29" name="Striped Right Arrow 62"/>
          <p:cNvSpPr/>
          <p:nvPr/>
        </p:nvSpPr>
        <p:spPr>
          <a:xfrm>
            <a:off x="433395" y="1641559"/>
            <a:ext cx="385971" cy="439238"/>
          </a:xfrm>
          <a:prstGeom prst="striped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微软雅黑" pitchFamily="34" charset="-122"/>
            </a:endParaRPr>
          </a:p>
        </p:txBody>
      </p:sp>
      <p:grpSp>
        <p:nvGrpSpPr>
          <p:cNvPr id="17" name="Gruppieren 54"/>
          <p:cNvGrpSpPr/>
          <p:nvPr/>
        </p:nvGrpSpPr>
        <p:grpSpPr>
          <a:xfrm>
            <a:off x="840630" y="908392"/>
            <a:ext cx="5082111" cy="482799"/>
            <a:chOff x="469733" y="1812921"/>
            <a:chExt cx="8204367" cy="615176"/>
          </a:xfr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Parallelogram 46"/>
            <p:cNvSpPr/>
            <p:nvPr/>
          </p:nvSpPr>
          <p:spPr>
            <a:xfrm>
              <a:off x="701041" y="1822451"/>
              <a:ext cx="7973059" cy="542871"/>
            </a:xfrm>
            <a:prstGeom prst="parallelogram">
              <a:avLst>
                <a:gd name="adj" fmla="val 23905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rgbClr val="0098F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indent="0"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000" b="1" dirty="0">
                <a:solidFill>
                  <a:schemeClr val="lt1"/>
                </a:solidFill>
                <a:latin typeface="微软雅黑" pitchFamily="34" charset="-122"/>
              </a:endParaRPr>
            </a:p>
          </p:txBody>
        </p:sp>
        <p:sp>
          <p:nvSpPr>
            <p:cNvPr id="19" name="Freihandform 56"/>
            <p:cNvSpPr/>
            <p:nvPr/>
          </p:nvSpPr>
          <p:spPr>
            <a:xfrm>
              <a:off x="469733" y="1812921"/>
              <a:ext cx="500812" cy="552402"/>
            </a:xfrm>
            <a:custGeom>
              <a:avLst/>
              <a:gdLst>
                <a:gd name="connsiteX0" fmla="*/ 0 w 6248400"/>
                <a:gd name="connsiteY0" fmla="*/ 0 h 6868886"/>
                <a:gd name="connsiteX1" fmla="*/ 6248400 w 6248400"/>
                <a:gd name="connsiteY1" fmla="*/ 10886 h 6868886"/>
                <a:gd name="connsiteX2" fmla="*/ 4615543 w 6248400"/>
                <a:gd name="connsiteY2" fmla="*/ 6868886 h 6868886"/>
                <a:gd name="connsiteX3" fmla="*/ 21772 w 6248400"/>
                <a:gd name="connsiteY3" fmla="*/ 6868886 h 6868886"/>
                <a:gd name="connsiteX4" fmla="*/ 0 w 6248400"/>
                <a:gd name="connsiteY4" fmla="*/ 0 h 6868886"/>
                <a:gd name="connsiteX0" fmla="*/ 0 w 13238706"/>
                <a:gd name="connsiteY0" fmla="*/ 0 h 6868886"/>
                <a:gd name="connsiteX1" fmla="*/ 13238706 w 13238706"/>
                <a:gd name="connsiteY1" fmla="*/ 10886 h 6868886"/>
                <a:gd name="connsiteX2" fmla="*/ 11605849 w 13238706"/>
                <a:gd name="connsiteY2" fmla="*/ 6868886 h 6868886"/>
                <a:gd name="connsiteX3" fmla="*/ 7012078 w 13238706"/>
                <a:gd name="connsiteY3" fmla="*/ 6868886 h 6868886"/>
                <a:gd name="connsiteX4" fmla="*/ 0 w 13238706"/>
                <a:gd name="connsiteY4" fmla="*/ 0 h 6868886"/>
                <a:gd name="connsiteX0" fmla="*/ 3630 w 13242336"/>
                <a:gd name="connsiteY0" fmla="*/ 0 h 6868886"/>
                <a:gd name="connsiteX1" fmla="*/ 13242336 w 13242336"/>
                <a:gd name="connsiteY1" fmla="*/ 10886 h 6868886"/>
                <a:gd name="connsiteX2" fmla="*/ 11609479 w 13242336"/>
                <a:gd name="connsiteY2" fmla="*/ 6868886 h 6868886"/>
                <a:gd name="connsiteX3" fmla="*/ 3630 w 13242336"/>
                <a:gd name="connsiteY3" fmla="*/ 6868886 h 6868886"/>
                <a:gd name="connsiteX4" fmla="*/ 3630 w 13242336"/>
                <a:gd name="connsiteY4" fmla="*/ 0 h 6868886"/>
                <a:gd name="connsiteX0" fmla="*/ 0 w 15908085"/>
                <a:gd name="connsiteY0" fmla="*/ 66454 h 6858002"/>
                <a:gd name="connsiteX1" fmla="*/ 15908085 w 15908085"/>
                <a:gd name="connsiteY1" fmla="*/ 2 h 6858002"/>
                <a:gd name="connsiteX2" fmla="*/ 14275228 w 15908085"/>
                <a:gd name="connsiteY2" fmla="*/ 6858002 h 6858002"/>
                <a:gd name="connsiteX3" fmla="*/ 2669379 w 15908085"/>
                <a:gd name="connsiteY3" fmla="*/ 6858002 h 6858002"/>
                <a:gd name="connsiteX4" fmla="*/ 0 w 15908085"/>
                <a:gd name="connsiteY4" fmla="*/ 66454 h 6858002"/>
                <a:gd name="connsiteX0" fmla="*/ 3630 w 15911715"/>
                <a:gd name="connsiteY0" fmla="*/ 66454 h 6858002"/>
                <a:gd name="connsiteX1" fmla="*/ 15911715 w 15911715"/>
                <a:gd name="connsiteY1" fmla="*/ 2 h 6858002"/>
                <a:gd name="connsiteX2" fmla="*/ 14278858 w 15911715"/>
                <a:gd name="connsiteY2" fmla="*/ 6858002 h 6858002"/>
                <a:gd name="connsiteX3" fmla="*/ 3630 w 15911715"/>
                <a:gd name="connsiteY3" fmla="*/ 6858002 h 6858002"/>
                <a:gd name="connsiteX4" fmla="*/ 3630 w 15911715"/>
                <a:gd name="connsiteY4" fmla="*/ 66454 h 6858002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278858 w 15911715"/>
                <a:gd name="connsiteY2" fmla="*/ 6868886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3630 w 15911715"/>
                <a:gd name="connsiteY0" fmla="*/ 0 h 6868886"/>
                <a:gd name="connsiteX1" fmla="*/ 15911715 w 15911715"/>
                <a:gd name="connsiteY1" fmla="*/ 10886 h 6868886"/>
                <a:gd name="connsiteX2" fmla="*/ 14934774 w 15911715"/>
                <a:gd name="connsiteY2" fmla="*/ 3807950 h 6868886"/>
                <a:gd name="connsiteX3" fmla="*/ 3630 w 15911715"/>
                <a:gd name="connsiteY3" fmla="*/ 6868886 h 6868886"/>
                <a:gd name="connsiteX4" fmla="*/ 3630 w 15911715"/>
                <a:gd name="connsiteY4" fmla="*/ 0 h 6868886"/>
                <a:gd name="connsiteX0" fmla="*/ 7257 w 15915342"/>
                <a:gd name="connsiteY0" fmla="*/ 0 h 3807950"/>
                <a:gd name="connsiteX1" fmla="*/ 15915342 w 15915342"/>
                <a:gd name="connsiteY1" fmla="*/ 10886 h 3807950"/>
                <a:gd name="connsiteX2" fmla="*/ 14938401 w 15915342"/>
                <a:gd name="connsiteY2" fmla="*/ 3807950 h 3807950"/>
                <a:gd name="connsiteX3" fmla="*/ 3627 w 15915342"/>
                <a:gd name="connsiteY3" fmla="*/ 3807950 h 3807950"/>
                <a:gd name="connsiteX4" fmla="*/ 7257 w 15915342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4938401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19257771"/>
                <a:gd name="connsiteY0" fmla="*/ 0 h 3807950"/>
                <a:gd name="connsiteX1" fmla="*/ 19257771 w 19257771"/>
                <a:gd name="connsiteY1" fmla="*/ 0 h 3807950"/>
                <a:gd name="connsiteX2" fmla="*/ 15915316 w 19257771"/>
                <a:gd name="connsiteY2" fmla="*/ 3807950 h 3807950"/>
                <a:gd name="connsiteX3" fmla="*/ 3627 w 19257771"/>
                <a:gd name="connsiteY3" fmla="*/ 3807950 h 3807950"/>
                <a:gd name="connsiteX4" fmla="*/ 7257 w 19257771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5915316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189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7965829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399246"/>
                <a:gd name="connsiteY0" fmla="*/ 0 h 3807950"/>
                <a:gd name="connsiteX1" fmla="*/ 20399246 w 20399246"/>
                <a:gd name="connsiteY1" fmla="*/ 0 h 3807950"/>
                <a:gd name="connsiteX2" fmla="*/ 18770327 w 20399246"/>
                <a:gd name="connsiteY2" fmla="*/ 3807950 h 3807950"/>
                <a:gd name="connsiteX3" fmla="*/ 3627 w 20399246"/>
                <a:gd name="connsiteY3" fmla="*/ 3807950 h 3807950"/>
                <a:gd name="connsiteX4" fmla="*/ 7257 w 20399246"/>
                <a:gd name="connsiteY4" fmla="*/ 0 h 3807950"/>
                <a:gd name="connsiteX0" fmla="*/ 7257 w 20557741"/>
                <a:gd name="connsiteY0" fmla="*/ 0 h 3807950"/>
                <a:gd name="connsiteX1" fmla="*/ 20557741 w 20557741"/>
                <a:gd name="connsiteY1" fmla="*/ 0 h 3807950"/>
                <a:gd name="connsiteX2" fmla="*/ 18770327 w 20557741"/>
                <a:gd name="connsiteY2" fmla="*/ 3807950 h 3807950"/>
                <a:gd name="connsiteX3" fmla="*/ 3627 w 20557741"/>
                <a:gd name="connsiteY3" fmla="*/ 3807950 h 3807950"/>
                <a:gd name="connsiteX4" fmla="*/ 7257 w 20557741"/>
                <a:gd name="connsiteY4" fmla="*/ 0 h 3807950"/>
                <a:gd name="connsiteX0" fmla="*/ 7257 w 24234379"/>
                <a:gd name="connsiteY0" fmla="*/ 0 h 3807950"/>
                <a:gd name="connsiteX1" fmla="*/ 24234379 w 24234379"/>
                <a:gd name="connsiteY1" fmla="*/ 0 h 3807950"/>
                <a:gd name="connsiteX2" fmla="*/ 18770327 w 24234379"/>
                <a:gd name="connsiteY2" fmla="*/ 3807950 h 3807950"/>
                <a:gd name="connsiteX3" fmla="*/ 3627 w 24234379"/>
                <a:gd name="connsiteY3" fmla="*/ 3807950 h 3807950"/>
                <a:gd name="connsiteX4" fmla="*/ 7257 w 24234379"/>
                <a:gd name="connsiteY4" fmla="*/ 0 h 3807950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18770327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6437329"/>
                <a:gd name="connsiteY0" fmla="*/ 3 h 3807953"/>
                <a:gd name="connsiteX1" fmla="*/ 36437329 w 36437329"/>
                <a:gd name="connsiteY1" fmla="*/ 0 h 3807953"/>
                <a:gd name="connsiteX2" fmla="*/ 24223039 w 36437329"/>
                <a:gd name="connsiteY2" fmla="*/ 3807953 h 3807953"/>
                <a:gd name="connsiteX3" fmla="*/ 3627 w 36437329"/>
                <a:gd name="connsiteY3" fmla="*/ 3807953 h 3807953"/>
                <a:gd name="connsiteX4" fmla="*/ 7257 w 36437329"/>
                <a:gd name="connsiteY4" fmla="*/ 3 h 3807953"/>
                <a:gd name="connsiteX0" fmla="*/ 7257 w 39547839"/>
                <a:gd name="connsiteY0" fmla="*/ 3 h 3807953"/>
                <a:gd name="connsiteX1" fmla="*/ 39547839 w 39547839"/>
                <a:gd name="connsiteY1" fmla="*/ 0 h 3807953"/>
                <a:gd name="connsiteX2" fmla="*/ 24223039 w 39547839"/>
                <a:gd name="connsiteY2" fmla="*/ 3807953 h 3807953"/>
                <a:gd name="connsiteX3" fmla="*/ 3627 w 39547839"/>
                <a:gd name="connsiteY3" fmla="*/ 3807953 h 3807953"/>
                <a:gd name="connsiteX4" fmla="*/ 7257 w 39547839"/>
                <a:gd name="connsiteY4" fmla="*/ 3 h 3807953"/>
                <a:gd name="connsiteX0" fmla="*/ 7257 w 34705241"/>
                <a:gd name="connsiteY0" fmla="*/ 3 h 3807953"/>
                <a:gd name="connsiteX1" fmla="*/ 34705241 w 34705241"/>
                <a:gd name="connsiteY1" fmla="*/ 0 h 3807953"/>
                <a:gd name="connsiteX2" fmla="*/ 24223039 w 34705241"/>
                <a:gd name="connsiteY2" fmla="*/ 3807953 h 3807953"/>
                <a:gd name="connsiteX3" fmla="*/ 3627 w 34705241"/>
                <a:gd name="connsiteY3" fmla="*/ 3807953 h 3807953"/>
                <a:gd name="connsiteX4" fmla="*/ 7257 w 34705241"/>
                <a:gd name="connsiteY4" fmla="*/ 3 h 3807953"/>
                <a:gd name="connsiteX0" fmla="*/ 7257 w 24223039"/>
                <a:gd name="connsiteY0" fmla="*/ 9695 h 3817645"/>
                <a:gd name="connsiteX1" fmla="*/ 20231161 w 24223039"/>
                <a:gd name="connsiteY1" fmla="*/ 0 h 3817645"/>
                <a:gd name="connsiteX2" fmla="*/ 24223039 w 24223039"/>
                <a:gd name="connsiteY2" fmla="*/ 3817645 h 3817645"/>
                <a:gd name="connsiteX3" fmla="*/ 3627 w 24223039"/>
                <a:gd name="connsiteY3" fmla="*/ 3817645 h 3817645"/>
                <a:gd name="connsiteX4" fmla="*/ 7257 w 24223039"/>
                <a:gd name="connsiteY4" fmla="*/ 9695 h 3817645"/>
                <a:gd name="connsiteX0" fmla="*/ 7257 w 28356173"/>
                <a:gd name="connsiteY0" fmla="*/ 3 h 3807953"/>
                <a:gd name="connsiteX1" fmla="*/ 28356173 w 28356173"/>
                <a:gd name="connsiteY1" fmla="*/ 0 h 3807953"/>
                <a:gd name="connsiteX2" fmla="*/ 24223039 w 28356173"/>
                <a:gd name="connsiteY2" fmla="*/ 3807953 h 3807953"/>
                <a:gd name="connsiteX3" fmla="*/ 3627 w 28356173"/>
                <a:gd name="connsiteY3" fmla="*/ 3807953 h 3807953"/>
                <a:gd name="connsiteX4" fmla="*/ 7257 w 28356173"/>
                <a:gd name="connsiteY4" fmla="*/ 3 h 3807953"/>
                <a:gd name="connsiteX0" fmla="*/ 14178065 w 28356173"/>
                <a:gd name="connsiteY0" fmla="*/ 0 h 3807962"/>
                <a:gd name="connsiteX1" fmla="*/ 28356173 w 28356173"/>
                <a:gd name="connsiteY1" fmla="*/ 9 h 3807962"/>
                <a:gd name="connsiteX2" fmla="*/ 24223039 w 28356173"/>
                <a:gd name="connsiteY2" fmla="*/ 3807962 h 3807962"/>
                <a:gd name="connsiteX3" fmla="*/ 3627 w 28356173"/>
                <a:gd name="connsiteY3" fmla="*/ 3807962 h 3807962"/>
                <a:gd name="connsiteX4" fmla="*/ 14178065 w 28356173"/>
                <a:gd name="connsiteY4" fmla="*/ 0 h 3807962"/>
                <a:gd name="connsiteX0" fmla="*/ 3619 w 14181727"/>
                <a:gd name="connsiteY0" fmla="*/ 0 h 3807962"/>
                <a:gd name="connsiteX1" fmla="*/ 14181727 w 14181727"/>
                <a:gd name="connsiteY1" fmla="*/ 9 h 3807962"/>
                <a:gd name="connsiteX2" fmla="*/ 10048593 w 14181727"/>
                <a:gd name="connsiteY2" fmla="*/ 3807962 h 3807962"/>
                <a:gd name="connsiteX3" fmla="*/ 3619 w 14181727"/>
                <a:gd name="connsiteY3" fmla="*/ 3607974 h 3807962"/>
                <a:gd name="connsiteX4" fmla="*/ 3619 w 14181727"/>
                <a:gd name="connsiteY4" fmla="*/ 0 h 3807962"/>
                <a:gd name="connsiteX0" fmla="*/ 7238 w 14185346"/>
                <a:gd name="connsiteY0" fmla="*/ 0 h 3807962"/>
                <a:gd name="connsiteX1" fmla="*/ 14185346 w 14185346"/>
                <a:gd name="connsiteY1" fmla="*/ 9 h 3807962"/>
                <a:gd name="connsiteX2" fmla="*/ 10052212 w 14185346"/>
                <a:gd name="connsiteY2" fmla="*/ 3807962 h 3807962"/>
                <a:gd name="connsiteX3" fmla="*/ 3619 w 14185346"/>
                <a:gd name="connsiteY3" fmla="*/ 3807962 h 3807962"/>
                <a:gd name="connsiteX4" fmla="*/ 7238 w 14185346"/>
                <a:gd name="connsiteY4" fmla="*/ 0 h 3807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85346" h="3807962">
                  <a:moveTo>
                    <a:pt x="7238" y="0"/>
                  </a:moveTo>
                  <a:lnTo>
                    <a:pt x="14185346" y="9"/>
                  </a:lnTo>
                  <a:lnTo>
                    <a:pt x="10052212" y="3807962"/>
                  </a:lnTo>
                  <a:lnTo>
                    <a:pt x="3619" y="3807962"/>
                  </a:lnTo>
                  <a:cubicBezTo>
                    <a:pt x="-10" y="1518333"/>
                    <a:pt x="21753" y="2289629"/>
                    <a:pt x="723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A4E6"/>
                </a:gs>
                <a:gs pos="100000">
                  <a:srgbClr val="1742DB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91440" tIns="4572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utura Bk"/>
                  <a:ea typeface="+mn-ea"/>
                  <a:cs typeface="+mn-cs"/>
                </a:rPr>
                <a:t>2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endParaRPr>
            </a:p>
          </p:txBody>
        </p:sp>
        <p:sp>
          <p:nvSpPr>
            <p:cNvPr id="20" name="TextBox 33"/>
            <p:cNvSpPr txBox="1"/>
            <p:nvPr/>
          </p:nvSpPr>
          <p:spPr>
            <a:xfrm>
              <a:off x="975361" y="1822453"/>
              <a:ext cx="7501889" cy="605644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514350" indent="-514350">
                <a:lnSpc>
                  <a:spcPct val="120000"/>
                </a:lnSpc>
              </a:pPr>
              <a:r>
                <a:rPr lang="zh-CN" altLang="en-US" sz="2000" dirty="0">
                  <a:latin typeface="Arial" pitchFamily="34" charset="0"/>
                  <a:ea typeface="微软雅黑" pitchFamily="34" charset="-122"/>
                </a:rPr>
                <a:t>详细实施方案</a:t>
              </a:r>
            </a:p>
          </p:txBody>
        </p:sp>
      </p:grp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47166" y="976395"/>
            <a:ext cx="2476308" cy="20976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0" name="object 4"/>
          <p:cNvSpPr/>
          <p:nvPr/>
        </p:nvSpPr>
        <p:spPr>
          <a:xfrm>
            <a:off x="819366" y="1715544"/>
            <a:ext cx="5082111" cy="342006"/>
          </a:xfrm>
          <a:custGeom>
            <a:avLst/>
            <a:gdLst/>
            <a:ahLst/>
            <a:cxnLst/>
            <a:rect l="l" t="t" r="r" b="b"/>
            <a:pathLst>
              <a:path w="7832090" h="408939">
                <a:moveTo>
                  <a:pt x="7763764" y="0"/>
                </a:moveTo>
                <a:lnTo>
                  <a:pt x="68072" y="0"/>
                </a:lnTo>
                <a:lnTo>
                  <a:pt x="41576" y="5349"/>
                </a:lnTo>
                <a:lnTo>
                  <a:pt x="19939" y="19938"/>
                </a:lnTo>
                <a:lnTo>
                  <a:pt x="5349" y="41576"/>
                </a:lnTo>
                <a:lnTo>
                  <a:pt x="0" y="68072"/>
                </a:lnTo>
                <a:lnTo>
                  <a:pt x="0" y="340360"/>
                </a:lnTo>
                <a:lnTo>
                  <a:pt x="5349" y="366855"/>
                </a:lnTo>
                <a:lnTo>
                  <a:pt x="19939" y="388493"/>
                </a:lnTo>
                <a:lnTo>
                  <a:pt x="41576" y="403082"/>
                </a:lnTo>
                <a:lnTo>
                  <a:pt x="68072" y="408432"/>
                </a:lnTo>
                <a:lnTo>
                  <a:pt x="7763764" y="408432"/>
                </a:lnTo>
                <a:lnTo>
                  <a:pt x="7790259" y="403082"/>
                </a:lnTo>
                <a:lnTo>
                  <a:pt x="7811897" y="388493"/>
                </a:lnTo>
                <a:lnTo>
                  <a:pt x="7826486" y="366855"/>
                </a:lnTo>
                <a:lnTo>
                  <a:pt x="7831835" y="340360"/>
                </a:lnTo>
                <a:lnTo>
                  <a:pt x="7831835" y="68072"/>
                </a:lnTo>
                <a:lnTo>
                  <a:pt x="7826486" y="41576"/>
                </a:lnTo>
                <a:lnTo>
                  <a:pt x="7811897" y="19938"/>
                </a:lnTo>
                <a:lnTo>
                  <a:pt x="7790259" y="5349"/>
                </a:lnTo>
                <a:lnTo>
                  <a:pt x="7763764" y="0"/>
                </a:lnTo>
                <a:close/>
              </a:path>
            </a:pathLst>
          </a:custGeom>
          <a:solidFill>
            <a:srgbClr val="67B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7"/>
          <p:cNvSpPr txBox="1"/>
          <p:nvPr/>
        </p:nvSpPr>
        <p:spPr>
          <a:xfrm>
            <a:off x="1150853" y="1491877"/>
            <a:ext cx="2930525" cy="3208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>
                <a:latin typeface="Microsoft YaHei"/>
                <a:cs typeface="Microsoft YaHei"/>
              </a:rPr>
              <a:t>3.1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采购入库</a:t>
            </a: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料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3.3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退料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成品、半成品入库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成品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发运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3.6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销售退货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3.7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物料拉动</a:t>
            </a: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3.8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仓库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管理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3.9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容器管理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70000"/>
              </a:lnSpc>
              <a:spcBef>
                <a:spcPts val="108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3.10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系统集成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28331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领料</a:t>
            </a:r>
            <a:endParaRPr lang="zh-CN" altLang="en-US" dirty="0"/>
          </a:p>
        </p:txBody>
      </p:sp>
      <p:sp>
        <p:nvSpPr>
          <p:cNvPr id="5" name="Text Box 62"/>
          <p:cNvSpPr txBox="1">
            <a:spLocks noChangeArrowheads="1"/>
          </p:cNvSpPr>
          <p:nvPr/>
        </p:nvSpPr>
        <p:spPr bwMode="auto">
          <a:xfrm>
            <a:off x="4289951" y="1466471"/>
            <a:ext cx="3988278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90000" bIns="0">
            <a:spAutoFit/>
          </a:bodyPr>
          <a:lstStyle/>
          <a:p>
            <a:r>
              <a:rPr lang="zh-CN" altLang="en-US" sz="1400" i="1" dirty="0" smtClean="0">
                <a:solidFill>
                  <a:srgbClr val="FF0000"/>
                </a:solidFill>
              </a:rPr>
              <a:t>*</a:t>
            </a:r>
            <a:r>
              <a:rPr lang="zh-CN" altLang="zh-CN" sz="1400" i="1" dirty="0" smtClean="0">
                <a:solidFill>
                  <a:srgbClr val="FF0000"/>
                </a:solidFill>
              </a:rPr>
              <a:t>拣货流</a:t>
            </a:r>
            <a:r>
              <a:rPr lang="zh-CN" altLang="zh-CN" sz="1400" i="1" dirty="0">
                <a:solidFill>
                  <a:srgbClr val="FF0000"/>
                </a:solidFill>
              </a:rPr>
              <a:t>程用于库存的先进先出（</a:t>
            </a:r>
            <a:r>
              <a:rPr lang="en-US" altLang="zh-CN" sz="1400" i="1" dirty="0">
                <a:solidFill>
                  <a:srgbClr val="FF0000"/>
                </a:solidFill>
              </a:rPr>
              <a:t>FIFO</a:t>
            </a:r>
            <a:r>
              <a:rPr lang="zh-CN" altLang="zh-CN" sz="1400" i="1" dirty="0">
                <a:solidFill>
                  <a:srgbClr val="FF0000"/>
                </a:solidFill>
              </a:rPr>
              <a:t>）控制，根据发货需求和拣货规则生成拣货单，拣货单用于</a:t>
            </a:r>
            <a:r>
              <a:rPr lang="zh-CN" altLang="en-US" sz="1400" i="1" dirty="0">
                <a:solidFill>
                  <a:srgbClr val="FF0000"/>
                </a:solidFill>
              </a:rPr>
              <a:t>指导</a:t>
            </a:r>
            <a:r>
              <a:rPr lang="zh-CN" altLang="zh-CN" sz="1400" i="1" dirty="0">
                <a:solidFill>
                  <a:srgbClr val="FF0000"/>
                </a:solidFill>
              </a:rPr>
              <a:t>物流操作工在指定库格中进行拣货操作</a:t>
            </a:r>
            <a:r>
              <a:rPr lang="zh-CN" altLang="en-US" sz="1400" i="1" dirty="0">
                <a:solidFill>
                  <a:srgbClr val="FF0000"/>
                </a:solidFill>
              </a:rPr>
              <a:t>。</a:t>
            </a:r>
            <a:endParaRPr lang="en-US" altLang="zh-CN" sz="1400" i="1" dirty="0">
              <a:solidFill>
                <a:srgbClr val="FF0000"/>
              </a:solidFill>
            </a:endParaRPr>
          </a:p>
        </p:txBody>
      </p:sp>
      <p:sp>
        <p:nvSpPr>
          <p:cNvPr id="6" name="剪去单角的矩形 5"/>
          <p:cNvSpPr/>
          <p:nvPr/>
        </p:nvSpPr>
        <p:spPr bwMode="auto">
          <a:xfrm>
            <a:off x="434571" y="1328180"/>
            <a:ext cx="1052511" cy="301913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0" rIns="90000" bIns="0"/>
          <a:lstStyle/>
          <a:p>
            <a:pPr algn="ctr">
              <a:defRPr/>
            </a:pPr>
            <a:r>
              <a:rPr lang="zh-CN" altLang="en-US" dirty="0"/>
              <a:t>领料</a:t>
            </a:r>
            <a:r>
              <a:rPr lang="zh-CN" altLang="en-US" sz="1800" dirty="0" smtClean="0"/>
              <a:t>单</a:t>
            </a:r>
            <a:endParaRPr lang="zh-CN" altLang="en-US" sz="1800" dirty="0"/>
          </a:p>
        </p:txBody>
      </p:sp>
      <p:sp>
        <p:nvSpPr>
          <p:cNvPr id="7" name="剪去单角的矩形 6"/>
          <p:cNvSpPr/>
          <p:nvPr/>
        </p:nvSpPr>
        <p:spPr bwMode="auto">
          <a:xfrm>
            <a:off x="1639482" y="1328179"/>
            <a:ext cx="1052511" cy="301914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0" rIns="90000" bIns="0"/>
          <a:lstStyle/>
          <a:p>
            <a:pPr algn="ctr">
              <a:defRPr/>
            </a:pPr>
            <a:r>
              <a:rPr lang="zh-CN" altLang="en-US" dirty="0"/>
              <a:t>领料</a:t>
            </a:r>
            <a:r>
              <a:rPr lang="zh-CN" altLang="en-US" sz="1800" dirty="0" smtClean="0"/>
              <a:t>单</a:t>
            </a:r>
            <a:endParaRPr lang="zh-CN" altLang="en-US" sz="1800" dirty="0"/>
          </a:p>
        </p:txBody>
      </p: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4582591" y="2708045"/>
            <a:ext cx="647700" cy="377428"/>
            <a:chOff x="1215" y="2704"/>
            <a:chExt cx="590" cy="409"/>
          </a:xfrm>
        </p:grpSpPr>
        <p:sp>
          <p:nvSpPr>
            <p:cNvPr id="11" name="AutoShape 40"/>
            <p:cNvSpPr>
              <a:spLocks noChangeArrowheads="1"/>
            </p:cNvSpPr>
            <p:nvPr/>
          </p:nvSpPr>
          <p:spPr bwMode="auto">
            <a:xfrm>
              <a:off x="1215" y="2704"/>
              <a:ext cx="590" cy="40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" name="Picture 4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05" y="2850"/>
              <a:ext cx="318" cy="217"/>
            </a:xfrm>
            <a:prstGeom prst="rect">
              <a:avLst/>
            </a:prstGeom>
            <a:solidFill>
              <a:srgbClr val="CC9900"/>
            </a:solidFill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4725466" y="2816391"/>
            <a:ext cx="647700" cy="377429"/>
            <a:chOff x="1215" y="2704"/>
            <a:chExt cx="590" cy="409"/>
          </a:xfrm>
        </p:grpSpPr>
        <p:sp>
          <p:nvSpPr>
            <p:cNvPr id="14" name="AutoShape 46"/>
            <p:cNvSpPr>
              <a:spLocks noChangeArrowheads="1"/>
            </p:cNvSpPr>
            <p:nvPr/>
          </p:nvSpPr>
          <p:spPr bwMode="auto">
            <a:xfrm>
              <a:off x="1215" y="2704"/>
              <a:ext cx="590" cy="40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5" name="Picture 4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05" y="2850"/>
              <a:ext cx="318" cy="217"/>
            </a:xfrm>
            <a:prstGeom prst="rect">
              <a:avLst/>
            </a:prstGeom>
            <a:solidFill>
              <a:srgbClr val="CC9900"/>
            </a:solidFill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" name="Group 48"/>
          <p:cNvGrpSpPr>
            <a:grpSpLocks/>
          </p:cNvGrpSpPr>
          <p:nvPr/>
        </p:nvGrpSpPr>
        <p:grpSpPr bwMode="auto">
          <a:xfrm>
            <a:off x="4869928" y="2924738"/>
            <a:ext cx="647700" cy="377428"/>
            <a:chOff x="1215" y="2704"/>
            <a:chExt cx="590" cy="409"/>
          </a:xfrm>
        </p:grpSpPr>
        <p:sp>
          <p:nvSpPr>
            <p:cNvPr id="17" name="AutoShape 49"/>
            <p:cNvSpPr>
              <a:spLocks noChangeArrowheads="1"/>
            </p:cNvSpPr>
            <p:nvPr/>
          </p:nvSpPr>
          <p:spPr bwMode="auto">
            <a:xfrm>
              <a:off x="1215" y="2704"/>
              <a:ext cx="590" cy="40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8" name="Picture 5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05" y="2850"/>
              <a:ext cx="318" cy="217"/>
            </a:xfrm>
            <a:prstGeom prst="rect">
              <a:avLst/>
            </a:prstGeom>
            <a:solidFill>
              <a:srgbClr val="CC9900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右箭头 18"/>
          <p:cNvSpPr/>
          <p:nvPr/>
        </p:nvSpPr>
        <p:spPr bwMode="auto">
          <a:xfrm>
            <a:off x="3725784" y="2811587"/>
            <a:ext cx="459306" cy="45768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0" marR="0" indent="0" defTabSz="914400" eaLnBrk="0" latinLnBrk="0" hangingPunct="0">
              <a:lnSpc>
                <a:spcPct val="90000"/>
              </a:lnSpc>
              <a:buClrTx/>
              <a:buSzTx/>
              <a:buNone/>
              <a:tabLst/>
            </a:pPr>
            <a:endParaRPr lang="zh-CN" altLang="en-US" dirty="0" smtClean="0"/>
          </a:p>
        </p:txBody>
      </p:sp>
      <p:sp>
        <p:nvSpPr>
          <p:cNvPr id="20" name="右箭头 19"/>
          <p:cNvSpPr/>
          <p:nvPr/>
        </p:nvSpPr>
        <p:spPr bwMode="auto">
          <a:xfrm rot="5400000">
            <a:off x="1950180" y="1704889"/>
            <a:ext cx="431113" cy="45768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0" marR="0" indent="0" defTabSz="914400" eaLnBrk="0" latinLnBrk="0" hangingPunct="0">
              <a:lnSpc>
                <a:spcPct val="90000"/>
              </a:lnSpc>
              <a:buClrTx/>
              <a:buSzTx/>
              <a:buNone/>
              <a:tabLst/>
            </a:pPr>
            <a:endParaRPr lang="zh-CN" altLang="en-US" dirty="0" smtClean="0"/>
          </a:p>
        </p:txBody>
      </p:sp>
      <p:sp>
        <p:nvSpPr>
          <p:cNvPr id="21" name="右箭头 20"/>
          <p:cNvSpPr/>
          <p:nvPr/>
        </p:nvSpPr>
        <p:spPr bwMode="auto">
          <a:xfrm>
            <a:off x="6271052" y="2794225"/>
            <a:ext cx="459306" cy="45768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0" marR="0" indent="0" defTabSz="914400" eaLnBrk="0" latinLnBrk="0" hangingPunct="0">
              <a:lnSpc>
                <a:spcPct val="90000"/>
              </a:lnSpc>
              <a:buClrTx/>
              <a:buSzTx/>
              <a:buNone/>
              <a:tabLst/>
            </a:pPr>
            <a:endParaRPr lang="zh-CN" altLang="en-US" dirty="0" smtClean="0"/>
          </a:p>
        </p:txBody>
      </p:sp>
      <p:sp>
        <p:nvSpPr>
          <p:cNvPr id="22" name="Text Box 56"/>
          <p:cNvSpPr txBox="1">
            <a:spLocks noChangeArrowheads="1"/>
          </p:cNvSpPr>
          <p:nvPr/>
        </p:nvSpPr>
        <p:spPr bwMode="auto">
          <a:xfrm>
            <a:off x="1734099" y="921479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23" name="Text Box 56"/>
          <p:cNvSpPr txBox="1">
            <a:spLocks noChangeArrowheads="1"/>
          </p:cNvSpPr>
          <p:nvPr/>
        </p:nvSpPr>
        <p:spPr bwMode="auto">
          <a:xfrm>
            <a:off x="2088153" y="952256"/>
            <a:ext cx="120768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dirty="0"/>
              <a:t>导</a:t>
            </a:r>
            <a:r>
              <a:rPr lang="zh-CN" altLang="en-US" sz="1600" dirty="0" smtClean="0"/>
              <a:t>入领料单</a:t>
            </a:r>
            <a:endParaRPr lang="en-US" altLang="zh-CN" sz="1600" dirty="0"/>
          </a:p>
        </p:txBody>
      </p:sp>
      <p:sp>
        <p:nvSpPr>
          <p:cNvPr id="24" name="Text Box 56"/>
          <p:cNvSpPr txBox="1">
            <a:spLocks noChangeArrowheads="1"/>
          </p:cNvSpPr>
          <p:nvPr/>
        </p:nvSpPr>
        <p:spPr bwMode="auto">
          <a:xfrm>
            <a:off x="4562765" y="3529358"/>
            <a:ext cx="5921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dirty="0"/>
              <a:t>拣货</a:t>
            </a:r>
            <a:endParaRPr lang="en-US" altLang="zh-CN" sz="1600" dirty="0"/>
          </a:p>
        </p:txBody>
      </p:sp>
      <p:sp>
        <p:nvSpPr>
          <p:cNvPr id="25" name="Text Box 56"/>
          <p:cNvSpPr txBox="1">
            <a:spLocks noChangeArrowheads="1"/>
          </p:cNvSpPr>
          <p:nvPr/>
        </p:nvSpPr>
        <p:spPr bwMode="auto">
          <a:xfrm>
            <a:off x="4231934" y="3490404"/>
            <a:ext cx="311602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6" name="Text Box 56"/>
          <p:cNvSpPr txBox="1">
            <a:spLocks noChangeArrowheads="1"/>
          </p:cNvSpPr>
          <p:nvPr/>
        </p:nvSpPr>
        <p:spPr bwMode="auto">
          <a:xfrm>
            <a:off x="6394259" y="3298758"/>
            <a:ext cx="311602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4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27" name="Text Box 56"/>
          <p:cNvSpPr txBox="1">
            <a:spLocks noChangeArrowheads="1"/>
          </p:cNvSpPr>
          <p:nvPr/>
        </p:nvSpPr>
        <p:spPr bwMode="auto">
          <a:xfrm>
            <a:off x="5985347" y="3634315"/>
            <a:ext cx="108104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dirty="0" smtClean="0"/>
              <a:t>发货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过账</a:t>
            </a:r>
            <a:endParaRPr lang="en-US" altLang="zh-CN" sz="16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7180191" y="2482522"/>
            <a:ext cx="813084" cy="1081087"/>
            <a:chOff x="7086600" y="3333750"/>
            <a:chExt cx="813084" cy="1081087"/>
          </a:xfrm>
        </p:grpSpPr>
        <p:sp>
          <p:nvSpPr>
            <p:cNvPr id="29" name="Freeform 191" descr="50%"/>
            <p:cNvSpPr>
              <a:spLocks/>
            </p:cNvSpPr>
            <p:nvPr/>
          </p:nvSpPr>
          <p:spPr bwMode="auto">
            <a:xfrm>
              <a:off x="7086600" y="3648585"/>
              <a:ext cx="285560" cy="81024"/>
            </a:xfrm>
            <a:custGeom>
              <a:avLst/>
              <a:gdLst>
                <a:gd name="T0" fmla="*/ 0 w 131"/>
                <a:gd name="T1" fmla="*/ 34 h 35"/>
                <a:gd name="T2" fmla="*/ 118 w 131"/>
                <a:gd name="T3" fmla="*/ 0 h 35"/>
                <a:gd name="T4" fmla="*/ 130 w 131"/>
                <a:gd name="T5" fmla="*/ 0 h 35"/>
                <a:gd name="T6" fmla="*/ 10 w 131"/>
                <a:gd name="T7" fmla="*/ 34 h 35"/>
                <a:gd name="T8" fmla="*/ 0 w 131"/>
                <a:gd name="T9" fmla="*/ 34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1"/>
                <a:gd name="T16" fmla="*/ 0 h 35"/>
                <a:gd name="T17" fmla="*/ 131 w 131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1" h="35">
                  <a:moveTo>
                    <a:pt x="0" y="34"/>
                  </a:moveTo>
                  <a:lnTo>
                    <a:pt x="118" y="0"/>
                  </a:lnTo>
                  <a:lnTo>
                    <a:pt x="130" y="0"/>
                  </a:lnTo>
                  <a:lnTo>
                    <a:pt x="10" y="34"/>
                  </a:lnTo>
                  <a:lnTo>
                    <a:pt x="0" y="34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Freeform 192"/>
            <p:cNvSpPr>
              <a:spLocks/>
            </p:cNvSpPr>
            <p:nvPr/>
          </p:nvSpPr>
          <p:spPr bwMode="auto">
            <a:xfrm>
              <a:off x="7276247" y="3583766"/>
              <a:ext cx="32698" cy="48614"/>
            </a:xfrm>
            <a:custGeom>
              <a:avLst/>
              <a:gdLst>
                <a:gd name="T0" fmla="*/ 0 w 15"/>
                <a:gd name="T1" fmla="*/ 19 h 20"/>
                <a:gd name="T2" fmla="*/ 0 w 15"/>
                <a:gd name="T3" fmla="*/ 0 h 20"/>
                <a:gd name="T4" fmla="*/ 6 w 15"/>
                <a:gd name="T5" fmla="*/ 0 h 20"/>
                <a:gd name="T6" fmla="*/ 14 w 15"/>
                <a:gd name="T7" fmla="*/ 2 h 20"/>
                <a:gd name="T8" fmla="*/ 0 w 15"/>
                <a:gd name="T9" fmla="*/ 19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0"/>
                <a:gd name="T17" fmla="*/ 15 w 15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0">
                  <a:moveTo>
                    <a:pt x="0" y="19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4" y="2"/>
                  </a:lnTo>
                  <a:lnTo>
                    <a:pt x="0" y="19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Line 193"/>
            <p:cNvSpPr>
              <a:spLocks noChangeShapeType="1"/>
            </p:cNvSpPr>
            <p:nvPr/>
          </p:nvSpPr>
          <p:spPr bwMode="auto">
            <a:xfrm flipH="1">
              <a:off x="7276247" y="3419404"/>
              <a:ext cx="61036" cy="1412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Freeform 225"/>
            <p:cNvSpPr>
              <a:spLocks/>
            </p:cNvSpPr>
            <p:nvPr/>
          </p:nvSpPr>
          <p:spPr bwMode="auto">
            <a:xfrm>
              <a:off x="7513851" y="4243530"/>
              <a:ext cx="34878" cy="37039"/>
            </a:xfrm>
            <a:custGeom>
              <a:avLst/>
              <a:gdLst>
                <a:gd name="T0" fmla="*/ 0 w 16"/>
                <a:gd name="T1" fmla="*/ 0 h 16"/>
                <a:gd name="T2" fmla="*/ 15 w 16"/>
                <a:gd name="T3" fmla="*/ 9 h 16"/>
                <a:gd name="T4" fmla="*/ 10 w 16"/>
                <a:gd name="T5" fmla="*/ 12 h 16"/>
                <a:gd name="T6" fmla="*/ 7 w 16"/>
                <a:gd name="T7" fmla="*/ 15 h 16"/>
                <a:gd name="T8" fmla="*/ 0 w 16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16"/>
                <a:gd name="T17" fmla="*/ 16 w 16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16">
                  <a:moveTo>
                    <a:pt x="0" y="0"/>
                  </a:moveTo>
                  <a:lnTo>
                    <a:pt x="15" y="9"/>
                  </a:lnTo>
                  <a:lnTo>
                    <a:pt x="10" y="12"/>
                  </a:lnTo>
                  <a:lnTo>
                    <a:pt x="7" y="1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Line 226"/>
            <p:cNvSpPr>
              <a:spLocks noChangeShapeType="1"/>
            </p:cNvSpPr>
            <p:nvPr/>
          </p:nvSpPr>
          <p:spPr bwMode="auto">
            <a:xfrm flipH="1" flipV="1">
              <a:off x="7520390" y="4252790"/>
              <a:ext cx="76295" cy="1180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Rectangle 227"/>
            <p:cNvSpPr>
              <a:spLocks noChangeArrowheads="1"/>
            </p:cNvSpPr>
            <p:nvPr/>
          </p:nvSpPr>
          <p:spPr bwMode="auto">
            <a:xfrm>
              <a:off x="7400499" y="3333750"/>
              <a:ext cx="198366" cy="2152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800" dirty="0">
                  <a:effectLst/>
                  <a:ea typeface="宋体" pitchFamily="2" charset="-122"/>
                </a:rPr>
                <a:t>25-02-023 L</a:t>
              </a:r>
            </a:p>
          </p:txBody>
        </p:sp>
        <p:sp>
          <p:nvSpPr>
            <p:cNvPr id="35" name="Freeform 228" descr="25%"/>
            <p:cNvSpPr>
              <a:spLocks/>
            </p:cNvSpPr>
            <p:nvPr/>
          </p:nvSpPr>
          <p:spPr bwMode="auto">
            <a:xfrm>
              <a:off x="7117118" y="4243530"/>
              <a:ext cx="189647" cy="164362"/>
            </a:xfrm>
            <a:custGeom>
              <a:avLst/>
              <a:gdLst>
                <a:gd name="T0" fmla="*/ 0 w 87"/>
                <a:gd name="T1" fmla="*/ 57 h 71"/>
                <a:gd name="T2" fmla="*/ 86 w 87"/>
                <a:gd name="T3" fmla="*/ 0 h 71"/>
                <a:gd name="T4" fmla="*/ 86 w 87"/>
                <a:gd name="T5" fmla="*/ 11 h 71"/>
                <a:gd name="T6" fmla="*/ 0 w 87"/>
                <a:gd name="T7" fmla="*/ 70 h 71"/>
                <a:gd name="T8" fmla="*/ 0 w 87"/>
                <a:gd name="T9" fmla="*/ 5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71"/>
                <a:gd name="T17" fmla="*/ 87 w 87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71">
                  <a:moveTo>
                    <a:pt x="0" y="57"/>
                  </a:moveTo>
                  <a:lnTo>
                    <a:pt x="86" y="0"/>
                  </a:lnTo>
                  <a:lnTo>
                    <a:pt x="86" y="11"/>
                  </a:lnTo>
                  <a:lnTo>
                    <a:pt x="0" y="70"/>
                  </a:lnTo>
                  <a:lnTo>
                    <a:pt x="0" y="57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Rectangle 229"/>
            <p:cNvSpPr>
              <a:spLocks noChangeArrowheads="1"/>
            </p:cNvSpPr>
            <p:nvPr/>
          </p:nvSpPr>
          <p:spPr bwMode="auto">
            <a:xfrm>
              <a:off x="7217391" y="4206490"/>
              <a:ext cx="82834" cy="231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37" name="Rectangle 230"/>
            <p:cNvSpPr>
              <a:spLocks noChangeArrowheads="1"/>
            </p:cNvSpPr>
            <p:nvPr/>
          </p:nvSpPr>
          <p:spPr bwMode="auto">
            <a:xfrm>
              <a:off x="7147636" y="4132412"/>
              <a:ext cx="529704" cy="28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1" tIns="44447" rIns="90481" bIns="44447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700" dirty="0">
                  <a:solidFill>
                    <a:srgbClr val="000000"/>
                  </a:solidFill>
                  <a:effectLst/>
                  <a:ea typeface="宋体" pitchFamily="2" charset="-122"/>
                </a:rPr>
                <a:t>4981522</a:t>
              </a:r>
            </a:p>
          </p:txBody>
        </p:sp>
        <p:sp>
          <p:nvSpPr>
            <p:cNvPr id="38" name="Freeform 231" descr="50%"/>
            <p:cNvSpPr>
              <a:spLocks/>
            </p:cNvSpPr>
            <p:nvPr/>
          </p:nvSpPr>
          <p:spPr bwMode="auto">
            <a:xfrm>
              <a:off x="7117118" y="4137042"/>
              <a:ext cx="189647" cy="270850"/>
            </a:xfrm>
            <a:custGeom>
              <a:avLst/>
              <a:gdLst>
                <a:gd name="T0" fmla="*/ 86 w 87"/>
                <a:gd name="T1" fmla="*/ 0 h 117"/>
                <a:gd name="T2" fmla="*/ 86 w 87"/>
                <a:gd name="T3" fmla="*/ 57 h 117"/>
                <a:gd name="T4" fmla="*/ 0 w 87"/>
                <a:gd name="T5" fmla="*/ 116 h 117"/>
                <a:gd name="T6" fmla="*/ 86 w 87"/>
                <a:gd name="T7" fmla="*/ 0 h 1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17"/>
                <a:gd name="T14" fmla="*/ 87 w 87"/>
                <a:gd name="T15" fmla="*/ 117 h 1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17">
                  <a:moveTo>
                    <a:pt x="86" y="0"/>
                  </a:moveTo>
                  <a:lnTo>
                    <a:pt x="86" y="57"/>
                  </a:lnTo>
                  <a:lnTo>
                    <a:pt x="0" y="116"/>
                  </a:lnTo>
                  <a:lnTo>
                    <a:pt x="86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" name="Freeform 232" descr="50%"/>
            <p:cNvSpPr>
              <a:spLocks/>
            </p:cNvSpPr>
            <p:nvPr/>
          </p:nvSpPr>
          <p:spPr bwMode="auto">
            <a:xfrm>
              <a:off x="7090960" y="3650900"/>
              <a:ext cx="287740" cy="81024"/>
            </a:xfrm>
            <a:custGeom>
              <a:avLst/>
              <a:gdLst>
                <a:gd name="T0" fmla="*/ 0 w 132"/>
                <a:gd name="T1" fmla="*/ 34 h 35"/>
                <a:gd name="T2" fmla="*/ 119 w 132"/>
                <a:gd name="T3" fmla="*/ 0 h 35"/>
                <a:gd name="T4" fmla="*/ 131 w 132"/>
                <a:gd name="T5" fmla="*/ 0 h 35"/>
                <a:gd name="T6" fmla="*/ 10 w 132"/>
                <a:gd name="T7" fmla="*/ 34 h 35"/>
                <a:gd name="T8" fmla="*/ 0 w 132"/>
                <a:gd name="T9" fmla="*/ 34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5"/>
                <a:gd name="T17" fmla="*/ 132 w 1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5">
                  <a:moveTo>
                    <a:pt x="0" y="34"/>
                  </a:moveTo>
                  <a:lnTo>
                    <a:pt x="119" y="0"/>
                  </a:lnTo>
                  <a:lnTo>
                    <a:pt x="131" y="0"/>
                  </a:lnTo>
                  <a:lnTo>
                    <a:pt x="10" y="34"/>
                  </a:lnTo>
                  <a:lnTo>
                    <a:pt x="0" y="34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Freeform 233"/>
            <p:cNvSpPr>
              <a:spLocks/>
            </p:cNvSpPr>
            <p:nvPr/>
          </p:nvSpPr>
          <p:spPr bwMode="auto">
            <a:xfrm>
              <a:off x="7117118" y="3650900"/>
              <a:ext cx="261582" cy="136583"/>
            </a:xfrm>
            <a:custGeom>
              <a:avLst/>
              <a:gdLst>
                <a:gd name="T0" fmla="*/ 0 w 120"/>
                <a:gd name="T1" fmla="*/ 58 h 59"/>
                <a:gd name="T2" fmla="*/ 119 w 120"/>
                <a:gd name="T3" fmla="*/ 23 h 59"/>
                <a:gd name="T4" fmla="*/ 119 w 120"/>
                <a:gd name="T5" fmla="*/ 0 h 59"/>
                <a:gd name="T6" fmla="*/ 0 w 120"/>
                <a:gd name="T7" fmla="*/ 34 h 59"/>
                <a:gd name="T8" fmla="*/ 0 w 120"/>
                <a:gd name="T9" fmla="*/ 58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59"/>
                <a:gd name="T17" fmla="*/ 120 w 120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59">
                  <a:moveTo>
                    <a:pt x="0" y="58"/>
                  </a:moveTo>
                  <a:lnTo>
                    <a:pt x="119" y="23"/>
                  </a:lnTo>
                  <a:lnTo>
                    <a:pt x="119" y="0"/>
                  </a:lnTo>
                  <a:lnTo>
                    <a:pt x="0" y="34"/>
                  </a:lnTo>
                  <a:lnTo>
                    <a:pt x="0" y="58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Freeform 234" descr="10%"/>
            <p:cNvSpPr>
              <a:spLocks/>
            </p:cNvSpPr>
            <p:nvPr/>
          </p:nvSpPr>
          <p:spPr bwMode="auto">
            <a:xfrm>
              <a:off x="7705678" y="3502742"/>
              <a:ext cx="172208" cy="472252"/>
            </a:xfrm>
            <a:custGeom>
              <a:avLst/>
              <a:gdLst>
                <a:gd name="T0" fmla="*/ 0 w 79"/>
                <a:gd name="T1" fmla="*/ 0 h 204"/>
                <a:gd name="T2" fmla="*/ 66 w 79"/>
                <a:gd name="T3" fmla="*/ 176 h 204"/>
                <a:gd name="T4" fmla="*/ 78 w 79"/>
                <a:gd name="T5" fmla="*/ 203 h 204"/>
                <a:gd name="T6" fmla="*/ 78 w 79"/>
                <a:gd name="T7" fmla="*/ 176 h 204"/>
                <a:gd name="T8" fmla="*/ 11 w 79"/>
                <a:gd name="T9" fmla="*/ 0 h 204"/>
                <a:gd name="T10" fmla="*/ 0 w 79"/>
                <a:gd name="T11" fmla="*/ 0 h 2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9"/>
                <a:gd name="T19" fmla="*/ 0 h 204"/>
                <a:gd name="T20" fmla="*/ 79 w 79"/>
                <a:gd name="T21" fmla="*/ 204 h 2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9" h="204">
                  <a:moveTo>
                    <a:pt x="0" y="0"/>
                  </a:moveTo>
                  <a:lnTo>
                    <a:pt x="66" y="176"/>
                  </a:lnTo>
                  <a:lnTo>
                    <a:pt x="78" y="203"/>
                  </a:lnTo>
                  <a:lnTo>
                    <a:pt x="78" y="176"/>
                  </a:lnTo>
                  <a:lnTo>
                    <a:pt x="11" y="0"/>
                  </a:lnTo>
                  <a:lnTo>
                    <a:pt x="0" y="0"/>
                  </a:lnTo>
                </a:path>
              </a:pathLst>
            </a:cu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" name="Freeform 235" descr="10%"/>
            <p:cNvSpPr>
              <a:spLocks/>
            </p:cNvSpPr>
            <p:nvPr/>
          </p:nvSpPr>
          <p:spPr bwMode="auto">
            <a:xfrm>
              <a:off x="7162895" y="3498112"/>
              <a:ext cx="167849" cy="476882"/>
            </a:xfrm>
            <a:custGeom>
              <a:avLst/>
              <a:gdLst>
                <a:gd name="T0" fmla="*/ 76 w 77"/>
                <a:gd name="T1" fmla="*/ 0 h 206"/>
                <a:gd name="T2" fmla="*/ 10 w 77"/>
                <a:gd name="T3" fmla="*/ 178 h 206"/>
                <a:gd name="T4" fmla="*/ 0 w 77"/>
                <a:gd name="T5" fmla="*/ 205 h 206"/>
                <a:gd name="T6" fmla="*/ 0 w 77"/>
                <a:gd name="T7" fmla="*/ 178 h 206"/>
                <a:gd name="T8" fmla="*/ 64 w 77"/>
                <a:gd name="T9" fmla="*/ 0 h 206"/>
                <a:gd name="T10" fmla="*/ 76 w 77"/>
                <a:gd name="T11" fmla="*/ 0 h 2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206"/>
                <a:gd name="T20" fmla="*/ 77 w 77"/>
                <a:gd name="T21" fmla="*/ 206 h 2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206">
                  <a:moveTo>
                    <a:pt x="76" y="0"/>
                  </a:moveTo>
                  <a:lnTo>
                    <a:pt x="10" y="178"/>
                  </a:lnTo>
                  <a:lnTo>
                    <a:pt x="0" y="205"/>
                  </a:lnTo>
                  <a:lnTo>
                    <a:pt x="0" y="178"/>
                  </a:lnTo>
                  <a:lnTo>
                    <a:pt x="64" y="0"/>
                  </a:lnTo>
                  <a:lnTo>
                    <a:pt x="76" y="0"/>
                  </a:lnTo>
                </a:path>
              </a:pathLst>
            </a:cu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" name="Rectangle 236" descr="10%"/>
            <p:cNvSpPr>
              <a:spLocks noChangeArrowheads="1"/>
            </p:cNvSpPr>
            <p:nvPr/>
          </p:nvSpPr>
          <p:spPr bwMode="auto">
            <a:xfrm>
              <a:off x="7311125" y="3505057"/>
              <a:ext cx="17439" cy="761622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44" name="Rectangle 237" descr="10%"/>
            <p:cNvSpPr>
              <a:spLocks noChangeArrowheads="1"/>
            </p:cNvSpPr>
            <p:nvPr/>
          </p:nvSpPr>
          <p:spPr bwMode="auto">
            <a:xfrm>
              <a:off x="7714397" y="3502742"/>
              <a:ext cx="17439" cy="763937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45" name="Freeform 238" descr="Light vertical"/>
            <p:cNvSpPr>
              <a:spLocks/>
            </p:cNvSpPr>
            <p:nvPr/>
          </p:nvSpPr>
          <p:spPr bwMode="auto">
            <a:xfrm>
              <a:off x="7138916" y="4056018"/>
              <a:ext cx="760768" cy="134268"/>
            </a:xfrm>
            <a:custGeom>
              <a:avLst/>
              <a:gdLst>
                <a:gd name="T0" fmla="*/ 0 w 349"/>
                <a:gd name="T1" fmla="*/ 57 h 58"/>
                <a:gd name="T2" fmla="*/ 87 w 349"/>
                <a:gd name="T3" fmla="*/ 0 h 58"/>
                <a:gd name="T4" fmla="*/ 260 w 349"/>
                <a:gd name="T5" fmla="*/ 0 h 58"/>
                <a:gd name="T6" fmla="*/ 348 w 349"/>
                <a:gd name="T7" fmla="*/ 57 h 58"/>
                <a:gd name="T8" fmla="*/ 0 w 349"/>
                <a:gd name="T9" fmla="*/ 5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9"/>
                <a:gd name="T16" fmla="*/ 0 h 58"/>
                <a:gd name="T17" fmla="*/ 349 w 349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9" h="58">
                  <a:moveTo>
                    <a:pt x="0" y="57"/>
                  </a:moveTo>
                  <a:lnTo>
                    <a:pt x="87" y="0"/>
                  </a:lnTo>
                  <a:lnTo>
                    <a:pt x="260" y="0"/>
                  </a:lnTo>
                  <a:lnTo>
                    <a:pt x="348" y="57"/>
                  </a:lnTo>
                  <a:lnTo>
                    <a:pt x="0" y="57"/>
                  </a:lnTo>
                </a:path>
              </a:pathLst>
            </a:custGeom>
            <a:pattFill prst="ltVert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" name="Freeform 239"/>
            <p:cNvSpPr>
              <a:spLocks/>
            </p:cNvSpPr>
            <p:nvPr/>
          </p:nvSpPr>
          <p:spPr bwMode="auto">
            <a:xfrm>
              <a:off x="7258808" y="4056018"/>
              <a:ext cx="95913" cy="81024"/>
            </a:xfrm>
            <a:custGeom>
              <a:avLst/>
              <a:gdLst>
                <a:gd name="T0" fmla="*/ 0 w 44"/>
                <a:gd name="T1" fmla="*/ 0 h 35"/>
                <a:gd name="T2" fmla="*/ 0 w 44"/>
                <a:gd name="T3" fmla="*/ 34 h 35"/>
                <a:gd name="T4" fmla="*/ 43 w 44"/>
                <a:gd name="T5" fmla="*/ 34 h 35"/>
                <a:gd name="T6" fmla="*/ 43 w 44"/>
                <a:gd name="T7" fmla="*/ 0 h 35"/>
                <a:gd name="T8" fmla="*/ 0 w 44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5"/>
                <a:gd name="T17" fmla="*/ 44 w 44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5">
                  <a:moveTo>
                    <a:pt x="0" y="0"/>
                  </a:moveTo>
                  <a:lnTo>
                    <a:pt x="0" y="34"/>
                  </a:lnTo>
                  <a:lnTo>
                    <a:pt x="43" y="34"/>
                  </a:lnTo>
                  <a:lnTo>
                    <a:pt x="43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" name="Freeform 240"/>
            <p:cNvSpPr>
              <a:spLocks/>
            </p:cNvSpPr>
            <p:nvPr/>
          </p:nvSpPr>
          <p:spPr bwMode="auto">
            <a:xfrm>
              <a:off x="7258808" y="4028238"/>
              <a:ext cx="119892" cy="34724"/>
            </a:xfrm>
            <a:custGeom>
              <a:avLst/>
              <a:gdLst>
                <a:gd name="T0" fmla="*/ 0 w 55"/>
                <a:gd name="T1" fmla="*/ 14 h 15"/>
                <a:gd name="T2" fmla="*/ 21 w 55"/>
                <a:gd name="T3" fmla="*/ 0 h 15"/>
                <a:gd name="T4" fmla="*/ 42 w 55"/>
                <a:gd name="T5" fmla="*/ 0 h 15"/>
                <a:gd name="T6" fmla="*/ 54 w 55"/>
                <a:gd name="T7" fmla="*/ 0 h 15"/>
                <a:gd name="T8" fmla="*/ 42 w 55"/>
                <a:gd name="T9" fmla="*/ 14 h 15"/>
                <a:gd name="T10" fmla="*/ 0 w 55"/>
                <a:gd name="T11" fmla="*/ 14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5"/>
                <a:gd name="T20" fmla="*/ 55 w 5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5">
                  <a:moveTo>
                    <a:pt x="0" y="14"/>
                  </a:moveTo>
                  <a:lnTo>
                    <a:pt x="21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42" y="14"/>
                  </a:lnTo>
                  <a:lnTo>
                    <a:pt x="0" y="14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" name="Freeform 241"/>
            <p:cNvSpPr>
              <a:spLocks/>
            </p:cNvSpPr>
            <p:nvPr/>
          </p:nvSpPr>
          <p:spPr bwMode="auto">
            <a:xfrm>
              <a:off x="7352542" y="4028238"/>
              <a:ext cx="32698" cy="108803"/>
            </a:xfrm>
            <a:custGeom>
              <a:avLst/>
              <a:gdLst>
                <a:gd name="T0" fmla="*/ 15 w 16"/>
                <a:gd name="T1" fmla="*/ 0 h 47"/>
                <a:gd name="T2" fmla="*/ 15 w 16"/>
                <a:gd name="T3" fmla="*/ 22 h 47"/>
                <a:gd name="T4" fmla="*/ 0 w 16"/>
                <a:gd name="T5" fmla="*/ 46 h 47"/>
                <a:gd name="T6" fmla="*/ 0 w 16"/>
                <a:gd name="T7" fmla="*/ 11 h 47"/>
                <a:gd name="T8" fmla="*/ 15 w 16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47"/>
                <a:gd name="T17" fmla="*/ 16 w 16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47">
                  <a:moveTo>
                    <a:pt x="15" y="0"/>
                  </a:moveTo>
                  <a:lnTo>
                    <a:pt x="15" y="22"/>
                  </a:lnTo>
                  <a:lnTo>
                    <a:pt x="0" y="46"/>
                  </a:lnTo>
                  <a:lnTo>
                    <a:pt x="0" y="11"/>
                  </a:lnTo>
                  <a:lnTo>
                    <a:pt x="15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" name="Freeform 242" descr="Light vertical"/>
            <p:cNvSpPr>
              <a:spLocks/>
            </p:cNvSpPr>
            <p:nvPr/>
          </p:nvSpPr>
          <p:spPr bwMode="auto">
            <a:xfrm>
              <a:off x="7138916" y="3704144"/>
              <a:ext cx="760768" cy="57874"/>
            </a:xfrm>
            <a:custGeom>
              <a:avLst/>
              <a:gdLst>
                <a:gd name="T0" fmla="*/ 0 w 349"/>
                <a:gd name="T1" fmla="*/ 24 h 25"/>
                <a:gd name="T2" fmla="*/ 87 w 349"/>
                <a:gd name="T3" fmla="*/ 0 h 25"/>
                <a:gd name="T4" fmla="*/ 260 w 349"/>
                <a:gd name="T5" fmla="*/ 0 h 25"/>
                <a:gd name="T6" fmla="*/ 348 w 349"/>
                <a:gd name="T7" fmla="*/ 24 h 25"/>
                <a:gd name="T8" fmla="*/ 0 w 349"/>
                <a:gd name="T9" fmla="*/ 24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9"/>
                <a:gd name="T16" fmla="*/ 0 h 25"/>
                <a:gd name="T17" fmla="*/ 349 w 349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9" h="25">
                  <a:moveTo>
                    <a:pt x="0" y="24"/>
                  </a:moveTo>
                  <a:lnTo>
                    <a:pt x="87" y="0"/>
                  </a:lnTo>
                  <a:lnTo>
                    <a:pt x="260" y="0"/>
                  </a:lnTo>
                  <a:lnTo>
                    <a:pt x="348" y="24"/>
                  </a:lnTo>
                  <a:lnTo>
                    <a:pt x="0" y="24"/>
                  </a:lnTo>
                </a:path>
              </a:pathLst>
            </a:custGeom>
            <a:pattFill prst="ltVert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" name="Freeform 243" descr="Light vertical"/>
            <p:cNvSpPr>
              <a:spLocks/>
            </p:cNvSpPr>
            <p:nvPr/>
          </p:nvSpPr>
          <p:spPr bwMode="auto">
            <a:xfrm>
              <a:off x="7138916" y="3866191"/>
              <a:ext cx="760768" cy="108803"/>
            </a:xfrm>
            <a:custGeom>
              <a:avLst/>
              <a:gdLst>
                <a:gd name="T0" fmla="*/ 0 w 349"/>
                <a:gd name="T1" fmla="*/ 46 h 47"/>
                <a:gd name="T2" fmla="*/ 87 w 349"/>
                <a:gd name="T3" fmla="*/ 0 h 47"/>
                <a:gd name="T4" fmla="*/ 260 w 349"/>
                <a:gd name="T5" fmla="*/ 0 h 47"/>
                <a:gd name="T6" fmla="*/ 348 w 349"/>
                <a:gd name="T7" fmla="*/ 46 h 47"/>
                <a:gd name="T8" fmla="*/ 0 w 349"/>
                <a:gd name="T9" fmla="*/ 46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9"/>
                <a:gd name="T16" fmla="*/ 0 h 47"/>
                <a:gd name="T17" fmla="*/ 349 w 349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9" h="47">
                  <a:moveTo>
                    <a:pt x="0" y="46"/>
                  </a:moveTo>
                  <a:lnTo>
                    <a:pt x="87" y="0"/>
                  </a:lnTo>
                  <a:lnTo>
                    <a:pt x="260" y="0"/>
                  </a:lnTo>
                  <a:lnTo>
                    <a:pt x="348" y="46"/>
                  </a:lnTo>
                  <a:lnTo>
                    <a:pt x="0" y="46"/>
                  </a:lnTo>
                </a:path>
              </a:pathLst>
            </a:custGeom>
            <a:pattFill prst="ltVert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" name="Freeform 244"/>
            <p:cNvSpPr>
              <a:spLocks/>
            </p:cNvSpPr>
            <p:nvPr/>
          </p:nvSpPr>
          <p:spPr bwMode="auto">
            <a:xfrm>
              <a:off x="7210851" y="4083798"/>
              <a:ext cx="119892" cy="34724"/>
            </a:xfrm>
            <a:custGeom>
              <a:avLst/>
              <a:gdLst>
                <a:gd name="T0" fmla="*/ 0 w 55"/>
                <a:gd name="T1" fmla="*/ 14 h 15"/>
                <a:gd name="T2" fmla="*/ 21 w 55"/>
                <a:gd name="T3" fmla="*/ 0 h 15"/>
                <a:gd name="T4" fmla="*/ 43 w 55"/>
                <a:gd name="T5" fmla="*/ 0 h 15"/>
                <a:gd name="T6" fmla="*/ 54 w 55"/>
                <a:gd name="T7" fmla="*/ 0 h 15"/>
                <a:gd name="T8" fmla="*/ 43 w 55"/>
                <a:gd name="T9" fmla="*/ 14 h 15"/>
                <a:gd name="T10" fmla="*/ 0 w 55"/>
                <a:gd name="T11" fmla="*/ 14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5"/>
                <a:gd name="T20" fmla="*/ 55 w 5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5">
                  <a:moveTo>
                    <a:pt x="0" y="14"/>
                  </a:moveTo>
                  <a:lnTo>
                    <a:pt x="21" y="0"/>
                  </a:lnTo>
                  <a:lnTo>
                    <a:pt x="43" y="0"/>
                  </a:lnTo>
                  <a:lnTo>
                    <a:pt x="54" y="0"/>
                  </a:lnTo>
                  <a:lnTo>
                    <a:pt x="43" y="14"/>
                  </a:lnTo>
                  <a:lnTo>
                    <a:pt x="0" y="14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" name="Freeform 245"/>
            <p:cNvSpPr>
              <a:spLocks/>
            </p:cNvSpPr>
            <p:nvPr/>
          </p:nvSpPr>
          <p:spPr bwMode="auto">
            <a:xfrm>
              <a:off x="7306765" y="4083798"/>
              <a:ext cx="34878" cy="108803"/>
            </a:xfrm>
            <a:custGeom>
              <a:avLst/>
              <a:gdLst>
                <a:gd name="T0" fmla="*/ 15 w 16"/>
                <a:gd name="T1" fmla="*/ 0 h 46"/>
                <a:gd name="T2" fmla="*/ 15 w 16"/>
                <a:gd name="T3" fmla="*/ 21 h 46"/>
                <a:gd name="T4" fmla="*/ 0 w 16"/>
                <a:gd name="T5" fmla="*/ 45 h 46"/>
                <a:gd name="T6" fmla="*/ 0 w 16"/>
                <a:gd name="T7" fmla="*/ 11 h 46"/>
                <a:gd name="T8" fmla="*/ 15 w 16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46"/>
                <a:gd name="T17" fmla="*/ 16 w 16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46">
                  <a:moveTo>
                    <a:pt x="15" y="0"/>
                  </a:moveTo>
                  <a:lnTo>
                    <a:pt x="15" y="21"/>
                  </a:lnTo>
                  <a:lnTo>
                    <a:pt x="0" y="45"/>
                  </a:lnTo>
                  <a:lnTo>
                    <a:pt x="0" y="11"/>
                  </a:lnTo>
                  <a:lnTo>
                    <a:pt x="15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" name="Freeform 246"/>
            <p:cNvSpPr>
              <a:spLocks/>
            </p:cNvSpPr>
            <p:nvPr/>
          </p:nvSpPr>
          <p:spPr bwMode="auto">
            <a:xfrm>
              <a:off x="7280607" y="3836097"/>
              <a:ext cx="98093" cy="85654"/>
            </a:xfrm>
            <a:custGeom>
              <a:avLst/>
              <a:gdLst>
                <a:gd name="T0" fmla="*/ 0 w 45"/>
                <a:gd name="T1" fmla="*/ 0 h 37"/>
                <a:gd name="T2" fmla="*/ 0 w 45"/>
                <a:gd name="T3" fmla="*/ 36 h 37"/>
                <a:gd name="T4" fmla="*/ 44 w 45"/>
                <a:gd name="T5" fmla="*/ 36 h 37"/>
                <a:gd name="T6" fmla="*/ 44 w 45"/>
                <a:gd name="T7" fmla="*/ 0 h 37"/>
                <a:gd name="T8" fmla="*/ 0 w 45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37"/>
                <a:gd name="T17" fmla="*/ 45 w 45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37">
                  <a:moveTo>
                    <a:pt x="0" y="0"/>
                  </a:moveTo>
                  <a:lnTo>
                    <a:pt x="0" y="36"/>
                  </a:lnTo>
                  <a:lnTo>
                    <a:pt x="44" y="36"/>
                  </a:lnTo>
                  <a:lnTo>
                    <a:pt x="44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" name="Freeform 247"/>
            <p:cNvSpPr>
              <a:spLocks/>
            </p:cNvSpPr>
            <p:nvPr/>
          </p:nvSpPr>
          <p:spPr bwMode="auto">
            <a:xfrm>
              <a:off x="7280607" y="3810632"/>
              <a:ext cx="119892" cy="34724"/>
            </a:xfrm>
            <a:custGeom>
              <a:avLst/>
              <a:gdLst>
                <a:gd name="T0" fmla="*/ 0 w 55"/>
                <a:gd name="T1" fmla="*/ 14 h 15"/>
                <a:gd name="T2" fmla="*/ 21 w 55"/>
                <a:gd name="T3" fmla="*/ 0 h 15"/>
                <a:gd name="T4" fmla="*/ 43 w 55"/>
                <a:gd name="T5" fmla="*/ 0 h 15"/>
                <a:gd name="T6" fmla="*/ 54 w 55"/>
                <a:gd name="T7" fmla="*/ 0 h 15"/>
                <a:gd name="T8" fmla="*/ 43 w 55"/>
                <a:gd name="T9" fmla="*/ 14 h 15"/>
                <a:gd name="T10" fmla="*/ 0 w 55"/>
                <a:gd name="T11" fmla="*/ 14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5"/>
                <a:gd name="T20" fmla="*/ 55 w 5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5">
                  <a:moveTo>
                    <a:pt x="0" y="14"/>
                  </a:moveTo>
                  <a:lnTo>
                    <a:pt x="21" y="0"/>
                  </a:lnTo>
                  <a:lnTo>
                    <a:pt x="43" y="0"/>
                  </a:lnTo>
                  <a:lnTo>
                    <a:pt x="54" y="0"/>
                  </a:lnTo>
                  <a:lnTo>
                    <a:pt x="43" y="14"/>
                  </a:lnTo>
                  <a:lnTo>
                    <a:pt x="0" y="14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" name="Freeform 248"/>
            <p:cNvSpPr>
              <a:spLocks/>
            </p:cNvSpPr>
            <p:nvPr/>
          </p:nvSpPr>
          <p:spPr bwMode="auto">
            <a:xfrm>
              <a:off x="7376520" y="3810632"/>
              <a:ext cx="34878" cy="111118"/>
            </a:xfrm>
            <a:custGeom>
              <a:avLst/>
              <a:gdLst>
                <a:gd name="T0" fmla="*/ 15 w 16"/>
                <a:gd name="T1" fmla="*/ 0 h 48"/>
                <a:gd name="T2" fmla="*/ 15 w 16"/>
                <a:gd name="T3" fmla="*/ 23 h 48"/>
                <a:gd name="T4" fmla="*/ 0 w 16"/>
                <a:gd name="T5" fmla="*/ 47 h 48"/>
                <a:gd name="T6" fmla="*/ 0 w 16"/>
                <a:gd name="T7" fmla="*/ 12 h 48"/>
                <a:gd name="T8" fmla="*/ 15 w 16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48"/>
                <a:gd name="T17" fmla="*/ 16 w 1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48">
                  <a:moveTo>
                    <a:pt x="15" y="0"/>
                  </a:moveTo>
                  <a:lnTo>
                    <a:pt x="15" y="23"/>
                  </a:lnTo>
                  <a:lnTo>
                    <a:pt x="0" y="47"/>
                  </a:lnTo>
                  <a:lnTo>
                    <a:pt x="0" y="12"/>
                  </a:lnTo>
                  <a:lnTo>
                    <a:pt x="15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" name="Freeform 249"/>
            <p:cNvSpPr>
              <a:spLocks/>
            </p:cNvSpPr>
            <p:nvPr/>
          </p:nvSpPr>
          <p:spPr bwMode="auto">
            <a:xfrm>
              <a:off x="7234830" y="3866191"/>
              <a:ext cx="119892" cy="34724"/>
            </a:xfrm>
            <a:custGeom>
              <a:avLst/>
              <a:gdLst>
                <a:gd name="T0" fmla="*/ 0 w 55"/>
                <a:gd name="T1" fmla="*/ 14 h 15"/>
                <a:gd name="T2" fmla="*/ 21 w 55"/>
                <a:gd name="T3" fmla="*/ 0 h 15"/>
                <a:gd name="T4" fmla="*/ 42 w 55"/>
                <a:gd name="T5" fmla="*/ 0 h 15"/>
                <a:gd name="T6" fmla="*/ 54 w 55"/>
                <a:gd name="T7" fmla="*/ 0 h 15"/>
                <a:gd name="T8" fmla="*/ 42 w 55"/>
                <a:gd name="T9" fmla="*/ 14 h 15"/>
                <a:gd name="T10" fmla="*/ 0 w 55"/>
                <a:gd name="T11" fmla="*/ 14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5"/>
                <a:gd name="T20" fmla="*/ 55 w 5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5">
                  <a:moveTo>
                    <a:pt x="0" y="14"/>
                  </a:moveTo>
                  <a:lnTo>
                    <a:pt x="21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42" y="14"/>
                  </a:lnTo>
                  <a:lnTo>
                    <a:pt x="0" y="14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" name="Freeform 250"/>
            <p:cNvSpPr>
              <a:spLocks/>
            </p:cNvSpPr>
            <p:nvPr/>
          </p:nvSpPr>
          <p:spPr bwMode="auto">
            <a:xfrm>
              <a:off x="7328563" y="3866191"/>
              <a:ext cx="34878" cy="108803"/>
            </a:xfrm>
            <a:custGeom>
              <a:avLst/>
              <a:gdLst>
                <a:gd name="T0" fmla="*/ 15 w 16"/>
                <a:gd name="T1" fmla="*/ 0 h 47"/>
                <a:gd name="T2" fmla="*/ 15 w 16"/>
                <a:gd name="T3" fmla="*/ 22 h 47"/>
                <a:gd name="T4" fmla="*/ 0 w 16"/>
                <a:gd name="T5" fmla="*/ 46 h 47"/>
                <a:gd name="T6" fmla="*/ 0 w 16"/>
                <a:gd name="T7" fmla="*/ 11 h 47"/>
                <a:gd name="T8" fmla="*/ 15 w 16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47"/>
                <a:gd name="T17" fmla="*/ 16 w 16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47">
                  <a:moveTo>
                    <a:pt x="15" y="0"/>
                  </a:moveTo>
                  <a:lnTo>
                    <a:pt x="15" y="22"/>
                  </a:lnTo>
                  <a:lnTo>
                    <a:pt x="0" y="46"/>
                  </a:lnTo>
                  <a:lnTo>
                    <a:pt x="0" y="11"/>
                  </a:lnTo>
                  <a:lnTo>
                    <a:pt x="15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" name="Freeform 251"/>
            <p:cNvSpPr>
              <a:spLocks/>
            </p:cNvSpPr>
            <p:nvPr/>
          </p:nvSpPr>
          <p:spPr bwMode="auto">
            <a:xfrm>
              <a:off x="7400499" y="4076853"/>
              <a:ext cx="191827" cy="60189"/>
            </a:xfrm>
            <a:custGeom>
              <a:avLst/>
              <a:gdLst>
                <a:gd name="T0" fmla="*/ 0 w 88"/>
                <a:gd name="T1" fmla="*/ 25 h 26"/>
                <a:gd name="T2" fmla="*/ 11 w 88"/>
                <a:gd name="T3" fmla="*/ 0 h 26"/>
                <a:gd name="T4" fmla="*/ 76 w 88"/>
                <a:gd name="T5" fmla="*/ 0 h 26"/>
                <a:gd name="T6" fmla="*/ 87 w 88"/>
                <a:gd name="T7" fmla="*/ 25 h 26"/>
                <a:gd name="T8" fmla="*/ 0 w 88"/>
                <a:gd name="T9" fmla="*/ 25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26"/>
                <a:gd name="T17" fmla="*/ 88 w 88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26">
                  <a:moveTo>
                    <a:pt x="0" y="25"/>
                  </a:moveTo>
                  <a:lnTo>
                    <a:pt x="11" y="0"/>
                  </a:lnTo>
                  <a:lnTo>
                    <a:pt x="76" y="0"/>
                  </a:lnTo>
                  <a:lnTo>
                    <a:pt x="87" y="25"/>
                  </a:lnTo>
                  <a:lnTo>
                    <a:pt x="0" y="25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" name="Freeform 252"/>
            <p:cNvSpPr>
              <a:spLocks/>
            </p:cNvSpPr>
            <p:nvPr/>
          </p:nvSpPr>
          <p:spPr bwMode="auto">
            <a:xfrm>
              <a:off x="7614124" y="4028238"/>
              <a:ext cx="191827" cy="57874"/>
            </a:xfrm>
            <a:custGeom>
              <a:avLst/>
              <a:gdLst>
                <a:gd name="T0" fmla="*/ 87 w 88"/>
                <a:gd name="T1" fmla="*/ 24 h 25"/>
                <a:gd name="T2" fmla="*/ 54 w 88"/>
                <a:gd name="T3" fmla="*/ 0 h 25"/>
                <a:gd name="T4" fmla="*/ 10 w 88"/>
                <a:gd name="T5" fmla="*/ 0 h 25"/>
                <a:gd name="T6" fmla="*/ 0 w 88"/>
                <a:gd name="T7" fmla="*/ 0 h 25"/>
                <a:gd name="T8" fmla="*/ 21 w 88"/>
                <a:gd name="T9" fmla="*/ 24 h 25"/>
                <a:gd name="T10" fmla="*/ 87 w 88"/>
                <a:gd name="T11" fmla="*/ 24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8"/>
                <a:gd name="T19" fmla="*/ 0 h 25"/>
                <a:gd name="T20" fmla="*/ 88 w 88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8" h="25">
                  <a:moveTo>
                    <a:pt x="87" y="24"/>
                  </a:moveTo>
                  <a:lnTo>
                    <a:pt x="54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1" y="24"/>
                  </a:lnTo>
                  <a:lnTo>
                    <a:pt x="87" y="24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" name="Line 253"/>
            <p:cNvSpPr>
              <a:spLocks noChangeShapeType="1"/>
            </p:cNvSpPr>
            <p:nvPr/>
          </p:nvSpPr>
          <p:spPr bwMode="auto">
            <a:xfrm>
              <a:off x="7422297" y="4104632"/>
              <a:ext cx="0" cy="185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" name="Line 254"/>
            <p:cNvSpPr>
              <a:spLocks noChangeShapeType="1"/>
            </p:cNvSpPr>
            <p:nvPr/>
          </p:nvSpPr>
          <p:spPr bwMode="auto">
            <a:xfrm>
              <a:off x="7566167" y="4104632"/>
              <a:ext cx="0" cy="185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" name="Freeform 255"/>
            <p:cNvSpPr>
              <a:spLocks/>
            </p:cNvSpPr>
            <p:nvPr/>
          </p:nvSpPr>
          <p:spPr bwMode="auto">
            <a:xfrm>
              <a:off x="7422297" y="4111577"/>
              <a:ext cx="146050" cy="34724"/>
            </a:xfrm>
            <a:custGeom>
              <a:avLst/>
              <a:gdLst>
                <a:gd name="T0" fmla="*/ 0 w 67"/>
                <a:gd name="T1" fmla="*/ 14 h 15"/>
                <a:gd name="T2" fmla="*/ 11 w 67"/>
                <a:gd name="T3" fmla="*/ 0 h 15"/>
                <a:gd name="T4" fmla="*/ 54 w 67"/>
                <a:gd name="T5" fmla="*/ 0 h 15"/>
                <a:gd name="T6" fmla="*/ 66 w 67"/>
                <a:gd name="T7" fmla="*/ 14 h 15"/>
                <a:gd name="T8" fmla="*/ 0 w 67"/>
                <a:gd name="T9" fmla="*/ 14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15"/>
                <a:gd name="T17" fmla="*/ 67 w 67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15">
                  <a:moveTo>
                    <a:pt x="0" y="14"/>
                  </a:moveTo>
                  <a:lnTo>
                    <a:pt x="11" y="0"/>
                  </a:lnTo>
                  <a:lnTo>
                    <a:pt x="54" y="0"/>
                  </a:lnTo>
                  <a:lnTo>
                    <a:pt x="66" y="14"/>
                  </a:lnTo>
                  <a:lnTo>
                    <a:pt x="0" y="1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" name="Freeform 256"/>
            <p:cNvSpPr>
              <a:spLocks/>
            </p:cNvSpPr>
            <p:nvPr/>
          </p:nvSpPr>
          <p:spPr bwMode="auto">
            <a:xfrm>
              <a:off x="7614124" y="4028238"/>
              <a:ext cx="50137" cy="164362"/>
            </a:xfrm>
            <a:custGeom>
              <a:avLst/>
              <a:gdLst>
                <a:gd name="T0" fmla="*/ 0 w 22"/>
                <a:gd name="T1" fmla="*/ 0 h 70"/>
                <a:gd name="T2" fmla="*/ 0 w 22"/>
                <a:gd name="T3" fmla="*/ 34 h 70"/>
                <a:gd name="T4" fmla="*/ 21 w 22"/>
                <a:gd name="T5" fmla="*/ 69 h 70"/>
                <a:gd name="T6" fmla="*/ 21 w 22"/>
                <a:gd name="T7" fmla="*/ 21 h 70"/>
                <a:gd name="T8" fmla="*/ 0 w 22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70"/>
                <a:gd name="T17" fmla="*/ 22 w 22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70">
                  <a:moveTo>
                    <a:pt x="0" y="0"/>
                  </a:moveTo>
                  <a:lnTo>
                    <a:pt x="0" y="34"/>
                  </a:lnTo>
                  <a:lnTo>
                    <a:pt x="21" y="69"/>
                  </a:lnTo>
                  <a:lnTo>
                    <a:pt x="21" y="21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" name="Line 257"/>
            <p:cNvSpPr>
              <a:spLocks noChangeShapeType="1"/>
            </p:cNvSpPr>
            <p:nvPr/>
          </p:nvSpPr>
          <p:spPr bwMode="auto">
            <a:xfrm>
              <a:off x="7734016" y="4056018"/>
              <a:ext cx="3487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" name="Freeform 258"/>
            <p:cNvSpPr>
              <a:spLocks/>
            </p:cNvSpPr>
            <p:nvPr/>
          </p:nvSpPr>
          <p:spPr bwMode="auto">
            <a:xfrm>
              <a:off x="7635922" y="4056018"/>
              <a:ext cx="122072" cy="34724"/>
            </a:xfrm>
            <a:custGeom>
              <a:avLst/>
              <a:gdLst>
                <a:gd name="T0" fmla="*/ 0 w 56"/>
                <a:gd name="T1" fmla="*/ 0 h 15"/>
                <a:gd name="T2" fmla="*/ 43 w 56"/>
                <a:gd name="T3" fmla="*/ 0 h 15"/>
                <a:gd name="T4" fmla="*/ 55 w 56"/>
                <a:gd name="T5" fmla="*/ 14 h 15"/>
                <a:gd name="T6" fmla="*/ 10 w 56"/>
                <a:gd name="T7" fmla="*/ 14 h 15"/>
                <a:gd name="T8" fmla="*/ 0 w 56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"/>
                <a:gd name="T17" fmla="*/ 56 w 56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">
                  <a:moveTo>
                    <a:pt x="0" y="0"/>
                  </a:moveTo>
                  <a:lnTo>
                    <a:pt x="43" y="0"/>
                  </a:lnTo>
                  <a:lnTo>
                    <a:pt x="55" y="14"/>
                  </a:lnTo>
                  <a:lnTo>
                    <a:pt x="10" y="1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6" name="Freeform 259"/>
            <p:cNvSpPr>
              <a:spLocks/>
            </p:cNvSpPr>
            <p:nvPr/>
          </p:nvSpPr>
          <p:spPr bwMode="auto">
            <a:xfrm>
              <a:off x="7210851" y="4083798"/>
              <a:ext cx="117712" cy="34724"/>
            </a:xfrm>
            <a:custGeom>
              <a:avLst/>
              <a:gdLst>
                <a:gd name="T0" fmla="*/ 21 w 54"/>
                <a:gd name="T1" fmla="*/ 14 h 15"/>
                <a:gd name="T2" fmla="*/ 0 w 54"/>
                <a:gd name="T3" fmla="*/ 14 h 15"/>
                <a:gd name="T4" fmla="*/ 21 w 54"/>
                <a:gd name="T5" fmla="*/ 0 h 15"/>
                <a:gd name="T6" fmla="*/ 53 w 54"/>
                <a:gd name="T7" fmla="*/ 0 h 15"/>
                <a:gd name="T8" fmla="*/ 42 w 54"/>
                <a:gd name="T9" fmla="*/ 14 h 15"/>
                <a:gd name="T10" fmla="*/ 0 w 54"/>
                <a:gd name="T11" fmla="*/ 14 h 15"/>
                <a:gd name="T12" fmla="*/ 21 w 54"/>
                <a:gd name="T13" fmla="*/ 14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15"/>
                <a:gd name="T23" fmla="*/ 54 w 54"/>
                <a:gd name="T24" fmla="*/ 15 h 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15">
                  <a:moveTo>
                    <a:pt x="21" y="14"/>
                  </a:moveTo>
                  <a:lnTo>
                    <a:pt x="0" y="14"/>
                  </a:lnTo>
                  <a:lnTo>
                    <a:pt x="21" y="0"/>
                  </a:lnTo>
                  <a:lnTo>
                    <a:pt x="53" y="0"/>
                  </a:lnTo>
                  <a:lnTo>
                    <a:pt x="42" y="14"/>
                  </a:lnTo>
                  <a:lnTo>
                    <a:pt x="0" y="14"/>
                  </a:lnTo>
                  <a:lnTo>
                    <a:pt x="21" y="1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7" name="Freeform 260"/>
            <p:cNvSpPr>
              <a:spLocks/>
            </p:cNvSpPr>
            <p:nvPr/>
          </p:nvSpPr>
          <p:spPr bwMode="auto">
            <a:xfrm>
              <a:off x="7210851" y="4083798"/>
              <a:ext cx="119892" cy="34724"/>
            </a:xfrm>
            <a:custGeom>
              <a:avLst/>
              <a:gdLst>
                <a:gd name="T0" fmla="*/ 21 w 55"/>
                <a:gd name="T1" fmla="*/ 14 h 15"/>
                <a:gd name="T2" fmla="*/ 0 w 55"/>
                <a:gd name="T3" fmla="*/ 14 h 15"/>
                <a:gd name="T4" fmla="*/ 21 w 55"/>
                <a:gd name="T5" fmla="*/ 0 h 15"/>
                <a:gd name="T6" fmla="*/ 54 w 55"/>
                <a:gd name="T7" fmla="*/ 0 h 15"/>
                <a:gd name="T8" fmla="*/ 43 w 55"/>
                <a:gd name="T9" fmla="*/ 14 h 15"/>
                <a:gd name="T10" fmla="*/ 0 w 55"/>
                <a:gd name="T11" fmla="*/ 14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5"/>
                <a:gd name="T20" fmla="*/ 55 w 5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5">
                  <a:moveTo>
                    <a:pt x="21" y="14"/>
                  </a:moveTo>
                  <a:lnTo>
                    <a:pt x="0" y="14"/>
                  </a:lnTo>
                  <a:lnTo>
                    <a:pt x="21" y="0"/>
                  </a:lnTo>
                  <a:lnTo>
                    <a:pt x="54" y="0"/>
                  </a:lnTo>
                  <a:lnTo>
                    <a:pt x="43" y="14"/>
                  </a:lnTo>
                  <a:lnTo>
                    <a:pt x="0" y="1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" name="Freeform 261"/>
            <p:cNvSpPr>
              <a:spLocks/>
            </p:cNvSpPr>
            <p:nvPr/>
          </p:nvSpPr>
          <p:spPr bwMode="auto">
            <a:xfrm>
              <a:off x="7258808" y="4028238"/>
              <a:ext cx="119892" cy="34724"/>
            </a:xfrm>
            <a:custGeom>
              <a:avLst/>
              <a:gdLst>
                <a:gd name="T0" fmla="*/ 21 w 54"/>
                <a:gd name="T1" fmla="*/ 14 h 15"/>
                <a:gd name="T2" fmla="*/ 0 w 54"/>
                <a:gd name="T3" fmla="*/ 14 h 15"/>
                <a:gd name="T4" fmla="*/ 21 w 54"/>
                <a:gd name="T5" fmla="*/ 0 h 15"/>
                <a:gd name="T6" fmla="*/ 53 w 54"/>
                <a:gd name="T7" fmla="*/ 0 h 15"/>
                <a:gd name="T8" fmla="*/ 42 w 54"/>
                <a:gd name="T9" fmla="*/ 14 h 15"/>
                <a:gd name="T10" fmla="*/ 0 w 54"/>
                <a:gd name="T11" fmla="*/ 14 h 15"/>
                <a:gd name="T12" fmla="*/ 21 w 54"/>
                <a:gd name="T13" fmla="*/ 14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15"/>
                <a:gd name="T23" fmla="*/ 54 w 54"/>
                <a:gd name="T24" fmla="*/ 15 h 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15">
                  <a:moveTo>
                    <a:pt x="21" y="14"/>
                  </a:moveTo>
                  <a:lnTo>
                    <a:pt x="0" y="14"/>
                  </a:lnTo>
                  <a:lnTo>
                    <a:pt x="21" y="0"/>
                  </a:lnTo>
                  <a:lnTo>
                    <a:pt x="53" y="0"/>
                  </a:lnTo>
                  <a:lnTo>
                    <a:pt x="42" y="14"/>
                  </a:lnTo>
                  <a:lnTo>
                    <a:pt x="0" y="14"/>
                  </a:lnTo>
                  <a:lnTo>
                    <a:pt x="21" y="1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9" name="Freeform 262"/>
            <p:cNvSpPr>
              <a:spLocks/>
            </p:cNvSpPr>
            <p:nvPr/>
          </p:nvSpPr>
          <p:spPr bwMode="auto">
            <a:xfrm>
              <a:off x="7258808" y="4028238"/>
              <a:ext cx="119892" cy="34724"/>
            </a:xfrm>
            <a:custGeom>
              <a:avLst/>
              <a:gdLst>
                <a:gd name="T0" fmla="*/ 21 w 55"/>
                <a:gd name="T1" fmla="*/ 14 h 15"/>
                <a:gd name="T2" fmla="*/ 0 w 55"/>
                <a:gd name="T3" fmla="*/ 14 h 15"/>
                <a:gd name="T4" fmla="*/ 21 w 55"/>
                <a:gd name="T5" fmla="*/ 0 h 15"/>
                <a:gd name="T6" fmla="*/ 54 w 55"/>
                <a:gd name="T7" fmla="*/ 0 h 15"/>
                <a:gd name="T8" fmla="*/ 42 w 55"/>
                <a:gd name="T9" fmla="*/ 14 h 15"/>
                <a:gd name="T10" fmla="*/ 0 w 55"/>
                <a:gd name="T11" fmla="*/ 14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5"/>
                <a:gd name="T20" fmla="*/ 55 w 5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5">
                  <a:moveTo>
                    <a:pt x="21" y="14"/>
                  </a:moveTo>
                  <a:lnTo>
                    <a:pt x="0" y="14"/>
                  </a:lnTo>
                  <a:lnTo>
                    <a:pt x="21" y="0"/>
                  </a:lnTo>
                  <a:lnTo>
                    <a:pt x="54" y="0"/>
                  </a:lnTo>
                  <a:lnTo>
                    <a:pt x="42" y="14"/>
                  </a:lnTo>
                  <a:lnTo>
                    <a:pt x="0" y="1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" name="Freeform 263"/>
            <p:cNvSpPr>
              <a:spLocks/>
            </p:cNvSpPr>
            <p:nvPr/>
          </p:nvSpPr>
          <p:spPr bwMode="auto">
            <a:xfrm>
              <a:off x="7234830" y="3866191"/>
              <a:ext cx="119892" cy="34724"/>
            </a:xfrm>
            <a:custGeom>
              <a:avLst/>
              <a:gdLst>
                <a:gd name="T0" fmla="*/ 21 w 54"/>
                <a:gd name="T1" fmla="*/ 14 h 15"/>
                <a:gd name="T2" fmla="*/ 0 w 54"/>
                <a:gd name="T3" fmla="*/ 14 h 15"/>
                <a:gd name="T4" fmla="*/ 21 w 54"/>
                <a:gd name="T5" fmla="*/ 0 h 15"/>
                <a:gd name="T6" fmla="*/ 53 w 54"/>
                <a:gd name="T7" fmla="*/ 0 h 15"/>
                <a:gd name="T8" fmla="*/ 42 w 54"/>
                <a:gd name="T9" fmla="*/ 14 h 15"/>
                <a:gd name="T10" fmla="*/ 0 w 54"/>
                <a:gd name="T11" fmla="*/ 14 h 15"/>
                <a:gd name="T12" fmla="*/ 21 w 54"/>
                <a:gd name="T13" fmla="*/ 14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15"/>
                <a:gd name="T23" fmla="*/ 54 w 54"/>
                <a:gd name="T24" fmla="*/ 15 h 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15">
                  <a:moveTo>
                    <a:pt x="21" y="14"/>
                  </a:moveTo>
                  <a:lnTo>
                    <a:pt x="0" y="14"/>
                  </a:lnTo>
                  <a:lnTo>
                    <a:pt x="21" y="0"/>
                  </a:lnTo>
                  <a:lnTo>
                    <a:pt x="53" y="0"/>
                  </a:lnTo>
                  <a:lnTo>
                    <a:pt x="42" y="14"/>
                  </a:lnTo>
                  <a:lnTo>
                    <a:pt x="0" y="14"/>
                  </a:lnTo>
                  <a:lnTo>
                    <a:pt x="21" y="1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" name="Freeform 264"/>
            <p:cNvSpPr>
              <a:spLocks/>
            </p:cNvSpPr>
            <p:nvPr/>
          </p:nvSpPr>
          <p:spPr bwMode="auto">
            <a:xfrm>
              <a:off x="7234830" y="3866191"/>
              <a:ext cx="119892" cy="34724"/>
            </a:xfrm>
            <a:custGeom>
              <a:avLst/>
              <a:gdLst>
                <a:gd name="T0" fmla="*/ 21 w 55"/>
                <a:gd name="T1" fmla="*/ 14 h 15"/>
                <a:gd name="T2" fmla="*/ 0 w 55"/>
                <a:gd name="T3" fmla="*/ 14 h 15"/>
                <a:gd name="T4" fmla="*/ 21 w 55"/>
                <a:gd name="T5" fmla="*/ 0 h 15"/>
                <a:gd name="T6" fmla="*/ 54 w 55"/>
                <a:gd name="T7" fmla="*/ 0 h 15"/>
                <a:gd name="T8" fmla="*/ 42 w 55"/>
                <a:gd name="T9" fmla="*/ 14 h 15"/>
                <a:gd name="T10" fmla="*/ 0 w 55"/>
                <a:gd name="T11" fmla="*/ 14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5"/>
                <a:gd name="T20" fmla="*/ 55 w 5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5">
                  <a:moveTo>
                    <a:pt x="21" y="14"/>
                  </a:moveTo>
                  <a:lnTo>
                    <a:pt x="0" y="14"/>
                  </a:lnTo>
                  <a:lnTo>
                    <a:pt x="21" y="0"/>
                  </a:lnTo>
                  <a:lnTo>
                    <a:pt x="54" y="0"/>
                  </a:lnTo>
                  <a:lnTo>
                    <a:pt x="42" y="14"/>
                  </a:lnTo>
                  <a:lnTo>
                    <a:pt x="0" y="1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" name="Freeform 265"/>
            <p:cNvSpPr>
              <a:spLocks/>
            </p:cNvSpPr>
            <p:nvPr/>
          </p:nvSpPr>
          <p:spPr bwMode="auto">
            <a:xfrm>
              <a:off x="7258808" y="3836097"/>
              <a:ext cx="74115" cy="85654"/>
            </a:xfrm>
            <a:custGeom>
              <a:avLst/>
              <a:gdLst>
                <a:gd name="T0" fmla="*/ 10 w 33"/>
                <a:gd name="T1" fmla="*/ 0 h 37"/>
                <a:gd name="T2" fmla="*/ 0 w 33"/>
                <a:gd name="T3" fmla="*/ 12 h 37"/>
                <a:gd name="T4" fmla="*/ 21 w 33"/>
                <a:gd name="T5" fmla="*/ 36 h 37"/>
                <a:gd name="T6" fmla="*/ 32 w 33"/>
                <a:gd name="T7" fmla="*/ 23 h 37"/>
                <a:gd name="T8" fmla="*/ 10 w 33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7"/>
                <a:gd name="T17" fmla="*/ 33 w 33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7">
                  <a:moveTo>
                    <a:pt x="10" y="0"/>
                  </a:moveTo>
                  <a:lnTo>
                    <a:pt x="0" y="12"/>
                  </a:lnTo>
                  <a:lnTo>
                    <a:pt x="21" y="36"/>
                  </a:lnTo>
                  <a:lnTo>
                    <a:pt x="32" y="23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" name="Freeform 266"/>
            <p:cNvSpPr>
              <a:spLocks/>
            </p:cNvSpPr>
            <p:nvPr/>
          </p:nvSpPr>
          <p:spPr bwMode="auto">
            <a:xfrm>
              <a:off x="7280607" y="3810632"/>
              <a:ext cx="119892" cy="34724"/>
            </a:xfrm>
            <a:custGeom>
              <a:avLst/>
              <a:gdLst>
                <a:gd name="T0" fmla="*/ 21 w 55"/>
                <a:gd name="T1" fmla="*/ 14 h 15"/>
                <a:gd name="T2" fmla="*/ 0 w 55"/>
                <a:gd name="T3" fmla="*/ 14 h 15"/>
                <a:gd name="T4" fmla="*/ 21 w 55"/>
                <a:gd name="T5" fmla="*/ 0 h 15"/>
                <a:gd name="T6" fmla="*/ 54 w 55"/>
                <a:gd name="T7" fmla="*/ 0 h 15"/>
                <a:gd name="T8" fmla="*/ 43 w 55"/>
                <a:gd name="T9" fmla="*/ 14 h 15"/>
                <a:gd name="T10" fmla="*/ 0 w 55"/>
                <a:gd name="T11" fmla="*/ 14 h 15"/>
                <a:gd name="T12" fmla="*/ 21 w 55"/>
                <a:gd name="T13" fmla="*/ 14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"/>
                <a:gd name="T22" fmla="*/ 0 h 15"/>
                <a:gd name="T23" fmla="*/ 55 w 55"/>
                <a:gd name="T24" fmla="*/ 15 h 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" h="15">
                  <a:moveTo>
                    <a:pt x="21" y="14"/>
                  </a:moveTo>
                  <a:lnTo>
                    <a:pt x="0" y="14"/>
                  </a:lnTo>
                  <a:lnTo>
                    <a:pt x="21" y="0"/>
                  </a:lnTo>
                  <a:lnTo>
                    <a:pt x="54" y="0"/>
                  </a:lnTo>
                  <a:lnTo>
                    <a:pt x="43" y="14"/>
                  </a:lnTo>
                  <a:lnTo>
                    <a:pt x="0" y="14"/>
                  </a:lnTo>
                  <a:lnTo>
                    <a:pt x="21" y="1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4" name="Freeform 267"/>
            <p:cNvSpPr>
              <a:spLocks/>
            </p:cNvSpPr>
            <p:nvPr/>
          </p:nvSpPr>
          <p:spPr bwMode="auto">
            <a:xfrm>
              <a:off x="7280607" y="3810632"/>
              <a:ext cx="119892" cy="34724"/>
            </a:xfrm>
            <a:custGeom>
              <a:avLst/>
              <a:gdLst>
                <a:gd name="T0" fmla="*/ 21 w 55"/>
                <a:gd name="T1" fmla="*/ 14 h 15"/>
                <a:gd name="T2" fmla="*/ 0 w 55"/>
                <a:gd name="T3" fmla="*/ 14 h 15"/>
                <a:gd name="T4" fmla="*/ 21 w 55"/>
                <a:gd name="T5" fmla="*/ 0 h 15"/>
                <a:gd name="T6" fmla="*/ 54 w 55"/>
                <a:gd name="T7" fmla="*/ 0 h 15"/>
                <a:gd name="T8" fmla="*/ 43 w 55"/>
                <a:gd name="T9" fmla="*/ 14 h 15"/>
                <a:gd name="T10" fmla="*/ 0 w 55"/>
                <a:gd name="T11" fmla="*/ 14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5"/>
                <a:gd name="T20" fmla="*/ 55 w 5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5">
                  <a:moveTo>
                    <a:pt x="21" y="14"/>
                  </a:moveTo>
                  <a:lnTo>
                    <a:pt x="0" y="14"/>
                  </a:lnTo>
                  <a:lnTo>
                    <a:pt x="21" y="0"/>
                  </a:lnTo>
                  <a:lnTo>
                    <a:pt x="54" y="0"/>
                  </a:lnTo>
                  <a:lnTo>
                    <a:pt x="43" y="14"/>
                  </a:lnTo>
                  <a:lnTo>
                    <a:pt x="0" y="1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" name="Freeform 268"/>
            <p:cNvSpPr>
              <a:spLocks/>
            </p:cNvSpPr>
            <p:nvPr/>
          </p:nvSpPr>
          <p:spPr bwMode="auto">
            <a:xfrm>
              <a:off x="7422297" y="3836097"/>
              <a:ext cx="172208" cy="57874"/>
            </a:xfrm>
            <a:custGeom>
              <a:avLst/>
              <a:gdLst>
                <a:gd name="T0" fmla="*/ 0 w 78"/>
                <a:gd name="T1" fmla="*/ 24 h 25"/>
                <a:gd name="T2" fmla="*/ 11 w 78"/>
                <a:gd name="T3" fmla="*/ 0 h 25"/>
                <a:gd name="T4" fmla="*/ 65 w 78"/>
                <a:gd name="T5" fmla="*/ 0 h 25"/>
                <a:gd name="T6" fmla="*/ 77 w 78"/>
                <a:gd name="T7" fmla="*/ 24 h 25"/>
                <a:gd name="T8" fmla="*/ 0 w 78"/>
                <a:gd name="T9" fmla="*/ 24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25"/>
                <a:gd name="T17" fmla="*/ 78 w 78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25">
                  <a:moveTo>
                    <a:pt x="0" y="24"/>
                  </a:moveTo>
                  <a:lnTo>
                    <a:pt x="11" y="0"/>
                  </a:lnTo>
                  <a:lnTo>
                    <a:pt x="65" y="0"/>
                  </a:lnTo>
                  <a:lnTo>
                    <a:pt x="77" y="24"/>
                  </a:lnTo>
                  <a:lnTo>
                    <a:pt x="0" y="24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6" name="Line 269"/>
            <p:cNvSpPr>
              <a:spLocks noChangeShapeType="1"/>
            </p:cNvSpPr>
            <p:nvPr/>
          </p:nvSpPr>
          <p:spPr bwMode="auto">
            <a:xfrm>
              <a:off x="7448455" y="3856931"/>
              <a:ext cx="0" cy="185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" name="Line 270"/>
            <p:cNvSpPr>
              <a:spLocks noChangeShapeType="1"/>
            </p:cNvSpPr>
            <p:nvPr/>
          </p:nvSpPr>
          <p:spPr bwMode="auto">
            <a:xfrm>
              <a:off x="7566167" y="3856931"/>
              <a:ext cx="0" cy="185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8" name="Freeform 271" descr="Large confetti"/>
            <p:cNvSpPr>
              <a:spLocks/>
            </p:cNvSpPr>
            <p:nvPr/>
          </p:nvSpPr>
          <p:spPr bwMode="auto">
            <a:xfrm>
              <a:off x="7422297" y="3866191"/>
              <a:ext cx="172208" cy="55559"/>
            </a:xfrm>
            <a:custGeom>
              <a:avLst/>
              <a:gdLst>
                <a:gd name="T0" fmla="*/ 0 w 78"/>
                <a:gd name="T1" fmla="*/ 23 h 24"/>
                <a:gd name="T2" fmla="*/ 16 w 78"/>
                <a:gd name="T3" fmla="*/ 0 h 24"/>
                <a:gd name="T4" fmla="*/ 61 w 78"/>
                <a:gd name="T5" fmla="*/ 0 h 24"/>
                <a:gd name="T6" fmla="*/ 77 w 78"/>
                <a:gd name="T7" fmla="*/ 23 h 24"/>
                <a:gd name="T8" fmla="*/ 0 w 78"/>
                <a:gd name="T9" fmla="*/ 23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24"/>
                <a:gd name="T17" fmla="*/ 78 w 78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24">
                  <a:moveTo>
                    <a:pt x="0" y="23"/>
                  </a:moveTo>
                  <a:lnTo>
                    <a:pt x="16" y="0"/>
                  </a:lnTo>
                  <a:lnTo>
                    <a:pt x="61" y="0"/>
                  </a:lnTo>
                  <a:lnTo>
                    <a:pt x="77" y="23"/>
                  </a:lnTo>
                  <a:lnTo>
                    <a:pt x="0" y="23"/>
                  </a:lnTo>
                </a:path>
              </a:pathLst>
            </a:custGeom>
            <a:pattFill prst="lgConfetti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9" name="Freeform 272"/>
            <p:cNvSpPr>
              <a:spLocks/>
            </p:cNvSpPr>
            <p:nvPr/>
          </p:nvSpPr>
          <p:spPr bwMode="auto">
            <a:xfrm>
              <a:off x="7494232" y="3836097"/>
              <a:ext cx="74115" cy="85654"/>
            </a:xfrm>
            <a:custGeom>
              <a:avLst/>
              <a:gdLst>
                <a:gd name="T0" fmla="*/ 21 w 34"/>
                <a:gd name="T1" fmla="*/ 0 h 37"/>
                <a:gd name="T2" fmla="*/ 33 w 34"/>
                <a:gd name="T3" fmla="*/ 12 h 37"/>
                <a:gd name="T4" fmla="*/ 11 w 34"/>
                <a:gd name="T5" fmla="*/ 36 h 37"/>
                <a:gd name="T6" fmla="*/ 0 w 34"/>
                <a:gd name="T7" fmla="*/ 23 h 37"/>
                <a:gd name="T8" fmla="*/ 21 w 34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7"/>
                <a:gd name="T17" fmla="*/ 34 w 34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7">
                  <a:moveTo>
                    <a:pt x="21" y="0"/>
                  </a:moveTo>
                  <a:lnTo>
                    <a:pt x="33" y="12"/>
                  </a:lnTo>
                  <a:lnTo>
                    <a:pt x="11" y="36"/>
                  </a:lnTo>
                  <a:lnTo>
                    <a:pt x="0" y="23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0" name="Rectangle 273"/>
            <p:cNvSpPr>
              <a:spLocks noChangeArrowheads="1"/>
            </p:cNvSpPr>
            <p:nvPr/>
          </p:nvSpPr>
          <p:spPr bwMode="auto">
            <a:xfrm>
              <a:off x="7428837" y="3896286"/>
              <a:ext cx="154769" cy="7176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81" name="Freeform 274"/>
            <p:cNvSpPr>
              <a:spLocks/>
            </p:cNvSpPr>
            <p:nvPr/>
          </p:nvSpPr>
          <p:spPr bwMode="auto">
            <a:xfrm>
              <a:off x="7614124" y="3836097"/>
              <a:ext cx="50137" cy="138898"/>
            </a:xfrm>
            <a:custGeom>
              <a:avLst/>
              <a:gdLst>
                <a:gd name="T0" fmla="*/ 0 w 22"/>
                <a:gd name="T1" fmla="*/ 0 h 60"/>
                <a:gd name="T2" fmla="*/ 21 w 22"/>
                <a:gd name="T3" fmla="*/ 23 h 60"/>
                <a:gd name="T4" fmla="*/ 21 w 22"/>
                <a:gd name="T5" fmla="*/ 59 h 60"/>
                <a:gd name="T6" fmla="*/ 0 w 22"/>
                <a:gd name="T7" fmla="*/ 23 h 60"/>
                <a:gd name="T8" fmla="*/ 0 w 22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60"/>
                <a:gd name="T17" fmla="*/ 22 w 2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60">
                  <a:moveTo>
                    <a:pt x="0" y="0"/>
                  </a:moveTo>
                  <a:lnTo>
                    <a:pt x="21" y="23"/>
                  </a:lnTo>
                  <a:lnTo>
                    <a:pt x="21" y="59"/>
                  </a:ln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" name="Freeform 275"/>
            <p:cNvSpPr>
              <a:spLocks/>
            </p:cNvSpPr>
            <p:nvPr/>
          </p:nvSpPr>
          <p:spPr bwMode="auto">
            <a:xfrm>
              <a:off x="7734016" y="3836097"/>
              <a:ext cx="47957" cy="138898"/>
            </a:xfrm>
            <a:custGeom>
              <a:avLst/>
              <a:gdLst>
                <a:gd name="T0" fmla="*/ 0 w 22"/>
                <a:gd name="T1" fmla="*/ 0 h 60"/>
                <a:gd name="T2" fmla="*/ 21 w 22"/>
                <a:gd name="T3" fmla="*/ 23 h 60"/>
                <a:gd name="T4" fmla="*/ 21 w 22"/>
                <a:gd name="T5" fmla="*/ 59 h 60"/>
                <a:gd name="T6" fmla="*/ 0 w 22"/>
                <a:gd name="T7" fmla="*/ 23 h 60"/>
                <a:gd name="T8" fmla="*/ 0 w 22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60"/>
                <a:gd name="T17" fmla="*/ 22 w 2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60">
                  <a:moveTo>
                    <a:pt x="0" y="0"/>
                  </a:moveTo>
                  <a:lnTo>
                    <a:pt x="21" y="23"/>
                  </a:lnTo>
                  <a:lnTo>
                    <a:pt x="21" y="59"/>
                  </a:ln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" name="Freeform 276"/>
            <p:cNvSpPr>
              <a:spLocks/>
            </p:cNvSpPr>
            <p:nvPr/>
          </p:nvSpPr>
          <p:spPr bwMode="auto">
            <a:xfrm>
              <a:off x="7614124" y="3836097"/>
              <a:ext cx="167849" cy="57874"/>
            </a:xfrm>
            <a:custGeom>
              <a:avLst/>
              <a:gdLst>
                <a:gd name="T0" fmla="*/ 0 w 77"/>
                <a:gd name="T1" fmla="*/ 0 h 25"/>
                <a:gd name="T2" fmla="*/ 54 w 77"/>
                <a:gd name="T3" fmla="*/ 0 h 25"/>
                <a:gd name="T4" fmla="*/ 76 w 77"/>
                <a:gd name="T5" fmla="*/ 24 h 25"/>
                <a:gd name="T6" fmla="*/ 21 w 77"/>
                <a:gd name="T7" fmla="*/ 24 h 25"/>
                <a:gd name="T8" fmla="*/ 0 w 77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25"/>
                <a:gd name="T17" fmla="*/ 77 w 77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25">
                  <a:moveTo>
                    <a:pt x="0" y="0"/>
                  </a:moveTo>
                  <a:lnTo>
                    <a:pt x="54" y="0"/>
                  </a:lnTo>
                  <a:lnTo>
                    <a:pt x="76" y="24"/>
                  </a:lnTo>
                  <a:lnTo>
                    <a:pt x="21" y="24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" name="Line 277"/>
            <p:cNvSpPr>
              <a:spLocks noChangeShapeType="1"/>
            </p:cNvSpPr>
            <p:nvPr/>
          </p:nvSpPr>
          <p:spPr bwMode="auto">
            <a:xfrm>
              <a:off x="7734016" y="3856931"/>
              <a:ext cx="0" cy="185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" name="Freeform 278"/>
            <p:cNvSpPr>
              <a:spLocks/>
            </p:cNvSpPr>
            <p:nvPr/>
          </p:nvSpPr>
          <p:spPr bwMode="auto">
            <a:xfrm>
              <a:off x="7635922" y="3866191"/>
              <a:ext cx="122072" cy="34724"/>
            </a:xfrm>
            <a:custGeom>
              <a:avLst/>
              <a:gdLst>
                <a:gd name="T0" fmla="*/ 0 w 56"/>
                <a:gd name="T1" fmla="*/ 0 h 15"/>
                <a:gd name="T2" fmla="*/ 43 w 56"/>
                <a:gd name="T3" fmla="*/ 0 h 15"/>
                <a:gd name="T4" fmla="*/ 55 w 56"/>
                <a:gd name="T5" fmla="*/ 14 h 15"/>
                <a:gd name="T6" fmla="*/ 10 w 56"/>
                <a:gd name="T7" fmla="*/ 14 h 15"/>
                <a:gd name="T8" fmla="*/ 0 w 56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"/>
                <a:gd name="T17" fmla="*/ 56 w 56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">
                  <a:moveTo>
                    <a:pt x="0" y="0"/>
                  </a:moveTo>
                  <a:lnTo>
                    <a:pt x="43" y="0"/>
                  </a:lnTo>
                  <a:lnTo>
                    <a:pt x="55" y="14"/>
                  </a:lnTo>
                  <a:lnTo>
                    <a:pt x="10" y="1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" name="Freeform 279" descr="50%"/>
            <p:cNvSpPr>
              <a:spLocks/>
            </p:cNvSpPr>
            <p:nvPr/>
          </p:nvSpPr>
          <p:spPr bwMode="auto">
            <a:xfrm>
              <a:off x="7234830" y="3650900"/>
              <a:ext cx="119892" cy="34724"/>
            </a:xfrm>
            <a:custGeom>
              <a:avLst/>
              <a:gdLst>
                <a:gd name="T0" fmla="*/ 0 w 55"/>
                <a:gd name="T1" fmla="*/ 14 h 15"/>
                <a:gd name="T2" fmla="*/ 32 w 55"/>
                <a:gd name="T3" fmla="*/ 0 h 15"/>
                <a:gd name="T4" fmla="*/ 54 w 55"/>
                <a:gd name="T5" fmla="*/ 0 h 15"/>
                <a:gd name="T6" fmla="*/ 32 w 55"/>
                <a:gd name="T7" fmla="*/ 14 h 15"/>
                <a:gd name="T8" fmla="*/ 0 w 55"/>
                <a:gd name="T9" fmla="*/ 14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15"/>
                <a:gd name="T17" fmla="*/ 55 w 55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15">
                  <a:moveTo>
                    <a:pt x="0" y="14"/>
                  </a:moveTo>
                  <a:lnTo>
                    <a:pt x="32" y="0"/>
                  </a:lnTo>
                  <a:lnTo>
                    <a:pt x="54" y="0"/>
                  </a:lnTo>
                  <a:lnTo>
                    <a:pt x="32" y="14"/>
                  </a:lnTo>
                  <a:lnTo>
                    <a:pt x="0" y="14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7" name="Freeform 280" descr="25%"/>
            <p:cNvSpPr>
              <a:spLocks/>
            </p:cNvSpPr>
            <p:nvPr/>
          </p:nvSpPr>
          <p:spPr bwMode="auto">
            <a:xfrm>
              <a:off x="7352542" y="3650900"/>
              <a:ext cx="95913" cy="34724"/>
            </a:xfrm>
            <a:custGeom>
              <a:avLst/>
              <a:gdLst>
                <a:gd name="T0" fmla="*/ 0 w 44"/>
                <a:gd name="T1" fmla="*/ 14 h 15"/>
                <a:gd name="T2" fmla="*/ 21 w 44"/>
                <a:gd name="T3" fmla="*/ 0 h 15"/>
                <a:gd name="T4" fmla="*/ 43 w 44"/>
                <a:gd name="T5" fmla="*/ 0 h 15"/>
                <a:gd name="T6" fmla="*/ 32 w 44"/>
                <a:gd name="T7" fmla="*/ 14 h 15"/>
                <a:gd name="T8" fmla="*/ 0 w 44"/>
                <a:gd name="T9" fmla="*/ 14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15"/>
                <a:gd name="T17" fmla="*/ 44 w 44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15">
                  <a:moveTo>
                    <a:pt x="0" y="14"/>
                  </a:moveTo>
                  <a:lnTo>
                    <a:pt x="21" y="0"/>
                  </a:lnTo>
                  <a:lnTo>
                    <a:pt x="43" y="0"/>
                  </a:lnTo>
                  <a:lnTo>
                    <a:pt x="32" y="14"/>
                  </a:lnTo>
                  <a:lnTo>
                    <a:pt x="0" y="14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" name="Freeform 281"/>
            <p:cNvSpPr>
              <a:spLocks/>
            </p:cNvSpPr>
            <p:nvPr/>
          </p:nvSpPr>
          <p:spPr bwMode="auto">
            <a:xfrm>
              <a:off x="7422297" y="3650900"/>
              <a:ext cx="34878" cy="111118"/>
            </a:xfrm>
            <a:custGeom>
              <a:avLst/>
              <a:gdLst>
                <a:gd name="T0" fmla="*/ 15 w 16"/>
                <a:gd name="T1" fmla="*/ 0 h 48"/>
                <a:gd name="T2" fmla="*/ 15 w 16"/>
                <a:gd name="T3" fmla="*/ 23 h 48"/>
                <a:gd name="T4" fmla="*/ 0 w 16"/>
                <a:gd name="T5" fmla="*/ 47 h 48"/>
                <a:gd name="T6" fmla="*/ 0 w 16"/>
                <a:gd name="T7" fmla="*/ 11 h 48"/>
                <a:gd name="T8" fmla="*/ 15 w 16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48"/>
                <a:gd name="T17" fmla="*/ 16 w 1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48">
                  <a:moveTo>
                    <a:pt x="15" y="0"/>
                  </a:moveTo>
                  <a:lnTo>
                    <a:pt x="15" y="23"/>
                  </a:lnTo>
                  <a:lnTo>
                    <a:pt x="0" y="47"/>
                  </a:lnTo>
                  <a:lnTo>
                    <a:pt x="0" y="11"/>
                  </a:lnTo>
                  <a:lnTo>
                    <a:pt x="15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9" name="Freeform 282" descr="25%"/>
            <p:cNvSpPr>
              <a:spLocks/>
            </p:cNvSpPr>
            <p:nvPr/>
          </p:nvSpPr>
          <p:spPr bwMode="auto">
            <a:xfrm>
              <a:off x="7472434" y="3650900"/>
              <a:ext cx="71935" cy="34724"/>
            </a:xfrm>
            <a:custGeom>
              <a:avLst/>
              <a:gdLst>
                <a:gd name="T0" fmla="*/ 0 w 33"/>
                <a:gd name="T1" fmla="*/ 14 h 15"/>
                <a:gd name="T2" fmla="*/ 11 w 33"/>
                <a:gd name="T3" fmla="*/ 0 h 15"/>
                <a:gd name="T4" fmla="*/ 21 w 33"/>
                <a:gd name="T5" fmla="*/ 0 h 15"/>
                <a:gd name="T6" fmla="*/ 32 w 33"/>
                <a:gd name="T7" fmla="*/ 14 h 15"/>
                <a:gd name="T8" fmla="*/ 0 w 33"/>
                <a:gd name="T9" fmla="*/ 14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15"/>
                <a:gd name="T17" fmla="*/ 33 w 33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15">
                  <a:moveTo>
                    <a:pt x="0" y="14"/>
                  </a:moveTo>
                  <a:lnTo>
                    <a:pt x="11" y="0"/>
                  </a:lnTo>
                  <a:lnTo>
                    <a:pt x="21" y="0"/>
                  </a:lnTo>
                  <a:lnTo>
                    <a:pt x="32" y="14"/>
                  </a:lnTo>
                  <a:lnTo>
                    <a:pt x="0" y="14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" name="Freeform 283" descr="50%"/>
            <p:cNvSpPr>
              <a:spLocks/>
            </p:cNvSpPr>
            <p:nvPr/>
          </p:nvSpPr>
          <p:spPr bwMode="auto">
            <a:xfrm>
              <a:off x="7566167" y="3650900"/>
              <a:ext cx="95913" cy="34724"/>
            </a:xfrm>
            <a:custGeom>
              <a:avLst/>
              <a:gdLst>
                <a:gd name="T0" fmla="*/ 43 w 44"/>
                <a:gd name="T1" fmla="*/ 14 h 15"/>
                <a:gd name="T2" fmla="*/ 21 w 44"/>
                <a:gd name="T3" fmla="*/ 0 h 15"/>
                <a:gd name="T4" fmla="*/ 0 w 44"/>
                <a:gd name="T5" fmla="*/ 0 h 15"/>
                <a:gd name="T6" fmla="*/ 10 w 44"/>
                <a:gd name="T7" fmla="*/ 14 h 15"/>
                <a:gd name="T8" fmla="*/ 43 w 44"/>
                <a:gd name="T9" fmla="*/ 14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15"/>
                <a:gd name="T17" fmla="*/ 44 w 44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15">
                  <a:moveTo>
                    <a:pt x="43" y="14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10" y="14"/>
                  </a:lnTo>
                  <a:lnTo>
                    <a:pt x="43" y="14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1" name="Freeform 284" descr="25%"/>
            <p:cNvSpPr>
              <a:spLocks/>
            </p:cNvSpPr>
            <p:nvPr/>
          </p:nvSpPr>
          <p:spPr bwMode="auto">
            <a:xfrm>
              <a:off x="7662081" y="3650900"/>
              <a:ext cx="119892" cy="34724"/>
            </a:xfrm>
            <a:custGeom>
              <a:avLst/>
              <a:gdLst>
                <a:gd name="T0" fmla="*/ 54 w 55"/>
                <a:gd name="T1" fmla="*/ 14 h 15"/>
                <a:gd name="T2" fmla="*/ 21 w 55"/>
                <a:gd name="T3" fmla="*/ 0 h 15"/>
                <a:gd name="T4" fmla="*/ 0 w 55"/>
                <a:gd name="T5" fmla="*/ 0 h 15"/>
                <a:gd name="T6" fmla="*/ 21 w 55"/>
                <a:gd name="T7" fmla="*/ 14 h 15"/>
                <a:gd name="T8" fmla="*/ 54 w 55"/>
                <a:gd name="T9" fmla="*/ 14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15"/>
                <a:gd name="T17" fmla="*/ 55 w 55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15">
                  <a:moveTo>
                    <a:pt x="54" y="14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21" y="14"/>
                  </a:lnTo>
                  <a:lnTo>
                    <a:pt x="54" y="14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" name="Line 285"/>
            <p:cNvSpPr>
              <a:spLocks noChangeShapeType="1"/>
            </p:cNvSpPr>
            <p:nvPr/>
          </p:nvSpPr>
          <p:spPr bwMode="auto">
            <a:xfrm>
              <a:off x="7306765" y="3660160"/>
              <a:ext cx="0" cy="115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" name="Line 286"/>
            <p:cNvSpPr>
              <a:spLocks noChangeShapeType="1"/>
            </p:cNvSpPr>
            <p:nvPr/>
          </p:nvSpPr>
          <p:spPr bwMode="auto">
            <a:xfrm>
              <a:off x="7400499" y="3660160"/>
              <a:ext cx="0" cy="115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4" name="Line 287"/>
            <p:cNvSpPr>
              <a:spLocks noChangeShapeType="1"/>
            </p:cNvSpPr>
            <p:nvPr/>
          </p:nvSpPr>
          <p:spPr bwMode="auto">
            <a:xfrm>
              <a:off x="7494232" y="3660160"/>
              <a:ext cx="0" cy="115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5" name="Line 288"/>
            <p:cNvSpPr>
              <a:spLocks noChangeShapeType="1"/>
            </p:cNvSpPr>
            <p:nvPr/>
          </p:nvSpPr>
          <p:spPr bwMode="auto">
            <a:xfrm>
              <a:off x="7520390" y="3660160"/>
              <a:ext cx="0" cy="115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6" name="Line 289"/>
            <p:cNvSpPr>
              <a:spLocks noChangeShapeType="1"/>
            </p:cNvSpPr>
            <p:nvPr/>
          </p:nvSpPr>
          <p:spPr bwMode="auto">
            <a:xfrm>
              <a:off x="7614124" y="3660160"/>
              <a:ext cx="0" cy="115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7" name="Line 290"/>
            <p:cNvSpPr>
              <a:spLocks noChangeShapeType="1"/>
            </p:cNvSpPr>
            <p:nvPr/>
          </p:nvSpPr>
          <p:spPr bwMode="auto">
            <a:xfrm>
              <a:off x="7707857" y="3660160"/>
              <a:ext cx="0" cy="115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" name="Rectangle 291" descr="10%"/>
            <p:cNvSpPr>
              <a:spLocks noChangeArrowheads="1"/>
            </p:cNvSpPr>
            <p:nvPr/>
          </p:nvSpPr>
          <p:spPr bwMode="auto">
            <a:xfrm>
              <a:off x="7145456" y="3470333"/>
              <a:ext cx="747689" cy="27780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99" name="Freeform 292"/>
            <p:cNvSpPr>
              <a:spLocks/>
            </p:cNvSpPr>
            <p:nvPr/>
          </p:nvSpPr>
          <p:spPr bwMode="auto">
            <a:xfrm>
              <a:off x="7210851" y="4109262"/>
              <a:ext cx="95913" cy="81024"/>
            </a:xfrm>
            <a:custGeom>
              <a:avLst/>
              <a:gdLst>
                <a:gd name="T0" fmla="*/ 0 w 44"/>
                <a:gd name="T1" fmla="*/ 0 h 35"/>
                <a:gd name="T2" fmla="*/ 0 w 44"/>
                <a:gd name="T3" fmla="*/ 34 h 35"/>
                <a:gd name="T4" fmla="*/ 43 w 44"/>
                <a:gd name="T5" fmla="*/ 34 h 35"/>
                <a:gd name="T6" fmla="*/ 43 w 44"/>
                <a:gd name="T7" fmla="*/ 0 h 35"/>
                <a:gd name="T8" fmla="*/ 0 w 44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5"/>
                <a:gd name="T17" fmla="*/ 44 w 44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5">
                  <a:moveTo>
                    <a:pt x="0" y="0"/>
                  </a:moveTo>
                  <a:lnTo>
                    <a:pt x="0" y="34"/>
                  </a:lnTo>
                  <a:lnTo>
                    <a:pt x="43" y="34"/>
                  </a:lnTo>
                  <a:lnTo>
                    <a:pt x="4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" name="Freeform 293"/>
            <p:cNvSpPr>
              <a:spLocks/>
            </p:cNvSpPr>
            <p:nvPr/>
          </p:nvSpPr>
          <p:spPr bwMode="auto">
            <a:xfrm>
              <a:off x="7234830" y="3891656"/>
              <a:ext cx="95913" cy="83339"/>
            </a:xfrm>
            <a:custGeom>
              <a:avLst/>
              <a:gdLst>
                <a:gd name="T0" fmla="*/ 0 w 44"/>
                <a:gd name="T1" fmla="*/ 0 h 36"/>
                <a:gd name="T2" fmla="*/ 0 w 44"/>
                <a:gd name="T3" fmla="*/ 35 h 36"/>
                <a:gd name="T4" fmla="*/ 43 w 44"/>
                <a:gd name="T5" fmla="*/ 35 h 36"/>
                <a:gd name="T6" fmla="*/ 43 w 44"/>
                <a:gd name="T7" fmla="*/ 0 h 36"/>
                <a:gd name="T8" fmla="*/ 0 w 44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6"/>
                <a:gd name="T17" fmla="*/ 44 w 4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6">
                  <a:moveTo>
                    <a:pt x="0" y="0"/>
                  </a:moveTo>
                  <a:lnTo>
                    <a:pt x="0" y="35"/>
                  </a:lnTo>
                  <a:lnTo>
                    <a:pt x="43" y="35"/>
                  </a:lnTo>
                  <a:lnTo>
                    <a:pt x="4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" name="Freeform 294"/>
            <p:cNvSpPr>
              <a:spLocks/>
            </p:cNvSpPr>
            <p:nvPr/>
          </p:nvSpPr>
          <p:spPr bwMode="auto">
            <a:xfrm>
              <a:off x="7683879" y="3836097"/>
              <a:ext cx="74115" cy="85654"/>
            </a:xfrm>
            <a:custGeom>
              <a:avLst/>
              <a:gdLst>
                <a:gd name="T0" fmla="*/ 21 w 34"/>
                <a:gd name="T1" fmla="*/ 0 h 37"/>
                <a:gd name="T2" fmla="*/ 33 w 34"/>
                <a:gd name="T3" fmla="*/ 12 h 37"/>
                <a:gd name="T4" fmla="*/ 10 w 34"/>
                <a:gd name="T5" fmla="*/ 36 h 37"/>
                <a:gd name="T6" fmla="*/ 0 w 34"/>
                <a:gd name="T7" fmla="*/ 23 h 37"/>
                <a:gd name="T8" fmla="*/ 21 w 34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7"/>
                <a:gd name="T17" fmla="*/ 34 w 34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7">
                  <a:moveTo>
                    <a:pt x="21" y="0"/>
                  </a:moveTo>
                  <a:lnTo>
                    <a:pt x="33" y="12"/>
                  </a:lnTo>
                  <a:lnTo>
                    <a:pt x="10" y="36"/>
                  </a:lnTo>
                  <a:lnTo>
                    <a:pt x="0" y="23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" name="Freeform 295"/>
            <p:cNvSpPr>
              <a:spLocks/>
            </p:cNvSpPr>
            <p:nvPr/>
          </p:nvSpPr>
          <p:spPr bwMode="auto">
            <a:xfrm>
              <a:off x="7662081" y="3891656"/>
              <a:ext cx="119892" cy="83339"/>
            </a:xfrm>
            <a:custGeom>
              <a:avLst/>
              <a:gdLst>
                <a:gd name="T0" fmla="*/ 0 w 55"/>
                <a:gd name="T1" fmla="*/ 0 h 36"/>
                <a:gd name="T2" fmla="*/ 0 w 55"/>
                <a:gd name="T3" fmla="*/ 35 h 36"/>
                <a:gd name="T4" fmla="*/ 54 w 55"/>
                <a:gd name="T5" fmla="*/ 35 h 36"/>
                <a:gd name="T6" fmla="*/ 54 w 55"/>
                <a:gd name="T7" fmla="*/ 0 h 36"/>
                <a:gd name="T8" fmla="*/ 0 w 55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36"/>
                <a:gd name="T17" fmla="*/ 55 w 55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36">
                  <a:moveTo>
                    <a:pt x="0" y="0"/>
                  </a:moveTo>
                  <a:lnTo>
                    <a:pt x="0" y="35"/>
                  </a:lnTo>
                  <a:lnTo>
                    <a:pt x="54" y="35"/>
                  </a:lnTo>
                  <a:lnTo>
                    <a:pt x="5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" name="Freeform 296"/>
            <p:cNvSpPr>
              <a:spLocks/>
            </p:cNvSpPr>
            <p:nvPr/>
          </p:nvSpPr>
          <p:spPr bwMode="auto">
            <a:xfrm>
              <a:off x="7683879" y="3623120"/>
              <a:ext cx="74115" cy="83339"/>
            </a:xfrm>
            <a:custGeom>
              <a:avLst/>
              <a:gdLst>
                <a:gd name="T0" fmla="*/ 21 w 34"/>
                <a:gd name="T1" fmla="*/ 0 h 36"/>
                <a:gd name="T2" fmla="*/ 33 w 34"/>
                <a:gd name="T3" fmla="*/ 12 h 36"/>
                <a:gd name="T4" fmla="*/ 10 w 34"/>
                <a:gd name="T5" fmla="*/ 35 h 36"/>
                <a:gd name="T6" fmla="*/ 0 w 34"/>
                <a:gd name="T7" fmla="*/ 22 h 36"/>
                <a:gd name="T8" fmla="*/ 21 w 34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6"/>
                <a:gd name="T17" fmla="*/ 34 w 3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6">
                  <a:moveTo>
                    <a:pt x="21" y="0"/>
                  </a:moveTo>
                  <a:lnTo>
                    <a:pt x="33" y="12"/>
                  </a:lnTo>
                  <a:lnTo>
                    <a:pt x="10" y="35"/>
                  </a:lnTo>
                  <a:lnTo>
                    <a:pt x="0" y="22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" name="Rectangle 297"/>
            <p:cNvSpPr>
              <a:spLocks noChangeArrowheads="1"/>
            </p:cNvSpPr>
            <p:nvPr/>
          </p:nvSpPr>
          <p:spPr bwMode="auto">
            <a:xfrm>
              <a:off x="7714397" y="3680994"/>
              <a:ext cx="58856" cy="71764"/>
            </a:xfrm>
            <a:prstGeom prst="rect">
              <a:avLst/>
            </a:prstGeom>
            <a:solidFill>
              <a:srgbClr val="808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05" name="Freeform 298"/>
            <p:cNvSpPr>
              <a:spLocks/>
            </p:cNvSpPr>
            <p:nvPr/>
          </p:nvSpPr>
          <p:spPr bwMode="auto">
            <a:xfrm>
              <a:off x="7662081" y="3650900"/>
              <a:ext cx="47957" cy="111118"/>
            </a:xfrm>
            <a:custGeom>
              <a:avLst/>
              <a:gdLst>
                <a:gd name="T0" fmla="*/ 0 w 22"/>
                <a:gd name="T1" fmla="*/ 0 h 48"/>
                <a:gd name="T2" fmla="*/ 0 w 22"/>
                <a:gd name="T3" fmla="*/ 23 h 48"/>
                <a:gd name="T4" fmla="*/ 21 w 22"/>
                <a:gd name="T5" fmla="*/ 47 h 48"/>
                <a:gd name="T6" fmla="*/ 21 w 22"/>
                <a:gd name="T7" fmla="*/ 11 h 48"/>
                <a:gd name="T8" fmla="*/ 0 w 22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48"/>
                <a:gd name="T17" fmla="*/ 22 w 2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48">
                  <a:moveTo>
                    <a:pt x="0" y="0"/>
                  </a:moveTo>
                  <a:lnTo>
                    <a:pt x="0" y="23"/>
                  </a:lnTo>
                  <a:lnTo>
                    <a:pt x="21" y="47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" name="Freeform 299"/>
            <p:cNvSpPr>
              <a:spLocks/>
            </p:cNvSpPr>
            <p:nvPr/>
          </p:nvSpPr>
          <p:spPr bwMode="auto">
            <a:xfrm>
              <a:off x="7590146" y="3623120"/>
              <a:ext cx="74115" cy="83339"/>
            </a:xfrm>
            <a:custGeom>
              <a:avLst/>
              <a:gdLst>
                <a:gd name="T0" fmla="*/ 21 w 33"/>
                <a:gd name="T1" fmla="*/ 0 h 36"/>
                <a:gd name="T2" fmla="*/ 32 w 33"/>
                <a:gd name="T3" fmla="*/ 12 h 36"/>
                <a:gd name="T4" fmla="*/ 10 w 33"/>
                <a:gd name="T5" fmla="*/ 35 h 36"/>
                <a:gd name="T6" fmla="*/ 0 w 33"/>
                <a:gd name="T7" fmla="*/ 22 h 36"/>
                <a:gd name="T8" fmla="*/ 21 w 33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6"/>
                <a:gd name="T17" fmla="*/ 33 w 3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6">
                  <a:moveTo>
                    <a:pt x="21" y="0"/>
                  </a:moveTo>
                  <a:lnTo>
                    <a:pt x="32" y="12"/>
                  </a:lnTo>
                  <a:lnTo>
                    <a:pt x="10" y="35"/>
                  </a:lnTo>
                  <a:lnTo>
                    <a:pt x="0" y="22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" name="Freeform 300"/>
            <p:cNvSpPr>
              <a:spLocks/>
            </p:cNvSpPr>
            <p:nvPr/>
          </p:nvSpPr>
          <p:spPr bwMode="auto">
            <a:xfrm>
              <a:off x="7494232" y="3623120"/>
              <a:ext cx="74115" cy="83339"/>
            </a:xfrm>
            <a:custGeom>
              <a:avLst/>
              <a:gdLst>
                <a:gd name="T0" fmla="*/ 21 w 34"/>
                <a:gd name="T1" fmla="*/ 0 h 36"/>
                <a:gd name="T2" fmla="*/ 33 w 34"/>
                <a:gd name="T3" fmla="*/ 12 h 36"/>
                <a:gd name="T4" fmla="*/ 11 w 34"/>
                <a:gd name="T5" fmla="*/ 35 h 36"/>
                <a:gd name="T6" fmla="*/ 0 w 34"/>
                <a:gd name="T7" fmla="*/ 22 h 36"/>
                <a:gd name="T8" fmla="*/ 21 w 34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6"/>
                <a:gd name="T17" fmla="*/ 34 w 3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6">
                  <a:moveTo>
                    <a:pt x="21" y="0"/>
                  </a:moveTo>
                  <a:lnTo>
                    <a:pt x="33" y="12"/>
                  </a:lnTo>
                  <a:lnTo>
                    <a:pt x="11" y="35"/>
                  </a:lnTo>
                  <a:lnTo>
                    <a:pt x="0" y="22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" name="Freeform 301"/>
            <p:cNvSpPr>
              <a:spLocks/>
            </p:cNvSpPr>
            <p:nvPr/>
          </p:nvSpPr>
          <p:spPr bwMode="auto">
            <a:xfrm>
              <a:off x="7352542" y="3623120"/>
              <a:ext cx="74115" cy="83339"/>
            </a:xfrm>
            <a:custGeom>
              <a:avLst/>
              <a:gdLst>
                <a:gd name="T0" fmla="*/ 10 w 34"/>
                <a:gd name="T1" fmla="*/ 0 h 36"/>
                <a:gd name="T2" fmla="*/ 0 w 34"/>
                <a:gd name="T3" fmla="*/ 12 h 36"/>
                <a:gd name="T4" fmla="*/ 21 w 34"/>
                <a:gd name="T5" fmla="*/ 35 h 36"/>
                <a:gd name="T6" fmla="*/ 33 w 34"/>
                <a:gd name="T7" fmla="*/ 22 h 36"/>
                <a:gd name="T8" fmla="*/ 10 w 34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6"/>
                <a:gd name="T17" fmla="*/ 34 w 3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6">
                  <a:moveTo>
                    <a:pt x="10" y="0"/>
                  </a:moveTo>
                  <a:lnTo>
                    <a:pt x="0" y="12"/>
                  </a:lnTo>
                  <a:lnTo>
                    <a:pt x="21" y="35"/>
                  </a:lnTo>
                  <a:lnTo>
                    <a:pt x="33" y="22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" name="Freeform 302"/>
            <p:cNvSpPr>
              <a:spLocks/>
            </p:cNvSpPr>
            <p:nvPr/>
          </p:nvSpPr>
          <p:spPr bwMode="auto">
            <a:xfrm>
              <a:off x="7566167" y="3650900"/>
              <a:ext cx="34878" cy="111118"/>
            </a:xfrm>
            <a:custGeom>
              <a:avLst/>
              <a:gdLst>
                <a:gd name="T0" fmla="*/ 0 w 16"/>
                <a:gd name="T1" fmla="*/ 0 h 48"/>
                <a:gd name="T2" fmla="*/ 0 w 16"/>
                <a:gd name="T3" fmla="*/ 23 h 48"/>
                <a:gd name="T4" fmla="*/ 15 w 16"/>
                <a:gd name="T5" fmla="*/ 47 h 48"/>
                <a:gd name="T6" fmla="*/ 15 w 16"/>
                <a:gd name="T7" fmla="*/ 11 h 48"/>
                <a:gd name="T8" fmla="*/ 0 w 16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48"/>
                <a:gd name="T17" fmla="*/ 16 w 1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48">
                  <a:moveTo>
                    <a:pt x="0" y="0"/>
                  </a:moveTo>
                  <a:lnTo>
                    <a:pt x="0" y="23"/>
                  </a:lnTo>
                  <a:lnTo>
                    <a:pt x="15" y="47"/>
                  </a:lnTo>
                  <a:lnTo>
                    <a:pt x="15" y="11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" name="Rectangle 303"/>
            <p:cNvSpPr>
              <a:spLocks noChangeArrowheads="1"/>
            </p:cNvSpPr>
            <p:nvPr/>
          </p:nvSpPr>
          <p:spPr bwMode="auto">
            <a:xfrm>
              <a:off x="7594505" y="3680994"/>
              <a:ext cx="58856" cy="71764"/>
            </a:xfrm>
            <a:prstGeom prst="rect">
              <a:avLst/>
            </a:prstGeom>
            <a:solidFill>
              <a:srgbClr val="808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11" name="Rectangle 304"/>
            <p:cNvSpPr>
              <a:spLocks noChangeArrowheads="1"/>
            </p:cNvSpPr>
            <p:nvPr/>
          </p:nvSpPr>
          <p:spPr bwMode="auto">
            <a:xfrm>
              <a:off x="7476793" y="3680994"/>
              <a:ext cx="61036" cy="71764"/>
            </a:xfrm>
            <a:prstGeom prst="rect">
              <a:avLst/>
            </a:prstGeom>
            <a:solidFill>
              <a:srgbClr val="808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12" name="Rectangle 305"/>
            <p:cNvSpPr>
              <a:spLocks noChangeArrowheads="1"/>
            </p:cNvSpPr>
            <p:nvPr/>
          </p:nvSpPr>
          <p:spPr bwMode="auto">
            <a:xfrm>
              <a:off x="7356901" y="3680994"/>
              <a:ext cx="61036" cy="71764"/>
            </a:xfrm>
            <a:prstGeom prst="rect">
              <a:avLst/>
            </a:prstGeom>
            <a:solidFill>
              <a:srgbClr val="808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13" name="Freeform 306"/>
            <p:cNvSpPr>
              <a:spLocks/>
            </p:cNvSpPr>
            <p:nvPr/>
          </p:nvSpPr>
          <p:spPr bwMode="auto">
            <a:xfrm>
              <a:off x="7258808" y="3623120"/>
              <a:ext cx="74115" cy="83339"/>
            </a:xfrm>
            <a:custGeom>
              <a:avLst/>
              <a:gdLst>
                <a:gd name="T0" fmla="*/ 10 w 33"/>
                <a:gd name="T1" fmla="*/ 0 h 36"/>
                <a:gd name="T2" fmla="*/ 0 w 33"/>
                <a:gd name="T3" fmla="*/ 12 h 36"/>
                <a:gd name="T4" fmla="*/ 21 w 33"/>
                <a:gd name="T5" fmla="*/ 35 h 36"/>
                <a:gd name="T6" fmla="*/ 32 w 33"/>
                <a:gd name="T7" fmla="*/ 22 h 36"/>
                <a:gd name="T8" fmla="*/ 10 w 33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6"/>
                <a:gd name="T17" fmla="*/ 33 w 3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6">
                  <a:moveTo>
                    <a:pt x="10" y="0"/>
                  </a:moveTo>
                  <a:lnTo>
                    <a:pt x="0" y="12"/>
                  </a:lnTo>
                  <a:lnTo>
                    <a:pt x="21" y="35"/>
                  </a:lnTo>
                  <a:lnTo>
                    <a:pt x="32" y="22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" name="Freeform 307"/>
            <p:cNvSpPr>
              <a:spLocks/>
            </p:cNvSpPr>
            <p:nvPr/>
          </p:nvSpPr>
          <p:spPr bwMode="auto">
            <a:xfrm>
              <a:off x="7306765" y="3650900"/>
              <a:ext cx="47957" cy="111118"/>
            </a:xfrm>
            <a:custGeom>
              <a:avLst/>
              <a:gdLst>
                <a:gd name="T0" fmla="*/ 21 w 22"/>
                <a:gd name="T1" fmla="*/ 0 h 48"/>
                <a:gd name="T2" fmla="*/ 21 w 22"/>
                <a:gd name="T3" fmla="*/ 23 h 48"/>
                <a:gd name="T4" fmla="*/ 0 w 22"/>
                <a:gd name="T5" fmla="*/ 47 h 48"/>
                <a:gd name="T6" fmla="*/ 0 w 22"/>
                <a:gd name="T7" fmla="*/ 11 h 48"/>
                <a:gd name="T8" fmla="*/ 21 w 22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48"/>
                <a:gd name="T17" fmla="*/ 22 w 2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48">
                  <a:moveTo>
                    <a:pt x="21" y="0"/>
                  </a:moveTo>
                  <a:lnTo>
                    <a:pt x="21" y="23"/>
                  </a:lnTo>
                  <a:lnTo>
                    <a:pt x="0" y="47"/>
                  </a:lnTo>
                  <a:lnTo>
                    <a:pt x="0" y="11"/>
                  </a:lnTo>
                  <a:lnTo>
                    <a:pt x="21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" name="Rectangle 308"/>
            <p:cNvSpPr>
              <a:spLocks noChangeArrowheads="1"/>
            </p:cNvSpPr>
            <p:nvPr/>
          </p:nvSpPr>
          <p:spPr bwMode="auto">
            <a:xfrm>
              <a:off x="7239190" y="3680994"/>
              <a:ext cx="61036" cy="71764"/>
            </a:xfrm>
            <a:prstGeom prst="rect">
              <a:avLst/>
            </a:prstGeom>
            <a:solidFill>
              <a:srgbClr val="808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16" name="Freeform 309"/>
            <p:cNvSpPr>
              <a:spLocks/>
            </p:cNvSpPr>
            <p:nvPr/>
          </p:nvSpPr>
          <p:spPr bwMode="auto">
            <a:xfrm>
              <a:off x="7734016" y="4028238"/>
              <a:ext cx="71935" cy="83339"/>
            </a:xfrm>
            <a:custGeom>
              <a:avLst/>
              <a:gdLst>
                <a:gd name="T0" fmla="*/ 21 w 33"/>
                <a:gd name="T1" fmla="*/ 0 h 36"/>
                <a:gd name="T2" fmla="*/ 32 w 33"/>
                <a:gd name="T3" fmla="*/ 11 h 36"/>
                <a:gd name="T4" fmla="*/ 11 w 33"/>
                <a:gd name="T5" fmla="*/ 35 h 36"/>
                <a:gd name="T6" fmla="*/ 0 w 33"/>
                <a:gd name="T7" fmla="*/ 23 h 36"/>
                <a:gd name="T8" fmla="*/ 21 w 33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6"/>
                <a:gd name="T17" fmla="*/ 33 w 3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6">
                  <a:moveTo>
                    <a:pt x="21" y="0"/>
                  </a:moveTo>
                  <a:lnTo>
                    <a:pt x="32" y="11"/>
                  </a:lnTo>
                  <a:lnTo>
                    <a:pt x="11" y="35"/>
                  </a:lnTo>
                  <a:lnTo>
                    <a:pt x="0" y="23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" name="Rectangle 310"/>
            <p:cNvSpPr>
              <a:spLocks noChangeArrowheads="1"/>
            </p:cNvSpPr>
            <p:nvPr/>
          </p:nvSpPr>
          <p:spPr bwMode="auto">
            <a:xfrm>
              <a:off x="7666440" y="4086112"/>
              <a:ext cx="130791" cy="9722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18" name="Freeform 311"/>
            <p:cNvSpPr>
              <a:spLocks/>
            </p:cNvSpPr>
            <p:nvPr/>
          </p:nvSpPr>
          <p:spPr bwMode="auto">
            <a:xfrm>
              <a:off x="7494232" y="4076853"/>
              <a:ext cx="74115" cy="83339"/>
            </a:xfrm>
            <a:custGeom>
              <a:avLst/>
              <a:gdLst>
                <a:gd name="T0" fmla="*/ 21 w 34"/>
                <a:gd name="T1" fmla="*/ 0 h 36"/>
                <a:gd name="T2" fmla="*/ 33 w 34"/>
                <a:gd name="T3" fmla="*/ 10 h 36"/>
                <a:gd name="T4" fmla="*/ 11 w 34"/>
                <a:gd name="T5" fmla="*/ 35 h 36"/>
                <a:gd name="T6" fmla="*/ 0 w 34"/>
                <a:gd name="T7" fmla="*/ 22 h 36"/>
                <a:gd name="T8" fmla="*/ 21 w 34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6"/>
                <a:gd name="T17" fmla="*/ 34 w 3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6">
                  <a:moveTo>
                    <a:pt x="21" y="0"/>
                  </a:moveTo>
                  <a:lnTo>
                    <a:pt x="33" y="10"/>
                  </a:lnTo>
                  <a:lnTo>
                    <a:pt x="11" y="35"/>
                  </a:lnTo>
                  <a:lnTo>
                    <a:pt x="0" y="22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" name="Freeform 312"/>
            <p:cNvSpPr>
              <a:spLocks/>
            </p:cNvSpPr>
            <p:nvPr/>
          </p:nvSpPr>
          <p:spPr bwMode="auto">
            <a:xfrm>
              <a:off x="7400499" y="4132412"/>
              <a:ext cx="191827" cy="53244"/>
            </a:xfrm>
            <a:custGeom>
              <a:avLst/>
              <a:gdLst>
                <a:gd name="T0" fmla="*/ 0 w 88"/>
                <a:gd name="T1" fmla="*/ 0 h 23"/>
                <a:gd name="T2" fmla="*/ 87 w 88"/>
                <a:gd name="T3" fmla="*/ 0 h 23"/>
                <a:gd name="T4" fmla="*/ 87 w 88"/>
                <a:gd name="T5" fmla="*/ 22 h 23"/>
                <a:gd name="T6" fmla="*/ 0 w 88"/>
                <a:gd name="T7" fmla="*/ 22 h 23"/>
                <a:gd name="T8" fmla="*/ 0 w 88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23"/>
                <a:gd name="T17" fmla="*/ 88 w 88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23">
                  <a:moveTo>
                    <a:pt x="0" y="0"/>
                  </a:moveTo>
                  <a:lnTo>
                    <a:pt x="87" y="0"/>
                  </a:lnTo>
                  <a:lnTo>
                    <a:pt x="87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" name="Freeform 313"/>
            <p:cNvSpPr>
              <a:spLocks/>
            </p:cNvSpPr>
            <p:nvPr/>
          </p:nvSpPr>
          <p:spPr bwMode="auto">
            <a:xfrm>
              <a:off x="7734016" y="3609230"/>
              <a:ext cx="34878" cy="41669"/>
            </a:xfrm>
            <a:custGeom>
              <a:avLst/>
              <a:gdLst>
                <a:gd name="T0" fmla="*/ 0 w 16"/>
                <a:gd name="T1" fmla="*/ 17 h 18"/>
                <a:gd name="T2" fmla="*/ 8 w 16"/>
                <a:gd name="T3" fmla="*/ 0 h 18"/>
                <a:gd name="T4" fmla="*/ 11 w 16"/>
                <a:gd name="T5" fmla="*/ 2 h 18"/>
                <a:gd name="T6" fmla="*/ 15 w 16"/>
                <a:gd name="T7" fmla="*/ 4 h 18"/>
                <a:gd name="T8" fmla="*/ 0 w 16"/>
                <a:gd name="T9" fmla="*/ 17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18"/>
                <a:gd name="T17" fmla="*/ 16 w 16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18">
                  <a:moveTo>
                    <a:pt x="0" y="17"/>
                  </a:moveTo>
                  <a:lnTo>
                    <a:pt x="8" y="0"/>
                  </a:lnTo>
                  <a:lnTo>
                    <a:pt x="11" y="2"/>
                  </a:lnTo>
                  <a:lnTo>
                    <a:pt x="15" y="4"/>
                  </a:lnTo>
                  <a:lnTo>
                    <a:pt x="0" y="1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" name="Line 314"/>
            <p:cNvSpPr>
              <a:spLocks noChangeShapeType="1"/>
            </p:cNvSpPr>
            <p:nvPr/>
          </p:nvSpPr>
          <p:spPr bwMode="auto">
            <a:xfrm flipH="1">
              <a:off x="7744915" y="3576821"/>
              <a:ext cx="71935" cy="92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" name="Freeform 315"/>
            <p:cNvSpPr>
              <a:spLocks/>
            </p:cNvSpPr>
            <p:nvPr/>
          </p:nvSpPr>
          <p:spPr bwMode="auto">
            <a:xfrm>
              <a:off x="7389599" y="3463388"/>
              <a:ext cx="250683" cy="48614"/>
            </a:xfrm>
            <a:custGeom>
              <a:avLst/>
              <a:gdLst>
                <a:gd name="T0" fmla="*/ 0 w 115"/>
                <a:gd name="T1" fmla="*/ 0 h 21"/>
                <a:gd name="T2" fmla="*/ 114 w 115"/>
                <a:gd name="T3" fmla="*/ 0 h 21"/>
                <a:gd name="T4" fmla="*/ 114 w 115"/>
                <a:gd name="T5" fmla="*/ 20 h 21"/>
                <a:gd name="T6" fmla="*/ 0 w 115"/>
                <a:gd name="T7" fmla="*/ 20 h 21"/>
                <a:gd name="T8" fmla="*/ 0 w 115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21"/>
                <a:gd name="T17" fmla="*/ 115 w 115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21">
                  <a:moveTo>
                    <a:pt x="0" y="0"/>
                  </a:moveTo>
                  <a:lnTo>
                    <a:pt x="114" y="0"/>
                  </a:lnTo>
                  <a:lnTo>
                    <a:pt x="114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" name="Rectangle 316" descr="10%"/>
            <p:cNvSpPr>
              <a:spLocks noChangeArrowheads="1"/>
            </p:cNvSpPr>
            <p:nvPr/>
          </p:nvSpPr>
          <p:spPr bwMode="auto">
            <a:xfrm>
              <a:off x="7147636" y="3759703"/>
              <a:ext cx="745509" cy="27780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24" name="Rectangle 317"/>
            <p:cNvSpPr>
              <a:spLocks noChangeArrowheads="1"/>
            </p:cNvSpPr>
            <p:nvPr/>
          </p:nvSpPr>
          <p:spPr bwMode="auto">
            <a:xfrm>
              <a:off x="7452815" y="3766648"/>
              <a:ext cx="85014" cy="185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 dirty="0">
                  <a:effectLst/>
                  <a:ea typeface="宋体" pitchFamily="2" charset="-122"/>
                </a:rPr>
                <a:t>label</a:t>
              </a:r>
            </a:p>
          </p:txBody>
        </p:sp>
        <p:sp>
          <p:nvSpPr>
            <p:cNvPr id="125" name="Rectangle 318"/>
            <p:cNvSpPr>
              <a:spLocks noChangeArrowheads="1"/>
            </p:cNvSpPr>
            <p:nvPr/>
          </p:nvSpPr>
          <p:spPr bwMode="auto">
            <a:xfrm>
              <a:off x="7335103" y="3766648"/>
              <a:ext cx="82834" cy="185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 dirty="0">
                  <a:effectLst/>
                  <a:ea typeface="宋体" pitchFamily="2" charset="-122"/>
                </a:rPr>
                <a:t>label</a:t>
              </a:r>
            </a:p>
          </p:txBody>
        </p:sp>
        <p:sp>
          <p:nvSpPr>
            <p:cNvPr id="126" name="Rectangle 319"/>
            <p:cNvSpPr>
              <a:spLocks noChangeArrowheads="1"/>
            </p:cNvSpPr>
            <p:nvPr/>
          </p:nvSpPr>
          <p:spPr bwMode="auto">
            <a:xfrm>
              <a:off x="7217391" y="3766648"/>
              <a:ext cx="82834" cy="185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 dirty="0">
                  <a:effectLst/>
                  <a:ea typeface="宋体" pitchFamily="2" charset="-122"/>
                </a:rPr>
                <a:t>label</a:t>
              </a:r>
            </a:p>
          </p:txBody>
        </p:sp>
        <p:sp>
          <p:nvSpPr>
            <p:cNvPr id="127" name="Rectangle 320"/>
            <p:cNvSpPr>
              <a:spLocks noChangeArrowheads="1"/>
            </p:cNvSpPr>
            <p:nvPr/>
          </p:nvSpPr>
          <p:spPr bwMode="auto">
            <a:xfrm>
              <a:off x="7714397" y="3766648"/>
              <a:ext cx="82834" cy="185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>
                  <a:effectLst/>
                  <a:ea typeface="宋体" pitchFamily="2" charset="-122"/>
                </a:rPr>
                <a:t>label</a:t>
              </a:r>
            </a:p>
          </p:txBody>
        </p:sp>
        <p:sp>
          <p:nvSpPr>
            <p:cNvPr id="128" name="Rectangle 321"/>
            <p:cNvSpPr>
              <a:spLocks noChangeArrowheads="1"/>
            </p:cNvSpPr>
            <p:nvPr/>
          </p:nvSpPr>
          <p:spPr bwMode="auto">
            <a:xfrm>
              <a:off x="7594505" y="3766648"/>
              <a:ext cx="87194" cy="185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 dirty="0">
                  <a:effectLst/>
                  <a:ea typeface="宋体" pitchFamily="2" charset="-122"/>
                </a:rPr>
                <a:t>label</a:t>
              </a:r>
            </a:p>
          </p:txBody>
        </p:sp>
        <p:sp>
          <p:nvSpPr>
            <p:cNvPr id="129" name="Rectangle 322" descr="10%"/>
            <p:cNvSpPr>
              <a:spLocks noChangeArrowheads="1"/>
            </p:cNvSpPr>
            <p:nvPr/>
          </p:nvSpPr>
          <p:spPr bwMode="auto">
            <a:xfrm>
              <a:off x="7138916" y="3977309"/>
              <a:ext cx="747689" cy="27780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30" name="Rectangle 323"/>
            <p:cNvSpPr>
              <a:spLocks noChangeArrowheads="1"/>
            </p:cNvSpPr>
            <p:nvPr/>
          </p:nvSpPr>
          <p:spPr bwMode="auto">
            <a:xfrm>
              <a:off x="7690419" y="3981939"/>
              <a:ext cx="82834" cy="2083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 dirty="0">
                  <a:effectLst/>
                  <a:ea typeface="宋体" pitchFamily="2" charset="-122"/>
                </a:rPr>
                <a:t>label</a:t>
              </a:r>
            </a:p>
          </p:txBody>
        </p:sp>
        <p:sp>
          <p:nvSpPr>
            <p:cNvPr id="131" name="Rectangle 324"/>
            <p:cNvSpPr>
              <a:spLocks noChangeArrowheads="1"/>
            </p:cNvSpPr>
            <p:nvPr/>
          </p:nvSpPr>
          <p:spPr bwMode="auto">
            <a:xfrm>
              <a:off x="7452815" y="3981939"/>
              <a:ext cx="85014" cy="2083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>
                  <a:effectLst/>
                  <a:ea typeface="宋体" pitchFamily="2" charset="-122"/>
                </a:rPr>
                <a:t>label</a:t>
              </a:r>
            </a:p>
          </p:txBody>
        </p:sp>
        <p:sp>
          <p:nvSpPr>
            <p:cNvPr id="132" name="Rectangle 325"/>
            <p:cNvSpPr>
              <a:spLocks noChangeArrowheads="1"/>
            </p:cNvSpPr>
            <p:nvPr/>
          </p:nvSpPr>
          <p:spPr bwMode="auto">
            <a:xfrm>
              <a:off x="7239190" y="3981939"/>
              <a:ext cx="82834" cy="2083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>
                  <a:effectLst/>
                  <a:ea typeface="宋体" pitchFamily="2" charset="-122"/>
                </a:rPr>
                <a:t>label</a:t>
              </a:r>
            </a:p>
          </p:txBody>
        </p:sp>
        <p:sp>
          <p:nvSpPr>
            <p:cNvPr id="133" name="Rectangle 326" descr="10%"/>
            <p:cNvSpPr>
              <a:spLocks noChangeArrowheads="1"/>
            </p:cNvSpPr>
            <p:nvPr/>
          </p:nvSpPr>
          <p:spPr bwMode="auto">
            <a:xfrm>
              <a:off x="7145456" y="4190286"/>
              <a:ext cx="747689" cy="27780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34" name="Rectangle 327"/>
            <p:cNvSpPr>
              <a:spLocks noChangeArrowheads="1"/>
            </p:cNvSpPr>
            <p:nvPr/>
          </p:nvSpPr>
          <p:spPr bwMode="auto">
            <a:xfrm>
              <a:off x="7452815" y="4192601"/>
              <a:ext cx="85014" cy="231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>
                  <a:effectLst/>
                  <a:ea typeface="宋体" pitchFamily="2" charset="-122"/>
                </a:rPr>
                <a:t>label</a:t>
              </a:r>
            </a:p>
          </p:txBody>
        </p:sp>
        <p:sp>
          <p:nvSpPr>
            <p:cNvPr id="135" name="Rectangle 328"/>
            <p:cNvSpPr>
              <a:spLocks noChangeArrowheads="1"/>
            </p:cNvSpPr>
            <p:nvPr/>
          </p:nvSpPr>
          <p:spPr bwMode="auto">
            <a:xfrm>
              <a:off x="7690419" y="4192601"/>
              <a:ext cx="82834" cy="231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>
                  <a:effectLst/>
                  <a:ea typeface="宋体" pitchFamily="2" charset="-122"/>
                </a:rPr>
                <a:t>label</a:t>
              </a:r>
            </a:p>
          </p:txBody>
        </p:sp>
        <p:sp>
          <p:nvSpPr>
            <p:cNvPr id="136" name="Rectangle 329"/>
            <p:cNvSpPr>
              <a:spLocks noChangeArrowheads="1"/>
            </p:cNvSpPr>
            <p:nvPr/>
          </p:nvSpPr>
          <p:spPr bwMode="auto">
            <a:xfrm>
              <a:off x="7217391" y="4192601"/>
              <a:ext cx="82834" cy="231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>
                  <a:effectLst/>
                  <a:ea typeface="宋体" pitchFamily="2" charset="-122"/>
                </a:rPr>
                <a:t>label</a:t>
              </a:r>
            </a:p>
          </p:txBody>
        </p:sp>
        <p:sp>
          <p:nvSpPr>
            <p:cNvPr id="137" name="Rectangle 330" descr="10%"/>
            <p:cNvSpPr>
              <a:spLocks noChangeArrowheads="1"/>
            </p:cNvSpPr>
            <p:nvPr/>
          </p:nvSpPr>
          <p:spPr bwMode="auto">
            <a:xfrm>
              <a:off x="7873526" y="3468018"/>
              <a:ext cx="19619" cy="932929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38" name="Rectangle 331" descr="10%"/>
            <p:cNvSpPr>
              <a:spLocks noChangeArrowheads="1"/>
            </p:cNvSpPr>
            <p:nvPr/>
          </p:nvSpPr>
          <p:spPr bwMode="auto">
            <a:xfrm>
              <a:off x="7145456" y="3468018"/>
              <a:ext cx="17439" cy="932929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39" name="Rectangle 332"/>
            <p:cNvSpPr>
              <a:spLocks noChangeArrowheads="1"/>
            </p:cNvSpPr>
            <p:nvPr/>
          </p:nvSpPr>
          <p:spPr bwMode="auto">
            <a:xfrm>
              <a:off x="7143276" y="3738868"/>
              <a:ext cx="19619" cy="6713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40" name="Rectangle 333"/>
            <p:cNvSpPr>
              <a:spLocks noChangeArrowheads="1"/>
            </p:cNvSpPr>
            <p:nvPr/>
          </p:nvSpPr>
          <p:spPr bwMode="auto">
            <a:xfrm>
              <a:off x="7167254" y="3759703"/>
              <a:ext cx="17439" cy="277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41" name="Rectangle 334"/>
            <p:cNvSpPr>
              <a:spLocks noChangeArrowheads="1"/>
            </p:cNvSpPr>
            <p:nvPr/>
          </p:nvSpPr>
          <p:spPr bwMode="auto">
            <a:xfrm>
              <a:off x="7143276" y="3949530"/>
              <a:ext cx="19619" cy="6713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42" name="Rectangle 335"/>
            <p:cNvSpPr>
              <a:spLocks noChangeArrowheads="1"/>
            </p:cNvSpPr>
            <p:nvPr/>
          </p:nvSpPr>
          <p:spPr bwMode="auto">
            <a:xfrm>
              <a:off x="7167254" y="3974994"/>
              <a:ext cx="17439" cy="277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43" name="Rectangle 336"/>
            <p:cNvSpPr>
              <a:spLocks noChangeArrowheads="1"/>
            </p:cNvSpPr>
            <p:nvPr/>
          </p:nvSpPr>
          <p:spPr bwMode="auto">
            <a:xfrm>
              <a:off x="7143276" y="4171766"/>
              <a:ext cx="19619" cy="6481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44" name="Rectangle 337"/>
            <p:cNvSpPr>
              <a:spLocks noChangeArrowheads="1"/>
            </p:cNvSpPr>
            <p:nvPr/>
          </p:nvSpPr>
          <p:spPr bwMode="auto">
            <a:xfrm>
              <a:off x="7167254" y="4190286"/>
              <a:ext cx="17439" cy="277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45" name="Rectangle 338"/>
            <p:cNvSpPr>
              <a:spLocks noChangeArrowheads="1"/>
            </p:cNvSpPr>
            <p:nvPr/>
          </p:nvSpPr>
          <p:spPr bwMode="auto">
            <a:xfrm>
              <a:off x="7873526" y="3743498"/>
              <a:ext cx="19619" cy="6713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46" name="Rectangle 339"/>
            <p:cNvSpPr>
              <a:spLocks noChangeArrowheads="1"/>
            </p:cNvSpPr>
            <p:nvPr/>
          </p:nvSpPr>
          <p:spPr bwMode="auto">
            <a:xfrm>
              <a:off x="7853907" y="3759703"/>
              <a:ext cx="17439" cy="277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47" name="Rectangle 340"/>
            <p:cNvSpPr>
              <a:spLocks noChangeArrowheads="1"/>
            </p:cNvSpPr>
            <p:nvPr/>
          </p:nvSpPr>
          <p:spPr bwMode="auto">
            <a:xfrm>
              <a:off x="7873526" y="3956475"/>
              <a:ext cx="19619" cy="6713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48" name="Rectangle 341"/>
            <p:cNvSpPr>
              <a:spLocks noChangeArrowheads="1"/>
            </p:cNvSpPr>
            <p:nvPr/>
          </p:nvSpPr>
          <p:spPr bwMode="auto">
            <a:xfrm>
              <a:off x="7853907" y="3977309"/>
              <a:ext cx="17439" cy="277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49" name="Rectangle 342"/>
            <p:cNvSpPr>
              <a:spLocks noChangeArrowheads="1"/>
            </p:cNvSpPr>
            <p:nvPr/>
          </p:nvSpPr>
          <p:spPr bwMode="auto">
            <a:xfrm>
              <a:off x="7869166" y="4174081"/>
              <a:ext cx="17439" cy="6944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50" name="Rectangle 343"/>
            <p:cNvSpPr>
              <a:spLocks noChangeArrowheads="1"/>
            </p:cNvSpPr>
            <p:nvPr/>
          </p:nvSpPr>
          <p:spPr bwMode="auto">
            <a:xfrm>
              <a:off x="7851728" y="4190286"/>
              <a:ext cx="17439" cy="277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51" name="Rectangle 344"/>
            <p:cNvSpPr>
              <a:spLocks noChangeArrowheads="1"/>
            </p:cNvSpPr>
            <p:nvPr/>
          </p:nvSpPr>
          <p:spPr bwMode="auto">
            <a:xfrm>
              <a:off x="7143276" y="3449498"/>
              <a:ext cx="19619" cy="6713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52" name="Rectangle 345"/>
            <p:cNvSpPr>
              <a:spLocks noChangeArrowheads="1"/>
            </p:cNvSpPr>
            <p:nvPr/>
          </p:nvSpPr>
          <p:spPr bwMode="auto">
            <a:xfrm>
              <a:off x="7167254" y="3470333"/>
              <a:ext cx="17439" cy="277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53" name="Rectangle 346"/>
            <p:cNvSpPr>
              <a:spLocks noChangeArrowheads="1"/>
            </p:cNvSpPr>
            <p:nvPr/>
          </p:nvSpPr>
          <p:spPr bwMode="auto">
            <a:xfrm>
              <a:off x="7873526" y="3454128"/>
              <a:ext cx="19619" cy="6713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  <p:sp>
          <p:nvSpPr>
            <p:cNvPr id="154" name="Rectangle 347"/>
            <p:cNvSpPr>
              <a:spLocks noChangeArrowheads="1"/>
            </p:cNvSpPr>
            <p:nvPr/>
          </p:nvSpPr>
          <p:spPr bwMode="auto">
            <a:xfrm>
              <a:off x="7853907" y="3470333"/>
              <a:ext cx="17439" cy="277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effectLst/>
                <a:latin typeface="Futura Bk"/>
                <a:ea typeface="宋体" pitchFamily="2" charset="-122"/>
              </a:endParaRPr>
            </a:p>
          </p:txBody>
        </p:sp>
      </p:grpSp>
      <p:sp>
        <p:nvSpPr>
          <p:cNvPr id="159" name="剪去单角的矩形 158"/>
          <p:cNvSpPr/>
          <p:nvPr/>
        </p:nvSpPr>
        <p:spPr bwMode="auto">
          <a:xfrm>
            <a:off x="1078896" y="2267387"/>
            <a:ext cx="2202149" cy="152756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0" rIns="90000" bIns="0" anchor="t" anchorCtr="0"/>
          <a:lstStyle/>
          <a:p>
            <a:pPr algn="ctr">
              <a:defRPr/>
            </a:pPr>
            <a:r>
              <a:rPr lang="zh-CN" altLang="en-US" sz="1200" dirty="0"/>
              <a:t>拣</a:t>
            </a:r>
            <a:r>
              <a:rPr lang="zh-CN" altLang="en-US" sz="1200" dirty="0" smtClean="0"/>
              <a:t>货单</a:t>
            </a:r>
            <a:endParaRPr lang="en-US" altLang="zh-CN" sz="1200" dirty="0" smtClean="0"/>
          </a:p>
          <a:p>
            <a:r>
              <a:rPr lang="en-US" altLang="zh-CN" sz="700" dirty="0" smtClean="0"/>
              <a:t>----------------------------------------------------------------</a:t>
            </a:r>
            <a:endParaRPr lang="en-US" altLang="zh-CN" sz="700" dirty="0"/>
          </a:p>
          <a:p>
            <a:r>
              <a:rPr lang="en-US" altLang="zh-CN" sz="700" b="1" dirty="0" smtClean="0"/>
              <a:t>  </a:t>
            </a:r>
            <a:r>
              <a:rPr lang="en-US" altLang="zh-CN" sz="700" b="1" dirty="0" err="1" smtClean="0"/>
              <a:t>Seq</a:t>
            </a:r>
            <a:r>
              <a:rPr lang="en-US" altLang="zh-CN" sz="700" b="1" dirty="0" smtClean="0"/>
              <a:t>          Part         </a:t>
            </a:r>
            <a:r>
              <a:rPr lang="en-US" altLang="zh-CN" sz="700" b="1" dirty="0" err="1" smtClean="0"/>
              <a:t>Qty</a:t>
            </a:r>
            <a:r>
              <a:rPr lang="en-US" altLang="zh-CN" sz="700" b="1" dirty="0" smtClean="0"/>
              <a:t>          </a:t>
            </a:r>
            <a:r>
              <a:rPr lang="zh-CN" altLang="en-US" sz="700" b="1" dirty="0" smtClean="0"/>
              <a:t>库位</a:t>
            </a:r>
            <a:r>
              <a:rPr lang="en-US" altLang="zh-CN" sz="700" b="1" dirty="0" smtClean="0"/>
              <a:t>(</a:t>
            </a:r>
            <a:r>
              <a:rPr lang="zh-CN" altLang="en-US" sz="700" b="1" dirty="0" smtClean="0"/>
              <a:t>库格</a:t>
            </a:r>
            <a:r>
              <a:rPr lang="en-US" altLang="zh-CN" sz="700" b="1" dirty="0" smtClean="0"/>
              <a:t>)</a:t>
            </a:r>
            <a:r>
              <a:rPr lang="zh-CN" altLang="en-US" sz="700" b="1" dirty="0" smtClean="0"/>
              <a:t>         批号</a:t>
            </a:r>
            <a:endParaRPr lang="en-US" altLang="zh-CN" sz="700" b="1" dirty="0"/>
          </a:p>
          <a:p>
            <a:r>
              <a:rPr lang="en-US" altLang="zh-CN" sz="700" b="1" dirty="0"/>
              <a:t> </a:t>
            </a:r>
            <a:r>
              <a:rPr lang="en-US" altLang="zh-CN" sz="700" b="1" dirty="0" smtClean="0"/>
              <a:t>  1            PTA         20            KLT(K101</a:t>
            </a:r>
            <a:r>
              <a:rPr lang="en-US" altLang="zh-CN" sz="700" b="1" dirty="0"/>
              <a:t>) </a:t>
            </a:r>
            <a:r>
              <a:rPr lang="en-US" altLang="zh-CN" sz="700" b="1" dirty="0" smtClean="0"/>
              <a:t>        D829</a:t>
            </a:r>
          </a:p>
          <a:p>
            <a:r>
              <a:rPr lang="en-US" altLang="zh-CN" sz="700" b="1" dirty="0"/>
              <a:t> </a:t>
            </a:r>
            <a:r>
              <a:rPr lang="en-US" altLang="zh-CN" sz="700" b="1" dirty="0" smtClean="0"/>
              <a:t>  2            </a:t>
            </a:r>
            <a:r>
              <a:rPr lang="en-US" altLang="zh-CN" sz="700" b="1" dirty="0"/>
              <a:t>PTA         </a:t>
            </a:r>
            <a:r>
              <a:rPr lang="en-US" altLang="zh-CN" sz="700" b="1" dirty="0" smtClean="0"/>
              <a:t>40            KLT(K103)         D829 </a:t>
            </a:r>
          </a:p>
          <a:p>
            <a:r>
              <a:rPr lang="en-US" altLang="zh-CN" sz="700" b="1" dirty="0"/>
              <a:t> </a:t>
            </a:r>
            <a:r>
              <a:rPr lang="en-US" altLang="zh-CN" sz="700" b="1" dirty="0" smtClean="0"/>
              <a:t>  3            </a:t>
            </a:r>
            <a:r>
              <a:rPr lang="en-US" altLang="zh-CN" sz="700" b="1" dirty="0"/>
              <a:t>PTA         </a:t>
            </a:r>
            <a:r>
              <a:rPr lang="en-US" altLang="zh-CN" sz="700" b="1" dirty="0" smtClean="0"/>
              <a:t>10            KLT(K101)         D830        </a:t>
            </a:r>
          </a:p>
          <a:p>
            <a:r>
              <a:rPr lang="en-US" altLang="zh-CN" sz="700" b="1" dirty="0" smtClean="0"/>
              <a:t>   4            PTB         500           KLT(K221</a:t>
            </a:r>
            <a:r>
              <a:rPr lang="en-US" altLang="zh-CN" sz="700" b="1" dirty="0"/>
              <a:t>) </a:t>
            </a:r>
            <a:r>
              <a:rPr lang="en-US" altLang="zh-CN" sz="700" b="1" dirty="0" smtClean="0"/>
              <a:t>        A719  </a:t>
            </a:r>
          </a:p>
          <a:p>
            <a:r>
              <a:rPr lang="en-US" altLang="zh-CN" sz="700" b="1" dirty="0" smtClean="0"/>
              <a:t>   5            </a:t>
            </a:r>
            <a:r>
              <a:rPr lang="en-US" altLang="zh-CN" sz="700" b="1" dirty="0"/>
              <a:t>PTB         500       </a:t>
            </a:r>
            <a:r>
              <a:rPr lang="en-US" altLang="zh-CN" sz="700" b="1" dirty="0" smtClean="0"/>
              <a:t>    KLT(K222)         A719</a:t>
            </a:r>
          </a:p>
          <a:p>
            <a:r>
              <a:rPr lang="en-US" altLang="zh-CN" sz="700" b="1" dirty="0" smtClean="0"/>
              <a:t>   6            </a:t>
            </a:r>
            <a:r>
              <a:rPr lang="en-US" altLang="zh-CN" sz="700" b="1" dirty="0"/>
              <a:t>PTB       </a:t>
            </a:r>
            <a:r>
              <a:rPr lang="en-US" altLang="zh-CN" sz="700" b="1" dirty="0" smtClean="0"/>
              <a:t> 1500           KLT(K230)         A719</a:t>
            </a:r>
          </a:p>
          <a:p>
            <a:r>
              <a:rPr lang="en-US" altLang="zh-CN" sz="700" b="1" dirty="0" smtClean="0"/>
              <a:t>   7            PTC         200           KLT(K510</a:t>
            </a:r>
            <a:r>
              <a:rPr lang="en-US" altLang="zh-CN" sz="700" b="1" dirty="0"/>
              <a:t>) </a:t>
            </a:r>
            <a:r>
              <a:rPr lang="en-US" altLang="zh-CN" sz="700" b="1" dirty="0" smtClean="0"/>
              <a:t>        A726</a:t>
            </a:r>
          </a:p>
          <a:p>
            <a:r>
              <a:rPr lang="en-US" altLang="zh-CN" sz="700" b="1" dirty="0" smtClean="0"/>
              <a:t>   8            </a:t>
            </a:r>
            <a:r>
              <a:rPr lang="en-US" altLang="zh-CN" sz="700" b="1" dirty="0"/>
              <a:t>PTC         </a:t>
            </a:r>
            <a:r>
              <a:rPr lang="en-US" altLang="zh-CN" sz="700" b="1" dirty="0" smtClean="0"/>
              <a:t>600           KLT(K512)         </a:t>
            </a:r>
            <a:r>
              <a:rPr lang="en-US" altLang="zh-CN" sz="700" b="1" dirty="0"/>
              <a:t>A726</a:t>
            </a:r>
            <a:endParaRPr lang="en-US" altLang="zh-CN" sz="700" dirty="0"/>
          </a:p>
          <a:p>
            <a:endParaRPr lang="en-US" altLang="zh-CN" sz="700" b="1" dirty="0" smtClean="0"/>
          </a:p>
          <a:p>
            <a:endParaRPr lang="en-US" altLang="zh-CN" sz="1200" dirty="0"/>
          </a:p>
        </p:txBody>
      </p:sp>
      <p:sp>
        <p:nvSpPr>
          <p:cNvPr id="214" name="Text Box 56"/>
          <p:cNvSpPr txBox="1">
            <a:spLocks noChangeArrowheads="1"/>
          </p:cNvSpPr>
          <p:nvPr/>
        </p:nvSpPr>
        <p:spPr bwMode="auto">
          <a:xfrm>
            <a:off x="1664911" y="3967069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5" name="Text Box 56"/>
          <p:cNvSpPr txBox="1">
            <a:spLocks noChangeArrowheads="1"/>
          </p:cNvSpPr>
          <p:nvPr/>
        </p:nvSpPr>
        <p:spPr bwMode="auto">
          <a:xfrm>
            <a:off x="1974315" y="3992800"/>
            <a:ext cx="120768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dirty="0" smtClean="0"/>
              <a:t>创建拣货单</a:t>
            </a:r>
            <a:endParaRPr lang="en-US" altLang="zh-CN" sz="1600" dirty="0"/>
          </a:p>
        </p:txBody>
      </p:sp>
      <p:pic>
        <p:nvPicPr>
          <p:cNvPr id="218" name="Picture 5" descr="Honeywell%20Dolphin7600"/>
          <p:cNvPicPr>
            <a:picLocks noChangeAspect="1" noChangeArrowheads="1"/>
          </p:cNvPicPr>
          <p:nvPr/>
        </p:nvPicPr>
        <p:blipFill>
          <a:blip r:embed="rId3" cstate="print"/>
          <a:srcRect l="25500" r="26312"/>
          <a:stretch>
            <a:fillRect/>
          </a:stretch>
        </p:blipFill>
        <p:spPr bwMode="auto">
          <a:xfrm rot="-1613698">
            <a:off x="5503059" y="2439047"/>
            <a:ext cx="289536" cy="44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2" name="剪去单角的矩形 221"/>
          <p:cNvSpPr/>
          <p:nvPr/>
        </p:nvSpPr>
        <p:spPr bwMode="auto">
          <a:xfrm>
            <a:off x="2861035" y="1328179"/>
            <a:ext cx="1052511" cy="301914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0" rIns="90000" bIns="0"/>
          <a:lstStyle/>
          <a:p>
            <a:pPr algn="ctr">
              <a:defRPr/>
            </a:pPr>
            <a:r>
              <a:rPr lang="zh-CN" altLang="en-US" dirty="0"/>
              <a:t>领料</a:t>
            </a:r>
            <a:r>
              <a:rPr lang="zh-CN" altLang="en-US" sz="1800" dirty="0" smtClean="0"/>
              <a:t>单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4302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and Content Master">
  <a:themeElements>
    <a:clrScheme name="Custom 155">
      <a:dk1>
        <a:sysClr val="windowText" lastClr="000000"/>
      </a:dk1>
      <a:lt1>
        <a:sysClr val="window" lastClr="FFFFFF"/>
      </a:lt1>
      <a:dk2>
        <a:srgbClr val="000000"/>
      </a:dk2>
      <a:lt2>
        <a:srgbClr val="E5E8E8"/>
      </a:lt2>
      <a:accent1>
        <a:srgbClr val="0096D6"/>
      </a:accent1>
      <a:accent2>
        <a:srgbClr val="F05332"/>
      </a:accent2>
      <a:accent3>
        <a:srgbClr val="B7CA34"/>
      </a:accent3>
      <a:accent4>
        <a:srgbClr val="822980"/>
      </a:accent4>
      <a:accent5>
        <a:srgbClr val="87898B"/>
      </a:accent5>
      <a:accent6>
        <a:srgbClr val="B9B8BB"/>
      </a:accent6>
      <a:hlink>
        <a:srgbClr val="0096D6"/>
      </a:hlink>
      <a:folHlink>
        <a:srgbClr val="8229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37764</TotalTime>
  <Words>2645</Words>
  <Application>Microsoft Office PowerPoint</Application>
  <PresentationFormat>全屏显示(16:9)</PresentationFormat>
  <Paragraphs>546</Paragraphs>
  <Slides>44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5" baseType="lpstr">
      <vt:lpstr>Futura Bk</vt:lpstr>
      <vt:lpstr>HP Simplified</vt:lpstr>
      <vt:lpstr>Lucida Grande</vt:lpstr>
      <vt:lpstr>宋体</vt:lpstr>
      <vt:lpstr>Microsoft YaHei</vt:lpstr>
      <vt:lpstr>Microsoft YaHei</vt:lpstr>
      <vt:lpstr>Arial</vt:lpstr>
      <vt:lpstr>Calibri</vt:lpstr>
      <vt:lpstr>Calibri Light</vt:lpstr>
      <vt:lpstr>Wingdings</vt:lpstr>
      <vt:lpstr>Title and Content Master</vt:lpstr>
      <vt:lpstr>科尔本WMS系统实施方案建议书</vt:lpstr>
      <vt:lpstr>汇报主提纲</vt:lpstr>
      <vt:lpstr>项目背景</vt:lpstr>
      <vt:lpstr>项目范围</vt:lpstr>
      <vt:lpstr>汇报主提纲</vt:lpstr>
      <vt:lpstr>采购入库</vt:lpstr>
      <vt:lpstr>采购入库</vt:lpstr>
      <vt:lpstr>汇报主提纲</vt:lpstr>
      <vt:lpstr>领料</vt:lpstr>
      <vt:lpstr>汇报主提纲</vt:lpstr>
      <vt:lpstr>领料</vt:lpstr>
      <vt:lpstr>汇报主提纲</vt:lpstr>
      <vt:lpstr>成品、半成品入库</vt:lpstr>
      <vt:lpstr>汇报主提纲</vt:lpstr>
      <vt:lpstr>成品发运</vt:lpstr>
      <vt:lpstr>汇报主提纲</vt:lpstr>
      <vt:lpstr>销售退货</vt:lpstr>
      <vt:lpstr>销售换货</vt:lpstr>
      <vt:lpstr>汇报主提纲</vt:lpstr>
      <vt:lpstr>物料拉动</vt:lpstr>
      <vt:lpstr>物料拉动</vt:lpstr>
      <vt:lpstr>物料拉动</vt:lpstr>
      <vt:lpstr>物料拉动</vt:lpstr>
      <vt:lpstr>汇报主提纲</vt:lpstr>
      <vt:lpstr>仓库管理</vt:lpstr>
      <vt:lpstr>仓库管理</vt:lpstr>
      <vt:lpstr>仓库管理</vt:lpstr>
      <vt:lpstr>仓库管理</vt:lpstr>
      <vt:lpstr>仓库管理</vt:lpstr>
      <vt:lpstr>仓库管理</vt:lpstr>
      <vt:lpstr>仓库管理</vt:lpstr>
      <vt:lpstr>仓库管理</vt:lpstr>
      <vt:lpstr>汇报主提纲</vt:lpstr>
      <vt:lpstr>容器管理</vt:lpstr>
      <vt:lpstr>汇报主提纲</vt:lpstr>
      <vt:lpstr>系统集成</vt:lpstr>
      <vt:lpstr>汇报主提纲</vt:lpstr>
      <vt:lpstr> 客户</vt:lpstr>
      <vt:lpstr>汇报主提纲</vt:lpstr>
      <vt:lpstr>问答环节</vt:lpstr>
      <vt:lpstr>物料拉动</vt:lpstr>
      <vt:lpstr>物料拉动</vt:lpstr>
      <vt:lpstr>物料拉动</vt:lpstr>
      <vt:lpstr>物料拉动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广汽菲亚特克莱斯勒SCM项目实施方案建议书</dc:title>
  <dc:creator>Enterprise Presentations</dc:creator>
  <cp:lastModifiedBy>dingxin</cp:lastModifiedBy>
  <cp:revision>3248</cp:revision>
  <cp:lastPrinted>2015-03-19T03:39:24Z</cp:lastPrinted>
  <dcterms:created xsi:type="dcterms:W3CDTF">2010-06-30T21:41:49Z</dcterms:created>
  <dcterms:modified xsi:type="dcterms:W3CDTF">2016-11-25T09:46:00Z</dcterms:modified>
</cp:coreProperties>
</file>