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729" r:id="rId5"/>
    <p:sldId id="730" r:id="rId6"/>
    <p:sldId id="740" r:id="rId7"/>
    <p:sldId id="748" r:id="rId8"/>
    <p:sldId id="978" r:id="rId9"/>
    <p:sldId id="979" r:id="rId10"/>
    <p:sldId id="980" r:id="rId11"/>
    <p:sldId id="976" r:id="rId12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9900"/>
    <a:srgbClr val="008000"/>
    <a:srgbClr val="006600"/>
    <a:srgbClr val="003399"/>
    <a:srgbClr val="FFFFFF"/>
    <a:srgbClr val="000000"/>
    <a:srgbClr val="FF0000"/>
    <a:srgbClr val="FFFF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2" autoAdjust="0"/>
    <p:restoredTop sz="87630" autoAdjust="0"/>
  </p:normalViewPr>
  <p:slideViewPr>
    <p:cSldViewPr>
      <p:cViewPr varScale="1">
        <p:scale>
          <a:sx n="153" d="100"/>
          <a:sy n="153" d="100"/>
        </p:scale>
        <p:origin x="612" y="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18"/>
    </p:cViewPr>
  </p:sorterViewPr>
  <p:notesViewPr>
    <p:cSldViewPr>
      <p:cViewPr varScale="1">
        <p:scale>
          <a:sx n="71" d="100"/>
          <a:sy n="71" d="100"/>
        </p:scale>
        <p:origin x="3029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3CDC-5BDB-4061-8C80-EAA3D8010991}" type="datetimeFigureOut">
              <a:rPr lang="zh-CN" altLang="en-US" smtClean="0"/>
              <a:pPr/>
              <a:t>2017/3/15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50AA1-9C1A-40AF-915B-99E10417D0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934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E954BA9-C42E-493F-88CF-CFDC38F39DFA}" type="datetimeFigureOut">
              <a:rPr lang="en-US"/>
              <a:pPr>
                <a:defRPr/>
              </a:pPr>
              <a:t>3/15/2017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8062E5A-7C33-49FC-9863-92A72946F9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93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black">
          <a:xfrm>
            <a:off x="404610" y="2097038"/>
            <a:ext cx="5691390" cy="443198"/>
          </a:xfrm>
        </p:spPr>
        <p:txBody>
          <a:bodyPr anchor="b"/>
          <a:lstStyle>
            <a:lvl1pPr>
              <a:lnSpc>
                <a:spcPct val="80000"/>
              </a:lnSpc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 bwMode="black">
          <a:xfrm>
            <a:off x="392875" y="2715766"/>
            <a:ext cx="4343400" cy="131445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395536" y="699542"/>
            <a:ext cx="8758432" cy="6638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790" y="234952"/>
            <a:ext cx="8459787" cy="338554"/>
          </a:xfrm>
        </p:spPr>
        <p:txBody>
          <a:bodyPr/>
          <a:lstStyle>
            <a:lvl1pPr>
              <a:defRPr sz="2200"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2" y="742950"/>
            <a:ext cx="8432798" cy="4038601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50837" y="4933950"/>
            <a:ext cx="487363" cy="123111"/>
          </a:xfrm>
          <a:ln/>
        </p:spPr>
        <p:txBody>
          <a:bodyPr/>
          <a:lstStyle>
            <a:lvl1pPr>
              <a:defRPr sz="800">
                <a:latin typeface="+mj-lt"/>
              </a:defRPr>
            </a:lvl1pPr>
          </a:lstStyle>
          <a:p>
            <a:pPr>
              <a:defRPr/>
            </a:pPr>
            <a:fld id="{1CF1CFBD-7B90-4403-8CEC-C7F57C764D70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矩形 4"/>
          <p:cNvSpPr/>
          <p:nvPr userDrawn="1"/>
        </p:nvSpPr>
        <p:spPr>
          <a:xfrm flipH="1">
            <a:off x="-4613" y="0"/>
            <a:ext cx="133793" cy="5143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hart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black">
          <a:xfrm>
            <a:off x="345472" y="742950"/>
            <a:ext cx="4074128" cy="40386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latin typeface="+mj-lt"/>
              </a:defRPr>
            </a:lvl2pPr>
            <a:lvl3pPr>
              <a:lnSpc>
                <a:spcPct val="100000"/>
              </a:lnSpc>
              <a:defRPr>
                <a:latin typeface="+mj-lt"/>
              </a:defRPr>
            </a:lvl3pPr>
            <a:lvl4pPr>
              <a:lnSpc>
                <a:spcPct val="100000"/>
              </a:lnSpc>
              <a:defRPr>
                <a:latin typeface="+mj-lt"/>
              </a:defRPr>
            </a:lvl4pPr>
            <a:lvl5pPr>
              <a:lnSpc>
                <a:spcPct val="100000"/>
              </a:lnSpc>
              <a:defRPr>
                <a:latin typeface="+mj-lt"/>
              </a:defRPr>
            </a:lvl5pPr>
          </a:lstStyle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en-US" noProof="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 bwMode="black">
          <a:xfrm>
            <a:off x="331471" y="235063"/>
            <a:ext cx="8460105" cy="338554"/>
          </a:xfrm>
          <a:prstGeom prst="rect">
            <a:avLst/>
          </a:prstGeom>
          <a:ln>
            <a:noFill/>
          </a:ln>
        </p:spPr>
        <p:txBody>
          <a:bodyPr rtlCol="0"/>
          <a:lstStyle>
            <a:lvl1pPr>
              <a:defRPr sz="2200">
                <a:latin typeface="+mj-lt"/>
              </a:defRPr>
            </a:lvl1pPr>
          </a:lstStyle>
          <a:p>
            <a:r>
              <a:rPr lang="zh-CN" altLang="en-US" noProof="0" smtClean="0"/>
              <a:t>单击此处编辑母版标题样式</a:t>
            </a:r>
            <a:endParaRPr lang="en-US" noProof="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 bwMode="black">
          <a:xfrm>
            <a:off x="4724400" y="742950"/>
            <a:ext cx="4038600" cy="4038599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000000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latin typeface="+mj-lt"/>
              </a:defRPr>
            </a:lvl2pPr>
            <a:lvl3pPr>
              <a:lnSpc>
                <a:spcPct val="100000"/>
              </a:lnSpc>
              <a:defRPr>
                <a:latin typeface="+mj-lt"/>
              </a:defRPr>
            </a:lvl3pPr>
            <a:lvl4pPr>
              <a:lnSpc>
                <a:spcPct val="100000"/>
              </a:lnSpc>
              <a:defRPr>
                <a:latin typeface="+mj-lt"/>
              </a:defRPr>
            </a:lvl4pPr>
            <a:lvl5pPr>
              <a:lnSpc>
                <a:spcPct val="100000"/>
              </a:lnSpc>
              <a:defRPr>
                <a:latin typeface="+mj-lt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349252" y="4933950"/>
            <a:ext cx="182563" cy="123111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+mj-lt"/>
                <a:cs typeface="Arial"/>
              </a:defRPr>
            </a:lvl1pPr>
          </a:lstStyle>
          <a:p>
            <a:pPr>
              <a:defRPr/>
            </a:pPr>
            <a:fld id="{E296A173-80D0-44BB-8984-7C4E32C5E0D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 flipH="1">
            <a:off x="-4613" y="0"/>
            <a:ext cx="133793" cy="5143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Lin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31471" y="628148"/>
            <a:ext cx="846010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buNone/>
              <a:defRPr sz="2000" b="0" i="0">
                <a:solidFill>
                  <a:srgbClr val="000000"/>
                </a:solidFill>
                <a:latin typeface="+mj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0" smtClean="0"/>
              <a:t>单击此处编辑母版副标题样式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 bwMode="black">
          <a:xfrm>
            <a:off x="331471" y="235063"/>
            <a:ext cx="8460105" cy="338554"/>
          </a:xfrm>
        </p:spPr>
        <p:txBody>
          <a:bodyPr/>
          <a:lstStyle>
            <a:lvl1pPr>
              <a:defRPr sz="2200">
                <a:latin typeface="+mj-lt"/>
              </a:defRPr>
            </a:lvl1pPr>
          </a:lstStyle>
          <a:p>
            <a:r>
              <a:rPr lang="zh-CN" altLang="en-US" noProof="0" smtClean="0"/>
              <a:t>单击此处编辑母版标题样式</a:t>
            </a:r>
            <a:endParaRPr lang="en-US" noProof="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49252" y="4963239"/>
            <a:ext cx="182563" cy="123111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+mj-lt"/>
                <a:cs typeface="Arial"/>
              </a:defRPr>
            </a:lvl1pPr>
          </a:lstStyle>
          <a:p>
            <a:pPr>
              <a:defRPr/>
            </a:pPr>
            <a:fld id="{2BFE5B74-800B-4135-B5ED-21CB43E701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矩形 4"/>
          <p:cNvSpPr/>
          <p:nvPr userDrawn="1"/>
        </p:nvSpPr>
        <p:spPr>
          <a:xfrm flipH="1">
            <a:off x="-4613" y="0"/>
            <a:ext cx="133793" cy="5143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4"/>
          <p:cNvPicPr preferRelativeResize="0">
            <a:picLocks noChangeArrowheads="1"/>
          </p:cNvPicPr>
          <p:nvPr userDrawn="1"/>
        </p:nvPicPr>
        <p:blipFill>
          <a:blip r:embed="rId2" cstate="print"/>
          <a:srcRect l="37517" t="23692" r="14629" b="19978"/>
          <a:stretch>
            <a:fillRect/>
          </a:stretch>
        </p:blipFill>
        <p:spPr bwMode="auto">
          <a:xfrm>
            <a:off x="3538538" y="0"/>
            <a:ext cx="560546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21"/>
          <p:cNvSpPr/>
          <p:nvPr userDrawn="1"/>
        </p:nvSpPr>
        <p:spPr>
          <a:xfrm>
            <a:off x="1" y="0"/>
            <a:ext cx="6949441" cy="5143500"/>
          </a:xfrm>
          <a:custGeom>
            <a:avLst/>
            <a:gdLst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5683170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166886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070294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093570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103095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093316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100651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3170" h="6858000">
                <a:moveTo>
                  <a:pt x="0" y="0"/>
                </a:moveTo>
                <a:lnTo>
                  <a:pt x="5683170" y="0"/>
                </a:lnTo>
                <a:lnTo>
                  <a:pt x="410065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85000">
                <a:srgbClr val="00104D"/>
              </a:gs>
              <a:gs pos="15000">
                <a:srgbClr val="1E89C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endParaRPr lang="en-US" sz="2000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1" name="Freeform 22"/>
          <p:cNvSpPr/>
          <p:nvPr userDrawn="1"/>
        </p:nvSpPr>
        <p:spPr>
          <a:xfrm>
            <a:off x="8092440" y="1741932"/>
            <a:ext cx="1051560" cy="3401568"/>
          </a:xfrm>
          <a:custGeom>
            <a:avLst/>
            <a:gdLst>
              <a:gd name="connsiteX0" fmla="*/ 1241503 w 1241503"/>
              <a:gd name="connsiteY0" fmla="*/ 0 h 6846849"/>
              <a:gd name="connsiteX1" fmla="*/ 0 w 1241503"/>
              <a:gd name="connsiteY1" fmla="*/ 6846849 h 6846849"/>
              <a:gd name="connsiteX2" fmla="*/ 1241503 w 1241503"/>
              <a:gd name="connsiteY2" fmla="*/ 6846849 h 6846849"/>
              <a:gd name="connsiteX3" fmla="*/ 1241503 w 1241503"/>
              <a:gd name="connsiteY3" fmla="*/ 0 h 6846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1503" h="6846849">
                <a:moveTo>
                  <a:pt x="1241503" y="0"/>
                </a:moveTo>
                <a:lnTo>
                  <a:pt x="0" y="6846849"/>
                </a:lnTo>
                <a:lnTo>
                  <a:pt x="1241503" y="6846849"/>
                </a:lnTo>
                <a:lnTo>
                  <a:pt x="1241503" y="0"/>
                </a:lnTo>
                <a:close/>
              </a:path>
            </a:pathLst>
          </a:custGeom>
          <a:gradFill flip="none" rotWithShape="1">
            <a:gsLst>
              <a:gs pos="85000">
                <a:srgbClr val="00104D"/>
              </a:gs>
              <a:gs pos="15000">
                <a:srgbClr val="1E89C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1123109" y="1641349"/>
            <a:ext cx="4335170" cy="9119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3200" b="1" i="0" kern="1200" dirty="0" smtClean="0">
                <a:solidFill>
                  <a:schemeClr val="bg1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7BE21-AE7A-4B3C-B230-941923D36BD5}" type="slidenum">
              <a:rPr lang="zh-CN" altLang="de-DE"/>
              <a:pPr>
                <a:defRPr/>
              </a:pPr>
              <a:t>‹#›</a:t>
            </a:fld>
            <a:endParaRPr lang="de-DE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black">
          <a:xfrm>
            <a:off x="331790" y="234952"/>
            <a:ext cx="8459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102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2" y="742950"/>
            <a:ext cx="843279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 bwMode="black">
          <a:xfrm>
            <a:off x="349252" y="4978628"/>
            <a:ext cx="336548" cy="12311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800">
                <a:solidFill>
                  <a:srgbClr val="A6A6A6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F9EA6CBE-F090-4DC7-A82C-5EDE42A2F34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矩形 4"/>
          <p:cNvSpPr/>
          <p:nvPr userDrawn="1"/>
        </p:nvSpPr>
        <p:spPr>
          <a:xfrm flipH="1">
            <a:off x="-4613" y="0"/>
            <a:ext cx="133793" cy="5143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6" r:id="rId2"/>
    <p:sldLayoutId id="2147483679" r:id="rId3"/>
    <p:sldLayoutId id="2147483683" r:id="rId4"/>
    <p:sldLayoutId id="2147483698" r:id="rId5"/>
    <p:sldLayoutId id="2147483702" r:id="rId6"/>
  </p:sldLayoutIdLst>
  <p:transition spd="slow">
    <p:wip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lang="en-GB" sz="2400" b="1" kern="1200" dirty="0">
          <a:solidFill>
            <a:schemeClr val="tx1"/>
          </a:solidFill>
          <a:latin typeface="+mj-lt"/>
          <a:ea typeface="+mj-ea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1" fontAlgn="base" hangingPunct="1">
        <a:lnSpc>
          <a:spcPct val="120000"/>
        </a:lnSpc>
        <a:spcBef>
          <a:spcPct val="0"/>
        </a:spcBef>
        <a:spcAft>
          <a:spcPts val="138"/>
        </a:spcAft>
        <a:buSzPct val="100000"/>
        <a:buFont typeface="Wingdings" pitchFamily="2" charset="2"/>
        <a:buChar char="l"/>
        <a:defRPr sz="2000" b="1" kern="1200">
          <a:solidFill>
            <a:schemeClr val="accent1"/>
          </a:solidFill>
          <a:latin typeface="+mj-lt"/>
          <a:ea typeface="+mn-ea"/>
          <a:cs typeface="Arial"/>
        </a:defRPr>
      </a:lvl1pPr>
      <a:lvl2pPr marL="742950" indent="-285750" algn="l" defTabSz="430213" rtl="0" eaLnBrk="1" fontAlgn="base" hangingPunct="1">
        <a:lnSpc>
          <a:spcPct val="120000"/>
        </a:lnSpc>
        <a:spcBef>
          <a:spcPct val="0"/>
        </a:spcBef>
        <a:spcAft>
          <a:spcPts val="138"/>
        </a:spcAft>
        <a:buSzPct val="100000"/>
        <a:buFont typeface="Wingdings" pitchFamily="2" charset="2"/>
        <a:buChar char="l"/>
        <a:defRPr kern="1200">
          <a:solidFill>
            <a:schemeClr val="tx1"/>
          </a:solidFill>
          <a:latin typeface="+mj-lt"/>
          <a:ea typeface="+mn-ea"/>
          <a:cs typeface="Arial"/>
        </a:defRPr>
      </a:lvl2pPr>
      <a:lvl3pPr marL="169863" indent="-169863" algn="l" defTabSz="457200" rtl="0" eaLnBrk="1" fontAlgn="base" hangingPunct="1">
        <a:lnSpc>
          <a:spcPct val="120000"/>
        </a:lnSpc>
        <a:spcBef>
          <a:spcPct val="0"/>
        </a:spcBef>
        <a:spcAft>
          <a:spcPts val="138"/>
        </a:spcAft>
        <a:buFont typeface="Arial" charset="0"/>
        <a:buChar char="•"/>
        <a:defRPr sz="1600" kern="1200">
          <a:solidFill>
            <a:schemeClr val="tx1"/>
          </a:solidFill>
          <a:latin typeface="+mj-lt"/>
          <a:ea typeface="+mn-ea"/>
          <a:cs typeface="Arial"/>
        </a:defRPr>
      </a:lvl3pPr>
      <a:lvl4pPr marL="341313" indent="-180975" algn="l" defTabSz="457200" rtl="0" eaLnBrk="1" fontAlgn="base" hangingPunct="1">
        <a:lnSpc>
          <a:spcPct val="120000"/>
        </a:lnSpc>
        <a:spcBef>
          <a:spcPct val="0"/>
        </a:spcBef>
        <a:spcAft>
          <a:spcPts val="138"/>
        </a:spcAft>
        <a:buSzPct val="80000"/>
        <a:buFont typeface="Lucida Grande"/>
        <a:buChar char="−"/>
        <a:defRPr lang="en-US" sz="1400" kern="1200" dirty="0">
          <a:solidFill>
            <a:schemeClr val="tx1"/>
          </a:solidFill>
          <a:latin typeface="+mj-lt"/>
          <a:ea typeface="+mn-ea"/>
          <a:cs typeface="Arial"/>
        </a:defRPr>
      </a:lvl4pPr>
      <a:lvl5pPr marL="469900" indent="-150813" algn="l" defTabSz="457200" rtl="0" eaLnBrk="1" fontAlgn="base" hangingPunct="1">
        <a:lnSpc>
          <a:spcPct val="120000"/>
        </a:lnSpc>
        <a:spcBef>
          <a:spcPct val="0"/>
        </a:spcBef>
        <a:spcAft>
          <a:spcPts val="138"/>
        </a:spcAft>
        <a:buFont typeface="Arial" charset="0"/>
        <a:buChar char="•"/>
        <a:defRPr sz="1200" kern="1200">
          <a:solidFill>
            <a:schemeClr val="tx1"/>
          </a:solidFill>
          <a:latin typeface="+mj-lt"/>
          <a:ea typeface="+mn-ea"/>
          <a:cs typeface="Arial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71736" y="1419622"/>
            <a:ext cx="4908376" cy="10464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Sconit Solution</a:t>
            </a:r>
            <a:r>
              <a:rPr lang="en-US" altLang="zh-CN" sz="3200" dirty="0" smtClean="0">
                <a:ea typeface="宋体" panose="02010600030101010101" pitchFamily="2" charset="-122"/>
              </a:rPr>
              <a:t/>
            </a:r>
            <a:br>
              <a:rPr lang="en-US" altLang="zh-CN" sz="3200" dirty="0" smtClean="0">
                <a:ea typeface="宋体" panose="02010600030101010101" pitchFamily="2" charset="-122"/>
              </a:rPr>
            </a:br>
            <a:r>
              <a:rPr lang="zh-CN" altLang="en-US" sz="3200" dirty="0" smtClean="0">
                <a:ea typeface="宋体" panose="02010600030101010101" pitchFamily="2" charset="-122"/>
              </a:rPr>
              <a:t>智慧工厂解决方案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683568" y="2787774"/>
            <a:ext cx="4104456" cy="1152128"/>
          </a:xfrm>
        </p:spPr>
        <p:txBody>
          <a:bodyPr/>
          <a:lstStyle/>
          <a:p>
            <a:r>
              <a:rPr lang="en-US" altLang="zh-CN" sz="2400" dirty="0" smtClean="0">
                <a:ea typeface="宋体" panose="02010600030101010101" pitchFamily="2" charset="-122"/>
              </a:rPr>
              <a:t>2017</a:t>
            </a:r>
            <a:r>
              <a:rPr lang="zh-CN" altLang="en-US" sz="2400" dirty="0" smtClean="0">
                <a:ea typeface="宋体" panose="02010600030101010101" pitchFamily="2" charset="-122"/>
              </a:rPr>
              <a:t>年</a:t>
            </a:r>
            <a:r>
              <a:rPr lang="en-US" altLang="zh-CN" sz="2400" dirty="0"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ea typeface="宋体" panose="02010600030101010101" pitchFamily="2" charset="-122"/>
              </a:rPr>
              <a:t>月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544" y="234952"/>
            <a:ext cx="8324033" cy="307777"/>
          </a:xfrm>
        </p:spPr>
        <p:txBody>
          <a:bodyPr/>
          <a:lstStyle/>
          <a:p>
            <a:r>
              <a:rPr lang="zh-CN" altLang="en-US" sz="2000" dirty="0" smtClean="0">
                <a:latin typeface="+mn-ea"/>
                <a:ea typeface="+mn-ea"/>
              </a:rPr>
              <a:t>目 录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7544" y="742950"/>
            <a:ext cx="8295456" cy="4038601"/>
          </a:xfrm>
        </p:spPr>
        <p:txBody>
          <a:bodyPr/>
          <a:lstStyle/>
          <a:p>
            <a:r>
              <a:rPr lang="en-US" altLang="zh-CN" dirty="0" smtClean="0">
                <a:latin typeface="+mn-lt"/>
                <a:ea typeface="宋体" panose="02010600030101010101" pitchFamily="2" charset="-122"/>
              </a:rPr>
              <a:t>Sconit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解决方案概述</a:t>
            </a:r>
            <a:endParaRPr lang="en-US" altLang="zh-CN" dirty="0" smtClean="0">
              <a:latin typeface="+mn-lt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物流执行系统 </a:t>
            </a:r>
            <a:r>
              <a:rPr lang="en-US" altLang="zh-CN" dirty="0" smtClean="0">
                <a:latin typeface="+mn-lt"/>
                <a:ea typeface="宋体" panose="02010600030101010101" pitchFamily="2" charset="-122"/>
              </a:rPr>
              <a:t>- LES</a:t>
            </a:r>
          </a:p>
          <a:p>
            <a:r>
              <a:rPr lang="zh-CN" altLang="en-US" dirty="0">
                <a:latin typeface="+mn-lt"/>
                <a:ea typeface="宋体" panose="02010600030101010101" pitchFamily="2" charset="-122"/>
              </a:rPr>
              <a:t>制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造执行系统 </a:t>
            </a:r>
            <a:r>
              <a:rPr lang="en-US" altLang="zh-CN" dirty="0" smtClean="0">
                <a:latin typeface="+mn-lt"/>
                <a:ea typeface="宋体" panose="02010600030101010101" pitchFamily="2" charset="-122"/>
              </a:rPr>
              <a:t>- PES</a:t>
            </a:r>
          </a:p>
          <a:p>
            <a:r>
              <a:rPr lang="zh-CN" altLang="en-US" dirty="0">
                <a:latin typeface="+mn-lt"/>
                <a:ea typeface="宋体" panose="02010600030101010101" pitchFamily="2" charset="-122"/>
              </a:rPr>
              <a:t>仓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储管理系统 </a:t>
            </a:r>
            <a:r>
              <a:rPr lang="en-US" altLang="zh-CN" dirty="0" smtClean="0">
                <a:latin typeface="+mn-lt"/>
                <a:ea typeface="宋体" panose="02010600030101010101" pitchFamily="2" charset="-122"/>
              </a:rPr>
              <a:t>- WMS</a:t>
            </a:r>
          </a:p>
          <a:p>
            <a:r>
              <a:rPr lang="zh-CN" altLang="en-US" dirty="0">
                <a:latin typeface="+mn-lt"/>
                <a:ea typeface="宋体" panose="02010600030101010101" pitchFamily="2" charset="-122"/>
              </a:rPr>
              <a:t>运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输管理系统 </a:t>
            </a:r>
            <a:r>
              <a:rPr lang="en-US" altLang="zh-CN" dirty="0" smtClean="0">
                <a:latin typeface="+mn-lt"/>
                <a:ea typeface="宋体" panose="02010600030101010101" pitchFamily="2" charset="-122"/>
              </a:rPr>
              <a:t>- TMS</a:t>
            </a:r>
          </a:p>
          <a:p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设施管理系统 </a:t>
            </a:r>
            <a:r>
              <a:rPr lang="en-US" altLang="zh-CN" dirty="0" smtClean="0">
                <a:latin typeface="+mn-lt"/>
                <a:ea typeface="宋体" panose="02010600030101010101" pitchFamily="2" charset="-122"/>
              </a:rPr>
              <a:t>- FMS</a:t>
            </a:r>
          </a:p>
          <a:p>
            <a:r>
              <a:rPr lang="en-US" altLang="zh-CN" dirty="0" smtClean="0">
                <a:latin typeface="+mn-lt"/>
                <a:ea typeface="宋体" panose="02010600030101010101" pitchFamily="2" charset="-122"/>
              </a:rPr>
              <a:t>Sconit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典型案例</a:t>
            </a:r>
            <a:endParaRPr lang="en-US" altLang="zh-CN" dirty="0" smtClean="0">
              <a:latin typeface="+mn-lt"/>
              <a:ea typeface="宋体" panose="02010600030101010101" pitchFamily="2" charset="-122"/>
            </a:endParaRPr>
          </a:p>
          <a:p>
            <a:endParaRPr lang="en-US" altLang="zh-CN" dirty="0" smtClean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F1CFBD-7B90-4403-8CEC-C7F57C764D70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85801" y="1812131"/>
            <a:ext cx="4900613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Arial" pitchFamily="34" charset="0"/>
              </a:rPr>
              <a:t>Sconit</a:t>
            </a:r>
            <a:r>
              <a:rPr lang="zh-CN" altLang="en-US" sz="3600" dirty="0" smtClean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Arial" pitchFamily="34" charset="0"/>
              </a:rPr>
              <a:t>解决</a:t>
            </a:r>
            <a:r>
              <a:rPr lang="zh-CN" altLang="en-US" sz="360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Arial" pitchFamily="34" charset="0"/>
              </a:rPr>
              <a:t>方案概述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Sconit – </a:t>
            </a:r>
            <a:r>
              <a:rPr lang="zh-CN" altLang="en-US" dirty="0"/>
              <a:t>智慧</a:t>
            </a:r>
            <a:r>
              <a:rPr lang="zh-CN" altLang="en-US" dirty="0" smtClean="0"/>
              <a:t>工厂解决方案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2" y="843558"/>
            <a:ext cx="8058222" cy="3937993"/>
          </a:xfrm>
        </p:spPr>
        <p:txBody>
          <a:bodyPr/>
          <a:lstStyle/>
          <a:p>
            <a:pPr eaLnBrk="1" hangingPunct="1"/>
            <a:r>
              <a:rPr lang="zh-CN" altLang="en-US" sz="1800" dirty="0" smtClean="0">
                <a:latin typeface="+mn-lt"/>
                <a:ea typeface="宋体" panose="02010600030101010101" pitchFamily="2" charset="-122"/>
              </a:rPr>
              <a:t>针对制造型企业的智慧工厂端到端解决方案，全面覆盖</a:t>
            </a:r>
            <a:r>
              <a:rPr lang="zh-CN" altLang="en-US" sz="1800" dirty="0">
                <a:latin typeface="+mn-lt"/>
                <a:ea typeface="宋体" panose="02010600030101010101" pitchFamily="2" charset="-122"/>
              </a:rPr>
              <a:t>工</a:t>
            </a:r>
            <a:r>
              <a:rPr lang="zh-CN" altLang="en-US" sz="1800" dirty="0" smtClean="0">
                <a:latin typeface="+mn-lt"/>
                <a:ea typeface="宋体" panose="02010600030101010101" pitchFamily="2" charset="-122"/>
              </a:rPr>
              <a:t>厂计划、物流、生产、仓储、运输管理等业务，应用物联网技术全面支持工业</a:t>
            </a:r>
            <a:r>
              <a:rPr lang="en-US" altLang="zh-CN" sz="1800" dirty="0" smtClean="0">
                <a:latin typeface="+mn-lt"/>
                <a:ea typeface="宋体" panose="02010600030101010101" pitchFamily="2" charset="-122"/>
              </a:rPr>
              <a:t>4.0</a:t>
            </a:r>
            <a:r>
              <a:rPr lang="zh-CN" altLang="en-US" sz="1800" dirty="0" smtClean="0">
                <a:latin typeface="+mn-lt"/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latin typeface="+mn-lt"/>
              <a:ea typeface="宋体" panose="02010600030101010101" pitchFamily="2" charset="-122"/>
            </a:endParaRPr>
          </a:p>
          <a:p>
            <a:pPr eaLnBrk="1" hangingPunct="1"/>
            <a:endParaRPr lang="zh-CN" altLang="en-US" sz="1200" dirty="0" smtClean="0">
              <a:latin typeface="+mn-lt"/>
              <a:ea typeface="宋体" panose="02010600030101010101" pitchFamily="2" charset="-122"/>
            </a:endParaRPr>
          </a:p>
          <a:p>
            <a:r>
              <a:rPr lang="en-US" altLang="zh-CN" sz="1800" dirty="0" smtClean="0">
                <a:latin typeface="+mn-lt"/>
                <a:ea typeface="宋体" panose="02010600030101010101" pitchFamily="2" charset="-122"/>
              </a:rPr>
              <a:t>Sconit</a:t>
            </a:r>
            <a:r>
              <a:rPr lang="zh-CN" altLang="en-US" sz="1800" dirty="0" smtClean="0">
                <a:latin typeface="+mn-lt"/>
                <a:ea typeface="宋体" panose="02010600030101010101" pitchFamily="2" charset="-122"/>
              </a:rPr>
              <a:t>源自汽车行业最佳业务实践，历经高端项目挑战，历时</a:t>
            </a:r>
            <a:r>
              <a:rPr lang="en-US" altLang="zh-CN" sz="1800" dirty="0" smtClean="0">
                <a:latin typeface="+mn-lt"/>
                <a:ea typeface="宋体" panose="02010600030101010101" pitchFamily="2" charset="-122"/>
              </a:rPr>
              <a:t>8</a:t>
            </a:r>
            <a:r>
              <a:rPr lang="zh-CN" altLang="en-US" sz="1800" dirty="0" smtClean="0">
                <a:latin typeface="+mn-lt"/>
                <a:ea typeface="宋体" panose="02010600030101010101" pitchFamily="2" charset="-122"/>
              </a:rPr>
              <a:t>年研发而成。</a:t>
            </a:r>
            <a:endParaRPr lang="en-US" altLang="zh-CN" sz="1800" dirty="0" smtClean="0">
              <a:latin typeface="+mn-lt"/>
              <a:ea typeface="宋体" panose="02010600030101010101" pitchFamily="2" charset="-122"/>
            </a:endParaRPr>
          </a:p>
          <a:p>
            <a:endParaRPr lang="en-US" altLang="zh-CN" sz="1200" dirty="0" smtClean="0">
              <a:latin typeface="+mn-lt"/>
              <a:ea typeface="宋体" panose="02010600030101010101" pitchFamily="2" charset="-122"/>
            </a:endParaRPr>
          </a:p>
          <a:p>
            <a:r>
              <a:rPr lang="zh-CN" altLang="en-US" sz="1800" dirty="0" smtClean="0">
                <a:latin typeface="+mn-lt"/>
                <a:ea typeface="宋体" panose="02010600030101010101" pitchFamily="2" charset="-122"/>
              </a:rPr>
              <a:t>通常</a:t>
            </a:r>
            <a:r>
              <a:rPr lang="en-US" altLang="zh-CN" sz="1800" dirty="0" smtClean="0">
                <a:latin typeface="+mn-lt"/>
                <a:ea typeface="宋体" panose="02010600030101010101" pitchFamily="2" charset="-122"/>
              </a:rPr>
              <a:t>Sconit</a:t>
            </a:r>
            <a:r>
              <a:rPr lang="zh-CN" altLang="en-US" sz="1800" dirty="0" smtClean="0">
                <a:latin typeface="+mn-lt"/>
                <a:ea typeface="宋体" panose="02010600030101010101" pitchFamily="2" charset="-122"/>
              </a:rPr>
              <a:t>作为实时的业务系统独立运行，并与</a:t>
            </a:r>
            <a:r>
              <a:rPr lang="en-US" altLang="zh-CN" sz="1800" dirty="0" smtClean="0">
                <a:latin typeface="+mn-lt"/>
                <a:ea typeface="宋体" panose="02010600030101010101" pitchFamily="2" charset="-122"/>
              </a:rPr>
              <a:t>ERP</a:t>
            </a:r>
            <a:r>
              <a:rPr lang="zh-CN" altLang="en-US" sz="1800" dirty="0" smtClean="0">
                <a:latin typeface="+mn-lt"/>
                <a:ea typeface="宋体" panose="02010600030101010101" pitchFamily="2" charset="-122"/>
              </a:rPr>
              <a:t>系统（</a:t>
            </a:r>
            <a:r>
              <a:rPr lang="en-US" altLang="zh-CN" sz="1800" dirty="0" smtClean="0">
                <a:latin typeface="+mn-lt"/>
                <a:ea typeface="宋体" panose="02010600030101010101" pitchFamily="2" charset="-122"/>
              </a:rPr>
              <a:t>SAP, QAD</a:t>
            </a:r>
            <a:r>
              <a:rPr lang="zh-CN" altLang="en-US" sz="1800" dirty="0" smtClean="0">
                <a:latin typeface="+mn-lt"/>
                <a:ea typeface="宋体" panose="02010600030101010101" pitchFamily="2" charset="-122"/>
              </a:rPr>
              <a:t>等）无缝集成。</a:t>
            </a:r>
            <a:endParaRPr lang="en-US" altLang="zh-CN" sz="1800" dirty="0" smtClean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3688" y="3795886"/>
            <a:ext cx="504056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HP, Microsoft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认证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MES/LES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合作伙伴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>
          <a:xfrm>
            <a:off x="1899442" y="303938"/>
            <a:ext cx="5400600" cy="478507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08169" y="1547499"/>
            <a:ext cx="2319380" cy="226663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03" y="149673"/>
            <a:ext cx="8459787" cy="369332"/>
          </a:xfrm>
        </p:spPr>
        <p:txBody>
          <a:bodyPr/>
          <a:lstStyle/>
          <a:p>
            <a:r>
              <a:rPr lang="zh-CN" altLang="en-US" sz="2400" dirty="0" smtClean="0"/>
              <a:t>智慧工厂解决方案</a:t>
            </a:r>
            <a:endParaRPr lang="en-US" sz="2400" dirty="0"/>
          </a:p>
        </p:txBody>
      </p:sp>
      <p:sp>
        <p:nvSpPr>
          <p:cNvPr id="20" name="Pie 19"/>
          <p:cNvSpPr/>
          <p:nvPr/>
        </p:nvSpPr>
        <p:spPr>
          <a:xfrm>
            <a:off x="3555626" y="1704632"/>
            <a:ext cx="2016224" cy="1909464"/>
          </a:xfrm>
          <a:prstGeom prst="pie">
            <a:avLst>
              <a:gd name="adj1" fmla="val 8927864"/>
              <a:gd name="adj2" fmla="val 16155782"/>
            </a:avLst>
          </a:prstGeom>
          <a:solidFill>
            <a:srgbClr val="0033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Pie 20"/>
          <p:cNvSpPr/>
          <p:nvPr/>
        </p:nvSpPr>
        <p:spPr>
          <a:xfrm rot="7401807">
            <a:off x="3651815" y="1695730"/>
            <a:ext cx="1927130" cy="1915249"/>
          </a:xfrm>
          <a:prstGeom prst="pie">
            <a:avLst>
              <a:gd name="adj1" fmla="val 8782446"/>
              <a:gd name="adj2" fmla="val 15737876"/>
            </a:avLst>
          </a:prstGeom>
          <a:solidFill>
            <a:srgbClr val="0033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Pie 21"/>
          <p:cNvSpPr/>
          <p:nvPr/>
        </p:nvSpPr>
        <p:spPr>
          <a:xfrm rot="14431414">
            <a:off x="3602760" y="1718707"/>
            <a:ext cx="1959557" cy="1962178"/>
          </a:xfrm>
          <a:prstGeom prst="pie">
            <a:avLst>
              <a:gd name="adj1" fmla="val 8718752"/>
              <a:gd name="adj2" fmla="val 16069064"/>
            </a:avLst>
          </a:prstGeom>
          <a:solidFill>
            <a:srgbClr val="0033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26023" y="2136680"/>
            <a:ext cx="914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主数据管理</a:t>
            </a:r>
            <a:endParaRPr lang="en-US" sz="16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51055" y="2115021"/>
            <a:ext cx="914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endParaRPr lang="en-US" altLang="zh-CN" sz="16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  <a:endParaRPr lang="en-US" sz="16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25119" y="2928937"/>
            <a:ext cx="914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endParaRPr lang="en-US" altLang="zh-CN" sz="16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集成</a:t>
            </a:r>
            <a:endParaRPr lang="en-US" sz="16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060251" y="440972"/>
            <a:ext cx="1044574" cy="1014818"/>
          </a:xfrm>
          <a:prstGeom prst="ellipse">
            <a:avLst/>
          </a:prstGeom>
          <a:solidFill>
            <a:srgbClr val="0033CC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物流</a:t>
            </a:r>
            <a:endParaRPr lang="en-US" altLang="zh-CN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  <a:endParaRPr 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125093" y="1790864"/>
            <a:ext cx="1059981" cy="101184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生产</a:t>
            </a:r>
            <a:endParaRPr lang="en-US" altLang="zh-CN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  <a:endParaRPr 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795799" y="3503034"/>
            <a:ext cx="1044574" cy="10148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设施管理</a:t>
            </a:r>
            <a:endParaRPr 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335530" y="3502730"/>
            <a:ext cx="1044574" cy="1014818"/>
          </a:xfrm>
          <a:prstGeom prst="ellipse">
            <a:avLst/>
          </a:prstGeom>
          <a:solidFill>
            <a:srgbClr val="0033CC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仓储</a:t>
            </a:r>
            <a:endParaRPr lang="en-US" altLang="zh-CN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  <a:endParaRPr 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875465" y="1828573"/>
            <a:ext cx="1044574" cy="10148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运输</a:t>
            </a:r>
            <a:endParaRPr lang="en-US" altLang="zh-CN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  <a:endParaRPr 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Cloud Callout 42"/>
          <p:cNvSpPr/>
          <p:nvPr/>
        </p:nvSpPr>
        <p:spPr>
          <a:xfrm>
            <a:off x="5381670" y="395325"/>
            <a:ext cx="2180536" cy="1086990"/>
          </a:xfrm>
          <a:prstGeom prst="cloudCallout">
            <a:avLst>
              <a:gd name="adj1" fmla="val -58161"/>
              <a:gd name="adj2" fmla="val -108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从采购到销售的全过程物流管理系统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Cloud Callout 43"/>
          <p:cNvSpPr/>
          <p:nvPr/>
        </p:nvSpPr>
        <p:spPr>
          <a:xfrm>
            <a:off x="283203" y="830446"/>
            <a:ext cx="2076549" cy="1086990"/>
          </a:xfrm>
          <a:prstGeom prst="cloudCallout">
            <a:avLst>
              <a:gd name="adj1" fmla="val 39587"/>
              <a:gd name="adj2" fmla="val 52719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全面支持工业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4.0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的精益制造系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统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Cloud Callout 44"/>
          <p:cNvSpPr/>
          <p:nvPr/>
        </p:nvSpPr>
        <p:spPr>
          <a:xfrm>
            <a:off x="539552" y="3545158"/>
            <a:ext cx="1998532" cy="1197532"/>
          </a:xfrm>
          <a:prstGeom prst="cloudCallout">
            <a:avLst>
              <a:gd name="adj1" fmla="val 56996"/>
              <a:gd name="adj2" fmla="val -1381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设备设施全生命周期管理系统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Cloud Callout 46"/>
          <p:cNvSpPr/>
          <p:nvPr/>
        </p:nvSpPr>
        <p:spPr>
          <a:xfrm>
            <a:off x="6633020" y="3614096"/>
            <a:ext cx="1925190" cy="1229260"/>
          </a:xfrm>
          <a:prstGeom prst="cloudCallout">
            <a:avLst>
              <a:gd name="adj1" fmla="val -59465"/>
              <a:gd name="adj2" fmla="val -1589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普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通到复杂仓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库的一体化仓储管理系统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Cloud Callout 47"/>
          <p:cNvSpPr/>
          <p:nvPr/>
        </p:nvSpPr>
        <p:spPr>
          <a:xfrm>
            <a:off x="6991091" y="2066184"/>
            <a:ext cx="1925190" cy="1229260"/>
          </a:xfrm>
          <a:prstGeom prst="cloudCallout">
            <a:avLst>
              <a:gd name="adj1" fmla="val -52285"/>
              <a:gd name="adj2" fmla="val -724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从运输执行到运费结算的全面运输管理系统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9831" y="610863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LES</a:t>
            </a:r>
            <a:endParaRPr 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699571" y="1656397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TMS</a:t>
            </a:r>
            <a:endParaRPr 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354340" y="4431915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WMS</a:t>
            </a:r>
            <a:endParaRPr lang="en-US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125013" y="3291830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FMS</a:t>
            </a:r>
            <a:endParaRPr lang="en-US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662125" y="64249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PES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664602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790" y="234952"/>
            <a:ext cx="8459787" cy="369332"/>
          </a:xfrm>
        </p:spPr>
        <p:txBody>
          <a:bodyPr/>
          <a:lstStyle/>
          <a:p>
            <a:r>
              <a:rPr lang="zh-CN" altLang="en-US" sz="2400" dirty="0" smtClean="0"/>
              <a:t>解决方案特色</a:t>
            </a: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330202" y="765397"/>
            <a:ext cx="8432798" cy="403860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i="1" dirty="0"/>
              <a:t>物流管理，</a:t>
            </a:r>
            <a:r>
              <a:rPr lang="zh-CN" altLang="en-US" sz="1600" b="0" dirty="0"/>
              <a:t>基于统一的企业级供应链构架，通过供应链建模和条码技术，实现现场物流的实时化和精细化管理。</a:t>
            </a:r>
            <a:endParaRPr lang="en-US" altLang="zh-CN" sz="1600" b="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i="1" dirty="0" smtClean="0">
                <a:solidFill>
                  <a:schemeClr val="bg1">
                    <a:lumMod val="75000"/>
                  </a:schemeClr>
                </a:solidFill>
              </a:rPr>
              <a:t>生产管理，</a:t>
            </a:r>
            <a:r>
              <a:rPr lang="zh-CN" altLang="en-US" sz="1600" b="0" dirty="0" smtClean="0">
                <a:solidFill>
                  <a:schemeClr val="bg1">
                    <a:lumMod val="75000"/>
                  </a:schemeClr>
                </a:solidFill>
              </a:rPr>
              <a:t>应用</a:t>
            </a:r>
            <a:r>
              <a:rPr lang="en-US" altLang="zh-CN" sz="1600" b="0" dirty="0" smtClean="0">
                <a:solidFill>
                  <a:schemeClr val="bg1">
                    <a:lumMod val="75000"/>
                  </a:schemeClr>
                </a:solidFill>
              </a:rPr>
              <a:t>JIS, JIT, </a:t>
            </a:r>
            <a:r>
              <a:rPr lang="zh-CN" altLang="en-US" sz="1600" b="0" dirty="0" smtClean="0">
                <a:solidFill>
                  <a:schemeClr val="bg1">
                    <a:lumMod val="75000"/>
                  </a:schemeClr>
                </a:solidFill>
              </a:rPr>
              <a:t>看板技术支持精益生产业务，实现从生产计划、生产执行，以及全面支持工业</a:t>
            </a:r>
            <a:r>
              <a:rPr lang="en-US" altLang="zh-CN" sz="1600" b="0" dirty="0" smtClean="0">
                <a:solidFill>
                  <a:schemeClr val="bg1">
                    <a:lumMod val="75000"/>
                  </a:schemeClr>
                </a:solidFill>
              </a:rPr>
              <a:t>4.0</a:t>
            </a:r>
            <a:r>
              <a:rPr lang="zh-CN" altLang="en-US" sz="1600" b="0" dirty="0" smtClean="0">
                <a:solidFill>
                  <a:schemeClr val="bg1">
                    <a:lumMod val="75000"/>
                  </a:schemeClr>
                </a:solidFill>
              </a:rPr>
              <a:t>的端到端解决方案。</a:t>
            </a:r>
            <a:endParaRPr lang="en-US" altLang="zh-CN" sz="1600" b="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i="1" dirty="0" smtClean="0"/>
              <a:t>仓储管理，</a:t>
            </a:r>
            <a:r>
              <a:rPr lang="zh-CN" altLang="en-US" sz="1600" b="0" dirty="0" smtClean="0"/>
              <a:t>支持移动操作、动态库位管理和先进先出控制，从普通仓库到大型复杂仓库的一体化解决方案。</a:t>
            </a:r>
            <a:endParaRPr lang="en-US" altLang="zh-CN" sz="1600" b="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i="1" dirty="0" smtClean="0">
                <a:solidFill>
                  <a:schemeClr val="bg1">
                    <a:lumMod val="75000"/>
                  </a:schemeClr>
                </a:solidFill>
              </a:rPr>
              <a:t>运输管理，</a:t>
            </a:r>
            <a:r>
              <a:rPr lang="zh-CN" altLang="en-US" sz="1600" b="0" dirty="0" smtClean="0">
                <a:solidFill>
                  <a:schemeClr val="bg1">
                    <a:lumMod val="75000"/>
                  </a:schemeClr>
                </a:solidFill>
              </a:rPr>
              <a:t>支持运输调度、运输执行和运费结算全过程管理。</a:t>
            </a:r>
            <a:endParaRPr lang="en-US" altLang="zh-CN" sz="1600" b="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i="1" dirty="0" smtClean="0">
                <a:solidFill>
                  <a:schemeClr val="bg1">
                    <a:lumMod val="75000"/>
                  </a:schemeClr>
                </a:solidFill>
              </a:rPr>
              <a:t>设施管理，</a:t>
            </a:r>
            <a:r>
              <a:rPr lang="zh-CN" altLang="en-US" sz="1600" b="0" dirty="0" smtClean="0">
                <a:solidFill>
                  <a:schemeClr val="bg1">
                    <a:lumMod val="75000"/>
                  </a:schemeClr>
                </a:solidFill>
              </a:rPr>
              <a:t>支持设备设施生命周期管理，设备设施维护和维修等过程的管理。</a:t>
            </a:r>
            <a:endParaRPr lang="en-US" altLang="zh-CN" sz="1600" b="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F1CFBD-7B90-4403-8CEC-C7F57C764D70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1691680" y="3910900"/>
            <a:ext cx="525658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智慧工厂系列套件，每个模块都可以独立交付</a:t>
            </a:r>
            <a:endParaRPr lang="zh-CN" altLang="en-US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80321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7" y="175741"/>
            <a:ext cx="8396041" cy="307777"/>
          </a:xfrm>
        </p:spPr>
        <p:txBody>
          <a:bodyPr/>
          <a:lstStyle/>
          <a:p>
            <a:r>
              <a:rPr lang="en-US" altLang="zh-CN" sz="2000" dirty="0"/>
              <a:t>Sconit</a:t>
            </a:r>
            <a:r>
              <a:rPr lang="zh-CN" altLang="en-US" sz="2000" dirty="0" smtClean="0"/>
              <a:t>系统功能分布</a:t>
            </a:r>
            <a:endParaRPr lang="zh-CN" altLang="en-US" sz="2000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4294967295"/>
          </p:nvPr>
        </p:nvSpPr>
        <p:spPr>
          <a:xfrm>
            <a:off x="387796" y="555526"/>
            <a:ext cx="3032076" cy="43924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物流执行系统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LES</a:t>
            </a:r>
          </a:p>
          <a:p>
            <a:pPr lvl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预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测和作业计划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从采购单到采购结算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内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部移库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转储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从销售单到销售结算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质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量检验和不良品处理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一体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化条码管理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供应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商寄售和客户寄售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库存管理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合作伙伴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EDI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协同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生产执行系统 </a:t>
            </a: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PES</a:t>
            </a:r>
          </a:p>
          <a:p>
            <a:pPr lvl="1"/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生产计划</a:t>
            </a:r>
            <a:endParaRPr lang="en-US" altLang="zh-CN" sz="14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精益生产 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(Lean)</a:t>
            </a:r>
          </a:p>
          <a:p>
            <a:pPr lvl="1"/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从生产单到产品入库</a:t>
            </a:r>
            <a:endParaRPr lang="en-US" altLang="zh-CN" sz="14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物料追溯</a:t>
            </a:r>
            <a:endParaRPr lang="en-US" altLang="zh-CN" sz="14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过程防错和设备监控</a:t>
            </a:r>
            <a:endParaRPr lang="en-US" altLang="zh-CN" sz="14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8"/>
          <p:cNvSpPr>
            <a:spLocks noGrp="1"/>
          </p:cNvSpPr>
          <p:nvPr>
            <p:ph sz="quarter" idx="4294967295"/>
          </p:nvPr>
        </p:nvSpPr>
        <p:spPr>
          <a:xfrm>
            <a:off x="5940152" y="555526"/>
            <a:ext cx="2880320" cy="43924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仓储管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理系统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WMS</a:t>
            </a: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从收货到上架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库内条码操作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货物特殊防护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从拣货单到发货</a:t>
            </a:r>
          </a:p>
          <a:p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运输管理系统 </a:t>
            </a: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TMS</a:t>
            </a:r>
          </a:p>
          <a:p>
            <a:pPr lvl="1"/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货运需求和运输调度</a:t>
            </a:r>
            <a:endParaRPr lang="en-US" altLang="zh-CN" sz="14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运输执行和跟踪</a:t>
            </a:r>
            <a:endParaRPr lang="en-US" altLang="zh-CN" sz="14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特约运费管理</a:t>
            </a:r>
            <a:endParaRPr lang="en-US" altLang="zh-CN" sz="14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承运商运费结算</a:t>
            </a:r>
            <a:endParaRPr lang="en-US" altLang="zh-CN" sz="14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设施管理系统 </a:t>
            </a: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FMS</a:t>
            </a:r>
          </a:p>
          <a:p>
            <a:pPr lvl="1"/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设施生命周期管理</a:t>
            </a:r>
            <a:endParaRPr lang="en-US" altLang="zh-CN" sz="14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设施保养维护</a:t>
            </a:r>
            <a:endParaRPr lang="en-US" altLang="zh-CN" sz="14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设施维修管理</a:t>
            </a:r>
            <a:endParaRPr lang="en-US" altLang="zh-CN" sz="14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维修备件管理</a:t>
            </a:r>
            <a:endParaRPr lang="en-US" altLang="zh-CN" sz="14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8"/>
          <p:cNvSpPr>
            <a:spLocks noGrp="1"/>
          </p:cNvSpPr>
          <p:nvPr>
            <p:ph sz="quarter" idx="4294967295"/>
          </p:nvPr>
        </p:nvSpPr>
        <p:spPr>
          <a:xfrm>
            <a:off x="3563888" y="1923678"/>
            <a:ext cx="2232248" cy="17281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公共模块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BAS</a:t>
            </a:r>
          </a:p>
          <a:p>
            <a:pPr lvl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主数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据管理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应用管理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移动终端程序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后台批量程序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系统集成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80407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31596" y="3073032"/>
            <a:ext cx="2303054" cy="17309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t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Sconit</a:t>
            </a:r>
            <a:endParaRPr lang="zh-CN" alt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33955" y="3485627"/>
            <a:ext cx="2097100" cy="1229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t"/>
          <a:lstStyle/>
          <a:p>
            <a:pPr marL="214313" indent="-214313">
              <a:buFont typeface="Arial" pitchFamily="34" charset="0"/>
              <a:buChar char="•"/>
            </a:pPr>
            <a:endParaRPr lang="en-US" altLang="zh-CN" sz="1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14313" indent="-214313">
              <a:buFont typeface="Arial" pitchFamily="34" charset="0"/>
              <a:buChar char="•"/>
            </a:pPr>
            <a:r>
              <a:rPr lang="zh-CN" alt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客户</a:t>
            </a:r>
            <a:r>
              <a:rPr lang="en-US" altLang="zh-CN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EDI</a:t>
            </a:r>
            <a:endParaRPr lang="en-US" altLang="zh-CN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14313" indent="-214313">
              <a:buFont typeface="Arial" pitchFamily="34" charset="0"/>
              <a:buChar char="•"/>
            </a:pPr>
            <a:r>
              <a:rPr lang="zh-CN" alt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物流执行系统</a:t>
            </a:r>
            <a:endParaRPr lang="en-US" altLang="zh-CN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14313" indent="-214313">
              <a:buFont typeface="Arial" pitchFamily="34" charset="0"/>
              <a:buChar char="•"/>
            </a:pPr>
            <a:r>
              <a:rPr lang="zh-CN" alt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制造执行系统</a:t>
            </a:r>
            <a:endParaRPr lang="en-US" altLang="zh-CN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14313" indent="-214313">
              <a:buFont typeface="Arial" pitchFamily="34" charset="0"/>
              <a:buChar char="•"/>
            </a:pPr>
            <a:r>
              <a:rPr lang="zh-CN" alt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仓储管理系统</a:t>
            </a:r>
            <a:endParaRPr lang="en-US" altLang="zh-CN" sz="1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14313" indent="-214313">
              <a:buFont typeface="Arial" pitchFamily="34" charset="0"/>
              <a:buChar char="•"/>
            </a:pPr>
            <a:r>
              <a:rPr lang="zh-CN" alt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运输管理系统</a:t>
            </a:r>
            <a:endParaRPr lang="en-US" altLang="zh-CN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9602" y="1170283"/>
            <a:ext cx="1945626" cy="12874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t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SAP</a:t>
            </a:r>
          </a:p>
        </p:txBody>
      </p:sp>
      <p:sp>
        <p:nvSpPr>
          <p:cNvPr id="6" name="矩形 5"/>
          <p:cNvSpPr/>
          <p:nvPr/>
        </p:nvSpPr>
        <p:spPr>
          <a:xfrm>
            <a:off x="1843538" y="1602075"/>
            <a:ext cx="1755508" cy="7713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t"/>
          <a:lstStyle/>
          <a:p>
            <a:pPr marL="214313" indent="-214313">
              <a:buFont typeface="Arial" pitchFamily="34" charset="0"/>
              <a:buChar char="•"/>
            </a:pPr>
            <a:r>
              <a:rPr lang="en-US" altLang="zh-CN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PP</a:t>
            </a:r>
          </a:p>
          <a:p>
            <a:pPr marL="214313" indent="-214313">
              <a:buFont typeface="Arial" pitchFamily="34" charset="0"/>
              <a:buChar char="•"/>
            </a:pPr>
            <a:r>
              <a:rPr lang="en-US" altLang="zh-CN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MM</a:t>
            </a:r>
          </a:p>
          <a:p>
            <a:pPr marL="214313" indent="-214313">
              <a:buFont typeface="Arial" pitchFamily="34" charset="0"/>
              <a:buChar char="•"/>
            </a:pPr>
            <a:r>
              <a:rPr lang="en-US" altLang="zh-CN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SD</a:t>
            </a:r>
          </a:p>
          <a:p>
            <a:pPr marL="214313" indent="-214313">
              <a:buFont typeface="Arial" pitchFamily="34" charset="0"/>
              <a:buChar char="•"/>
            </a:pPr>
            <a:r>
              <a:rPr lang="en-US" altLang="zh-CN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FI/CO</a:t>
            </a:r>
            <a:endParaRPr lang="zh-CN" altLang="en-US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0547" y="1170283"/>
            <a:ext cx="1826225" cy="12874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t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Sconit-EDI</a:t>
            </a:r>
          </a:p>
        </p:txBody>
      </p:sp>
      <p:sp>
        <p:nvSpPr>
          <p:cNvPr id="8" name="矩形 7"/>
          <p:cNvSpPr/>
          <p:nvPr/>
        </p:nvSpPr>
        <p:spPr>
          <a:xfrm>
            <a:off x="6900818" y="1602075"/>
            <a:ext cx="1617149" cy="7713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t"/>
          <a:lstStyle/>
          <a:p>
            <a:pPr marL="214313" indent="-214313">
              <a:buFont typeface="Arial" pitchFamily="34" charset="0"/>
              <a:buChar char="•"/>
            </a:pPr>
            <a:r>
              <a:rPr lang="zh-CN" alt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打印条码</a:t>
            </a:r>
            <a:endParaRPr lang="en-US" altLang="zh-CN" sz="1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14313" indent="-214313">
              <a:buFont typeface="Arial" pitchFamily="34" charset="0"/>
              <a:buChar char="•"/>
            </a:pPr>
            <a:r>
              <a:rPr lang="zh-CN" alt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查看采购单</a:t>
            </a:r>
            <a:endParaRPr lang="en-US" altLang="zh-CN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14313" indent="-214313">
              <a:buFont typeface="Arial" pitchFamily="34" charset="0"/>
              <a:buChar char="•"/>
            </a:pPr>
            <a:r>
              <a:rPr lang="zh-CN" alt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发货</a:t>
            </a:r>
            <a:endParaRPr lang="en-US" altLang="zh-CN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14313" indent="-214313">
              <a:buFont typeface="Arial" pitchFamily="34" charset="0"/>
              <a:buChar char="•"/>
            </a:pPr>
            <a:r>
              <a:rPr lang="en-US" altLang="zh-CN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zh-CN" altLang="en-US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2446881"/>
            <a:ext cx="1378526" cy="90024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zh-CN" altLang="en-US" sz="900" dirty="0" smtClean="0">
                <a:latin typeface="Arial" pitchFamily="34" charset="0"/>
                <a:cs typeface="Arial" pitchFamily="34" charset="0"/>
              </a:rPr>
              <a:t>供应商</a:t>
            </a:r>
            <a:endParaRPr lang="en-US" altLang="zh-CN" sz="900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zh-CN" altLang="en-US" sz="900" dirty="0" smtClean="0">
                <a:latin typeface="Arial" pitchFamily="34" charset="0"/>
                <a:cs typeface="Arial" pitchFamily="34" charset="0"/>
              </a:rPr>
              <a:t>客户</a:t>
            </a:r>
            <a:endParaRPr lang="en-US" altLang="zh-CN" sz="900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zh-CN" altLang="en-US" sz="900" dirty="0" smtClean="0">
                <a:latin typeface="Arial" pitchFamily="34" charset="0"/>
                <a:cs typeface="Arial" pitchFamily="34" charset="0"/>
              </a:rPr>
              <a:t>物料</a:t>
            </a:r>
            <a:endParaRPr lang="en-US" altLang="zh-CN" sz="900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zh-CN" altLang="en-US" sz="900" dirty="0" smtClean="0">
                <a:latin typeface="Arial" pitchFamily="34" charset="0"/>
                <a:cs typeface="Arial" pitchFamily="34" charset="0"/>
              </a:rPr>
              <a:t>物料清单</a:t>
            </a:r>
            <a:endParaRPr lang="en-US" altLang="zh-CN" sz="900" dirty="0" smtClean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zh-CN" altLang="en-US" sz="900" dirty="0" smtClean="0">
                <a:latin typeface="Arial" pitchFamily="34" charset="0"/>
                <a:cs typeface="Arial" pitchFamily="34" charset="0"/>
              </a:rPr>
              <a:t>物料计划</a:t>
            </a:r>
            <a:endParaRPr lang="en-US" altLang="zh-CN" sz="900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zh-CN" altLang="en-US" sz="900" dirty="0" smtClean="0">
                <a:latin typeface="Arial" pitchFamily="34" charset="0"/>
                <a:cs typeface="Arial" pitchFamily="34" charset="0"/>
              </a:rPr>
              <a:t>生产计划</a:t>
            </a:r>
            <a:endParaRPr lang="en-US" altLang="zh-CN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肘形连接符 9"/>
          <p:cNvCxnSpPr>
            <a:stCxn id="5" idx="1"/>
            <a:endCxn id="3" idx="1"/>
          </p:cNvCxnSpPr>
          <p:nvPr/>
        </p:nvCxnSpPr>
        <p:spPr>
          <a:xfrm rot="10800000" flipH="1" flipV="1">
            <a:off x="1749602" y="1813995"/>
            <a:ext cx="2281993" cy="2124521"/>
          </a:xfrm>
          <a:prstGeom prst="bentConnector3">
            <a:avLst>
              <a:gd name="adj1" fmla="val -7513"/>
            </a:avLst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44939" y="2551257"/>
            <a:ext cx="1296893" cy="103874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900" dirty="0" smtClean="0">
                <a:latin typeface="Arial" pitchFamily="34" charset="0"/>
                <a:cs typeface="Arial" pitchFamily="34" charset="0"/>
              </a:rPr>
              <a:t>业务数据</a:t>
            </a:r>
            <a:r>
              <a:rPr lang="en-US" altLang="zh-CN" sz="900" dirty="0" smtClean="0">
                <a:latin typeface="Arial" pitchFamily="34" charset="0"/>
                <a:cs typeface="Arial" pitchFamily="34" charset="0"/>
              </a:rPr>
              <a:t>:</a:t>
            </a:r>
            <a:endParaRPr lang="en-US" altLang="zh-CN" sz="9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900" dirty="0">
                <a:latin typeface="Arial" pitchFamily="34" charset="0"/>
                <a:cs typeface="Arial" pitchFamily="34" charset="0"/>
              </a:rPr>
              <a:t>   - </a:t>
            </a:r>
            <a:r>
              <a:rPr lang="zh-CN" altLang="en-US" sz="900" dirty="0" smtClean="0">
                <a:latin typeface="Arial" pitchFamily="34" charset="0"/>
                <a:cs typeface="Arial" pitchFamily="34" charset="0"/>
              </a:rPr>
              <a:t>采购</a:t>
            </a:r>
            <a:endParaRPr lang="en-US" altLang="zh-CN" sz="9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900" dirty="0">
                <a:latin typeface="Arial" pitchFamily="34" charset="0"/>
                <a:cs typeface="Arial" pitchFamily="34" charset="0"/>
              </a:rPr>
              <a:t>   - </a:t>
            </a:r>
            <a:r>
              <a:rPr lang="zh-CN" altLang="en-US" sz="900" dirty="0" smtClean="0">
                <a:latin typeface="Arial" pitchFamily="34" charset="0"/>
                <a:cs typeface="Arial" pitchFamily="34" charset="0"/>
              </a:rPr>
              <a:t>生产</a:t>
            </a:r>
            <a:endParaRPr lang="en-US" altLang="zh-CN" sz="9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900" dirty="0">
                <a:latin typeface="Arial" pitchFamily="34" charset="0"/>
                <a:cs typeface="Arial" pitchFamily="34" charset="0"/>
              </a:rPr>
              <a:t>   - </a:t>
            </a:r>
            <a:r>
              <a:rPr lang="zh-CN" altLang="en-US" sz="900" dirty="0" smtClean="0">
                <a:latin typeface="Arial" pitchFamily="34" charset="0"/>
                <a:cs typeface="Arial" pitchFamily="34" charset="0"/>
              </a:rPr>
              <a:t>移库</a:t>
            </a:r>
            <a:endParaRPr lang="en-US" altLang="zh-CN" sz="9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900" dirty="0">
                <a:latin typeface="Arial" pitchFamily="34" charset="0"/>
                <a:cs typeface="Arial" pitchFamily="34" charset="0"/>
              </a:rPr>
              <a:t>   - </a:t>
            </a:r>
            <a:r>
              <a:rPr lang="zh-CN" altLang="en-US" sz="900" dirty="0" smtClean="0">
                <a:latin typeface="Arial" pitchFamily="34" charset="0"/>
                <a:cs typeface="Arial" pitchFamily="34" charset="0"/>
              </a:rPr>
              <a:t>委外加工</a:t>
            </a:r>
            <a:endParaRPr lang="en-US" altLang="zh-CN" sz="9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900" dirty="0">
                <a:latin typeface="Arial" pitchFamily="34" charset="0"/>
                <a:cs typeface="Arial" pitchFamily="34" charset="0"/>
              </a:rPr>
              <a:t>   - </a:t>
            </a:r>
            <a:r>
              <a:rPr lang="zh-CN" altLang="en-US" sz="900" dirty="0" smtClean="0">
                <a:latin typeface="Arial" pitchFamily="34" charset="0"/>
                <a:cs typeface="Arial" pitchFamily="34" charset="0"/>
              </a:rPr>
              <a:t>计划外出入库</a:t>
            </a:r>
            <a:endParaRPr lang="en-US" altLang="zh-CN" sz="9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900" dirty="0">
                <a:latin typeface="Arial" pitchFamily="34" charset="0"/>
                <a:cs typeface="Arial" pitchFamily="34" charset="0"/>
              </a:rPr>
              <a:t>   …</a:t>
            </a:r>
          </a:p>
        </p:txBody>
      </p:sp>
      <p:cxnSp>
        <p:nvCxnSpPr>
          <p:cNvPr id="12" name="直接箭头连接符 11"/>
          <p:cNvCxnSpPr>
            <a:stCxn id="5" idx="3"/>
            <a:endCxn id="7" idx="1"/>
          </p:cNvCxnSpPr>
          <p:nvPr/>
        </p:nvCxnSpPr>
        <p:spPr>
          <a:xfrm>
            <a:off x="3695228" y="1813995"/>
            <a:ext cx="307531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695230" y="1981538"/>
            <a:ext cx="3075317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11248" y="1428950"/>
            <a:ext cx="2195575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900" dirty="0" smtClean="0">
                <a:latin typeface="Arial" pitchFamily="34" charset="0"/>
                <a:cs typeface="Arial" pitchFamily="34" charset="0"/>
              </a:rPr>
              <a:t>物料需求预测</a:t>
            </a:r>
            <a:endParaRPr lang="en-US" altLang="zh-CN" sz="900" dirty="0">
              <a:latin typeface="Arial" pitchFamily="34" charset="0"/>
              <a:cs typeface="Arial" pitchFamily="34" charset="0"/>
            </a:endParaRPr>
          </a:p>
          <a:p>
            <a:r>
              <a:rPr lang="zh-CN" altLang="en-US" sz="900" dirty="0" smtClean="0">
                <a:latin typeface="Arial" pitchFamily="34" charset="0"/>
                <a:cs typeface="Arial" pitchFamily="34" charset="0"/>
              </a:rPr>
              <a:t>开票通知</a:t>
            </a:r>
            <a:endParaRPr lang="zh-CN" alt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80913" y="1993560"/>
            <a:ext cx="973730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900" dirty="0" smtClean="0">
                <a:latin typeface="Arial" pitchFamily="34" charset="0"/>
                <a:cs typeface="Arial" pitchFamily="34" charset="0"/>
              </a:rPr>
              <a:t>发票</a:t>
            </a:r>
            <a:endParaRPr lang="zh-CN" alt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肘形连接符 15"/>
          <p:cNvCxnSpPr>
            <a:stCxn id="3" idx="0"/>
            <a:endCxn id="7" idx="2"/>
          </p:cNvCxnSpPr>
          <p:nvPr/>
        </p:nvCxnSpPr>
        <p:spPr>
          <a:xfrm rot="5400000" flipH="1" flipV="1">
            <a:off x="6125729" y="1515102"/>
            <a:ext cx="615325" cy="2500537"/>
          </a:xfrm>
          <a:prstGeom prst="bentConnector3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08142" y="2433616"/>
            <a:ext cx="95796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900" dirty="0" smtClean="0">
                <a:latin typeface="Arial" pitchFamily="34" charset="0"/>
                <a:cs typeface="Arial" pitchFamily="34" charset="0"/>
              </a:rPr>
              <a:t>采购单</a:t>
            </a:r>
            <a:endParaRPr lang="en-US" altLang="zh-CN" sz="900" dirty="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900" dirty="0" smtClean="0">
                <a:latin typeface="Arial" pitchFamily="34" charset="0"/>
                <a:cs typeface="Arial" pitchFamily="34" charset="0"/>
              </a:rPr>
              <a:t>收货单</a:t>
            </a:r>
            <a:endParaRPr lang="en-US" altLang="zh-CN" sz="9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肘形连接符 23"/>
          <p:cNvCxnSpPr>
            <a:endCxn id="5" idx="2"/>
          </p:cNvCxnSpPr>
          <p:nvPr/>
        </p:nvCxnSpPr>
        <p:spPr>
          <a:xfrm rot="10800000">
            <a:off x="2722415" y="2457706"/>
            <a:ext cx="1309181" cy="1230653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标题 1"/>
          <p:cNvSpPr txBox="1">
            <a:spLocks/>
          </p:cNvSpPr>
          <p:nvPr/>
        </p:nvSpPr>
        <p:spPr>
          <a:xfrm>
            <a:off x="487908" y="205979"/>
            <a:ext cx="8229600" cy="408171"/>
          </a:xfrm>
          <a:prstGeom prst="rect">
            <a:avLst/>
          </a:prstGeom>
        </p:spPr>
        <p:txBody>
          <a:bodyPr lIns="68580" tIns="34290" rIns="68580" bIns="3429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dirty="0" smtClean="0">
                <a:ea typeface="+mn-ea"/>
              </a:rPr>
              <a:t>Sconit</a:t>
            </a:r>
            <a:r>
              <a:rPr lang="zh-CN" altLang="en-US" dirty="0" smtClean="0">
                <a:ea typeface="+mn-ea"/>
              </a:rPr>
              <a:t>集成</a:t>
            </a:r>
            <a:endParaRPr lang="zh-CN" altLang="en-US" dirty="0">
              <a:ea typeface="+mn-ea"/>
            </a:endParaRPr>
          </a:p>
        </p:txBody>
      </p:sp>
      <p:cxnSp>
        <p:nvCxnSpPr>
          <p:cNvPr id="26" name="肘形连接符 25"/>
          <p:cNvCxnSpPr>
            <a:endCxn id="3" idx="3"/>
          </p:cNvCxnSpPr>
          <p:nvPr/>
        </p:nvCxnSpPr>
        <p:spPr>
          <a:xfrm rot="10800000" flipV="1">
            <a:off x="6334651" y="2457707"/>
            <a:ext cx="1815957" cy="1480807"/>
          </a:xfrm>
          <a:prstGeom prst="bentConnector3">
            <a:avLst>
              <a:gd name="adj1" fmla="val -1525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78086" y="3959111"/>
            <a:ext cx="973730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900" dirty="0" smtClean="0">
                <a:latin typeface="Arial" pitchFamily="34" charset="0"/>
                <a:cs typeface="Arial" pitchFamily="34" charset="0"/>
              </a:rPr>
              <a:t>条码</a:t>
            </a:r>
            <a:endParaRPr lang="en-US" altLang="zh-CN" sz="900" dirty="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900" dirty="0" smtClean="0">
                <a:latin typeface="Arial" pitchFamily="34" charset="0"/>
                <a:cs typeface="Arial" pitchFamily="34" charset="0"/>
              </a:rPr>
              <a:t>送货</a:t>
            </a:r>
            <a:r>
              <a:rPr lang="zh-CN" altLang="en-US" sz="900" dirty="0">
                <a:latin typeface="Arial" pitchFamily="34" charset="0"/>
                <a:cs typeface="Arial" pitchFamily="34" charset="0"/>
              </a:rPr>
              <a:t>单</a:t>
            </a:r>
          </a:p>
        </p:txBody>
      </p:sp>
    </p:spTree>
    <p:extLst>
      <p:ext uri="{BB962C8B-B14F-4D97-AF65-F5344CB8AC3E}">
        <p14:creationId xmlns:p14="http://schemas.microsoft.com/office/powerpoint/2010/main" val="215623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neral Slides with B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279c20c3caf3300dae6b438536eb8c56">
  <xsd:schema xmlns:xsd="http://www.w3.org/2001/XMLSchema" xmlns:p="http://schemas.microsoft.com/office/2006/metadata/properties" targetNamespace="http://schemas.microsoft.com/office/2006/metadata/properties" ma:root="true" ma:fieldsID="0d2e1ca116041f9e11471c52c4c9d6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FEFEC98-BE53-47A4-A5BE-DC4C98B5B6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F7D7AAD-E2EC-489E-BB67-CC1577DC6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56F507-2A9D-4741-BC33-BEBE414DDE1E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General Slides with Braining</Template>
  <TotalTime>9726</TotalTime>
  <Words>565</Words>
  <Application>Microsoft Office PowerPoint</Application>
  <PresentationFormat>全屏显示(16:9)</PresentationFormat>
  <Paragraphs>128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 Unicode MS</vt:lpstr>
      <vt:lpstr>Futura Bk</vt:lpstr>
      <vt:lpstr>Lucida Grande</vt:lpstr>
      <vt:lpstr>黑体</vt:lpstr>
      <vt:lpstr>宋体</vt:lpstr>
      <vt:lpstr>微软雅黑</vt:lpstr>
      <vt:lpstr>Arial</vt:lpstr>
      <vt:lpstr>Calibri</vt:lpstr>
      <vt:lpstr>Wingdings</vt:lpstr>
      <vt:lpstr>General Slides with Braining</vt:lpstr>
      <vt:lpstr>Sconit Solution 智慧工厂解决方案</vt:lpstr>
      <vt:lpstr>目 录</vt:lpstr>
      <vt:lpstr>Sconit解决方案概述</vt:lpstr>
      <vt:lpstr>Sconit – 智慧工厂解决方案</vt:lpstr>
      <vt:lpstr>智慧工厂解决方案</vt:lpstr>
      <vt:lpstr>解决方案特色</vt:lpstr>
      <vt:lpstr>Sconit系统功能分布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信息技术引领流程变革</dc:title>
  <dc:subject>Enterprise Services Customer Presentation</dc:subject>
  <dc:creator>lideqing</dc:creator>
  <cp:keywords>es, enterprise services, presesntation, client facing, customer</cp:keywords>
  <cp:lastModifiedBy>druidwang</cp:lastModifiedBy>
  <cp:revision>1913</cp:revision>
  <dcterms:created xsi:type="dcterms:W3CDTF">2014-01-02T04:31:29Z</dcterms:created>
  <dcterms:modified xsi:type="dcterms:W3CDTF">2017-03-15T07:10:55Z</dcterms:modified>
</cp:coreProperties>
</file>