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60" r:id="rId4"/>
  </p:sldMasterIdLst>
  <p:notesMasterIdLst>
    <p:notesMasterId r:id="rId44"/>
  </p:notesMasterIdLst>
  <p:handoutMasterIdLst>
    <p:handoutMasterId r:id="rId45"/>
  </p:handoutMasterIdLst>
  <p:sldIdLst>
    <p:sldId id="729" r:id="rId5"/>
    <p:sldId id="730" r:id="rId6"/>
    <p:sldId id="740" r:id="rId7"/>
    <p:sldId id="748" r:id="rId8"/>
    <p:sldId id="978" r:id="rId9"/>
    <p:sldId id="979" r:id="rId10"/>
    <p:sldId id="980" r:id="rId11"/>
    <p:sldId id="976" r:id="rId12"/>
    <p:sldId id="813" r:id="rId13"/>
    <p:sldId id="881" r:id="rId14"/>
    <p:sldId id="815" r:id="rId15"/>
    <p:sldId id="943" r:id="rId16"/>
    <p:sldId id="883" r:id="rId17"/>
    <p:sldId id="884" r:id="rId18"/>
    <p:sldId id="971" r:id="rId19"/>
    <p:sldId id="963" r:id="rId20"/>
    <p:sldId id="984" r:id="rId21"/>
    <p:sldId id="985" r:id="rId22"/>
    <p:sldId id="987" r:id="rId23"/>
    <p:sldId id="986" r:id="rId24"/>
    <p:sldId id="898" r:id="rId25"/>
    <p:sldId id="853" r:id="rId26"/>
    <p:sldId id="907" r:id="rId27"/>
    <p:sldId id="908" r:id="rId28"/>
    <p:sldId id="952" r:id="rId29"/>
    <p:sldId id="954" r:id="rId30"/>
    <p:sldId id="892" r:id="rId31"/>
    <p:sldId id="894" r:id="rId32"/>
    <p:sldId id="895" r:id="rId33"/>
    <p:sldId id="947" r:id="rId34"/>
    <p:sldId id="938" r:id="rId35"/>
    <p:sldId id="939" r:id="rId36"/>
    <p:sldId id="754" r:id="rId37"/>
    <p:sldId id="966" r:id="rId38"/>
    <p:sldId id="967" r:id="rId39"/>
    <p:sldId id="968" r:id="rId40"/>
    <p:sldId id="969" r:id="rId41"/>
    <p:sldId id="970" r:id="rId42"/>
    <p:sldId id="989" r:id="rId4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9900"/>
    <a:srgbClr val="008000"/>
    <a:srgbClr val="006600"/>
    <a:srgbClr val="003399"/>
    <a:srgbClr val="FFFFFF"/>
    <a:srgbClr val="000000"/>
    <a:srgbClr val="FF0000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2" autoAdjust="0"/>
    <p:restoredTop sz="87630" autoAdjust="0"/>
  </p:normalViewPr>
  <p:slideViewPr>
    <p:cSldViewPr>
      <p:cViewPr varScale="1">
        <p:scale>
          <a:sx n="153" d="100"/>
          <a:sy n="153" d="100"/>
        </p:scale>
        <p:origin x="61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8"/>
    </p:cViewPr>
  </p:sorterViewPr>
  <p:notesViewPr>
    <p:cSldViewPr>
      <p:cViewPr varScale="1">
        <p:scale>
          <a:sx n="71" d="100"/>
          <a:sy n="71" d="100"/>
        </p:scale>
        <p:origin x="3029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3CDC-5BDB-4061-8C80-EAA3D8010991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50AA1-9C1A-40AF-915B-99E10417D0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34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E954BA9-C42E-493F-88CF-CFDC38F39DFA}" type="datetimeFigureOut">
              <a:rPr lang="en-US"/>
              <a:pPr>
                <a:defRPr/>
              </a:pPr>
              <a:t>8/25/2017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8062E5A-7C33-49FC-9863-92A72946F9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93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black">
          <a:xfrm>
            <a:off x="404610" y="2097038"/>
            <a:ext cx="5691390" cy="443198"/>
          </a:xfrm>
        </p:spPr>
        <p:txBody>
          <a:bodyPr anchor="b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392875" y="2715766"/>
            <a:ext cx="4343400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395536" y="699542"/>
            <a:ext cx="8758432" cy="663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90" y="234952"/>
            <a:ext cx="8459787" cy="338554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2" y="742950"/>
            <a:ext cx="8432798" cy="4038601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50837" y="4933950"/>
            <a:ext cx="487363" cy="123111"/>
          </a:xfrm>
          <a:ln/>
        </p:spPr>
        <p:txBody>
          <a:bodyPr/>
          <a:lstStyle>
            <a:lvl1pPr>
              <a:defRPr sz="800">
                <a:latin typeface="+mj-lt"/>
              </a:defRPr>
            </a:lvl1pPr>
          </a:lstStyle>
          <a:p>
            <a:pPr>
              <a:defRPr/>
            </a:pPr>
            <a:fld id="{1CF1CFBD-7B90-4403-8CEC-C7F57C764D7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矩形 4"/>
          <p:cNvSpPr/>
          <p:nvPr userDrawn="1"/>
        </p:nvSpPr>
        <p:spPr>
          <a:xfrm flipH="1">
            <a:off x="-4613" y="0"/>
            <a:ext cx="133793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har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black">
          <a:xfrm>
            <a:off x="345472" y="742950"/>
            <a:ext cx="4074128" cy="40386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latin typeface="+mj-lt"/>
              </a:defRPr>
            </a:lvl2pPr>
            <a:lvl3pPr>
              <a:lnSpc>
                <a:spcPct val="100000"/>
              </a:lnSpc>
              <a:defRPr>
                <a:latin typeface="+mj-lt"/>
              </a:defRPr>
            </a:lvl3pPr>
            <a:lvl4pPr>
              <a:lnSpc>
                <a:spcPct val="100000"/>
              </a:lnSpc>
              <a:defRPr>
                <a:latin typeface="+mj-lt"/>
              </a:defRPr>
            </a:lvl4pPr>
            <a:lvl5pPr>
              <a:lnSpc>
                <a:spcPct val="100000"/>
              </a:lnSpc>
              <a:defRPr>
                <a:latin typeface="+mj-lt"/>
              </a:defRPr>
            </a:lvl5pPr>
          </a:lstStyle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black">
          <a:xfrm>
            <a:off x="331471" y="235063"/>
            <a:ext cx="8460105" cy="338554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>
              <a:defRPr sz="2200">
                <a:latin typeface="+mj-lt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 bwMode="black">
          <a:xfrm>
            <a:off x="4724400" y="742950"/>
            <a:ext cx="4038600" cy="4038599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latin typeface="+mj-lt"/>
              </a:defRPr>
            </a:lvl2pPr>
            <a:lvl3pPr>
              <a:lnSpc>
                <a:spcPct val="100000"/>
              </a:lnSpc>
              <a:defRPr>
                <a:latin typeface="+mj-lt"/>
              </a:defRPr>
            </a:lvl3pPr>
            <a:lvl4pPr>
              <a:lnSpc>
                <a:spcPct val="100000"/>
              </a:lnSpc>
              <a:defRPr>
                <a:latin typeface="+mj-lt"/>
              </a:defRPr>
            </a:lvl4pPr>
            <a:lvl5pPr>
              <a:lnSpc>
                <a:spcPct val="100000"/>
              </a:lnSpc>
              <a:defRPr>
                <a:latin typeface="+mj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349252" y="4933950"/>
            <a:ext cx="182563" cy="123111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j-lt"/>
                <a:cs typeface="Arial"/>
              </a:defRPr>
            </a:lvl1pPr>
          </a:lstStyle>
          <a:p>
            <a:pPr>
              <a:defRPr/>
            </a:pPr>
            <a:fld id="{E296A173-80D0-44BB-8984-7C4E32C5E0D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 flipH="1">
            <a:off x="-4613" y="0"/>
            <a:ext cx="133793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1471" y="628148"/>
            <a:ext cx="846010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rgbClr val="000000"/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0" smtClean="0"/>
              <a:t>单击此处编辑母版副标题样式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331471" y="235063"/>
            <a:ext cx="8460105" cy="338554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49252" y="4963239"/>
            <a:ext cx="182563" cy="123111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j-lt"/>
                <a:cs typeface="Arial"/>
              </a:defRPr>
            </a:lvl1pPr>
          </a:lstStyle>
          <a:p>
            <a:pPr>
              <a:defRPr/>
            </a:pPr>
            <a:fld id="{2BFE5B74-800B-4135-B5ED-21CB43E701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 flipH="1">
            <a:off x="-4613" y="0"/>
            <a:ext cx="133793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4"/>
          <p:cNvPicPr preferRelativeResize="0">
            <a:picLocks noChangeArrowheads="1"/>
          </p:cNvPicPr>
          <p:nvPr userDrawn="1"/>
        </p:nvPicPr>
        <p:blipFill>
          <a:blip r:embed="rId2" cstate="print"/>
          <a:srcRect l="37517" t="23692" r="14629" b="19978"/>
          <a:stretch>
            <a:fillRect/>
          </a:stretch>
        </p:blipFill>
        <p:spPr bwMode="auto">
          <a:xfrm>
            <a:off x="3538538" y="0"/>
            <a:ext cx="56054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21"/>
          <p:cNvSpPr/>
          <p:nvPr userDrawn="1"/>
        </p:nvSpPr>
        <p:spPr>
          <a:xfrm>
            <a:off x="1" y="0"/>
            <a:ext cx="6949441" cy="5143500"/>
          </a:xfrm>
          <a:custGeom>
            <a:avLst/>
            <a:gdLst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56831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6688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70294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5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3095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31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0651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3170" h="6858000">
                <a:moveTo>
                  <a:pt x="0" y="0"/>
                </a:moveTo>
                <a:lnTo>
                  <a:pt x="5683170" y="0"/>
                </a:lnTo>
                <a:lnTo>
                  <a:pt x="410065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85000">
                <a:srgbClr val="00104D"/>
              </a:gs>
              <a:gs pos="15000">
                <a:srgbClr val="1E89C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endParaRPr lang="en-US" sz="20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1" name="Freeform 22"/>
          <p:cNvSpPr/>
          <p:nvPr userDrawn="1"/>
        </p:nvSpPr>
        <p:spPr>
          <a:xfrm>
            <a:off x="8092440" y="1741932"/>
            <a:ext cx="1051560" cy="3401568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 flip="none" rotWithShape="1">
            <a:gsLst>
              <a:gs pos="85000">
                <a:srgbClr val="00104D"/>
              </a:gs>
              <a:gs pos="15000">
                <a:srgbClr val="1E89C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123109" y="1641349"/>
            <a:ext cx="4335170" cy="911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3200" b="1" i="0" kern="1200" dirty="0" smtClean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7BE21-AE7A-4B3C-B230-941923D36BD5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41313" y="114302"/>
            <a:ext cx="8375650" cy="423193"/>
          </a:xfrm>
          <a:prstGeom prst="rect">
            <a:avLst/>
          </a:prstGeom>
        </p:spPr>
        <p:txBody>
          <a:bodyPr anchorCtr="0"/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aseline="0">
                <a:solidFill>
                  <a:srgbClr val="000000"/>
                </a:solidFill>
                <a:latin typeface="+mj-lt"/>
                <a:ea typeface="楷体_GB2312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2" descr="Microso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964" y="37874"/>
            <a:ext cx="648072" cy="1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05632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58775" y="659607"/>
            <a:ext cx="8370380" cy="2949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/>
          </p:nvPr>
        </p:nvSpPr>
        <p:spPr>
          <a:xfrm>
            <a:off x="339725" y="315469"/>
            <a:ext cx="8375650" cy="3298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Content Placeholder 12"/>
          <p:cNvSpPr>
            <a:spLocks noGrp="1"/>
          </p:cNvSpPr>
          <p:nvPr>
            <p:ph sz="quarter" idx="18"/>
          </p:nvPr>
        </p:nvSpPr>
        <p:spPr>
          <a:xfrm>
            <a:off x="365760" y="1123950"/>
            <a:ext cx="8348472" cy="36576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427037" y="4933950"/>
            <a:ext cx="334963" cy="123111"/>
          </a:xfrm>
        </p:spPr>
        <p:txBody>
          <a:bodyPr/>
          <a:lstStyle>
            <a:lvl1pPr>
              <a:defRPr sz="800">
                <a:latin typeface="+mj-lt"/>
              </a:defRPr>
            </a:lvl1pPr>
          </a:lstStyle>
          <a:p>
            <a:pPr>
              <a:defRPr/>
            </a:pPr>
            <a:fld id="{DC315B69-9A54-45E4-8D50-981E3BEB5C77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flipH="1">
            <a:off x="-4613" y="0"/>
            <a:ext cx="133793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43186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black">
          <a:xfrm>
            <a:off x="331790" y="234952"/>
            <a:ext cx="8459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2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2" y="742950"/>
            <a:ext cx="843279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black">
          <a:xfrm>
            <a:off x="349252" y="4978628"/>
            <a:ext cx="336548" cy="12311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A6A6A6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F9EA6CBE-F090-4DC7-A82C-5EDE42A2F3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 flipH="1">
            <a:off x="-4613" y="0"/>
            <a:ext cx="133793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6" r:id="rId2"/>
    <p:sldLayoutId id="2147483679" r:id="rId3"/>
    <p:sldLayoutId id="2147483683" r:id="rId4"/>
    <p:sldLayoutId id="2147483698" r:id="rId5"/>
    <p:sldLayoutId id="2147483702" r:id="rId6"/>
    <p:sldLayoutId id="2147483703" r:id="rId7"/>
    <p:sldLayoutId id="2147483704" r:id="rId8"/>
    <p:sldLayoutId id="2147483705" r:id="rId9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en-GB" sz="2400" b="1" kern="1200" dirty="0">
          <a:solidFill>
            <a:schemeClr val="tx1"/>
          </a:solidFill>
          <a:latin typeface="+mj-lt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SzPct val="100000"/>
        <a:buFont typeface="Wingdings" pitchFamily="2" charset="2"/>
        <a:buChar char="l"/>
        <a:defRPr sz="2000" b="1" kern="1200">
          <a:solidFill>
            <a:schemeClr val="accent1"/>
          </a:solidFill>
          <a:latin typeface="+mj-lt"/>
          <a:ea typeface="+mn-ea"/>
          <a:cs typeface="Arial"/>
        </a:defRPr>
      </a:lvl1pPr>
      <a:lvl2pPr marL="742950" indent="-285750" algn="l" defTabSz="430213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SzPct val="100000"/>
        <a:buFont typeface="Wingdings" pitchFamily="2" charset="2"/>
        <a:buChar char="l"/>
        <a:defRPr kern="1200">
          <a:solidFill>
            <a:schemeClr val="tx1"/>
          </a:solidFill>
          <a:latin typeface="+mj-lt"/>
          <a:ea typeface="+mn-ea"/>
          <a:cs typeface="Arial"/>
        </a:defRPr>
      </a:lvl2pPr>
      <a:lvl3pPr marL="169863" indent="-169863" algn="l" defTabSz="457200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Font typeface="Arial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/>
        </a:defRPr>
      </a:lvl3pPr>
      <a:lvl4pPr marL="341313" indent="-180975" algn="l" defTabSz="457200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SzPct val="80000"/>
        <a:buFont typeface="Lucida Grande"/>
        <a:buChar char="−"/>
        <a:defRPr lang="en-US" sz="1400" kern="1200" dirty="0">
          <a:solidFill>
            <a:schemeClr val="tx1"/>
          </a:solidFill>
          <a:latin typeface="+mj-lt"/>
          <a:ea typeface="+mn-ea"/>
          <a:cs typeface="Arial"/>
        </a:defRPr>
      </a:lvl4pPr>
      <a:lvl5pPr marL="469900" indent="-150813" algn="l" defTabSz="457200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Font typeface="Arial" charset="0"/>
        <a:buChar char="•"/>
        <a:defRPr sz="1200" kern="1200">
          <a:solidFill>
            <a:schemeClr val="tx1"/>
          </a:solidFill>
          <a:latin typeface="+mj-lt"/>
          <a:ea typeface="+mn-ea"/>
          <a:cs typeface="Arial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jpeg"/><Relationship Id="rId4" Type="http://schemas.openxmlformats.org/officeDocument/2006/relationships/image" Target="../media/image30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71736" y="1419622"/>
            <a:ext cx="4908376" cy="10464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Sconit Solution</a:t>
            </a:r>
            <a:r>
              <a:rPr lang="en-US" altLang="zh-CN" sz="3200" dirty="0" smtClean="0"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r>
              <a:rPr lang="zh-CN" altLang="en-US" sz="3200" dirty="0" smtClean="0">
                <a:ea typeface="宋体" panose="02010600030101010101" pitchFamily="2" charset="-122"/>
              </a:rPr>
              <a:t>智慧工厂解决方案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3568" y="2787774"/>
            <a:ext cx="4104456" cy="1152128"/>
          </a:xfrm>
        </p:spPr>
        <p:txBody>
          <a:bodyPr/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2017</a:t>
            </a:r>
            <a:r>
              <a:rPr lang="zh-CN" altLang="en-US" sz="2400" dirty="0" smtClean="0">
                <a:ea typeface="宋体" panose="02010600030101010101" pitchFamily="2" charset="-122"/>
              </a:rPr>
              <a:t>年</a:t>
            </a: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</a:rPr>
              <a:t>月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790" y="234952"/>
            <a:ext cx="8459787" cy="338554"/>
          </a:xfrm>
        </p:spPr>
        <p:txBody>
          <a:bodyPr/>
          <a:lstStyle/>
          <a:p>
            <a:r>
              <a:rPr lang="zh-CN" altLang="en-US" dirty="0" smtClean="0"/>
              <a:t>物流路线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763" lvl="1" indent="0">
              <a:buNone/>
            </a:pPr>
            <a:r>
              <a:rPr lang="en-US" sz="2000" b="1" dirty="0" smtClean="0"/>
              <a:t> </a:t>
            </a:r>
            <a:r>
              <a:rPr lang="zh-CN" altLang="en-US" sz="2000" b="1" dirty="0" smtClean="0"/>
              <a:t>物流路线是指对特定的物流场景预定义的基础数据。</a:t>
            </a:r>
            <a:endParaRPr lang="en-US" b="1" i="1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物流路线类型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采购路线</a:t>
            </a:r>
            <a:endParaRPr lang="en-US" altLang="zh-CN" dirty="0"/>
          </a:p>
          <a:p>
            <a:pPr lvl="1"/>
            <a:r>
              <a:rPr lang="zh-CN" altLang="en-US" dirty="0" smtClean="0"/>
              <a:t>生产线</a:t>
            </a:r>
            <a:endParaRPr lang="en-US" altLang="zh-CN" dirty="0"/>
          </a:p>
          <a:p>
            <a:pPr lvl="1"/>
            <a:r>
              <a:rPr lang="zh-CN" altLang="en-US" dirty="0" smtClean="0"/>
              <a:t>委外路线</a:t>
            </a:r>
            <a:endParaRPr lang="en-US" altLang="zh-CN" dirty="0"/>
          </a:p>
          <a:p>
            <a:pPr lvl="1"/>
            <a:r>
              <a:rPr lang="zh-CN" altLang="en-US" dirty="0" smtClean="0"/>
              <a:t>移库路线</a:t>
            </a:r>
            <a:endParaRPr lang="en-US" altLang="zh-CN" dirty="0"/>
          </a:p>
          <a:p>
            <a:pPr lvl="1"/>
            <a:r>
              <a:rPr lang="zh-CN" altLang="en-US" dirty="0" smtClean="0"/>
              <a:t>销售路线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96A173-80D0-44BB-8984-7C4E32C5E0D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5220072" y="2355725"/>
            <a:ext cx="112272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b="1" dirty="0" smtClean="0">
                <a:solidFill>
                  <a:schemeClr val="tx2"/>
                </a:solidFill>
              </a:rPr>
              <a:t>采购路线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1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355146" y="2997220"/>
            <a:ext cx="1981024" cy="881126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900" b="1" dirty="0" smtClean="0"/>
              <a:t>Vendor1: Material List</a:t>
            </a:r>
            <a:r>
              <a:rPr lang="en-US" altLang="zh-CN" sz="1000" b="1" dirty="0" smtClean="0"/>
              <a:t>	</a:t>
            </a:r>
            <a:r>
              <a:rPr lang="en-US" altLang="zh-CN" sz="8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zh-CN" sz="1000" dirty="0"/>
          </a:p>
          <a:p>
            <a:pPr marL="342900" indent="-342900"/>
            <a:r>
              <a:rPr lang="en-US" altLang="zh-CN" sz="800" dirty="0" smtClean="0"/>
              <a:t>------------------------------------------------------</a:t>
            </a:r>
            <a:endParaRPr lang="en-US" altLang="zh-CN" sz="80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b="1" dirty="0" smtClean="0"/>
              <a:t>No</a:t>
            </a:r>
            <a:r>
              <a:rPr lang="en-US" altLang="zh-CN" sz="800" b="1" dirty="0"/>
              <a:t>	</a:t>
            </a:r>
            <a:r>
              <a:rPr lang="en-US" altLang="zh-CN" sz="800" b="1" dirty="0" smtClean="0"/>
              <a:t>Item</a:t>
            </a:r>
            <a:r>
              <a:rPr lang="en-US" altLang="zh-CN" sz="800" b="1" dirty="0"/>
              <a:t>	</a:t>
            </a:r>
            <a:r>
              <a:rPr lang="en-US" altLang="zh-CN" sz="800" b="1" dirty="0" smtClean="0"/>
              <a:t>UOM</a:t>
            </a:r>
            <a:r>
              <a:rPr lang="en-US" altLang="zh-CN" sz="800" dirty="0"/>
              <a:t>	</a:t>
            </a:r>
            <a:r>
              <a:rPr lang="en-US" altLang="zh-CN" sz="800" b="1" dirty="0" smtClean="0"/>
              <a:t>UC	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/>
              <a:t>1</a:t>
            </a:r>
            <a:r>
              <a:rPr lang="en-US" altLang="zh-CN" sz="800" dirty="0" smtClean="0"/>
              <a:t>	A	EA	12	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/>
              <a:t>2</a:t>
            </a:r>
            <a:r>
              <a:rPr lang="en-US" altLang="zh-CN" sz="800" dirty="0" smtClean="0"/>
              <a:t>	B	EA	12	</a:t>
            </a:r>
            <a:endParaRPr lang="en-US" altLang="zh-CN" sz="80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/>
              <a:t>3</a:t>
            </a:r>
            <a:r>
              <a:rPr lang="en-US" altLang="zh-CN" sz="800" dirty="0" smtClean="0"/>
              <a:t>	C	</a:t>
            </a:r>
            <a:r>
              <a:rPr lang="en-US" altLang="zh-CN" sz="800" dirty="0"/>
              <a:t>M</a:t>
            </a:r>
            <a:r>
              <a:rPr lang="en-US" altLang="zh-CN" sz="800" dirty="0" smtClean="0"/>
              <a:t>	50</a:t>
            </a:r>
            <a:endParaRPr lang="en-US" altLang="zh-CN" sz="800" dirty="0"/>
          </a:p>
        </p:txBody>
      </p:sp>
      <p:pic>
        <p:nvPicPr>
          <p:cNvPr id="42" name="Picture 226" descr="School_128"/>
          <p:cNvPicPr>
            <a:picLocks noChangeAspect="1" noChangeArrowheads="1"/>
          </p:cNvPicPr>
          <p:nvPr/>
        </p:nvPicPr>
        <p:blipFill>
          <a:blip r:embed="rId2" cstate="print"/>
          <a:srcRect t="13454"/>
          <a:stretch>
            <a:fillRect/>
          </a:stretch>
        </p:blipFill>
        <p:spPr bwMode="auto">
          <a:xfrm>
            <a:off x="6900206" y="1724552"/>
            <a:ext cx="1304108" cy="91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23" descr="Home_1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931790"/>
            <a:ext cx="1005629" cy="60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Curved Connector 44"/>
          <p:cNvCxnSpPr>
            <a:stCxn id="43" idx="3"/>
            <a:endCxn id="42" idx="1"/>
          </p:cNvCxnSpPr>
          <p:nvPr/>
        </p:nvCxnSpPr>
        <p:spPr>
          <a:xfrm flipV="1">
            <a:off x="5649637" y="2183604"/>
            <a:ext cx="1250569" cy="1048735"/>
          </a:xfrm>
          <a:prstGeom prst="curvedConnector3">
            <a:avLst>
              <a:gd name="adj1" fmla="val 50000"/>
            </a:avLst>
          </a:prstGeom>
          <a:ln w="57150" cmpd="sng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4684117" y="3539212"/>
            <a:ext cx="7283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/>
              <a:t>供应</a:t>
            </a:r>
            <a:r>
              <a:rPr lang="zh-CN" altLang="en-US" sz="1200" dirty="0" smtClean="0"/>
              <a:t>商</a:t>
            </a:r>
            <a:r>
              <a:rPr lang="en-US" altLang="zh-CN" sz="1200" dirty="0" smtClean="0"/>
              <a:t>1</a:t>
            </a:r>
            <a:endParaRPr lang="en-US" altLang="zh-CN" sz="1200" dirty="0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6971458" y="1539886"/>
            <a:ext cx="10361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/>
              <a:t>工厂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的仓库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957864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331790" y="234951"/>
            <a:ext cx="8459787" cy="33855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+mn-ea"/>
              </a:rPr>
              <a:t>应用物流路线对供应链建模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2" y="981421"/>
            <a:ext cx="8432798" cy="4038601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zh-CN" altLang="en-US" sz="1800" dirty="0" smtClean="0">
                <a:ea typeface="+mj-ea"/>
              </a:rPr>
              <a:t>每条物流路线代表一个特定的物流场景</a:t>
            </a:r>
            <a:endParaRPr lang="en-US" altLang="zh-CN" sz="1800" dirty="0" smtClean="0">
              <a:ea typeface="+mj-ea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1800" dirty="0" smtClean="0">
                <a:ea typeface="+mj-ea"/>
              </a:rPr>
              <a:t>将这些物流路线用库位连接起来就形成了供应链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zh-CN" dirty="0" smtClean="0">
              <a:ea typeface="+mj-ea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680400" y="3133442"/>
            <a:ext cx="1057275" cy="377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zh-CN" altLang="en-US" sz="1600" dirty="0" smtClean="0"/>
              <a:t>内库</a:t>
            </a:r>
            <a:endParaRPr lang="en-US" altLang="zh-CN" sz="1600" dirty="0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890197" y="3135824"/>
            <a:ext cx="1081088" cy="377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zh-CN" altLang="en-US" sz="1600" dirty="0" smtClean="0"/>
              <a:t>车间库</a:t>
            </a:r>
            <a:endParaRPr lang="en-US" altLang="zh-CN" sz="1600" dirty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195247" y="3133442"/>
            <a:ext cx="935038" cy="377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zh-CN" altLang="en-US" sz="1600" dirty="0" smtClean="0"/>
              <a:t>成品库</a:t>
            </a:r>
            <a:endParaRPr lang="en-US" altLang="zh-CN" sz="1600" dirty="0"/>
          </a:p>
        </p:txBody>
      </p:sp>
      <p:cxnSp>
        <p:nvCxnSpPr>
          <p:cNvPr id="23560" name="AutoShape 16"/>
          <p:cNvCxnSpPr>
            <a:cxnSpLocks noChangeShapeType="1"/>
            <a:stCxn id="23557" idx="2"/>
            <a:endCxn id="23558" idx="1"/>
          </p:cNvCxnSpPr>
          <p:nvPr/>
        </p:nvCxnSpPr>
        <p:spPr bwMode="auto">
          <a:xfrm rot="5400000" flipH="1" flipV="1">
            <a:off x="2956154" y="2576825"/>
            <a:ext cx="186929" cy="1681162"/>
          </a:xfrm>
          <a:prstGeom prst="bentConnector4">
            <a:avLst>
              <a:gd name="adj1" fmla="val -91611"/>
              <a:gd name="adj2" fmla="val 65741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cxnSp>
        <p:nvCxnSpPr>
          <p:cNvPr id="23561" name="AutoShape 17"/>
          <p:cNvCxnSpPr>
            <a:cxnSpLocks noChangeShapeType="1"/>
            <a:stCxn id="23558" idx="2"/>
            <a:endCxn id="23559" idx="1"/>
          </p:cNvCxnSpPr>
          <p:nvPr/>
        </p:nvCxnSpPr>
        <p:spPr bwMode="auto">
          <a:xfrm rot="5400000" flipH="1" flipV="1">
            <a:off x="5217347" y="2535351"/>
            <a:ext cx="190500" cy="1765300"/>
          </a:xfrm>
          <a:prstGeom prst="bentConnector4">
            <a:avLst>
              <a:gd name="adj1" fmla="val -90106"/>
              <a:gd name="adj2" fmla="val 6531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23562" name="Text Box 18"/>
          <p:cNvSpPr txBox="1">
            <a:spLocks noChangeArrowheads="1"/>
          </p:cNvSpPr>
          <p:nvPr/>
        </p:nvSpPr>
        <p:spPr bwMode="auto">
          <a:xfrm>
            <a:off x="4644008" y="3728754"/>
            <a:ext cx="7283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生产线</a:t>
            </a:r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cxnSp>
        <p:nvCxnSpPr>
          <p:cNvPr id="23563" name="AutoShape 21"/>
          <p:cNvCxnSpPr>
            <a:cxnSpLocks noChangeShapeType="1"/>
            <a:stCxn id="23565" idx="2"/>
            <a:endCxn id="23558" idx="0"/>
          </p:cNvCxnSpPr>
          <p:nvPr/>
        </p:nvCxnSpPr>
        <p:spPr bwMode="auto">
          <a:xfrm rot="16200000" flipH="1">
            <a:off x="3870761" y="2575844"/>
            <a:ext cx="648890" cy="47106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23564" name="Text Box 23"/>
          <p:cNvSpPr txBox="1">
            <a:spLocks noChangeArrowheads="1"/>
          </p:cNvSpPr>
          <p:nvPr/>
        </p:nvSpPr>
        <p:spPr bwMode="auto">
          <a:xfrm>
            <a:off x="2234438" y="3728754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移库路线</a:t>
            </a:r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23565" name="Rectangle 31"/>
          <p:cNvSpPr>
            <a:spLocks noChangeArrowheads="1"/>
          </p:cNvSpPr>
          <p:nvPr/>
        </p:nvSpPr>
        <p:spPr bwMode="auto">
          <a:xfrm>
            <a:off x="3491359" y="2109505"/>
            <a:ext cx="936625" cy="377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600" dirty="0" smtClean="0"/>
              <a:t>RDC</a:t>
            </a:r>
            <a:endParaRPr lang="en-US" altLang="zh-CN" sz="1600" dirty="0"/>
          </a:p>
        </p:txBody>
      </p:sp>
      <p:cxnSp>
        <p:nvCxnSpPr>
          <p:cNvPr id="23566" name="AutoShape 32"/>
          <p:cNvCxnSpPr>
            <a:cxnSpLocks noChangeShapeType="1"/>
            <a:stCxn id="23573" idx="0"/>
            <a:endCxn id="23557" idx="1"/>
          </p:cNvCxnSpPr>
          <p:nvPr/>
        </p:nvCxnSpPr>
        <p:spPr bwMode="auto">
          <a:xfrm rot="5400000" flipH="1" flipV="1">
            <a:off x="1082941" y="3384255"/>
            <a:ext cx="659556" cy="535361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23567" name="Text Box 33"/>
          <p:cNvSpPr txBox="1">
            <a:spLocks noChangeArrowheads="1"/>
          </p:cNvSpPr>
          <p:nvPr/>
        </p:nvSpPr>
        <p:spPr bwMode="auto">
          <a:xfrm>
            <a:off x="812883" y="2617903"/>
            <a:ext cx="91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/>
            <a:r>
              <a:rPr lang="zh-CN" altLang="en-US" sz="1600" dirty="0" smtClean="0"/>
              <a:t>供应商</a:t>
            </a:r>
            <a:r>
              <a:rPr lang="en-US" altLang="zh-CN" sz="1600" dirty="0" smtClean="0"/>
              <a:t>2</a:t>
            </a:r>
            <a:endParaRPr lang="en-US" altLang="zh-CN" sz="1600" dirty="0"/>
          </a:p>
        </p:txBody>
      </p:sp>
      <p:sp>
        <p:nvSpPr>
          <p:cNvPr id="23568" name="Text Box 35"/>
          <p:cNvSpPr txBox="1">
            <a:spLocks noChangeArrowheads="1"/>
          </p:cNvSpPr>
          <p:nvPr/>
        </p:nvSpPr>
        <p:spPr bwMode="auto">
          <a:xfrm>
            <a:off x="7164288" y="3075806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销售路线</a:t>
            </a:r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23569" name="Text Box 36"/>
          <p:cNvSpPr txBox="1">
            <a:spLocks noChangeArrowheads="1"/>
          </p:cNvSpPr>
          <p:nvPr/>
        </p:nvSpPr>
        <p:spPr bwMode="auto">
          <a:xfrm>
            <a:off x="1586738" y="2325008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采购路线</a:t>
            </a:r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cxnSp>
        <p:nvCxnSpPr>
          <p:cNvPr id="23570" name="AutoShape 37"/>
          <p:cNvCxnSpPr>
            <a:cxnSpLocks noChangeShapeType="1"/>
            <a:stCxn id="23559" idx="3"/>
            <a:endCxn id="23572" idx="0"/>
          </p:cNvCxnSpPr>
          <p:nvPr/>
        </p:nvCxnSpPr>
        <p:spPr bwMode="auto">
          <a:xfrm>
            <a:off x="7130285" y="3322157"/>
            <a:ext cx="758311" cy="650065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cxnSp>
        <p:nvCxnSpPr>
          <p:cNvPr id="23571" name="AutoShape 38"/>
          <p:cNvCxnSpPr>
            <a:cxnSpLocks noChangeShapeType="1"/>
            <a:stCxn id="23567" idx="0"/>
            <a:endCxn id="23565" idx="1"/>
          </p:cNvCxnSpPr>
          <p:nvPr/>
        </p:nvCxnSpPr>
        <p:spPr bwMode="auto">
          <a:xfrm rot="5400000" flipH="1" flipV="1">
            <a:off x="2220061" y="1346606"/>
            <a:ext cx="319683" cy="2222913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23572" name="Text Box 39"/>
          <p:cNvSpPr txBox="1">
            <a:spLocks noChangeArrowheads="1"/>
          </p:cNvSpPr>
          <p:nvPr/>
        </p:nvSpPr>
        <p:spPr bwMode="auto">
          <a:xfrm>
            <a:off x="7535626" y="3972222"/>
            <a:ext cx="7059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客户</a:t>
            </a:r>
            <a:r>
              <a:rPr lang="en-US" altLang="zh-CN" sz="1600" dirty="0" smtClean="0"/>
              <a:t>1</a:t>
            </a:r>
            <a:endParaRPr lang="en-US" altLang="zh-CN" sz="1600" dirty="0"/>
          </a:p>
        </p:txBody>
      </p:sp>
      <p:sp>
        <p:nvSpPr>
          <p:cNvPr id="23573" name="Text Box 42"/>
          <p:cNvSpPr txBox="1">
            <a:spLocks noChangeArrowheads="1"/>
          </p:cNvSpPr>
          <p:nvPr/>
        </p:nvSpPr>
        <p:spPr bwMode="auto">
          <a:xfrm>
            <a:off x="689476" y="3981713"/>
            <a:ext cx="91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/>
            <a:r>
              <a:rPr lang="zh-CN" altLang="en-US" sz="1600" dirty="0" smtClean="0"/>
              <a:t>供应商</a:t>
            </a:r>
            <a:r>
              <a:rPr lang="en-US" altLang="zh-CN" sz="1600" dirty="0" smtClean="0"/>
              <a:t>1</a:t>
            </a:r>
            <a:endParaRPr lang="en-US" altLang="zh-CN" sz="1600" dirty="0"/>
          </a:p>
        </p:txBody>
      </p:sp>
      <p:sp>
        <p:nvSpPr>
          <p:cNvPr id="23574" name="Text Box 23"/>
          <p:cNvSpPr txBox="1">
            <a:spLocks noChangeArrowheads="1"/>
          </p:cNvSpPr>
          <p:nvPr/>
        </p:nvSpPr>
        <p:spPr bwMode="auto">
          <a:xfrm>
            <a:off x="323528" y="3579862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采购路线</a:t>
            </a:r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3216753" y="2860943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移库路线</a:t>
            </a:r>
            <a:r>
              <a:rPr lang="en-US" altLang="zh-CN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576" name="矩形 60"/>
          <p:cNvSpPr>
            <a:spLocks noChangeArrowheads="1"/>
          </p:cNvSpPr>
          <p:nvPr/>
        </p:nvSpPr>
        <p:spPr bwMode="auto">
          <a:xfrm>
            <a:off x="6262981" y="1010021"/>
            <a:ext cx="1625615" cy="810816"/>
          </a:xfrm>
          <a:prstGeom prst="rect">
            <a:avLst/>
          </a:prstGeom>
          <a:solidFill>
            <a:srgbClr val="003399">
              <a:alpha val="14117"/>
            </a:srgbClr>
          </a:solidFill>
          <a:ln w="3175" algn="ctr">
            <a:noFill/>
            <a:round/>
            <a:headEnd/>
            <a:tailEnd/>
          </a:ln>
        </p:spPr>
        <p:txBody>
          <a:bodyPr lIns="90000" tIns="0" rIns="90000" bIns="0"/>
          <a:lstStyle/>
          <a:p>
            <a:endParaRPr lang="zh-CN" altLang="en-US" sz="1400"/>
          </a:p>
        </p:txBody>
      </p:sp>
      <p:sp>
        <p:nvSpPr>
          <p:cNvPr id="23577" name="Rectangle 7"/>
          <p:cNvSpPr>
            <a:spLocks noChangeArrowheads="1"/>
          </p:cNvSpPr>
          <p:nvPr/>
        </p:nvSpPr>
        <p:spPr bwMode="auto">
          <a:xfrm>
            <a:off x="6415379" y="1391021"/>
            <a:ext cx="8064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400" dirty="0"/>
              <a:t>XXX</a:t>
            </a:r>
          </a:p>
        </p:txBody>
      </p:sp>
      <p:sp>
        <p:nvSpPr>
          <p:cNvPr id="23578" name="Text Box 39"/>
          <p:cNvSpPr txBox="1">
            <a:spLocks noChangeArrowheads="1"/>
          </p:cNvSpPr>
          <p:nvPr/>
        </p:nvSpPr>
        <p:spPr bwMode="auto">
          <a:xfrm>
            <a:off x="7236296" y="1419622"/>
            <a:ext cx="5408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库位</a:t>
            </a:r>
            <a:endParaRPr lang="en-US" altLang="zh-CN" sz="1400" dirty="0"/>
          </a:p>
        </p:txBody>
      </p:sp>
      <p:sp>
        <p:nvSpPr>
          <p:cNvPr id="23579" name="Text Box 39"/>
          <p:cNvSpPr txBox="1">
            <a:spLocks noChangeArrowheads="1"/>
          </p:cNvSpPr>
          <p:nvPr/>
        </p:nvSpPr>
        <p:spPr bwMode="auto">
          <a:xfrm>
            <a:off x="6370931" y="1082029"/>
            <a:ext cx="5905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/>
              <a:t>图释</a:t>
            </a:r>
            <a:r>
              <a:rPr lang="en-US" altLang="zh-CN" sz="1400" dirty="0" smtClean="0"/>
              <a:t>:</a:t>
            </a:r>
            <a:endParaRPr lang="en-US" altLang="zh-CN" sz="1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92" y="267494"/>
            <a:ext cx="8459787" cy="338554"/>
          </a:xfrm>
        </p:spPr>
        <p:txBody>
          <a:bodyPr/>
          <a:lstStyle/>
          <a:p>
            <a:r>
              <a:rPr lang="zh-CN" altLang="en-US" dirty="0" smtClean="0"/>
              <a:t>物流路线设置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defTabSz="457200"/>
            <a:r>
              <a:rPr lang="zh-CN" altLang="en-US" sz="2000" b="1" dirty="0" smtClean="0">
                <a:solidFill>
                  <a:schemeClr val="accent1"/>
                </a:solidFill>
              </a:rPr>
              <a:t>基本信息</a:t>
            </a:r>
            <a:endParaRPr lang="en-US" altLang="zh-CN" sz="2000" b="1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/>
              <a:t>来源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目的：来源组织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目的组织</a:t>
            </a:r>
            <a:r>
              <a:rPr lang="en-US" altLang="zh-CN" dirty="0" smtClean="0"/>
              <a:t>, </a:t>
            </a:r>
            <a:r>
              <a:rPr lang="zh-CN" altLang="en-US" dirty="0" smtClean="0"/>
              <a:t>来源库位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目的库位</a:t>
            </a:r>
            <a:r>
              <a:rPr lang="en-US" altLang="zh-CN" dirty="0" smtClean="0"/>
              <a:t>, </a:t>
            </a:r>
            <a:r>
              <a:rPr lang="zh-CN" altLang="en-US" dirty="0" smtClean="0"/>
              <a:t>开票自</a:t>
            </a:r>
            <a:r>
              <a:rPr lang="en-US" altLang="zh-CN" dirty="0" smtClean="0"/>
              <a:t>/</a:t>
            </a:r>
            <a:r>
              <a:rPr lang="zh-CN" altLang="en-US" dirty="0" smtClean="0"/>
              <a:t>开票到</a:t>
            </a:r>
            <a:r>
              <a:rPr lang="en-US" altLang="zh-CN" dirty="0" smtClean="0"/>
              <a:t>, </a:t>
            </a:r>
            <a:r>
              <a:rPr lang="zh-CN" altLang="en-US" dirty="0" smtClean="0"/>
              <a:t>默认值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选项：条码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打印模板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订单过程控制和自动化</a:t>
            </a:r>
            <a:endParaRPr lang="en-US" altLang="zh-CN" dirty="0" smtClean="0"/>
          </a:p>
          <a:p>
            <a:pPr lvl="1"/>
            <a:endParaRPr lang="en-US" altLang="zh-CN" sz="1050" dirty="0"/>
          </a:p>
          <a:p>
            <a:pPr marL="342900" lvl="1" indent="-342900" defTabSz="457200"/>
            <a:r>
              <a:rPr lang="zh-CN" altLang="en-US" b="1" dirty="0">
                <a:solidFill>
                  <a:schemeClr val="accent1"/>
                </a:solidFill>
              </a:rPr>
              <a:t>物流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策略</a:t>
            </a:r>
            <a:endParaRPr lang="en-US" altLang="zh-CN" sz="2000" b="1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/>
              <a:t>订单自动释放策略：</a:t>
            </a:r>
            <a:r>
              <a:rPr lang="en-US" altLang="zh-CN" dirty="0" smtClean="0"/>
              <a:t>JIS/JIT/ KIT/ Kanban</a:t>
            </a:r>
          </a:p>
          <a:p>
            <a:pPr lvl="1"/>
            <a:r>
              <a:rPr lang="zh-CN" altLang="en-US" dirty="0" smtClean="0"/>
              <a:t>交货规则，窗口时间</a:t>
            </a:r>
            <a:endParaRPr lang="en-US" altLang="zh-CN" dirty="0"/>
          </a:p>
          <a:p>
            <a:pPr marL="0" lvl="2" indent="-573087"/>
            <a:endParaRPr lang="zh-CN" altLang="en-US" sz="1100" b="1" dirty="0">
              <a:solidFill>
                <a:schemeClr val="accent1"/>
              </a:solidFill>
            </a:endParaRPr>
          </a:p>
          <a:p>
            <a:pPr marL="342900" lvl="1" indent="-342900" defTabSz="457200"/>
            <a:r>
              <a:rPr lang="zh-CN" altLang="en-US" sz="2000" b="1" dirty="0" smtClean="0">
                <a:solidFill>
                  <a:schemeClr val="accent1"/>
                </a:solidFill>
              </a:rPr>
              <a:t>路线明细</a:t>
            </a:r>
            <a:endParaRPr lang="en-US" altLang="zh-CN" sz="2000" b="1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/>
              <a:t>物料组</a:t>
            </a:r>
            <a:endParaRPr lang="zh-CN" altLang="en-US" dirty="0"/>
          </a:p>
          <a:p>
            <a:pPr lvl="1"/>
            <a:r>
              <a:rPr lang="zh-CN" altLang="en-US" dirty="0" smtClean="0"/>
              <a:t>物料级别的参数和选项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F1CFBD-7B90-4403-8CEC-C7F57C764D70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0389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032751" y="4948014"/>
            <a:ext cx="860425" cy="125015"/>
          </a:xfrm>
          <a:prstGeom prst="rect">
            <a:avLst/>
          </a:prstGeom>
          <a:noFill/>
        </p:spPr>
        <p:txBody>
          <a:bodyPr/>
          <a:lstStyle/>
          <a:p>
            <a:fld id="{99C69E5B-02C1-43B5-9274-AC4BDF0AF6BB}" type="slidenum">
              <a:rPr lang="zh-CN" altLang="de-DE" sz="800" smtClean="0"/>
              <a:pPr/>
              <a:t>13</a:t>
            </a:fld>
            <a:endParaRPr lang="de-DE" altLang="zh-CN" sz="800" smtClean="0"/>
          </a:p>
        </p:txBody>
      </p:sp>
      <p:sp>
        <p:nvSpPr>
          <p:cNvPr id="29699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331790" y="234952"/>
            <a:ext cx="8459787" cy="33855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精益引擎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5" y="843557"/>
            <a:ext cx="8356350" cy="393323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2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1000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1800" i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精益引擎是一个独立后台应用程序，它用于自动生成和释放订单，支持自动拉料。</a:t>
            </a:r>
            <a:endParaRPr lang="en-US" altLang="zh-CN" sz="1800" i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1800" i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可通过配置物流策略来支持精益生产。</a:t>
            </a:r>
            <a:endParaRPr lang="en-US" altLang="zh-CN" sz="1800" i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105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物流策略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JIS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基于主生产线的生产顺序排序生产或供应零部件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JIT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基于目的库位的确定需求拉动物料或拉动生产</a:t>
            </a:r>
          </a:p>
          <a:p>
            <a:pPr lvl="1" eaLnBrk="1" hangingPunct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E-KB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按系统模拟的目的库位的消耗拉动物料或拉动生产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P-Kanban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通过扫描实体看板卡记录物料消耗，并拉动物料或拉动生产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402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31790" y="234952"/>
            <a:ext cx="8459787" cy="338554"/>
          </a:xfrm>
        </p:spPr>
        <p:txBody>
          <a:bodyPr/>
          <a:lstStyle/>
          <a:p>
            <a:r>
              <a:rPr lang="zh-CN" altLang="en-US" dirty="0" smtClean="0">
                <a:ea typeface="+mn-ea"/>
              </a:rPr>
              <a:t>在物流路线中</a:t>
            </a:r>
            <a:r>
              <a:rPr lang="zh-CN" altLang="en-US" dirty="0">
                <a:ea typeface="+mn-ea"/>
              </a:rPr>
              <a:t>设置</a:t>
            </a:r>
            <a:r>
              <a:rPr lang="zh-CN" altLang="en-US" dirty="0" smtClean="0">
                <a:ea typeface="+mn-ea"/>
              </a:rPr>
              <a:t>物流策略</a:t>
            </a:r>
          </a:p>
        </p:txBody>
      </p:sp>
      <p:sp>
        <p:nvSpPr>
          <p:cNvPr id="30723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032751" y="4948014"/>
            <a:ext cx="860425" cy="125015"/>
          </a:xfrm>
          <a:prstGeom prst="rect">
            <a:avLst/>
          </a:prstGeom>
          <a:noFill/>
        </p:spPr>
        <p:txBody>
          <a:bodyPr/>
          <a:lstStyle/>
          <a:p>
            <a:fld id="{99510210-AF1B-4B5B-A733-C48162501D94}" type="slidenum">
              <a:rPr lang="zh-CN" altLang="de-DE" sz="800" smtClean="0"/>
              <a:pPr/>
              <a:t>14</a:t>
            </a:fld>
            <a:endParaRPr lang="de-DE" altLang="zh-CN" sz="800" smtClean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700082" y="2755599"/>
            <a:ext cx="1057275" cy="4151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RM1</a:t>
            </a:r>
            <a:endParaRPr lang="en-US" altLang="zh-CN" sz="1800" dirty="0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909881" y="2757981"/>
            <a:ext cx="1081088" cy="4151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WIP</a:t>
            </a:r>
            <a:endParaRPr lang="en-US" altLang="zh-CN" sz="1800" dirty="0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6214931" y="2755599"/>
            <a:ext cx="935038" cy="4151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FG1</a:t>
            </a:r>
            <a:endParaRPr lang="en-US" altLang="zh-CN" sz="1800" dirty="0"/>
          </a:p>
        </p:txBody>
      </p:sp>
      <p:cxnSp>
        <p:nvCxnSpPr>
          <p:cNvPr id="30727" name="AutoShape 16"/>
          <p:cNvCxnSpPr>
            <a:cxnSpLocks noChangeShapeType="1"/>
            <a:stCxn id="30724" idx="2"/>
            <a:endCxn id="30725" idx="1"/>
          </p:cNvCxnSpPr>
          <p:nvPr/>
        </p:nvCxnSpPr>
        <p:spPr bwMode="auto">
          <a:xfrm rot="5400000" flipH="1" flipV="1">
            <a:off x="2966698" y="2227588"/>
            <a:ext cx="205204" cy="1681161"/>
          </a:xfrm>
          <a:prstGeom prst="bentConnector4">
            <a:avLst>
              <a:gd name="adj1" fmla="val -111401"/>
              <a:gd name="adj2" fmla="val 65722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cxnSp>
        <p:nvCxnSpPr>
          <p:cNvPr id="30728" name="AutoShape 17"/>
          <p:cNvCxnSpPr>
            <a:cxnSpLocks noChangeShapeType="1"/>
            <a:stCxn id="30725" idx="2"/>
            <a:endCxn id="30726" idx="1"/>
          </p:cNvCxnSpPr>
          <p:nvPr/>
        </p:nvCxnSpPr>
        <p:spPr bwMode="auto">
          <a:xfrm rot="5400000" flipH="1" flipV="1">
            <a:off x="5227694" y="2185916"/>
            <a:ext cx="209968" cy="1764506"/>
          </a:xfrm>
          <a:prstGeom prst="bentConnector4">
            <a:avLst>
              <a:gd name="adj1" fmla="val -108874"/>
              <a:gd name="adj2" fmla="val 65317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29" name="Text Box 18"/>
          <p:cNvSpPr txBox="1">
            <a:spLocks noChangeArrowheads="1"/>
          </p:cNvSpPr>
          <p:nvPr/>
        </p:nvSpPr>
        <p:spPr bwMode="auto">
          <a:xfrm>
            <a:off x="4375002" y="3448737"/>
            <a:ext cx="7283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/>
              <a:t>生产线</a:t>
            </a:r>
            <a:r>
              <a:rPr lang="en-US" altLang="zh-CN" sz="1200" dirty="0" smtClean="0"/>
              <a:t>1</a:t>
            </a:r>
            <a:endParaRPr lang="en-US" altLang="zh-CN" sz="1200" dirty="0"/>
          </a:p>
        </p:txBody>
      </p:sp>
      <p:cxnSp>
        <p:nvCxnSpPr>
          <p:cNvPr id="30730" name="AutoShape 21"/>
          <p:cNvCxnSpPr>
            <a:cxnSpLocks noChangeShapeType="1"/>
            <a:stCxn id="30732" idx="2"/>
            <a:endCxn id="30725" idx="0"/>
          </p:cNvCxnSpPr>
          <p:nvPr/>
        </p:nvCxnSpPr>
        <p:spPr bwMode="auto">
          <a:xfrm rot="16200000" flipH="1">
            <a:off x="3928556" y="2236111"/>
            <a:ext cx="611147" cy="4325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31" name="Text Box 23"/>
          <p:cNvSpPr txBox="1">
            <a:spLocks noChangeArrowheads="1"/>
          </p:cNvSpPr>
          <p:nvPr/>
        </p:nvSpPr>
        <p:spPr bwMode="auto">
          <a:xfrm>
            <a:off x="2147494" y="3448737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/>
              <a:t>移库路线</a:t>
            </a:r>
            <a:r>
              <a:rPr lang="en-US" altLang="zh-CN" sz="1200" dirty="0" smtClean="0"/>
              <a:t>1</a:t>
            </a:r>
            <a:endParaRPr lang="en-US" altLang="zh-CN" sz="1200" dirty="0"/>
          </a:p>
        </p:txBody>
      </p:sp>
      <p:sp>
        <p:nvSpPr>
          <p:cNvPr id="30732" name="Rectangle 31"/>
          <p:cNvSpPr>
            <a:spLocks noChangeArrowheads="1"/>
          </p:cNvSpPr>
          <p:nvPr/>
        </p:nvSpPr>
        <p:spPr bwMode="auto">
          <a:xfrm>
            <a:off x="3549520" y="1731662"/>
            <a:ext cx="936625" cy="4151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RM2</a:t>
            </a:r>
            <a:endParaRPr lang="en-US" altLang="zh-CN" sz="1800" dirty="0"/>
          </a:p>
        </p:txBody>
      </p:sp>
      <p:cxnSp>
        <p:nvCxnSpPr>
          <p:cNvPr id="30733" name="AutoShape 32"/>
          <p:cNvCxnSpPr>
            <a:cxnSpLocks noChangeShapeType="1"/>
            <a:stCxn id="30740" idx="0"/>
            <a:endCxn id="30724" idx="1"/>
          </p:cNvCxnSpPr>
          <p:nvPr/>
        </p:nvCxnSpPr>
        <p:spPr bwMode="auto">
          <a:xfrm rot="5400000" flipH="1" flipV="1">
            <a:off x="1077755" y="3173559"/>
            <a:ext cx="832701" cy="411954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34" name="Text Box 33"/>
          <p:cNvSpPr txBox="1">
            <a:spLocks noChangeArrowheads="1"/>
          </p:cNvSpPr>
          <p:nvPr/>
        </p:nvSpPr>
        <p:spPr bwMode="auto">
          <a:xfrm>
            <a:off x="645362" y="1305803"/>
            <a:ext cx="91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/>
            <a:r>
              <a:rPr lang="zh-CN" altLang="en-US" sz="1600" dirty="0" smtClean="0"/>
              <a:t>供应商</a:t>
            </a:r>
            <a:r>
              <a:rPr lang="en-US" altLang="zh-CN" sz="1600" dirty="0" smtClean="0"/>
              <a:t>2</a:t>
            </a:r>
            <a:endParaRPr lang="en-US" altLang="zh-CN" sz="1600" dirty="0"/>
          </a:p>
        </p:txBody>
      </p:sp>
      <p:sp>
        <p:nvSpPr>
          <p:cNvPr id="30735" name="Text Box 35"/>
          <p:cNvSpPr txBox="1">
            <a:spLocks noChangeArrowheads="1"/>
          </p:cNvSpPr>
          <p:nvPr/>
        </p:nvSpPr>
        <p:spPr bwMode="auto">
          <a:xfrm>
            <a:off x="7587525" y="3161062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/>
              <a:t>销售路线</a:t>
            </a:r>
            <a:r>
              <a:rPr lang="en-US" altLang="zh-CN" sz="1200" dirty="0" smtClean="0"/>
              <a:t>1</a:t>
            </a:r>
            <a:endParaRPr lang="en-US" altLang="zh-CN" sz="1200" dirty="0"/>
          </a:p>
        </p:txBody>
      </p:sp>
      <p:sp>
        <p:nvSpPr>
          <p:cNvPr id="30736" name="Text Box 36"/>
          <p:cNvSpPr txBox="1">
            <a:spLocks noChangeArrowheads="1"/>
          </p:cNvSpPr>
          <p:nvPr/>
        </p:nvSpPr>
        <p:spPr bwMode="auto">
          <a:xfrm>
            <a:off x="1606420" y="1956805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/>
              <a:t>采购路线</a:t>
            </a:r>
            <a:r>
              <a:rPr lang="en-US" altLang="zh-CN" sz="1200" dirty="0" smtClean="0"/>
              <a:t>2</a:t>
            </a:r>
            <a:endParaRPr lang="en-US" altLang="zh-CN" sz="1200" dirty="0"/>
          </a:p>
        </p:txBody>
      </p:sp>
      <p:cxnSp>
        <p:nvCxnSpPr>
          <p:cNvPr id="30737" name="AutoShape 37"/>
          <p:cNvCxnSpPr>
            <a:cxnSpLocks noChangeShapeType="1"/>
            <a:stCxn id="30726" idx="3"/>
            <a:endCxn id="30739" idx="0"/>
          </p:cNvCxnSpPr>
          <p:nvPr/>
        </p:nvCxnSpPr>
        <p:spPr bwMode="auto">
          <a:xfrm>
            <a:off x="7149969" y="2963185"/>
            <a:ext cx="885485" cy="719329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cxnSp>
        <p:nvCxnSpPr>
          <p:cNvPr id="30738" name="AutoShape 38"/>
          <p:cNvCxnSpPr>
            <a:cxnSpLocks noChangeShapeType="1"/>
            <a:stCxn id="30734" idx="2"/>
            <a:endCxn id="30732" idx="1"/>
          </p:cNvCxnSpPr>
          <p:nvPr/>
        </p:nvCxnSpPr>
        <p:spPr bwMode="auto">
          <a:xfrm rot="16200000" flipH="1">
            <a:off x="2131610" y="521338"/>
            <a:ext cx="387224" cy="2448595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39" name="Text Box 39"/>
          <p:cNvSpPr txBox="1">
            <a:spLocks noChangeArrowheads="1"/>
          </p:cNvSpPr>
          <p:nvPr/>
        </p:nvSpPr>
        <p:spPr bwMode="auto">
          <a:xfrm>
            <a:off x="7682484" y="3682514"/>
            <a:ext cx="7059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客户</a:t>
            </a:r>
            <a:r>
              <a:rPr lang="en-US" altLang="zh-CN" sz="1600" dirty="0" smtClean="0"/>
              <a:t>1</a:t>
            </a:r>
            <a:endParaRPr lang="en-US" altLang="zh-CN" sz="1600" dirty="0"/>
          </a:p>
        </p:txBody>
      </p:sp>
      <p:sp>
        <p:nvSpPr>
          <p:cNvPr id="30740" name="Text Box 42"/>
          <p:cNvSpPr txBox="1">
            <a:spLocks noChangeArrowheads="1"/>
          </p:cNvSpPr>
          <p:nvPr/>
        </p:nvSpPr>
        <p:spPr bwMode="auto">
          <a:xfrm>
            <a:off x="832565" y="3795886"/>
            <a:ext cx="91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/>
            <a:r>
              <a:rPr lang="zh-CN" altLang="en-US" sz="1600" dirty="0" smtClean="0"/>
              <a:t>供应商</a:t>
            </a:r>
            <a:r>
              <a:rPr lang="en-US" altLang="zh-CN" sz="1600" dirty="0" smtClean="0"/>
              <a:t>1</a:t>
            </a:r>
            <a:endParaRPr lang="en-US" altLang="zh-CN" sz="1600" dirty="0"/>
          </a:p>
        </p:txBody>
      </p:sp>
      <p:sp>
        <p:nvSpPr>
          <p:cNvPr id="30741" name="Text Box 23"/>
          <p:cNvSpPr txBox="1">
            <a:spLocks noChangeArrowheads="1"/>
          </p:cNvSpPr>
          <p:nvPr/>
        </p:nvSpPr>
        <p:spPr bwMode="auto">
          <a:xfrm>
            <a:off x="554278" y="3253395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/>
              <a:t>采购路线</a:t>
            </a:r>
            <a:r>
              <a:rPr lang="en-US" altLang="zh-CN" sz="1200" dirty="0" smtClean="0"/>
              <a:t>1</a:t>
            </a:r>
            <a:endParaRPr lang="en-US" altLang="zh-CN" sz="1200" dirty="0"/>
          </a:p>
        </p:txBody>
      </p:sp>
      <p:sp>
        <p:nvSpPr>
          <p:cNvPr id="30742" name="Text Box 23"/>
          <p:cNvSpPr txBox="1">
            <a:spLocks noChangeArrowheads="1"/>
          </p:cNvSpPr>
          <p:nvPr/>
        </p:nvSpPr>
        <p:spPr bwMode="auto">
          <a:xfrm>
            <a:off x="2915816" y="2227076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/>
              <a:t>移库路线</a:t>
            </a:r>
            <a:r>
              <a:rPr lang="en-US" altLang="zh-CN" sz="1200" dirty="0" smtClean="0"/>
              <a:t>2</a:t>
            </a:r>
            <a:endParaRPr lang="en-US" altLang="zh-CN" sz="1200" dirty="0"/>
          </a:p>
        </p:txBody>
      </p:sp>
      <p:sp>
        <p:nvSpPr>
          <p:cNvPr id="30743" name="Text Box 33"/>
          <p:cNvSpPr txBox="1">
            <a:spLocks noChangeArrowheads="1"/>
          </p:cNvSpPr>
          <p:nvPr/>
        </p:nvSpPr>
        <p:spPr bwMode="auto">
          <a:xfrm>
            <a:off x="4804792" y="843558"/>
            <a:ext cx="91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/>
            <a:r>
              <a:rPr lang="zh-CN" altLang="en-US" sz="1600" dirty="0" smtClean="0"/>
              <a:t>供应商</a:t>
            </a:r>
            <a:r>
              <a:rPr lang="en-US" altLang="zh-CN" sz="1600" dirty="0" smtClean="0"/>
              <a:t>3</a:t>
            </a:r>
            <a:endParaRPr lang="en-US" altLang="zh-CN" sz="1600" dirty="0"/>
          </a:p>
        </p:txBody>
      </p:sp>
      <p:sp>
        <p:nvSpPr>
          <p:cNvPr id="30744" name="Text Box 36"/>
          <p:cNvSpPr txBox="1">
            <a:spLocks noChangeArrowheads="1"/>
          </p:cNvSpPr>
          <p:nvPr/>
        </p:nvSpPr>
        <p:spPr bwMode="auto">
          <a:xfrm>
            <a:off x="5237718" y="1596913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/>
              <a:t>委外路线</a:t>
            </a:r>
            <a:r>
              <a:rPr lang="en-US" altLang="zh-CN" sz="1200" dirty="0"/>
              <a:t>1</a:t>
            </a:r>
          </a:p>
        </p:txBody>
      </p:sp>
      <p:cxnSp>
        <p:nvCxnSpPr>
          <p:cNvPr id="30745" name="AutoShape 38"/>
          <p:cNvCxnSpPr>
            <a:cxnSpLocks noChangeShapeType="1"/>
            <a:stCxn id="30743" idx="2"/>
            <a:endCxn id="30725" idx="3"/>
          </p:cNvCxnSpPr>
          <p:nvPr/>
        </p:nvCxnSpPr>
        <p:spPr bwMode="auto">
          <a:xfrm rot="5400000">
            <a:off x="4187768" y="1892980"/>
            <a:ext cx="1875788" cy="269386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46" name="TextBox 35"/>
          <p:cNvSpPr txBox="1">
            <a:spLocks noChangeArrowheads="1"/>
          </p:cNvSpPr>
          <p:nvPr/>
        </p:nvSpPr>
        <p:spPr bwMode="auto">
          <a:xfrm>
            <a:off x="1915981" y="1514133"/>
            <a:ext cx="755335" cy="4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MRP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47" name="TextBox 39"/>
          <p:cNvSpPr txBox="1">
            <a:spLocks noChangeArrowheads="1"/>
          </p:cNvSpPr>
          <p:nvPr/>
        </p:nvSpPr>
        <p:spPr bwMode="auto">
          <a:xfrm>
            <a:off x="2519299" y="3571789"/>
            <a:ext cx="540533" cy="4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JIT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48" name="TextBox 40"/>
          <p:cNvSpPr txBox="1">
            <a:spLocks noChangeArrowheads="1"/>
          </p:cNvSpPr>
          <p:nvPr/>
        </p:nvSpPr>
        <p:spPr bwMode="auto">
          <a:xfrm>
            <a:off x="3563888" y="2355726"/>
            <a:ext cx="554960" cy="4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JIS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49" name="TextBox 41"/>
          <p:cNvSpPr txBox="1">
            <a:spLocks noChangeArrowheads="1"/>
          </p:cNvSpPr>
          <p:nvPr/>
        </p:nvSpPr>
        <p:spPr bwMode="auto">
          <a:xfrm>
            <a:off x="5300531" y="1730529"/>
            <a:ext cx="554960" cy="4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JIS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50" name="TextBox 42"/>
          <p:cNvSpPr txBox="1">
            <a:spLocks noChangeArrowheads="1"/>
          </p:cNvSpPr>
          <p:nvPr/>
        </p:nvSpPr>
        <p:spPr bwMode="auto">
          <a:xfrm>
            <a:off x="260343" y="2834360"/>
            <a:ext cx="1069524" cy="4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Kanban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51" name="TextBox 43"/>
          <p:cNvSpPr txBox="1">
            <a:spLocks noChangeArrowheads="1"/>
          </p:cNvSpPr>
          <p:nvPr/>
        </p:nvSpPr>
        <p:spPr bwMode="auto">
          <a:xfrm>
            <a:off x="6648319" y="2240116"/>
            <a:ext cx="1069524" cy="4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Kanban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52" name="TextBox 44"/>
          <p:cNvSpPr txBox="1">
            <a:spLocks noChangeArrowheads="1"/>
          </p:cNvSpPr>
          <p:nvPr/>
        </p:nvSpPr>
        <p:spPr bwMode="auto">
          <a:xfrm>
            <a:off x="4652831" y="3571789"/>
            <a:ext cx="540533" cy="4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JIT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53" name="Rectangle 7"/>
          <p:cNvSpPr>
            <a:spLocks noChangeArrowheads="1"/>
          </p:cNvSpPr>
          <p:nvPr/>
        </p:nvSpPr>
        <p:spPr bwMode="auto">
          <a:xfrm>
            <a:off x="7605581" y="1840011"/>
            <a:ext cx="935038" cy="4151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FG2</a:t>
            </a:r>
            <a:endParaRPr lang="en-US" altLang="zh-CN" sz="1800" dirty="0"/>
          </a:p>
        </p:txBody>
      </p:sp>
      <p:cxnSp>
        <p:nvCxnSpPr>
          <p:cNvPr id="30754" name="AutoShape 17"/>
          <p:cNvCxnSpPr>
            <a:cxnSpLocks noChangeShapeType="1"/>
            <a:stCxn id="30726" idx="0"/>
            <a:endCxn id="30753" idx="1"/>
          </p:cNvCxnSpPr>
          <p:nvPr/>
        </p:nvCxnSpPr>
        <p:spPr bwMode="auto">
          <a:xfrm rot="5400000" flipH="1" flipV="1">
            <a:off x="6790014" y="1940033"/>
            <a:ext cx="708002" cy="923131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55" name="Text Box 39"/>
          <p:cNvSpPr txBox="1">
            <a:spLocks noChangeArrowheads="1"/>
          </p:cNvSpPr>
          <p:nvPr/>
        </p:nvSpPr>
        <p:spPr bwMode="auto">
          <a:xfrm>
            <a:off x="7719086" y="915566"/>
            <a:ext cx="7059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客户</a:t>
            </a:r>
            <a:r>
              <a:rPr lang="en-US" altLang="zh-CN" sz="1600" dirty="0" smtClean="0"/>
              <a:t>2</a:t>
            </a:r>
            <a:endParaRPr lang="en-US" altLang="zh-CN" sz="1600" dirty="0"/>
          </a:p>
        </p:txBody>
      </p:sp>
      <p:cxnSp>
        <p:nvCxnSpPr>
          <p:cNvPr id="30756" name="AutoShape 17"/>
          <p:cNvCxnSpPr>
            <a:cxnSpLocks noChangeShapeType="1"/>
            <a:stCxn id="30753" idx="0"/>
            <a:endCxn id="30755" idx="2"/>
          </p:cNvCxnSpPr>
          <p:nvPr/>
        </p:nvCxnSpPr>
        <p:spPr bwMode="auto">
          <a:xfrm rot="16200000" flipV="1">
            <a:off x="7733466" y="1500377"/>
            <a:ext cx="678224" cy="104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57" name="Text Box 23"/>
          <p:cNvSpPr txBox="1">
            <a:spLocks noChangeArrowheads="1"/>
          </p:cNvSpPr>
          <p:nvPr/>
        </p:nvSpPr>
        <p:spPr bwMode="auto">
          <a:xfrm>
            <a:off x="6012160" y="2119920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/>
              <a:t>移库路线</a:t>
            </a:r>
            <a:r>
              <a:rPr lang="en-US" altLang="zh-CN" sz="1200" dirty="0" smtClean="0"/>
              <a:t>3</a:t>
            </a:r>
            <a:endParaRPr lang="en-US" altLang="zh-CN" sz="1200" dirty="0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7278227" y="1268231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 smtClean="0"/>
              <a:t>销售路线</a:t>
            </a:r>
            <a:r>
              <a:rPr lang="en-US" altLang="zh-CN" sz="1200" dirty="0" smtClean="0"/>
              <a:t>2</a:t>
            </a:r>
            <a:endParaRPr lang="en-US" altLang="zh-CN" sz="1200" dirty="0"/>
          </a:p>
        </p:txBody>
      </p:sp>
      <p:sp>
        <p:nvSpPr>
          <p:cNvPr id="2" name="Rectangle 1"/>
          <p:cNvSpPr/>
          <p:nvPr/>
        </p:nvSpPr>
        <p:spPr>
          <a:xfrm>
            <a:off x="2588629" y="4304685"/>
            <a:ext cx="37908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应用精益引擎支持自动发单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1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32363" y="2464353"/>
            <a:ext cx="2087562" cy="377428"/>
          </a:xfrm>
          <a:prstGeom prst="rect">
            <a:avLst/>
          </a:prstGeom>
          <a:solidFill>
            <a:srgbClr val="FFFFCC"/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endParaRPr lang="zh-CN" altLang="en-US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27219" y="1449253"/>
            <a:ext cx="666750" cy="135731"/>
            <a:chOff x="2612" y="2483"/>
            <a:chExt cx="617" cy="136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612" y="2530"/>
              <a:ext cx="12" cy="84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3174" tIns="41587" rIns="83174" bIns="41587"/>
            <a:lstStyle/>
            <a:p>
              <a:pPr defTabSz="831850"/>
              <a:endParaRPr lang="en-US" altLang="zh-CN" sz="1600" dirty="0">
                <a:latin typeface="Futura Bk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618" y="2609"/>
              <a:ext cx="57" cy="10"/>
            </a:xfrm>
            <a:custGeom>
              <a:avLst/>
              <a:gdLst>
                <a:gd name="T0" fmla="*/ 0 w 171"/>
                <a:gd name="T1" fmla="*/ 0 h 41"/>
                <a:gd name="T2" fmla="*/ 0 w 171"/>
                <a:gd name="T3" fmla="*/ 0 h 41"/>
                <a:gd name="T4" fmla="*/ 0 w 171"/>
                <a:gd name="T5" fmla="*/ 0 h 41"/>
                <a:gd name="T6" fmla="*/ 0 w 171"/>
                <a:gd name="T7" fmla="*/ 0 h 41"/>
                <a:gd name="T8" fmla="*/ 0 w 171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41"/>
                <a:gd name="T17" fmla="*/ 171 w 17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41">
                  <a:moveTo>
                    <a:pt x="0" y="0"/>
                  </a:moveTo>
                  <a:lnTo>
                    <a:pt x="0" y="40"/>
                  </a:lnTo>
                  <a:lnTo>
                    <a:pt x="171" y="41"/>
                  </a:lnTo>
                  <a:lnTo>
                    <a:pt x="17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615" y="2491"/>
              <a:ext cx="121" cy="47"/>
            </a:xfrm>
            <a:custGeom>
              <a:avLst/>
              <a:gdLst>
                <a:gd name="T0" fmla="*/ 0 w 255"/>
                <a:gd name="T1" fmla="*/ 0 h 202"/>
                <a:gd name="T2" fmla="*/ 0 w 255"/>
                <a:gd name="T3" fmla="*/ 0 h 202"/>
                <a:gd name="T4" fmla="*/ 0 w 255"/>
                <a:gd name="T5" fmla="*/ 0 h 202"/>
                <a:gd name="T6" fmla="*/ 0 w 255"/>
                <a:gd name="T7" fmla="*/ 0 h 202"/>
                <a:gd name="T8" fmla="*/ 0 w 255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02"/>
                <a:gd name="T17" fmla="*/ 255 w 255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02">
                  <a:moveTo>
                    <a:pt x="255" y="34"/>
                  </a:moveTo>
                  <a:lnTo>
                    <a:pt x="237" y="0"/>
                  </a:lnTo>
                  <a:lnTo>
                    <a:pt x="0" y="168"/>
                  </a:lnTo>
                  <a:lnTo>
                    <a:pt x="18" y="202"/>
                  </a:lnTo>
                  <a:lnTo>
                    <a:pt x="255" y="34"/>
                  </a:lnTo>
                  <a:close/>
                </a:path>
              </a:pathLst>
            </a:custGeom>
            <a:solidFill>
              <a:srgbClr val="3333CC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2665" y="2483"/>
              <a:ext cx="564" cy="136"/>
              <a:chOff x="2665" y="2483"/>
              <a:chExt cx="564" cy="136"/>
            </a:xfrm>
          </p:grpSpPr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692" y="2483"/>
                <a:ext cx="272" cy="16"/>
              </a:xfrm>
              <a:custGeom>
                <a:avLst/>
                <a:gdLst>
                  <a:gd name="T0" fmla="*/ 0 w 816"/>
                  <a:gd name="T1" fmla="*/ 0 h 64"/>
                  <a:gd name="T2" fmla="*/ 0 w 816"/>
                  <a:gd name="T3" fmla="*/ 0 h 64"/>
                  <a:gd name="T4" fmla="*/ 0 w 816"/>
                  <a:gd name="T5" fmla="*/ 0 h 64"/>
                  <a:gd name="T6" fmla="*/ 0 w 816"/>
                  <a:gd name="T7" fmla="*/ 0 h 64"/>
                  <a:gd name="T8" fmla="*/ 0 w 816"/>
                  <a:gd name="T9" fmla="*/ 0 h 64"/>
                  <a:gd name="T10" fmla="*/ 0 w 816"/>
                  <a:gd name="T11" fmla="*/ 0 h 64"/>
                  <a:gd name="T12" fmla="*/ 0 w 816"/>
                  <a:gd name="T13" fmla="*/ 0 h 64"/>
                  <a:gd name="T14" fmla="*/ 0 w 816"/>
                  <a:gd name="T15" fmla="*/ 0 h 64"/>
                  <a:gd name="T16" fmla="*/ 0 w 816"/>
                  <a:gd name="T17" fmla="*/ 0 h 64"/>
                  <a:gd name="T18" fmla="*/ 0 w 816"/>
                  <a:gd name="T19" fmla="*/ 0 h 64"/>
                  <a:gd name="T20" fmla="*/ 0 w 816"/>
                  <a:gd name="T21" fmla="*/ 0 h 64"/>
                  <a:gd name="T22" fmla="*/ 0 w 816"/>
                  <a:gd name="T23" fmla="*/ 0 h 64"/>
                  <a:gd name="T24" fmla="*/ 0 w 816"/>
                  <a:gd name="T25" fmla="*/ 0 h 64"/>
                  <a:gd name="T26" fmla="*/ 0 w 816"/>
                  <a:gd name="T27" fmla="*/ 0 h 64"/>
                  <a:gd name="T28" fmla="*/ 0 w 816"/>
                  <a:gd name="T29" fmla="*/ 0 h 64"/>
                  <a:gd name="T30" fmla="*/ 0 w 816"/>
                  <a:gd name="T31" fmla="*/ 0 h 64"/>
                  <a:gd name="T32" fmla="*/ 0 w 816"/>
                  <a:gd name="T33" fmla="*/ 0 h 64"/>
                  <a:gd name="T34" fmla="*/ 0 w 816"/>
                  <a:gd name="T35" fmla="*/ 0 h 64"/>
                  <a:gd name="T36" fmla="*/ 0 w 816"/>
                  <a:gd name="T37" fmla="*/ 0 h 64"/>
                  <a:gd name="T38" fmla="*/ 0 w 816"/>
                  <a:gd name="T39" fmla="*/ 0 h 64"/>
                  <a:gd name="T40" fmla="*/ 0 w 816"/>
                  <a:gd name="T41" fmla="*/ 0 h 64"/>
                  <a:gd name="T42" fmla="*/ 0 w 816"/>
                  <a:gd name="T43" fmla="*/ 0 h 64"/>
                  <a:gd name="T44" fmla="*/ 0 w 816"/>
                  <a:gd name="T45" fmla="*/ 0 h 64"/>
                  <a:gd name="T46" fmla="*/ 0 w 816"/>
                  <a:gd name="T47" fmla="*/ 0 h 64"/>
                  <a:gd name="T48" fmla="*/ 0 w 816"/>
                  <a:gd name="T49" fmla="*/ 0 h 64"/>
                  <a:gd name="T50" fmla="*/ 0 w 816"/>
                  <a:gd name="T51" fmla="*/ 0 h 64"/>
                  <a:gd name="T52" fmla="*/ 0 w 816"/>
                  <a:gd name="T53" fmla="*/ 0 h 64"/>
                  <a:gd name="T54" fmla="*/ 0 w 816"/>
                  <a:gd name="T55" fmla="*/ 0 h 64"/>
                  <a:gd name="T56" fmla="*/ 0 w 816"/>
                  <a:gd name="T57" fmla="*/ 0 h 64"/>
                  <a:gd name="T58" fmla="*/ 0 w 816"/>
                  <a:gd name="T59" fmla="*/ 0 h 64"/>
                  <a:gd name="T60" fmla="*/ 0 w 816"/>
                  <a:gd name="T61" fmla="*/ 0 h 64"/>
                  <a:gd name="T62" fmla="*/ 0 w 816"/>
                  <a:gd name="T63" fmla="*/ 0 h 64"/>
                  <a:gd name="T64" fmla="*/ 0 w 816"/>
                  <a:gd name="T65" fmla="*/ 0 h 64"/>
                  <a:gd name="T66" fmla="*/ 0 w 816"/>
                  <a:gd name="T67" fmla="*/ 0 h 64"/>
                  <a:gd name="T68" fmla="*/ 0 w 816"/>
                  <a:gd name="T69" fmla="*/ 0 h 64"/>
                  <a:gd name="T70" fmla="*/ 0 w 816"/>
                  <a:gd name="T71" fmla="*/ 0 h 64"/>
                  <a:gd name="T72" fmla="*/ 0 w 816"/>
                  <a:gd name="T73" fmla="*/ 0 h 64"/>
                  <a:gd name="T74" fmla="*/ 0 w 816"/>
                  <a:gd name="T75" fmla="*/ 0 h 64"/>
                  <a:gd name="T76" fmla="*/ 0 w 816"/>
                  <a:gd name="T77" fmla="*/ 0 h 64"/>
                  <a:gd name="T78" fmla="*/ 0 w 816"/>
                  <a:gd name="T79" fmla="*/ 0 h 64"/>
                  <a:gd name="T80" fmla="*/ 0 w 816"/>
                  <a:gd name="T81" fmla="*/ 0 h 64"/>
                  <a:gd name="T82" fmla="*/ 0 w 816"/>
                  <a:gd name="T83" fmla="*/ 0 h 64"/>
                  <a:gd name="T84" fmla="*/ 0 w 816"/>
                  <a:gd name="T85" fmla="*/ 0 h 64"/>
                  <a:gd name="T86" fmla="*/ 0 w 816"/>
                  <a:gd name="T87" fmla="*/ 0 h 64"/>
                  <a:gd name="T88" fmla="*/ 0 w 816"/>
                  <a:gd name="T89" fmla="*/ 0 h 64"/>
                  <a:gd name="T90" fmla="*/ 0 w 816"/>
                  <a:gd name="T91" fmla="*/ 0 h 64"/>
                  <a:gd name="T92" fmla="*/ 0 w 816"/>
                  <a:gd name="T93" fmla="*/ 0 h 64"/>
                  <a:gd name="T94" fmla="*/ 0 w 816"/>
                  <a:gd name="T95" fmla="*/ 0 h 64"/>
                  <a:gd name="T96" fmla="*/ 0 w 816"/>
                  <a:gd name="T97" fmla="*/ 0 h 64"/>
                  <a:gd name="T98" fmla="*/ 0 w 816"/>
                  <a:gd name="T99" fmla="*/ 0 h 64"/>
                  <a:gd name="T100" fmla="*/ 0 w 816"/>
                  <a:gd name="T101" fmla="*/ 0 h 64"/>
                  <a:gd name="T102" fmla="*/ 0 w 816"/>
                  <a:gd name="T103" fmla="*/ 0 h 64"/>
                  <a:gd name="T104" fmla="*/ 0 w 816"/>
                  <a:gd name="T105" fmla="*/ 0 h 64"/>
                  <a:gd name="T106" fmla="*/ 0 w 816"/>
                  <a:gd name="T107" fmla="*/ 0 h 64"/>
                  <a:gd name="T108" fmla="*/ 0 w 816"/>
                  <a:gd name="T109" fmla="*/ 0 h 64"/>
                  <a:gd name="T110" fmla="*/ 0 w 816"/>
                  <a:gd name="T111" fmla="*/ 0 h 64"/>
                  <a:gd name="T112" fmla="*/ 0 w 816"/>
                  <a:gd name="T113" fmla="*/ 0 h 64"/>
                  <a:gd name="T114" fmla="*/ 0 w 816"/>
                  <a:gd name="T115" fmla="*/ 0 h 64"/>
                  <a:gd name="T116" fmla="*/ 0 w 816"/>
                  <a:gd name="T117" fmla="*/ 0 h 64"/>
                  <a:gd name="T118" fmla="*/ 0 w 816"/>
                  <a:gd name="T119" fmla="*/ 0 h 64"/>
                  <a:gd name="T120" fmla="*/ 0 w 816"/>
                  <a:gd name="T121" fmla="*/ 0 h 64"/>
                  <a:gd name="T122" fmla="*/ 0 w 816"/>
                  <a:gd name="T123" fmla="*/ 0 h 64"/>
                  <a:gd name="T124" fmla="*/ 0 w 816"/>
                  <a:gd name="T125" fmla="*/ 0 h 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16"/>
                  <a:gd name="T190" fmla="*/ 0 h 64"/>
                  <a:gd name="T191" fmla="*/ 816 w 816"/>
                  <a:gd name="T192" fmla="*/ 64 h 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16" h="64">
                    <a:moveTo>
                      <a:pt x="0" y="0"/>
                    </a:moveTo>
                    <a:lnTo>
                      <a:pt x="0" y="40"/>
                    </a:lnTo>
                    <a:lnTo>
                      <a:pt x="3" y="40"/>
                    </a:lnTo>
                    <a:lnTo>
                      <a:pt x="83" y="40"/>
                    </a:lnTo>
                    <a:lnTo>
                      <a:pt x="161" y="40"/>
                    </a:lnTo>
                    <a:lnTo>
                      <a:pt x="236" y="41"/>
                    </a:lnTo>
                    <a:lnTo>
                      <a:pt x="308" y="41"/>
                    </a:lnTo>
                    <a:lnTo>
                      <a:pt x="377" y="42"/>
                    </a:lnTo>
                    <a:lnTo>
                      <a:pt x="443" y="43"/>
                    </a:lnTo>
                    <a:lnTo>
                      <a:pt x="473" y="45"/>
                    </a:lnTo>
                    <a:lnTo>
                      <a:pt x="503" y="46"/>
                    </a:lnTo>
                    <a:lnTo>
                      <a:pt x="532" y="46"/>
                    </a:lnTo>
                    <a:lnTo>
                      <a:pt x="560" y="47"/>
                    </a:lnTo>
                    <a:lnTo>
                      <a:pt x="586" y="48"/>
                    </a:lnTo>
                    <a:lnTo>
                      <a:pt x="611" y="50"/>
                    </a:lnTo>
                    <a:lnTo>
                      <a:pt x="635" y="51"/>
                    </a:lnTo>
                    <a:lnTo>
                      <a:pt x="658" y="52"/>
                    </a:lnTo>
                    <a:lnTo>
                      <a:pt x="679" y="52"/>
                    </a:lnTo>
                    <a:lnTo>
                      <a:pt x="699" y="53"/>
                    </a:lnTo>
                    <a:lnTo>
                      <a:pt x="717" y="54"/>
                    </a:lnTo>
                    <a:lnTo>
                      <a:pt x="733" y="56"/>
                    </a:lnTo>
                    <a:lnTo>
                      <a:pt x="748" y="58"/>
                    </a:lnTo>
                    <a:lnTo>
                      <a:pt x="762" y="59"/>
                    </a:lnTo>
                    <a:lnTo>
                      <a:pt x="773" y="61"/>
                    </a:lnTo>
                    <a:lnTo>
                      <a:pt x="783" y="62"/>
                    </a:lnTo>
                    <a:lnTo>
                      <a:pt x="791" y="63"/>
                    </a:lnTo>
                    <a:lnTo>
                      <a:pt x="798" y="64"/>
                    </a:lnTo>
                    <a:lnTo>
                      <a:pt x="798" y="45"/>
                    </a:lnTo>
                    <a:lnTo>
                      <a:pt x="790" y="63"/>
                    </a:lnTo>
                    <a:lnTo>
                      <a:pt x="795" y="64"/>
                    </a:lnTo>
                    <a:lnTo>
                      <a:pt x="802" y="46"/>
                    </a:lnTo>
                    <a:lnTo>
                      <a:pt x="789" y="59"/>
                    </a:lnTo>
                    <a:lnTo>
                      <a:pt x="792" y="62"/>
                    </a:lnTo>
                    <a:lnTo>
                      <a:pt x="816" y="33"/>
                    </a:lnTo>
                    <a:lnTo>
                      <a:pt x="814" y="31"/>
                    </a:lnTo>
                    <a:lnTo>
                      <a:pt x="808" y="28"/>
                    </a:lnTo>
                    <a:lnTo>
                      <a:pt x="804" y="26"/>
                    </a:lnTo>
                    <a:lnTo>
                      <a:pt x="798" y="24"/>
                    </a:lnTo>
                    <a:lnTo>
                      <a:pt x="791" y="23"/>
                    </a:lnTo>
                    <a:lnTo>
                      <a:pt x="783" y="22"/>
                    </a:lnTo>
                    <a:lnTo>
                      <a:pt x="773" y="20"/>
                    </a:lnTo>
                    <a:lnTo>
                      <a:pt x="762" y="19"/>
                    </a:lnTo>
                    <a:lnTo>
                      <a:pt x="748" y="18"/>
                    </a:lnTo>
                    <a:lnTo>
                      <a:pt x="733" y="15"/>
                    </a:lnTo>
                    <a:lnTo>
                      <a:pt x="717" y="14"/>
                    </a:lnTo>
                    <a:lnTo>
                      <a:pt x="699" y="13"/>
                    </a:lnTo>
                    <a:lnTo>
                      <a:pt x="679" y="12"/>
                    </a:lnTo>
                    <a:lnTo>
                      <a:pt x="658" y="12"/>
                    </a:lnTo>
                    <a:lnTo>
                      <a:pt x="635" y="11"/>
                    </a:lnTo>
                    <a:lnTo>
                      <a:pt x="611" y="9"/>
                    </a:lnTo>
                    <a:lnTo>
                      <a:pt x="586" y="8"/>
                    </a:lnTo>
                    <a:lnTo>
                      <a:pt x="560" y="7"/>
                    </a:lnTo>
                    <a:lnTo>
                      <a:pt x="532" y="6"/>
                    </a:lnTo>
                    <a:lnTo>
                      <a:pt x="503" y="6"/>
                    </a:lnTo>
                    <a:lnTo>
                      <a:pt x="473" y="4"/>
                    </a:lnTo>
                    <a:lnTo>
                      <a:pt x="443" y="3"/>
                    </a:lnTo>
                    <a:lnTo>
                      <a:pt x="377" y="2"/>
                    </a:lnTo>
                    <a:lnTo>
                      <a:pt x="308" y="1"/>
                    </a:lnTo>
                    <a:lnTo>
                      <a:pt x="236" y="1"/>
                    </a:lnTo>
                    <a:lnTo>
                      <a:pt x="161" y="0"/>
                    </a:lnTo>
                    <a:lnTo>
                      <a:pt x="8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2665" y="2578"/>
                <a:ext cx="95" cy="40"/>
                <a:chOff x="2665" y="2578"/>
                <a:chExt cx="95" cy="40"/>
              </a:xfrm>
            </p:grpSpPr>
            <p:sp>
              <p:nvSpPr>
                <p:cNvPr id="26" name="Freeform 12"/>
                <p:cNvSpPr>
                  <a:spLocks/>
                </p:cNvSpPr>
                <p:nvPr/>
              </p:nvSpPr>
              <p:spPr bwMode="auto">
                <a:xfrm>
                  <a:off x="2688" y="2578"/>
                  <a:ext cx="72" cy="36"/>
                </a:xfrm>
                <a:custGeom>
                  <a:avLst/>
                  <a:gdLst>
                    <a:gd name="T0" fmla="*/ 0 w 215"/>
                    <a:gd name="T1" fmla="*/ 0 h 141"/>
                    <a:gd name="T2" fmla="*/ 0 w 215"/>
                    <a:gd name="T3" fmla="*/ 0 h 141"/>
                    <a:gd name="T4" fmla="*/ 0 w 215"/>
                    <a:gd name="T5" fmla="*/ 0 h 141"/>
                    <a:gd name="T6" fmla="*/ 0 w 215"/>
                    <a:gd name="T7" fmla="*/ 0 h 141"/>
                    <a:gd name="T8" fmla="*/ 0 w 215"/>
                    <a:gd name="T9" fmla="*/ 0 h 141"/>
                    <a:gd name="T10" fmla="*/ 0 w 215"/>
                    <a:gd name="T11" fmla="*/ 0 h 141"/>
                    <a:gd name="T12" fmla="*/ 0 w 215"/>
                    <a:gd name="T13" fmla="*/ 0 h 141"/>
                    <a:gd name="T14" fmla="*/ 0 w 215"/>
                    <a:gd name="T15" fmla="*/ 0 h 141"/>
                    <a:gd name="T16" fmla="*/ 0 w 215"/>
                    <a:gd name="T17" fmla="*/ 0 h 141"/>
                    <a:gd name="T18" fmla="*/ 0 w 215"/>
                    <a:gd name="T19" fmla="*/ 0 h 141"/>
                    <a:gd name="T20" fmla="*/ 0 w 215"/>
                    <a:gd name="T21" fmla="*/ 0 h 141"/>
                    <a:gd name="T22" fmla="*/ 0 w 215"/>
                    <a:gd name="T23" fmla="*/ 0 h 141"/>
                    <a:gd name="T24" fmla="*/ 0 w 215"/>
                    <a:gd name="T25" fmla="*/ 0 h 141"/>
                    <a:gd name="T26" fmla="*/ 0 w 215"/>
                    <a:gd name="T27" fmla="*/ 0 h 141"/>
                    <a:gd name="T28" fmla="*/ 0 w 215"/>
                    <a:gd name="T29" fmla="*/ 0 h 141"/>
                    <a:gd name="T30" fmla="*/ 0 w 215"/>
                    <a:gd name="T31" fmla="*/ 0 h 141"/>
                    <a:gd name="T32" fmla="*/ 0 w 215"/>
                    <a:gd name="T33" fmla="*/ 0 h 141"/>
                    <a:gd name="T34" fmla="*/ 0 w 215"/>
                    <a:gd name="T35" fmla="*/ 0 h 141"/>
                    <a:gd name="T36" fmla="*/ 0 w 215"/>
                    <a:gd name="T37" fmla="*/ 0 h 141"/>
                    <a:gd name="T38" fmla="*/ 0 w 215"/>
                    <a:gd name="T39" fmla="*/ 0 h 141"/>
                    <a:gd name="T40" fmla="*/ 0 w 215"/>
                    <a:gd name="T41" fmla="*/ 0 h 141"/>
                    <a:gd name="T42" fmla="*/ 0 w 215"/>
                    <a:gd name="T43" fmla="*/ 0 h 141"/>
                    <a:gd name="T44" fmla="*/ 0 w 215"/>
                    <a:gd name="T45" fmla="*/ 0 h 141"/>
                    <a:gd name="T46" fmla="*/ 0 w 215"/>
                    <a:gd name="T47" fmla="*/ 0 h 141"/>
                    <a:gd name="T48" fmla="*/ 0 w 215"/>
                    <a:gd name="T49" fmla="*/ 0 h 141"/>
                    <a:gd name="T50" fmla="*/ 0 w 215"/>
                    <a:gd name="T51" fmla="*/ 0 h 141"/>
                    <a:gd name="T52" fmla="*/ 0 w 215"/>
                    <a:gd name="T53" fmla="*/ 0 h 141"/>
                    <a:gd name="T54" fmla="*/ 0 w 215"/>
                    <a:gd name="T55" fmla="*/ 0 h 141"/>
                    <a:gd name="T56" fmla="*/ 0 w 215"/>
                    <a:gd name="T57" fmla="*/ 0 h 141"/>
                    <a:gd name="T58" fmla="*/ 0 w 215"/>
                    <a:gd name="T59" fmla="*/ 0 h 141"/>
                    <a:gd name="T60" fmla="*/ 0 w 215"/>
                    <a:gd name="T61" fmla="*/ 0 h 141"/>
                    <a:gd name="T62" fmla="*/ 0 w 215"/>
                    <a:gd name="T63" fmla="*/ 0 h 141"/>
                    <a:gd name="T64" fmla="*/ 0 w 215"/>
                    <a:gd name="T65" fmla="*/ 0 h 141"/>
                    <a:gd name="T66" fmla="*/ 0 w 215"/>
                    <a:gd name="T67" fmla="*/ 0 h 141"/>
                    <a:gd name="T68" fmla="*/ 0 w 215"/>
                    <a:gd name="T69" fmla="*/ 0 h 141"/>
                    <a:gd name="T70" fmla="*/ 0 w 215"/>
                    <a:gd name="T71" fmla="*/ 0 h 141"/>
                    <a:gd name="T72" fmla="*/ 0 w 215"/>
                    <a:gd name="T73" fmla="*/ 0 h 141"/>
                    <a:gd name="T74" fmla="*/ 0 w 215"/>
                    <a:gd name="T75" fmla="*/ 0 h 141"/>
                    <a:gd name="T76" fmla="*/ 0 w 215"/>
                    <a:gd name="T77" fmla="*/ 0 h 141"/>
                    <a:gd name="T78" fmla="*/ 0 w 215"/>
                    <a:gd name="T79" fmla="*/ 0 h 141"/>
                    <a:gd name="T80" fmla="*/ 0 w 215"/>
                    <a:gd name="T81" fmla="*/ 0 h 141"/>
                    <a:gd name="T82" fmla="*/ 0 w 215"/>
                    <a:gd name="T83" fmla="*/ 0 h 141"/>
                    <a:gd name="T84" fmla="*/ 0 w 215"/>
                    <a:gd name="T85" fmla="*/ 0 h 141"/>
                    <a:gd name="T86" fmla="*/ 0 w 215"/>
                    <a:gd name="T87" fmla="*/ 0 h 141"/>
                    <a:gd name="T88" fmla="*/ 0 w 215"/>
                    <a:gd name="T89" fmla="*/ 0 h 14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5"/>
                    <a:gd name="T136" fmla="*/ 0 h 141"/>
                    <a:gd name="T137" fmla="*/ 215 w 215"/>
                    <a:gd name="T138" fmla="*/ 141 h 14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5" h="141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20" y="40"/>
                      </a:lnTo>
                      <a:lnTo>
                        <a:pt x="40" y="43"/>
                      </a:lnTo>
                      <a:lnTo>
                        <a:pt x="77" y="49"/>
                      </a:lnTo>
                      <a:lnTo>
                        <a:pt x="77" y="29"/>
                      </a:lnTo>
                      <a:lnTo>
                        <a:pt x="70" y="47"/>
                      </a:lnTo>
                      <a:lnTo>
                        <a:pt x="88" y="52"/>
                      </a:lnTo>
                      <a:lnTo>
                        <a:pt x="103" y="58"/>
                      </a:lnTo>
                      <a:lnTo>
                        <a:pt x="118" y="66"/>
                      </a:lnTo>
                      <a:lnTo>
                        <a:pt x="133" y="73"/>
                      </a:lnTo>
                      <a:lnTo>
                        <a:pt x="146" y="83"/>
                      </a:lnTo>
                      <a:lnTo>
                        <a:pt x="152" y="64"/>
                      </a:lnTo>
                      <a:lnTo>
                        <a:pt x="140" y="78"/>
                      </a:lnTo>
                      <a:lnTo>
                        <a:pt x="152" y="88"/>
                      </a:lnTo>
                      <a:lnTo>
                        <a:pt x="161" y="97"/>
                      </a:lnTo>
                      <a:lnTo>
                        <a:pt x="170" y="108"/>
                      </a:lnTo>
                      <a:lnTo>
                        <a:pt x="176" y="119"/>
                      </a:lnTo>
                      <a:lnTo>
                        <a:pt x="189" y="105"/>
                      </a:lnTo>
                      <a:lnTo>
                        <a:pt x="173" y="113"/>
                      </a:lnTo>
                      <a:lnTo>
                        <a:pt x="177" y="124"/>
                      </a:lnTo>
                      <a:lnTo>
                        <a:pt x="180" y="136"/>
                      </a:lnTo>
                      <a:lnTo>
                        <a:pt x="196" y="129"/>
                      </a:lnTo>
                      <a:lnTo>
                        <a:pt x="179" y="129"/>
                      </a:lnTo>
                      <a:lnTo>
                        <a:pt x="180" y="141"/>
                      </a:lnTo>
                      <a:lnTo>
                        <a:pt x="215" y="141"/>
                      </a:lnTo>
                      <a:lnTo>
                        <a:pt x="214" y="129"/>
                      </a:lnTo>
                      <a:lnTo>
                        <a:pt x="212" y="121"/>
                      </a:lnTo>
                      <a:lnTo>
                        <a:pt x="209" y="108"/>
                      </a:lnTo>
                      <a:lnTo>
                        <a:pt x="205" y="97"/>
                      </a:lnTo>
                      <a:lnTo>
                        <a:pt x="200" y="91"/>
                      </a:lnTo>
                      <a:lnTo>
                        <a:pt x="194" y="80"/>
                      </a:lnTo>
                      <a:lnTo>
                        <a:pt x="186" y="69"/>
                      </a:lnTo>
                      <a:lnTo>
                        <a:pt x="176" y="60"/>
                      </a:lnTo>
                      <a:lnTo>
                        <a:pt x="165" y="50"/>
                      </a:lnTo>
                      <a:lnTo>
                        <a:pt x="159" y="46"/>
                      </a:lnTo>
                      <a:lnTo>
                        <a:pt x="147" y="36"/>
                      </a:lnTo>
                      <a:lnTo>
                        <a:pt x="132" y="29"/>
                      </a:lnTo>
                      <a:lnTo>
                        <a:pt x="117" y="22"/>
                      </a:lnTo>
                      <a:lnTo>
                        <a:pt x="101" y="16"/>
                      </a:lnTo>
                      <a:lnTo>
                        <a:pt x="83" y="11"/>
                      </a:lnTo>
                      <a:lnTo>
                        <a:pt x="77" y="8"/>
                      </a:lnTo>
                      <a:lnTo>
                        <a:pt x="40" y="2"/>
                      </a:lnTo>
                      <a:lnTo>
                        <a:pt x="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3"/>
                <p:cNvSpPr>
                  <a:spLocks/>
                </p:cNvSpPr>
                <p:nvPr/>
              </p:nvSpPr>
              <p:spPr bwMode="auto">
                <a:xfrm>
                  <a:off x="2665" y="2582"/>
                  <a:ext cx="41" cy="36"/>
                </a:xfrm>
                <a:custGeom>
                  <a:avLst/>
                  <a:gdLst>
                    <a:gd name="T0" fmla="*/ 0 w 122"/>
                    <a:gd name="T1" fmla="*/ 0 h 141"/>
                    <a:gd name="T2" fmla="*/ 0 w 122"/>
                    <a:gd name="T3" fmla="*/ 0 h 141"/>
                    <a:gd name="T4" fmla="*/ 0 w 122"/>
                    <a:gd name="T5" fmla="*/ 0 h 141"/>
                    <a:gd name="T6" fmla="*/ 0 w 122"/>
                    <a:gd name="T7" fmla="*/ 0 h 141"/>
                    <a:gd name="T8" fmla="*/ 0 w 122"/>
                    <a:gd name="T9" fmla="*/ 0 h 141"/>
                    <a:gd name="T10" fmla="*/ 0 w 122"/>
                    <a:gd name="T11" fmla="*/ 0 h 141"/>
                    <a:gd name="T12" fmla="*/ 0 w 122"/>
                    <a:gd name="T13" fmla="*/ 0 h 141"/>
                    <a:gd name="T14" fmla="*/ 0 w 122"/>
                    <a:gd name="T15" fmla="*/ 0 h 141"/>
                    <a:gd name="T16" fmla="*/ 0 w 122"/>
                    <a:gd name="T17" fmla="*/ 0 h 141"/>
                    <a:gd name="T18" fmla="*/ 0 w 122"/>
                    <a:gd name="T19" fmla="*/ 0 h 141"/>
                    <a:gd name="T20" fmla="*/ 0 w 122"/>
                    <a:gd name="T21" fmla="*/ 0 h 141"/>
                    <a:gd name="T22" fmla="*/ 0 w 122"/>
                    <a:gd name="T23" fmla="*/ 0 h 141"/>
                    <a:gd name="T24" fmla="*/ 0 w 122"/>
                    <a:gd name="T25" fmla="*/ 0 h 141"/>
                    <a:gd name="T26" fmla="*/ 0 w 122"/>
                    <a:gd name="T27" fmla="*/ 0 h 141"/>
                    <a:gd name="T28" fmla="*/ 0 w 122"/>
                    <a:gd name="T29" fmla="*/ 0 h 141"/>
                    <a:gd name="T30" fmla="*/ 0 w 122"/>
                    <a:gd name="T31" fmla="*/ 0 h 141"/>
                    <a:gd name="T32" fmla="*/ 0 w 122"/>
                    <a:gd name="T33" fmla="*/ 0 h 141"/>
                    <a:gd name="T34" fmla="*/ 0 w 122"/>
                    <a:gd name="T35" fmla="*/ 0 h 141"/>
                    <a:gd name="T36" fmla="*/ 0 w 122"/>
                    <a:gd name="T37" fmla="*/ 0 h 141"/>
                    <a:gd name="T38" fmla="*/ 0 w 122"/>
                    <a:gd name="T39" fmla="*/ 0 h 141"/>
                    <a:gd name="T40" fmla="*/ 0 w 122"/>
                    <a:gd name="T41" fmla="*/ 0 h 141"/>
                    <a:gd name="T42" fmla="*/ 0 w 122"/>
                    <a:gd name="T43" fmla="*/ 0 h 141"/>
                    <a:gd name="T44" fmla="*/ 0 w 122"/>
                    <a:gd name="T45" fmla="*/ 0 h 141"/>
                    <a:gd name="T46" fmla="*/ 0 w 122"/>
                    <a:gd name="T47" fmla="*/ 0 h 141"/>
                    <a:gd name="T48" fmla="*/ 0 w 122"/>
                    <a:gd name="T49" fmla="*/ 0 h 141"/>
                    <a:gd name="T50" fmla="*/ 0 w 122"/>
                    <a:gd name="T51" fmla="*/ 0 h 141"/>
                    <a:gd name="T52" fmla="*/ 0 w 122"/>
                    <a:gd name="T53" fmla="*/ 0 h 141"/>
                    <a:gd name="T54" fmla="*/ 0 w 122"/>
                    <a:gd name="T55" fmla="*/ 0 h 141"/>
                    <a:gd name="T56" fmla="*/ 0 w 122"/>
                    <a:gd name="T57" fmla="*/ 0 h 141"/>
                    <a:gd name="T58" fmla="*/ 0 w 122"/>
                    <a:gd name="T59" fmla="*/ 0 h 141"/>
                    <a:gd name="T60" fmla="*/ 0 w 122"/>
                    <a:gd name="T61" fmla="*/ 0 h 141"/>
                    <a:gd name="T62" fmla="*/ 0 w 122"/>
                    <a:gd name="T63" fmla="*/ 0 h 141"/>
                    <a:gd name="T64" fmla="*/ 0 w 122"/>
                    <a:gd name="T65" fmla="*/ 0 h 141"/>
                    <a:gd name="T66" fmla="*/ 0 w 122"/>
                    <a:gd name="T67" fmla="*/ 0 h 141"/>
                    <a:gd name="T68" fmla="*/ 0 w 122"/>
                    <a:gd name="T69" fmla="*/ 0 h 141"/>
                    <a:gd name="T70" fmla="*/ 0 w 122"/>
                    <a:gd name="T71" fmla="*/ 0 h 1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2"/>
                    <a:gd name="T109" fmla="*/ 0 h 141"/>
                    <a:gd name="T110" fmla="*/ 122 w 122"/>
                    <a:gd name="T111" fmla="*/ 141 h 14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2" h="141">
                      <a:moveTo>
                        <a:pt x="0" y="141"/>
                      </a:moveTo>
                      <a:lnTo>
                        <a:pt x="34" y="141"/>
                      </a:lnTo>
                      <a:lnTo>
                        <a:pt x="34" y="129"/>
                      </a:lnTo>
                      <a:lnTo>
                        <a:pt x="37" y="117"/>
                      </a:lnTo>
                      <a:lnTo>
                        <a:pt x="19" y="117"/>
                      </a:lnTo>
                      <a:lnTo>
                        <a:pt x="34" y="124"/>
                      </a:lnTo>
                      <a:lnTo>
                        <a:pt x="41" y="101"/>
                      </a:lnTo>
                      <a:lnTo>
                        <a:pt x="50" y="80"/>
                      </a:lnTo>
                      <a:lnTo>
                        <a:pt x="34" y="73"/>
                      </a:lnTo>
                      <a:lnTo>
                        <a:pt x="46" y="86"/>
                      </a:lnTo>
                      <a:lnTo>
                        <a:pt x="60" y="69"/>
                      </a:lnTo>
                      <a:lnTo>
                        <a:pt x="74" y="53"/>
                      </a:lnTo>
                      <a:lnTo>
                        <a:pt x="63" y="40"/>
                      </a:lnTo>
                      <a:lnTo>
                        <a:pt x="69" y="58"/>
                      </a:lnTo>
                      <a:lnTo>
                        <a:pt x="87" y="47"/>
                      </a:lnTo>
                      <a:lnTo>
                        <a:pt x="107" y="40"/>
                      </a:lnTo>
                      <a:lnTo>
                        <a:pt x="101" y="22"/>
                      </a:lnTo>
                      <a:lnTo>
                        <a:pt x="101" y="42"/>
                      </a:lnTo>
                      <a:lnTo>
                        <a:pt x="111" y="40"/>
                      </a:lnTo>
                      <a:lnTo>
                        <a:pt x="122" y="40"/>
                      </a:lnTo>
                      <a:lnTo>
                        <a:pt x="122" y="0"/>
                      </a:lnTo>
                      <a:lnTo>
                        <a:pt x="111" y="0"/>
                      </a:lnTo>
                      <a:lnTo>
                        <a:pt x="101" y="2"/>
                      </a:lnTo>
                      <a:lnTo>
                        <a:pt x="93" y="3"/>
                      </a:lnTo>
                      <a:lnTo>
                        <a:pt x="73" y="11"/>
                      </a:lnTo>
                      <a:lnTo>
                        <a:pt x="56" y="22"/>
                      </a:lnTo>
                      <a:lnTo>
                        <a:pt x="50" y="25"/>
                      </a:lnTo>
                      <a:lnTo>
                        <a:pt x="35" y="41"/>
                      </a:lnTo>
                      <a:lnTo>
                        <a:pt x="22" y="58"/>
                      </a:lnTo>
                      <a:lnTo>
                        <a:pt x="19" y="64"/>
                      </a:lnTo>
                      <a:lnTo>
                        <a:pt x="9" y="85"/>
                      </a:lnTo>
                      <a:lnTo>
                        <a:pt x="3" y="108"/>
                      </a:lnTo>
                      <a:lnTo>
                        <a:pt x="2" y="117"/>
                      </a:lnTo>
                      <a:lnTo>
                        <a:pt x="0" y="129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14"/>
              <p:cNvGrpSpPr>
                <a:grpSpLocks/>
              </p:cNvGrpSpPr>
              <p:nvPr/>
            </p:nvGrpSpPr>
            <p:grpSpPr bwMode="auto">
              <a:xfrm>
                <a:off x="3060" y="2563"/>
                <a:ext cx="100" cy="47"/>
                <a:chOff x="3060" y="2563"/>
                <a:chExt cx="100" cy="47"/>
              </a:xfrm>
            </p:grpSpPr>
            <p:sp>
              <p:nvSpPr>
                <p:cNvPr id="24" name="Freeform 15"/>
                <p:cNvSpPr>
                  <a:spLocks/>
                </p:cNvSpPr>
                <p:nvPr/>
              </p:nvSpPr>
              <p:spPr bwMode="auto">
                <a:xfrm>
                  <a:off x="3083" y="2563"/>
                  <a:ext cx="77" cy="44"/>
                </a:xfrm>
                <a:custGeom>
                  <a:avLst/>
                  <a:gdLst>
                    <a:gd name="T0" fmla="*/ 0 w 229"/>
                    <a:gd name="T1" fmla="*/ 0 h 175"/>
                    <a:gd name="T2" fmla="*/ 0 w 229"/>
                    <a:gd name="T3" fmla="*/ 0 h 175"/>
                    <a:gd name="T4" fmla="*/ 0 w 229"/>
                    <a:gd name="T5" fmla="*/ 0 h 175"/>
                    <a:gd name="T6" fmla="*/ 0 w 229"/>
                    <a:gd name="T7" fmla="*/ 0 h 175"/>
                    <a:gd name="T8" fmla="*/ 0 w 229"/>
                    <a:gd name="T9" fmla="*/ 0 h 175"/>
                    <a:gd name="T10" fmla="*/ 0 w 229"/>
                    <a:gd name="T11" fmla="*/ 0 h 175"/>
                    <a:gd name="T12" fmla="*/ 0 w 229"/>
                    <a:gd name="T13" fmla="*/ 0 h 175"/>
                    <a:gd name="T14" fmla="*/ 0 w 229"/>
                    <a:gd name="T15" fmla="*/ 0 h 175"/>
                    <a:gd name="T16" fmla="*/ 0 w 229"/>
                    <a:gd name="T17" fmla="*/ 0 h 175"/>
                    <a:gd name="T18" fmla="*/ 0 w 229"/>
                    <a:gd name="T19" fmla="*/ 0 h 175"/>
                    <a:gd name="T20" fmla="*/ 0 w 229"/>
                    <a:gd name="T21" fmla="*/ 0 h 175"/>
                    <a:gd name="T22" fmla="*/ 0 w 229"/>
                    <a:gd name="T23" fmla="*/ 0 h 175"/>
                    <a:gd name="T24" fmla="*/ 0 w 229"/>
                    <a:gd name="T25" fmla="*/ 0 h 175"/>
                    <a:gd name="T26" fmla="*/ 0 w 229"/>
                    <a:gd name="T27" fmla="*/ 0 h 175"/>
                    <a:gd name="T28" fmla="*/ 0 w 229"/>
                    <a:gd name="T29" fmla="*/ 0 h 175"/>
                    <a:gd name="T30" fmla="*/ 0 w 229"/>
                    <a:gd name="T31" fmla="*/ 0 h 175"/>
                    <a:gd name="T32" fmla="*/ 0 w 229"/>
                    <a:gd name="T33" fmla="*/ 0 h 175"/>
                    <a:gd name="T34" fmla="*/ 0 w 229"/>
                    <a:gd name="T35" fmla="*/ 0 h 175"/>
                    <a:gd name="T36" fmla="*/ 0 w 229"/>
                    <a:gd name="T37" fmla="*/ 0 h 175"/>
                    <a:gd name="T38" fmla="*/ 0 w 229"/>
                    <a:gd name="T39" fmla="*/ 0 h 175"/>
                    <a:gd name="T40" fmla="*/ 0 w 229"/>
                    <a:gd name="T41" fmla="*/ 0 h 175"/>
                    <a:gd name="T42" fmla="*/ 0 w 229"/>
                    <a:gd name="T43" fmla="*/ 0 h 175"/>
                    <a:gd name="T44" fmla="*/ 0 w 229"/>
                    <a:gd name="T45" fmla="*/ 0 h 175"/>
                    <a:gd name="T46" fmla="*/ 0 w 229"/>
                    <a:gd name="T47" fmla="*/ 0 h 175"/>
                    <a:gd name="T48" fmla="*/ 0 w 229"/>
                    <a:gd name="T49" fmla="*/ 0 h 175"/>
                    <a:gd name="T50" fmla="*/ 0 w 229"/>
                    <a:gd name="T51" fmla="*/ 0 h 175"/>
                    <a:gd name="T52" fmla="*/ 0 w 229"/>
                    <a:gd name="T53" fmla="*/ 0 h 175"/>
                    <a:gd name="T54" fmla="*/ 0 w 229"/>
                    <a:gd name="T55" fmla="*/ 0 h 175"/>
                    <a:gd name="T56" fmla="*/ 0 w 229"/>
                    <a:gd name="T57" fmla="*/ 0 h 175"/>
                    <a:gd name="T58" fmla="*/ 0 w 229"/>
                    <a:gd name="T59" fmla="*/ 0 h 175"/>
                    <a:gd name="T60" fmla="*/ 0 w 229"/>
                    <a:gd name="T61" fmla="*/ 0 h 175"/>
                    <a:gd name="T62" fmla="*/ 0 w 229"/>
                    <a:gd name="T63" fmla="*/ 0 h 175"/>
                    <a:gd name="T64" fmla="*/ 0 w 229"/>
                    <a:gd name="T65" fmla="*/ 0 h 175"/>
                    <a:gd name="T66" fmla="*/ 0 w 229"/>
                    <a:gd name="T67" fmla="*/ 0 h 175"/>
                    <a:gd name="T68" fmla="*/ 0 w 229"/>
                    <a:gd name="T69" fmla="*/ 0 h 175"/>
                    <a:gd name="T70" fmla="*/ 0 w 229"/>
                    <a:gd name="T71" fmla="*/ 0 h 175"/>
                    <a:gd name="T72" fmla="*/ 0 w 229"/>
                    <a:gd name="T73" fmla="*/ 0 h 175"/>
                    <a:gd name="T74" fmla="*/ 0 w 229"/>
                    <a:gd name="T75" fmla="*/ 0 h 175"/>
                    <a:gd name="T76" fmla="*/ 0 w 229"/>
                    <a:gd name="T77" fmla="*/ 0 h 175"/>
                    <a:gd name="T78" fmla="*/ 0 w 229"/>
                    <a:gd name="T79" fmla="*/ 0 h 175"/>
                    <a:gd name="T80" fmla="*/ 0 w 229"/>
                    <a:gd name="T81" fmla="*/ 0 h 175"/>
                    <a:gd name="T82" fmla="*/ 0 w 229"/>
                    <a:gd name="T83" fmla="*/ 0 h 175"/>
                    <a:gd name="T84" fmla="*/ 0 w 229"/>
                    <a:gd name="T85" fmla="*/ 0 h 175"/>
                    <a:gd name="T86" fmla="*/ 0 w 229"/>
                    <a:gd name="T87" fmla="*/ 0 h 175"/>
                    <a:gd name="T88" fmla="*/ 0 w 229"/>
                    <a:gd name="T89" fmla="*/ 0 h 175"/>
                    <a:gd name="T90" fmla="*/ 0 w 229"/>
                    <a:gd name="T91" fmla="*/ 0 h 175"/>
                    <a:gd name="T92" fmla="*/ 0 w 229"/>
                    <a:gd name="T93" fmla="*/ 0 h 175"/>
                    <a:gd name="T94" fmla="*/ 0 w 229"/>
                    <a:gd name="T95" fmla="*/ 0 h 175"/>
                    <a:gd name="T96" fmla="*/ 0 w 229"/>
                    <a:gd name="T97" fmla="*/ 0 h 17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29"/>
                    <a:gd name="T148" fmla="*/ 0 h 175"/>
                    <a:gd name="T149" fmla="*/ 229 w 229"/>
                    <a:gd name="T150" fmla="*/ 175 h 17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29" h="175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3" y="40"/>
                      </a:lnTo>
                      <a:lnTo>
                        <a:pt x="24" y="40"/>
                      </a:lnTo>
                      <a:lnTo>
                        <a:pt x="45" y="43"/>
                      </a:lnTo>
                      <a:lnTo>
                        <a:pt x="65" y="46"/>
                      </a:lnTo>
                      <a:lnTo>
                        <a:pt x="65" y="27"/>
                      </a:lnTo>
                      <a:lnTo>
                        <a:pt x="58" y="45"/>
                      </a:lnTo>
                      <a:lnTo>
                        <a:pt x="77" y="50"/>
                      </a:lnTo>
                      <a:lnTo>
                        <a:pt x="96" y="56"/>
                      </a:lnTo>
                      <a:lnTo>
                        <a:pt x="113" y="65"/>
                      </a:lnTo>
                      <a:lnTo>
                        <a:pt x="129" y="73"/>
                      </a:lnTo>
                      <a:lnTo>
                        <a:pt x="143" y="83"/>
                      </a:lnTo>
                      <a:lnTo>
                        <a:pt x="150" y="65"/>
                      </a:lnTo>
                      <a:lnTo>
                        <a:pt x="138" y="79"/>
                      </a:lnTo>
                      <a:lnTo>
                        <a:pt x="152" y="90"/>
                      </a:lnTo>
                      <a:lnTo>
                        <a:pt x="163" y="102"/>
                      </a:lnTo>
                      <a:lnTo>
                        <a:pt x="174" y="115"/>
                      </a:lnTo>
                      <a:lnTo>
                        <a:pt x="182" y="129"/>
                      </a:lnTo>
                      <a:lnTo>
                        <a:pt x="195" y="115"/>
                      </a:lnTo>
                      <a:lnTo>
                        <a:pt x="179" y="123"/>
                      </a:lnTo>
                      <a:lnTo>
                        <a:pt x="185" y="136"/>
                      </a:lnTo>
                      <a:lnTo>
                        <a:pt x="191" y="152"/>
                      </a:lnTo>
                      <a:lnTo>
                        <a:pt x="194" y="167"/>
                      </a:lnTo>
                      <a:lnTo>
                        <a:pt x="210" y="160"/>
                      </a:lnTo>
                      <a:lnTo>
                        <a:pt x="193" y="160"/>
                      </a:lnTo>
                      <a:lnTo>
                        <a:pt x="194" y="175"/>
                      </a:lnTo>
                      <a:lnTo>
                        <a:pt x="229" y="175"/>
                      </a:lnTo>
                      <a:lnTo>
                        <a:pt x="228" y="160"/>
                      </a:lnTo>
                      <a:lnTo>
                        <a:pt x="225" y="151"/>
                      </a:lnTo>
                      <a:lnTo>
                        <a:pt x="222" y="136"/>
                      </a:lnTo>
                      <a:lnTo>
                        <a:pt x="217" y="121"/>
                      </a:lnTo>
                      <a:lnTo>
                        <a:pt x="211" y="107"/>
                      </a:lnTo>
                      <a:lnTo>
                        <a:pt x="207" y="101"/>
                      </a:lnTo>
                      <a:lnTo>
                        <a:pt x="198" y="86"/>
                      </a:lnTo>
                      <a:lnTo>
                        <a:pt x="188" y="74"/>
                      </a:lnTo>
                      <a:lnTo>
                        <a:pt x="176" y="62"/>
                      </a:lnTo>
                      <a:lnTo>
                        <a:pt x="162" y="51"/>
                      </a:lnTo>
                      <a:lnTo>
                        <a:pt x="157" y="46"/>
                      </a:lnTo>
                      <a:lnTo>
                        <a:pt x="142" y="37"/>
                      </a:lnTo>
                      <a:lnTo>
                        <a:pt x="126" y="28"/>
                      </a:lnTo>
                      <a:lnTo>
                        <a:pt x="110" y="19"/>
                      </a:lnTo>
                      <a:lnTo>
                        <a:pt x="91" y="13"/>
                      </a:lnTo>
                      <a:lnTo>
                        <a:pt x="72" y="8"/>
                      </a:lnTo>
                      <a:lnTo>
                        <a:pt x="65" y="6"/>
                      </a:lnTo>
                      <a:lnTo>
                        <a:pt x="45" y="2"/>
                      </a:lnTo>
                      <a:lnTo>
                        <a:pt x="24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Freeform 16"/>
                <p:cNvSpPr>
                  <a:spLocks/>
                </p:cNvSpPr>
                <p:nvPr/>
              </p:nvSpPr>
              <p:spPr bwMode="auto">
                <a:xfrm>
                  <a:off x="3060" y="2567"/>
                  <a:ext cx="42" cy="43"/>
                </a:xfrm>
                <a:custGeom>
                  <a:avLst/>
                  <a:gdLst>
                    <a:gd name="T0" fmla="*/ 0 w 127"/>
                    <a:gd name="T1" fmla="*/ 0 h 170"/>
                    <a:gd name="T2" fmla="*/ 0 w 127"/>
                    <a:gd name="T3" fmla="*/ 0 h 170"/>
                    <a:gd name="T4" fmla="*/ 0 w 127"/>
                    <a:gd name="T5" fmla="*/ 0 h 170"/>
                    <a:gd name="T6" fmla="*/ 0 w 127"/>
                    <a:gd name="T7" fmla="*/ 0 h 170"/>
                    <a:gd name="T8" fmla="*/ 0 w 127"/>
                    <a:gd name="T9" fmla="*/ 0 h 170"/>
                    <a:gd name="T10" fmla="*/ 0 w 127"/>
                    <a:gd name="T11" fmla="*/ 0 h 170"/>
                    <a:gd name="T12" fmla="*/ 0 w 127"/>
                    <a:gd name="T13" fmla="*/ 0 h 170"/>
                    <a:gd name="T14" fmla="*/ 0 w 127"/>
                    <a:gd name="T15" fmla="*/ 0 h 170"/>
                    <a:gd name="T16" fmla="*/ 0 w 127"/>
                    <a:gd name="T17" fmla="*/ 0 h 170"/>
                    <a:gd name="T18" fmla="*/ 0 w 127"/>
                    <a:gd name="T19" fmla="*/ 0 h 170"/>
                    <a:gd name="T20" fmla="*/ 0 w 127"/>
                    <a:gd name="T21" fmla="*/ 0 h 170"/>
                    <a:gd name="T22" fmla="*/ 0 w 127"/>
                    <a:gd name="T23" fmla="*/ 0 h 170"/>
                    <a:gd name="T24" fmla="*/ 0 w 127"/>
                    <a:gd name="T25" fmla="*/ 0 h 170"/>
                    <a:gd name="T26" fmla="*/ 0 w 127"/>
                    <a:gd name="T27" fmla="*/ 0 h 170"/>
                    <a:gd name="T28" fmla="*/ 0 w 127"/>
                    <a:gd name="T29" fmla="*/ 0 h 170"/>
                    <a:gd name="T30" fmla="*/ 0 w 127"/>
                    <a:gd name="T31" fmla="*/ 0 h 170"/>
                    <a:gd name="T32" fmla="*/ 0 w 127"/>
                    <a:gd name="T33" fmla="*/ 0 h 170"/>
                    <a:gd name="T34" fmla="*/ 0 w 127"/>
                    <a:gd name="T35" fmla="*/ 0 h 170"/>
                    <a:gd name="T36" fmla="*/ 0 w 127"/>
                    <a:gd name="T37" fmla="*/ 0 h 170"/>
                    <a:gd name="T38" fmla="*/ 0 w 127"/>
                    <a:gd name="T39" fmla="*/ 0 h 170"/>
                    <a:gd name="T40" fmla="*/ 0 w 127"/>
                    <a:gd name="T41" fmla="*/ 0 h 170"/>
                    <a:gd name="T42" fmla="*/ 0 w 127"/>
                    <a:gd name="T43" fmla="*/ 0 h 170"/>
                    <a:gd name="T44" fmla="*/ 0 w 127"/>
                    <a:gd name="T45" fmla="*/ 0 h 170"/>
                    <a:gd name="T46" fmla="*/ 0 w 127"/>
                    <a:gd name="T47" fmla="*/ 0 h 170"/>
                    <a:gd name="T48" fmla="*/ 0 w 127"/>
                    <a:gd name="T49" fmla="*/ 0 h 170"/>
                    <a:gd name="T50" fmla="*/ 0 w 127"/>
                    <a:gd name="T51" fmla="*/ 0 h 170"/>
                    <a:gd name="T52" fmla="*/ 0 w 127"/>
                    <a:gd name="T53" fmla="*/ 0 h 170"/>
                    <a:gd name="T54" fmla="*/ 0 w 127"/>
                    <a:gd name="T55" fmla="*/ 0 h 170"/>
                    <a:gd name="T56" fmla="*/ 0 w 127"/>
                    <a:gd name="T57" fmla="*/ 0 h 170"/>
                    <a:gd name="T58" fmla="*/ 0 w 127"/>
                    <a:gd name="T59" fmla="*/ 0 h 170"/>
                    <a:gd name="T60" fmla="*/ 0 w 127"/>
                    <a:gd name="T61" fmla="*/ 0 h 170"/>
                    <a:gd name="T62" fmla="*/ 0 w 127"/>
                    <a:gd name="T63" fmla="*/ 0 h 170"/>
                    <a:gd name="T64" fmla="*/ 0 w 127"/>
                    <a:gd name="T65" fmla="*/ 0 h 170"/>
                    <a:gd name="T66" fmla="*/ 0 w 127"/>
                    <a:gd name="T67" fmla="*/ 0 h 170"/>
                    <a:gd name="T68" fmla="*/ 0 w 127"/>
                    <a:gd name="T69" fmla="*/ 0 h 170"/>
                    <a:gd name="T70" fmla="*/ 0 w 127"/>
                    <a:gd name="T71" fmla="*/ 0 h 170"/>
                    <a:gd name="T72" fmla="*/ 0 w 127"/>
                    <a:gd name="T73" fmla="*/ 0 h 170"/>
                    <a:gd name="T74" fmla="*/ 0 w 127"/>
                    <a:gd name="T75" fmla="*/ 0 h 170"/>
                    <a:gd name="T76" fmla="*/ 0 w 127"/>
                    <a:gd name="T77" fmla="*/ 0 h 170"/>
                    <a:gd name="T78" fmla="*/ 0 w 127"/>
                    <a:gd name="T79" fmla="*/ 0 h 17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7"/>
                    <a:gd name="T121" fmla="*/ 0 h 170"/>
                    <a:gd name="T122" fmla="*/ 127 w 127"/>
                    <a:gd name="T123" fmla="*/ 170 h 17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7" h="170">
                      <a:moveTo>
                        <a:pt x="0" y="169"/>
                      </a:moveTo>
                      <a:lnTo>
                        <a:pt x="35" y="170"/>
                      </a:lnTo>
                      <a:lnTo>
                        <a:pt x="35" y="153"/>
                      </a:lnTo>
                      <a:lnTo>
                        <a:pt x="37" y="139"/>
                      </a:lnTo>
                      <a:lnTo>
                        <a:pt x="19" y="139"/>
                      </a:lnTo>
                      <a:lnTo>
                        <a:pt x="35" y="147"/>
                      </a:lnTo>
                      <a:lnTo>
                        <a:pt x="43" y="119"/>
                      </a:lnTo>
                      <a:lnTo>
                        <a:pt x="52" y="94"/>
                      </a:lnTo>
                      <a:lnTo>
                        <a:pt x="36" y="85"/>
                      </a:lnTo>
                      <a:lnTo>
                        <a:pt x="49" y="100"/>
                      </a:lnTo>
                      <a:lnTo>
                        <a:pt x="63" y="78"/>
                      </a:lnTo>
                      <a:lnTo>
                        <a:pt x="78" y="60"/>
                      </a:lnTo>
                      <a:lnTo>
                        <a:pt x="87" y="52"/>
                      </a:lnTo>
                      <a:lnTo>
                        <a:pt x="75" y="38"/>
                      </a:lnTo>
                      <a:lnTo>
                        <a:pt x="82" y="56"/>
                      </a:lnTo>
                      <a:lnTo>
                        <a:pt x="91" y="50"/>
                      </a:lnTo>
                      <a:lnTo>
                        <a:pt x="102" y="45"/>
                      </a:lnTo>
                      <a:lnTo>
                        <a:pt x="112" y="41"/>
                      </a:lnTo>
                      <a:lnTo>
                        <a:pt x="105" y="23"/>
                      </a:lnTo>
                      <a:lnTo>
                        <a:pt x="105" y="42"/>
                      </a:lnTo>
                      <a:lnTo>
                        <a:pt x="115" y="40"/>
                      </a:lnTo>
                      <a:lnTo>
                        <a:pt x="127" y="40"/>
                      </a:lnTo>
                      <a:lnTo>
                        <a:pt x="127" y="0"/>
                      </a:lnTo>
                      <a:lnTo>
                        <a:pt x="115" y="0"/>
                      </a:lnTo>
                      <a:lnTo>
                        <a:pt x="105" y="2"/>
                      </a:lnTo>
                      <a:lnTo>
                        <a:pt x="98" y="5"/>
                      </a:lnTo>
                      <a:lnTo>
                        <a:pt x="88" y="8"/>
                      </a:lnTo>
                      <a:lnTo>
                        <a:pt x="77" y="13"/>
                      </a:lnTo>
                      <a:lnTo>
                        <a:pt x="68" y="19"/>
                      </a:lnTo>
                      <a:lnTo>
                        <a:pt x="63" y="24"/>
                      </a:lnTo>
                      <a:lnTo>
                        <a:pt x="54" y="31"/>
                      </a:lnTo>
                      <a:lnTo>
                        <a:pt x="38" y="50"/>
                      </a:lnTo>
                      <a:lnTo>
                        <a:pt x="25" y="72"/>
                      </a:lnTo>
                      <a:lnTo>
                        <a:pt x="20" y="78"/>
                      </a:lnTo>
                      <a:lnTo>
                        <a:pt x="11" y="103"/>
                      </a:lnTo>
                      <a:lnTo>
                        <a:pt x="4" y="131"/>
                      </a:lnTo>
                      <a:lnTo>
                        <a:pt x="2" y="139"/>
                      </a:lnTo>
                      <a:lnTo>
                        <a:pt x="0" y="153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" name="Freeform 17"/>
              <p:cNvSpPr>
                <a:spLocks/>
              </p:cNvSpPr>
              <p:nvPr/>
            </p:nvSpPr>
            <p:spPr bwMode="auto">
              <a:xfrm>
                <a:off x="3023" y="2544"/>
                <a:ext cx="22" cy="66"/>
              </a:xfrm>
              <a:custGeom>
                <a:avLst/>
                <a:gdLst>
                  <a:gd name="T0" fmla="*/ 0 w 66"/>
                  <a:gd name="T1" fmla="*/ 0 h 264"/>
                  <a:gd name="T2" fmla="*/ 0 w 66"/>
                  <a:gd name="T3" fmla="*/ 0 h 264"/>
                  <a:gd name="T4" fmla="*/ 0 w 66"/>
                  <a:gd name="T5" fmla="*/ 0 h 264"/>
                  <a:gd name="T6" fmla="*/ 0 w 66"/>
                  <a:gd name="T7" fmla="*/ 0 h 264"/>
                  <a:gd name="T8" fmla="*/ 0 w 66"/>
                  <a:gd name="T9" fmla="*/ 0 h 264"/>
                  <a:gd name="T10" fmla="*/ 0 w 66"/>
                  <a:gd name="T11" fmla="*/ 0 h 264"/>
                  <a:gd name="T12" fmla="*/ 0 w 66"/>
                  <a:gd name="T13" fmla="*/ 0 h 264"/>
                  <a:gd name="T14" fmla="*/ 0 w 66"/>
                  <a:gd name="T15" fmla="*/ 0 h 264"/>
                  <a:gd name="T16" fmla="*/ 0 w 66"/>
                  <a:gd name="T17" fmla="*/ 0 h 264"/>
                  <a:gd name="T18" fmla="*/ 0 w 66"/>
                  <a:gd name="T19" fmla="*/ 0 h 264"/>
                  <a:gd name="T20" fmla="*/ 0 w 66"/>
                  <a:gd name="T21" fmla="*/ 0 h 264"/>
                  <a:gd name="T22" fmla="*/ 0 w 66"/>
                  <a:gd name="T23" fmla="*/ 0 h 264"/>
                  <a:gd name="T24" fmla="*/ 0 w 66"/>
                  <a:gd name="T25" fmla="*/ 0 h 264"/>
                  <a:gd name="T26" fmla="*/ 0 w 66"/>
                  <a:gd name="T27" fmla="*/ 0 h 264"/>
                  <a:gd name="T28" fmla="*/ 0 w 66"/>
                  <a:gd name="T29" fmla="*/ 0 h 264"/>
                  <a:gd name="T30" fmla="*/ 0 w 66"/>
                  <a:gd name="T31" fmla="*/ 0 h 264"/>
                  <a:gd name="T32" fmla="*/ 0 w 66"/>
                  <a:gd name="T33" fmla="*/ 0 h 264"/>
                  <a:gd name="T34" fmla="*/ 0 w 66"/>
                  <a:gd name="T35" fmla="*/ 0 h 264"/>
                  <a:gd name="T36" fmla="*/ 0 w 66"/>
                  <a:gd name="T37" fmla="*/ 0 h 264"/>
                  <a:gd name="T38" fmla="*/ 0 w 66"/>
                  <a:gd name="T39" fmla="*/ 0 h 264"/>
                  <a:gd name="T40" fmla="*/ 0 w 66"/>
                  <a:gd name="T41" fmla="*/ 0 h 264"/>
                  <a:gd name="T42" fmla="*/ 0 w 66"/>
                  <a:gd name="T43" fmla="*/ 0 h 264"/>
                  <a:gd name="T44" fmla="*/ 0 w 66"/>
                  <a:gd name="T45" fmla="*/ 0 h 264"/>
                  <a:gd name="T46" fmla="*/ 0 w 66"/>
                  <a:gd name="T47" fmla="*/ 0 h 264"/>
                  <a:gd name="T48" fmla="*/ 0 w 66"/>
                  <a:gd name="T49" fmla="*/ 0 h 264"/>
                  <a:gd name="T50" fmla="*/ 0 w 66"/>
                  <a:gd name="T51" fmla="*/ 0 h 264"/>
                  <a:gd name="T52" fmla="*/ 0 w 66"/>
                  <a:gd name="T53" fmla="*/ 0 h 264"/>
                  <a:gd name="T54" fmla="*/ 0 w 66"/>
                  <a:gd name="T55" fmla="*/ 0 h 264"/>
                  <a:gd name="T56" fmla="*/ 0 w 66"/>
                  <a:gd name="T57" fmla="*/ 0 h 264"/>
                  <a:gd name="T58" fmla="*/ 0 w 66"/>
                  <a:gd name="T59" fmla="*/ 0 h 264"/>
                  <a:gd name="T60" fmla="*/ 0 w 66"/>
                  <a:gd name="T61" fmla="*/ 0 h 264"/>
                  <a:gd name="T62" fmla="*/ 0 w 66"/>
                  <a:gd name="T63" fmla="*/ 0 h 264"/>
                  <a:gd name="T64" fmla="*/ 0 w 66"/>
                  <a:gd name="T65" fmla="*/ 0 h 264"/>
                  <a:gd name="T66" fmla="*/ 0 w 66"/>
                  <a:gd name="T67" fmla="*/ 0 h 264"/>
                  <a:gd name="T68" fmla="*/ 0 w 66"/>
                  <a:gd name="T69" fmla="*/ 0 h 264"/>
                  <a:gd name="T70" fmla="*/ 0 w 66"/>
                  <a:gd name="T71" fmla="*/ 0 h 264"/>
                  <a:gd name="T72" fmla="*/ 0 w 66"/>
                  <a:gd name="T73" fmla="*/ 0 h 264"/>
                  <a:gd name="T74" fmla="*/ 0 w 66"/>
                  <a:gd name="T75" fmla="*/ 0 h 264"/>
                  <a:gd name="T76" fmla="*/ 0 w 66"/>
                  <a:gd name="T77" fmla="*/ 0 h 264"/>
                  <a:gd name="T78" fmla="*/ 0 w 66"/>
                  <a:gd name="T79" fmla="*/ 0 h 264"/>
                  <a:gd name="T80" fmla="*/ 0 w 66"/>
                  <a:gd name="T81" fmla="*/ 0 h 264"/>
                  <a:gd name="T82" fmla="*/ 0 w 66"/>
                  <a:gd name="T83" fmla="*/ 0 h 26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6"/>
                  <a:gd name="T127" fmla="*/ 0 h 264"/>
                  <a:gd name="T128" fmla="*/ 66 w 66"/>
                  <a:gd name="T129" fmla="*/ 264 h 26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6" h="264">
                    <a:moveTo>
                      <a:pt x="8" y="0"/>
                    </a:moveTo>
                    <a:lnTo>
                      <a:pt x="8" y="41"/>
                    </a:lnTo>
                    <a:lnTo>
                      <a:pt x="12" y="42"/>
                    </a:lnTo>
                    <a:lnTo>
                      <a:pt x="12" y="21"/>
                    </a:lnTo>
                    <a:lnTo>
                      <a:pt x="5" y="39"/>
                    </a:lnTo>
                    <a:lnTo>
                      <a:pt x="0" y="36"/>
                    </a:lnTo>
                    <a:lnTo>
                      <a:pt x="4" y="39"/>
                    </a:lnTo>
                    <a:lnTo>
                      <a:pt x="8" y="44"/>
                    </a:lnTo>
                    <a:lnTo>
                      <a:pt x="20" y="31"/>
                    </a:lnTo>
                    <a:lnTo>
                      <a:pt x="4" y="38"/>
                    </a:lnTo>
                    <a:lnTo>
                      <a:pt x="8" y="47"/>
                    </a:lnTo>
                    <a:lnTo>
                      <a:pt x="11" y="58"/>
                    </a:lnTo>
                    <a:lnTo>
                      <a:pt x="14" y="70"/>
                    </a:lnTo>
                    <a:lnTo>
                      <a:pt x="18" y="83"/>
                    </a:lnTo>
                    <a:lnTo>
                      <a:pt x="21" y="99"/>
                    </a:lnTo>
                    <a:lnTo>
                      <a:pt x="37" y="91"/>
                    </a:lnTo>
                    <a:lnTo>
                      <a:pt x="19" y="91"/>
                    </a:lnTo>
                    <a:lnTo>
                      <a:pt x="22" y="109"/>
                    </a:lnTo>
                    <a:lnTo>
                      <a:pt x="24" y="127"/>
                    </a:lnTo>
                    <a:lnTo>
                      <a:pt x="26" y="147"/>
                    </a:lnTo>
                    <a:lnTo>
                      <a:pt x="28" y="169"/>
                    </a:lnTo>
                    <a:lnTo>
                      <a:pt x="30" y="215"/>
                    </a:lnTo>
                    <a:lnTo>
                      <a:pt x="31" y="264"/>
                    </a:lnTo>
                    <a:lnTo>
                      <a:pt x="66" y="264"/>
                    </a:lnTo>
                    <a:lnTo>
                      <a:pt x="65" y="215"/>
                    </a:lnTo>
                    <a:lnTo>
                      <a:pt x="63" y="169"/>
                    </a:lnTo>
                    <a:lnTo>
                      <a:pt x="61" y="147"/>
                    </a:lnTo>
                    <a:lnTo>
                      <a:pt x="59" y="127"/>
                    </a:lnTo>
                    <a:lnTo>
                      <a:pt x="57" y="109"/>
                    </a:lnTo>
                    <a:lnTo>
                      <a:pt x="53" y="91"/>
                    </a:lnTo>
                    <a:lnTo>
                      <a:pt x="52" y="83"/>
                    </a:lnTo>
                    <a:lnTo>
                      <a:pt x="49" y="67"/>
                    </a:lnTo>
                    <a:lnTo>
                      <a:pt x="46" y="54"/>
                    </a:lnTo>
                    <a:lnTo>
                      <a:pt x="43" y="42"/>
                    </a:lnTo>
                    <a:lnTo>
                      <a:pt x="40" y="31"/>
                    </a:lnTo>
                    <a:lnTo>
                      <a:pt x="36" y="22"/>
                    </a:lnTo>
                    <a:lnTo>
                      <a:pt x="32" y="16"/>
                    </a:lnTo>
                    <a:lnTo>
                      <a:pt x="28" y="11"/>
                    </a:lnTo>
                    <a:lnTo>
                      <a:pt x="24" y="8"/>
                    </a:lnTo>
                    <a:lnTo>
                      <a:pt x="19" y="3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3333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2750" y="2609"/>
                <a:ext cx="316" cy="10"/>
              </a:xfrm>
              <a:custGeom>
                <a:avLst/>
                <a:gdLst>
                  <a:gd name="T0" fmla="*/ 0 w 948"/>
                  <a:gd name="T1" fmla="*/ 0 h 41"/>
                  <a:gd name="T2" fmla="*/ 0 w 948"/>
                  <a:gd name="T3" fmla="*/ 0 h 41"/>
                  <a:gd name="T4" fmla="*/ 0 w 948"/>
                  <a:gd name="T5" fmla="*/ 0 h 41"/>
                  <a:gd name="T6" fmla="*/ 0 w 948"/>
                  <a:gd name="T7" fmla="*/ 0 h 41"/>
                  <a:gd name="T8" fmla="*/ 0 w 948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8"/>
                  <a:gd name="T16" fmla="*/ 0 h 41"/>
                  <a:gd name="T17" fmla="*/ 948 w 94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8" h="41">
                    <a:moveTo>
                      <a:pt x="0" y="0"/>
                    </a:moveTo>
                    <a:lnTo>
                      <a:pt x="0" y="40"/>
                    </a:lnTo>
                    <a:lnTo>
                      <a:pt x="948" y="41"/>
                    </a:lnTo>
                    <a:lnTo>
                      <a:pt x="948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3154" y="2609"/>
                <a:ext cx="56" cy="10"/>
              </a:xfrm>
              <a:custGeom>
                <a:avLst/>
                <a:gdLst>
                  <a:gd name="T0" fmla="*/ 0 w 170"/>
                  <a:gd name="T1" fmla="*/ 0 h 41"/>
                  <a:gd name="T2" fmla="*/ 0 w 170"/>
                  <a:gd name="T3" fmla="*/ 0 h 41"/>
                  <a:gd name="T4" fmla="*/ 0 w 170"/>
                  <a:gd name="T5" fmla="*/ 0 h 41"/>
                  <a:gd name="T6" fmla="*/ 0 w 170"/>
                  <a:gd name="T7" fmla="*/ 0 h 41"/>
                  <a:gd name="T8" fmla="*/ 0 w 170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"/>
                  <a:gd name="T16" fmla="*/ 0 h 41"/>
                  <a:gd name="T17" fmla="*/ 170 w 17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" h="41">
                    <a:moveTo>
                      <a:pt x="0" y="0"/>
                    </a:moveTo>
                    <a:lnTo>
                      <a:pt x="0" y="40"/>
                    </a:lnTo>
                    <a:lnTo>
                      <a:pt x="170" y="41"/>
                    </a:lnTo>
                    <a:lnTo>
                      <a:pt x="17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auto">
              <a:xfrm>
                <a:off x="2948" y="2488"/>
                <a:ext cx="95" cy="58"/>
              </a:xfrm>
              <a:custGeom>
                <a:avLst/>
                <a:gdLst>
                  <a:gd name="T0" fmla="*/ 0 w 283"/>
                  <a:gd name="T1" fmla="*/ 0 h 231"/>
                  <a:gd name="T2" fmla="*/ 0 w 283"/>
                  <a:gd name="T3" fmla="*/ 0 h 231"/>
                  <a:gd name="T4" fmla="*/ 0 w 283"/>
                  <a:gd name="T5" fmla="*/ 0 h 231"/>
                  <a:gd name="T6" fmla="*/ 0 w 283"/>
                  <a:gd name="T7" fmla="*/ 0 h 231"/>
                  <a:gd name="T8" fmla="*/ 0 w 283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3"/>
                  <a:gd name="T16" fmla="*/ 0 h 231"/>
                  <a:gd name="T17" fmla="*/ 283 w 283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3" h="231">
                    <a:moveTo>
                      <a:pt x="19" y="0"/>
                    </a:moveTo>
                    <a:lnTo>
                      <a:pt x="0" y="33"/>
                    </a:lnTo>
                    <a:lnTo>
                      <a:pt x="264" y="231"/>
                    </a:lnTo>
                    <a:lnTo>
                      <a:pt x="283" y="19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333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3034" y="2533"/>
                <a:ext cx="151" cy="25"/>
              </a:xfrm>
              <a:custGeom>
                <a:avLst/>
                <a:gdLst>
                  <a:gd name="T0" fmla="*/ 0 w 453"/>
                  <a:gd name="T1" fmla="*/ 0 h 100"/>
                  <a:gd name="T2" fmla="*/ 0 w 453"/>
                  <a:gd name="T3" fmla="*/ 0 h 100"/>
                  <a:gd name="T4" fmla="*/ 0 w 453"/>
                  <a:gd name="T5" fmla="*/ 0 h 100"/>
                  <a:gd name="T6" fmla="*/ 0 w 453"/>
                  <a:gd name="T7" fmla="*/ 0 h 100"/>
                  <a:gd name="T8" fmla="*/ 0 w 453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100"/>
                  <a:gd name="T17" fmla="*/ 453 w 453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100">
                    <a:moveTo>
                      <a:pt x="5" y="0"/>
                    </a:moveTo>
                    <a:lnTo>
                      <a:pt x="0" y="39"/>
                    </a:lnTo>
                    <a:lnTo>
                      <a:pt x="448" y="100"/>
                    </a:lnTo>
                    <a:lnTo>
                      <a:pt x="453" y="6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333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3171" y="2548"/>
                <a:ext cx="54" cy="27"/>
              </a:xfrm>
              <a:custGeom>
                <a:avLst/>
                <a:gdLst>
                  <a:gd name="T0" fmla="*/ 0 w 163"/>
                  <a:gd name="T1" fmla="*/ 0 h 111"/>
                  <a:gd name="T2" fmla="*/ 0 w 163"/>
                  <a:gd name="T3" fmla="*/ 0 h 111"/>
                  <a:gd name="T4" fmla="*/ 0 w 163"/>
                  <a:gd name="T5" fmla="*/ 0 h 111"/>
                  <a:gd name="T6" fmla="*/ 0 w 163"/>
                  <a:gd name="T7" fmla="*/ 0 h 111"/>
                  <a:gd name="T8" fmla="*/ 0 w 163"/>
                  <a:gd name="T9" fmla="*/ 0 h 111"/>
                  <a:gd name="T10" fmla="*/ 0 w 163"/>
                  <a:gd name="T11" fmla="*/ 0 h 111"/>
                  <a:gd name="T12" fmla="*/ 0 w 163"/>
                  <a:gd name="T13" fmla="*/ 0 h 111"/>
                  <a:gd name="T14" fmla="*/ 0 w 163"/>
                  <a:gd name="T15" fmla="*/ 0 h 111"/>
                  <a:gd name="T16" fmla="*/ 0 w 163"/>
                  <a:gd name="T17" fmla="*/ 0 h 111"/>
                  <a:gd name="T18" fmla="*/ 0 w 163"/>
                  <a:gd name="T19" fmla="*/ 0 h 111"/>
                  <a:gd name="T20" fmla="*/ 0 w 163"/>
                  <a:gd name="T21" fmla="*/ 0 h 111"/>
                  <a:gd name="T22" fmla="*/ 0 w 163"/>
                  <a:gd name="T23" fmla="*/ 0 h 111"/>
                  <a:gd name="T24" fmla="*/ 0 w 163"/>
                  <a:gd name="T25" fmla="*/ 0 h 111"/>
                  <a:gd name="T26" fmla="*/ 0 w 163"/>
                  <a:gd name="T27" fmla="*/ 0 h 111"/>
                  <a:gd name="T28" fmla="*/ 0 w 163"/>
                  <a:gd name="T29" fmla="*/ 0 h 111"/>
                  <a:gd name="T30" fmla="*/ 0 w 163"/>
                  <a:gd name="T31" fmla="*/ 0 h 111"/>
                  <a:gd name="T32" fmla="*/ 0 w 163"/>
                  <a:gd name="T33" fmla="*/ 0 h 111"/>
                  <a:gd name="T34" fmla="*/ 0 w 163"/>
                  <a:gd name="T35" fmla="*/ 0 h 111"/>
                  <a:gd name="T36" fmla="*/ 0 w 163"/>
                  <a:gd name="T37" fmla="*/ 0 h 111"/>
                  <a:gd name="T38" fmla="*/ 0 w 163"/>
                  <a:gd name="T39" fmla="*/ 0 h 111"/>
                  <a:gd name="T40" fmla="*/ 0 w 163"/>
                  <a:gd name="T41" fmla="*/ 0 h 111"/>
                  <a:gd name="T42" fmla="*/ 0 w 163"/>
                  <a:gd name="T43" fmla="*/ 0 h 111"/>
                  <a:gd name="T44" fmla="*/ 0 w 163"/>
                  <a:gd name="T45" fmla="*/ 0 h 111"/>
                  <a:gd name="T46" fmla="*/ 0 w 163"/>
                  <a:gd name="T47" fmla="*/ 0 h 111"/>
                  <a:gd name="T48" fmla="*/ 0 w 163"/>
                  <a:gd name="T49" fmla="*/ 0 h 111"/>
                  <a:gd name="T50" fmla="*/ 0 w 163"/>
                  <a:gd name="T51" fmla="*/ 0 h 111"/>
                  <a:gd name="T52" fmla="*/ 0 w 163"/>
                  <a:gd name="T53" fmla="*/ 0 h 111"/>
                  <a:gd name="T54" fmla="*/ 0 w 163"/>
                  <a:gd name="T55" fmla="*/ 0 h 111"/>
                  <a:gd name="T56" fmla="*/ 0 w 163"/>
                  <a:gd name="T57" fmla="*/ 0 h 111"/>
                  <a:gd name="T58" fmla="*/ 0 w 163"/>
                  <a:gd name="T59" fmla="*/ 0 h 111"/>
                  <a:gd name="T60" fmla="*/ 0 w 163"/>
                  <a:gd name="T61" fmla="*/ 0 h 111"/>
                  <a:gd name="T62" fmla="*/ 0 w 163"/>
                  <a:gd name="T63" fmla="*/ 0 h 111"/>
                  <a:gd name="T64" fmla="*/ 0 w 163"/>
                  <a:gd name="T65" fmla="*/ 0 h 111"/>
                  <a:gd name="T66" fmla="*/ 0 w 163"/>
                  <a:gd name="T67" fmla="*/ 0 h 111"/>
                  <a:gd name="T68" fmla="*/ 0 w 163"/>
                  <a:gd name="T69" fmla="*/ 0 h 111"/>
                  <a:gd name="T70" fmla="*/ 0 w 163"/>
                  <a:gd name="T71" fmla="*/ 0 h 111"/>
                  <a:gd name="T72" fmla="*/ 0 w 163"/>
                  <a:gd name="T73" fmla="*/ 0 h 111"/>
                  <a:gd name="T74" fmla="*/ 0 w 163"/>
                  <a:gd name="T75" fmla="*/ 0 h 111"/>
                  <a:gd name="T76" fmla="*/ 0 w 163"/>
                  <a:gd name="T77" fmla="*/ 0 h 1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3"/>
                  <a:gd name="T118" fmla="*/ 0 h 111"/>
                  <a:gd name="T119" fmla="*/ 163 w 163"/>
                  <a:gd name="T120" fmla="*/ 111 h 1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3" h="111">
                    <a:moveTo>
                      <a:pt x="0" y="0"/>
                    </a:moveTo>
                    <a:lnTo>
                      <a:pt x="0" y="40"/>
                    </a:lnTo>
                    <a:lnTo>
                      <a:pt x="30" y="41"/>
                    </a:lnTo>
                    <a:lnTo>
                      <a:pt x="57" y="46"/>
                    </a:lnTo>
                    <a:lnTo>
                      <a:pt x="57" y="27"/>
                    </a:lnTo>
                    <a:lnTo>
                      <a:pt x="50" y="45"/>
                    </a:lnTo>
                    <a:lnTo>
                      <a:pt x="74" y="54"/>
                    </a:lnTo>
                    <a:lnTo>
                      <a:pt x="96" y="65"/>
                    </a:lnTo>
                    <a:lnTo>
                      <a:pt x="105" y="71"/>
                    </a:lnTo>
                    <a:lnTo>
                      <a:pt x="112" y="52"/>
                    </a:lnTo>
                    <a:lnTo>
                      <a:pt x="99" y="67"/>
                    </a:lnTo>
                    <a:lnTo>
                      <a:pt x="108" y="74"/>
                    </a:lnTo>
                    <a:lnTo>
                      <a:pt x="115" y="82"/>
                    </a:lnTo>
                    <a:lnTo>
                      <a:pt x="122" y="90"/>
                    </a:lnTo>
                    <a:lnTo>
                      <a:pt x="133" y="76"/>
                    </a:lnTo>
                    <a:lnTo>
                      <a:pt x="117" y="84"/>
                    </a:lnTo>
                    <a:lnTo>
                      <a:pt x="123" y="91"/>
                    </a:lnTo>
                    <a:lnTo>
                      <a:pt x="126" y="101"/>
                    </a:lnTo>
                    <a:lnTo>
                      <a:pt x="128" y="110"/>
                    </a:lnTo>
                    <a:lnTo>
                      <a:pt x="144" y="101"/>
                    </a:lnTo>
                    <a:lnTo>
                      <a:pt x="127" y="101"/>
                    </a:lnTo>
                    <a:lnTo>
                      <a:pt x="128" y="111"/>
                    </a:lnTo>
                    <a:lnTo>
                      <a:pt x="163" y="111"/>
                    </a:lnTo>
                    <a:lnTo>
                      <a:pt x="162" y="101"/>
                    </a:lnTo>
                    <a:lnTo>
                      <a:pt x="160" y="94"/>
                    </a:lnTo>
                    <a:lnTo>
                      <a:pt x="157" y="85"/>
                    </a:lnTo>
                    <a:lnTo>
                      <a:pt x="154" y="76"/>
                    </a:lnTo>
                    <a:lnTo>
                      <a:pt x="149" y="68"/>
                    </a:lnTo>
                    <a:lnTo>
                      <a:pt x="146" y="62"/>
                    </a:lnTo>
                    <a:lnTo>
                      <a:pt x="140" y="54"/>
                    </a:lnTo>
                    <a:lnTo>
                      <a:pt x="132" y="46"/>
                    </a:lnTo>
                    <a:lnTo>
                      <a:pt x="124" y="39"/>
                    </a:lnTo>
                    <a:lnTo>
                      <a:pt x="118" y="34"/>
                    </a:lnTo>
                    <a:lnTo>
                      <a:pt x="110" y="28"/>
                    </a:lnTo>
                    <a:lnTo>
                      <a:pt x="88" y="17"/>
                    </a:lnTo>
                    <a:lnTo>
                      <a:pt x="64" y="9"/>
                    </a:lnTo>
                    <a:lnTo>
                      <a:pt x="57" y="6"/>
                    </a:lnTo>
                    <a:lnTo>
                      <a:pt x="3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3205" y="2581"/>
                <a:ext cx="24" cy="34"/>
              </a:xfrm>
              <a:custGeom>
                <a:avLst/>
                <a:gdLst>
                  <a:gd name="T0" fmla="*/ 0 w 71"/>
                  <a:gd name="T1" fmla="*/ 0 h 137"/>
                  <a:gd name="T2" fmla="*/ 0 w 71"/>
                  <a:gd name="T3" fmla="*/ 0 h 137"/>
                  <a:gd name="T4" fmla="*/ 0 w 71"/>
                  <a:gd name="T5" fmla="*/ 0 h 137"/>
                  <a:gd name="T6" fmla="*/ 0 w 71"/>
                  <a:gd name="T7" fmla="*/ 0 h 137"/>
                  <a:gd name="T8" fmla="*/ 0 w 71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37"/>
                  <a:gd name="T17" fmla="*/ 71 w 71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37">
                    <a:moveTo>
                      <a:pt x="71" y="15"/>
                    </a:moveTo>
                    <a:lnTo>
                      <a:pt x="40" y="0"/>
                    </a:lnTo>
                    <a:lnTo>
                      <a:pt x="0" y="122"/>
                    </a:lnTo>
                    <a:lnTo>
                      <a:pt x="31" y="137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3333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2836" y="2496"/>
                <a:ext cx="16" cy="114"/>
              </a:xfrm>
              <a:custGeom>
                <a:avLst/>
                <a:gdLst>
                  <a:gd name="T0" fmla="*/ 0 w 48"/>
                  <a:gd name="T1" fmla="*/ 0 h 458"/>
                  <a:gd name="T2" fmla="*/ 0 w 48"/>
                  <a:gd name="T3" fmla="*/ 0 h 458"/>
                  <a:gd name="T4" fmla="*/ 0 w 48"/>
                  <a:gd name="T5" fmla="*/ 0 h 458"/>
                  <a:gd name="T6" fmla="*/ 0 w 48"/>
                  <a:gd name="T7" fmla="*/ 0 h 458"/>
                  <a:gd name="T8" fmla="*/ 0 w 48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58"/>
                  <a:gd name="T17" fmla="*/ 48 w 48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58">
                    <a:moveTo>
                      <a:pt x="48" y="1"/>
                    </a:moveTo>
                    <a:lnTo>
                      <a:pt x="14" y="0"/>
                    </a:lnTo>
                    <a:lnTo>
                      <a:pt x="0" y="457"/>
                    </a:lnTo>
                    <a:lnTo>
                      <a:pt x="35" y="45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3333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480472" y="1220653"/>
            <a:ext cx="0" cy="378619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535134" y="1449253"/>
            <a:ext cx="663575" cy="135731"/>
            <a:chOff x="2612" y="2483"/>
            <a:chExt cx="617" cy="136"/>
          </a:xfrm>
        </p:grpSpPr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612" y="2530"/>
              <a:ext cx="12" cy="84"/>
            </a:xfrm>
            <a:prstGeom prst="rect">
              <a:avLst/>
            </a:prstGeom>
            <a:solidFill>
              <a:srgbClr val="0099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3174" tIns="41587" rIns="83174" bIns="41587"/>
            <a:lstStyle/>
            <a:p>
              <a:pPr defTabSz="831850"/>
              <a:endParaRPr lang="en-US" altLang="zh-CN" sz="1600" dirty="0">
                <a:latin typeface="Futura Bk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18" y="2609"/>
              <a:ext cx="57" cy="10"/>
            </a:xfrm>
            <a:custGeom>
              <a:avLst/>
              <a:gdLst>
                <a:gd name="T0" fmla="*/ 0 w 171"/>
                <a:gd name="T1" fmla="*/ 0 h 41"/>
                <a:gd name="T2" fmla="*/ 0 w 171"/>
                <a:gd name="T3" fmla="*/ 0 h 41"/>
                <a:gd name="T4" fmla="*/ 0 w 171"/>
                <a:gd name="T5" fmla="*/ 0 h 41"/>
                <a:gd name="T6" fmla="*/ 0 w 171"/>
                <a:gd name="T7" fmla="*/ 0 h 41"/>
                <a:gd name="T8" fmla="*/ 0 w 171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41"/>
                <a:gd name="T17" fmla="*/ 171 w 17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41">
                  <a:moveTo>
                    <a:pt x="0" y="0"/>
                  </a:moveTo>
                  <a:lnTo>
                    <a:pt x="0" y="40"/>
                  </a:lnTo>
                  <a:lnTo>
                    <a:pt x="171" y="41"/>
                  </a:lnTo>
                  <a:lnTo>
                    <a:pt x="17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CC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2615" y="2491"/>
              <a:ext cx="121" cy="47"/>
            </a:xfrm>
            <a:custGeom>
              <a:avLst/>
              <a:gdLst>
                <a:gd name="T0" fmla="*/ 0 w 255"/>
                <a:gd name="T1" fmla="*/ 0 h 202"/>
                <a:gd name="T2" fmla="*/ 0 w 255"/>
                <a:gd name="T3" fmla="*/ 0 h 202"/>
                <a:gd name="T4" fmla="*/ 0 w 255"/>
                <a:gd name="T5" fmla="*/ 0 h 202"/>
                <a:gd name="T6" fmla="*/ 0 w 255"/>
                <a:gd name="T7" fmla="*/ 0 h 202"/>
                <a:gd name="T8" fmla="*/ 0 w 255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02"/>
                <a:gd name="T17" fmla="*/ 255 w 255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02">
                  <a:moveTo>
                    <a:pt x="255" y="34"/>
                  </a:moveTo>
                  <a:lnTo>
                    <a:pt x="237" y="0"/>
                  </a:lnTo>
                  <a:lnTo>
                    <a:pt x="0" y="168"/>
                  </a:lnTo>
                  <a:lnTo>
                    <a:pt x="18" y="202"/>
                  </a:lnTo>
                  <a:lnTo>
                    <a:pt x="255" y="34"/>
                  </a:lnTo>
                  <a:close/>
                </a:path>
              </a:pathLst>
            </a:custGeom>
            <a:solidFill>
              <a:srgbClr val="0099CC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" name="Group 30"/>
            <p:cNvGrpSpPr>
              <a:grpSpLocks/>
            </p:cNvGrpSpPr>
            <p:nvPr/>
          </p:nvGrpSpPr>
          <p:grpSpPr bwMode="auto">
            <a:xfrm>
              <a:off x="2665" y="2483"/>
              <a:ext cx="564" cy="136"/>
              <a:chOff x="2665" y="2483"/>
              <a:chExt cx="564" cy="136"/>
            </a:xfrm>
          </p:grpSpPr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2692" y="2483"/>
                <a:ext cx="272" cy="16"/>
              </a:xfrm>
              <a:custGeom>
                <a:avLst/>
                <a:gdLst>
                  <a:gd name="T0" fmla="*/ 0 w 816"/>
                  <a:gd name="T1" fmla="*/ 0 h 64"/>
                  <a:gd name="T2" fmla="*/ 0 w 816"/>
                  <a:gd name="T3" fmla="*/ 0 h 64"/>
                  <a:gd name="T4" fmla="*/ 0 w 816"/>
                  <a:gd name="T5" fmla="*/ 0 h 64"/>
                  <a:gd name="T6" fmla="*/ 0 w 816"/>
                  <a:gd name="T7" fmla="*/ 0 h 64"/>
                  <a:gd name="T8" fmla="*/ 0 w 816"/>
                  <a:gd name="T9" fmla="*/ 0 h 64"/>
                  <a:gd name="T10" fmla="*/ 0 w 816"/>
                  <a:gd name="T11" fmla="*/ 0 h 64"/>
                  <a:gd name="T12" fmla="*/ 0 w 816"/>
                  <a:gd name="T13" fmla="*/ 0 h 64"/>
                  <a:gd name="T14" fmla="*/ 0 w 816"/>
                  <a:gd name="T15" fmla="*/ 0 h 64"/>
                  <a:gd name="T16" fmla="*/ 0 w 816"/>
                  <a:gd name="T17" fmla="*/ 0 h 64"/>
                  <a:gd name="T18" fmla="*/ 0 w 816"/>
                  <a:gd name="T19" fmla="*/ 0 h 64"/>
                  <a:gd name="T20" fmla="*/ 0 w 816"/>
                  <a:gd name="T21" fmla="*/ 0 h 64"/>
                  <a:gd name="T22" fmla="*/ 0 w 816"/>
                  <a:gd name="T23" fmla="*/ 0 h 64"/>
                  <a:gd name="T24" fmla="*/ 0 w 816"/>
                  <a:gd name="T25" fmla="*/ 0 h 64"/>
                  <a:gd name="T26" fmla="*/ 0 w 816"/>
                  <a:gd name="T27" fmla="*/ 0 h 64"/>
                  <a:gd name="T28" fmla="*/ 0 w 816"/>
                  <a:gd name="T29" fmla="*/ 0 h 64"/>
                  <a:gd name="T30" fmla="*/ 0 w 816"/>
                  <a:gd name="T31" fmla="*/ 0 h 64"/>
                  <a:gd name="T32" fmla="*/ 0 w 816"/>
                  <a:gd name="T33" fmla="*/ 0 h 64"/>
                  <a:gd name="T34" fmla="*/ 0 w 816"/>
                  <a:gd name="T35" fmla="*/ 0 h 64"/>
                  <a:gd name="T36" fmla="*/ 0 w 816"/>
                  <a:gd name="T37" fmla="*/ 0 h 64"/>
                  <a:gd name="T38" fmla="*/ 0 w 816"/>
                  <a:gd name="T39" fmla="*/ 0 h 64"/>
                  <a:gd name="T40" fmla="*/ 0 w 816"/>
                  <a:gd name="T41" fmla="*/ 0 h 64"/>
                  <a:gd name="T42" fmla="*/ 0 w 816"/>
                  <a:gd name="T43" fmla="*/ 0 h 64"/>
                  <a:gd name="T44" fmla="*/ 0 w 816"/>
                  <a:gd name="T45" fmla="*/ 0 h 64"/>
                  <a:gd name="T46" fmla="*/ 0 w 816"/>
                  <a:gd name="T47" fmla="*/ 0 h 64"/>
                  <a:gd name="T48" fmla="*/ 0 w 816"/>
                  <a:gd name="T49" fmla="*/ 0 h 64"/>
                  <a:gd name="T50" fmla="*/ 0 w 816"/>
                  <a:gd name="T51" fmla="*/ 0 h 64"/>
                  <a:gd name="T52" fmla="*/ 0 w 816"/>
                  <a:gd name="T53" fmla="*/ 0 h 64"/>
                  <a:gd name="T54" fmla="*/ 0 w 816"/>
                  <a:gd name="T55" fmla="*/ 0 h 64"/>
                  <a:gd name="T56" fmla="*/ 0 w 816"/>
                  <a:gd name="T57" fmla="*/ 0 h 64"/>
                  <a:gd name="T58" fmla="*/ 0 w 816"/>
                  <a:gd name="T59" fmla="*/ 0 h 64"/>
                  <a:gd name="T60" fmla="*/ 0 w 816"/>
                  <a:gd name="T61" fmla="*/ 0 h 64"/>
                  <a:gd name="T62" fmla="*/ 0 w 816"/>
                  <a:gd name="T63" fmla="*/ 0 h 64"/>
                  <a:gd name="T64" fmla="*/ 0 w 816"/>
                  <a:gd name="T65" fmla="*/ 0 h 64"/>
                  <a:gd name="T66" fmla="*/ 0 w 816"/>
                  <a:gd name="T67" fmla="*/ 0 h 64"/>
                  <a:gd name="T68" fmla="*/ 0 w 816"/>
                  <a:gd name="T69" fmla="*/ 0 h 64"/>
                  <a:gd name="T70" fmla="*/ 0 w 816"/>
                  <a:gd name="T71" fmla="*/ 0 h 64"/>
                  <a:gd name="T72" fmla="*/ 0 w 816"/>
                  <a:gd name="T73" fmla="*/ 0 h 64"/>
                  <a:gd name="T74" fmla="*/ 0 w 816"/>
                  <a:gd name="T75" fmla="*/ 0 h 64"/>
                  <a:gd name="T76" fmla="*/ 0 w 816"/>
                  <a:gd name="T77" fmla="*/ 0 h 64"/>
                  <a:gd name="T78" fmla="*/ 0 w 816"/>
                  <a:gd name="T79" fmla="*/ 0 h 64"/>
                  <a:gd name="T80" fmla="*/ 0 w 816"/>
                  <a:gd name="T81" fmla="*/ 0 h 64"/>
                  <a:gd name="T82" fmla="*/ 0 w 816"/>
                  <a:gd name="T83" fmla="*/ 0 h 64"/>
                  <a:gd name="T84" fmla="*/ 0 w 816"/>
                  <a:gd name="T85" fmla="*/ 0 h 64"/>
                  <a:gd name="T86" fmla="*/ 0 w 816"/>
                  <a:gd name="T87" fmla="*/ 0 h 64"/>
                  <a:gd name="T88" fmla="*/ 0 w 816"/>
                  <a:gd name="T89" fmla="*/ 0 h 64"/>
                  <a:gd name="T90" fmla="*/ 0 w 816"/>
                  <a:gd name="T91" fmla="*/ 0 h 64"/>
                  <a:gd name="T92" fmla="*/ 0 w 816"/>
                  <a:gd name="T93" fmla="*/ 0 h 64"/>
                  <a:gd name="T94" fmla="*/ 0 w 816"/>
                  <a:gd name="T95" fmla="*/ 0 h 64"/>
                  <a:gd name="T96" fmla="*/ 0 w 816"/>
                  <a:gd name="T97" fmla="*/ 0 h 64"/>
                  <a:gd name="T98" fmla="*/ 0 w 816"/>
                  <a:gd name="T99" fmla="*/ 0 h 64"/>
                  <a:gd name="T100" fmla="*/ 0 w 816"/>
                  <a:gd name="T101" fmla="*/ 0 h 64"/>
                  <a:gd name="T102" fmla="*/ 0 w 816"/>
                  <a:gd name="T103" fmla="*/ 0 h 64"/>
                  <a:gd name="T104" fmla="*/ 0 w 816"/>
                  <a:gd name="T105" fmla="*/ 0 h 64"/>
                  <a:gd name="T106" fmla="*/ 0 w 816"/>
                  <a:gd name="T107" fmla="*/ 0 h 64"/>
                  <a:gd name="T108" fmla="*/ 0 w 816"/>
                  <a:gd name="T109" fmla="*/ 0 h 64"/>
                  <a:gd name="T110" fmla="*/ 0 w 816"/>
                  <a:gd name="T111" fmla="*/ 0 h 64"/>
                  <a:gd name="T112" fmla="*/ 0 w 816"/>
                  <a:gd name="T113" fmla="*/ 0 h 64"/>
                  <a:gd name="T114" fmla="*/ 0 w 816"/>
                  <a:gd name="T115" fmla="*/ 0 h 64"/>
                  <a:gd name="T116" fmla="*/ 0 w 816"/>
                  <a:gd name="T117" fmla="*/ 0 h 64"/>
                  <a:gd name="T118" fmla="*/ 0 w 816"/>
                  <a:gd name="T119" fmla="*/ 0 h 64"/>
                  <a:gd name="T120" fmla="*/ 0 w 816"/>
                  <a:gd name="T121" fmla="*/ 0 h 64"/>
                  <a:gd name="T122" fmla="*/ 0 w 816"/>
                  <a:gd name="T123" fmla="*/ 0 h 64"/>
                  <a:gd name="T124" fmla="*/ 0 w 816"/>
                  <a:gd name="T125" fmla="*/ 0 h 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16"/>
                  <a:gd name="T190" fmla="*/ 0 h 64"/>
                  <a:gd name="T191" fmla="*/ 816 w 816"/>
                  <a:gd name="T192" fmla="*/ 64 h 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16" h="64">
                    <a:moveTo>
                      <a:pt x="0" y="0"/>
                    </a:moveTo>
                    <a:lnTo>
                      <a:pt x="0" y="40"/>
                    </a:lnTo>
                    <a:lnTo>
                      <a:pt x="3" y="40"/>
                    </a:lnTo>
                    <a:lnTo>
                      <a:pt x="83" y="40"/>
                    </a:lnTo>
                    <a:lnTo>
                      <a:pt x="161" y="40"/>
                    </a:lnTo>
                    <a:lnTo>
                      <a:pt x="236" y="41"/>
                    </a:lnTo>
                    <a:lnTo>
                      <a:pt x="308" y="41"/>
                    </a:lnTo>
                    <a:lnTo>
                      <a:pt x="377" y="42"/>
                    </a:lnTo>
                    <a:lnTo>
                      <a:pt x="443" y="43"/>
                    </a:lnTo>
                    <a:lnTo>
                      <a:pt x="473" y="45"/>
                    </a:lnTo>
                    <a:lnTo>
                      <a:pt x="503" y="46"/>
                    </a:lnTo>
                    <a:lnTo>
                      <a:pt x="532" y="46"/>
                    </a:lnTo>
                    <a:lnTo>
                      <a:pt x="560" y="47"/>
                    </a:lnTo>
                    <a:lnTo>
                      <a:pt x="586" y="48"/>
                    </a:lnTo>
                    <a:lnTo>
                      <a:pt x="611" y="50"/>
                    </a:lnTo>
                    <a:lnTo>
                      <a:pt x="635" y="51"/>
                    </a:lnTo>
                    <a:lnTo>
                      <a:pt x="658" y="52"/>
                    </a:lnTo>
                    <a:lnTo>
                      <a:pt x="679" y="52"/>
                    </a:lnTo>
                    <a:lnTo>
                      <a:pt x="699" y="53"/>
                    </a:lnTo>
                    <a:lnTo>
                      <a:pt x="717" y="54"/>
                    </a:lnTo>
                    <a:lnTo>
                      <a:pt x="733" y="56"/>
                    </a:lnTo>
                    <a:lnTo>
                      <a:pt x="748" y="58"/>
                    </a:lnTo>
                    <a:lnTo>
                      <a:pt x="762" y="59"/>
                    </a:lnTo>
                    <a:lnTo>
                      <a:pt x="773" y="61"/>
                    </a:lnTo>
                    <a:lnTo>
                      <a:pt x="783" y="62"/>
                    </a:lnTo>
                    <a:lnTo>
                      <a:pt x="791" y="63"/>
                    </a:lnTo>
                    <a:lnTo>
                      <a:pt x="798" y="64"/>
                    </a:lnTo>
                    <a:lnTo>
                      <a:pt x="798" y="45"/>
                    </a:lnTo>
                    <a:lnTo>
                      <a:pt x="790" y="63"/>
                    </a:lnTo>
                    <a:lnTo>
                      <a:pt x="795" y="64"/>
                    </a:lnTo>
                    <a:lnTo>
                      <a:pt x="802" y="46"/>
                    </a:lnTo>
                    <a:lnTo>
                      <a:pt x="789" y="59"/>
                    </a:lnTo>
                    <a:lnTo>
                      <a:pt x="792" y="62"/>
                    </a:lnTo>
                    <a:lnTo>
                      <a:pt x="816" y="33"/>
                    </a:lnTo>
                    <a:lnTo>
                      <a:pt x="814" y="31"/>
                    </a:lnTo>
                    <a:lnTo>
                      <a:pt x="808" y="28"/>
                    </a:lnTo>
                    <a:lnTo>
                      <a:pt x="804" y="26"/>
                    </a:lnTo>
                    <a:lnTo>
                      <a:pt x="798" y="24"/>
                    </a:lnTo>
                    <a:lnTo>
                      <a:pt x="791" y="23"/>
                    </a:lnTo>
                    <a:lnTo>
                      <a:pt x="783" y="22"/>
                    </a:lnTo>
                    <a:lnTo>
                      <a:pt x="773" y="20"/>
                    </a:lnTo>
                    <a:lnTo>
                      <a:pt x="762" y="19"/>
                    </a:lnTo>
                    <a:lnTo>
                      <a:pt x="748" y="18"/>
                    </a:lnTo>
                    <a:lnTo>
                      <a:pt x="733" y="15"/>
                    </a:lnTo>
                    <a:lnTo>
                      <a:pt x="717" y="14"/>
                    </a:lnTo>
                    <a:lnTo>
                      <a:pt x="699" y="13"/>
                    </a:lnTo>
                    <a:lnTo>
                      <a:pt x="679" y="12"/>
                    </a:lnTo>
                    <a:lnTo>
                      <a:pt x="658" y="12"/>
                    </a:lnTo>
                    <a:lnTo>
                      <a:pt x="635" y="11"/>
                    </a:lnTo>
                    <a:lnTo>
                      <a:pt x="611" y="9"/>
                    </a:lnTo>
                    <a:lnTo>
                      <a:pt x="586" y="8"/>
                    </a:lnTo>
                    <a:lnTo>
                      <a:pt x="560" y="7"/>
                    </a:lnTo>
                    <a:lnTo>
                      <a:pt x="532" y="6"/>
                    </a:lnTo>
                    <a:lnTo>
                      <a:pt x="503" y="6"/>
                    </a:lnTo>
                    <a:lnTo>
                      <a:pt x="473" y="4"/>
                    </a:lnTo>
                    <a:lnTo>
                      <a:pt x="443" y="3"/>
                    </a:lnTo>
                    <a:lnTo>
                      <a:pt x="377" y="2"/>
                    </a:lnTo>
                    <a:lnTo>
                      <a:pt x="308" y="1"/>
                    </a:lnTo>
                    <a:lnTo>
                      <a:pt x="236" y="1"/>
                    </a:lnTo>
                    <a:lnTo>
                      <a:pt x="161" y="0"/>
                    </a:lnTo>
                    <a:lnTo>
                      <a:pt x="8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" name="Group 32"/>
              <p:cNvGrpSpPr>
                <a:grpSpLocks/>
              </p:cNvGrpSpPr>
              <p:nvPr/>
            </p:nvGrpSpPr>
            <p:grpSpPr bwMode="auto">
              <a:xfrm>
                <a:off x="2665" y="2578"/>
                <a:ext cx="95" cy="40"/>
                <a:chOff x="2665" y="2578"/>
                <a:chExt cx="95" cy="40"/>
              </a:xfrm>
            </p:grpSpPr>
            <p:sp>
              <p:nvSpPr>
                <p:cNvPr id="47" name="Freeform 33"/>
                <p:cNvSpPr>
                  <a:spLocks/>
                </p:cNvSpPr>
                <p:nvPr/>
              </p:nvSpPr>
              <p:spPr bwMode="auto">
                <a:xfrm>
                  <a:off x="2688" y="2578"/>
                  <a:ext cx="72" cy="36"/>
                </a:xfrm>
                <a:custGeom>
                  <a:avLst/>
                  <a:gdLst>
                    <a:gd name="T0" fmla="*/ 0 w 215"/>
                    <a:gd name="T1" fmla="*/ 0 h 141"/>
                    <a:gd name="T2" fmla="*/ 0 w 215"/>
                    <a:gd name="T3" fmla="*/ 0 h 141"/>
                    <a:gd name="T4" fmla="*/ 0 w 215"/>
                    <a:gd name="T5" fmla="*/ 0 h 141"/>
                    <a:gd name="T6" fmla="*/ 0 w 215"/>
                    <a:gd name="T7" fmla="*/ 0 h 141"/>
                    <a:gd name="T8" fmla="*/ 0 w 215"/>
                    <a:gd name="T9" fmla="*/ 0 h 141"/>
                    <a:gd name="T10" fmla="*/ 0 w 215"/>
                    <a:gd name="T11" fmla="*/ 0 h 141"/>
                    <a:gd name="T12" fmla="*/ 0 w 215"/>
                    <a:gd name="T13" fmla="*/ 0 h 141"/>
                    <a:gd name="T14" fmla="*/ 0 w 215"/>
                    <a:gd name="T15" fmla="*/ 0 h 141"/>
                    <a:gd name="T16" fmla="*/ 0 w 215"/>
                    <a:gd name="T17" fmla="*/ 0 h 141"/>
                    <a:gd name="T18" fmla="*/ 0 w 215"/>
                    <a:gd name="T19" fmla="*/ 0 h 141"/>
                    <a:gd name="T20" fmla="*/ 0 w 215"/>
                    <a:gd name="T21" fmla="*/ 0 h 141"/>
                    <a:gd name="T22" fmla="*/ 0 w 215"/>
                    <a:gd name="T23" fmla="*/ 0 h 141"/>
                    <a:gd name="T24" fmla="*/ 0 w 215"/>
                    <a:gd name="T25" fmla="*/ 0 h 141"/>
                    <a:gd name="T26" fmla="*/ 0 w 215"/>
                    <a:gd name="T27" fmla="*/ 0 h 141"/>
                    <a:gd name="T28" fmla="*/ 0 w 215"/>
                    <a:gd name="T29" fmla="*/ 0 h 141"/>
                    <a:gd name="T30" fmla="*/ 0 w 215"/>
                    <a:gd name="T31" fmla="*/ 0 h 141"/>
                    <a:gd name="T32" fmla="*/ 0 w 215"/>
                    <a:gd name="T33" fmla="*/ 0 h 141"/>
                    <a:gd name="T34" fmla="*/ 0 w 215"/>
                    <a:gd name="T35" fmla="*/ 0 h 141"/>
                    <a:gd name="T36" fmla="*/ 0 w 215"/>
                    <a:gd name="T37" fmla="*/ 0 h 141"/>
                    <a:gd name="T38" fmla="*/ 0 w 215"/>
                    <a:gd name="T39" fmla="*/ 0 h 141"/>
                    <a:gd name="T40" fmla="*/ 0 w 215"/>
                    <a:gd name="T41" fmla="*/ 0 h 141"/>
                    <a:gd name="T42" fmla="*/ 0 w 215"/>
                    <a:gd name="T43" fmla="*/ 0 h 141"/>
                    <a:gd name="T44" fmla="*/ 0 w 215"/>
                    <a:gd name="T45" fmla="*/ 0 h 141"/>
                    <a:gd name="T46" fmla="*/ 0 w 215"/>
                    <a:gd name="T47" fmla="*/ 0 h 141"/>
                    <a:gd name="T48" fmla="*/ 0 w 215"/>
                    <a:gd name="T49" fmla="*/ 0 h 141"/>
                    <a:gd name="T50" fmla="*/ 0 w 215"/>
                    <a:gd name="T51" fmla="*/ 0 h 141"/>
                    <a:gd name="T52" fmla="*/ 0 w 215"/>
                    <a:gd name="T53" fmla="*/ 0 h 141"/>
                    <a:gd name="T54" fmla="*/ 0 w 215"/>
                    <a:gd name="T55" fmla="*/ 0 h 141"/>
                    <a:gd name="T56" fmla="*/ 0 w 215"/>
                    <a:gd name="T57" fmla="*/ 0 h 141"/>
                    <a:gd name="T58" fmla="*/ 0 w 215"/>
                    <a:gd name="T59" fmla="*/ 0 h 141"/>
                    <a:gd name="T60" fmla="*/ 0 w 215"/>
                    <a:gd name="T61" fmla="*/ 0 h 141"/>
                    <a:gd name="T62" fmla="*/ 0 w 215"/>
                    <a:gd name="T63" fmla="*/ 0 h 141"/>
                    <a:gd name="T64" fmla="*/ 0 w 215"/>
                    <a:gd name="T65" fmla="*/ 0 h 141"/>
                    <a:gd name="T66" fmla="*/ 0 w 215"/>
                    <a:gd name="T67" fmla="*/ 0 h 141"/>
                    <a:gd name="T68" fmla="*/ 0 w 215"/>
                    <a:gd name="T69" fmla="*/ 0 h 141"/>
                    <a:gd name="T70" fmla="*/ 0 w 215"/>
                    <a:gd name="T71" fmla="*/ 0 h 141"/>
                    <a:gd name="T72" fmla="*/ 0 w 215"/>
                    <a:gd name="T73" fmla="*/ 0 h 141"/>
                    <a:gd name="T74" fmla="*/ 0 w 215"/>
                    <a:gd name="T75" fmla="*/ 0 h 141"/>
                    <a:gd name="T76" fmla="*/ 0 w 215"/>
                    <a:gd name="T77" fmla="*/ 0 h 141"/>
                    <a:gd name="T78" fmla="*/ 0 w 215"/>
                    <a:gd name="T79" fmla="*/ 0 h 141"/>
                    <a:gd name="T80" fmla="*/ 0 w 215"/>
                    <a:gd name="T81" fmla="*/ 0 h 141"/>
                    <a:gd name="T82" fmla="*/ 0 w 215"/>
                    <a:gd name="T83" fmla="*/ 0 h 141"/>
                    <a:gd name="T84" fmla="*/ 0 w 215"/>
                    <a:gd name="T85" fmla="*/ 0 h 141"/>
                    <a:gd name="T86" fmla="*/ 0 w 215"/>
                    <a:gd name="T87" fmla="*/ 0 h 141"/>
                    <a:gd name="T88" fmla="*/ 0 w 215"/>
                    <a:gd name="T89" fmla="*/ 0 h 14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5"/>
                    <a:gd name="T136" fmla="*/ 0 h 141"/>
                    <a:gd name="T137" fmla="*/ 215 w 215"/>
                    <a:gd name="T138" fmla="*/ 141 h 14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5" h="141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20" y="40"/>
                      </a:lnTo>
                      <a:lnTo>
                        <a:pt x="40" y="43"/>
                      </a:lnTo>
                      <a:lnTo>
                        <a:pt x="77" y="49"/>
                      </a:lnTo>
                      <a:lnTo>
                        <a:pt x="77" y="29"/>
                      </a:lnTo>
                      <a:lnTo>
                        <a:pt x="70" y="47"/>
                      </a:lnTo>
                      <a:lnTo>
                        <a:pt x="88" y="52"/>
                      </a:lnTo>
                      <a:lnTo>
                        <a:pt x="103" y="58"/>
                      </a:lnTo>
                      <a:lnTo>
                        <a:pt x="118" y="66"/>
                      </a:lnTo>
                      <a:lnTo>
                        <a:pt x="133" y="73"/>
                      </a:lnTo>
                      <a:lnTo>
                        <a:pt x="146" y="83"/>
                      </a:lnTo>
                      <a:lnTo>
                        <a:pt x="152" y="64"/>
                      </a:lnTo>
                      <a:lnTo>
                        <a:pt x="140" y="78"/>
                      </a:lnTo>
                      <a:lnTo>
                        <a:pt x="152" y="88"/>
                      </a:lnTo>
                      <a:lnTo>
                        <a:pt x="161" y="97"/>
                      </a:lnTo>
                      <a:lnTo>
                        <a:pt x="170" y="108"/>
                      </a:lnTo>
                      <a:lnTo>
                        <a:pt x="176" y="119"/>
                      </a:lnTo>
                      <a:lnTo>
                        <a:pt x="189" y="105"/>
                      </a:lnTo>
                      <a:lnTo>
                        <a:pt x="173" y="113"/>
                      </a:lnTo>
                      <a:lnTo>
                        <a:pt x="177" y="124"/>
                      </a:lnTo>
                      <a:lnTo>
                        <a:pt x="180" y="136"/>
                      </a:lnTo>
                      <a:lnTo>
                        <a:pt x="196" y="129"/>
                      </a:lnTo>
                      <a:lnTo>
                        <a:pt x="179" y="129"/>
                      </a:lnTo>
                      <a:lnTo>
                        <a:pt x="180" y="141"/>
                      </a:lnTo>
                      <a:lnTo>
                        <a:pt x="215" y="141"/>
                      </a:lnTo>
                      <a:lnTo>
                        <a:pt x="214" y="129"/>
                      </a:lnTo>
                      <a:lnTo>
                        <a:pt x="212" y="121"/>
                      </a:lnTo>
                      <a:lnTo>
                        <a:pt x="209" y="108"/>
                      </a:lnTo>
                      <a:lnTo>
                        <a:pt x="205" y="97"/>
                      </a:lnTo>
                      <a:lnTo>
                        <a:pt x="200" y="91"/>
                      </a:lnTo>
                      <a:lnTo>
                        <a:pt x="194" y="80"/>
                      </a:lnTo>
                      <a:lnTo>
                        <a:pt x="186" y="69"/>
                      </a:lnTo>
                      <a:lnTo>
                        <a:pt x="176" y="60"/>
                      </a:lnTo>
                      <a:lnTo>
                        <a:pt x="165" y="50"/>
                      </a:lnTo>
                      <a:lnTo>
                        <a:pt x="159" y="46"/>
                      </a:lnTo>
                      <a:lnTo>
                        <a:pt x="147" y="36"/>
                      </a:lnTo>
                      <a:lnTo>
                        <a:pt x="132" y="29"/>
                      </a:lnTo>
                      <a:lnTo>
                        <a:pt x="117" y="22"/>
                      </a:lnTo>
                      <a:lnTo>
                        <a:pt x="101" y="16"/>
                      </a:lnTo>
                      <a:lnTo>
                        <a:pt x="83" y="11"/>
                      </a:lnTo>
                      <a:lnTo>
                        <a:pt x="77" y="8"/>
                      </a:lnTo>
                      <a:lnTo>
                        <a:pt x="40" y="2"/>
                      </a:lnTo>
                      <a:lnTo>
                        <a:pt x="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99CC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34"/>
                <p:cNvSpPr>
                  <a:spLocks/>
                </p:cNvSpPr>
                <p:nvPr/>
              </p:nvSpPr>
              <p:spPr bwMode="auto">
                <a:xfrm>
                  <a:off x="2665" y="2582"/>
                  <a:ext cx="41" cy="36"/>
                </a:xfrm>
                <a:custGeom>
                  <a:avLst/>
                  <a:gdLst>
                    <a:gd name="T0" fmla="*/ 0 w 122"/>
                    <a:gd name="T1" fmla="*/ 0 h 141"/>
                    <a:gd name="T2" fmla="*/ 0 w 122"/>
                    <a:gd name="T3" fmla="*/ 0 h 141"/>
                    <a:gd name="T4" fmla="*/ 0 w 122"/>
                    <a:gd name="T5" fmla="*/ 0 h 141"/>
                    <a:gd name="T6" fmla="*/ 0 w 122"/>
                    <a:gd name="T7" fmla="*/ 0 h 141"/>
                    <a:gd name="T8" fmla="*/ 0 w 122"/>
                    <a:gd name="T9" fmla="*/ 0 h 141"/>
                    <a:gd name="T10" fmla="*/ 0 w 122"/>
                    <a:gd name="T11" fmla="*/ 0 h 141"/>
                    <a:gd name="T12" fmla="*/ 0 w 122"/>
                    <a:gd name="T13" fmla="*/ 0 h 141"/>
                    <a:gd name="T14" fmla="*/ 0 w 122"/>
                    <a:gd name="T15" fmla="*/ 0 h 141"/>
                    <a:gd name="T16" fmla="*/ 0 w 122"/>
                    <a:gd name="T17" fmla="*/ 0 h 141"/>
                    <a:gd name="T18" fmla="*/ 0 w 122"/>
                    <a:gd name="T19" fmla="*/ 0 h 141"/>
                    <a:gd name="T20" fmla="*/ 0 w 122"/>
                    <a:gd name="T21" fmla="*/ 0 h 141"/>
                    <a:gd name="T22" fmla="*/ 0 w 122"/>
                    <a:gd name="T23" fmla="*/ 0 h 141"/>
                    <a:gd name="T24" fmla="*/ 0 w 122"/>
                    <a:gd name="T25" fmla="*/ 0 h 141"/>
                    <a:gd name="T26" fmla="*/ 0 w 122"/>
                    <a:gd name="T27" fmla="*/ 0 h 141"/>
                    <a:gd name="T28" fmla="*/ 0 w 122"/>
                    <a:gd name="T29" fmla="*/ 0 h 141"/>
                    <a:gd name="T30" fmla="*/ 0 w 122"/>
                    <a:gd name="T31" fmla="*/ 0 h 141"/>
                    <a:gd name="T32" fmla="*/ 0 w 122"/>
                    <a:gd name="T33" fmla="*/ 0 h 141"/>
                    <a:gd name="T34" fmla="*/ 0 w 122"/>
                    <a:gd name="T35" fmla="*/ 0 h 141"/>
                    <a:gd name="T36" fmla="*/ 0 w 122"/>
                    <a:gd name="T37" fmla="*/ 0 h 141"/>
                    <a:gd name="T38" fmla="*/ 0 w 122"/>
                    <a:gd name="T39" fmla="*/ 0 h 141"/>
                    <a:gd name="T40" fmla="*/ 0 w 122"/>
                    <a:gd name="T41" fmla="*/ 0 h 141"/>
                    <a:gd name="T42" fmla="*/ 0 w 122"/>
                    <a:gd name="T43" fmla="*/ 0 h 141"/>
                    <a:gd name="T44" fmla="*/ 0 w 122"/>
                    <a:gd name="T45" fmla="*/ 0 h 141"/>
                    <a:gd name="T46" fmla="*/ 0 w 122"/>
                    <a:gd name="T47" fmla="*/ 0 h 141"/>
                    <a:gd name="T48" fmla="*/ 0 w 122"/>
                    <a:gd name="T49" fmla="*/ 0 h 141"/>
                    <a:gd name="T50" fmla="*/ 0 w 122"/>
                    <a:gd name="T51" fmla="*/ 0 h 141"/>
                    <a:gd name="T52" fmla="*/ 0 w 122"/>
                    <a:gd name="T53" fmla="*/ 0 h 141"/>
                    <a:gd name="T54" fmla="*/ 0 w 122"/>
                    <a:gd name="T55" fmla="*/ 0 h 141"/>
                    <a:gd name="T56" fmla="*/ 0 w 122"/>
                    <a:gd name="T57" fmla="*/ 0 h 141"/>
                    <a:gd name="T58" fmla="*/ 0 w 122"/>
                    <a:gd name="T59" fmla="*/ 0 h 141"/>
                    <a:gd name="T60" fmla="*/ 0 w 122"/>
                    <a:gd name="T61" fmla="*/ 0 h 141"/>
                    <a:gd name="T62" fmla="*/ 0 w 122"/>
                    <a:gd name="T63" fmla="*/ 0 h 141"/>
                    <a:gd name="T64" fmla="*/ 0 w 122"/>
                    <a:gd name="T65" fmla="*/ 0 h 141"/>
                    <a:gd name="T66" fmla="*/ 0 w 122"/>
                    <a:gd name="T67" fmla="*/ 0 h 141"/>
                    <a:gd name="T68" fmla="*/ 0 w 122"/>
                    <a:gd name="T69" fmla="*/ 0 h 141"/>
                    <a:gd name="T70" fmla="*/ 0 w 122"/>
                    <a:gd name="T71" fmla="*/ 0 h 1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2"/>
                    <a:gd name="T109" fmla="*/ 0 h 141"/>
                    <a:gd name="T110" fmla="*/ 122 w 122"/>
                    <a:gd name="T111" fmla="*/ 141 h 14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2" h="141">
                      <a:moveTo>
                        <a:pt x="0" y="141"/>
                      </a:moveTo>
                      <a:lnTo>
                        <a:pt x="34" y="141"/>
                      </a:lnTo>
                      <a:lnTo>
                        <a:pt x="34" y="129"/>
                      </a:lnTo>
                      <a:lnTo>
                        <a:pt x="37" y="117"/>
                      </a:lnTo>
                      <a:lnTo>
                        <a:pt x="19" y="117"/>
                      </a:lnTo>
                      <a:lnTo>
                        <a:pt x="34" y="124"/>
                      </a:lnTo>
                      <a:lnTo>
                        <a:pt x="41" y="101"/>
                      </a:lnTo>
                      <a:lnTo>
                        <a:pt x="50" y="80"/>
                      </a:lnTo>
                      <a:lnTo>
                        <a:pt x="34" y="73"/>
                      </a:lnTo>
                      <a:lnTo>
                        <a:pt x="46" y="86"/>
                      </a:lnTo>
                      <a:lnTo>
                        <a:pt x="60" y="69"/>
                      </a:lnTo>
                      <a:lnTo>
                        <a:pt x="74" y="53"/>
                      </a:lnTo>
                      <a:lnTo>
                        <a:pt x="63" y="40"/>
                      </a:lnTo>
                      <a:lnTo>
                        <a:pt x="69" y="58"/>
                      </a:lnTo>
                      <a:lnTo>
                        <a:pt x="87" y="47"/>
                      </a:lnTo>
                      <a:lnTo>
                        <a:pt x="107" y="40"/>
                      </a:lnTo>
                      <a:lnTo>
                        <a:pt x="101" y="22"/>
                      </a:lnTo>
                      <a:lnTo>
                        <a:pt x="101" y="42"/>
                      </a:lnTo>
                      <a:lnTo>
                        <a:pt x="111" y="40"/>
                      </a:lnTo>
                      <a:lnTo>
                        <a:pt x="122" y="40"/>
                      </a:lnTo>
                      <a:lnTo>
                        <a:pt x="122" y="0"/>
                      </a:lnTo>
                      <a:lnTo>
                        <a:pt x="111" y="0"/>
                      </a:lnTo>
                      <a:lnTo>
                        <a:pt x="101" y="2"/>
                      </a:lnTo>
                      <a:lnTo>
                        <a:pt x="93" y="3"/>
                      </a:lnTo>
                      <a:lnTo>
                        <a:pt x="73" y="11"/>
                      </a:lnTo>
                      <a:lnTo>
                        <a:pt x="56" y="22"/>
                      </a:lnTo>
                      <a:lnTo>
                        <a:pt x="50" y="25"/>
                      </a:lnTo>
                      <a:lnTo>
                        <a:pt x="35" y="41"/>
                      </a:lnTo>
                      <a:lnTo>
                        <a:pt x="22" y="58"/>
                      </a:lnTo>
                      <a:lnTo>
                        <a:pt x="19" y="64"/>
                      </a:lnTo>
                      <a:lnTo>
                        <a:pt x="9" y="85"/>
                      </a:lnTo>
                      <a:lnTo>
                        <a:pt x="3" y="108"/>
                      </a:lnTo>
                      <a:lnTo>
                        <a:pt x="2" y="117"/>
                      </a:lnTo>
                      <a:lnTo>
                        <a:pt x="0" y="129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0099CC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5"/>
              <p:cNvGrpSpPr>
                <a:grpSpLocks/>
              </p:cNvGrpSpPr>
              <p:nvPr/>
            </p:nvGrpSpPr>
            <p:grpSpPr bwMode="auto">
              <a:xfrm>
                <a:off x="3060" y="2563"/>
                <a:ext cx="100" cy="47"/>
                <a:chOff x="3060" y="2563"/>
                <a:chExt cx="100" cy="47"/>
              </a:xfrm>
            </p:grpSpPr>
            <p:sp>
              <p:nvSpPr>
                <p:cNvPr id="45" name="Freeform 36"/>
                <p:cNvSpPr>
                  <a:spLocks/>
                </p:cNvSpPr>
                <p:nvPr/>
              </p:nvSpPr>
              <p:spPr bwMode="auto">
                <a:xfrm>
                  <a:off x="3083" y="2563"/>
                  <a:ext cx="77" cy="44"/>
                </a:xfrm>
                <a:custGeom>
                  <a:avLst/>
                  <a:gdLst>
                    <a:gd name="T0" fmla="*/ 0 w 229"/>
                    <a:gd name="T1" fmla="*/ 0 h 175"/>
                    <a:gd name="T2" fmla="*/ 0 w 229"/>
                    <a:gd name="T3" fmla="*/ 0 h 175"/>
                    <a:gd name="T4" fmla="*/ 0 w 229"/>
                    <a:gd name="T5" fmla="*/ 0 h 175"/>
                    <a:gd name="T6" fmla="*/ 0 w 229"/>
                    <a:gd name="T7" fmla="*/ 0 h 175"/>
                    <a:gd name="T8" fmla="*/ 0 w 229"/>
                    <a:gd name="T9" fmla="*/ 0 h 175"/>
                    <a:gd name="T10" fmla="*/ 0 w 229"/>
                    <a:gd name="T11" fmla="*/ 0 h 175"/>
                    <a:gd name="T12" fmla="*/ 0 w 229"/>
                    <a:gd name="T13" fmla="*/ 0 h 175"/>
                    <a:gd name="T14" fmla="*/ 0 w 229"/>
                    <a:gd name="T15" fmla="*/ 0 h 175"/>
                    <a:gd name="T16" fmla="*/ 0 w 229"/>
                    <a:gd name="T17" fmla="*/ 0 h 175"/>
                    <a:gd name="T18" fmla="*/ 0 w 229"/>
                    <a:gd name="T19" fmla="*/ 0 h 175"/>
                    <a:gd name="T20" fmla="*/ 0 w 229"/>
                    <a:gd name="T21" fmla="*/ 0 h 175"/>
                    <a:gd name="T22" fmla="*/ 0 w 229"/>
                    <a:gd name="T23" fmla="*/ 0 h 175"/>
                    <a:gd name="T24" fmla="*/ 0 w 229"/>
                    <a:gd name="T25" fmla="*/ 0 h 175"/>
                    <a:gd name="T26" fmla="*/ 0 w 229"/>
                    <a:gd name="T27" fmla="*/ 0 h 175"/>
                    <a:gd name="T28" fmla="*/ 0 w 229"/>
                    <a:gd name="T29" fmla="*/ 0 h 175"/>
                    <a:gd name="T30" fmla="*/ 0 w 229"/>
                    <a:gd name="T31" fmla="*/ 0 h 175"/>
                    <a:gd name="T32" fmla="*/ 0 w 229"/>
                    <a:gd name="T33" fmla="*/ 0 h 175"/>
                    <a:gd name="T34" fmla="*/ 0 w 229"/>
                    <a:gd name="T35" fmla="*/ 0 h 175"/>
                    <a:gd name="T36" fmla="*/ 0 w 229"/>
                    <a:gd name="T37" fmla="*/ 0 h 175"/>
                    <a:gd name="T38" fmla="*/ 0 w 229"/>
                    <a:gd name="T39" fmla="*/ 0 h 175"/>
                    <a:gd name="T40" fmla="*/ 0 w 229"/>
                    <a:gd name="T41" fmla="*/ 0 h 175"/>
                    <a:gd name="T42" fmla="*/ 0 w 229"/>
                    <a:gd name="T43" fmla="*/ 0 h 175"/>
                    <a:gd name="T44" fmla="*/ 0 w 229"/>
                    <a:gd name="T45" fmla="*/ 0 h 175"/>
                    <a:gd name="T46" fmla="*/ 0 w 229"/>
                    <a:gd name="T47" fmla="*/ 0 h 175"/>
                    <a:gd name="T48" fmla="*/ 0 w 229"/>
                    <a:gd name="T49" fmla="*/ 0 h 175"/>
                    <a:gd name="T50" fmla="*/ 0 w 229"/>
                    <a:gd name="T51" fmla="*/ 0 h 175"/>
                    <a:gd name="T52" fmla="*/ 0 w 229"/>
                    <a:gd name="T53" fmla="*/ 0 h 175"/>
                    <a:gd name="T54" fmla="*/ 0 w 229"/>
                    <a:gd name="T55" fmla="*/ 0 h 175"/>
                    <a:gd name="T56" fmla="*/ 0 w 229"/>
                    <a:gd name="T57" fmla="*/ 0 h 175"/>
                    <a:gd name="T58" fmla="*/ 0 w 229"/>
                    <a:gd name="T59" fmla="*/ 0 h 175"/>
                    <a:gd name="T60" fmla="*/ 0 w 229"/>
                    <a:gd name="T61" fmla="*/ 0 h 175"/>
                    <a:gd name="T62" fmla="*/ 0 w 229"/>
                    <a:gd name="T63" fmla="*/ 0 h 175"/>
                    <a:gd name="T64" fmla="*/ 0 w 229"/>
                    <a:gd name="T65" fmla="*/ 0 h 175"/>
                    <a:gd name="T66" fmla="*/ 0 w 229"/>
                    <a:gd name="T67" fmla="*/ 0 h 175"/>
                    <a:gd name="T68" fmla="*/ 0 w 229"/>
                    <a:gd name="T69" fmla="*/ 0 h 175"/>
                    <a:gd name="T70" fmla="*/ 0 w 229"/>
                    <a:gd name="T71" fmla="*/ 0 h 175"/>
                    <a:gd name="T72" fmla="*/ 0 w 229"/>
                    <a:gd name="T73" fmla="*/ 0 h 175"/>
                    <a:gd name="T74" fmla="*/ 0 w 229"/>
                    <a:gd name="T75" fmla="*/ 0 h 175"/>
                    <a:gd name="T76" fmla="*/ 0 w 229"/>
                    <a:gd name="T77" fmla="*/ 0 h 175"/>
                    <a:gd name="T78" fmla="*/ 0 w 229"/>
                    <a:gd name="T79" fmla="*/ 0 h 175"/>
                    <a:gd name="T80" fmla="*/ 0 w 229"/>
                    <a:gd name="T81" fmla="*/ 0 h 175"/>
                    <a:gd name="T82" fmla="*/ 0 w 229"/>
                    <a:gd name="T83" fmla="*/ 0 h 175"/>
                    <a:gd name="T84" fmla="*/ 0 w 229"/>
                    <a:gd name="T85" fmla="*/ 0 h 175"/>
                    <a:gd name="T86" fmla="*/ 0 w 229"/>
                    <a:gd name="T87" fmla="*/ 0 h 175"/>
                    <a:gd name="T88" fmla="*/ 0 w 229"/>
                    <a:gd name="T89" fmla="*/ 0 h 175"/>
                    <a:gd name="T90" fmla="*/ 0 w 229"/>
                    <a:gd name="T91" fmla="*/ 0 h 175"/>
                    <a:gd name="T92" fmla="*/ 0 w 229"/>
                    <a:gd name="T93" fmla="*/ 0 h 175"/>
                    <a:gd name="T94" fmla="*/ 0 w 229"/>
                    <a:gd name="T95" fmla="*/ 0 h 175"/>
                    <a:gd name="T96" fmla="*/ 0 w 229"/>
                    <a:gd name="T97" fmla="*/ 0 h 17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29"/>
                    <a:gd name="T148" fmla="*/ 0 h 175"/>
                    <a:gd name="T149" fmla="*/ 229 w 229"/>
                    <a:gd name="T150" fmla="*/ 175 h 17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29" h="175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3" y="40"/>
                      </a:lnTo>
                      <a:lnTo>
                        <a:pt x="24" y="40"/>
                      </a:lnTo>
                      <a:lnTo>
                        <a:pt x="45" y="43"/>
                      </a:lnTo>
                      <a:lnTo>
                        <a:pt x="65" y="46"/>
                      </a:lnTo>
                      <a:lnTo>
                        <a:pt x="65" y="27"/>
                      </a:lnTo>
                      <a:lnTo>
                        <a:pt x="58" y="45"/>
                      </a:lnTo>
                      <a:lnTo>
                        <a:pt x="77" y="50"/>
                      </a:lnTo>
                      <a:lnTo>
                        <a:pt x="96" y="56"/>
                      </a:lnTo>
                      <a:lnTo>
                        <a:pt x="113" y="65"/>
                      </a:lnTo>
                      <a:lnTo>
                        <a:pt x="129" y="73"/>
                      </a:lnTo>
                      <a:lnTo>
                        <a:pt x="143" y="83"/>
                      </a:lnTo>
                      <a:lnTo>
                        <a:pt x="150" y="65"/>
                      </a:lnTo>
                      <a:lnTo>
                        <a:pt x="138" y="79"/>
                      </a:lnTo>
                      <a:lnTo>
                        <a:pt x="152" y="90"/>
                      </a:lnTo>
                      <a:lnTo>
                        <a:pt x="163" y="102"/>
                      </a:lnTo>
                      <a:lnTo>
                        <a:pt x="174" y="115"/>
                      </a:lnTo>
                      <a:lnTo>
                        <a:pt x="182" y="129"/>
                      </a:lnTo>
                      <a:lnTo>
                        <a:pt x="195" y="115"/>
                      </a:lnTo>
                      <a:lnTo>
                        <a:pt x="179" y="123"/>
                      </a:lnTo>
                      <a:lnTo>
                        <a:pt x="185" y="136"/>
                      </a:lnTo>
                      <a:lnTo>
                        <a:pt x="191" y="152"/>
                      </a:lnTo>
                      <a:lnTo>
                        <a:pt x="194" y="167"/>
                      </a:lnTo>
                      <a:lnTo>
                        <a:pt x="210" y="160"/>
                      </a:lnTo>
                      <a:lnTo>
                        <a:pt x="193" y="160"/>
                      </a:lnTo>
                      <a:lnTo>
                        <a:pt x="194" y="175"/>
                      </a:lnTo>
                      <a:lnTo>
                        <a:pt x="229" y="175"/>
                      </a:lnTo>
                      <a:lnTo>
                        <a:pt x="228" y="160"/>
                      </a:lnTo>
                      <a:lnTo>
                        <a:pt x="225" y="151"/>
                      </a:lnTo>
                      <a:lnTo>
                        <a:pt x="222" y="136"/>
                      </a:lnTo>
                      <a:lnTo>
                        <a:pt x="217" y="121"/>
                      </a:lnTo>
                      <a:lnTo>
                        <a:pt x="211" y="107"/>
                      </a:lnTo>
                      <a:lnTo>
                        <a:pt x="207" y="101"/>
                      </a:lnTo>
                      <a:lnTo>
                        <a:pt x="198" y="86"/>
                      </a:lnTo>
                      <a:lnTo>
                        <a:pt x="188" y="74"/>
                      </a:lnTo>
                      <a:lnTo>
                        <a:pt x="176" y="62"/>
                      </a:lnTo>
                      <a:lnTo>
                        <a:pt x="162" y="51"/>
                      </a:lnTo>
                      <a:lnTo>
                        <a:pt x="157" y="46"/>
                      </a:lnTo>
                      <a:lnTo>
                        <a:pt x="142" y="37"/>
                      </a:lnTo>
                      <a:lnTo>
                        <a:pt x="126" y="28"/>
                      </a:lnTo>
                      <a:lnTo>
                        <a:pt x="110" y="19"/>
                      </a:lnTo>
                      <a:lnTo>
                        <a:pt x="91" y="13"/>
                      </a:lnTo>
                      <a:lnTo>
                        <a:pt x="72" y="8"/>
                      </a:lnTo>
                      <a:lnTo>
                        <a:pt x="65" y="6"/>
                      </a:lnTo>
                      <a:lnTo>
                        <a:pt x="45" y="2"/>
                      </a:lnTo>
                      <a:lnTo>
                        <a:pt x="24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99CC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3060" y="2567"/>
                  <a:ext cx="42" cy="43"/>
                </a:xfrm>
                <a:custGeom>
                  <a:avLst/>
                  <a:gdLst>
                    <a:gd name="T0" fmla="*/ 0 w 127"/>
                    <a:gd name="T1" fmla="*/ 0 h 170"/>
                    <a:gd name="T2" fmla="*/ 0 w 127"/>
                    <a:gd name="T3" fmla="*/ 0 h 170"/>
                    <a:gd name="T4" fmla="*/ 0 w 127"/>
                    <a:gd name="T5" fmla="*/ 0 h 170"/>
                    <a:gd name="T6" fmla="*/ 0 w 127"/>
                    <a:gd name="T7" fmla="*/ 0 h 170"/>
                    <a:gd name="T8" fmla="*/ 0 w 127"/>
                    <a:gd name="T9" fmla="*/ 0 h 170"/>
                    <a:gd name="T10" fmla="*/ 0 w 127"/>
                    <a:gd name="T11" fmla="*/ 0 h 170"/>
                    <a:gd name="T12" fmla="*/ 0 w 127"/>
                    <a:gd name="T13" fmla="*/ 0 h 170"/>
                    <a:gd name="T14" fmla="*/ 0 w 127"/>
                    <a:gd name="T15" fmla="*/ 0 h 170"/>
                    <a:gd name="T16" fmla="*/ 0 w 127"/>
                    <a:gd name="T17" fmla="*/ 0 h 170"/>
                    <a:gd name="T18" fmla="*/ 0 w 127"/>
                    <a:gd name="T19" fmla="*/ 0 h 170"/>
                    <a:gd name="T20" fmla="*/ 0 w 127"/>
                    <a:gd name="T21" fmla="*/ 0 h 170"/>
                    <a:gd name="T22" fmla="*/ 0 w 127"/>
                    <a:gd name="T23" fmla="*/ 0 h 170"/>
                    <a:gd name="T24" fmla="*/ 0 w 127"/>
                    <a:gd name="T25" fmla="*/ 0 h 170"/>
                    <a:gd name="T26" fmla="*/ 0 w 127"/>
                    <a:gd name="T27" fmla="*/ 0 h 170"/>
                    <a:gd name="T28" fmla="*/ 0 w 127"/>
                    <a:gd name="T29" fmla="*/ 0 h 170"/>
                    <a:gd name="T30" fmla="*/ 0 w 127"/>
                    <a:gd name="T31" fmla="*/ 0 h 170"/>
                    <a:gd name="T32" fmla="*/ 0 w 127"/>
                    <a:gd name="T33" fmla="*/ 0 h 170"/>
                    <a:gd name="T34" fmla="*/ 0 w 127"/>
                    <a:gd name="T35" fmla="*/ 0 h 170"/>
                    <a:gd name="T36" fmla="*/ 0 w 127"/>
                    <a:gd name="T37" fmla="*/ 0 h 170"/>
                    <a:gd name="T38" fmla="*/ 0 w 127"/>
                    <a:gd name="T39" fmla="*/ 0 h 170"/>
                    <a:gd name="T40" fmla="*/ 0 w 127"/>
                    <a:gd name="T41" fmla="*/ 0 h 170"/>
                    <a:gd name="T42" fmla="*/ 0 w 127"/>
                    <a:gd name="T43" fmla="*/ 0 h 170"/>
                    <a:gd name="T44" fmla="*/ 0 w 127"/>
                    <a:gd name="T45" fmla="*/ 0 h 170"/>
                    <a:gd name="T46" fmla="*/ 0 w 127"/>
                    <a:gd name="T47" fmla="*/ 0 h 170"/>
                    <a:gd name="T48" fmla="*/ 0 w 127"/>
                    <a:gd name="T49" fmla="*/ 0 h 170"/>
                    <a:gd name="T50" fmla="*/ 0 w 127"/>
                    <a:gd name="T51" fmla="*/ 0 h 170"/>
                    <a:gd name="T52" fmla="*/ 0 w 127"/>
                    <a:gd name="T53" fmla="*/ 0 h 170"/>
                    <a:gd name="T54" fmla="*/ 0 w 127"/>
                    <a:gd name="T55" fmla="*/ 0 h 170"/>
                    <a:gd name="T56" fmla="*/ 0 w 127"/>
                    <a:gd name="T57" fmla="*/ 0 h 170"/>
                    <a:gd name="T58" fmla="*/ 0 w 127"/>
                    <a:gd name="T59" fmla="*/ 0 h 170"/>
                    <a:gd name="T60" fmla="*/ 0 w 127"/>
                    <a:gd name="T61" fmla="*/ 0 h 170"/>
                    <a:gd name="T62" fmla="*/ 0 w 127"/>
                    <a:gd name="T63" fmla="*/ 0 h 170"/>
                    <a:gd name="T64" fmla="*/ 0 w 127"/>
                    <a:gd name="T65" fmla="*/ 0 h 170"/>
                    <a:gd name="T66" fmla="*/ 0 w 127"/>
                    <a:gd name="T67" fmla="*/ 0 h 170"/>
                    <a:gd name="T68" fmla="*/ 0 w 127"/>
                    <a:gd name="T69" fmla="*/ 0 h 170"/>
                    <a:gd name="T70" fmla="*/ 0 w 127"/>
                    <a:gd name="T71" fmla="*/ 0 h 170"/>
                    <a:gd name="T72" fmla="*/ 0 w 127"/>
                    <a:gd name="T73" fmla="*/ 0 h 170"/>
                    <a:gd name="T74" fmla="*/ 0 w 127"/>
                    <a:gd name="T75" fmla="*/ 0 h 170"/>
                    <a:gd name="T76" fmla="*/ 0 w 127"/>
                    <a:gd name="T77" fmla="*/ 0 h 170"/>
                    <a:gd name="T78" fmla="*/ 0 w 127"/>
                    <a:gd name="T79" fmla="*/ 0 h 17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7"/>
                    <a:gd name="T121" fmla="*/ 0 h 170"/>
                    <a:gd name="T122" fmla="*/ 127 w 127"/>
                    <a:gd name="T123" fmla="*/ 170 h 17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7" h="170">
                      <a:moveTo>
                        <a:pt x="0" y="169"/>
                      </a:moveTo>
                      <a:lnTo>
                        <a:pt x="35" y="170"/>
                      </a:lnTo>
                      <a:lnTo>
                        <a:pt x="35" y="153"/>
                      </a:lnTo>
                      <a:lnTo>
                        <a:pt x="37" y="139"/>
                      </a:lnTo>
                      <a:lnTo>
                        <a:pt x="19" y="139"/>
                      </a:lnTo>
                      <a:lnTo>
                        <a:pt x="35" y="147"/>
                      </a:lnTo>
                      <a:lnTo>
                        <a:pt x="43" y="119"/>
                      </a:lnTo>
                      <a:lnTo>
                        <a:pt x="52" y="94"/>
                      </a:lnTo>
                      <a:lnTo>
                        <a:pt x="36" y="85"/>
                      </a:lnTo>
                      <a:lnTo>
                        <a:pt x="49" y="100"/>
                      </a:lnTo>
                      <a:lnTo>
                        <a:pt x="63" y="78"/>
                      </a:lnTo>
                      <a:lnTo>
                        <a:pt x="78" y="60"/>
                      </a:lnTo>
                      <a:lnTo>
                        <a:pt x="87" y="52"/>
                      </a:lnTo>
                      <a:lnTo>
                        <a:pt x="75" y="38"/>
                      </a:lnTo>
                      <a:lnTo>
                        <a:pt x="82" y="56"/>
                      </a:lnTo>
                      <a:lnTo>
                        <a:pt x="91" y="50"/>
                      </a:lnTo>
                      <a:lnTo>
                        <a:pt x="102" y="45"/>
                      </a:lnTo>
                      <a:lnTo>
                        <a:pt x="112" y="41"/>
                      </a:lnTo>
                      <a:lnTo>
                        <a:pt x="105" y="23"/>
                      </a:lnTo>
                      <a:lnTo>
                        <a:pt x="105" y="42"/>
                      </a:lnTo>
                      <a:lnTo>
                        <a:pt x="115" y="40"/>
                      </a:lnTo>
                      <a:lnTo>
                        <a:pt x="127" y="40"/>
                      </a:lnTo>
                      <a:lnTo>
                        <a:pt x="127" y="0"/>
                      </a:lnTo>
                      <a:lnTo>
                        <a:pt x="115" y="0"/>
                      </a:lnTo>
                      <a:lnTo>
                        <a:pt x="105" y="2"/>
                      </a:lnTo>
                      <a:lnTo>
                        <a:pt x="98" y="5"/>
                      </a:lnTo>
                      <a:lnTo>
                        <a:pt x="88" y="8"/>
                      </a:lnTo>
                      <a:lnTo>
                        <a:pt x="77" y="13"/>
                      </a:lnTo>
                      <a:lnTo>
                        <a:pt x="68" y="19"/>
                      </a:lnTo>
                      <a:lnTo>
                        <a:pt x="63" y="24"/>
                      </a:lnTo>
                      <a:lnTo>
                        <a:pt x="54" y="31"/>
                      </a:lnTo>
                      <a:lnTo>
                        <a:pt x="38" y="50"/>
                      </a:lnTo>
                      <a:lnTo>
                        <a:pt x="25" y="72"/>
                      </a:lnTo>
                      <a:lnTo>
                        <a:pt x="20" y="78"/>
                      </a:lnTo>
                      <a:lnTo>
                        <a:pt x="11" y="103"/>
                      </a:lnTo>
                      <a:lnTo>
                        <a:pt x="4" y="131"/>
                      </a:lnTo>
                      <a:lnTo>
                        <a:pt x="2" y="139"/>
                      </a:lnTo>
                      <a:lnTo>
                        <a:pt x="0" y="153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solidFill>
                  <a:srgbClr val="0099CC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7" name="Freeform 38"/>
              <p:cNvSpPr>
                <a:spLocks/>
              </p:cNvSpPr>
              <p:nvPr/>
            </p:nvSpPr>
            <p:spPr bwMode="auto">
              <a:xfrm>
                <a:off x="3023" y="2544"/>
                <a:ext cx="22" cy="66"/>
              </a:xfrm>
              <a:custGeom>
                <a:avLst/>
                <a:gdLst>
                  <a:gd name="T0" fmla="*/ 0 w 66"/>
                  <a:gd name="T1" fmla="*/ 0 h 264"/>
                  <a:gd name="T2" fmla="*/ 0 w 66"/>
                  <a:gd name="T3" fmla="*/ 0 h 264"/>
                  <a:gd name="T4" fmla="*/ 0 w 66"/>
                  <a:gd name="T5" fmla="*/ 0 h 264"/>
                  <a:gd name="T6" fmla="*/ 0 w 66"/>
                  <a:gd name="T7" fmla="*/ 0 h 264"/>
                  <a:gd name="T8" fmla="*/ 0 w 66"/>
                  <a:gd name="T9" fmla="*/ 0 h 264"/>
                  <a:gd name="T10" fmla="*/ 0 w 66"/>
                  <a:gd name="T11" fmla="*/ 0 h 264"/>
                  <a:gd name="T12" fmla="*/ 0 w 66"/>
                  <a:gd name="T13" fmla="*/ 0 h 264"/>
                  <a:gd name="T14" fmla="*/ 0 w 66"/>
                  <a:gd name="T15" fmla="*/ 0 h 264"/>
                  <a:gd name="T16" fmla="*/ 0 w 66"/>
                  <a:gd name="T17" fmla="*/ 0 h 264"/>
                  <a:gd name="T18" fmla="*/ 0 w 66"/>
                  <a:gd name="T19" fmla="*/ 0 h 264"/>
                  <a:gd name="T20" fmla="*/ 0 w 66"/>
                  <a:gd name="T21" fmla="*/ 0 h 264"/>
                  <a:gd name="T22" fmla="*/ 0 w 66"/>
                  <a:gd name="T23" fmla="*/ 0 h 264"/>
                  <a:gd name="T24" fmla="*/ 0 w 66"/>
                  <a:gd name="T25" fmla="*/ 0 h 264"/>
                  <a:gd name="T26" fmla="*/ 0 w 66"/>
                  <a:gd name="T27" fmla="*/ 0 h 264"/>
                  <a:gd name="T28" fmla="*/ 0 w 66"/>
                  <a:gd name="T29" fmla="*/ 0 h 264"/>
                  <a:gd name="T30" fmla="*/ 0 w 66"/>
                  <a:gd name="T31" fmla="*/ 0 h 264"/>
                  <a:gd name="T32" fmla="*/ 0 w 66"/>
                  <a:gd name="T33" fmla="*/ 0 h 264"/>
                  <a:gd name="T34" fmla="*/ 0 w 66"/>
                  <a:gd name="T35" fmla="*/ 0 h 264"/>
                  <a:gd name="T36" fmla="*/ 0 w 66"/>
                  <a:gd name="T37" fmla="*/ 0 h 264"/>
                  <a:gd name="T38" fmla="*/ 0 w 66"/>
                  <a:gd name="T39" fmla="*/ 0 h 264"/>
                  <a:gd name="T40" fmla="*/ 0 w 66"/>
                  <a:gd name="T41" fmla="*/ 0 h 264"/>
                  <a:gd name="T42" fmla="*/ 0 w 66"/>
                  <a:gd name="T43" fmla="*/ 0 h 264"/>
                  <a:gd name="T44" fmla="*/ 0 w 66"/>
                  <a:gd name="T45" fmla="*/ 0 h 264"/>
                  <a:gd name="T46" fmla="*/ 0 w 66"/>
                  <a:gd name="T47" fmla="*/ 0 h 264"/>
                  <a:gd name="T48" fmla="*/ 0 w 66"/>
                  <a:gd name="T49" fmla="*/ 0 h 264"/>
                  <a:gd name="T50" fmla="*/ 0 w 66"/>
                  <a:gd name="T51" fmla="*/ 0 h 264"/>
                  <a:gd name="T52" fmla="*/ 0 w 66"/>
                  <a:gd name="T53" fmla="*/ 0 h 264"/>
                  <a:gd name="T54" fmla="*/ 0 w 66"/>
                  <a:gd name="T55" fmla="*/ 0 h 264"/>
                  <a:gd name="T56" fmla="*/ 0 w 66"/>
                  <a:gd name="T57" fmla="*/ 0 h 264"/>
                  <a:gd name="T58" fmla="*/ 0 w 66"/>
                  <a:gd name="T59" fmla="*/ 0 h 264"/>
                  <a:gd name="T60" fmla="*/ 0 w 66"/>
                  <a:gd name="T61" fmla="*/ 0 h 264"/>
                  <a:gd name="T62" fmla="*/ 0 w 66"/>
                  <a:gd name="T63" fmla="*/ 0 h 264"/>
                  <a:gd name="T64" fmla="*/ 0 w 66"/>
                  <a:gd name="T65" fmla="*/ 0 h 264"/>
                  <a:gd name="T66" fmla="*/ 0 w 66"/>
                  <a:gd name="T67" fmla="*/ 0 h 264"/>
                  <a:gd name="T68" fmla="*/ 0 w 66"/>
                  <a:gd name="T69" fmla="*/ 0 h 264"/>
                  <a:gd name="T70" fmla="*/ 0 w 66"/>
                  <a:gd name="T71" fmla="*/ 0 h 264"/>
                  <a:gd name="T72" fmla="*/ 0 w 66"/>
                  <a:gd name="T73" fmla="*/ 0 h 264"/>
                  <a:gd name="T74" fmla="*/ 0 w 66"/>
                  <a:gd name="T75" fmla="*/ 0 h 264"/>
                  <a:gd name="T76" fmla="*/ 0 w 66"/>
                  <a:gd name="T77" fmla="*/ 0 h 264"/>
                  <a:gd name="T78" fmla="*/ 0 w 66"/>
                  <a:gd name="T79" fmla="*/ 0 h 264"/>
                  <a:gd name="T80" fmla="*/ 0 w 66"/>
                  <a:gd name="T81" fmla="*/ 0 h 264"/>
                  <a:gd name="T82" fmla="*/ 0 w 66"/>
                  <a:gd name="T83" fmla="*/ 0 h 26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6"/>
                  <a:gd name="T127" fmla="*/ 0 h 264"/>
                  <a:gd name="T128" fmla="*/ 66 w 66"/>
                  <a:gd name="T129" fmla="*/ 264 h 26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6" h="264">
                    <a:moveTo>
                      <a:pt x="8" y="0"/>
                    </a:moveTo>
                    <a:lnTo>
                      <a:pt x="8" y="41"/>
                    </a:lnTo>
                    <a:lnTo>
                      <a:pt x="12" y="42"/>
                    </a:lnTo>
                    <a:lnTo>
                      <a:pt x="12" y="21"/>
                    </a:lnTo>
                    <a:lnTo>
                      <a:pt x="5" y="39"/>
                    </a:lnTo>
                    <a:lnTo>
                      <a:pt x="0" y="36"/>
                    </a:lnTo>
                    <a:lnTo>
                      <a:pt x="4" y="39"/>
                    </a:lnTo>
                    <a:lnTo>
                      <a:pt x="8" y="44"/>
                    </a:lnTo>
                    <a:lnTo>
                      <a:pt x="20" y="31"/>
                    </a:lnTo>
                    <a:lnTo>
                      <a:pt x="4" y="38"/>
                    </a:lnTo>
                    <a:lnTo>
                      <a:pt x="8" y="47"/>
                    </a:lnTo>
                    <a:lnTo>
                      <a:pt x="11" y="58"/>
                    </a:lnTo>
                    <a:lnTo>
                      <a:pt x="14" y="70"/>
                    </a:lnTo>
                    <a:lnTo>
                      <a:pt x="18" y="83"/>
                    </a:lnTo>
                    <a:lnTo>
                      <a:pt x="21" y="99"/>
                    </a:lnTo>
                    <a:lnTo>
                      <a:pt x="37" y="91"/>
                    </a:lnTo>
                    <a:lnTo>
                      <a:pt x="19" y="91"/>
                    </a:lnTo>
                    <a:lnTo>
                      <a:pt x="22" y="109"/>
                    </a:lnTo>
                    <a:lnTo>
                      <a:pt x="24" y="127"/>
                    </a:lnTo>
                    <a:lnTo>
                      <a:pt x="26" y="147"/>
                    </a:lnTo>
                    <a:lnTo>
                      <a:pt x="28" y="169"/>
                    </a:lnTo>
                    <a:lnTo>
                      <a:pt x="30" y="215"/>
                    </a:lnTo>
                    <a:lnTo>
                      <a:pt x="31" y="264"/>
                    </a:lnTo>
                    <a:lnTo>
                      <a:pt x="66" y="264"/>
                    </a:lnTo>
                    <a:lnTo>
                      <a:pt x="65" y="215"/>
                    </a:lnTo>
                    <a:lnTo>
                      <a:pt x="63" y="169"/>
                    </a:lnTo>
                    <a:lnTo>
                      <a:pt x="61" y="147"/>
                    </a:lnTo>
                    <a:lnTo>
                      <a:pt x="59" y="127"/>
                    </a:lnTo>
                    <a:lnTo>
                      <a:pt x="57" y="109"/>
                    </a:lnTo>
                    <a:lnTo>
                      <a:pt x="53" y="91"/>
                    </a:lnTo>
                    <a:lnTo>
                      <a:pt x="52" y="83"/>
                    </a:lnTo>
                    <a:lnTo>
                      <a:pt x="49" y="67"/>
                    </a:lnTo>
                    <a:lnTo>
                      <a:pt x="46" y="54"/>
                    </a:lnTo>
                    <a:lnTo>
                      <a:pt x="43" y="42"/>
                    </a:lnTo>
                    <a:lnTo>
                      <a:pt x="40" y="31"/>
                    </a:lnTo>
                    <a:lnTo>
                      <a:pt x="36" y="22"/>
                    </a:lnTo>
                    <a:lnTo>
                      <a:pt x="32" y="16"/>
                    </a:lnTo>
                    <a:lnTo>
                      <a:pt x="28" y="11"/>
                    </a:lnTo>
                    <a:lnTo>
                      <a:pt x="24" y="8"/>
                    </a:lnTo>
                    <a:lnTo>
                      <a:pt x="19" y="3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99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39"/>
              <p:cNvSpPr>
                <a:spLocks/>
              </p:cNvSpPr>
              <p:nvPr/>
            </p:nvSpPr>
            <p:spPr bwMode="auto">
              <a:xfrm>
                <a:off x="2750" y="2609"/>
                <a:ext cx="316" cy="10"/>
              </a:xfrm>
              <a:custGeom>
                <a:avLst/>
                <a:gdLst>
                  <a:gd name="T0" fmla="*/ 0 w 948"/>
                  <a:gd name="T1" fmla="*/ 0 h 41"/>
                  <a:gd name="T2" fmla="*/ 0 w 948"/>
                  <a:gd name="T3" fmla="*/ 0 h 41"/>
                  <a:gd name="T4" fmla="*/ 0 w 948"/>
                  <a:gd name="T5" fmla="*/ 0 h 41"/>
                  <a:gd name="T6" fmla="*/ 0 w 948"/>
                  <a:gd name="T7" fmla="*/ 0 h 41"/>
                  <a:gd name="T8" fmla="*/ 0 w 948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8"/>
                  <a:gd name="T16" fmla="*/ 0 h 41"/>
                  <a:gd name="T17" fmla="*/ 948 w 94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8" h="41">
                    <a:moveTo>
                      <a:pt x="0" y="0"/>
                    </a:moveTo>
                    <a:lnTo>
                      <a:pt x="0" y="40"/>
                    </a:lnTo>
                    <a:lnTo>
                      <a:pt x="948" y="41"/>
                    </a:lnTo>
                    <a:lnTo>
                      <a:pt x="948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40"/>
              <p:cNvSpPr>
                <a:spLocks/>
              </p:cNvSpPr>
              <p:nvPr/>
            </p:nvSpPr>
            <p:spPr bwMode="auto">
              <a:xfrm>
                <a:off x="3154" y="2609"/>
                <a:ext cx="56" cy="10"/>
              </a:xfrm>
              <a:custGeom>
                <a:avLst/>
                <a:gdLst>
                  <a:gd name="T0" fmla="*/ 0 w 170"/>
                  <a:gd name="T1" fmla="*/ 0 h 41"/>
                  <a:gd name="T2" fmla="*/ 0 w 170"/>
                  <a:gd name="T3" fmla="*/ 0 h 41"/>
                  <a:gd name="T4" fmla="*/ 0 w 170"/>
                  <a:gd name="T5" fmla="*/ 0 h 41"/>
                  <a:gd name="T6" fmla="*/ 0 w 170"/>
                  <a:gd name="T7" fmla="*/ 0 h 41"/>
                  <a:gd name="T8" fmla="*/ 0 w 170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"/>
                  <a:gd name="T16" fmla="*/ 0 h 41"/>
                  <a:gd name="T17" fmla="*/ 170 w 17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" h="41">
                    <a:moveTo>
                      <a:pt x="0" y="0"/>
                    </a:moveTo>
                    <a:lnTo>
                      <a:pt x="0" y="40"/>
                    </a:lnTo>
                    <a:lnTo>
                      <a:pt x="170" y="41"/>
                    </a:lnTo>
                    <a:lnTo>
                      <a:pt x="17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41"/>
              <p:cNvSpPr>
                <a:spLocks/>
              </p:cNvSpPr>
              <p:nvPr/>
            </p:nvSpPr>
            <p:spPr bwMode="auto">
              <a:xfrm>
                <a:off x="2948" y="2488"/>
                <a:ext cx="95" cy="58"/>
              </a:xfrm>
              <a:custGeom>
                <a:avLst/>
                <a:gdLst>
                  <a:gd name="T0" fmla="*/ 0 w 283"/>
                  <a:gd name="T1" fmla="*/ 0 h 231"/>
                  <a:gd name="T2" fmla="*/ 0 w 283"/>
                  <a:gd name="T3" fmla="*/ 0 h 231"/>
                  <a:gd name="T4" fmla="*/ 0 w 283"/>
                  <a:gd name="T5" fmla="*/ 0 h 231"/>
                  <a:gd name="T6" fmla="*/ 0 w 283"/>
                  <a:gd name="T7" fmla="*/ 0 h 231"/>
                  <a:gd name="T8" fmla="*/ 0 w 283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3"/>
                  <a:gd name="T16" fmla="*/ 0 h 231"/>
                  <a:gd name="T17" fmla="*/ 283 w 283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3" h="231">
                    <a:moveTo>
                      <a:pt x="19" y="0"/>
                    </a:moveTo>
                    <a:lnTo>
                      <a:pt x="0" y="33"/>
                    </a:lnTo>
                    <a:lnTo>
                      <a:pt x="264" y="231"/>
                    </a:lnTo>
                    <a:lnTo>
                      <a:pt x="283" y="19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99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42"/>
              <p:cNvSpPr>
                <a:spLocks/>
              </p:cNvSpPr>
              <p:nvPr/>
            </p:nvSpPr>
            <p:spPr bwMode="auto">
              <a:xfrm>
                <a:off x="3034" y="2533"/>
                <a:ext cx="151" cy="25"/>
              </a:xfrm>
              <a:custGeom>
                <a:avLst/>
                <a:gdLst>
                  <a:gd name="T0" fmla="*/ 0 w 453"/>
                  <a:gd name="T1" fmla="*/ 0 h 100"/>
                  <a:gd name="T2" fmla="*/ 0 w 453"/>
                  <a:gd name="T3" fmla="*/ 0 h 100"/>
                  <a:gd name="T4" fmla="*/ 0 w 453"/>
                  <a:gd name="T5" fmla="*/ 0 h 100"/>
                  <a:gd name="T6" fmla="*/ 0 w 453"/>
                  <a:gd name="T7" fmla="*/ 0 h 100"/>
                  <a:gd name="T8" fmla="*/ 0 w 453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100"/>
                  <a:gd name="T17" fmla="*/ 453 w 453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100">
                    <a:moveTo>
                      <a:pt x="5" y="0"/>
                    </a:moveTo>
                    <a:lnTo>
                      <a:pt x="0" y="39"/>
                    </a:lnTo>
                    <a:lnTo>
                      <a:pt x="448" y="100"/>
                    </a:lnTo>
                    <a:lnTo>
                      <a:pt x="453" y="6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99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43"/>
              <p:cNvSpPr>
                <a:spLocks/>
              </p:cNvSpPr>
              <p:nvPr/>
            </p:nvSpPr>
            <p:spPr bwMode="auto">
              <a:xfrm>
                <a:off x="3171" y="2548"/>
                <a:ext cx="54" cy="27"/>
              </a:xfrm>
              <a:custGeom>
                <a:avLst/>
                <a:gdLst>
                  <a:gd name="T0" fmla="*/ 0 w 163"/>
                  <a:gd name="T1" fmla="*/ 0 h 111"/>
                  <a:gd name="T2" fmla="*/ 0 w 163"/>
                  <a:gd name="T3" fmla="*/ 0 h 111"/>
                  <a:gd name="T4" fmla="*/ 0 w 163"/>
                  <a:gd name="T5" fmla="*/ 0 h 111"/>
                  <a:gd name="T6" fmla="*/ 0 w 163"/>
                  <a:gd name="T7" fmla="*/ 0 h 111"/>
                  <a:gd name="T8" fmla="*/ 0 w 163"/>
                  <a:gd name="T9" fmla="*/ 0 h 111"/>
                  <a:gd name="T10" fmla="*/ 0 w 163"/>
                  <a:gd name="T11" fmla="*/ 0 h 111"/>
                  <a:gd name="T12" fmla="*/ 0 w 163"/>
                  <a:gd name="T13" fmla="*/ 0 h 111"/>
                  <a:gd name="T14" fmla="*/ 0 w 163"/>
                  <a:gd name="T15" fmla="*/ 0 h 111"/>
                  <a:gd name="T16" fmla="*/ 0 w 163"/>
                  <a:gd name="T17" fmla="*/ 0 h 111"/>
                  <a:gd name="T18" fmla="*/ 0 w 163"/>
                  <a:gd name="T19" fmla="*/ 0 h 111"/>
                  <a:gd name="T20" fmla="*/ 0 w 163"/>
                  <a:gd name="T21" fmla="*/ 0 h 111"/>
                  <a:gd name="T22" fmla="*/ 0 w 163"/>
                  <a:gd name="T23" fmla="*/ 0 h 111"/>
                  <a:gd name="T24" fmla="*/ 0 w 163"/>
                  <a:gd name="T25" fmla="*/ 0 h 111"/>
                  <a:gd name="T26" fmla="*/ 0 w 163"/>
                  <a:gd name="T27" fmla="*/ 0 h 111"/>
                  <a:gd name="T28" fmla="*/ 0 w 163"/>
                  <a:gd name="T29" fmla="*/ 0 h 111"/>
                  <a:gd name="T30" fmla="*/ 0 w 163"/>
                  <a:gd name="T31" fmla="*/ 0 h 111"/>
                  <a:gd name="T32" fmla="*/ 0 w 163"/>
                  <a:gd name="T33" fmla="*/ 0 h 111"/>
                  <a:gd name="T34" fmla="*/ 0 w 163"/>
                  <a:gd name="T35" fmla="*/ 0 h 111"/>
                  <a:gd name="T36" fmla="*/ 0 w 163"/>
                  <a:gd name="T37" fmla="*/ 0 h 111"/>
                  <a:gd name="T38" fmla="*/ 0 w 163"/>
                  <a:gd name="T39" fmla="*/ 0 h 111"/>
                  <a:gd name="T40" fmla="*/ 0 w 163"/>
                  <a:gd name="T41" fmla="*/ 0 h 111"/>
                  <a:gd name="T42" fmla="*/ 0 w 163"/>
                  <a:gd name="T43" fmla="*/ 0 h 111"/>
                  <a:gd name="T44" fmla="*/ 0 w 163"/>
                  <a:gd name="T45" fmla="*/ 0 h 111"/>
                  <a:gd name="T46" fmla="*/ 0 w 163"/>
                  <a:gd name="T47" fmla="*/ 0 h 111"/>
                  <a:gd name="T48" fmla="*/ 0 w 163"/>
                  <a:gd name="T49" fmla="*/ 0 h 111"/>
                  <a:gd name="T50" fmla="*/ 0 w 163"/>
                  <a:gd name="T51" fmla="*/ 0 h 111"/>
                  <a:gd name="T52" fmla="*/ 0 w 163"/>
                  <a:gd name="T53" fmla="*/ 0 h 111"/>
                  <a:gd name="T54" fmla="*/ 0 w 163"/>
                  <a:gd name="T55" fmla="*/ 0 h 111"/>
                  <a:gd name="T56" fmla="*/ 0 w 163"/>
                  <a:gd name="T57" fmla="*/ 0 h 111"/>
                  <a:gd name="T58" fmla="*/ 0 w 163"/>
                  <a:gd name="T59" fmla="*/ 0 h 111"/>
                  <a:gd name="T60" fmla="*/ 0 w 163"/>
                  <a:gd name="T61" fmla="*/ 0 h 111"/>
                  <a:gd name="T62" fmla="*/ 0 w 163"/>
                  <a:gd name="T63" fmla="*/ 0 h 111"/>
                  <a:gd name="T64" fmla="*/ 0 w 163"/>
                  <a:gd name="T65" fmla="*/ 0 h 111"/>
                  <a:gd name="T66" fmla="*/ 0 w 163"/>
                  <a:gd name="T67" fmla="*/ 0 h 111"/>
                  <a:gd name="T68" fmla="*/ 0 w 163"/>
                  <a:gd name="T69" fmla="*/ 0 h 111"/>
                  <a:gd name="T70" fmla="*/ 0 w 163"/>
                  <a:gd name="T71" fmla="*/ 0 h 111"/>
                  <a:gd name="T72" fmla="*/ 0 w 163"/>
                  <a:gd name="T73" fmla="*/ 0 h 111"/>
                  <a:gd name="T74" fmla="*/ 0 w 163"/>
                  <a:gd name="T75" fmla="*/ 0 h 111"/>
                  <a:gd name="T76" fmla="*/ 0 w 163"/>
                  <a:gd name="T77" fmla="*/ 0 h 1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3"/>
                  <a:gd name="T118" fmla="*/ 0 h 111"/>
                  <a:gd name="T119" fmla="*/ 163 w 163"/>
                  <a:gd name="T120" fmla="*/ 111 h 1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3" h="111">
                    <a:moveTo>
                      <a:pt x="0" y="0"/>
                    </a:moveTo>
                    <a:lnTo>
                      <a:pt x="0" y="40"/>
                    </a:lnTo>
                    <a:lnTo>
                      <a:pt x="30" y="41"/>
                    </a:lnTo>
                    <a:lnTo>
                      <a:pt x="57" y="46"/>
                    </a:lnTo>
                    <a:lnTo>
                      <a:pt x="57" y="27"/>
                    </a:lnTo>
                    <a:lnTo>
                      <a:pt x="50" y="45"/>
                    </a:lnTo>
                    <a:lnTo>
                      <a:pt x="74" y="54"/>
                    </a:lnTo>
                    <a:lnTo>
                      <a:pt x="96" y="65"/>
                    </a:lnTo>
                    <a:lnTo>
                      <a:pt x="105" y="71"/>
                    </a:lnTo>
                    <a:lnTo>
                      <a:pt x="112" y="52"/>
                    </a:lnTo>
                    <a:lnTo>
                      <a:pt x="99" y="67"/>
                    </a:lnTo>
                    <a:lnTo>
                      <a:pt x="108" y="74"/>
                    </a:lnTo>
                    <a:lnTo>
                      <a:pt x="115" y="82"/>
                    </a:lnTo>
                    <a:lnTo>
                      <a:pt x="122" y="90"/>
                    </a:lnTo>
                    <a:lnTo>
                      <a:pt x="133" y="76"/>
                    </a:lnTo>
                    <a:lnTo>
                      <a:pt x="117" y="84"/>
                    </a:lnTo>
                    <a:lnTo>
                      <a:pt x="123" y="91"/>
                    </a:lnTo>
                    <a:lnTo>
                      <a:pt x="126" y="101"/>
                    </a:lnTo>
                    <a:lnTo>
                      <a:pt x="128" y="110"/>
                    </a:lnTo>
                    <a:lnTo>
                      <a:pt x="144" y="101"/>
                    </a:lnTo>
                    <a:lnTo>
                      <a:pt x="127" y="101"/>
                    </a:lnTo>
                    <a:lnTo>
                      <a:pt x="128" y="111"/>
                    </a:lnTo>
                    <a:lnTo>
                      <a:pt x="163" y="111"/>
                    </a:lnTo>
                    <a:lnTo>
                      <a:pt x="162" y="101"/>
                    </a:lnTo>
                    <a:lnTo>
                      <a:pt x="160" y="94"/>
                    </a:lnTo>
                    <a:lnTo>
                      <a:pt x="157" y="85"/>
                    </a:lnTo>
                    <a:lnTo>
                      <a:pt x="154" y="76"/>
                    </a:lnTo>
                    <a:lnTo>
                      <a:pt x="149" y="68"/>
                    </a:lnTo>
                    <a:lnTo>
                      <a:pt x="146" y="62"/>
                    </a:lnTo>
                    <a:lnTo>
                      <a:pt x="140" y="54"/>
                    </a:lnTo>
                    <a:lnTo>
                      <a:pt x="132" y="46"/>
                    </a:lnTo>
                    <a:lnTo>
                      <a:pt x="124" y="39"/>
                    </a:lnTo>
                    <a:lnTo>
                      <a:pt x="118" y="34"/>
                    </a:lnTo>
                    <a:lnTo>
                      <a:pt x="110" y="28"/>
                    </a:lnTo>
                    <a:lnTo>
                      <a:pt x="88" y="17"/>
                    </a:lnTo>
                    <a:lnTo>
                      <a:pt x="64" y="9"/>
                    </a:lnTo>
                    <a:lnTo>
                      <a:pt x="57" y="6"/>
                    </a:lnTo>
                    <a:lnTo>
                      <a:pt x="3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3205" y="2581"/>
                <a:ext cx="24" cy="34"/>
              </a:xfrm>
              <a:custGeom>
                <a:avLst/>
                <a:gdLst>
                  <a:gd name="T0" fmla="*/ 0 w 71"/>
                  <a:gd name="T1" fmla="*/ 0 h 137"/>
                  <a:gd name="T2" fmla="*/ 0 w 71"/>
                  <a:gd name="T3" fmla="*/ 0 h 137"/>
                  <a:gd name="T4" fmla="*/ 0 w 71"/>
                  <a:gd name="T5" fmla="*/ 0 h 137"/>
                  <a:gd name="T6" fmla="*/ 0 w 71"/>
                  <a:gd name="T7" fmla="*/ 0 h 137"/>
                  <a:gd name="T8" fmla="*/ 0 w 71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37"/>
                  <a:gd name="T17" fmla="*/ 71 w 71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37">
                    <a:moveTo>
                      <a:pt x="71" y="15"/>
                    </a:moveTo>
                    <a:lnTo>
                      <a:pt x="40" y="0"/>
                    </a:lnTo>
                    <a:lnTo>
                      <a:pt x="0" y="122"/>
                    </a:lnTo>
                    <a:lnTo>
                      <a:pt x="31" y="137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0099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2836" y="2496"/>
                <a:ext cx="16" cy="114"/>
              </a:xfrm>
              <a:custGeom>
                <a:avLst/>
                <a:gdLst>
                  <a:gd name="T0" fmla="*/ 0 w 48"/>
                  <a:gd name="T1" fmla="*/ 0 h 458"/>
                  <a:gd name="T2" fmla="*/ 0 w 48"/>
                  <a:gd name="T3" fmla="*/ 0 h 458"/>
                  <a:gd name="T4" fmla="*/ 0 w 48"/>
                  <a:gd name="T5" fmla="*/ 0 h 458"/>
                  <a:gd name="T6" fmla="*/ 0 w 48"/>
                  <a:gd name="T7" fmla="*/ 0 h 458"/>
                  <a:gd name="T8" fmla="*/ 0 w 48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58"/>
                  <a:gd name="T17" fmla="*/ 48 w 48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58">
                    <a:moveTo>
                      <a:pt x="48" y="1"/>
                    </a:moveTo>
                    <a:lnTo>
                      <a:pt x="14" y="0"/>
                    </a:lnTo>
                    <a:lnTo>
                      <a:pt x="0" y="457"/>
                    </a:lnTo>
                    <a:lnTo>
                      <a:pt x="35" y="45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0099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8244408" y="1251839"/>
            <a:ext cx="0" cy="358379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7499920" y="958483"/>
            <a:ext cx="1464568" cy="29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6" rIns="91433" bIns="45716">
            <a:spAutoFit/>
          </a:bodyPr>
          <a:lstStyle/>
          <a:p>
            <a:pPr algn="ctr"/>
            <a:r>
              <a:rPr lang="en-US" altLang="zh-CN" sz="1300" b="1" dirty="0"/>
              <a:t>WO  Complete</a:t>
            </a:r>
            <a:endParaRPr lang="zh-CN" altLang="en-US" sz="1300" b="1"/>
          </a:p>
        </p:txBody>
      </p:sp>
      <p:grpSp>
        <p:nvGrpSpPr>
          <p:cNvPr id="36" name="Group 48"/>
          <p:cNvGrpSpPr>
            <a:grpSpLocks/>
          </p:cNvGrpSpPr>
          <p:nvPr/>
        </p:nvGrpSpPr>
        <p:grpSpPr bwMode="auto">
          <a:xfrm>
            <a:off x="2090741" y="1449253"/>
            <a:ext cx="663575" cy="135731"/>
            <a:chOff x="2612" y="2483"/>
            <a:chExt cx="617" cy="136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2612" y="2530"/>
              <a:ext cx="12" cy="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3174" tIns="41587" rIns="83174" bIns="41587"/>
            <a:lstStyle/>
            <a:p>
              <a:pPr defTabSz="831850"/>
              <a:endParaRPr lang="en-US" altLang="zh-CN" sz="1600" dirty="0">
                <a:latin typeface="Futura Bk"/>
              </a:endParaRPr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2618" y="2609"/>
              <a:ext cx="57" cy="10"/>
            </a:xfrm>
            <a:custGeom>
              <a:avLst/>
              <a:gdLst>
                <a:gd name="T0" fmla="*/ 0 w 171"/>
                <a:gd name="T1" fmla="*/ 0 h 41"/>
                <a:gd name="T2" fmla="*/ 0 w 171"/>
                <a:gd name="T3" fmla="*/ 0 h 41"/>
                <a:gd name="T4" fmla="*/ 0 w 171"/>
                <a:gd name="T5" fmla="*/ 0 h 41"/>
                <a:gd name="T6" fmla="*/ 0 w 171"/>
                <a:gd name="T7" fmla="*/ 0 h 41"/>
                <a:gd name="T8" fmla="*/ 0 w 171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41"/>
                <a:gd name="T17" fmla="*/ 171 w 17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41">
                  <a:moveTo>
                    <a:pt x="0" y="0"/>
                  </a:moveTo>
                  <a:lnTo>
                    <a:pt x="0" y="40"/>
                  </a:lnTo>
                  <a:lnTo>
                    <a:pt x="171" y="41"/>
                  </a:lnTo>
                  <a:lnTo>
                    <a:pt x="17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66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2615" y="2491"/>
              <a:ext cx="121" cy="47"/>
            </a:xfrm>
            <a:custGeom>
              <a:avLst/>
              <a:gdLst>
                <a:gd name="T0" fmla="*/ 0 w 255"/>
                <a:gd name="T1" fmla="*/ 0 h 202"/>
                <a:gd name="T2" fmla="*/ 0 w 255"/>
                <a:gd name="T3" fmla="*/ 0 h 202"/>
                <a:gd name="T4" fmla="*/ 0 w 255"/>
                <a:gd name="T5" fmla="*/ 0 h 202"/>
                <a:gd name="T6" fmla="*/ 0 w 255"/>
                <a:gd name="T7" fmla="*/ 0 h 202"/>
                <a:gd name="T8" fmla="*/ 0 w 255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02"/>
                <a:gd name="T17" fmla="*/ 255 w 255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02">
                  <a:moveTo>
                    <a:pt x="255" y="34"/>
                  </a:moveTo>
                  <a:lnTo>
                    <a:pt x="237" y="0"/>
                  </a:lnTo>
                  <a:lnTo>
                    <a:pt x="0" y="168"/>
                  </a:lnTo>
                  <a:lnTo>
                    <a:pt x="18" y="202"/>
                  </a:lnTo>
                  <a:lnTo>
                    <a:pt x="255" y="34"/>
                  </a:lnTo>
                  <a:close/>
                </a:path>
              </a:pathLst>
            </a:custGeom>
            <a:solidFill>
              <a:srgbClr val="FF0066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52"/>
            <p:cNvGrpSpPr>
              <a:grpSpLocks/>
            </p:cNvGrpSpPr>
            <p:nvPr/>
          </p:nvGrpSpPr>
          <p:grpSpPr bwMode="auto">
            <a:xfrm>
              <a:off x="2665" y="2483"/>
              <a:ext cx="564" cy="136"/>
              <a:chOff x="2665" y="2483"/>
              <a:chExt cx="564" cy="136"/>
            </a:xfrm>
          </p:grpSpPr>
          <p:sp>
            <p:nvSpPr>
              <p:cNvPr id="56" name="Freeform 53"/>
              <p:cNvSpPr>
                <a:spLocks/>
              </p:cNvSpPr>
              <p:nvPr/>
            </p:nvSpPr>
            <p:spPr bwMode="auto">
              <a:xfrm>
                <a:off x="2692" y="2483"/>
                <a:ext cx="272" cy="16"/>
              </a:xfrm>
              <a:custGeom>
                <a:avLst/>
                <a:gdLst>
                  <a:gd name="T0" fmla="*/ 0 w 816"/>
                  <a:gd name="T1" fmla="*/ 0 h 64"/>
                  <a:gd name="T2" fmla="*/ 0 w 816"/>
                  <a:gd name="T3" fmla="*/ 0 h 64"/>
                  <a:gd name="T4" fmla="*/ 0 w 816"/>
                  <a:gd name="T5" fmla="*/ 0 h 64"/>
                  <a:gd name="T6" fmla="*/ 0 w 816"/>
                  <a:gd name="T7" fmla="*/ 0 h 64"/>
                  <a:gd name="T8" fmla="*/ 0 w 816"/>
                  <a:gd name="T9" fmla="*/ 0 h 64"/>
                  <a:gd name="T10" fmla="*/ 0 w 816"/>
                  <a:gd name="T11" fmla="*/ 0 h 64"/>
                  <a:gd name="T12" fmla="*/ 0 w 816"/>
                  <a:gd name="T13" fmla="*/ 0 h 64"/>
                  <a:gd name="T14" fmla="*/ 0 w 816"/>
                  <a:gd name="T15" fmla="*/ 0 h 64"/>
                  <a:gd name="T16" fmla="*/ 0 w 816"/>
                  <a:gd name="T17" fmla="*/ 0 h 64"/>
                  <a:gd name="T18" fmla="*/ 0 w 816"/>
                  <a:gd name="T19" fmla="*/ 0 h 64"/>
                  <a:gd name="T20" fmla="*/ 0 w 816"/>
                  <a:gd name="T21" fmla="*/ 0 h 64"/>
                  <a:gd name="T22" fmla="*/ 0 w 816"/>
                  <a:gd name="T23" fmla="*/ 0 h 64"/>
                  <a:gd name="T24" fmla="*/ 0 w 816"/>
                  <a:gd name="T25" fmla="*/ 0 h 64"/>
                  <a:gd name="T26" fmla="*/ 0 w 816"/>
                  <a:gd name="T27" fmla="*/ 0 h 64"/>
                  <a:gd name="T28" fmla="*/ 0 w 816"/>
                  <a:gd name="T29" fmla="*/ 0 h 64"/>
                  <a:gd name="T30" fmla="*/ 0 w 816"/>
                  <a:gd name="T31" fmla="*/ 0 h 64"/>
                  <a:gd name="T32" fmla="*/ 0 w 816"/>
                  <a:gd name="T33" fmla="*/ 0 h 64"/>
                  <a:gd name="T34" fmla="*/ 0 w 816"/>
                  <a:gd name="T35" fmla="*/ 0 h 64"/>
                  <a:gd name="T36" fmla="*/ 0 w 816"/>
                  <a:gd name="T37" fmla="*/ 0 h 64"/>
                  <a:gd name="T38" fmla="*/ 0 w 816"/>
                  <a:gd name="T39" fmla="*/ 0 h 64"/>
                  <a:gd name="T40" fmla="*/ 0 w 816"/>
                  <a:gd name="T41" fmla="*/ 0 h 64"/>
                  <a:gd name="T42" fmla="*/ 0 w 816"/>
                  <a:gd name="T43" fmla="*/ 0 h 64"/>
                  <a:gd name="T44" fmla="*/ 0 w 816"/>
                  <a:gd name="T45" fmla="*/ 0 h 64"/>
                  <a:gd name="T46" fmla="*/ 0 w 816"/>
                  <a:gd name="T47" fmla="*/ 0 h 64"/>
                  <a:gd name="T48" fmla="*/ 0 w 816"/>
                  <a:gd name="T49" fmla="*/ 0 h 64"/>
                  <a:gd name="T50" fmla="*/ 0 w 816"/>
                  <a:gd name="T51" fmla="*/ 0 h 64"/>
                  <a:gd name="T52" fmla="*/ 0 w 816"/>
                  <a:gd name="T53" fmla="*/ 0 h 64"/>
                  <a:gd name="T54" fmla="*/ 0 w 816"/>
                  <a:gd name="T55" fmla="*/ 0 h 64"/>
                  <a:gd name="T56" fmla="*/ 0 w 816"/>
                  <a:gd name="T57" fmla="*/ 0 h 64"/>
                  <a:gd name="T58" fmla="*/ 0 w 816"/>
                  <a:gd name="T59" fmla="*/ 0 h 64"/>
                  <a:gd name="T60" fmla="*/ 0 w 816"/>
                  <a:gd name="T61" fmla="*/ 0 h 64"/>
                  <a:gd name="T62" fmla="*/ 0 w 816"/>
                  <a:gd name="T63" fmla="*/ 0 h 64"/>
                  <a:gd name="T64" fmla="*/ 0 w 816"/>
                  <a:gd name="T65" fmla="*/ 0 h 64"/>
                  <a:gd name="T66" fmla="*/ 0 w 816"/>
                  <a:gd name="T67" fmla="*/ 0 h 64"/>
                  <a:gd name="T68" fmla="*/ 0 w 816"/>
                  <a:gd name="T69" fmla="*/ 0 h 64"/>
                  <a:gd name="T70" fmla="*/ 0 w 816"/>
                  <a:gd name="T71" fmla="*/ 0 h 64"/>
                  <a:gd name="T72" fmla="*/ 0 w 816"/>
                  <a:gd name="T73" fmla="*/ 0 h 64"/>
                  <a:gd name="T74" fmla="*/ 0 w 816"/>
                  <a:gd name="T75" fmla="*/ 0 h 64"/>
                  <a:gd name="T76" fmla="*/ 0 w 816"/>
                  <a:gd name="T77" fmla="*/ 0 h 64"/>
                  <a:gd name="T78" fmla="*/ 0 w 816"/>
                  <a:gd name="T79" fmla="*/ 0 h 64"/>
                  <a:gd name="T80" fmla="*/ 0 w 816"/>
                  <a:gd name="T81" fmla="*/ 0 h 64"/>
                  <a:gd name="T82" fmla="*/ 0 w 816"/>
                  <a:gd name="T83" fmla="*/ 0 h 64"/>
                  <a:gd name="T84" fmla="*/ 0 w 816"/>
                  <a:gd name="T85" fmla="*/ 0 h 64"/>
                  <a:gd name="T86" fmla="*/ 0 w 816"/>
                  <a:gd name="T87" fmla="*/ 0 h 64"/>
                  <a:gd name="T88" fmla="*/ 0 w 816"/>
                  <a:gd name="T89" fmla="*/ 0 h 64"/>
                  <a:gd name="T90" fmla="*/ 0 w 816"/>
                  <a:gd name="T91" fmla="*/ 0 h 64"/>
                  <a:gd name="T92" fmla="*/ 0 w 816"/>
                  <a:gd name="T93" fmla="*/ 0 h 64"/>
                  <a:gd name="T94" fmla="*/ 0 w 816"/>
                  <a:gd name="T95" fmla="*/ 0 h 64"/>
                  <a:gd name="T96" fmla="*/ 0 w 816"/>
                  <a:gd name="T97" fmla="*/ 0 h 64"/>
                  <a:gd name="T98" fmla="*/ 0 w 816"/>
                  <a:gd name="T99" fmla="*/ 0 h 64"/>
                  <a:gd name="T100" fmla="*/ 0 w 816"/>
                  <a:gd name="T101" fmla="*/ 0 h 64"/>
                  <a:gd name="T102" fmla="*/ 0 w 816"/>
                  <a:gd name="T103" fmla="*/ 0 h 64"/>
                  <a:gd name="T104" fmla="*/ 0 w 816"/>
                  <a:gd name="T105" fmla="*/ 0 h 64"/>
                  <a:gd name="T106" fmla="*/ 0 w 816"/>
                  <a:gd name="T107" fmla="*/ 0 h 64"/>
                  <a:gd name="T108" fmla="*/ 0 w 816"/>
                  <a:gd name="T109" fmla="*/ 0 h 64"/>
                  <a:gd name="T110" fmla="*/ 0 w 816"/>
                  <a:gd name="T111" fmla="*/ 0 h 64"/>
                  <a:gd name="T112" fmla="*/ 0 w 816"/>
                  <a:gd name="T113" fmla="*/ 0 h 64"/>
                  <a:gd name="T114" fmla="*/ 0 w 816"/>
                  <a:gd name="T115" fmla="*/ 0 h 64"/>
                  <a:gd name="T116" fmla="*/ 0 w 816"/>
                  <a:gd name="T117" fmla="*/ 0 h 64"/>
                  <a:gd name="T118" fmla="*/ 0 w 816"/>
                  <a:gd name="T119" fmla="*/ 0 h 64"/>
                  <a:gd name="T120" fmla="*/ 0 w 816"/>
                  <a:gd name="T121" fmla="*/ 0 h 64"/>
                  <a:gd name="T122" fmla="*/ 0 w 816"/>
                  <a:gd name="T123" fmla="*/ 0 h 64"/>
                  <a:gd name="T124" fmla="*/ 0 w 816"/>
                  <a:gd name="T125" fmla="*/ 0 h 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16"/>
                  <a:gd name="T190" fmla="*/ 0 h 64"/>
                  <a:gd name="T191" fmla="*/ 816 w 816"/>
                  <a:gd name="T192" fmla="*/ 64 h 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16" h="64">
                    <a:moveTo>
                      <a:pt x="0" y="0"/>
                    </a:moveTo>
                    <a:lnTo>
                      <a:pt x="0" y="40"/>
                    </a:lnTo>
                    <a:lnTo>
                      <a:pt x="3" y="40"/>
                    </a:lnTo>
                    <a:lnTo>
                      <a:pt x="83" y="40"/>
                    </a:lnTo>
                    <a:lnTo>
                      <a:pt x="161" y="40"/>
                    </a:lnTo>
                    <a:lnTo>
                      <a:pt x="236" y="41"/>
                    </a:lnTo>
                    <a:lnTo>
                      <a:pt x="308" y="41"/>
                    </a:lnTo>
                    <a:lnTo>
                      <a:pt x="377" y="42"/>
                    </a:lnTo>
                    <a:lnTo>
                      <a:pt x="443" y="43"/>
                    </a:lnTo>
                    <a:lnTo>
                      <a:pt x="473" y="45"/>
                    </a:lnTo>
                    <a:lnTo>
                      <a:pt x="503" y="46"/>
                    </a:lnTo>
                    <a:lnTo>
                      <a:pt x="532" y="46"/>
                    </a:lnTo>
                    <a:lnTo>
                      <a:pt x="560" y="47"/>
                    </a:lnTo>
                    <a:lnTo>
                      <a:pt x="586" y="48"/>
                    </a:lnTo>
                    <a:lnTo>
                      <a:pt x="611" y="50"/>
                    </a:lnTo>
                    <a:lnTo>
                      <a:pt x="635" y="51"/>
                    </a:lnTo>
                    <a:lnTo>
                      <a:pt x="658" y="52"/>
                    </a:lnTo>
                    <a:lnTo>
                      <a:pt x="679" y="52"/>
                    </a:lnTo>
                    <a:lnTo>
                      <a:pt x="699" y="53"/>
                    </a:lnTo>
                    <a:lnTo>
                      <a:pt x="717" y="54"/>
                    </a:lnTo>
                    <a:lnTo>
                      <a:pt x="733" y="56"/>
                    </a:lnTo>
                    <a:lnTo>
                      <a:pt x="748" y="58"/>
                    </a:lnTo>
                    <a:lnTo>
                      <a:pt x="762" y="59"/>
                    </a:lnTo>
                    <a:lnTo>
                      <a:pt x="773" y="61"/>
                    </a:lnTo>
                    <a:lnTo>
                      <a:pt x="783" y="62"/>
                    </a:lnTo>
                    <a:lnTo>
                      <a:pt x="791" y="63"/>
                    </a:lnTo>
                    <a:lnTo>
                      <a:pt x="798" y="64"/>
                    </a:lnTo>
                    <a:lnTo>
                      <a:pt x="798" y="45"/>
                    </a:lnTo>
                    <a:lnTo>
                      <a:pt x="790" y="63"/>
                    </a:lnTo>
                    <a:lnTo>
                      <a:pt x="795" y="64"/>
                    </a:lnTo>
                    <a:lnTo>
                      <a:pt x="802" y="46"/>
                    </a:lnTo>
                    <a:lnTo>
                      <a:pt x="789" y="59"/>
                    </a:lnTo>
                    <a:lnTo>
                      <a:pt x="792" y="62"/>
                    </a:lnTo>
                    <a:lnTo>
                      <a:pt x="816" y="33"/>
                    </a:lnTo>
                    <a:lnTo>
                      <a:pt x="814" y="31"/>
                    </a:lnTo>
                    <a:lnTo>
                      <a:pt x="808" y="28"/>
                    </a:lnTo>
                    <a:lnTo>
                      <a:pt x="804" y="26"/>
                    </a:lnTo>
                    <a:lnTo>
                      <a:pt x="798" y="24"/>
                    </a:lnTo>
                    <a:lnTo>
                      <a:pt x="791" y="23"/>
                    </a:lnTo>
                    <a:lnTo>
                      <a:pt x="783" y="22"/>
                    </a:lnTo>
                    <a:lnTo>
                      <a:pt x="773" y="20"/>
                    </a:lnTo>
                    <a:lnTo>
                      <a:pt x="762" y="19"/>
                    </a:lnTo>
                    <a:lnTo>
                      <a:pt x="748" y="18"/>
                    </a:lnTo>
                    <a:lnTo>
                      <a:pt x="733" y="15"/>
                    </a:lnTo>
                    <a:lnTo>
                      <a:pt x="717" y="14"/>
                    </a:lnTo>
                    <a:lnTo>
                      <a:pt x="699" y="13"/>
                    </a:lnTo>
                    <a:lnTo>
                      <a:pt x="679" y="12"/>
                    </a:lnTo>
                    <a:lnTo>
                      <a:pt x="658" y="12"/>
                    </a:lnTo>
                    <a:lnTo>
                      <a:pt x="635" y="11"/>
                    </a:lnTo>
                    <a:lnTo>
                      <a:pt x="611" y="9"/>
                    </a:lnTo>
                    <a:lnTo>
                      <a:pt x="586" y="8"/>
                    </a:lnTo>
                    <a:lnTo>
                      <a:pt x="560" y="7"/>
                    </a:lnTo>
                    <a:lnTo>
                      <a:pt x="532" y="6"/>
                    </a:lnTo>
                    <a:lnTo>
                      <a:pt x="503" y="6"/>
                    </a:lnTo>
                    <a:lnTo>
                      <a:pt x="473" y="4"/>
                    </a:lnTo>
                    <a:lnTo>
                      <a:pt x="443" y="3"/>
                    </a:lnTo>
                    <a:lnTo>
                      <a:pt x="377" y="2"/>
                    </a:lnTo>
                    <a:lnTo>
                      <a:pt x="308" y="1"/>
                    </a:lnTo>
                    <a:lnTo>
                      <a:pt x="236" y="1"/>
                    </a:lnTo>
                    <a:lnTo>
                      <a:pt x="161" y="0"/>
                    </a:lnTo>
                    <a:lnTo>
                      <a:pt x="8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66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5" name="Group 54"/>
              <p:cNvGrpSpPr>
                <a:grpSpLocks/>
              </p:cNvGrpSpPr>
              <p:nvPr/>
            </p:nvGrpSpPr>
            <p:grpSpPr bwMode="auto">
              <a:xfrm>
                <a:off x="2665" y="2578"/>
                <a:ext cx="95" cy="40"/>
                <a:chOff x="2665" y="2578"/>
                <a:chExt cx="95" cy="40"/>
              </a:xfrm>
            </p:grpSpPr>
            <p:sp>
              <p:nvSpPr>
                <p:cNvPr id="69" name="Freeform 55"/>
                <p:cNvSpPr>
                  <a:spLocks/>
                </p:cNvSpPr>
                <p:nvPr/>
              </p:nvSpPr>
              <p:spPr bwMode="auto">
                <a:xfrm>
                  <a:off x="2688" y="2578"/>
                  <a:ext cx="72" cy="36"/>
                </a:xfrm>
                <a:custGeom>
                  <a:avLst/>
                  <a:gdLst>
                    <a:gd name="T0" fmla="*/ 0 w 215"/>
                    <a:gd name="T1" fmla="*/ 0 h 141"/>
                    <a:gd name="T2" fmla="*/ 0 w 215"/>
                    <a:gd name="T3" fmla="*/ 0 h 141"/>
                    <a:gd name="T4" fmla="*/ 0 w 215"/>
                    <a:gd name="T5" fmla="*/ 0 h 141"/>
                    <a:gd name="T6" fmla="*/ 0 w 215"/>
                    <a:gd name="T7" fmla="*/ 0 h 141"/>
                    <a:gd name="T8" fmla="*/ 0 w 215"/>
                    <a:gd name="T9" fmla="*/ 0 h 141"/>
                    <a:gd name="T10" fmla="*/ 0 w 215"/>
                    <a:gd name="T11" fmla="*/ 0 h 141"/>
                    <a:gd name="T12" fmla="*/ 0 w 215"/>
                    <a:gd name="T13" fmla="*/ 0 h 141"/>
                    <a:gd name="T14" fmla="*/ 0 w 215"/>
                    <a:gd name="T15" fmla="*/ 0 h 141"/>
                    <a:gd name="T16" fmla="*/ 0 w 215"/>
                    <a:gd name="T17" fmla="*/ 0 h 141"/>
                    <a:gd name="T18" fmla="*/ 0 w 215"/>
                    <a:gd name="T19" fmla="*/ 0 h 141"/>
                    <a:gd name="T20" fmla="*/ 0 w 215"/>
                    <a:gd name="T21" fmla="*/ 0 h 141"/>
                    <a:gd name="T22" fmla="*/ 0 w 215"/>
                    <a:gd name="T23" fmla="*/ 0 h 141"/>
                    <a:gd name="T24" fmla="*/ 0 w 215"/>
                    <a:gd name="T25" fmla="*/ 0 h 141"/>
                    <a:gd name="T26" fmla="*/ 0 w 215"/>
                    <a:gd name="T27" fmla="*/ 0 h 141"/>
                    <a:gd name="T28" fmla="*/ 0 w 215"/>
                    <a:gd name="T29" fmla="*/ 0 h 141"/>
                    <a:gd name="T30" fmla="*/ 0 w 215"/>
                    <a:gd name="T31" fmla="*/ 0 h 141"/>
                    <a:gd name="T32" fmla="*/ 0 w 215"/>
                    <a:gd name="T33" fmla="*/ 0 h 141"/>
                    <a:gd name="T34" fmla="*/ 0 w 215"/>
                    <a:gd name="T35" fmla="*/ 0 h 141"/>
                    <a:gd name="T36" fmla="*/ 0 w 215"/>
                    <a:gd name="T37" fmla="*/ 0 h 141"/>
                    <a:gd name="T38" fmla="*/ 0 w 215"/>
                    <a:gd name="T39" fmla="*/ 0 h 141"/>
                    <a:gd name="T40" fmla="*/ 0 w 215"/>
                    <a:gd name="T41" fmla="*/ 0 h 141"/>
                    <a:gd name="T42" fmla="*/ 0 w 215"/>
                    <a:gd name="T43" fmla="*/ 0 h 141"/>
                    <a:gd name="T44" fmla="*/ 0 w 215"/>
                    <a:gd name="T45" fmla="*/ 0 h 141"/>
                    <a:gd name="T46" fmla="*/ 0 w 215"/>
                    <a:gd name="T47" fmla="*/ 0 h 141"/>
                    <a:gd name="T48" fmla="*/ 0 w 215"/>
                    <a:gd name="T49" fmla="*/ 0 h 141"/>
                    <a:gd name="T50" fmla="*/ 0 w 215"/>
                    <a:gd name="T51" fmla="*/ 0 h 141"/>
                    <a:gd name="T52" fmla="*/ 0 w 215"/>
                    <a:gd name="T53" fmla="*/ 0 h 141"/>
                    <a:gd name="T54" fmla="*/ 0 w 215"/>
                    <a:gd name="T55" fmla="*/ 0 h 141"/>
                    <a:gd name="T56" fmla="*/ 0 w 215"/>
                    <a:gd name="T57" fmla="*/ 0 h 141"/>
                    <a:gd name="T58" fmla="*/ 0 w 215"/>
                    <a:gd name="T59" fmla="*/ 0 h 141"/>
                    <a:gd name="T60" fmla="*/ 0 w 215"/>
                    <a:gd name="T61" fmla="*/ 0 h 141"/>
                    <a:gd name="T62" fmla="*/ 0 w 215"/>
                    <a:gd name="T63" fmla="*/ 0 h 141"/>
                    <a:gd name="T64" fmla="*/ 0 w 215"/>
                    <a:gd name="T65" fmla="*/ 0 h 141"/>
                    <a:gd name="T66" fmla="*/ 0 w 215"/>
                    <a:gd name="T67" fmla="*/ 0 h 141"/>
                    <a:gd name="T68" fmla="*/ 0 w 215"/>
                    <a:gd name="T69" fmla="*/ 0 h 141"/>
                    <a:gd name="T70" fmla="*/ 0 w 215"/>
                    <a:gd name="T71" fmla="*/ 0 h 141"/>
                    <a:gd name="T72" fmla="*/ 0 w 215"/>
                    <a:gd name="T73" fmla="*/ 0 h 141"/>
                    <a:gd name="T74" fmla="*/ 0 w 215"/>
                    <a:gd name="T75" fmla="*/ 0 h 141"/>
                    <a:gd name="T76" fmla="*/ 0 w 215"/>
                    <a:gd name="T77" fmla="*/ 0 h 141"/>
                    <a:gd name="T78" fmla="*/ 0 w 215"/>
                    <a:gd name="T79" fmla="*/ 0 h 141"/>
                    <a:gd name="T80" fmla="*/ 0 w 215"/>
                    <a:gd name="T81" fmla="*/ 0 h 141"/>
                    <a:gd name="T82" fmla="*/ 0 w 215"/>
                    <a:gd name="T83" fmla="*/ 0 h 141"/>
                    <a:gd name="T84" fmla="*/ 0 w 215"/>
                    <a:gd name="T85" fmla="*/ 0 h 141"/>
                    <a:gd name="T86" fmla="*/ 0 w 215"/>
                    <a:gd name="T87" fmla="*/ 0 h 141"/>
                    <a:gd name="T88" fmla="*/ 0 w 215"/>
                    <a:gd name="T89" fmla="*/ 0 h 14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5"/>
                    <a:gd name="T136" fmla="*/ 0 h 141"/>
                    <a:gd name="T137" fmla="*/ 215 w 215"/>
                    <a:gd name="T138" fmla="*/ 141 h 14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5" h="141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20" y="40"/>
                      </a:lnTo>
                      <a:lnTo>
                        <a:pt x="40" y="43"/>
                      </a:lnTo>
                      <a:lnTo>
                        <a:pt x="77" y="49"/>
                      </a:lnTo>
                      <a:lnTo>
                        <a:pt x="77" y="29"/>
                      </a:lnTo>
                      <a:lnTo>
                        <a:pt x="70" y="47"/>
                      </a:lnTo>
                      <a:lnTo>
                        <a:pt x="88" y="52"/>
                      </a:lnTo>
                      <a:lnTo>
                        <a:pt x="103" y="58"/>
                      </a:lnTo>
                      <a:lnTo>
                        <a:pt x="118" y="66"/>
                      </a:lnTo>
                      <a:lnTo>
                        <a:pt x="133" y="73"/>
                      </a:lnTo>
                      <a:lnTo>
                        <a:pt x="146" y="83"/>
                      </a:lnTo>
                      <a:lnTo>
                        <a:pt x="152" y="64"/>
                      </a:lnTo>
                      <a:lnTo>
                        <a:pt x="140" y="78"/>
                      </a:lnTo>
                      <a:lnTo>
                        <a:pt x="152" y="88"/>
                      </a:lnTo>
                      <a:lnTo>
                        <a:pt x="161" y="97"/>
                      </a:lnTo>
                      <a:lnTo>
                        <a:pt x="170" y="108"/>
                      </a:lnTo>
                      <a:lnTo>
                        <a:pt x="176" y="119"/>
                      </a:lnTo>
                      <a:lnTo>
                        <a:pt x="189" y="105"/>
                      </a:lnTo>
                      <a:lnTo>
                        <a:pt x="173" y="113"/>
                      </a:lnTo>
                      <a:lnTo>
                        <a:pt x="177" y="124"/>
                      </a:lnTo>
                      <a:lnTo>
                        <a:pt x="180" y="136"/>
                      </a:lnTo>
                      <a:lnTo>
                        <a:pt x="196" y="129"/>
                      </a:lnTo>
                      <a:lnTo>
                        <a:pt x="179" y="129"/>
                      </a:lnTo>
                      <a:lnTo>
                        <a:pt x="180" y="141"/>
                      </a:lnTo>
                      <a:lnTo>
                        <a:pt x="215" y="141"/>
                      </a:lnTo>
                      <a:lnTo>
                        <a:pt x="214" y="129"/>
                      </a:lnTo>
                      <a:lnTo>
                        <a:pt x="212" y="121"/>
                      </a:lnTo>
                      <a:lnTo>
                        <a:pt x="209" y="108"/>
                      </a:lnTo>
                      <a:lnTo>
                        <a:pt x="205" y="97"/>
                      </a:lnTo>
                      <a:lnTo>
                        <a:pt x="200" y="91"/>
                      </a:lnTo>
                      <a:lnTo>
                        <a:pt x="194" y="80"/>
                      </a:lnTo>
                      <a:lnTo>
                        <a:pt x="186" y="69"/>
                      </a:lnTo>
                      <a:lnTo>
                        <a:pt x="176" y="60"/>
                      </a:lnTo>
                      <a:lnTo>
                        <a:pt x="165" y="50"/>
                      </a:lnTo>
                      <a:lnTo>
                        <a:pt x="159" y="46"/>
                      </a:lnTo>
                      <a:lnTo>
                        <a:pt x="147" y="36"/>
                      </a:lnTo>
                      <a:lnTo>
                        <a:pt x="132" y="29"/>
                      </a:lnTo>
                      <a:lnTo>
                        <a:pt x="117" y="22"/>
                      </a:lnTo>
                      <a:lnTo>
                        <a:pt x="101" y="16"/>
                      </a:lnTo>
                      <a:lnTo>
                        <a:pt x="83" y="11"/>
                      </a:lnTo>
                      <a:lnTo>
                        <a:pt x="77" y="8"/>
                      </a:lnTo>
                      <a:lnTo>
                        <a:pt x="40" y="2"/>
                      </a:lnTo>
                      <a:lnTo>
                        <a:pt x="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Freeform 56"/>
                <p:cNvSpPr>
                  <a:spLocks/>
                </p:cNvSpPr>
                <p:nvPr/>
              </p:nvSpPr>
              <p:spPr bwMode="auto">
                <a:xfrm>
                  <a:off x="2665" y="2582"/>
                  <a:ext cx="41" cy="36"/>
                </a:xfrm>
                <a:custGeom>
                  <a:avLst/>
                  <a:gdLst>
                    <a:gd name="T0" fmla="*/ 0 w 122"/>
                    <a:gd name="T1" fmla="*/ 0 h 141"/>
                    <a:gd name="T2" fmla="*/ 0 w 122"/>
                    <a:gd name="T3" fmla="*/ 0 h 141"/>
                    <a:gd name="T4" fmla="*/ 0 w 122"/>
                    <a:gd name="T5" fmla="*/ 0 h 141"/>
                    <a:gd name="T6" fmla="*/ 0 w 122"/>
                    <a:gd name="T7" fmla="*/ 0 h 141"/>
                    <a:gd name="T8" fmla="*/ 0 w 122"/>
                    <a:gd name="T9" fmla="*/ 0 h 141"/>
                    <a:gd name="T10" fmla="*/ 0 w 122"/>
                    <a:gd name="T11" fmla="*/ 0 h 141"/>
                    <a:gd name="T12" fmla="*/ 0 w 122"/>
                    <a:gd name="T13" fmla="*/ 0 h 141"/>
                    <a:gd name="T14" fmla="*/ 0 w 122"/>
                    <a:gd name="T15" fmla="*/ 0 h 141"/>
                    <a:gd name="T16" fmla="*/ 0 w 122"/>
                    <a:gd name="T17" fmla="*/ 0 h 141"/>
                    <a:gd name="T18" fmla="*/ 0 w 122"/>
                    <a:gd name="T19" fmla="*/ 0 h 141"/>
                    <a:gd name="T20" fmla="*/ 0 w 122"/>
                    <a:gd name="T21" fmla="*/ 0 h 141"/>
                    <a:gd name="T22" fmla="*/ 0 w 122"/>
                    <a:gd name="T23" fmla="*/ 0 h 141"/>
                    <a:gd name="T24" fmla="*/ 0 w 122"/>
                    <a:gd name="T25" fmla="*/ 0 h 141"/>
                    <a:gd name="T26" fmla="*/ 0 w 122"/>
                    <a:gd name="T27" fmla="*/ 0 h 141"/>
                    <a:gd name="T28" fmla="*/ 0 w 122"/>
                    <a:gd name="T29" fmla="*/ 0 h 141"/>
                    <a:gd name="T30" fmla="*/ 0 w 122"/>
                    <a:gd name="T31" fmla="*/ 0 h 141"/>
                    <a:gd name="T32" fmla="*/ 0 w 122"/>
                    <a:gd name="T33" fmla="*/ 0 h 141"/>
                    <a:gd name="T34" fmla="*/ 0 w 122"/>
                    <a:gd name="T35" fmla="*/ 0 h 141"/>
                    <a:gd name="T36" fmla="*/ 0 w 122"/>
                    <a:gd name="T37" fmla="*/ 0 h 141"/>
                    <a:gd name="T38" fmla="*/ 0 w 122"/>
                    <a:gd name="T39" fmla="*/ 0 h 141"/>
                    <a:gd name="T40" fmla="*/ 0 w 122"/>
                    <a:gd name="T41" fmla="*/ 0 h 141"/>
                    <a:gd name="T42" fmla="*/ 0 w 122"/>
                    <a:gd name="T43" fmla="*/ 0 h 141"/>
                    <a:gd name="T44" fmla="*/ 0 w 122"/>
                    <a:gd name="T45" fmla="*/ 0 h 141"/>
                    <a:gd name="T46" fmla="*/ 0 w 122"/>
                    <a:gd name="T47" fmla="*/ 0 h 141"/>
                    <a:gd name="T48" fmla="*/ 0 w 122"/>
                    <a:gd name="T49" fmla="*/ 0 h 141"/>
                    <a:gd name="T50" fmla="*/ 0 w 122"/>
                    <a:gd name="T51" fmla="*/ 0 h 141"/>
                    <a:gd name="T52" fmla="*/ 0 w 122"/>
                    <a:gd name="T53" fmla="*/ 0 h 141"/>
                    <a:gd name="T54" fmla="*/ 0 w 122"/>
                    <a:gd name="T55" fmla="*/ 0 h 141"/>
                    <a:gd name="T56" fmla="*/ 0 w 122"/>
                    <a:gd name="T57" fmla="*/ 0 h 141"/>
                    <a:gd name="T58" fmla="*/ 0 w 122"/>
                    <a:gd name="T59" fmla="*/ 0 h 141"/>
                    <a:gd name="T60" fmla="*/ 0 w 122"/>
                    <a:gd name="T61" fmla="*/ 0 h 141"/>
                    <a:gd name="T62" fmla="*/ 0 w 122"/>
                    <a:gd name="T63" fmla="*/ 0 h 141"/>
                    <a:gd name="T64" fmla="*/ 0 w 122"/>
                    <a:gd name="T65" fmla="*/ 0 h 141"/>
                    <a:gd name="T66" fmla="*/ 0 w 122"/>
                    <a:gd name="T67" fmla="*/ 0 h 141"/>
                    <a:gd name="T68" fmla="*/ 0 w 122"/>
                    <a:gd name="T69" fmla="*/ 0 h 141"/>
                    <a:gd name="T70" fmla="*/ 0 w 122"/>
                    <a:gd name="T71" fmla="*/ 0 h 1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2"/>
                    <a:gd name="T109" fmla="*/ 0 h 141"/>
                    <a:gd name="T110" fmla="*/ 122 w 122"/>
                    <a:gd name="T111" fmla="*/ 141 h 14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2" h="141">
                      <a:moveTo>
                        <a:pt x="0" y="141"/>
                      </a:moveTo>
                      <a:lnTo>
                        <a:pt x="34" y="141"/>
                      </a:lnTo>
                      <a:lnTo>
                        <a:pt x="34" y="129"/>
                      </a:lnTo>
                      <a:lnTo>
                        <a:pt x="37" y="117"/>
                      </a:lnTo>
                      <a:lnTo>
                        <a:pt x="19" y="117"/>
                      </a:lnTo>
                      <a:lnTo>
                        <a:pt x="34" y="124"/>
                      </a:lnTo>
                      <a:lnTo>
                        <a:pt x="41" y="101"/>
                      </a:lnTo>
                      <a:lnTo>
                        <a:pt x="50" y="80"/>
                      </a:lnTo>
                      <a:lnTo>
                        <a:pt x="34" y="73"/>
                      </a:lnTo>
                      <a:lnTo>
                        <a:pt x="46" y="86"/>
                      </a:lnTo>
                      <a:lnTo>
                        <a:pt x="60" y="69"/>
                      </a:lnTo>
                      <a:lnTo>
                        <a:pt x="74" y="53"/>
                      </a:lnTo>
                      <a:lnTo>
                        <a:pt x="63" y="40"/>
                      </a:lnTo>
                      <a:lnTo>
                        <a:pt x="69" y="58"/>
                      </a:lnTo>
                      <a:lnTo>
                        <a:pt x="87" y="47"/>
                      </a:lnTo>
                      <a:lnTo>
                        <a:pt x="107" y="40"/>
                      </a:lnTo>
                      <a:lnTo>
                        <a:pt x="101" y="22"/>
                      </a:lnTo>
                      <a:lnTo>
                        <a:pt x="101" y="42"/>
                      </a:lnTo>
                      <a:lnTo>
                        <a:pt x="111" y="40"/>
                      </a:lnTo>
                      <a:lnTo>
                        <a:pt x="122" y="40"/>
                      </a:lnTo>
                      <a:lnTo>
                        <a:pt x="122" y="0"/>
                      </a:lnTo>
                      <a:lnTo>
                        <a:pt x="111" y="0"/>
                      </a:lnTo>
                      <a:lnTo>
                        <a:pt x="101" y="2"/>
                      </a:lnTo>
                      <a:lnTo>
                        <a:pt x="93" y="3"/>
                      </a:lnTo>
                      <a:lnTo>
                        <a:pt x="73" y="11"/>
                      </a:lnTo>
                      <a:lnTo>
                        <a:pt x="56" y="22"/>
                      </a:lnTo>
                      <a:lnTo>
                        <a:pt x="50" y="25"/>
                      </a:lnTo>
                      <a:lnTo>
                        <a:pt x="35" y="41"/>
                      </a:lnTo>
                      <a:lnTo>
                        <a:pt x="22" y="58"/>
                      </a:lnTo>
                      <a:lnTo>
                        <a:pt x="19" y="64"/>
                      </a:lnTo>
                      <a:lnTo>
                        <a:pt x="9" y="85"/>
                      </a:lnTo>
                      <a:lnTo>
                        <a:pt x="3" y="108"/>
                      </a:lnTo>
                      <a:lnTo>
                        <a:pt x="2" y="117"/>
                      </a:lnTo>
                      <a:lnTo>
                        <a:pt x="0" y="129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Group 57"/>
              <p:cNvGrpSpPr>
                <a:grpSpLocks/>
              </p:cNvGrpSpPr>
              <p:nvPr/>
            </p:nvGrpSpPr>
            <p:grpSpPr bwMode="auto">
              <a:xfrm>
                <a:off x="3060" y="2563"/>
                <a:ext cx="100" cy="47"/>
                <a:chOff x="3060" y="2563"/>
                <a:chExt cx="100" cy="47"/>
              </a:xfrm>
            </p:grpSpPr>
            <p:sp>
              <p:nvSpPr>
                <p:cNvPr id="67" name="Freeform 58"/>
                <p:cNvSpPr>
                  <a:spLocks/>
                </p:cNvSpPr>
                <p:nvPr/>
              </p:nvSpPr>
              <p:spPr bwMode="auto">
                <a:xfrm>
                  <a:off x="3083" y="2563"/>
                  <a:ext cx="77" cy="44"/>
                </a:xfrm>
                <a:custGeom>
                  <a:avLst/>
                  <a:gdLst>
                    <a:gd name="T0" fmla="*/ 0 w 229"/>
                    <a:gd name="T1" fmla="*/ 0 h 175"/>
                    <a:gd name="T2" fmla="*/ 0 w 229"/>
                    <a:gd name="T3" fmla="*/ 0 h 175"/>
                    <a:gd name="T4" fmla="*/ 0 w 229"/>
                    <a:gd name="T5" fmla="*/ 0 h 175"/>
                    <a:gd name="T6" fmla="*/ 0 w 229"/>
                    <a:gd name="T7" fmla="*/ 0 h 175"/>
                    <a:gd name="T8" fmla="*/ 0 w 229"/>
                    <a:gd name="T9" fmla="*/ 0 h 175"/>
                    <a:gd name="T10" fmla="*/ 0 w 229"/>
                    <a:gd name="T11" fmla="*/ 0 h 175"/>
                    <a:gd name="T12" fmla="*/ 0 w 229"/>
                    <a:gd name="T13" fmla="*/ 0 h 175"/>
                    <a:gd name="T14" fmla="*/ 0 w 229"/>
                    <a:gd name="T15" fmla="*/ 0 h 175"/>
                    <a:gd name="T16" fmla="*/ 0 w 229"/>
                    <a:gd name="T17" fmla="*/ 0 h 175"/>
                    <a:gd name="T18" fmla="*/ 0 w 229"/>
                    <a:gd name="T19" fmla="*/ 0 h 175"/>
                    <a:gd name="T20" fmla="*/ 0 w 229"/>
                    <a:gd name="T21" fmla="*/ 0 h 175"/>
                    <a:gd name="T22" fmla="*/ 0 w 229"/>
                    <a:gd name="T23" fmla="*/ 0 h 175"/>
                    <a:gd name="T24" fmla="*/ 0 w 229"/>
                    <a:gd name="T25" fmla="*/ 0 h 175"/>
                    <a:gd name="T26" fmla="*/ 0 w 229"/>
                    <a:gd name="T27" fmla="*/ 0 h 175"/>
                    <a:gd name="T28" fmla="*/ 0 w 229"/>
                    <a:gd name="T29" fmla="*/ 0 h 175"/>
                    <a:gd name="T30" fmla="*/ 0 w 229"/>
                    <a:gd name="T31" fmla="*/ 0 h 175"/>
                    <a:gd name="T32" fmla="*/ 0 w 229"/>
                    <a:gd name="T33" fmla="*/ 0 h 175"/>
                    <a:gd name="T34" fmla="*/ 0 w 229"/>
                    <a:gd name="T35" fmla="*/ 0 h 175"/>
                    <a:gd name="T36" fmla="*/ 0 w 229"/>
                    <a:gd name="T37" fmla="*/ 0 h 175"/>
                    <a:gd name="T38" fmla="*/ 0 w 229"/>
                    <a:gd name="T39" fmla="*/ 0 h 175"/>
                    <a:gd name="T40" fmla="*/ 0 w 229"/>
                    <a:gd name="T41" fmla="*/ 0 h 175"/>
                    <a:gd name="T42" fmla="*/ 0 w 229"/>
                    <a:gd name="T43" fmla="*/ 0 h 175"/>
                    <a:gd name="T44" fmla="*/ 0 w 229"/>
                    <a:gd name="T45" fmla="*/ 0 h 175"/>
                    <a:gd name="T46" fmla="*/ 0 w 229"/>
                    <a:gd name="T47" fmla="*/ 0 h 175"/>
                    <a:gd name="T48" fmla="*/ 0 w 229"/>
                    <a:gd name="T49" fmla="*/ 0 h 175"/>
                    <a:gd name="T50" fmla="*/ 0 w 229"/>
                    <a:gd name="T51" fmla="*/ 0 h 175"/>
                    <a:gd name="T52" fmla="*/ 0 w 229"/>
                    <a:gd name="T53" fmla="*/ 0 h 175"/>
                    <a:gd name="T54" fmla="*/ 0 w 229"/>
                    <a:gd name="T55" fmla="*/ 0 h 175"/>
                    <a:gd name="T56" fmla="*/ 0 w 229"/>
                    <a:gd name="T57" fmla="*/ 0 h 175"/>
                    <a:gd name="T58" fmla="*/ 0 w 229"/>
                    <a:gd name="T59" fmla="*/ 0 h 175"/>
                    <a:gd name="T60" fmla="*/ 0 w 229"/>
                    <a:gd name="T61" fmla="*/ 0 h 175"/>
                    <a:gd name="T62" fmla="*/ 0 w 229"/>
                    <a:gd name="T63" fmla="*/ 0 h 175"/>
                    <a:gd name="T64" fmla="*/ 0 w 229"/>
                    <a:gd name="T65" fmla="*/ 0 h 175"/>
                    <a:gd name="T66" fmla="*/ 0 w 229"/>
                    <a:gd name="T67" fmla="*/ 0 h 175"/>
                    <a:gd name="T68" fmla="*/ 0 w 229"/>
                    <a:gd name="T69" fmla="*/ 0 h 175"/>
                    <a:gd name="T70" fmla="*/ 0 w 229"/>
                    <a:gd name="T71" fmla="*/ 0 h 175"/>
                    <a:gd name="T72" fmla="*/ 0 w 229"/>
                    <a:gd name="T73" fmla="*/ 0 h 175"/>
                    <a:gd name="T74" fmla="*/ 0 w 229"/>
                    <a:gd name="T75" fmla="*/ 0 h 175"/>
                    <a:gd name="T76" fmla="*/ 0 w 229"/>
                    <a:gd name="T77" fmla="*/ 0 h 175"/>
                    <a:gd name="T78" fmla="*/ 0 w 229"/>
                    <a:gd name="T79" fmla="*/ 0 h 175"/>
                    <a:gd name="T80" fmla="*/ 0 w 229"/>
                    <a:gd name="T81" fmla="*/ 0 h 175"/>
                    <a:gd name="T82" fmla="*/ 0 w 229"/>
                    <a:gd name="T83" fmla="*/ 0 h 175"/>
                    <a:gd name="T84" fmla="*/ 0 w 229"/>
                    <a:gd name="T85" fmla="*/ 0 h 175"/>
                    <a:gd name="T86" fmla="*/ 0 w 229"/>
                    <a:gd name="T87" fmla="*/ 0 h 175"/>
                    <a:gd name="T88" fmla="*/ 0 w 229"/>
                    <a:gd name="T89" fmla="*/ 0 h 175"/>
                    <a:gd name="T90" fmla="*/ 0 w 229"/>
                    <a:gd name="T91" fmla="*/ 0 h 175"/>
                    <a:gd name="T92" fmla="*/ 0 w 229"/>
                    <a:gd name="T93" fmla="*/ 0 h 175"/>
                    <a:gd name="T94" fmla="*/ 0 w 229"/>
                    <a:gd name="T95" fmla="*/ 0 h 175"/>
                    <a:gd name="T96" fmla="*/ 0 w 229"/>
                    <a:gd name="T97" fmla="*/ 0 h 17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29"/>
                    <a:gd name="T148" fmla="*/ 0 h 175"/>
                    <a:gd name="T149" fmla="*/ 229 w 229"/>
                    <a:gd name="T150" fmla="*/ 175 h 17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29" h="175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3" y="40"/>
                      </a:lnTo>
                      <a:lnTo>
                        <a:pt x="24" y="40"/>
                      </a:lnTo>
                      <a:lnTo>
                        <a:pt x="45" y="43"/>
                      </a:lnTo>
                      <a:lnTo>
                        <a:pt x="65" y="46"/>
                      </a:lnTo>
                      <a:lnTo>
                        <a:pt x="65" y="27"/>
                      </a:lnTo>
                      <a:lnTo>
                        <a:pt x="58" y="45"/>
                      </a:lnTo>
                      <a:lnTo>
                        <a:pt x="77" y="50"/>
                      </a:lnTo>
                      <a:lnTo>
                        <a:pt x="96" y="56"/>
                      </a:lnTo>
                      <a:lnTo>
                        <a:pt x="113" y="65"/>
                      </a:lnTo>
                      <a:lnTo>
                        <a:pt x="129" y="73"/>
                      </a:lnTo>
                      <a:lnTo>
                        <a:pt x="143" y="83"/>
                      </a:lnTo>
                      <a:lnTo>
                        <a:pt x="150" y="65"/>
                      </a:lnTo>
                      <a:lnTo>
                        <a:pt x="138" y="79"/>
                      </a:lnTo>
                      <a:lnTo>
                        <a:pt x="152" y="90"/>
                      </a:lnTo>
                      <a:lnTo>
                        <a:pt x="163" y="102"/>
                      </a:lnTo>
                      <a:lnTo>
                        <a:pt x="174" y="115"/>
                      </a:lnTo>
                      <a:lnTo>
                        <a:pt x="182" y="129"/>
                      </a:lnTo>
                      <a:lnTo>
                        <a:pt x="195" y="115"/>
                      </a:lnTo>
                      <a:lnTo>
                        <a:pt x="179" y="123"/>
                      </a:lnTo>
                      <a:lnTo>
                        <a:pt x="185" y="136"/>
                      </a:lnTo>
                      <a:lnTo>
                        <a:pt x="191" y="152"/>
                      </a:lnTo>
                      <a:lnTo>
                        <a:pt x="194" y="167"/>
                      </a:lnTo>
                      <a:lnTo>
                        <a:pt x="210" y="160"/>
                      </a:lnTo>
                      <a:lnTo>
                        <a:pt x="193" y="160"/>
                      </a:lnTo>
                      <a:lnTo>
                        <a:pt x="194" y="175"/>
                      </a:lnTo>
                      <a:lnTo>
                        <a:pt x="229" y="175"/>
                      </a:lnTo>
                      <a:lnTo>
                        <a:pt x="228" y="160"/>
                      </a:lnTo>
                      <a:lnTo>
                        <a:pt x="225" y="151"/>
                      </a:lnTo>
                      <a:lnTo>
                        <a:pt x="222" y="136"/>
                      </a:lnTo>
                      <a:lnTo>
                        <a:pt x="217" y="121"/>
                      </a:lnTo>
                      <a:lnTo>
                        <a:pt x="211" y="107"/>
                      </a:lnTo>
                      <a:lnTo>
                        <a:pt x="207" y="101"/>
                      </a:lnTo>
                      <a:lnTo>
                        <a:pt x="198" y="86"/>
                      </a:lnTo>
                      <a:lnTo>
                        <a:pt x="188" y="74"/>
                      </a:lnTo>
                      <a:lnTo>
                        <a:pt x="176" y="62"/>
                      </a:lnTo>
                      <a:lnTo>
                        <a:pt x="162" y="51"/>
                      </a:lnTo>
                      <a:lnTo>
                        <a:pt x="157" y="46"/>
                      </a:lnTo>
                      <a:lnTo>
                        <a:pt x="142" y="37"/>
                      </a:lnTo>
                      <a:lnTo>
                        <a:pt x="126" y="28"/>
                      </a:lnTo>
                      <a:lnTo>
                        <a:pt x="110" y="19"/>
                      </a:lnTo>
                      <a:lnTo>
                        <a:pt x="91" y="13"/>
                      </a:lnTo>
                      <a:lnTo>
                        <a:pt x="72" y="8"/>
                      </a:lnTo>
                      <a:lnTo>
                        <a:pt x="65" y="6"/>
                      </a:lnTo>
                      <a:lnTo>
                        <a:pt x="45" y="2"/>
                      </a:lnTo>
                      <a:lnTo>
                        <a:pt x="24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Freeform 59"/>
                <p:cNvSpPr>
                  <a:spLocks/>
                </p:cNvSpPr>
                <p:nvPr/>
              </p:nvSpPr>
              <p:spPr bwMode="auto">
                <a:xfrm>
                  <a:off x="3060" y="2567"/>
                  <a:ext cx="42" cy="43"/>
                </a:xfrm>
                <a:custGeom>
                  <a:avLst/>
                  <a:gdLst>
                    <a:gd name="T0" fmla="*/ 0 w 127"/>
                    <a:gd name="T1" fmla="*/ 0 h 170"/>
                    <a:gd name="T2" fmla="*/ 0 w 127"/>
                    <a:gd name="T3" fmla="*/ 0 h 170"/>
                    <a:gd name="T4" fmla="*/ 0 w 127"/>
                    <a:gd name="T5" fmla="*/ 0 h 170"/>
                    <a:gd name="T6" fmla="*/ 0 w 127"/>
                    <a:gd name="T7" fmla="*/ 0 h 170"/>
                    <a:gd name="T8" fmla="*/ 0 w 127"/>
                    <a:gd name="T9" fmla="*/ 0 h 170"/>
                    <a:gd name="T10" fmla="*/ 0 w 127"/>
                    <a:gd name="T11" fmla="*/ 0 h 170"/>
                    <a:gd name="T12" fmla="*/ 0 w 127"/>
                    <a:gd name="T13" fmla="*/ 0 h 170"/>
                    <a:gd name="T14" fmla="*/ 0 w 127"/>
                    <a:gd name="T15" fmla="*/ 0 h 170"/>
                    <a:gd name="T16" fmla="*/ 0 w 127"/>
                    <a:gd name="T17" fmla="*/ 0 h 170"/>
                    <a:gd name="T18" fmla="*/ 0 w 127"/>
                    <a:gd name="T19" fmla="*/ 0 h 170"/>
                    <a:gd name="T20" fmla="*/ 0 w 127"/>
                    <a:gd name="T21" fmla="*/ 0 h 170"/>
                    <a:gd name="T22" fmla="*/ 0 w 127"/>
                    <a:gd name="T23" fmla="*/ 0 h 170"/>
                    <a:gd name="T24" fmla="*/ 0 w 127"/>
                    <a:gd name="T25" fmla="*/ 0 h 170"/>
                    <a:gd name="T26" fmla="*/ 0 w 127"/>
                    <a:gd name="T27" fmla="*/ 0 h 170"/>
                    <a:gd name="T28" fmla="*/ 0 w 127"/>
                    <a:gd name="T29" fmla="*/ 0 h 170"/>
                    <a:gd name="T30" fmla="*/ 0 w 127"/>
                    <a:gd name="T31" fmla="*/ 0 h 170"/>
                    <a:gd name="T32" fmla="*/ 0 w 127"/>
                    <a:gd name="T33" fmla="*/ 0 h 170"/>
                    <a:gd name="T34" fmla="*/ 0 w 127"/>
                    <a:gd name="T35" fmla="*/ 0 h 170"/>
                    <a:gd name="T36" fmla="*/ 0 w 127"/>
                    <a:gd name="T37" fmla="*/ 0 h 170"/>
                    <a:gd name="T38" fmla="*/ 0 w 127"/>
                    <a:gd name="T39" fmla="*/ 0 h 170"/>
                    <a:gd name="T40" fmla="*/ 0 w 127"/>
                    <a:gd name="T41" fmla="*/ 0 h 170"/>
                    <a:gd name="T42" fmla="*/ 0 w 127"/>
                    <a:gd name="T43" fmla="*/ 0 h 170"/>
                    <a:gd name="T44" fmla="*/ 0 w 127"/>
                    <a:gd name="T45" fmla="*/ 0 h 170"/>
                    <a:gd name="T46" fmla="*/ 0 w 127"/>
                    <a:gd name="T47" fmla="*/ 0 h 170"/>
                    <a:gd name="T48" fmla="*/ 0 w 127"/>
                    <a:gd name="T49" fmla="*/ 0 h 170"/>
                    <a:gd name="T50" fmla="*/ 0 w 127"/>
                    <a:gd name="T51" fmla="*/ 0 h 170"/>
                    <a:gd name="T52" fmla="*/ 0 w 127"/>
                    <a:gd name="T53" fmla="*/ 0 h 170"/>
                    <a:gd name="T54" fmla="*/ 0 w 127"/>
                    <a:gd name="T55" fmla="*/ 0 h 170"/>
                    <a:gd name="T56" fmla="*/ 0 w 127"/>
                    <a:gd name="T57" fmla="*/ 0 h 170"/>
                    <a:gd name="T58" fmla="*/ 0 w 127"/>
                    <a:gd name="T59" fmla="*/ 0 h 170"/>
                    <a:gd name="T60" fmla="*/ 0 w 127"/>
                    <a:gd name="T61" fmla="*/ 0 h 170"/>
                    <a:gd name="T62" fmla="*/ 0 w 127"/>
                    <a:gd name="T63" fmla="*/ 0 h 170"/>
                    <a:gd name="T64" fmla="*/ 0 w 127"/>
                    <a:gd name="T65" fmla="*/ 0 h 170"/>
                    <a:gd name="T66" fmla="*/ 0 w 127"/>
                    <a:gd name="T67" fmla="*/ 0 h 170"/>
                    <a:gd name="T68" fmla="*/ 0 w 127"/>
                    <a:gd name="T69" fmla="*/ 0 h 170"/>
                    <a:gd name="T70" fmla="*/ 0 w 127"/>
                    <a:gd name="T71" fmla="*/ 0 h 170"/>
                    <a:gd name="T72" fmla="*/ 0 w 127"/>
                    <a:gd name="T73" fmla="*/ 0 h 170"/>
                    <a:gd name="T74" fmla="*/ 0 w 127"/>
                    <a:gd name="T75" fmla="*/ 0 h 170"/>
                    <a:gd name="T76" fmla="*/ 0 w 127"/>
                    <a:gd name="T77" fmla="*/ 0 h 170"/>
                    <a:gd name="T78" fmla="*/ 0 w 127"/>
                    <a:gd name="T79" fmla="*/ 0 h 17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7"/>
                    <a:gd name="T121" fmla="*/ 0 h 170"/>
                    <a:gd name="T122" fmla="*/ 127 w 127"/>
                    <a:gd name="T123" fmla="*/ 170 h 17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7" h="170">
                      <a:moveTo>
                        <a:pt x="0" y="169"/>
                      </a:moveTo>
                      <a:lnTo>
                        <a:pt x="35" y="170"/>
                      </a:lnTo>
                      <a:lnTo>
                        <a:pt x="35" y="153"/>
                      </a:lnTo>
                      <a:lnTo>
                        <a:pt x="37" y="139"/>
                      </a:lnTo>
                      <a:lnTo>
                        <a:pt x="19" y="139"/>
                      </a:lnTo>
                      <a:lnTo>
                        <a:pt x="35" y="147"/>
                      </a:lnTo>
                      <a:lnTo>
                        <a:pt x="43" y="119"/>
                      </a:lnTo>
                      <a:lnTo>
                        <a:pt x="52" y="94"/>
                      </a:lnTo>
                      <a:lnTo>
                        <a:pt x="36" y="85"/>
                      </a:lnTo>
                      <a:lnTo>
                        <a:pt x="49" y="100"/>
                      </a:lnTo>
                      <a:lnTo>
                        <a:pt x="63" y="78"/>
                      </a:lnTo>
                      <a:lnTo>
                        <a:pt x="78" y="60"/>
                      </a:lnTo>
                      <a:lnTo>
                        <a:pt x="87" y="52"/>
                      </a:lnTo>
                      <a:lnTo>
                        <a:pt x="75" y="38"/>
                      </a:lnTo>
                      <a:lnTo>
                        <a:pt x="82" y="56"/>
                      </a:lnTo>
                      <a:lnTo>
                        <a:pt x="91" y="50"/>
                      </a:lnTo>
                      <a:lnTo>
                        <a:pt x="102" y="45"/>
                      </a:lnTo>
                      <a:lnTo>
                        <a:pt x="112" y="41"/>
                      </a:lnTo>
                      <a:lnTo>
                        <a:pt x="105" y="23"/>
                      </a:lnTo>
                      <a:lnTo>
                        <a:pt x="105" y="42"/>
                      </a:lnTo>
                      <a:lnTo>
                        <a:pt x="115" y="40"/>
                      </a:lnTo>
                      <a:lnTo>
                        <a:pt x="127" y="40"/>
                      </a:lnTo>
                      <a:lnTo>
                        <a:pt x="127" y="0"/>
                      </a:lnTo>
                      <a:lnTo>
                        <a:pt x="115" y="0"/>
                      </a:lnTo>
                      <a:lnTo>
                        <a:pt x="105" y="2"/>
                      </a:lnTo>
                      <a:lnTo>
                        <a:pt x="98" y="5"/>
                      </a:lnTo>
                      <a:lnTo>
                        <a:pt x="88" y="8"/>
                      </a:lnTo>
                      <a:lnTo>
                        <a:pt x="77" y="13"/>
                      </a:lnTo>
                      <a:lnTo>
                        <a:pt x="68" y="19"/>
                      </a:lnTo>
                      <a:lnTo>
                        <a:pt x="63" y="24"/>
                      </a:lnTo>
                      <a:lnTo>
                        <a:pt x="54" y="31"/>
                      </a:lnTo>
                      <a:lnTo>
                        <a:pt x="38" y="50"/>
                      </a:lnTo>
                      <a:lnTo>
                        <a:pt x="25" y="72"/>
                      </a:lnTo>
                      <a:lnTo>
                        <a:pt x="20" y="78"/>
                      </a:lnTo>
                      <a:lnTo>
                        <a:pt x="11" y="103"/>
                      </a:lnTo>
                      <a:lnTo>
                        <a:pt x="4" y="131"/>
                      </a:lnTo>
                      <a:lnTo>
                        <a:pt x="2" y="139"/>
                      </a:lnTo>
                      <a:lnTo>
                        <a:pt x="0" y="153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3023" y="2544"/>
                <a:ext cx="22" cy="66"/>
              </a:xfrm>
              <a:custGeom>
                <a:avLst/>
                <a:gdLst>
                  <a:gd name="T0" fmla="*/ 0 w 66"/>
                  <a:gd name="T1" fmla="*/ 0 h 264"/>
                  <a:gd name="T2" fmla="*/ 0 w 66"/>
                  <a:gd name="T3" fmla="*/ 0 h 264"/>
                  <a:gd name="T4" fmla="*/ 0 w 66"/>
                  <a:gd name="T5" fmla="*/ 0 h 264"/>
                  <a:gd name="T6" fmla="*/ 0 w 66"/>
                  <a:gd name="T7" fmla="*/ 0 h 264"/>
                  <a:gd name="T8" fmla="*/ 0 w 66"/>
                  <a:gd name="T9" fmla="*/ 0 h 264"/>
                  <a:gd name="T10" fmla="*/ 0 w 66"/>
                  <a:gd name="T11" fmla="*/ 0 h 264"/>
                  <a:gd name="T12" fmla="*/ 0 w 66"/>
                  <a:gd name="T13" fmla="*/ 0 h 264"/>
                  <a:gd name="T14" fmla="*/ 0 w 66"/>
                  <a:gd name="T15" fmla="*/ 0 h 264"/>
                  <a:gd name="T16" fmla="*/ 0 w 66"/>
                  <a:gd name="T17" fmla="*/ 0 h 264"/>
                  <a:gd name="T18" fmla="*/ 0 w 66"/>
                  <a:gd name="T19" fmla="*/ 0 h 264"/>
                  <a:gd name="T20" fmla="*/ 0 w 66"/>
                  <a:gd name="T21" fmla="*/ 0 h 264"/>
                  <a:gd name="T22" fmla="*/ 0 w 66"/>
                  <a:gd name="T23" fmla="*/ 0 h 264"/>
                  <a:gd name="T24" fmla="*/ 0 w 66"/>
                  <a:gd name="T25" fmla="*/ 0 h 264"/>
                  <a:gd name="T26" fmla="*/ 0 w 66"/>
                  <a:gd name="T27" fmla="*/ 0 h 264"/>
                  <a:gd name="T28" fmla="*/ 0 w 66"/>
                  <a:gd name="T29" fmla="*/ 0 h 264"/>
                  <a:gd name="T30" fmla="*/ 0 w 66"/>
                  <a:gd name="T31" fmla="*/ 0 h 264"/>
                  <a:gd name="T32" fmla="*/ 0 w 66"/>
                  <a:gd name="T33" fmla="*/ 0 h 264"/>
                  <a:gd name="T34" fmla="*/ 0 w 66"/>
                  <a:gd name="T35" fmla="*/ 0 h 264"/>
                  <a:gd name="T36" fmla="*/ 0 w 66"/>
                  <a:gd name="T37" fmla="*/ 0 h 264"/>
                  <a:gd name="T38" fmla="*/ 0 w 66"/>
                  <a:gd name="T39" fmla="*/ 0 h 264"/>
                  <a:gd name="T40" fmla="*/ 0 w 66"/>
                  <a:gd name="T41" fmla="*/ 0 h 264"/>
                  <a:gd name="T42" fmla="*/ 0 w 66"/>
                  <a:gd name="T43" fmla="*/ 0 h 264"/>
                  <a:gd name="T44" fmla="*/ 0 w 66"/>
                  <a:gd name="T45" fmla="*/ 0 h 264"/>
                  <a:gd name="T46" fmla="*/ 0 w 66"/>
                  <a:gd name="T47" fmla="*/ 0 h 264"/>
                  <a:gd name="T48" fmla="*/ 0 w 66"/>
                  <a:gd name="T49" fmla="*/ 0 h 264"/>
                  <a:gd name="T50" fmla="*/ 0 w 66"/>
                  <a:gd name="T51" fmla="*/ 0 h 264"/>
                  <a:gd name="T52" fmla="*/ 0 w 66"/>
                  <a:gd name="T53" fmla="*/ 0 h 264"/>
                  <a:gd name="T54" fmla="*/ 0 w 66"/>
                  <a:gd name="T55" fmla="*/ 0 h 264"/>
                  <a:gd name="T56" fmla="*/ 0 w 66"/>
                  <a:gd name="T57" fmla="*/ 0 h 264"/>
                  <a:gd name="T58" fmla="*/ 0 w 66"/>
                  <a:gd name="T59" fmla="*/ 0 h 264"/>
                  <a:gd name="T60" fmla="*/ 0 w 66"/>
                  <a:gd name="T61" fmla="*/ 0 h 264"/>
                  <a:gd name="T62" fmla="*/ 0 w 66"/>
                  <a:gd name="T63" fmla="*/ 0 h 264"/>
                  <a:gd name="T64" fmla="*/ 0 w 66"/>
                  <a:gd name="T65" fmla="*/ 0 h 264"/>
                  <a:gd name="T66" fmla="*/ 0 w 66"/>
                  <a:gd name="T67" fmla="*/ 0 h 264"/>
                  <a:gd name="T68" fmla="*/ 0 w 66"/>
                  <a:gd name="T69" fmla="*/ 0 h 264"/>
                  <a:gd name="T70" fmla="*/ 0 w 66"/>
                  <a:gd name="T71" fmla="*/ 0 h 264"/>
                  <a:gd name="T72" fmla="*/ 0 w 66"/>
                  <a:gd name="T73" fmla="*/ 0 h 264"/>
                  <a:gd name="T74" fmla="*/ 0 w 66"/>
                  <a:gd name="T75" fmla="*/ 0 h 264"/>
                  <a:gd name="T76" fmla="*/ 0 w 66"/>
                  <a:gd name="T77" fmla="*/ 0 h 264"/>
                  <a:gd name="T78" fmla="*/ 0 w 66"/>
                  <a:gd name="T79" fmla="*/ 0 h 264"/>
                  <a:gd name="T80" fmla="*/ 0 w 66"/>
                  <a:gd name="T81" fmla="*/ 0 h 264"/>
                  <a:gd name="T82" fmla="*/ 0 w 66"/>
                  <a:gd name="T83" fmla="*/ 0 h 26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6"/>
                  <a:gd name="T127" fmla="*/ 0 h 264"/>
                  <a:gd name="T128" fmla="*/ 66 w 66"/>
                  <a:gd name="T129" fmla="*/ 264 h 26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6" h="264">
                    <a:moveTo>
                      <a:pt x="8" y="0"/>
                    </a:moveTo>
                    <a:lnTo>
                      <a:pt x="8" y="41"/>
                    </a:lnTo>
                    <a:lnTo>
                      <a:pt x="12" y="42"/>
                    </a:lnTo>
                    <a:lnTo>
                      <a:pt x="12" y="21"/>
                    </a:lnTo>
                    <a:lnTo>
                      <a:pt x="5" y="39"/>
                    </a:lnTo>
                    <a:lnTo>
                      <a:pt x="0" y="36"/>
                    </a:lnTo>
                    <a:lnTo>
                      <a:pt x="4" y="39"/>
                    </a:lnTo>
                    <a:lnTo>
                      <a:pt x="8" y="44"/>
                    </a:lnTo>
                    <a:lnTo>
                      <a:pt x="20" y="31"/>
                    </a:lnTo>
                    <a:lnTo>
                      <a:pt x="4" y="38"/>
                    </a:lnTo>
                    <a:lnTo>
                      <a:pt x="8" y="47"/>
                    </a:lnTo>
                    <a:lnTo>
                      <a:pt x="11" y="58"/>
                    </a:lnTo>
                    <a:lnTo>
                      <a:pt x="14" y="70"/>
                    </a:lnTo>
                    <a:lnTo>
                      <a:pt x="18" y="83"/>
                    </a:lnTo>
                    <a:lnTo>
                      <a:pt x="21" y="99"/>
                    </a:lnTo>
                    <a:lnTo>
                      <a:pt x="37" y="91"/>
                    </a:lnTo>
                    <a:lnTo>
                      <a:pt x="19" y="91"/>
                    </a:lnTo>
                    <a:lnTo>
                      <a:pt x="22" y="109"/>
                    </a:lnTo>
                    <a:lnTo>
                      <a:pt x="24" y="127"/>
                    </a:lnTo>
                    <a:lnTo>
                      <a:pt x="26" y="147"/>
                    </a:lnTo>
                    <a:lnTo>
                      <a:pt x="28" y="169"/>
                    </a:lnTo>
                    <a:lnTo>
                      <a:pt x="30" y="215"/>
                    </a:lnTo>
                    <a:lnTo>
                      <a:pt x="31" y="264"/>
                    </a:lnTo>
                    <a:lnTo>
                      <a:pt x="66" y="264"/>
                    </a:lnTo>
                    <a:lnTo>
                      <a:pt x="65" y="215"/>
                    </a:lnTo>
                    <a:lnTo>
                      <a:pt x="63" y="169"/>
                    </a:lnTo>
                    <a:lnTo>
                      <a:pt x="61" y="147"/>
                    </a:lnTo>
                    <a:lnTo>
                      <a:pt x="59" y="127"/>
                    </a:lnTo>
                    <a:lnTo>
                      <a:pt x="57" y="109"/>
                    </a:lnTo>
                    <a:lnTo>
                      <a:pt x="53" y="91"/>
                    </a:lnTo>
                    <a:lnTo>
                      <a:pt x="52" y="83"/>
                    </a:lnTo>
                    <a:lnTo>
                      <a:pt x="49" y="67"/>
                    </a:lnTo>
                    <a:lnTo>
                      <a:pt x="46" y="54"/>
                    </a:lnTo>
                    <a:lnTo>
                      <a:pt x="43" y="42"/>
                    </a:lnTo>
                    <a:lnTo>
                      <a:pt x="40" y="31"/>
                    </a:lnTo>
                    <a:lnTo>
                      <a:pt x="36" y="22"/>
                    </a:lnTo>
                    <a:lnTo>
                      <a:pt x="32" y="16"/>
                    </a:lnTo>
                    <a:lnTo>
                      <a:pt x="28" y="11"/>
                    </a:lnTo>
                    <a:lnTo>
                      <a:pt x="24" y="8"/>
                    </a:lnTo>
                    <a:lnTo>
                      <a:pt x="19" y="3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66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61"/>
              <p:cNvSpPr>
                <a:spLocks/>
              </p:cNvSpPr>
              <p:nvPr/>
            </p:nvSpPr>
            <p:spPr bwMode="auto">
              <a:xfrm>
                <a:off x="2750" y="2609"/>
                <a:ext cx="316" cy="10"/>
              </a:xfrm>
              <a:custGeom>
                <a:avLst/>
                <a:gdLst>
                  <a:gd name="T0" fmla="*/ 0 w 948"/>
                  <a:gd name="T1" fmla="*/ 0 h 41"/>
                  <a:gd name="T2" fmla="*/ 0 w 948"/>
                  <a:gd name="T3" fmla="*/ 0 h 41"/>
                  <a:gd name="T4" fmla="*/ 0 w 948"/>
                  <a:gd name="T5" fmla="*/ 0 h 41"/>
                  <a:gd name="T6" fmla="*/ 0 w 948"/>
                  <a:gd name="T7" fmla="*/ 0 h 41"/>
                  <a:gd name="T8" fmla="*/ 0 w 948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8"/>
                  <a:gd name="T16" fmla="*/ 0 h 41"/>
                  <a:gd name="T17" fmla="*/ 948 w 94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8" h="41">
                    <a:moveTo>
                      <a:pt x="0" y="0"/>
                    </a:moveTo>
                    <a:lnTo>
                      <a:pt x="0" y="40"/>
                    </a:lnTo>
                    <a:lnTo>
                      <a:pt x="948" y="41"/>
                    </a:lnTo>
                    <a:lnTo>
                      <a:pt x="948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66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62"/>
              <p:cNvSpPr>
                <a:spLocks/>
              </p:cNvSpPr>
              <p:nvPr/>
            </p:nvSpPr>
            <p:spPr bwMode="auto">
              <a:xfrm>
                <a:off x="3154" y="2609"/>
                <a:ext cx="56" cy="10"/>
              </a:xfrm>
              <a:custGeom>
                <a:avLst/>
                <a:gdLst>
                  <a:gd name="T0" fmla="*/ 0 w 170"/>
                  <a:gd name="T1" fmla="*/ 0 h 41"/>
                  <a:gd name="T2" fmla="*/ 0 w 170"/>
                  <a:gd name="T3" fmla="*/ 0 h 41"/>
                  <a:gd name="T4" fmla="*/ 0 w 170"/>
                  <a:gd name="T5" fmla="*/ 0 h 41"/>
                  <a:gd name="T6" fmla="*/ 0 w 170"/>
                  <a:gd name="T7" fmla="*/ 0 h 41"/>
                  <a:gd name="T8" fmla="*/ 0 w 170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"/>
                  <a:gd name="T16" fmla="*/ 0 h 41"/>
                  <a:gd name="T17" fmla="*/ 170 w 17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" h="41">
                    <a:moveTo>
                      <a:pt x="0" y="0"/>
                    </a:moveTo>
                    <a:lnTo>
                      <a:pt x="0" y="40"/>
                    </a:lnTo>
                    <a:lnTo>
                      <a:pt x="170" y="41"/>
                    </a:lnTo>
                    <a:lnTo>
                      <a:pt x="17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66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63"/>
              <p:cNvSpPr>
                <a:spLocks/>
              </p:cNvSpPr>
              <p:nvPr/>
            </p:nvSpPr>
            <p:spPr bwMode="auto">
              <a:xfrm>
                <a:off x="2948" y="2488"/>
                <a:ext cx="95" cy="58"/>
              </a:xfrm>
              <a:custGeom>
                <a:avLst/>
                <a:gdLst>
                  <a:gd name="T0" fmla="*/ 0 w 283"/>
                  <a:gd name="T1" fmla="*/ 0 h 231"/>
                  <a:gd name="T2" fmla="*/ 0 w 283"/>
                  <a:gd name="T3" fmla="*/ 0 h 231"/>
                  <a:gd name="T4" fmla="*/ 0 w 283"/>
                  <a:gd name="T5" fmla="*/ 0 h 231"/>
                  <a:gd name="T6" fmla="*/ 0 w 283"/>
                  <a:gd name="T7" fmla="*/ 0 h 231"/>
                  <a:gd name="T8" fmla="*/ 0 w 283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3"/>
                  <a:gd name="T16" fmla="*/ 0 h 231"/>
                  <a:gd name="T17" fmla="*/ 283 w 283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3" h="231">
                    <a:moveTo>
                      <a:pt x="19" y="0"/>
                    </a:moveTo>
                    <a:lnTo>
                      <a:pt x="0" y="33"/>
                    </a:lnTo>
                    <a:lnTo>
                      <a:pt x="264" y="231"/>
                    </a:lnTo>
                    <a:lnTo>
                      <a:pt x="283" y="19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0066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64"/>
              <p:cNvSpPr>
                <a:spLocks/>
              </p:cNvSpPr>
              <p:nvPr/>
            </p:nvSpPr>
            <p:spPr bwMode="auto">
              <a:xfrm>
                <a:off x="3034" y="2533"/>
                <a:ext cx="151" cy="25"/>
              </a:xfrm>
              <a:custGeom>
                <a:avLst/>
                <a:gdLst>
                  <a:gd name="T0" fmla="*/ 0 w 453"/>
                  <a:gd name="T1" fmla="*/ 0 h 100"/>
                  <a:gd name="T2" fmla="*/ 0 w 453"/>
                  <a:gd name="T3" fmla="*/ 0 h 100"/>
                  <a:gd name="T4" fmla="*/ 0 w 453"/>
                  <a:gd name="T5" fmla="*/ 0 h 100"/>
                  <a:gd name="T6" fmla="*/ 0 w 453"/>
                  <a:gd name="T7" fmla="*/ 0 h 100"/>
                  <a:gd name="T8" fmla="*/ 0 w 453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100"/>
                  <a:gd name="T17" fmla="*/ 453 w 453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100">
                    <a:moveTo>
                      <a:pt x="5" y="0"/>
                    </a:moveTo>
                    <a:lnTo>
                      <a:pt x="0" y="39"/>
                    </a:lnTo>
                    <a:lnTo>
                      <a:pt x="448" y="100"/>
                    </a:lnTo>
                    <a:lnTo>
                      <a:pt x="453" y="6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0066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65"/>
              <p:cNvSpPr>
                <a:spLocks/>
              </p:cNvSpPr>
              <p:nvPr/>
            </p:nvSpPr>
            <p:spPr bwMode="auto">
              <a:xfrm>
                <a:off x="3171" y="2548"/>
                <a:ext cx="54" cy="27"/>
              </a:xfrm>
              <a:custGeom>
                <a:avLst/>
                <a:gdLst>
                  <a:gd name="T0" fmla="*/ 0 w 163"/>
                  <a:gd name="T1" fmla="*/ 0 h 111"/>
                  <a:gd name="T2" fmla="*/ 0 w 163"/>
                  <a:gd name="T3" fmla="*/ 0 h 111"/>
                  <a:gd name="T4" fmla="*/ 0 w 163"/>
                  <a:gd name="T5" fmla="*/ 0 h 111"/>
                  <a:gd name="T6" fmla="*/ 0 w 163"/>
                  <a:gd name="T7" fmla="*/ 0 h 111"/>
                  <a:gd name="T8" fmla="*/ 0 w 163"/>
                  <a:gd name="T9" fmla="*/ 0 h 111"/>
                  <a:gd name="T10" fmla="*/ 0 w 163"/>
                  <a:gd name="T11" fmla="*/ 0 h 111"/>
                  <a:gd name="T12" fmla="*/ 0 w 163"/>
                  <a:gd name="T13" fmla="*/ 0 h 111"/>
                  <a:gd name="T14" fmla="*/ 0 w 163"/>
                  <a:gd name="T15" fmla="*/ 0 h 111"/>
                  <a:gd name="T16" fmla="*/ 0 w 163"/>
                  <a:gd name="T17" fmla="*/ 0 h 111"/>
                  <a:gd name="T18" fmla="*/ 0 w 163"/>
                  <a:gd name="T19" fmla="*/ 0 h 111"/>
                  <a:gd name="T20" fmla="*/ 0 w 163"/>
                  <a:gd name="T21" fmla="*/ 0 h 111"/>
                  <a:gd name="T22" fmla="*/ 0 w 163"/>
                  <a:gd name="T23" fmla="*/ 0 h 111"/>
                  <a:gd name="T24" fmla="*/ 0 w 163"/>
                  <a:gd name="T25" fmla="*/ 0 h 111"/>
                  <a:gd name="T26" fmla="*/ 0 w 163"/>
                  <a:gd name="T27" fmla="*/ 0 h 111"/>
                  <a:gd name="T28" fmla="*/ 0 w 163"/>
                  <a:gd name="T29" fmla="*/ 0 h 111"/>
                  <a:gd name="T30" fmla="*/ 0 w 163"/>
                  <a:gd name="T31" fmla="*/ 0 h 111"/>
                  <a:gd name="T32" fmla="*/ 0 w 163"/>
                  <a:gd name="T33" fmla="*/ 0 h 111"/>
                  <a:gd name="T34" fmla="*/ 0 w 163"/>
                  <a:gd name="T35" fmla="*/ 0 h 111"/>
                  <a:gd name="T36" fmla="*/ 0 w 163"/>
                  <a:gd name="T37" fmla="*/ 0 h 111"/>
                  <a:gd name="T38" fmla="*/ 0 w 163"/>
                  <a:gd name="T39" fmla="*/ 0 h 111"/>
                  <a:gd name="T40" fmla="*/ 0 w 163"/>
                  <a:gd name="T41" fmla="*/ 0 h 111"/>
                  <a:gd name="T42" fmla="*/ 0 w 163"/>
                  <a:gd name="T43" fmla="*/ 0 h 111"/>
                  <a:gd name="T44" fmla="*/ 0 w 163"/>
                  <a:gd name="T45" fmla="*/ 0 h 111"/>
                  <a:gd name="T46" fmla="*/ 0 w 163"/>
                  <a:gd name="T47" fmla="*/ 0 h 111"/>
                  <a:gd name="T48" fmla="*/ 0 w 163"/>
                  <a:gd name="T49" fmla="*/ 0 h 111"/>
                  <a:gd name="T50" fmla="*/ 0 w 163"/>
                  <a:gd name="T51" fmla="*/ 0 h 111"/>
                  <a:gd name="T52" fmla="*/ 0 w 163"/>
                  <a:gd name="T53" fmla="*/ 0 h 111"/>
                  <a:gd name="T54" fmla="*/ 0 w 163"/>
                  <a:gd name="T55" fmla="*/ 0 h 111"/>
                  <a:gd name="T56" fmla="*/ 0 w 163"/>
                  <a:gd name="T57" fmla="*/ 0 h 111"/>
                  <a:gd name="T58" fmla="*/ 0 w 163"/>
                  <a:gd name="T59" fmla="*/ 0 h 111"/>
                  <a:gd name="T60" fmla="*/ 0 w 163"/>
                  <a:gd name="T61" fmla="*/ 0 h 111"/>
                  <a:gd name="T62" fmla="*/ 0 w 163"/>
                  <a:gd name="T63" fmla="*/ 0 h 111"/>
                  <a:gd name="T64" fmla="*/ 0 w 163"/>
                  <a:gd name="T65" fmla="*/ 0 h 111"/>
                  <a:gd name="T66" fmla="*/ 0 w 163"/>
                  <a:gd name="T67" fmla="*/ 0 h 111"/>
                  <a:gd name="T68" fmla="*/ 0 w 163"/>
                  <a:gd name="T69" fmla="*/ 0 h 111"/>
                  <a:gd name="T70" fmla="*/ 0 w 163"/>
                  <a:gd name="T71" fmla="*/ 0 h 111"/>
                  <a:gd name="T72" fmla="*/ 0 w 163"/>
                  <a:gd name="T73" fmla="*/ 0 h 111"/>
                  <a:gd name="T74" fmla="*/ 0 w 163"/>
                  <a:gd name="T75" fmla="*/ 0 h 111"/>
                  <a:gd name="T76" fmla="*/ 0 w 163"/>
                  <a:gd name="T77" fmla="*/ 0 h 1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3"/>
                  <a:gd name="T118" fmla="*/ 0 h 111"/>
                  <a:gd name="T119" fmla="*/ 163 w 163"/>
                  <a:gd name="T120" fmla="*/ 111 h 1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3" h="111">
                    <a:moveTo>
                      <a:pt x="0" y="0"/>
                    </a:moveTo>
                    <a:lnTo>
                      <a:pt x="0" y="40"/>
                    </a:lnTo>
                    <a:lnTo>
                      <a:pt x="30" y="41"/>
                    </a:lnTo>
                    <a:lnTo>
                      <a:pt x="57" y="46"/>
                    </a:lnTo>
                    <a:lnTo>
                      <a:pt x="57" y="27"/>
                    </a:lnTo>
                    <a:lnTo>
                      <a:pt x="50" y="45"/>
                    </a:lnTo>
                    <a:lnTo>
                      <a:pt x="74" y="54"/>
                    </a:lnTo>
                    <a:lnTo>
                      <a:pt x="96" y="65"/>
                    </a:lnTo>
                    <a:lnTo>
                      <a:pt x="105" y="71"/>
                    </a:lnTo>
                    <a:lnTo>
                      <a:pt x="112" y="52"/>
                    </a:lnTo>
                    <a:lnTo>
                      <a:pt x="99" y="67"/>
                    </a:lnTo>
                    <a:lnTo>
                      <a:pt x="108" y="74"/>
                    </a:lnTo>
                    <a:lnTo>
                      <a:pt x="115" y="82"/>
                    </a:lnTo>
                    <a:lnTo>
                      <a:pt x="122" y="90"/>
                    </a:lnTo>
                    <a:lnTo>
                      <a:pt x="133" y="76"/>
                    </a:lnTo>
                    <a:lnTo>
                      <a:pt x="117" y="84"/>
                    </a:lnTo>
                    <a:lnTo>
                      <a:pt x="123" y="91"/>
                    </a:lnTo>
                    <a:lnTo>
                      <a:pt x="126" y="101"/>
                    </a:lnTo>
                    <a:lnTo>
                      <a:pt x="128" y="110"/>
                    </a:lnTo>
                    <a:lnTo>
                      <a:pt x="144" y="101"/>
                    </a:lnTo>
                    <a:lnTo>
                      <a:pt x="127" y="101"/>
                    </a:lnTo>
                    <a:lnTo>
                      <a:pt x="128" y="111"/>
                    </a:lnTo>
                    <a:lnTo>
                      <a:pt x="163" y="111"/>
                    </a:lnTo>
                    <a:lnTo>
                      <a:pt x="162" y="101"/>
                    </a:lnTo>
                    <a:lnTo>
                      <a:pt x="160" y="94"/>
                    </a:lnTo>
                    <a:lnTo>
                      <a:pt x="157" y="85"/>
                    </a:lnTo>
                    <a:lnTo>
                      <a:pt x="154" y="76"/>
                    </a:lnTo>
                    <a:lnTo>
                      <a:pt x="149" y="68"/>
                    </a:lnTo>
                    <a:lnTo>
                      <a:pt x="146" y="62"/>
                    </a:lnTo>
                    <a:lnTo>
                      <a:pt x="140" y="54"/>
                    </a:lnTo>
                    <a:lnTo>
                      <a:pt x="132" y="46"/>
                    </a:lnTo>
                    <a:lnTo>
                      <a:pt x="124" y="39"/>
                    </a:lnTo>
                    <a:lnTo>
                      <a:pt x="118" y="34"/>
                    </a:lnTo>
                    <a:lnTo>
                      <a:pt x="110" y="28"/>
                    </a:lnTo>
                    <a:lnTo>
                      <a:pt x="88" y="17"/>
                    </a:lnTo>
                    <a:lnTo>
                      <a:pt x="64" y="9"/>
                    </a:lnTo>
                    <a:lnTo>
                      <a:pt x="57" y="6"/>
                    </a:lnTo>
                    <a:lnTo>
                      <a:pt x="3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66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66"/>
              <p:cNvSpPr>
                <a:spLocks/>
              </p:cNvSpPr>
              <p:nvPr/>
            </p:nvSpPr>
            <p:spPr bwMode="auto">
              <a:xfrm>
                <a:off x="3205" y="2581"/>
                <a:ext cx="24" cy="34"/>
              </a:xfrm>
              <a:custGeom>
                <a:avLst/>
                <a:gdLst>
                  <a:gd name="T0" fmla="*/ 0 w 71"/>
                  <a:gd name="T1" fmla="*/ 0 h 137"/>
                  <a:gd name="T2" fmla="*/ 0 w 71"/>
                  <a:gd name="T3" fmla="*/ 0 h 137"/>
                  <a:gd name="T4" fmla="*/ 0 w 71"/>
                  <a:gd name="T5" fmla="*/ 0 h 137"/>
                  <a:gd name="T6" fmla="*/ 0 w 71"/>
                  <a:gd name="T7" fmla="*/ 0 h 137"/>
                  <a:gd name="T8" fmla="*/ 0 w 71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37"/>
                  <a:gd name="T17" fmla="*/ 71 w 71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37">
                    <a:moveTo>
                      <a:pt x="71" y="15"/>
                    </a:moveTo>
                    <a:lnTo>
                      <a:pt x="40" y="0"/>
                    </a:lnTo>
                    <a:lnTo>
                      <a:pt x="0" y="122"/>
                    </a:lnTo>
                    <a:lnTo>
                      <a:pt x="31" y="137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FF0066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67"/>
              <p:cNvSpPr>
                <a:spLocks/>
              </p:cNvSpPr>
              <p:nvPr/>
            </p:nvSpPr>
            <p:spPr bwMode="auto">
              <a:xfrm>
                <a:off x="2836" y="2496"/>
                <a:ext cx="16" cy="114"/>
              </a:xfrm>
              <a:custGeom>
                <a:avLst/>
                <a:gdLst>
                  <a:gd name="T0" fmla="*/ 0 w 48"/>
                  <a:gd name="T1" fmla="*/ 0 h 458"/>
                  <a:gd name="T2" fmla="*/ 0 w 48"/>
                  <a:gd name="T3" fmla="*/ 0 h 458"/>
                  <a:gd name="T4" fmla="*/ 0 w 48"/>
                  <a:gd name="T5" fmla="*/ 0 h 458"/>
                  <a:gd name="T6" fmla="*/ 0 w 48"/>
                  <a:gd name="T7" fmla="*/ 0 h 458"/>
                  <a:gd name="T8" fmla="*/ 0 w 48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58"/>
                  <a:gd name="T17" fmla="*/ 48 w 48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58">
                    <a:moveTo>
                      <a:pt x="48" y="1"/>
                    </a:moveTo>
                    <a:lnTo>
                      <a:pt x="14" y="0"/>
                    </a:lnTo>
                    <a:lnTo>
                      <a:pt x="0" y="457"/>
                    </a:lnTo>
                    <a:lnTo>
                      <a:pt x="35" y="45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0066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8" name="Group 68"/>
          <p:cNvGrpSpPr>
            <a:grpSpLocks/>
          </p:cNvGrpSpPr>
          <p:nvPr/>
        </p:nvGrpSpPr>
        <p:grpSpPr bwMode="auto">
          <a:xfrm>
            <a:off x="2871788" y="1449253"/>
            <a:ext cx="666750" cy="135731"/>
            <a:chOff x="2612" y="2483"/>
            <a:chExt cx="617" cy="136"/>
          </a:xfrm>
        </p:grpSpPr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2612" y="2530"/>
              <a:ext cx="12" cy="84"/>
            </a:xfrm>
            <a:prstGeom prst="rect">
              <a:avLst/>
            </a:prstGeom>
            <a:solidFill>
              <a:srgbClr val="99FF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3174" tIns="41587" rIns="83174" bIns="41587"/>
            <a:lstStyle/>
            <a:p>
              <a:pPr defTabSz="831850"/>
              <a:endParaRPr lang="en-US" altLang="zh-CN" sz="1600" dirty="0">
                <a:latin typeface="Futura Bk"/>
              </a:endParaRPr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2618" y="2609"/>
              <a:ext cx="57" cy="10"/>
            </a:xfrm>
            <a:custGeom>
              <a:avLst/>
              <a:gdLst>
                <a:gd name="T0" fmla="*/ 0 w 171"/>
                <a:gd name="T1" fmla="*/ 0 h 41"/>
                <a:gd name="T2" fmla="*/ 0 w 171"/>
                <a:gd name="T3" fmla="*/ 0 h 41"/>
                <a:gd name="T4" fmla="*/ 0 w 171"/>
                <a:gd name="T5" fmla="*/ 0 h 41"/>
                <a:gd name="T6" fmla="*/ 0 w 171"/>
                <a:gd name="T7" fmla="*/ 0 h 41"/>
                <a:gd name="T8" fmla="*/ 0 w 171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41"/>
                <a:gd name="T17" fmla="*/ 171 w 17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41">
                  <a:moveTo>
                    <a:pt x="0" y="0"/>
                  </a:moveTo>
                  <a:lnTo>
                    <a:pt x="0" y="40"/>
                  </a:lnTo>
                  <a:lnTo>
                    <a:pt x="171" y="41"/>
                  </a:lnTo>
                  <a:lnTo>
                    <a:pt x="17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33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2615" y="2491"/>
              <a:ext cx="121" cy="47"/>
            </a:xfrm>
            <a:custGeom>
              <a:avLst/>
              <a:gdLst>
                <a:gd name="T0" fmla="*/ 0 w 255"/>
                <a:gd name="T1" fmla="*/ 0 h 202"/>
                <a:gd name="T2" fmla="*/ 0 w 255"/>
                <a:gd name="T3" fmla="*/ 0 h 202"/>
                <a:gd name="T4" fmla="*/ 0 w 255"/>
                <a:gd name="T5" fmla="*/ 0 h 202"/>
                <a:gd name="T6" fmla="*/ 0 w 255"/>
                <a:gd name="T7" fmla="*/ 0 h 202"/>
                <a:gd name="T8" fmla="*/ 0 w 255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02"/>
                <a:gd name="T17" fmla="*/ 255 w 255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02">
                  <a:moveTo>
                    <a:pt x="255" y="34"/>
                  </a:moveTo>
                  <a:lnTo>
                    <a:pt x="237" y="0"/>
                  </a:lnTo>
                  <a:lnTo>
                    <a:pt x="0" y="168"/>
                  </a:lnTo>
                  <a:lnTo>
                    <a:pt x="18" y="202"/>
                  </a:lnTo>
                  <a:lnTo>
                    <a:pt x="255" y="34"/>
                  </a:lnTo>
                  <a:close/>
                </a:path>
              </a:pathLst>
            </a:custGeom>
            <a:solidFill>
              <a:srgbClr val="99FF33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" name="Group 72"/>
            <p:cNvGrpSpPr>
              <a:grpSpLocks/>
            </p:cNvGrpSpPr>
            <p:nvPr/>
          </p:nvGrpSpPr>
          <p:grpSpPr bwMode="auto">
            <a:xfrm>
              <a:off x="2665" y="2483"/>
              <a:ext cx="564" cy="136"/>
              <a:chOff x="2665" y="2483"/>
              <a:chExt cx="564" cy="136"/>
            </a:xfrm>
          </p:grpSpPr>
          <p:sp>
            <p:nvSpPr>
              <p:cNvPr id="76" name="Freeform 73"/>
              <p:cNvSpPr>
                <a:spLocks/>
              </p:cNvSpPr>
              <p:nvPr/>
            </p:nvSpPr>
            <p:spPr bwMode="auto">
              <a:xfrm>
                <a:off x="2692" y="2483"/>
                <a:ext cx="272" cy="16"/>
              </a:xfrm>
              <a:custGeom>
                <a:avLst/>
                <a:gdLst>
                  <a:gd name="T0" fmla="*/ 0 w 816"/>
                  <a:gd name="T1" fmla="*/ 0 h 64"/>
                  <a:gd name="T2" fmla="*/ 0 w 816"/>
                  <a:gd name="T3" fmla="*/ 0 h 64"/>
                  <a:gd name="T4" fmla="*/ 0 w 816"/>
                  <a:gd name="T5" fmla="*/ 0 h 64"/>
                  <a:gd name="T6" fmla="*/ 0 w 816"/>
                  <a:gd name="T7" fmla="*/ 0 h 64"/>
                  <a:gd name="T8" fmla="*/ 0 w 816"/>
                  <a:gd name="T9" fmla="*/ 0 h 64"/>
                  <a:gd name="T10" fmla="*/ 0 w 816"/>
                  <a:gd name="T11" fmla="*/ 0 h 64"/>
                  <a:gd name="T12" fmla="*/ 0 w 816"/>
                  <a:gd name="T13" fmla="*/ 0 h 64"/>
                  <a:gd name="T14" fmla="*/ 0 w 816"/>
                  <a:gd name="T15" fmla="*/ 0 h 64"/>
                  <a:gd name="T16" fmla="*/ 0 w 816"/>
                  <a:gd name="T17" fmla="*/ 0 h 64"/>
                  <a:gd name="T18" fmla="*/ 0 w 816"/>
                  <a:gd name="T19" fmla="*/ 0 h 64"/>
                  <a:gd name="T20" fmla="*/ 0 w 816"/>
                  <a:gd name="T21" fmla="*/ 0 h 64"/>
                  <a:gd name="T22" fmla="*/ 0 w 816"/>
                  <a:gd name="T23" fmla="*/ 0 h 64"/>
                  <a:gd name="T24" fmla="*/ 0 w 816"/>
                  <a:gd name="T25" fmla="*/ 0 h 64"/>
                  <a:gd name="T26" fmla="*/ 0 w 816"/>
                  <a:gd name="T27" fmla="*/ 0 h 64"/>
                  <a:gd name="T28" fmla="*/ 0 w 816"/>
                  <a:gd name="T29" fmla="*/ 0 h 64"/>
                  <a:gd name="T30" fmla="*/ 0 w 816"/>
                  <a:gd name="T31" fmla="*/ 0 h 64"/>
                  <a:gd name="T32" fmla="*/ 0 w 816"/>
                  <a:gd name="T33" fmla="*/ 0 h 64"/>
                  <a:gd name="T34" fmla="*/ 0 w 816"/>
                  <a:gd name="T35" fmla="*/ 0 h 64"/>
                  <a:gd name="T36" fmla="*/ 0 w 816"/>
                  <a:gd name="T37" fmla="*/ 0 h 64"/>
                  <a:gd name="T38" fmla="*/ 0 w 816"/>
                  <a:gd name="T39" fmla="*/ 0 h 64"/>
                  <a:gd name="T40" fmla="*/ 0 w 816"/>
                  <a:gd name="T41" fmla="*/ 0 h 64"/>
                  <a:gd name="T42" fmla="*/ 0 w 816"/>
                  <a:gd name="T43" fmla="*/ 0 h 64"/>
                  <a:gd name="T44" fmla="*/ 0 w 816"/>
                  <a:gd name="T45" fmla="*/ 0 h 64"/>
                  <a:gd name="T46" fmla="*/ 0 w 816"/>
                  <a:gd name="T47" fmla="*/ 0 h 64"/>
                  <a:gd name="T48" fmla="*/ 0 w 816"/>
                  <a:gd name="T49" fmla="*/ 0 h 64"/>
                  <a:gd name="T50" fmla="*/ 0 w 816"/>
                  <a:gd name="T51" fmla="*/ 0 h 64"/>
                  <a:gd name="T52" fmla="*/ 0 w 816"/>
                  <a:gd name="T53" fmla="*/ 0 h 64"/>
                  <a:gd name="T54" fmla="*/ 0 w 816"/>
                  <a:gd name="T55" fmla="*/ 0 h 64"/>
                  <a:gd name="T56" fmla="*/ 0 w 816"/>
                  <a:gd name="T57" fmla="*/ 0 h 64"/>
                  <a:gd name="T58" fmla="*/ 0 w 816"/>
                  <a:gd name="T59" fmla="*/ 0 h 64"/>
                  <a:gd name="T60" fmla="*/ 0 w 816"/>
                  <a:gd name="T61" fmla="*/ 0 h 64"/>
                  <a:gd name="T62" fmla="*/ 0 w 816"/>
                  <a:gd name="T63" fmla="*/ 0 h 64"/>
                  <a:gd name="T64" fmla="*/ 0 w 816"/>
                  <a:gd name="T65" fmla="*/ 0 h 64"/>
                  <a:gd name="T66" fmla="*/ 0 w 816"/>
                  <a:gd name="T67" fmla="*/ 0 h 64"/>
                  <a:gd name="T68" fmla="*/ 0 w 816"/>
                  <a:gd name="T69" fmla="*/ 0 h 64"/>
                  <a:gd name="T70" fmla="*/ 0 w 816"/>
                  <a:gd name="T71" fmla="*/ 0 h 64"/>
                  <a:gd name="T72" fmla="*/ 0 w 816"/>
                  <a:gd name="T73" fmla="*/ 0 h 64"/>
                  <a:gd name="T74" fmla="*/ 0 w 816"/>
                  <a:gd name="T75" fmla="*/ 0 h 64"/>
                  <a:gd name="T76" fmla="*/ 0 w 816"/>
                  <a:gd name="T77" fmla="*/ 0 h 64"/>
                  <a:gd name="T78" fmla="*/ 0 w 816"/>
                  <a:gd name="T79" fmla="*/ 0 h 64"/>
                  <a:gd name="T80" fmla="*/ 0 w 816"/>
                  <a:gd name="T81" fmla="*/ 0 h 64"/>
                  <a:gd name="T82" fmla="*/ 0 w 816"/>
                  <a:gd name="T83" fmla="*/ 0 h 64"/>
                  <a:gd name="T84" fmla="*/ 0 w 816"/>
                  <a:gd name="T85" fmla="*/ 0 h 64"/>
                  <a:gd name="T86" fmla="*/ 0 w 816"/>
                  <a:gd name="T87" fmla="*/ 0 h 64"/>
                  <a:gd name="T88" fmla="*/ 0 w 816"/>
                  <a:gd name="T89" fmla="*/ 0 h 64"/>
                  <a:gd name="T90" fmla="*/ 0 w 816"/>
                  <a:gd name="T91" fmla="*/ 0 h 64"/>
                  <a:gd name="T92" fmla="*/ 0 w 816"/>
                  <a:gd name="T93" fmla="*/ 0 h 64"/>
                  <a:gd name="T94" fmla="*/ 0 w 816"/>
                  <a:gd name="T95" fmla="*/ 0 h 64"/>
                  <a:gd name="T96" fmla="*/ 0 w 816"/>
                  <a:gd name="T97" fmla="*/ 0 h 64"/>
                  <a:gd name="T98" fmla="*/ 0 w 816"/>
                  <a:gd name="T99" fmla="*/ 0 h 64"/>
                  <a:gd name="T100" fmla="*/ 0 w 816"/>
                  <a:gd name="T101" fmla="*/ 0 h 64"/>
                  <a:gd name="T102" fmla="*/ 0 w 816"/>
                  <a:gd name="T103" fmla="*/ 0 h 64"/>
                  <a:gd name="T104" fmla="*/ 0 w 816"/>
                  <a:gd name="T105" fmla="*/ 0 h 64"/>
                  <a:gd name="T106" fmla="*/ 0 w 816"/>
                  <a:gd name="T107" fmla="*/ 0 h 64"/>
                  <a:gd name="T108" fmla="*/ 0 w 816"/>
                  <a:gd name="T109" fmla="*/ 0 h 64"/>
                  <a:gd name="T110" fmla="*/ 0 w 816"/>
                  <a:gd name="T111" fmla="*/ 0 h 64"/>
                  <a:gd name="T112" fmla="*/ 0 w 816"/>
                  <a:gd name="T113" fmla="*/ 0 h 64"/>
                  <a:gd name="T114" fmla="*/ 0 w 816"/>
                  <a:gd name="T115" fmla="*/ 0 h 64"/>
                  <a:gd name="T116" fmla="*/ 0 w 816"/>
                  <a:gd name="T117" fmla="*/ 0 h 64"/>
                  <a:gd name="T118" fmla="*/ 0 w 816"/>
                  <a:gd name="T119" fmla="*/ 0 h 64"/>
                  <a:gd name="T120" fmla="*/ 0 w 816"/>
                  <a:gd name="T121" fmla="*/ 0 h 64"/>
                  <a:gd name="T122" fmla="*/ 0 w 816"/>
                  <a:gd name="T123" fmla="*/ 0 h 64"/>
                  <a:gd name="T124" fmla="*/ 0 w 816"/>
                  <a:gd name="T125" fmla="*/ 0 h 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16"/>
                  <a:gd name="T190" fmla="*/ 0 h 64"/>
                  <a:gd name="T191" fmla="*/ 816 w 816"/>
                  <a:gd name="T192" fmla="*/ 64 h 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16" h="64">
                    <a:moveTo>
                      <a:pt x="0" y="0"/>
                    </a:moveTo>
                    <a:lnTo>
                      <a:pt x="0" y="40"/>
                    </a:lnTo>
                    <a:lnTo>
                      <a:pt x="3" y="40"/>
                    </a:lnTo>
                    <a:lnTo>
                      <a:pt x="83" y="40"/>
                    </a:lnTo>
                    <a:lnTo>
                      <a:pt x="161" y="40"/>
                    </a:lnTo>
                    <a:lnTo>
                      <a:pt x="236" y="41"/>
                    </a:lnTo>
                    <a:lnTo>
                      <a:pt x="308" y="41"/>
                    </a:lnTo>
                    <a:lnTo>
                      <a:pt x="377" y="42"/>
                    </a:lnTo>
                    <a:lnTo>
                      <a:pt x="443" y="43"/>
                    </a:lnTo>
                    <a:lnTo>
                      <a:pt x="473" y="45"/>
                    </a:lnTo>
                    <a:lnTo>
                      <a:pt x="503" y="46"/>
                    </a:lnTo>
                    <a:lnTo>
                      <a:pt x="532" y="46"/>
                    </a:lnTo>
                    <a:lnTo>
                      <a:pt x="560" y="47"/>
                    </a:lnTo>
                    <a:lnTo>
                      <a:pt x="586" y="48"/>
                    </a:lnTo>
                    <a:lnTo>
                      <a:pt x="611" y="50"/>
                    </a:lnTo>
                    <a:lnTo>
                      <a:pt x="635" y="51"/>
                    </a:lnTo>
                    <a:lnTo>
                      <a:pt x="658" y="52"/>
                    </a:lnTo>
                    <a:lnTo>
                      <a:pt x="679" y="52"/>
                    </a:lnTo>
                    <a:lnTo>
                      <a:pt x="699" y="53"/>
                    </a:lnTo>
                    <a:lnTo>
                      <a:pt x="717" y="54"/>
                    </a:lnTo>
                    <a:lnTo>
                      <a:pt x="733" y="56"/>
                    </a:lnTo>
                    <a:lnTo>
                      <a:pt x="748" y="58"/>
                    </a:lnTo>
                    <a:lnTo>
                      <a:pt x="762" y="59"/>
                    </a:lnTo>
                    <a:lnTo>
                      <a:pt x="773" y="61"/>
                    </a:lnTo>
                    <a:lnTo>
                      <a:pt x="783" y="62"/>
                    </a:lnTo>
                    <a:lnTo>
                      <a:pt x="791" y="63"/>
                    </a:lnTo>
                    <a:lnTo>
                      <a:pt x="798" y="64"/>
                    </a:lnTo>
                    <a:lnTo>
                      <a:pt x="798" y="45"/>
                    </a:lnTo>
                    <a:lnTo>
                      <a:pt x="790" y="63"/>
                    </a:lnTo>
                    <a:lnTo>
                      <a:pt x="795" y="64"/>
                    </a:lnTo>
                    <a:lnTo>
                      <a:pt x="802" y="46"/>
                    </a:lnTo>
                    <a:lnTo>
                      <a:pt x="789" y="59"/>
                    </a:lnTo>
                    <a:lnTo>
                      <a:pt x="792" y="62"/>
                    </a:lnTo>
                    <a:lnTo>
                      <a:pt x="816" y="33"/>
                    </a:lnTo>
                    <a:lnTo>
                      <a:pt x="814" y="31"/>
                    </a:lnTo>
                    <a:lnTo>
                      <a:pt x="808" y="28"/>
                    </a:lnTo>
                    <a:lnTo>
                      <a:pt x="804" y="26"/>
                    </a:lnTo>
                    <a:lnTo>
                      <a:pt x="798" y="24"/>
                    </a:lnTo>
                    <a:lnTo>
                      <a:pt x="791" y="23"/>
                    </a:lnTo>
                    <a:lnTo>
                      <a:pt x="783" y="22"/>
                    </a:lnTo>
                    <a:lnTo>
                      <a:pt x="773" y="20"/>
                    </a:lnTo>
                    <a:lnTo>
                      <a:pt x="762" y="19"/>
                    </a:lnTo>
                    <a:lnTo>
                      <a:pt x="748" y="18"/>
                    </a:lnTo>
                    <a:lnTo>
                      <a:pt x="733" y="15"/>
                    </a:lnTo>
                    <a:lnTo>
                      <a:pt x="717" y="14"/>
                    </a:lnTo>
                    <a:lnTo>
                      <a:pt x="699" y="13"/>
                    </a:lnTo>
                    <a:lnTo>
                      <a:pt x="679" y="12"/>
                    </a:lnTo>
                    <a:lnTo>
                      <a:pt x="658" y="12"/>
                    </a:lnTo>
                    <a:lnTo>
                      <a:pt x="635" y="11"/>
                    </a:lnTo>
                    <a:lnTo>
                      <a:pt x="611" y="9"/>
                    </a:lnTo>
                    <a:lnTo>
                      <a:pt x="586" y="8"/>
                    </a:lnTo>
                    <a:lnTo>
                      <a:pt x="560" y="7"/>
                    </a:lnTo>
                    <a:lnTo>
                      <a:pt x="532" y="6"/>
                    </a:lnTo>
                    <a:lnTo>
                      <a:pt x="503" y="6"/>
                    </a:lnTo>
                    <a:lnTo>
                      <a:pt x="473" y="4"/>
                    </a:lnTo>
                    <a:lnTo>
                      <a:pt x="443" y="3"/>
                    </a:lnTo>
                    <a:lnTo>
                      <a:pt x="377" y="2"/>
                    </a:lnTo>
                    <a:lnTo>
                      <a:pt x="308" y="1"/>
                    </a:lnTo>
                    <a:lnTo>
                      <a:pt x="236" y="1"/>
                    </a:lnTo>
                    <a:lnTo>
                      <a:pt x="161" y="0"/>
                    </a:lnTo>
                    <a:lnTo>
                      <a:pt x="8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33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5" name="Group 74"/>
              <p:cNvGrpSpPr>
                <a:grpSpLocks/>
              </p:cNvGrpSpPr>
              <p:nvPr/>
            </p:nvGrpSpPr>
            <p:grpSpPr bwMode="auto">
              <a:xfrm>
                <a:off x="2665" y="2578"/>
                <a:ext cx="95" cy="40"/>
                <a:chOff x="2665" y="2578"/>
                <a:chExt cx="95" cy="40"/>
              </a:xfrm>
            </p:grpSpPr>
            <p:sp>
              <p:nvSpPr>
                <p:cNvPr id="89" name="Freeform 75"/>
                <p:cNvSpPr>
                  <a:spLocks/>
                </p:cNvSpPr>
                <p:nvPr/>
              </p:nvSpPr>
              <p:spPr bwMode="auto">
                <a:xfrm>
                  <a:off x="2688" y="2578"/>
                  <a:ext cx="72" cy="36"/>
                </a:xfrm>
                <a:custGeom>
                  <a:avLst/>
                  <a:gdLst>
                    <a:gd name="T0" fmla="*/ 0 w 215"/>
                    <a:gd name="T1" fmla="*/ 0 h 141"/>
                    <a:gd name="T2" fmla="*/ 0 w 215"/>
                    <a:gd name="T3" fmla="*/ 0 h 141"/>
                    <a:gd name="T4" fmla="*/ 0 w 215"/>
                    <a:gd name="T5" fmla="*/ 0 h 141"/>
                    <a:gd name="T6" fmla="*/ 0 w 215"/>
                    <a:gd name="T7" fmla="*/ 0 h 141"/>
                    <a:gd name="T8" fmla="*/ 0 w 215"/>
                    <a:gd name="T9" fmla="*/ 0 h 141"/>
                    <a:gd name="T10" fmla="*/ 0 w 215"/>
                    <a:gd name="T11" fmla="*/ 0 h 141"/>
                    <a:gd name="T12" fmla="*/ 0 w 215"/>
                    <a:gd name="T13" fmla="*/ 0 h 141"/>
                    <a:gd name="T14" fmla="*/ 0 w 215"/>
                    <a:gd name="T15" fmla="*/ 0 h 141"/>
                    <a:gd name="T16" fmla="*/ 0 w 215"/>
                    <a:gd name="T17" fmla="*/ 0 h 141"/>
                    <a:gd name="T18" fmla="*/ 0 w 215"/>
                    <a:gd name="T19" fmla="*/ 0 h 141"/>
                    <a:gd name="T20" fmla="*/ 0 w 215"/>
                    <a:gd name="T21" fmla="*/ 0 h 141"/>
                    <a:gd name="T22" fmla="*/ 0 w 215"/>
                    <a:gd name="T23" fmla="*/ 0 h 141"/>
                    <a:gd name="T24" fmla="*/ 0 w 215"/>
                    <a:gd name="T25" fmla="*/ 0 h 141"/>
                    <a:gd name="T26" fmla="*/ 0 w 215"/>
                    <a:gd name="T27" fmla="*/ 0 h 141"/>
                    <a:gd name="T28" fmla="*/ 0 w 215"/>
                    <a:gd name="T29" fmla="*/ 0 h 141"/>
                    <a:gd name="T30" fmla="*/ 0 w 215"/>
                    <a:gd name="T31" fmla="*/ 0 h 141"/>
                    <a:gd name="T32" fmla="*/ 0 w 215"/>
                    <a:gd name="T33" fmla="*/ 0 h 141"/>
                    <a:gd name="T34" fmla="*/ 0 w 215"/>
                    <a:gd name="T35" fmla="*/ 0 h 141"/>
                    <a:gd name="T36" fmla="*/ 0 w 215"/>
                    <a:gd name="T37" fmla="*/ 0 h 141"/>
                    <a:gd name="T38" fmla="*/ 0 w 215"/>
                    <a:gd name="T39" fmla="*/ 0 h 141"/>
                    <a:gd name="T40" fmla="*/ 0 w 215"/>
                    <a:gd name="T41" fmla="*/ 0 h 141"/>
                    <a:gd name="T42" fmla="*/ 0 w 215"/>
                    <a:gd name="T43" fmla="*/ 0 h 141"/>
                    <a:gd name="T44" fmla="*/ 0 w 215"/>
                    <a:gd name="T45" fmla="*/ 0 h 141"/>
                    <a:gd name="T46" fmla="*/ 0 w 215"/>
                    <a:gd name="T47" fmla="*/ 0 h 141"/>
                    <a:gd name="T48" fmla="*/ 0 w 215"/>
                    <a:gd name="T49" fmla="*/ 0 h 141"/>
                    <a:gd name="T50" fmla="*/ 0 w 215"/>
                    <a:gd name="T51" fmla="*/ 0 h 141"/>
                    <a:gd name="T52" fmla="*/ 0 w 215"/>
                    <a:gd name="T53" fmla="*/ 0 h 141"/>
                    <a:gd name="T54" fmla="*/ 0 w 215"/>
                    <a:gd name="T55" fmla="*/ 0 h 141"/>
                    <a:gd name="T56" fmla="*/ 0 w 215"/>
                    <a:gd name="T57" fmla="*/ 0 h 141"/>
                    <a:gd name="T58" fmla="*/ 0 w 215"/>
                    <a:gd name="T59" fmla="*/ 0 h 141"/>
                    <a:gd name="T60" fmla="*/ 0 w 215"/>
                    <a:gd name="T61" fmla="*/ 0 h 141"/>
                    <a:gd name="T62" fmla="*/ 0 w 215"/>
                    <a:gd name="T63" fmla="*/ 0 h 141"/>
                    <a:gd name="T64" fmla="*/ 0 w 215"/>
                    <a:gd name="T65" fmla="*/ 0 h 141"/>
                    <a:gd name="T66" fmla="*/ 0 w 215"/>
                    <a:gd name="T67" fmla="*/ 0 h 141"/>
                    <a:gd name="T68" fmla="*/ 0 w 215"/>
                    <a:gd name="T69" fmla="*/ 0 h 141"/>
                    <a:gd name="T70" fmla="*/ 0 w 215"/>
                    <a:gd name="T71" fmla="*/ 0 h 141"/>
                    <a:gd name="T72" fmla="*/ 0 w 215"/>
                    <a:gd name="T73" fmla="*/ 0 h 141"/>
                    <a:gd name="T74" fmla="*/ 0 w 215"/>
                    <a:gd name="T75" fmla="*/ 0 h 141"/>
                    <a:gd name="T76" fmla="*/ 0 w 215"/>
                    <a:gd name="T77" fmla="*/ 0 h 141"/>
                    <a:gd name="T78" fmla="*/ 0 w 215"/>
                    <a:gd name="T79" fmla="*/ 0 h 141"/>
                    <a:gd name="T80" fmla="*/ 0 w 215"/>
                    <a:gd name="T81" fmla="*/ 0 h 141"/>
                    <a:gd name="T82" fmla="*/ 0 w 215"/>
                    <a:gd name="T83" fmla="*/ 0 h 141"/>
                    <a:gd name="T84" fmla="*/ 0 w 215"/>
                    <a:gd name="T85" fmla="*/ 0 h 141"/>
                    <a:gd name="T86" fmla="*/ 0 w 215"/>
                    <a:gd name="T87" fmla="*/ 0 h 141"/>
                    <a:gd name="T88" fmla="*/ 0 w 215"/>
                    <a:gd name="T89" fmla="*/ 0 h 14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5"/>
                    <a:gd name="T136" fmla="*/ 0 h 141"/>
                    <a:gd name="T137" fmla="*/ 215 w 215"/>
                    <a:gd name="T138" fmla="*/ 141 h 14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5" h="141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20" y="40"/>
                      </a:lnTo>
                      <a:lnTo>
                        <a:pt x="40" y="43"/>
                      </a:lnTo>
                      <a:lnTo>
                        <a:pt x="77" y="49"/>
                      </a:lnTo>
                      <a:lnTo>
                        <a:pt x="77" y="29"/>
                      </a:lnTo>
                      <a:lnTo>
                        <a:pt x="70" y="47"/>
                      </a:lnTo>
                      <a:lnTo>
                        <a:pt x="88" y="52"/>
                      </a:lnTo>
                      <a:lnTo>
                        <a:pt x="103" y="58"/>
                      </a:lnTo>
                      <a:lnTo>
                        <a:pt x="118" y="66"/>
                      </a:lnTo>
                      <a:lnTo>
                        <a:pt x="133" y="73"/>
                      </a:lnTo>
                      <a:lnTo>
                        <a:pt x="146" y="83"/>
                      </a:lnTo>
                      <a:lnTo>
                        <a:pt x="152" y="64"/>
                      </a:lnTo>
                      <a:lnTo>
                        <a:pt x="140" y="78"/>
                      </a:lnTo>
                      <a:lnTo>
                        <a:pt x="152" y="88"/>
                      </a:lnTo>
                      <a:lnTo>
                        <a:pt x="161" y="97"/>
                      </a:lnTo>
                      <a:lnTo>
                        <a:pt x="170" y="108"/>
                      </a:lnTo>
                      <a:lnTo>
                        <a:pt x="176" y="119"/>
                      </a:lnTo>
                      <a:lnTo>
                        <a:pt x="189" y="105"/>
                      </a:lnTo>
                      <a:lnTo>
                        <a:pt x="173" y="113"/>
                      </a:lnTo>
                      <a:lnTo>
                        <a:pt x="177" y="124"/>
                      </a:lnTo>
                      <a:lnTo>
                        <a:pt x="180" y="136"/>
                      </a:lnTo>
                      <a:lnTo>
                        <a:pt x="196" y="129"/>
                      </a:lnTo>
                      <a:lnTo>
                        <a:pt x="179" y="129"/>
                      </a:lnTo>
                      <a:lnTo>
                        <a:pt x="180" y="141"/>
                      </a:lnTo>
                      <a:lnTo>
                        <a:pt x="215" y="141"/>
                      </a:lnTo>
                      <a:lnTo>
                        <a:pt x="214" y="129"/>
                      </a:lnTo>
                      <a:lnTo>
                        <a:pt x="212" y="121"/>
                      </a:lnTo>
                      <a:lnTo>
                        <a:pt x="209" y="108"/>
                      </a:lnTo>
                      <a:lnTo>
                        <a:pt x="205" y="97"/>
                      </a:lnTo>
                      <a:lnTo>
                        <a:pt x="200" y="91"/>
                      </a:lnTo>
                      <a:lnTo>
                        <a:pt x="194" y="80"/>
                      </a:lnTo>
                      <a:lnTo>
                        <a:pt x="186" y="69"/>
                      </a:lnTo>
                      <a:lnTo>
                        <a:pt x="176" y="60"/>
                      </a:lnTo>
                      <a:lnTo>
                        <a:pt x="165" y="50"/>
                      </a:lnTo>
                      <a:lnTo>
                        <a:pt x="159" y="46"/>
                      </a:lnTo>
                      <a:lnTo>
                        <a:pt x="147" y="36"/>
                      </a:lnTo>
                      <a:lnTo>
                        <a:pt x="132" y="29"/>
                      </a:lnTo>
                      <a:lnTo>
                        <a:pt x="117" y="22"/>
                      </a:lnTo>
                      <a:lnTo>
                        <a:pt x="101" y="16"/>
                      </a:lnTo>
                      <a:lnTo>
                        <a:pt x="83" y="11"/>
                      </a:lnTo>
                      <a:lnTo>
                        <a:pt x="77" y="8"/>
                      </a:lnTo>
                      <a:lnTo>
                        <a:pt x="40" y="2"/>
                      </a:lnTo>
                      <a:lnTo>
                        <a:pt x="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33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" name="Freeform 76"/>
                <p:cNvSpPr>
                  <a:spLocks/>
                </p:cNvSpPr>
                <p:nvPr/>
              </p:nvSpPr>
              <p:spPr bwMode="auto">
                <a:xfrm>
                  <a:off x="2665" y="2582"/>
                  <a:ext cx="41" cy="36"/>
                </a:xfrm>
                <a:custGeom>
                  <a:avLst/>
                  <a:gdLst>
                    <a:gd name="T0" fmla="*/ 0 w 122"/>
                    <a:gd name="T1" fmla="*/ 0 h 141"/>
                    <a:gd name="T2" fmla="*/ 0 w 122"/>
                    <a:gd name="T3" fmla="*/ 0 h 141"/>
                    <a:gd name="T4" fmla="*/ 0 w 122"/>
                    <a:gd name="T5" fmla="*/ 0 h 141"/>
                    <a:gd name="T6" fmla="*/ 0 w 122"/>
                    <a:gd name="T7" fmla="*/ 0 h 141"/>
                    <a:gd name="T8" fmla="*/ 0 w 122"/>
                    <a:gd name="T9" fmla="*/ 0 h 141"/>
                    <a:gd name="T10" fmla="*/ 0 w 122"/>
                    <a:gd name="T11" fmla="*/ 0 h 141"/>
                    <a:gd name="T12" fmla="*/ 0 w 122"/>
                    <a:gd name="T13" fmla="*/ 0 h 141"/>
                    <a:gd name="T14" fmla="*/ 0 w 122"/>
                    <a:gd name="T15" fmla="*/ 0 h 141"/>
                    <a:gd name="T16" fmla="*/ 0 w 122"/>
                    <a:gd name="T17" fmla="*/ 0 h 141"/>
                    <a:gd name="T18" fmla="*/ 0 w 122"/>
                    <a:gd name="T19" fmla="*/ 0 h 141"/>
                    <a:gd name="T20" fmla="*/ 0 w 122"/>
                    <a:gd name="T21" fmla="*/ 0 h 141"/>
                    <a:gd name="T22" fmla="*/ 0 w 122"/>
                    <a:gd name="T23" fmla="*/ 0 h 141"/>
                    <a:gd name="T24" fmla="*/ 0 w 122"/>
                    <a:gd name="T25" fmla="*/ 0 h 141"/>
                    <a:gd name="T26" fmla="*/ 0 w 122"/>
                    <a:gd name="T27" fmla="*/ 0 h 141"/>
                    <a:gd name="T28" fmla="*/ 0 w 122"/>
                    <a:gd name="T29" fmla="*/ 0 h 141"/>
                    <a:gd name="T30" fmla="*/ 0 w 122"/>
                    <a:gd name="T31" fmla="*/ 0 h 141"/>
                    <a:gd name="T32" fmla="*/ 0 w 122"/>
                    <a:gd name="T33" fmla="*/ 0 h 141"/>
                    <a:gd name="T34" fmla="*/ 0 w 122"/>
                    <a:gd name="T35" fmla="*/ 0 h 141"/>
                    <a:gd name="T36" fmla="*/ 0 w 122"/>
                    <a:gd name="T37" fmla="*/ 0 h 141"/>
                    <a:gd name="T38" fmla="*/ 0 w 122"/>
                    <a:gd name="T39" fmla="*/ 0 h 141"/>
                    <a:gd name="T40" fmla="*/ 0 w 122"/>
                    <a:gd name="T41" fmla="*/ 0 h 141"/>
                    <a:gd name="T42" fmla="*/ 0 w 122"/>
                    <a:gd name="T43" fmla="*/ 0 h 141"/>
                    <a:gd name="T44" fmla="*/ 0 w 122"/>
                    <a:gd name="T45" fmla="*/ 0 h 141"/>
                    <a:gd name="T46" fmla="*/ 0 w 122"/>
                    <a:gd name="T47" fmla="*/ 0 h 141"/>
                    <a:gd name="T48" fmla="*/ 0 w 122"/>
                    <a:gd name="T49" fmla="*/ 0 h 141"/>
                    <a:gd name="T50" fmla="*/ 0 w 122"/>
                    <a:gd name="T51" fmla="*/ 0 h 141"/>
                    <a:gd name="T52" fmla="*/ 0 w 122"/>
                    <a:gd name="T53" fmla="*/ 0 h 141"/>
                    <a:gd name="T54" fmla="*/ 0 w 122"/>
                    <a:gd name="T55" fmla="*/ 0 h 141"/>
                    <a:gd name="T56" fmla="*/ 0 w 122"/>
                    <a:gd name="T57" fmla="*/ 0 h 141"/>
                    <a:gd name="T58" fmla="*/ 0 w 122"/>
                    <a:gd name="T59" fmla="*/ 0 h 141"/>
                    <a:gd name="T60" fmla="*/ 0 w 122"/>
                    <a:gd name="T61" fmla="*/ 0 h 141"/>
                    <a:gd name="T62" fmla="*/ 0 w 122"/>
                    <a:gd name="T63" fmla="*/ 0 h 141"/>
                    <a:gd name="T64" fmla="*/ 0 w 122"/>
                    <a:gd name="T65" fmla="*/ 0 h 141"/>
                    <a:gd name="T66" fmla="*/ 0 w 122"/>
                    <a:gd name="T67" fmla="*/ 0 h 141"/>
                    <a:gd name="T68" fmla="*/ 0 w 122"/>
                    <a:gd name="T69" fmla="*/ 0 h 141"/>
                    <a:gd name="T70" fmla="*/ 0 w 122"/>
                    <a:gd name="T71" fmla="*/ 0 h 1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2"/>
                    <a:gd name="T109" fmla="*/ 0 h 141"/>
                    <a:gd name="T110" fmla="*/ 122 w 122"/>
                    <a:gd name="T111" fmla="*/ 141 h 14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2" h="141">
                      <a:moveTo>
                        <a:pt x="0" y="141"/>
                      </a:moveTo>
                      <a:lnTo>
                        <a:pt x="34" y="141"/>
                      </a:lnTo>
                      <a:lnTo>
                        <a:pt x="34" y="129"/>
                      </a:lnTo>
                      <a:lnTo>
                        <a:pt x="37" y="117"/>
                      </a:lnTo>
                      <a:lnTo>
                        <a:pt x="19" y="117"/>
                      </a:lnTo>
                      <a:lnTo>
                        <a:pt x="34" y="124"/>
                      </a:lnTo>
                      <a:lnTo>
                        <a:pt x="41" y="101"/>
                      </a:lnTo>
                      <a:lnTo>
                        <a:pt x="50" y="80"/>
                      </a:lnTo>
                      <a:lnTo>
                        <a:pt x="34" y="73"/>
                      </a:lnTo>
                      <a:lnTo>
                        <a:pt x="46" y="86"/>
                      </a:lnTo>
                      <a:lnTo>
                        <a:pt x="60" y="69"/>
                      </a:lnTo>
                      <a:lnTo>
                        <a:pt x="74" y="53"/>
                      </a:lnTo>
                      <a:lnTo>
                        <a:pt x="63" y="40"/>
                      </a:lnTo>
                      <a:lnTo>
                        <a:pt x="69" y="58"/>
                      </a:lnTo>
                      <a:lnTo>
                        <a:pt x="87" y="47"/>
                      </a:lnTo>
                      <a:lnTo>
                        <a:pt x="107" y="40"/>
                      </a:lnTo>
                      <a:lnTo>
                        <a:pt x="101" y="22"/>
                      </a:lnTo>
                      <a:lnTo>
                        <a:pt x="101" y="42"/>
                      </a:lnTo>
                      <a:lnTo>
                        <a:pt x="111" y="40"/>
                      </a:lnTo>
                      <a:lnTo>
                        <a:pt x="122" y="40"/>
                      </a:lnTo>
                      <a:lnTo>
                        <a:pt x="122" y="0"/>
                      </a:lnTo>
                      <a:lnTo>
                        <a:pt x="111" y="0"/>
                      </a:lnTo>
                      <a:lnTo>
                        <a:pt x="101" y="2"/>
                      </a:lnTo>
                      <a:lnTo>
                        <a:pt x="93" y="3"/>
                      </a:lnTo>
                      <a:lnTo>
                        <a:pt x="73" y="11"/>
                      </a:lnTo>
                      <a:lnTo>
                        <a:pt x="56" y="22"/>
                      </a:lnTo>
                      <a:lnTo>
                        <a:pt x="50" y="25"/>
                      </a:lnTo>
                      <a:lnTo>
                        <a:pt x="35" y="41"/>
                      </a:lnTo>
                      <a:lnTo>
                        <a:pt x="22" y="58"/>
                      </a:lnTo>
                      <a:lnTo>
                        <a:pt x="19" y="64"/>
                      </a:lnTo>
                      <a:lnTo>
                        <a:pt x="9" y="85"/>
                      </a:lnTo>
                      <a:lnTo>
                        <a:pt x="3" y="108"/>
                      </a:lnTo>
                      <a:lnTo>
                        <a:pt x="2" y="117"/>
                      </a:lnTo>
                      <a:lnTo>
                        <a:pt x="0" y="129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99FF33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" name="Group 77"/>
              <p:cNvGrpSpPr>
                <a:grpSpLocks/>
              </p:cNvGrpSpPr>
              <p:nvPr/>
            </p:nvGrpSpPr>
            <p:grpSpPr bwMode="auto">
              <a:xfrm>
                <a:off x="3060" y="2563"/>
                <a:ext cx="100" cy="47"/>
                <a:chOff x="3060" y="2563"/>
                <a:chExt cx="100" cy="47"/>
              </a:xfrm>
            </p:grpSpPr>
            <p:sp>
              <p:nvSpPr>
                <p:cNvPr id="87" name="Freeform 78"/>
                <p:cNvSpPr>
                  <a:spLocks/>
                </p:cNvSpPr>
                <p:nvPr/>
              </p:nvSpPr>
              <p:spPr bwMode="auto">
                <a:xfrm>
                  <a:off x="3083" y="2563"/>
                  <a:ext cx="77" cy="44"/>
                </a:xfrm>
                <a:custGeom>
                  <a:avLst/>
                  <a:gdLst>
                    <a:gd name="T0" fmla="*/ 0 w 229"/>
                    <a:gd name="T1" fmla="*/ 0 h 175"/>
                    <a:gd name="T2" fmla="*/ 0 w 229"/>
                    <a:gd name="T3" fmla="*/ 0 h 175"/>
                    <a:gd name="T4" fmla="*/ 0 w 229"/>
                    <a:gd name="T5" fmla="*/ 0 h 175"/>
                    <a:gd name="T6" fmla="*/ 0 w 229"/>
                    <a:gd name="T7" fmla="*/ 0 h 175"/>
                    <a:gd name="T8" fmla="*/ 0 w 229"/>
                    <a:gd name="T9" fmla="*/ 0 h 175"/>
                    <a:gd name="T10" fmla="*/ 0 w 229"/>
                    <a:gd name="T11" fmla="*/ 0 h 175"/>
                    <a:gd name="T12" fmla="*/ 0 w 229"/>
                    <a:gd name="T13" fmla="*/ 0 h 175"/>
                    <a:gd name="T14" fmla="*/ 0 w 229"/>
                    <a:gd name="T15" fmla="*/ 0 h 175"/>
                    <a:gd name="T16" fmla="*/ 0 w 229"/>
                    <a:gd name="T17" fmla="*/ 0 h 175"/>
                    <a:gd name="T18" fmla="*/ 0 w 229"/>
                    <a:gd name="T19" fmla="*/ 0 h 175"/>
                    <a:gd name="T20" fmla="*/ 0 w 229"/>
                    <a:gd name="T21" fmla="*/ 0 h 175"/>
                    <a:gd name="T22" fmla="*/ 0 w 229"/>
                    <a:gd name="T23" fmla="*/ 0 h 175"/>
                    <a:gd name="T24" fmla="*/ 0 w 229"/>
                    <a:gd name="T25" fmla="*/ 0 h 175"/>
                    <a:gd name="T26" fmla="*/ 0 w 229"/>
                    <a:gd name="T27" fmla="*/ 0 h 175"/>
                    <a:gd name="T28" fmla="*/ 0 w 229"/>
                    <a:gd name="T29" fmla="*/ 0 h 175"/>
                    <a:gd name="T30" fmla="*/ 0 w 229"/>
                    <a:gd name="T31" fmla="*/ 0 h 175"/>
                    <a:gd name="T32" fmla="*/ 0 w 229"/>
                    <a:gd name="T33" fmla="*/ 0 h 175"/>
                    <a:gd name="T34" fmla="*/ 0 w 229"/>
                    <a:gd name="T35" fmla="*/ 0 h 175"/>
                    <a:gd name="T36" fmla="*/ 0 w 229"/>
                    <a:gd name="T37" fmla="*/ 0 h 175"/>
                    <a:gd name="T38" fmla="*/ 0 w 229"/>
                    <a:gd name="T39" fmla="*/ 0 h 175"/>
                    <a:gd name="T40" fmla="*/ 0 w 229"/>
                    <a:gd name="T41" fmla="*/ 0 h 175"/>
                    <a:gd name="T42" fmla="*/ 0 w 229"/>
                    <a:gd name="T43" fmla="*/ 0 h 175"/>
                    <a:gd name="T44" fmla="*/ 0 w 229"/>
                    <a:gd name="T45" fmla="*/ 0 h 175"/>
                    <a:gd name="T46" fmla="*/ 0 w 229"/>
                    <a:gd name="T47" fmla="*/ 0 h 175"/>
                    <a:gd name="T48" fmla="*/ 0 w 229"/>
                    <a:gd name="T49" fmla="*/ 0 h 175"/>
                    <a:gd name="T50" fmla="*/ 0 w 229"/>
                    <a:gd name="T51" fmla="*/ 0 h 175"/>
                    <a:gd name="T52" fmla="*/ 0 w 229"/>
                    <a:gd name="T53" fmla="*/ 0 h 175"/>
                    <a:gd name="T54" fmla="*/ 0 w 229"/>
                    <a:gd name="T55" fmla="*/ 0 h 175"/>
                    <a:gd name="T56" fmla="*/ 0 w 229"/>
                    <a:gd name="T57" fmla="*/ 0 h 175"/>
                    <a:gd name="T58" fmla="*/ 0 w 229"/>
                    <a:gd name="T59" fmla="*/ 0 h 175"/>
                    <a:gd name="T60" fmla="*/ 0 w 229"/>
                    <a:gd name="T61" fmla="*/ 0 h 175"/>
                    <a:gd name="T62" fmla="*/ 0 w 229"/>
                    <a:gd name="T63" fmla="*/ 0 h 175"/>
                    <a:gd name="T64" fmla="*/ 0 w 229"/>
                    <a:gd name="T65" fmla="*/ 0 h 175"/>
                    <a:gd name="T66" fmla="*/ 0 w 229"/>
                    <a:gd name="T67" fmla="*/ 0 h 175"/>
                    <a:gd name="T68" fmla="*/ 0 w 229"/>
                    <a:gd name="T69" fmla="*/ 0 h 175"/>
                    <a:gd name="T70" fmla="*/ 0 w 229"/>
                    <a:gd name="T71" fmla="*/ 0 h 175"/>
                    <a:gd name="T72" fmla="*/ 0 w 229"/>
                    <a:gd name="T73" fmla="*/ 0 h 175"/>
                    <a:gd name="T74" fmla="*/ 0 w 229"/>
                    <a:gd name="T75" fmla="*/ 0 h 175"/>
                    <a:gd name="T76" fmla="*/ 0 w 229"/>
                    <a:gd name="T77" fmla="*/ 0 h 175"/>
                    <a:gd name="T78" fmla="*/ 0 w 229"/>
                    <a:gd name="T79" fmla="*/ 0 h 175"/>
                    <a:gd name="T80" fmla="*/ 0 w 229"/>
                    <a:gd name="T81" fmla="*/ 0 h 175"/>
                    <a:gd name="T82" fmla="*/ 0 w 229"/>
                    <a:gd name="T83" fmla="*/ 0 h 175"/>
                    <a:gd name="T84" fmla="*/ 0 w 229"/>
                    <a:gd name="T85" fmla="*/ 0 h 175"/>
                    <a:gd name="T86" fmla="*/ 0 w 229"/>
                    <a:gd name="T87" fmla="*/ 0 h 175"/>
                    <a:gd name="T88" fmla="*/ 0 w 229"/>
                    <a:gd name="T89" fmla="*/ 0 h 175"/>
                    <a:gd name="T90" fmla="*/ 0 w 229"/>
                    <a:gd name="T91" fmla="*/ 0 h 175"/>
                    <a:gd name="T92" fmla="*/ 0 w 229"/>
                    <a:gd name="T93" fmla="*/ 0 h 175"/>
                    <a:gd name="T94" fmla="*/ 0 w 229"/>
                    <a:gd name="T95" fmla="*/ 0 h 175"/>
                    <a:gd name="T96" fmla="*/ 0 w 229"/>
                    <a:gd name="T97" fmla="*/ 0 h 17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29"/>
                    <a:gd name="T148" fmla="*/ 0 h 175"/>
                    <a:gd name="T149" fmla="*/ 229 w 229"/>
                    <a:gd name="T150" fmla="*/ 175 h 17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29" h="175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3" y="40"/>
                      </a:lnTo>
                      <a:lnTo>
                        <a:pt x="24" y="40"/>
                      </a:lnTo>
                      <a:lnTo>
                        <a:pt x="45" y="43"/>
                      </a:lnTo>
                      <a:lnTo>
                        <a:pt x="65" y="46"/>
                      </a:lnTo>
                      <a:lnTo>
                        <a:pt x="65" y="27"/>
                      </a:lnTo>
                      <a:lnTo>
                        <a:pt x="58" y="45"/>
                      </a:lnTo>
                      <a:lnTo>
                        <a:pt x="77" y="50"/>
                      </a:lnTo>
                      <a:lnTo>
                        <a:pt x="96" y="56"/>
                      </a:lnTo>
                      <a:lnTo>
                        <a:pt x="113" y="65"/>
                      </a:lnTo>
                      <a:lnTo>
                        <a:pt x="129" y="73"/>
                      </a:lnTo>
                      <a:lnTo>
                        <a:pt x="143" y="83"/>
                      </a:lnTo>
                      <a:lnTo>
                        <a:pt x="150" y="65"/>
                      </a:lnTo>
                      <a:lnTo>
                        <a:pt x="138" y="79"/>
                      </a:lnTo>
                      <a:lnTo>
                        <a:pt x="152" y="90"/>
                      </a:lnTo>
                      <a:lnTo>
                        <a:pt x="163" y="102"/>
                      </a:lnTo>
                      <a:lnTo>
                        <a:pt x="174" y="115"/>
                      </a:lnTo>
                      <a:lnTo>
                        <a:pt x="182" y="129"/>
                      </a:lnTo>
                      <a:lnTo>
                        <a:pt x="195" y="115"/>
                      </a:lnTo>
                      <a:lnTo>
                        <a:pt x="179" y="123"/>
                      </a:lnTo>
                      <a:lnTo>
                        <a:pt x="185" y="136"/>
                      </a:lnTo>
                      <a:lnTo>
                        <a:pt x="191" y="152"/>
                      </a:lnTo>
                      <a:lnTo>
                        <a:pt x="194" y="167"/>
                      </a:lnTo>
                      <a:lnTo>
                        <a:pt x="210" y="160"/>
                      </a:lnTo>
                      <a:lnTo>
                        <a:pt x="193" y="160"/>
                      </a:lnTo>
                      <a:lnTo>
                        <a:pt x="194" y="175"/>
                      </a:lnTo>
                      <a:lnTo>
                        <a:pt x="229" y="175"/>
                      </a:lnTo>
                      <a:lnTo>
                        <a:pt x="228" y="160"/>
                      </a:lnTo>
                      <a:lnTo>
                        <a:pt x="225" y="151"/>
                      </a:lnTo>
                      <a:lnTo>
                        <a:pt x="222" y="136"/>
                      </a:lnTo>
                      <a:lnTo>
                        <a:pt x="217" y="121"/>
                      </a:lnTo>
                      <a:lnTo>
                        <a:pt x="211" y="107"/>
                      </a:lnTo>
                      <a:lnTo>
                        <a:pt x="207" y="101"/>
                      </a:lnTo>
                      <a:lnTo>
                        <a:pt x="198" y="86"/>
                      </a:lnTo>
                      <a:lnTo>
                        <a:pt x="188" y="74"/>
                      </a:lnTo>
                      <a:lnTo>
                        <a:pt x="176" y="62"/>
                      </a:lnTo>
                      <a:lnTo>
                        <a:pt x="162" y="51"/>
                      </a:lnTo>
                      <a:lnTo>
                        <a:pt x="157" y="46"/>
                      </a:lnTo>
                      <a:lnTo>
                        <a:pt x="142" y="37"/>
                      </a:lnTo>
                      <a:lnTo>
                        <a:pt x="126" y="28"/>
                      </a:lnTo>
                      <a:lnTo>
                        <a:pt x="110" y="19"/>
                      </a:lnTo>
                      <a:lnTo>
                        <a:pt x="91" y="13"/>
                      </a:lnTo>
                      <a:lnTo>
                        <a:pt x="72" y="8"/>
                      </a:lnTo>
                      <a:lnTo>
                        <a:pt x="65" y="6"/>
                      </a:lnTo>
                      <a:lnTo>
                        <a:pt x="45" y="2"/>
                      </a:lnTo>
                      <a:lnTo>
                        <a:pt x="24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33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Freeform 79"/>
                <p:cNvSpPr>
                  <a:spLocks/>
                </p:cNvSpPr>
                <p:nvPr/>
              </p:nvSpPr>
              <p:spPr bwMode="auto">
                <a:xfrm>
                  <a:off x="3060" y="2567"/>
                  <a:ext cx="42" cy="43"/>
                </a:xfrm>
                <a:custGeom>
                  <a:avLst/>
                  <a:gdLst>
                    <a:gd name="T0" fmla="*/ 0 w 127"/>
                    <a:gd name="T1" fmla="*/ 0 h 170"/>
                    <a:gd name="T2" fmla="*/ 0 w 127"/>
                    <a:gd name="T3" fmla="*/ 0 h 170"/>
                    <a:gd name="T4" fmla="*/ 0 w 127"/>
                    <a:gd name="T5" fmla="*/ 0 h 170"/>
                    <a:gd name="T6" fmla="*/ 0 w 127"/>
                    <a:gd name="T7" fmla="*/ 0 h 170"/>
                    <a:gd name="T8" fmla="*/ 0 w 127"/>
                    <a:gd name="T9" fmla="*/ 0 h 170"/>
                    <a:gd name="T10" fmla="*/ 0 w 127"/>
                    <a:gd name="T11" fmla="*/ 0 h 170"/>
                    <a:gd name="T12" fmla="*/ 0 w 127"/>
                    <a:gd name="T13" fmla="*/ 0 h 170"/>
                    <a:gd name="T14" fmla="*/ 0 w 127"/>
                    <a:gd name="T15" fmla="*/ 0 h 170"/>
                    <a:gd name="T16" fmla="*/ 0 w 127"/>
                    <a:gd name="T17" fmla="*/ 0 h 170"/>
                    <a:gd name="T18" fmla="*/ 0 w 127"/>
                    <a:gd name="T19" fmla="*/ 0 h 170"/>
                    <a:gd name="T20" fmla="*/ 0 w 127"/>
                    <a:gd name="T21" fmla="*/ 0 h 170"/>
                    <a:gd name="T22" fmla="*/ 0 w 127"/>
                    <a:gd name="T23" fmla="*/ 0 h 170"/>
                    <a:gd name="T24" fmla="*/ 0 w 127"/>
                    <a:gd name="T25" fmla="*/ 0 h 170"/>
                    <a:gd name="T26" fmla="*/ 0 w 127"/>
                    <a:gd name="T27" fmla="*/ 0 h 170"/>
                    <a:gd name="T28" fmla="*/ 0 w 127"/>
                    <a:gd name="T29" fmla="*/ 0 h 170"/>
                    <a:gd name="T30" fmla="*/ 0 w 127"/>
                    <a:gd name="T31" fmla="*/ 0 h 170"/>
                    <a:gd name="T32" fmla="*/ 0 w 127"/>
                    <a:gd name="T33" fmla="*/ 0 h 170"/>
                    <a:gd name="T34" fmla="*/ 0 w 127"/>
                    <a:gd name="T35" fmla="*/ 0 h 170"/>
                    <a:gd name="T36" fmla="*/ 0 w 127"/>
                    <a:gd name="T37" fmla="*/ 0 h 170"/>
                    <a:gd name="T38" fmla="*/ 0 w 127"/>
                    <a:gd name="T39" fmla="*/ 0 h 170"/>
                    <a:gd name="T40" fmla="*/ 0 w 127"/>
                    <a:gd name="T41" fmla="*/ 0 h 170"/>
                    <a:gd name="T42" fmla="*/ 0 w 127"/>
                    <a:gd name="T43" fmla="*/ 0 h 170"/>
                    <a:gd name="T44" fmla="*/ 0 w 127"/>
                    <a:gd name="T45" fmla="*/ 0 h 170"/>
                    <a:gd name="T46" fmla="*/ 0 w 127"/>
                    <a:gd name="T47" fmla="*/ 0 h 170"/>
                    <a:gd name="T48" fmla="*/ 0 w 127"/>
                    <a:gd name="T49" fmla="*/ 0 h 170"/>
                    <a:gd name="T50" fmla="*/ 0 w 127"/>
                    <a:gd name="T51" fmla="*/ 0 h 170"/>
                    <a:gd name="T52" fmla="*/ 0 w 127"/>
                    <a:gd name="T53" fmla="*/ 0 h 170"/>
                    <a:gd name="T54" fmla="*/ 0 w 127"/>
                    <a:gd name="T55" fmla="*/ 0 h 170"/>
                    <a:gd name="T56" fmla="*/ 0 w 127"/>
                    <a:gd name="T57" fmla="*/ 0 h 170"/>
                    <a:gd name="T58" fmla="*/ 0 w 127"/>
                    <a:gd name="T59" fmla="*/ 0 h 170"/>
                    <a:gd name="T60" fmla="*/ 0 w 127"/>
                    <a:gd name="T61" fmla="*/ 0 h 170"/>
                    <a:gd name="T62" fmla="*/ 0 w 127"/>
                    <a:gd name="T63" fmla="*/ 0 h 170"/>
                    <a:gd name="T64" fmla="*/ 0 w 127"/>
                    <a:gd name="T65" fmla="*/ 0 h 170"/>
                    <a:gd name="T66" fmla="*/ 0 w 127"/>
                    <a:gd name="T67" fmla="*/ 0 h 170"/>
                    <a:gd name="T68" fmla="*/ 0 w 127"/>
                    <a:gd name="T69" fmla="*/ 0 h 170"/>
                    <a:gd name="T70" fmla="*/ 0 w 127"/>
                    <a:gd name="T71" fmla="*/ 0 h 170"/>
                    <a:gd name="T72" fmla="*/ 0 w 127"/>
                    <a:gd name="T73" fmla="*/ 0 h 170"/>
                    <a:gd name="T74" fmla="*/ 0 w 127"/>
                    <a:gd name="T75" fmla="*/ 0 h 170"/>
                    <a:gd name="T76" fmla="*/ 0 w 127"/>
                    <a:gd name="T77" fmla="*/ 0 h 170"/>
                    <a:gd name="T78" fmla="*/ 0 w 127"/>
                    <a:gd name="T79" fmla="*/ 0 h 17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7"/>
                    <a:gd name="T121" fmla="*/ 0 h 170"/>
                    <a:gd name="T122" fmla="*/ 127 w 127"/>
                    <a:gd name="T123" fmla="*/ 170 h 17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7" h="170">
                      <a:moveTo>
                        <a:pt x="0" y="169"/>
                      </a:moveTo>
                      <a:lnTo>
                        <a:pt x="35" y="170"/>
                      </a:lnTo>
                      <a:lnTo>
                        <a:pt x="35" y="153"/>
                      </a:lnTo>
                      <a:lnTo>
                        <a:pt x="37" y="139"/>
                      </a:lnTo>
                      <a:lnTo>
                        <a:pt x="19" y="139"/>
                      </a:lnTo>
                      <a:lnTo>
                        <a:pt x="35" y="147"/>
                      </a:lnTo>
                      <a:lnTo>
                        <a:pt x="43" y="119"/>
                      </a:lnTo>
                      <a:lnTo>
                        <a:pt x="52" y="94"/>
                      </a:lnTo>
                      <a:lnTo>
                        <a:pt x="36" y="85"/>
                      </a:lnTo>
                      <a:lnTo>
                        <a:pt x="49" y="100"/>
                      </a:lnTo>
                      <a:lnTo>
                        <a:pt x="63" y="78"/>
                      </a:lnTo>
                      <a:lnTo>
                        <a:pt x="78" y="60"/>
                      </a:lnTo>
                      <a:lnTo>
                        <a:pt x="87" y="52"/>
                      </a:lnTo>
                      <a:lnTo>
                        <a:pt x="75" y="38"/>
                      </a:lnTo>
                      <a:lnTo>
                        <a:pt x="82" y="56"/>
                      </a:lnTo>
                      <a:lnTo>
                        <a:pt x="91" y="50"/>
                      </a:lnTo>
                      <a:lnTo>
                        <a:pt x="102" y="45"/>
                      </a:lnTo>
                      <a:lnTo>
                        <a:pt x="112" y="41"/>
                      </a:lnTo>
                      <a:lnTo>
                        <a:pt x="105" y="23"/>
                      </a:lnTo>
                      <a:lnTo>
                        <a:pt x="105" y="42"/>
                      </a:lnTo>
                      <a:lnTo>
                        <a:pt x="115" y="40"/>
                      </a:lnTo>
                      <a:lnTo>
                        <a:pt x="127" y="40"/>
                      </a:lnTo>
                      <a:lnTo>
                        <a:pt x="127" y="0"/>
                      </a:lnTo>
                      <a:lnTo>
                        <a:pt x="115" y="0"/>
                      </a:lnTo>
                      <a:lnTo>
                        <a:pt x="105" y="2"/>
                      </a:lnTo>
                      <a:lnTo>
                        <a:pt x="98" y="5"/>
                      </a:lnTo>
                      <a:lnTo>
                        <a:pt x="88" y="8"/>
                      </a:lnTo>
                      <a:lnTo>
                        <a:pt x="77" y="13"/>
                      </a:lnTo>
                      <a:lnTo>
                        <a:pt x="68" y="19"/>
                      </a:lnTo>
                      <a:lnTo>
                        <a:pt x="63" y="24"/>
                      </a:lnTo>
                      <a:lnTo>
                        <a:pt x="54" y="31"/>
                      </a:lnTo>
                      <a:lnTo>
                        <a:pt x="38" y="50"/>
                      </a:lnTo>
                      <a:lnTo>
                        <a:pt x="25" y="72"/>
                      </a:lnTo>
                      <a:lnTo>
                        <a:pt x="20" y="78"/>
                      </a:lnTo>
                      <a:lnTo>
                        <a:pt x="11" y="103"/>
                      </a:lnTo>
                      <a:lnTo>
                        <a:pt x="4" y="131"/>
                      </a:lnTo>
                      <a:lnTo>
                        <a:pt x="2" y="139"/>
                      </a:lnTo>
                      <a:lnTo>
                        <a:pt x="0" y="153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solidFill>
                  <a:srgbClr val="99FF33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9" name="Freeform 80"/>
              <p:cNvSpPr>
                <a:spLocks/>
              </p:cNvSpPr>
              <p:nvPr/>
            </p:nvSpPr>
            <p:spPr bwMode="auto">
              <a:xfrm>
                <a:off x="3023" y="2544"/>
                <a:ext cx="22" cy="66"/>
              </a:xfrm>
              <a:custGeom>
                <a:avLst/>
                <a:gdLst>
                  <a:gd name="T0" fmla="*/ 0 w 66"/>
                  <a:gd name="T1" fmla="*/ 0 h 264"/>
                  <a:gd name="T2" fmla="*/ 0 w 66"/>
                  <a:gd name="T3" fmla="*/ 0 h 264"/>
                  <a:gd name="T4" fmla="*/ 0 w 66"/>
                  <a:gd name="T5" fmla="*/ 0 h 264"/>
                  <a:gd name="T6" fmla="*/ 0 w 66"/>
                  <a:gd name="T7" fmla="*/ 0 h 264"/>
                  <a:gd name="T8" fmla="*/ 0 w 66"/>
                  <a:gd name="T9" fmla="*/ 0 h 264"/>
                  <a:gd name="T10" fmla="*/ 0 w 66"/>
                  <a:gd name="T11" fmla="*/ 0 h 264"/>
                  <a:gd name="T12" fmla="*/ 0 w 66"/>
                  <a:gd name="T13" fmla="*/ 0 h 264"/>
                  <a:gd name="T14" fmla="*/ 0 w 66"/>
                  <a:gd name="T15" fmla="*/ 0 h 264"/>
                  <a:gd name="T16" fmla="*/ 0 w 66"/>
                  <a:gd name="T17" fmla="*/ 0 h 264"/>
                  <a:gd name="T18" fmla="*/ 0 w 66"/>
                  <a:gd name="T19" fmla="*/ 0 h 264"/>
                  <a:gd name="T20" fmla="*/ 0 w 66"/>
                  <a:gd name="T21" fmla="*/ 0 h 264"/>
                  <a:gd name="T22" fmla="*/ 0 w 66"/>
                  <a:gd name="T23" fmla="*/ 0 h 264"/>
                  <a:gd name="T24" fmla="*/ 0 w 66"/>
                  <a:gd name="T25" fmla="*/ 0 h 264"/>
                  <a:gd name="T26" fmla="*/ 0 w 66"/>
                  <a:gd name="T27" fmla="*/ 0 h 264"/>
                  <a:gd name="T28" fmla="*/ 0 w 66"/>
                  <a:gd name="T29" fmla="*/ 0 h 264"/>
                  <a:gd name="T30" fmla="*/ 0 w 66"/>
                  <a:gd name="T31" fmla="*/ 0 h 264"/>
                  <a:gd name="T32" fmla="*/ 0 w 66"/>
                  <a:gd name="T33" fmla="*/ 0 h 264"/>
                  <a:gd name="T34" fmla="*/ 0 w 66"/>
                  <a:gd name="T35" fmla="*/ 0 h 264"/>
                  <a:gd name="T36" fmla="*/ 0 w 66"/>
                  <a:gd name="T37" fmla="*/ 0 h 264"/>
                  <a:gd name="T38" fmla="*/ 0 w 66"/>
                  <a:gd name="T39" fmla="*/ 0 h 264"/>
                  <a:gd name="T40" fmla="*/ 0 w 66"/>
                  <a:gd name="T41" fmla="*/ 0 h 264"/>
                  <a:gd name="T42" fmla="*/ 0 w 66"/>
                  <a:gd name="T43" fmla="*/ 0 h 264"/>
                  <a:gd name="T44" fmla="*/ 0 w 66"/>
                  <a:gd name="T45" fmla="*/ 0 h 264"/>
                  <a:gd name="T46" fmla="*/ 0 w 66"/>
                  <a:gd name="T47" fmla="*/ 0 h 264"/>
                  <a:gd name="T48" fmla="*/ 0 w 66"/>
                  <a:gd name="T49" fmla="*/ 0 h 264"/>
                  <a:gd name="T50" fmla="*/ 0 w 66"/>
                  <a:gd name="T51" fmla="*/ 0 h 264"/>
                  <a:gd name="T52" fmla="*/ 0 w 66"/>
                  <a:gd name="T53" fmla="*/ 0 h 264"/>
                  <a:gd name="T54" fmla="*/ 0 w 66"/>
                  <a:gd name="T55" fmla="*/ 0 h 264"/>
                  <a:gd name="T56" fmla="*/ 0 w 66"/>
                  <a:gd name="T57" fmla="*/ 0 h 264"/>
                  <a:gd name="T58" fmla="*/ 0 w 66"/>
                  <a:gd name="T59" fmla="*/ 0 h 264"/>
                  <a:gd name="T60" fmla="*/ 0 w 66"/>
                  <a:gd name="T61" fmla="*/ 0 h 264"/>
                  <a:gd name="T62" fmla="*/ 0 w 66"/>
                  <a:gd name="T63" fmla="*/ 0 h 264"/>
                  <a:gd name="T64" fmla="*/ 0 w 66"/>
                  <a:gd name="T65" fmla="*/ 0 h 264"/>
                  <a:gd name="T66" fmla="*/ 0 w 66"/>
                  <a:gd name="T67" fmla="*/ 0 h 264"/>
                  <a:gd name="T68" fmla="*/ 0 w 66"/>
                  <a:gd name="T69" fmla="*/ 0 h 264"/>
                  <a:gd name="T70" fmla="*/ 0 w 66"/>
                  <a:gd name="T71" fmla="*/ 0 h 264"/>
                  <a:gd name="T72" fmla="*/ 0 w 66"/>
                  <a:gd name="T73" fmla="*/ 0 h 264"/>
                  <a:gd name="T74" fmla="*/ 0 w 66"/>
                  <a:gd name="T75" fmla="*/ 0 h 264"/>
                  <a:gd name="T76" fmla="*/ 0 w 66"/>
                  <a:gd name="T77" fmla="*/ 0 h 264"/>
                  <a:gd name="T78" fmla="*/ 0 w 66"/>
                  <a:gd name="T79" fmla="*/ 0 h 264"/>
                  <a:gd name="T80" fmla="*/ 0 w 66"/>
                  <a:gd name="T81" fmla="*/ 0 h 264"/>
                  <a:gd name="T82" fmla="*/ 0 w 66"/>
                  <a:gd name="T83" fmla="*/ 0 h 26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6"/>
                  <a:gd name="T127" fmla="*/ 0 h 264"/>
                  <a:gd name="T128" fmla="*/ 66 w 66"/>
                  <a:gd name="T129" fmla="*/ 264 h 26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6" h="264">
                    <a:moveTo>
                      <a:pt x="8" y="0"/>
                    </a:moveTo>
                    <a:lnTo>
                      <a:pt x="8" y="41"/>
                    </a:lnTo>
                    <a:lnTo>
                      <a:pt x="12" y="42"/>
                    </a:lnTo>
                    <a:lnTo>
                      <a:pt x="12" y="21"/>
                    </a:lnTo>
                    <a:lnTo>
                      <a:pt x="5" y="39"/>
                    </a:lnTo>
                    <a:lnTo>
                      <a:pt x="0" y="36"/>
                    </a:lnTo>
                    <a:lnTo>
                      <a:pt x="4" y="39"/>
                    </a:lnTo>
                    <a:lnTo>
                      <a:pt x="8" y="44"/>
                    </a:lnTo>
                    <a:lnTo>
                      <a:pt x="20" y="31"/>
                    </a:lnTo>
                    <a:lnTo>
                      <a:pt x="4" y="38"/>
                    </a:lnTo>
                    <a:lnTo>
                      <a:pt x="8" y="47"/>
                    </a:lnTo>
                    <a:lnTo>
                      <a:pt x="11" y="58"/>
                    </a:lnTo>
                    <a:lnTo>
                      <a:pt x="14" y="70"/>
                    </a:lnTo>
                    <a:lnTo>
                      <a:pt x="18" y="83"/>
                    </a:lnTo>
                    <a:lnTo>
                      <a:pt x="21" y="99"/>
                    </a:lnTo>
                    <a:lnTo>
                      <a:pt x="37" y="91"/>
                    </a:lnTo>
                    <a:lnTo>
                      <a:pt x="19" y="91"/>
                    </a:lnTo>
                    <a:lnTo>
                      <a:pt x="22" y="109"/>
                    </a:lnTo>
                    <a:lnTo>
                      <a:pt x="24" y="127"/>
                    </a:lnTo>
                    <a:lnTo>
                      <a:pt x="26" y="147"/>
                    </a:lnTo>
                    <a:lnTo>
                      <a:pt x="28" y="169"/>
                    </a:lnTo>
                    <a:lnTo>
                      <a:pt x="30" y="215"/>
                    </a:lnTo>
                    <a:lnTo>
                      <a:pt x="31" y="264"/>
                    </a:lnTo>
                    <a:lnTo>
                      <a:pt x="66" y="264"/>
                    </a:lnTo>
                    <a:lnTo>
                      <a:pt x="65" y="215"/>
                    </a:lnTo>
                    <a:lnTo>
                      <a:pt x="63" y="169"/>
                    </a:lnTo>
                    <a:lnTo>
                      <a:pt x="61" y="147"/>
                    </a:lnTo>
                    <a:lnTo>
                      <a:pt x="59" y="127"/>
                    </a:lnTo>
                    <a:lnTo>
                      <a:pt x="57" y="109"/>
                    </a:lnTo>
                    <a:lnTo>
                      <a:pt x="53" y="91"/>
                    </a:lnTo>
                    <a:lnTo>
                      <a:pt x="52" y="83"/>
                    </a:lnTo>
                    <a:lnTo>
                      <a:pt x="49" y="67"/>
                    </a:lnTo>
                    <a:lnTo>
                      <a:pt x="46" y="54"/>
                    </a:lnTo>
                    <a:lnTo>
                      <a:pt x="43" y="42"/>
                    </a:lnTo>
                    <a:lnTo>
                      <a:pt x="40" y="31"/>
                    </a:lnTo>
                    <a:lnTo>
                      <a:pt x="36" y="22"/>
                    </a:lnTo>
                    <a:lnTo>
                      <a:pt x="32" y="16"/>
                    </a:lnTo>
                    <a:lnTo>
                      <a:pt x="28" y="11"/>
                    </a:lnTo>
                    <a:lnTo>
                      <a:pt x="24" y="8"/>
                    </a:lnTo>
                    <a:lnTo>
                      <a:pt x="19" y="3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9FF33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81"/>
              <p:cNvSpPr>
                <a:spLocks/>
              </p:cNvSpPr>
              <p:nvPr/>
            </p:nvSpPr>
            <p:spPr bwMode="auto">
              <a:xfrm>
                <a:off x="2750" y="2609"/>
                <a:ext cx="316" cy="10"/>
              </a:xfrm>
              <a:custGeom>
                <a:avLst/>
                <a:gdLst>
                  <a:gd name="T0" fmla="*/ 0 w 948"/>
                  <a:gd name="T1" fmla="*/ 0 h 41"/>
                  <a:gd name="T2" fmla="*/ 0 w 948"/>
                  <a:gd name="T3" fmla="*/ 0 h 41"/>
                  <a:gd name="T4" fmla="*/ 0 w 948"/>
                  <a:gd name="T5" fmla="*/ 0 h 41"/>
                  <a:gd name="T6" fmla="*/ 0 w 948"/>
                  <a:gd name="T7" fmla="*/ 0 h 41"/>
                  <a:gd name="T8" fmla="*/ 0 w 948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8"/>
                  <a:gd name="T16" fmla="*/ 0 h 41"/>
                  <a:gd name="T17" fmla="*/ 948 w 94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8" h="41">
                    <a:moveTo>
                      <a:pt x="0" y="0"/>
                    </a:moveTo>
                    <a:lnTo>
                      <a:pt x="0" y="40"/>
                    </a:lnTo>
                    <a:lnTo>
                      <a:pt x="948" y="41"/>
                    </a:lnTo>
                    <a:lnTo>
                      <a:pt x="948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33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82"/>
              <p:cNvSpPr>
                <a:spLocks/>
              </p:cNvSpPr>
              <p:nvPr/>
            </p:nvSpPr>
            <p:spPr bwMode="auto">
              <a:xfrm>
                <a:off x="3154" y="2609"/>
                <a:ext cx="56" cy="10"/>
              </a:xfrm>
              <a:custGeom>
                <a:avLst/>
                <a:gdLst>
                  <a:gd name="T0" fmla="*/ 0 w 170"/>
                  <a:gd name="T1" fmla="*/ 0 h 41"/>
                  <a:gd name="T2" fmla="*/ 0 w 170"/>
                  <a:gd name="T3" fmla="*/ 0 h 41"/>
                  <a:gd name="T4" fmla="*/ 0 w 170"/>
                  <a:gd name="T5" fmla="*/ 0 h 41"/>
                  <a:gd name="T6" fmla="*/ 0 w 170"/>
                  <a:gd name="T7" fmla="*/ 0 h 41"/>
                  <a:gd name="T8" fmla="*/ 0 w 170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"/>
                  <a:gd name="T16" fmla="*/ 0 h 41"/>
                  <a:gd name="T17" fmla="*/ 170 w 17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" h="41">
                    <a:moveTo>
                      <a:pt x="0" y="0"/>
                    </a:moveTo>
                    <a:lnTo>
                      <a:pt x="0" y="40"/>
                    </a:lnTo>
                    <a:lnTo>
                      <a:pt x="170" y="41"/>
                    </a:lnTo>
                    <a:lnTo>
                      <a:pt x="17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33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83"/>
              <p:cNvSpPr>
                <a:spLocks/>
              </p:cNvSpPr>
              <p:nvPr/>
            </p:nvSpPr>
            <p:spPr bwMode="auto">
              <a:xfrm>
                <a:off x="2948" y="2488"/>
                <a:ext cx="95" cy="58"/>
              </a:xfrm>
              <a:custGeom>
                <a:avLst/>
                <a:gdLst>
                  <a:gd name="T0" fmla="*/ 0 w 283"/>
                  <a:gd name="T1" fmla="*/ 0 h 231"/>
                  <a:gd name="T2" fmla="*/ 0 w 283"/>
                  <a:gd name="T3" fmla="*/ 0 h 231"/>
                  <a:gd name="T4" fmla="*/ 0 w 283"/>
                  <a:gd name="T5" fmla="*/ 0 h 231"/>
                  <a:gd name="T6" fmla="*/ 0 w 283"/>
                  <a:gd name="T7" fmla="*/ 0 h 231"/>
                  <a:gd name="T8" fmla="*/ 0 w 283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3"/>
                  <a:gd name="T16" fmla="*/ 0 h 231"/>
                  <a:gd name="T17" fmla="*/ 283 w 283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3" h="231">
                    <a:moveTo>
                      <a:pt x="19" y="0"/>
                    </a:moveTo>
                    <a:lnTo>
                      <a:pt x="0" y="33"/>
                    </a:lnTo>
                    <a:lnTo>
                      <a:pt x="264" y="231"/>
                    </a:lnTo>
                    <a:lnTo>
                      <a:pt x="283" y="19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99FF33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84"/>
              <p:cNvSpPr>
                <a:spLocks/>
              </p:cNvSpPr>
              <p:nvPr/>
            </p:nvSpPr>
            <p:spPr bwMode="auto">
              <a:xfrm>
                <a:off x="3034" y="2533"/>
                <a:ext cx="151" cy="25"/>
              </a:xfrm>
              <a:custGeom>
                <a:avLst/>
                <a:gdLst>
                  <a:gd name="T0" fmla="*/ 0 w 453"/>
                  <a:gd name="T1" fmla="*/ 0 h 100"/>
                  <a:gd name="T2" fmla="*/ 0 w 453"/>
                  <a:gd name="T3" fmla="*/ 0 h 100"/>
                  <a:gd name="T4" fmla="*/ 0 w 453"/>
                  <a:gd name="T5" fmla="*/ 0 h 100"/>
                  <a:gd name="T6" fmla="*/ 0 w 453"/>
                  <a:gd name="T7" fmla="*/ 0 h 100"/>
                  <a:gd name="T8" fmla="*/ 0 w 453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100"/>
                  <a:gd name="T17" fmla="*/ 453 w 453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100">
                    <a:moveTo>
                      <a:pt x="5" y="0"/>
                    </a:moveTo>
                    <a:lnTo>
                      <a:pt x="0" y="39"/>
                    </a:lnTo>
                    <a:lnTo>
                      <a:pt x="448" y="100"/>
                    </a:lnTo>
                    <a:lnTo>
                      <a:pt x="453" y="6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9FF33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85"/>
              <p:cNvSpPr>
                <a:spLocks/>
              </p:cNvSpPr>
              <p:nvPr/>
            </p:nvSpPr>
            <p:spPr bwMode="auto">
              <a:xfrm>
                <a:off x="3171" y="2548"/>
                <a:ext cx="54" cy="27"/>
              </a:xfrm>
              <a:custGeom>
                <a:avLst/>
                <a:gdLst>
                  <a:gd name="T0" fmla="*/ 0 w 163"/>
                  <a:gd name="T1" fmla="*/ 0 h 111"/>
                  <a:gd name="T2" fmla="*/ 0 w 163"/>
                  <a:gd name="T3" fmla="*/ 0 h 111"/>
                  <a:gd name="T4" fmla="*/ 0 w 163"/>
                  <a:gd name="T5" fmla="*/ 0 h 111"/>
                  <a:gd name="T6" fmla="*/ 0 w 163"/>
                  <a:gd name="T7" fmla="*/ 0 h 111"/>
                  <a:gd name="T8" fmla="*/ 0 w 163"/>
                  <a:gd name="T9" fmla="*/ 0 h 111"/>
                  <a:gd name="T10" fmla="*/ 0 w 163"/>
                  <a:gd name="T11" fmla="*/ 0 h 111"/>
                  <a:gd name="T12" fmla="*/ 0 w 163"/>
                  <a:gd name="T13" fmla="*/ 0 h 111"/>
                  <a:gd name="T14" fmla="*/ 0 w 163"/>
                  <a:gd name="T15" fmla="*/ 0 h 111"/>
                  <a:gd name="T16" fmla="*/ 0 w 163"/>
                  <a:gd name="T17" fmla="*/ 0 h 111"/>
                  <a:gd name="T18" fmla="*/ 0 w 163"/>
                  <a:gd name="T19" fmla="*/ 0 h 111"/>
                  <a:gd name="T20" fmla="*/ 0 w 163"/>
                  <a:gd name="T21" fmla="*/ 0 h 111"/>
                  <a:gd name="T22" fmla="*/ 0 w 163"/>
                  <a:gd name="T23" fmla="*/ 0 h 111"/>
                  <a:gd name="T24" fmla="*/ 0 w 163"/>
                  <a:gd name="T25" fmla="*/ 0 h 111"/>
                  <a:gd name="T26" fmla="*/ 0 w 163"/>
                  <a:gd name="T27" fmla="*/ 0 h 111"/>
                  <a:gd name="T28" fmla="*/ 0 w 163"/>
                  <a:gd name="T29" fmla="*/ 0 h 111"/>
                  <a:gd name="T30" fmla="*/ 0 w 163"/>
                  <a:gd name="T31" fmla="*/ 0 h 111"/>
                  <a:gd name="T32" fmla="*/ 0 w 163"/>
                  <a:gd name="T33" fmla="*/ 0 h 111"/>
                  <a:gd name="T34" fmla="*/ 0 w 163"/>
                  <a:gd name="T35" fmla="*/ 0 h 111"/>
                  <a:gd name="T36" fmla="*/ 0 w 163"/>
                  <a:gd name="T37" fmla="*/ 0 h 111"/>
                  <a:gd name="T38" fmla="*/ 0 w 163"/>
                  <a:gd name="T39" fmla="*/ 0 h 111"/>
                  <a:gd name="T40" fmla="*/ 0 w 163"/>
                  <a:gd name="T41" fmla="*/ 0 h 111"/>
                  <a:gd name="T42" fmla="*/ 0 w 163"/>
                  <a:gd name="T43" fmla="*/ 0 h 111"/>
                  <a:gd name="T44" fmla="*/ 0 w 163"/>
                  <a:gd name="T45" fmla="*/ 0 h 111"/>
                  <a:gd name="T46" fmla="*/ 0 w 163"/>
                  <a:gd name="T47" fmla="*/ 0 h 111"/>
                  <a:gd name="T48" fmla="*/ 0 w 163"/>
                  <a:gd name="T49" fmla="*/ 0 h 111"/>
                  <a:gd name="T50" fmla="*/ 0 w 163"/>
                  <a:gd name="T51" fmla="*/ 0 h 111"/>
                  <a:gd name="T52" fmla="*/ 0 w 163"/>
                  <a:gd name="T53" fmla="*/ 0 h 111"/>
                  <a:gd name="T54" fmla="*/ 0 w 163"/>
                  <a:gd name="T55" fmla="*/ 0 h 111"/>
                  <a:gd name="T56" fmla="*/ 0 w 163"/>
                  <a:gd name="T57" fmla="*/ 0 h 111"/>
                  <a:gd name="T58" fmla="*/ 0 w 163"/>
                  <a:gd name="T59" fmla="*/ 0 h 111"/>
                  <a:gd name="T60" fmla="*/ 0 w 163"/>
                  <a:gd name="T61" fmla="*/ 0 h 111"/>
                  <a:gd name="T62" fmla="*/ 0 w 163"/>
                  <a:gd name="T63" fmla="*/ 0 h 111"/>
                  <a:gd name="T64" fmla="*/ 0 w 163"/>
                  <a:gd name="T65" fmla="*/ 0 h 111"/>
                  <a:gd name="T66" fmla="*/ 0 w 163"/>
                  <a:gd name="T67" fmla="*/ 0 h 111"/>
                  <a:gd name="T68" fmla="*/ 0 w 163"/>
                  <a:gd name="T69" fmla="*/ 0 h 111"/>
                  <a:gd name="T70" fmla="*/ 0 w 163"/>
                  <a:gd name="T71" fmla="*/ 0 h 111"/>
                  <a:gd name="T72" fmla="*/ 0 w 163"/>
                  <a:gd name="T73" fmla="*/ 0 h 111"/>
                  <a:gd name="T74" fmla="*/ 0 w 163"/>
                  <a:gd name="T75" fmla="*/ 0 h 111"/>
                  <a:gd name="T76" fmla="*/ 0 w 163"/>
                  <a:gd name="T77" fmla="*/ 0 h 1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3"/>
                  <a:gd name="T118" fmla="*/ 0 h 111"/>
                  <a:gd name="T119" fmla="*/ 163 w 163"/>
                  <a:gd name="T120" fmla="*/ 111 h 1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3" h="111">
                    <a:moveTo>
                      <a:pt x="0" y="0"/>
                    </a:moveTo>
                    <a:lnTo>
                      <a:pt x="0" y="40"/>
                    </a:lnTo>
                    <a:lnTo>
                      <a:pt x="30" y="41"/>
                    </a:lnTo>
                    <a:lnTo>
                      <a:pt x="57" y="46"/>
                    </a:lnTo>
                    <a:lnTo>
                      <a:pt x="57" y="27"/>
                    </a:lnTo>
                    <a:lnTo>
                      <a:pt x="50" y="45"/>
                    </a:lnTo>
                    <a:lnTo>
                      <a:pt x="74" y="54"/>
                    </a:lnTo>
                    <a:lnTo>
                      <a:pt x="96" y="65"/>
                    </a:lnTo>
                    <a:lnTo>
                      <a:pt x="105" y="71"/>
                    </a:lnTo>
                    <a:lnTo>
                      <a:pt x="112" y="52"/>
                    </a:lnTo>
                    <a:lnTo>
                      <a:pt x="99" y="67"/>
                    </a:lnTo>
                    <a:lnTo>
                      <a:pt x="108" y="74"/>
                    </a:lnTo>
                    <a:lnTo>
                      <a:pt x="115" y="82"/>
                    </a:lnTo>
                    <a:lnTo>
                      <a:pt x="122" y="90"/>
                    </a:lnTo>
                    <a:lnTo>
                      <a:pt x="133" y="76"/>
                    </a:lnTo>
                    <a:lnTo>
                      <a:pt x="117" y="84"/>
                    </a:lnTo>
                    <a:lnTo>
                      <a:pt x="123" y="91"/>
                    </a:lnTo>
                    <a:lnTo>
                      <a:pt x="126" y="101"/>
                    </a:lnTo>
                    <a:lnTo>
                      <a:pt x="128" y="110"/>
                    </a:lnTo>
                    <a:lnTo>
                      <a:pt x="144" y="101"/>
                    </a:lnTo>
                    <a:lnTo>
                      <a:pt x="127" y="101"/>
                    </a:lnTo>
                    <a:lnTo>
                      <a:pt x="128" y="111"/>
                    </a:lnTo>
                    <a:lnTo>
                      <a:pt x="163" y="111"/>
                    </a:lnTo>
                    <a:lnTo>
                      <a:pt x="162" y="101"/>
                    </a:lnTo>
                    <a:lnTo>
                      <a:pt x="160" y="94"/>
                    </a:lnTo>
                    <a:lnTo>
                      <a:pt x="157" y="85"/>
                    </a:lnTo>
                    <a:lnTo>
                      <a:pt x="154" y="76"/>
                    </a:lnTo>
                    <a:lnTo>
                      <a:pt x="149" y="68"/>
                    </a:lnTo>
                    <a:lnTo>
                      <a:pt x="146" y="62"/>
                    </a:lnTo>
                    <a:lnTo>
                      <a:pt x="140" y="54"/>
                    </a:lnTo>
                    <a:lnTo>
                      <a:pt x="132" y="46"/>
                    </a:lnTo>
                    <a:lnTo>
                      <a:pt x="124" y="39"/>
                    </a:lnTo>
                    <a:lnTo>
                      <a:pt x="118" y="34"/>
                    </a:lnTo>
                    <a:lnTo>
                      <a:pt x="110" y="28"/>
                    </a:lnTo>
                    <a:lnTo>
                      <a:pt x="88" y="17"/>
                    </a:lnTo>
                    <a:lnTo>
                      <a:pt x="64" y="9"/>
                    </a:lnTo>
                    <a:lnTo>
                      <a:pt x="57" y="6"/>
                    </a:lnTo>
                    <a:lnTo>
                      <a:pt x="3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33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86"/>
              <p:cNvSpPr>
                <a:spLocks/>
              </p:cNvSpPr>
              <p:nvPr/>
            </p:nvSpPr>
            <p:spPr bwMode="auto">
              <a:xfrm>
                <a:off x="3205" y="2581"/>
                <a:ext cx="24" cy="34"/>
              </a:xfrm>
              <a:custGeom>
                <a:avLst/>
                <a:gdLst>
                  <a:gd name="T0" fmla="*/ 0 w 71"/>
                  <a:gd name="T1" fmla="*/ 0 h 137"/>
                  <a:gd name="T2" fmla="*/ 0 w 71"/>
                  <a:gd name="T3" fmla="*/ 0 h 137"/>
                  <a:gd name="T4" fmla="*/ 0 w 71"/>
                  <a:gd name="T5" fmla="*/ 0 h 137"/>
                  <a:gd name="T6" fmla="*/ 0 w 71"/>
                  <a:gd name="T7" fmla="*/ 0 h 137"/>
                  <a:gd name="T8" fmla="*/ 0 w 71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37"/>
                  <a:gd name="T17" fmla="*/ 71 w 71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37">
                    <a:moveTo>
                      <a:pt x="71" y="15"/>
                    </a:moveTo>
                    <a:lnTo>
                      <a:pt x="40" y="0"/>
                    </a:lnTo>
                    <a:lnTo>
                      <a:pt x="0" y="122"/>
                    </a:lnTo>
                    <a:lnTo>
                      <a:pt x="31" y="137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99FF33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87"/>
              <p:cNvSpPr>
                <a:spLocks/>
              </p:cNvSpPr>
              <p:nvPr/>
            </p:nvSpPr>
            <p:spPr bwMode="auto">
              <a:xfrm>
                <a:off x="2836" y="2496"/>
                <a:ext cx="16" cy="114"/>
              </a:xfrm>
              <a:custGeom>
                <a:avLst/>
                <a:gdLst>
                  <a:gd name="T0" fmla="*/ 0 w 48"/>
                  <a:gd name="T1" fmla="*/ 0 h 458"/>
                  <a:gd name="T2" fmla="*/ 0 w 48"/>
                  <a:gd name="T3" fmla="*/ 0 h 458"/>
                  <a:gd name="T4" fmla="*/ 0 w 48"/>
                  <a:gd name="T5" fmla="*/ 0 h 458"/>
                  <a:gd name="T6" fmla="*/ 0 w 48"/>
                  <a:gd name="T7" fmla="*/ 0 h 458"/>
                  <a:gd name="T8" fmla="*/ 0 w 48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58"/>
                  <a:gd name="T17" fmla="*/ 48 w 48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58">
                    <a:moveTo>
                      <a:pt x="48" y="1"/>
                    </a:moveTo>
                    <a:lnTo>
                      <a:pt x="14" y="0"/>
                    </a:lnTo>
                    <a:lnTo>
                      <a:pt x="0" y="457"/>
                    </a:lnTo>
                    <a:lnTo>
                      <a:pt x="35" y="45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99FF33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8" name="Group 88"/>
          <p:cNvGrpSpPr>
            <a:grpSpLocks/>
          </p:cNvGrpSpPr>
          <p:nvPr/>
        </p:nvGrpSpPr>
        <p:grpSpPr bwMode="auto">
          <a:xfrm>
            <a:off x="4376738" y="1449253"/>
            <a:ext cx="666750" cy="135731"/>
            <a:chOff x="2612" y="2483"/>
            <a:chExt cx="617" cy="136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2612" y="2530"/>
              <a:ext cx="12" cy="8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3174" tIns="41587" rIns="83174" bIns="41587"/>
            <a:lstStyle/>
            <a:p>
              <a:pPr defTabSz="831850"/>
              <a:endParaRPr lang="en-US" altLang="zh-CN" sz="1600" dirty="0">
                <a:latin typeface="Futura Bk"/>
              </a:endParaRPr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2618" y="2609"/>
              <a:ext cx="57" cy="10"/>
            </a:xfrm>
            <a:custGeom>
              <a:avLst/>
              <a:gdLst>
                <a:gd name="T0" fmla="*/ 0 w 171"/>
                <a:gd name="T1" fmla="*/ 0 h 41"/>
                <a:gd name="T2" fmla="*/ 0 w 171"/>
                <a:gd name="T3" fmla="*/ 0 h 41"/>
                <a:gd name="T4" fmla="*/ 0 w 171"/>
                <a:gd name="T5" fmla="*/ 0 h 41"/>
                <a:gd name="T6" fmla="*/ 0 w 171"/>
                <a:gd name="T7" fmla="*/ 0 h 41"/>
                <a:gd name="T8" fmla="*/ 0 w 171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41"/>
                <a:gd name="T17" fmla="*/ 171 w 17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41">
                  <a:moveTo>
                    <a:pt x="0" y="0"/>
                  </a:moveTo>
                  <a:lnTo>
                    <a:pt x="0" y="40"/>
                  </a:lnTo>
                  <a:lnTo>
                    <a:pt x="171" y="41"/>
                  </a:lnTo>
                  <a:lnTo>
                    <a:pt x="17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2615" y="2491"/>
              <a:ext cx="121" cy="47"/>
            </a:xfrm>
            <a:custGeom>
              <a:avLst/>
              <a:gdLst>
                <a:gd name="T0" fmla="*/ 0 w 255"/>
                <a:gd name="T1" fmla="*/ 0 h 202"/>
                <a:gd name="T2" fmla="*/ 0 w 255"/>
                <a:gd name="T3" fmla="*/ 0 h 202"/>
                <a:gd name="T4" fmla="*/ 0 w 255"/>
                <a:gd name="T5" fmla="*/ 0 h 202"/>
                <a:gd name="T6" fmla="*/ 0 w 255"/>
                <a:gd name="T7" fmla="*/ 0 h 202"/>
                <a:gd name="T8" fmla="*/ 0 w 255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02"/>
                <a:gd name="T17" fmla="*/ 255 w 255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02">
                  <a:moveTo>
                    <a:pt x="255" y="34"/>
                  </a:moveTo>
                  <a:lnTo>
                    <a:pt x="237" y="0"/>
                  </a:lnTo>
                  <a:lnTo>
                    <a:pt x="0" y="168"/>
                  </a:lnTo>
                  <a:lnTo>
                    <a:pt x="18" y="202"/>
                  </a:lnTo>
                  <a:lnTo>
                    <a:pt x="255" y="34"/>
                  </a:lnTo>
                  <a:close/>
                </a:path>
              </a:pathLst>
            </a:custGeom>
            <a:solidFill>
              <a:srgbClr val="8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1" name="Group 92"/>
            <p:cNvGrpSpPr>
              <a:grpSpLocks/>
            </p:cNvGrpSpPr>
            <p:nvPr/>
          </p:nvGrpSpPr>
          <p:grpSpPr bwMode="auto">
            <a:xfrm>
              <a:off x="2665" y="2483"/>
              <a:ext cx="564" cy="136"/>
              <a:chOff x="2665" y="2483"/>
              <a:chExt cx="564" cy="136"/>
            </a:xfrm>
          </p:grpSpPr>
          <p:sp>
            <p:nvSpPr>
              <p:cNvPr id="96" name="Freeform 93"/>
              <p:cNvSpPr>
                <a:spLocks/>
              </p:cNvSpPr>
              <p:nvPr/>
            </p:nvSpPr>
            <p:spPr bwMode="auto">
              <a:xfrm>
                <a:off x="2692" y="2483"/>
                <a:ext cx="272" cy="16"/>
              </a:xfrm>
              <a:custGeom>
                <a:avLst/>
                <a:gdLst>
                  <a:gd name="T0" fmla="*/ 0 w 816"/>
                  <a:gd name="T1" fmla="*/ 0 h 64"/>
                  <a:gd name="T2" fmla="*/ 0 w 816"/>
                  <a:gd name="T3" fmla="*/ 0 h 64"/>
                  <a:gd name="T4" fmla="*/ 0 w 816"/>
                  <a:gd name="T5" fmla="*/ 0 h 64"/>
                  <a:gd name="T6" fmla="*/ 0 w 816"/>
                  <a:gd name="T7" fmla="*/ 0 h 64"/>
                  <a:gd name="T8" fmla="*/ 0 w 816"/>
                  <a:gd name="T9" fmla="*/ 0 h 64"/>
                  <a:gd name="T10" fmla="*/ 0 w 816"/>
                  <a:gd name="T11" fmla="*/ 0 h 64"/>
                  <a:gd name="T12" fmla="*/ 0 w 816"/>
                  <a:gd name="T13" fmla="*/ 0 h 64"/>
                  <a:gd name="T14" fmla="*/ 0 w 816"/>
                  <a:gd name="T15" fmla="*/ 0 h 64"/>
                  <a:gd name="T16" fmla="*/ 0 w 816"/>
                  <a:gd name="T17" fmla="*/ 0 h 64"/>
                  <a:gd name="T18" fmla="*/ 0 w 816"/>
                  <a:gd name="T19" fmla="*/ 0 h 64"/>
                  <a:gd name="T20" fmla="*/ 0 w 816"/>
                  <a:gd name="T21" fmla="*/ 0 h 64"/>
                  <a:gd name="T22" fmla="*/ 0 w 816"/>
                  <a:gd name="T23" fmla="*/ 0 h 64"/>
                  <a:gd name="T24" fmla="*/ 0 w 816"/>
                  <a:gd name="T25" fmla="*/ 0 h 64"/>
                  <a:gd name="T26" fmla="*/ 0 w 816"/>
                  <a:gd name="T27" fmla="*/ 0 h 64"/>
                  <a:gd name="T28" fmla="*/ 0 w 816"/>
                  <a:gd name="T29" fmla="*/ 0 h 64"/>
                  <a:gd name="T30" fmla="*/ 0 w 816"/>
                  <a:gd name="T31" fmla="*/ 0 h 64"/>
                  <a:gd name="T32" fmla="*/ 0 w 816"/>
                  <a:gd name="T33" fmla="*/ 0 h 64"/>
                  <a:gd name="T34" fmla="*/ 0 w 816"/>
                  <a:gd name="T35" fmla="*/ 0 h 64"/>
                  <a:gd name="T36" fmla="*/ 0 w 816"/>
                  <a:gd name="T37" fmla="*/ 0 h 64"/>
                  <a:gd name="T38" fmla="*/ 0 w 816"/>
                  <a:gd name="T39" fmla="*/ 0 h 64"/>
                  <a:gd name="T40" fmla="*/ 0 w 816"/>
                  <a:gd name="T41" fmla="*/ 0 h 64"/>
                  <a:gd name="T42" fmla="*/ 0 w 816"/>
                  <a:gd name="T43" fmla="*/ 0 h 64"/>
                  <a:gd name="T44" fmla="*/ 0 w 816"/>
                  <a:gd name="T45" fmla="*/ 0 h 64"/>
                  <a:gd name="T46" fmla="*/ 0 w 816"/>
                  <a:gd name="T47" fmla="*/ 0 h 64"/>
                  <a:gd name="T48" fmla="*/ 0 w 816"/>
                  <a:gd name="T49" fmla="*/ 0 h 64"/>
                  <a:gd name="T50" fmla="*/ 0 w 816"/>
                  <a:gd name="T51" fmla="*/ 0 h 64"/>
                  <a:gd name="T52" fmla="*/ 0 w 816"/>
                  <a:gd name="T53" fmla="*/ 0 h 64"/>
                  <a:gd name="T54" fmla="*/ 0 w 816"/>
                  <a:gd name="T55" fmla="*/ 0 h 64"/>
                  <a:gd name="T56" fmla="*/ 0 w 816"/>
                  <a:gd name="T57" fmla="*/ 0 h 64"/>
                  <a:gd name="T58" fmla="*/ 0 w 816"/>
                  <a:gd name="T59" fmla="*/ 0 h 64"/>
                  <a:gd name="T60" fmla="*/ 0 w 816"/>
                  <a:gd name="T61" fmla="*/ 0 h 64"/>
                  <a:gd name="T62" fmla="*/ 0 w 816"/>
                  <a:gd name="T63" fmla="*/ 0 h 64"/>
                  <a:gd name="T64" fmla="*/ 0 w 816"/>
                  <a:gd name="T65" fmla="*/ 0 h 64"/>
                  <a:gd name="T66" fmla="*/ 0 w 816"/>
                  <a:gd name="T67" fmla="*/ 0 h 64"/>
                  <a:gd name="T68" fmla="*/ 0 w 816"/>
                  <a:gd name="T69" fmla="*/ 0 h 64"/>
                  <a:gd name="T70" fmla="*/ 0 w 816"/>
                  <a:gd name="T71" fmla="*/ 0 h 64"/>
                  <a:gd name="T72" fmla="*/ 0 w 816"/>
                  <a:gd name="T73" fmla="*/ 0 h 64"/>
                  <a:gd name="T74" fmla="*/ 0 w 816"/>
                  <a:gd name="T75" fmla="*/ 0 h 64"/>
                  <a:gd name="T76" fmla="*/ 0 w 816"/>
                  <a:gd name="T77" fmla="*/ 0 h 64"/>
                  <a:gd name="T78" fmla="*/ 0 w 816"/>
                  <a:gd name="T79" fmla="*/ 0 h 64"/>
                  <a:gd name="T80" fmla="*/ 0 w 816"/>
                  <a:gd name="T81" fmla="*/ 0 h 64"/>
                  <a:gd name="T82" fmla="*/ 0 w 816"/>
                  <a:gd name="T83" fmla="*/ 0 h 64"/>
                  <a:gd name="T84" fmla="*/ 0 w 816"/>
                  <a:gd name="T85" fmla="*/ 0 h 64"/>
                  <a:gd name="T86" fmla="*/ 0 w 816"/>
                  <a:gd name="T87" fmla="*/ 0 h 64"/>
                  <a:gd name="T88" fmla="*/ 0 w 816"/>
                  <a:gd name="T89" fmla="*/ 0 h 64"/>
                  <a:gd name="T90" fmla="*/ 0 w 816"/>
                  <a:gd name="T91" fmla="*/ 0 h 64"/>
                  <a:gd name="T92" fmla="*/ 0 w 816"/>
                  <a:gd name="T93" fmla="*/ 0 h 64"/>
                  <a:gd name="T94" fmla="*/ 0 w 816"/>
                  <a:gd name="T95" fmla="*/ 0 h 64"/>
                  <a:gd name="T96" fmla="*/ 0 w 816"/>
                  <a:gd name="T97" fmla="*/ 0 h 64"/>
                  <a:gd name="T98" fmla="*/ 0 w 816"/>
                  <a:gd name="T99" fmla="*/ 0 h 64"/>
                  <a:gd name="T100" fmla="*/ 0 w 816"/>
                  <a:gd name="T101" fmla="*/ 0 h 64"/>
                  <a:gd name="T102" fmla="*/ 0 w 816"/>
                  <a:gd name="T103" fmla="*/ 0 h 64"/>
                  <a:gd name="T104" fmla="*/ 0 w 816"/>
                  <a:gd name="T105" fmla="*/ 0 h 64"/>
                  <a:gd name="T106" fmla="*/ 0 w 816"/>
                  <a:gd name="T107" fmla="*/ 0 h 64"/>
                  <a:gd name="T108" fmla="*/ 0 w 816"/>
                  <a:gd name="T109" fmla="*/ 0 h 64"/>
                  <a:gd name="T110" fmla="*/ 0 w 816"/>
                  <a:gd name="T111" fmla="*/ 0 h 64"/>
                  <a:gd name="T112" fmla="*/ 0 w 816"/>
                  <a:gd name="T113" fmla="*/ 0 h 64"/>
                  <a:gd name="T114" fmla="*/ 0 w 816"/>
                  <a:gd name="T115" fmla="*/ 0 h 64"/>
                  <a:gd name="T116" fmla="*/ 0 w 816"/>
                  <a:gd name="T117" fmla="*/ 0 h 64"/>
                  <a:gd name="T118" fmla="*/ 0 w 816"/>
                  <a:gd name="T119" fmla="*/ 0 h 64"/>
                  <a:gd name="T120" fmla="*/ 0 w 816"/>
                  <a:gd name="T121" fmla="*/ 0 h 64"/>
                  <a:gd name="T122" fmla="*/ 0 w 816"/>
                  <a:gd name="T123" fmla="*/ 0 h 64"/>
                  <a:gd name="T124" fmla="*/ 0 w 816"/>
                  <a:gd name="T125" fmla="*/ 0 h 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16"/>
                  <a:gd name="T190" fmla="*/ 0 h 64"/>
                  <a:gd name="T191" fmla="*/ 816 w 816"/>
                  <a:gd name="T192" fmla="*/ 64 h 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16" h="64">
                    <a:moveTo>
                      <a:pt x="0" y="0"/>
                    </a:moveTo>
                    <a:lnTo>
                      <a:pt x="0" y="40"/>
                    </a:lnTo>
                    <a:lnTo>
                      <a:pt x="3" y="40"/>
                    </a:lnTo>
                    <a:lnTo>
                      <a:pt x="83" y="40"/>
                    </a:lnTo>
                    <a:lnTo>
                      <a:pt x="161" y="40"/>
                    </a:lnTo>
                    <a:lnTo>
                      <a:pt x="236" y="41"/>
                    </a:lnTo>
                    <a:lnTo>
                      <a:pt x="308" y="41"/>
                    </a:lnTo>
                    <a:lnTo>
                      <a:pt x="377" y="42"/>
                    </a:lnTo>
                    <a:lnTo>
                      <a:pt x="443" y="43"/>
                    </a:lnTo>
                    <a:lnTo>
                      <a:pt x="473" y="45"/>
                    </a:lnTo>
                    <a:lnTo>
                      <a:pt x="503" y="46"/>
                    </a:lnTo>
                    <a:lnTo>
                      <a:pt x="532" y="46"/>
                    </a:lnTo>
                    <a:lnTo>
                      <a:pt x="560" y="47"/>
                    </a:lnTo>
                    <a:lnTo>
                      <a:pt x="586" y="48"/>
                    </a:lnTo>
                    <a:lnTo>
                      <a:pt x="611" y="50"/>
                    </a:lnTo>
                    <a:lnTo>
                      <a:pt x="635" y="51"/>
                    </a:lnTo>
                    <a:lnTo>
                      <a:pt x="658" y="52"/>
                    </a:lnTo>
                    <a:lnTo>
                      <a:pt x="679" y="52"/>
                    </a:lnTo>
                    <a:lnTo>
                      <a:pt x="699" y="53"/>
                    </a:lnTo>
                    <a:lnTo>
                      <a:pt x="717" y="54"/>
                    </a:lnTo>
                    <a:lnTo>
                      <a:pt x="733" y="56"/>
                    </a:lnTo>
                    <a:lnTo>
                      <a:pt x="748" y="58"/>
                    </a:lnTo>
                    <a:lnTo>
                      <a:pt x="762" y="59"/>
                    </a:lnTo>
                    <a:lnTo>
                      <a:pt x="773" y="61"/>
                    </a:lnTo>
                    <a:lnTo>
                      <a:pt x="783" y="62"/>
                    </a:lnTo>
                    <a:lnTo>
                      <a:pt x="791" y="63"/>
                    </a:lnTo>
                    <a:lnTo>
                      <a:pt x="798" y="64"/>
                    </a:lnTo>
                    <a:lnTo>
                      <a:pt x="798" y="45"/>
                    </a:lnTo>
                    <a:lnTo>
                      <a:pt x="790" y="63"/>
                    </a:lnTo>
                    <a:lnTo>
                      <a:pt x="795" y="64"/>
                    </a:lnTo>
                    <a:lnTo>
                      <a:pt x="802" y="46"/>
                    </a:lnTo>
                    <a:lnTo>
                      <a:pt x="789" y="59"/>
                    </a:lnTo>
                    <a:lnTo>
                      <a:pt x="792" y="62"/>
                    </a:lnTo>
                    <a:lnTo>
                      <a:pt x="816" y="33"/>
                    </a:lnTo>
                    <a:lnTo>
                      <a:pt x="814" y="31"/>
                    </a:lnTo>
                    <a:lnTo>
                      <a:pt x="808" y="28"/>
                    </a:lnTo>
                    <a:lnTo>
                      <a:pt x="804" y="26"/>
                    </a:lnTo>
                    <a:lnTo>
                      <a:pt x="798" y="24"/>
                    </a:lnTo>
                    <a:lnTo>
                      <a:pt x="791" y="23"/>
                    </a:lnTo>
                    <a:lnTo>
                      <a:pt x="783" y="22"/>
                    </a:lnTo>
                    <a:lnTo>
                      <a:pt x="773" y="20"/>
                    </a:lnTo>
                    <a:lnTo>
                      <a:pt x="762" y="19"/>
                    </a:lnTo>
                    <a:lnTo>
                      <a:pt x="748" y="18"/>
                    </a:lnTo>
                    <a:lnTo>
                      <a:pt x="733" y="15"/>
                    </a:lnTo>
                    <a:lnTo>
                      <a:pt x="717" y="14"/>
                    </a:lnTo>
                    <a:lnTo>
                      <a:pt x="699" y="13"/>
                    </a:lnTo>
                    <a:lnTo>
                      <a:pt x="679" y="12"/>
                    </a:lnTo>
                    <a:lnTo>
                      <a:pt x="658" y="12"/>
                    </a:lnTo>
                    <a:lnTo>
                      <a:pt x="635" y="11"/>
                    </a:lnTo>
                    <a:lnTo>
                      <a:pt x="611" y="9"/>
                    </a:lnTo>
                    <a:lnTo>
                      <a:pt x="586" y="8"/>
                    </a:lnTo>
                    <a:lnTo>
                      <a:pt x="560" y="7"/>
                    </a:lnTo>
                    <a:lnTo>
                      <a:pt x="532" y="6"/>
                    </a:lnTo>
                    <a:lnTo>
                      <a:pt x="503" y="6"/>
                    </a:lnTo>
                    <a:lnTo>
                      <a:pt x="473" y="4"/>
                    </a:lnTo>
                    <a:lnTo>
                      <a:pt x="443" y="3"/>
                    </a:lnTo>
                    <a:lnTo>
                      <a:pt x="377" y="2"/>
                    </a:lnTo>
                    <a:lnTo>
                      <a:pt x="308" y="1"/>
                    </a:lnTo>
                    <a:lnTo>
                      <a:pt x="236" y="1"/>
                    </a:lnTo>
                    <a:lnTo>
                      <a:pt x="161" y="0"/>
                    </a:lnTo>
                    <a:lnTo>
                      <a:pt x="8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5" name="Group 94"/>
              <p:cNvGrpSpPr>
                <a:grpSpLocks/>
              </p:cNvGrpSpPr>
              <p:nvPr/>
            </p:nvGrpSpPr>
            <p:grpSpPr bwMode="auto">
              <a:xfrm>
                <a:off x="2665" y="2578"/>
                <a:ext cx="95" cy="40"/>
                <a:chOff x="2665" y="2578"/>
                <a:chExt cx="95" cy="40"/>
              </a:xfrm>
            </p:grpSpPr>
            <p:sp>
              <p:nvSpPr>
                <p:cNvPr id="109" name="Freeform 95"/>
                <p:cNvSpPr>
                  <a:spLocks/>
                </p:cNvSpPr>
                <p:nvPr/>
              </p:nvSpPr>
              <p:spPr bwMode="auto">
                <a:xfrm>
                  <a:off x="2688" y="2578"/>
                  <a:ext cx="72" cy="36"/>
                </a:xfrm>
                <a:custGeom>
                  <a:avLst/>
                  <a:gdLst>
                    <a:gd name="T0" fmla="*/ 0 w 215"/>
                    <a:gd name="T1" fmla="*/ 0 h 141"/>
                    <a:gd name="T2" fmla="*/ 0 w 215"/>
                    <a:gd name="T3" fmla="*/ 0 h 141"/>
                    <a:gd name="T4" fmla="*/ 0 w 215"/>
                    <a:gd name="T5" fmla="*/ 0 h 141"/>
                    <a:gd name="T6" fmla="*/ 0 w 215"/>
                    <a:gd name="T7" fmla="*/ 0 h 141"/>
                    <a:gd name="T8" fmla="*/ 0 w 215"/>
                    <a:gd name="T9" fmla="*/ 0 h 141"/>
                    <a:gd name="T10" fmla="*/ 0 w 215"/>
                    <a:gd name="T11" fmla="*/ 0 h 141"/>
                    <a:gd name="T12" fmla="*/ 0 w 215"/>
                    <a:gd name="T13" fmla="*/ 0 h 141"/>
                    <a:gd name="T14" fmla="*/ 0 w 215"/>
                    <a:gd name="T15" fmla="*/ 0 h 141"/>
                    <a:gd name="T16" fmla="*/ 0 w 215"/>
                    <a:gd name="T17" fmla="*/ 0 h 141"/>
                    <a:gd name="T18" fmla="*/ 0 w 215"/>
                    <a:gd name="T19" fmla="*/ 0 h 141"/>
                    <a:gd name="T20" fmla="*/ 0 w 215"/>
                    <a:gd name="T21" fmla="*/ 0 h 141"/>
                    <a:gd name="T22" fmla="*/ 0 w 215"/>
                    <a:gd name="T23" fmla="*/ 0 h 141"/>
                    <a:gd name="T24" fmla="*/ 0 w 215"/>
                    <a:gd name="T25" fmla="*/ 0 h 141"/>
                    <a:gd name="T26" fmla="*/ 0 w 215"/>
                    <a:gd name="T27" fmla="*/ 0 h 141"/>
                    <a:gd name="T28" fmla="*/ 0 w 215"/>
                    <a:gd name="T29" fmla="*/ 0 h 141"/>
                    <a:gd name="T30" fmla="*/ 0 w 215"/>
                    <a:gd name="T31" fmla="*/ 0 h 141"/>
                    <a:gd name="T32" fmla="*/ 0 w 215"/>
                    <a:gd name="T33" fmla="*/ 0 h 141"/>
                    <a:gd name="T34" fmla="*/ 0 w 215"/>
                    <a:gd name="T35" fmla="*/ 0 h 141"/>
                    <a:gd name="T36" fmla="*/ 0 w 215"/>
                    <a:gd name="T37" fmla="*/ 0 h 141"/>
                    <a:gd name="T38" fmla="*/ 0 w 215"/>
                    <a:gd name="T39" fmla="*/ 0 h 141"/>
                    <a:gd name="T40" fmla="*/ 0 w 215"/>
                    <a:gd name="T41" fmla="*/ 0 h 141"/>
                    <a:gd name="T42" fmla="*/ 0 w 215"/>
                    <a:gd name="T43" fmla="*/ 0 h 141"/>
                    <a:gd name="T44" fmla="*/ 0 w 215"/>
                    <a:gd name="T45" fmla="*/ 0 h 141"/>
                    <a:gd name="T46" fmla="*/ 0 w 215"/>
                    <a:gd name="T47" fmla="*/ 0 h 141"/>
                    <a:gd name="T48" fmla="*/ 0 w 215"/>
                    <a:gd name="T49" fmla="*/ 0 h 141"/>
                    <a:gd name="T50" fmla="*/ 0 w 215"/>
                    <a:gd name="T51" fmla="*/ 0 h 141"/>
                    <a:gd name="T52" fmla="*/ 0 w 215"/>
                    <a:gd name="T53" fmla="*/ 0 h 141"/>
                    <a:gd name="T54" fmla="*/ 0 w 215"/>
                    <a:gd name="T55" fmla="*/ 0 h 141"/>
                    <a:gd name="T56" fmla="*/ 0 w 215"/>
                    <a:gd name="T57" fmla="*/ 0 h 141"/>
                    <a:gd name="T58" fmla="*/ 0 w 215"/>
                    <a:gd name="T59" fmla="*/ 0 h 141"/>
                    <a:gd name="T60" fmla="*/ 0 w 215"/>
                    <a:gd name="T61" fmla="*/ 0 h 141"/>
                    <a:gd name="T62" fmla="*/ 0 w 215"/>
                    <a:gd name="T63" fmla="*/ 0 h 141"/>
                    <a:gd name="T64" fmla="*/ 0 w 215"/>
                    <a:gd name="T65" fmla="*/ 0 h 141"/>
                    <a:gd name="T66" fmla="*/ 0 w 215"/>
                    <a:gd name="T67" fmla="*/ 0 h 141"/>
                    <a:gd name="T68" fmla="*/ 0 w 215"/>
                    <a:gd name="T69" fmla="*/ 0 h 141"/>
                    <a:gd name="T70" fmla="*/ 0 w 215"/>
                    <a:gd name="T71" fmla="*/ 0 h 141"/>
                    <a:gd name="T72" fmla="*/ 0 w 215"/>
                    <a:gd name="T73" fmla="*/ 0 h 141"/>
                    <a:gd name="T74" fmla="*/ 0 w 215"/>
                    <a:gd name="T75" fmla="*/ 0 h 141"/>
                    <a:gd name="T76" fmla="*/ 0 w 215"/>
                    <a:gd name="T77" fmla="*/ 0 h 141"/>
                    <a:gd name="T78" fmla="*/ 0 w 215"/>
                    <a:gd name="T79" fmla="*/ 0 h 141"/>
                    <a:gd name="T80" fmla="*/ 0 w 215"/>
                    <a:gd name="T81" fmla="*/ 0 h 141"/>
                    <a:gd name="T82" fmla="*/ 0 w 215"/>
                    <a:gd name="T83" fmla="*/ 0 h 141"/>
                    <a:gd name="T84" fmla="*/ 0 w 215"/>
                    <a:gd name="T85" fmla="*/ 0 h 141"/>
                    <a:gd name="T86" fmla="*/ 0 w 215"/>
                    <a:gd name="T87" fmla="*/ 0 h 141"/>
                    <a:gd name="T88" fmla="*/ 0 w 215"/>
                    <a:gd name="T89" fmla="*/ 0 h 14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5"/>
                    <a:gd name="T136" fmla="*/ 0 h 141"/>
                    <a:gd name="T137" fmla="*/ 215 w 215"/>
                    <a:gd name="T138" fmla="*/ 141 h 14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5" h="141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20" y="40"/>
                      </a:lnTo>
                      <a:lnTo>
                        <a:pt x="40" y="43"/>
                      </a:lnTo>
                      <a:lnTo>
                        <a:pt x="77" y="49"/>
                      </a:lnTo>
                      <a:lnTo>
                        <a:pt x="77" y="29"/>
                      </a:lnTo>
                      <a:lnTo>
                        <a:pt x="70" y="47"/>
                      </a:lnTo>
                      <a:lnTo>
                        <a:pt x="88" y="52"/>
                      </a:lnTo>
                      <a:lnTo>
                        <a:pt x="103" y="58"/>
                      </a:lnTo>
                      <a:lnTo>
                        <a:pt x="118" y="66"/>
                      </a:lnTo>
                      <a:lnTo>
                        <a:pt x="133" y="73"/>
                      </a:lnTo>
                      <a:lnTo>
                        <a:pt x="146" y="83"/>
                      </a:lnTo>
                      <a:lnTo>
                        <a:pt x="152" y="64"/>
                      </a:lnTo>
                      <a:lnTo>
                        <a:pt x="140" y="78"/>
                      </a:lnTo>
                      <a:lnTo>
                        <a:pt x="152" y="88"/>
                      </a:lnTo>
                      <a:lnTo>
                        <a:pt x="161" y="97"/>
                      </a:lnTo>
                      <a:lnTo>
                        <a:pt x="170" y="108"/>
                      </a:lnTo>
                      <a:lnTo>
                        <a:pt x="176" y="119"/>
                      </a:lnTo>
                      <a:lnTo>
                        <a:pt x="189" y="105"/>
                      </a:lnTo>
                      <a:lnTo>
                        <a:pt x="173" y="113"/>
                      </a:lnTo>
                      <a:lnTo>
                        <a:pt x="177" y="124"/>
                      </a:lnTo>
                      <a:lnTo>
                        <a:pt x="180" y="136"/>
                      </a:lnTo>
                      <a:lnTo>
                        <a:pt x="196" y="129"/>
                      </a:lnTo>
                      <a:lnTo>
                        <a:pt x="179" y="129"/>
                      </a:lnTo>
                      <a:lnTo>
                        <a:pt x="180" y="141"/>
                      </a:lnTo>
                      <a:lnTo>
                        <a:pt x="215" y="141"/>
                      </a:lnTo>
                      <a:lnTo>
                        <a:pt x="214" y="129"/>
                      </a:lnTo>
                      <a:lnTo>
                        <a:pt x="212" y="121"/>
                      </a:lnTo>
                      <a:lnTo>
                        <a:pt x="209" y="108"/>
                      </a:lnTo>
                      <a:lnTo>
                        <a:pt x="205" y="97"/>
                      </a:lnTo>
                      <a:lnTo>
                        <a:pt x="200" y="91"/>
                      </a:lnTo>
                      <a:lnTo>
                        <a:pt x="194" y="80"/>
                      </a:lnTo>
                      <a:lnTo>
                        <a:pt x="186" y="69"/>
                      </a:lnTo>
                      <a:lnTo>
                        <a:pt x="176" y="60"/>
                      </a:lnTo>
                      <a:lnTo>
                        <a:pt x="165" y="50"/>
                      </a:lnTo>
                      <a:lnTo>
                        <a:pt x="159" y="46"/>
                      </a:lnTo>
                      <a:lnTo>
                        <a:pt x="147" y="36"/>
                      </a:lnTo>
                      <a:lnTo>
                        <a:pt x="132" y="29"/>
                      </a:lnTo>
                      <a:lnTo>
                        <a:pt x="117" y="22"/>
                      </a:lnTo>
                      <a:lnTo>
                        <a:pt x="101" y="16"/>
                      </a:lnTo>
                      <a:lnTo>
                        <a:pt x="83" y="11"/>
                      </a:lnTo>
                      <a:lnTo>
                        <a:pt x="77" y="8"/>
                      </a:lnTo>
                      <a:lnTo>
                        <a:pt x="40" y="2"/>
                      </a:lnTo>
                      <a:lnTo>
                        <a:pt x="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96"/>
                <p:cNvSpPr>
                  <a:spLocks/>
                </p:cNvSpPr>
                <p:nvPr/>
              </p:nvSpPr>
              <p:spPr bwMode="auto">
                <a:xfrm>
                  <a:off x="2665" y="2582"/>
                  <a:ext cx="41" cy="36"/>
                </a:xfrm>
                <a:custGeom>
                  <a:avLst/>
                  <a:gdLst>
                    <a:gd name="T0" fmla="*/ 0 w 122"/>
                    <a:gd name="T1" fmla="*/ 0 h 141"/>
                    <a:gd name="T2" fmla="*/ 0 w 122"/>
                    <a:gd name="T3" fmla="*/ 0 h 141"/>
                    <a:gd name="T4" fmla="*/ 0 w 122"/>
                    <a:gd name="T5" fmla="*/ 0 h 141"/>
                    <a:gd name="T6" fmla="*/ 0 w 122"/>
                    <a:gd name="T7" fmla="*/ 0 h 141"/>
                    <a:gd name="T8" fmla="*/ 0 w 122"/>
                    <a:gd name="T9" fmla="*/ 0 h 141"/>
                    <a:gd name="T10" fmla="*/ 0 w 122"/>
                    <a:gd name="T11" fmla="*/ 0 h 141"/>
                    <a:gd name="T12" fmla="*/ 0 w 122"/>
                    <a:gd name="T13" fmla="*/ 0 h 141"/>
                    <a:gd name="T14" fmla="*/ 0 w 122"/>
                    <a:gd name="T15" fmla="*/ 0 h 141"/>
                    <a:gd name="T16" fmla="*/ 0 w 122"/>
                    <a:gd name="T17" fmla="*/ 0 h 141"/>
                    <a:gd name="T18" fmla="*/ 0 w 122"/>
                    <a:gd name="T19" fmla="*/ 0 h 141"/>
                    <a:gd name="T20" fmla="*/ 0 w 122"/>
                    <a:gd name="T21" fmla="*/ 0 h 141"/>
                    <a:gd name="T22" fmla="*/ 0 w 122"/>
                    <a:gd name="T23" fmla="*/ 0 h 141"/>
                    <a:gd name="T24" fmla="*/ 0 w 122"/>
                    <a:gd name="T25" fmla="*/ 0 h 141"/>
                    <a:gd name="T26" fmla="*/ 0 w 122"/>
                    <a:gd name="T27" fmla="*/ 0 h 141"/>
                    <a:gd name="T28" fmla="*/ 0 w 122"/>
                    <a:gd name="T29" fmla="*/ 0 h 141"/>
                    <a:gd name="T30" fmla="*/ 0 w 122"/>
                    <a:gd name="T31" fmla="*/ 0 h 141"/>
                    <a:gd name="T32" fmla="*/ 0 w 122"/>
                    <a:gd name="T33" fmla="*/ 0 h 141"/>
                    <a:gd name="T34" fmla="*/ 0 w 122"/>
                    <a:gd name="T35" fmla="*/ 0 h 141"/>
                    <a:gd name="T36" fmla="*/ 0 w 122"/>
                    <a:gd name="T37" fmla="*/ 0 h 141"/>
                    <a:gd name="T38" fmla="*/ 0 w 122"/>
                    <a:gd name="T39" fmla="*/ 0 h 141"/>
                    <a:gd name="T40" fmla="*/ 0 w 122"/>
                    <a:gd name="T41" fmla="*/ 0 h 141"/>
                    <a:gd name="T42" fmla="*/ 0 w 122"/>
                    <a:gd name="T43" fmla="*/ 0 h 141"/>
                    <a:gd name="T44" fmla="*/ 0 w 122"/>
                    <a:gd name="T45" fmla="*/ 0 h 141"/>
                    <a:gd name="T46" fmla="*/ 0 w 122"/>
                    <a:gd name="T47" fmla="*/ 0 h 141"/>
                    <a:gd name="T48" fmla="*/ 0 w 122"/>
                    <a:gd name="T49" fmla="*/ 0 h 141"/>
                    <a:gd name="T50" fmla="*/ 0 w 122"/>
                    <a:gd name="T51" fmla="*/ 0 h 141"/>
                    <a:gd name="T52" fmla="*/ 0 w 122"/>
                    <a:gd name="T53" fmla="*/ 0 h 141"/>
                    <a:gd name="T54" fmla="*/ 0 w 122"/>
                    <a:gd name="T55" fmla="*/ 0 h 141"/>
                    <a:gd name="T56" fmla="*/ 0 w 122"/>
                    <a:gd name="T57" fmla="*/ 0 h 141"/>
                    <a:gd name="T58" fmla="*/ 0 w 122"/>
                    <a:gd name="T59" fmla="*/ 0 h 141"/>
                    <a:gd name="T60" fmla="*/ 0 w 122"/>
                    <a:gd name="T61" fmla="*/ 0 h 141"/>
                    <a:gd name="T62" fmla="*/ 0 w 122"/>
                    <a:gd name="T63" fmla="*/ 0 h 141"/>
                    <a:gd name="T64" fmla="*/ 0 w 122"/>
                    <a:gd name="T65" fmla="*/ 0 h 141"/>
                    <a:gd name="T66" fmla="*/ 0 w 122"/>
                    <a:gd name="T67" fmla="*/ 0 h 141"/>
                    <a:gd name="T68" fmla="*/ 0 w 122"/>
                    <a:gd name="T69" fmla="*/ 0 h 141"/>
                    <a:gd name="T70" fmla="*/ 0 w 122"/>
                    <a:gd name="T71" fmla="*/ 0 h 1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2"/>
                    <a:gd name="T109" fmla="*/ 0 h 141"/>
                    <a:gd name="T110" fmla="*/ 122 w 122"/>
                    <a:gd name="T111" fmla="*/ 141 h 14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2" h="141">
                      <a:moveTo>
                        <a:pt x="0" y="141"/>
                      </a:moveTo>
                      <a:lnTo>
                        <a:pt x="34" y="141"/>
                      </a:lnTo>
                      <a:lnTo>
                        <a:pt x="34" y="129"/>
                      </a:lnTo>
                      <a:lnTo>
                        <a:pt x="37" y="117"/>
                      </a:lnTo>
                      <a:lnTo>
                        <a:pt x="19" y="117"/>
                      </a:lnTo>
                      <a:lnTo>
                        <a:pt x="34" y="124"/>
                      </a:lnTo>
                      <a:lnTo>
                        <a:pt x="41" y="101"/>
                      </a:lnTo>
                      <a:lnTo>
                        <a:pt x="50" y="80"/>
                      </a:lnTo>
                      <a:lnTo>
                        <a:pt x="34" y="73"/>
                      </a:lnTo>
                      <a:lnTo>
                        <a:pt x="46" y="86"/>
                      </a:lnTo>
                      <a:lnTo>
                        <a:pt x="60" y="69"/>
                      </a:lnTo>
                      <a:lnTo>
                        <a:pt x="74" y="53"/>
                      </a:lnTo>
                      <a:lnTo>
                        <a:pt x="63" y="40"/>
                      </a:lnTo>
                      <a:lnTo>
                        <a:pt x="69" y="58"/>
                      </a:lnTo>
                      <a:lnTo>
                        <a:pt x="87" y="47"/>
                      </a:lnTo>
                      <a:lnTo>
                        <a:pt x="107" y="40"/>
                      </a:lnTo>
                      <a:lnTo>
                        <a:pt x="101" y="22"/>
                      </a:lnTo>
                      <a:lnTo>
                        <a:pt x="101" y="42"/>
                      </a:lnTo>
                      <a:lnTo>
                        <a:pt x="111" y="40"/>
                      </a:lnTo>
                      <a:lnTo>
                        <a:pt x="122" y="40"/>
                      </a:lnTo>
                      <a:lnTo>
                        <a:pt x="122" y="0"/>
                      </a:lnTo>
                      <a:lnTo>
                        <a:pt x="111" y="0"/>
                      </a:lnTo>
                      <a:lnTo>
                        <a:pt x="101" y="2"/>
                      </a:lnTo>
                      <a:lnTo>
                        <a:pt x="93" y="3"/>
                      </a:lnTo>
                      <a:lnTo>
                        <a:pt x="73" y="11"/>
                      </a:lnTo>
                      <a:lnTo>
                        <a:pt x="56" y="22"/>
                      </a:lnTo>
                      <a:lnTo>
                        <a:pt x="50" y="25"/>
                      </a:lnTo>
                      <a:lnTo>
                        <a:pt x="35" y="41"/>
                      </a:lnTo>
                      <a:lnTo>
                        <a:pt x="22" y="58"/>
                      </a:lnTo>
                      <a:lnTo>
                        <a:pt x="19" y="64"/>
                      </a:lnTo>
                      <a:lnTo>
                        <a:pt x="9" y="85"/>
                      </a:lnTo>
                      <a:lnTo>
                        <a:pt x="3" y="108"/>
                      </a:lnTo>
                      <a:lnTo>
                        <a:pt x="2" y="117"/>
                      </a:lnTo>
                      <a:lnTo>
                        <a:pt x="0" y="129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" name="Group 97"/>
              <p:cNvGrpSpPr>
                <a:grpSpLocks/>
              </p:cNvGrpSpPr>
              <p:nvPr/>
            </p:nvGrpSpPr>
            <p:grpSpPr bwMode="auto">
              <a:xfrm>
                <a:off x="3060" y="2563"/>
                <a:ext cx="100" cy="47"/>
                <a:chOff x="3060" y="2563"/>
                <a:chExt cx="100" cy="47"/>
              </a:xfrm>
            </p:grpSpPr>
            <p:sp>
              <p:nvSpPr>
                <p:cNvPr id="107" name="Freeform 98"/>
                <p:cNvSpPr>
                  <a:spLocks/>
                </p:cNvSpPr>
                <p:nvPr/>
              </p:nvSpPr>
              <p:spPr bwMode="auto">
                <a:xfrm>
                  <a:off x="3083" y="2563"/>
                  <a:ext cx="77" cy="44"/>
                </a:xfrm>
                <a:custGeom>
                  <a:avLst/>
                  <a:gdLst>
                    <a:gd name="T0" fmla="*/ 0 w 229"/>
                    <a:gd name="T1" fmla="*/ 0 h 175"/>
                    <a:gd name="T2" fmla="*/ 0 w 229"/>
                    <a:gd name="T3" fmla="*/ 0 h 175"/>
                    <a:gd name="T4" fmla="*/ 0 w 229"/>
                    <a:gd name="T5" fmla="*/ 0 h 175"/>
                    <a:gd name="T6" fmla="*/ 0 w 229"/>
                    <a:gd name="T7" fmla="*/ 0 h 175"/>
                    <a:gd name="T8" fmla="*/ 0 w 229"/>
                    <a:gd name="T9" fmla="*/ 0 h 175"/>
                    <a:gd name="T10" fmla="*/ 0 w 229"/>
                    <a:gd name="T11" fmla="*/ 0 h 175"/>
                    <a:gd name="T12" fmla="*/ 0 w 229"/>
                    <a:gd name="T13" fmla="*/ 0 h 175"/>
                    <a:gd name="T14" fmla="*/ 0 w 229"/>
                    <a:gd name="T15" fmla="*/ 0 h 175"/>
                    <a:gd name="T16" fmla="*/ 0 w 229"/>
                    <a:gd name="T17" fmla="*/ 0 h 175"/>
                    <a:gd name="T18" fmla="*/ 0 w 229"/>
                    <a:gd name="T19" fmla="*/ 0 h 175"/>
                    <a:gd name="T20" fmla="*/ 0 w 229"/>
                    <a:gd name="T21" fmla="*/ 0 h 175"/>
                    <a:gd name="T22" fmla="*/ 0 w 229"/>
                    <a:gd name="T23" fmla="*/ 0 h 175"/>
                    <a:gd name="T24" fmla="*/ 0 w 229"/>
                    <a:gd name="T25" fmla="*/ 0 h 175"/>
                    <a:gd name="T26" fmla="*/ 0 w 229"/>
                    <a:gd name="T27" fmla="*/ 0 h 175"/>
                    <a:gd name="T28" fmla="*/ 0 w 229"/>
                    <a:gd name="T29" fmla="*/ 0 h 175"/>
                    <a:gd name="T30" fmla="*/ 0 w 229"/>
                    <a:gd name="T31" fmla="*/ 0 h 175"/>
                    <a:gd name="T32" fmla="*/ 0 w 229"/>
                    <a:gd name="T33" fmla="*/ 0 h 175"/>
                    <a:gd name="T34" fmla="*/ 0 w 229"/>
                    <a:gd name="T35" fmla="*/ 0 h 175"/>
                    <a:gd name="T36" fmla="*/ 0 w 229"/>
                    <a:gd name="T37" fmla="*/ 0 h 175"/>
                    <a:gd name="T38" fmla="*/ 0 w 229"/>
                    <a:gd name="T39" fmla="*/ 0 h 175"/>
                    <a:gd name="T40" fmla="*/ 0 w 229"/>
                    <a:gd name="T41" fmla="*/ 0 h 175"/>
                    <a:gd name="T42" fmla="*/ 0 w 229"/>
                    <a:gd name="T43" fmla="*/ 0 h 175"/>
                    <a:gd name="T44" fmla="*/ 0 w 229"/>
                    <a:gd name="T45" fmla="*/ 0 h 175"/>
                    <a:gd name="T46" fmla="*/ 0 w 229"/>
                    <a:gd name="T47" fmla="*/ 0 h 175"/>
                    <a:gd name="T48" fmla="*/ 0 w 229"/>
                    <a:gd name="T49" fmla="*/ 0 h 175"/>
                    <a:gd name="T50" fmla="*/ 0 w 229"/>
                    <a:gd name="T51" fmla="*/ 0 h 175"/>
                    <a:gd name="T52" fmla="*/ 0 w 229"/>
                    <a:gd name="T53" fmla="*/ 0 h 175"/>
                    <a:gd name="T54" fmla="*/ 0 w 229"/>
                    <a:gd name="T55" fmla="*/ 0 h 175"/>
                    <a:gd name="T56" fmla="*/ 0 w 229"/>
                    <a:gd name="T57" fmla="*/ 0 h 175"/>
                    <a:gd name="T58" fmla="*/ 0 w 229"/>
                    <a:gd name="T59" fmla="*/ 0 h 175"/>
                    <a:gd name="T60" fmla="*/ 0 w 229"/>
                    <a:gd name="T61" fmla="*/ 0 h 175"/>
                    <a:gd name="T62" fmla="*/ 0 w 229"/>
                    <a:gd name="T63" fmla="*/ 0 h 175"/>
                    <a:gd name="T64" fmla="*/ 0 w 229"/>
                    <a:gd name="T65" fmla="*/ 0 h 175"/>
                    <a:gd name="T66" fmla="*/ 0 w 229"/>
                    <a:gd name="T67" fmla="*/ 0 h 175"/>
                    <a:gd name="T68" fmla="*/ 0 w 229"/>
                    <a:gd name="T69" fmla="*/ 0 h 175"/>
                    <a:gd name="T70" fmla="*/ 0 w 229"/>
                    <a:gd name="T71" fmla="*/ 0 h 175"/>
                    <a:gd name="T72" fmla="*/ 0 w 229"/>
                    <a:gd name="T73" fmla="*/ 0 h 175"/>
                    <a:gd name="T74" fmla="*/ 0 w 229"/>
                    <a:gd name="T75" fmla="*/ 0 h 175"/>
                    <a:gd name="T76" fmla="*/ 0 w 229"/>
                    <a:gd name="T77" fmla="*/ 0 h 175"/>
                    <a:gd name="T78" fmla="*/ 0 w 229"/>
                    <a:gd name="T79" fmla="*/ 0 h 175"/>
                    <a:gd name="T80" fmla="*/ 0 w 229"/>
                    <a:gd name="T81" fmla="*/ 0 h 175"/>
                    <a:gd name="T82" fmla="*/ 0 w 229"/>
                    <a:gd name="T83" fmla="*/ 0 h 175"/>
                    <a:gd name="T84" fmla="*/ 0 w 229"/>
                    <a:gd name="T85" fmla="*/ 0 h 175"/>
                    <a:gd name="T86" fmla="*/ 0 w 229"/>
                    <a:gd name="T87" fmla="*/ 0 h 175"/>
                    <a:gd name="T88" fmla="*/ 0 w 229"/>
                    <a:gd name="T89" fmla="*/ 0 h 175"/>
                    <a:gd name="T90" fmla="*/ 0 w 229"/>
                    <a:gd name="T91" fmla="*/ 0 h 175"/>
                    <a:gd name="T92" fmla="*/ 0 w 229"/>
                    <a:gd name="T93" fmla="*/ 0 h 175"/>
                    <a:gd name="T94" fmla="*/ 0 w 229"/>
                    <a:gd name="T95" fmla="*/ 0 h 175"/>
                    <a:gd name="T96" fmla="*/ 0 w 229"/>
                    <a:gd name="T97" fmla="*/ 0 h 17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29"/>
                    <a:gd name="T148" fmla="*/ 0 h 175"/>
                    <a:gd name="T149" fmla="*/ 229 w 229"/>
                    <a:gd name="T150" fmla="*/ 175 h 17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29" h="175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3" y="40"/>
                      </a:lnTo>
                      <a:lnTo>
                        <a:pt x="24" y="40"/>
                      </a:lnTo>
                      <a:lnTo>
                        <a:pt x="45" y="43"/>
                      </a:lnTo>
                      <a:lnTo>
                        <a:pt x="65" y="46"/>
                      </a:lnTo>
                      <a:lnTo>
                        <a:pt x="65" y="27"/>
                      </a:lnTo>
                      <a:lnTo>
                        <a:pt x="58" y="45"/>
                      </a:lnTo>
                      <a:lnTo>
                        <a:pt x="77" y="50"/>
                      </a:lnTo>
                      <a:lnTo>
                        <a:pt x="96" y="56"/>
                      </a:lnTo>
                      <a:lnTo>
                        <a:pt x="113" y="65"/>
                      </a:lnTo>
                      <a:lnTo>
                        <a:pt x="129" y="73"/>
                      </a:lnTo>
                      <a:lnTo>
                        <a:pt x="143" y="83"/>
                      </a:lnTo>
                      <a:lnTo>
                        <a:pt x="150" y="65"/>
                      </a:lnTo>
                      <a:lnTo>
                        <a:pt x="138" y="79"/>
                      </a:lnTo>
                      <a:lnTo>
                        <a:pt x="152" y="90"/>
                      </a:lnTo>
                      <a:lnTo>
                        <a:pt x="163" y="102"/>
                      </a:lnTo>
                      <a:lnTo>
                        <a:pt x="174" y="115"/>
                      </a:lnTo>
                      <a:lnTo>
                        <a:pt x="182" y="129"/>
                      </a:lnTo>
                      <a:lnTo>
                        <a:pt x="195" y="115"/>
                      </a:lnTo>
                      <a:lnTo>
                        <a:pt x="179" y="123"/>
                      </a:lnTo>
                      <a:lnTo>
                        <a:pt x="185" y="136"/>
                      </a:lnTo>
                      <a:lnTo>
                        <a:pt x="191" y="152"/>
                      </a:lnTo>
                      <a:lnTo>
                        <a:pt x="194" y="167"/>
                      </a:lnTo>
                      <a:lnTo>
                        <a:pt x="210" y="160"/>
                      </a:lnTo>
                      <a:lnTo>
                        <a:pt x="193" y="160"/>
                      </a:lnTo>
                      <a:lnTo>
                        <a:pt x="194" y="175"/>
                      </a:lnTo>
                      <a:lnTo>
                        <a:pt x="229" y="175"/>
                      </a:lnTo>
                      <a:lnTo>
                        <a:pt x="228" y="160"/>
                      </a:lnTo>
                      <a:lnTo>
                        <a:pt x="225" y="151"/>
                      </a:lnTo>
                      <a:lnTo>
                        <a:pt x="222" y="136"/>
                      </a:lnTo>
                      <a:lnTo>
                        <a:pt x="217" y="121"/>
                      </a:lnTo>
                      <a:lnTo>
                        <a:pt x="211" y="107"/>
                      </a:lnTo>
                      <a:lnTo>
                        <a:pt x="207" y="101"/>
                      </a:lnTo>
                      <a:lnTo>
                        <a:pt x="198" y="86"/>
                      </a:lnTo>
                      <a:lnTo>
                        <a:pt x="188" y="74"/>
                      </a:lnTo>
                      <a:lnTo>
                        <a:pt x="176" y="62"/>
                      </a:lnTo>
                      <a:lnTo>
                        <a:pt x="162" y="51"/>
                      </a:lnTo>
                      <a:lnTo>
                        <a:pt x="157" y="46"/>
                      </a:lnTo>
                      <a:lnTo>
                        <a:pt x="142" y="37"/>
                      </a:lnTo>
                      <a:lnTo>
                        <a:pt x="126" y="28"/>
                      </a:lnTo>
                      <a:lnTo>
                        <a:pt x="110" y="19"/>
                      </a:lnTo>
                      <a:lnTo>
                        <a:pt x="91" y="13"/>
                      </a:lnTo>
                      <a:lnTo>
                        <a:pt x="72" y="8"/>
                      </a:lnTo>
                      <a:lnTo>
                        <a:pt x="65" y="6"/>
                      </a:lnTo>
                      <a:lnTo>
                        <a:pt x="45" y="2"/>
                      </a:lnTo>
                      <a:lnTo>
                        <a:pt x="24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99"/>
                <p:cNvSpPr>
                  <a:spLocks/>
                </p:cNvSpPr>
                <p:nvPr/>
              </p:nvSpPr>
              <p:spPr bwMode="auto">
                <a:xfrm>
                  <a:off x="3060" y="2567"/>
                  <a:ext cx="42" cy="43"/>
                </a:xfrm>
                <a:custGeom>
                  <a:avLst/>
                  <a:gdLst>
                    <a:gd name="T0" fmla="*/ 0 w 127"/>
                    <a:gd name="T1" fmla="*/ 0 h 170"/>
                    <a:gd name="T2" fmla="*/ 0 w 127"/>
                    <a:gd name="T3" fmla="*/ 0 h 170"/>
                    <a:gd name="T4" fmla="*/ 0 w 127"/>
                    <a:gd name="T5" fmla="*/ 0 h 170"/>
                    <a:gd name="T6" fmla="*/ 0 w 127"/>
                    <a:gd name="T7" fmla="*/ 0 h 170"/>
                    <a:gd name="T8" fmla="*/ 0 w 127"/>
                    <a:gd name="T9" fmla="*/ 0 h 170"/>
                    <a:gd name="T10" fmla="*/ 0 w 127"/>
                    <a:gd name="T11" fmla="*/ 0 h 170"/>
                    <a:gd name="T12" fmla="*/ 0 w 127"/>
                    <a:gd name="T13" fmla="*/ 0 h 170"/>
                    <a:gd name="T14" fmla="*/ 0 w 127"/>
                    <a:gd name="T15" fmla="*/ 0 h 170"/>
                    <a:gd name="T16" fmla="*/ 0 w 127"/>
                    <a:gd name="T17" fmla="*/ 0 h 170"/>
                    <a:gd name="T18" fmla="*/ 0 w 127"/>
                    <a:gd name="T19" fmla="*/ 0 h 170"/>
                    <a:gd name="T20" fmla="*/ 0 w 127"/>
                    <a:gd name="T21" fmla="*/ 0 h 170"/>
                    <a:gd name="T22" fmla="*/ 0 w 127"/>
                    <a:gd name="T23" fmla="*/ 0 h 170"/>
                    <a:gd name="T24" fmla="*/ 0 w 127"/>
                    <a:gd name="T25" fmla="*/ 0 h 170"/>
                    <a:gd name="T26" fmla="*/ 0 w 127"/>
                    <a:gd name="T27" fmla="*/ 0 h 170"/>
                    <a:gd name="T28" fmla="*/ 0 w 127"/>
                    <a:gd name="T29" fmla="*/ 0 h 170"/>
                    <a:gd name="T30" fmla="*/ 0 w 127"/>
                    <a:gd name="T31" fmla="*/ 0 h 170"/>
                    <a:gd name="T32" fmla="*/ 0 w 127"/>
                    <a:gd name="T33" fmla="*/ 0 h 170"/>
                    <a:gd name="T34" fmla="*/ 0 w 127"/>
                    <a:gd name="T35" fmla="*/ 0 h 170"/>
                    <a:gd name="T36" fmla="*/ 0 w 127"/>
                    <a:gd name="T37" fmla="*/ 0 h 170"/>
                    <a:gd name="T38" fmla="*/ 0 w 127"/>
                    <a:gd name="T39" fmla="*/ 0 h 170"/>
                    <a:gd name="T40" fmla="*/ 0 w 127"/>
                    <a:gd name="T41" fmla="*/ 0 h 170"/>
                    <a:gd name="T42" fmla="*/ 0 w 127"/>
                    <a:gd name="T43" fmla="*/ 0 h 170"/>
                    <a:gd name="T44" fmla="*/ 0 w 127"/>
                    <a:gd name="T45" fmla="*/ 0 h 170"/>
                    <a:gd name="T46" fmla="*/ 0 w 127"/>
                    <a:gd name="T47" fmla="*/ 0 h 170"/>
                    <a:gd name="T48" fmla="*/ 0 w 127"/>
                    <a:gd name="T49" fmla="*/ 0 h 170"/>
                    <a:gd name="T50" fmla="*/ 0 w 127"/>
                    <a:gd name="T51" fmla="*/ 0 h 170"/>
                    <a:gd name="T52" fmla="*/ 0 w 127"/>
                    <a:gd name="T53" fmla="*/ 0 h 170"/>
                    <a:gd name="T54" fmla="*/ 0 w 127"/>
                    <a:gd name="T55" fmla="*/ 0 h 170"/>
                    <a:gd name="T56" fmla="*/ 0 w 127"/>
                    <a:gd name="T57" fmla="*/ 0 h 170"/>
                    <a:gd name="T58" fmla="*/ 0 w 127"/>
                    <a:gd name="T59" fmla="*/ 0 h 170"/>
                    <a:gd name="T60" fmla="*/ 0 w 127"/>
                    <a:gd name="T61" fmla="*/ 0 h 170"/>
                    <a:gd name="T62" fmla="*/ 0 w 127"/>
                    <a:gd name="T63" fmla="*/ 0 h 170"/>
                    <a:gd name="T64" fmla="*/ 0 w 127"/>
                    <a:gd name="T65" fmla="*/ 0 h 170"/>
                    <a:gd name="T66" fmla="*/ 0 w 127"/>
                    <a:gd name="T67" fmla="*/ 0 h 170"/>
                    <a:gd name="T68" fmla="*/ 0 w 127"/>
                    <a:gd name="T69" fmla="*/ 0 h 170"/>
                    <a:gd name="T70" fmla="*/ 0 w 127"/>
                    <a:gd name="T71" fmla="*/ 0 h 170"/>
                    <a:gd name="T72" fmla="*/ 0 w 127"/>
                    <a:gd name="T73" fmla="*/ 0 h 170"/>
                    <a:gd name="T74" fmla="*/ 0 w 127"/>
                    <a:gd name="T75" fmla="*/ 0 h 170"/>
                    <a:gd name="T76" fmla="*/ 0 w 127"/>
                    <a:gd name="T77" fmla="*/ 0 h 170"/>
                    <a:gd name="T78" fmla="*/ 0 w 127"/>
                    <a:gd name="T79" fmla="*/ 0 h 17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7"/>
                    <a:gd name="T121" fmla="*/ 0 h 170"/>
                    <a:gd name="T122" fmla="*/ 127 w 127"/>
                    <a:gd name="T123" fmla="*/ 170 h 17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7" h="170">
                      <a:moveTo>
                        <a:pt x="0" y="169"/>
                      </a:moveTo>
                      <a:lnTo>
                        <a:pt x="35" y="170"/>
                      </a:lnTo>
                      <a:lnTo>
                        <a:pt x="35" y="153"/>
                      </a:lnTo>
                      <a:lnTo>
                        <a:pt x="37" y="139"/>
                      </a:lnTo>
                      <a:lnTo>
                        <a:pt x="19" y="139"/>
                      </a:lnTo>
                      <a:lnTo>
                        <a:pt x="35" y="147"/>
                      </a:lnTo>
                      <a:lnTo>
                        <a:pt x="43" y="119"/>
                      </a:lnTo>
                      <a:lnTo>
                        <a:pt x="52" y="94"/>
                      </a:lnTo>
                      <a:lnTo>
                        <a:pt x="36" y="85"/>
                      </a:lnTo>
                      <a:lnTo>
                        <a:pt x="49" y="100"/>
                      </a:lnTo>
                      <a:lnTo>
                        <a:pt x="63" y="78"/>
                      </a:lnTo>
                      <a:lnTo>
                        <a:pt x="78" y="60"/>
                      </a:lnTo>
                      <a:lnTo>
                        <a:pt x="87" y="52"/>
                      </a:lnTo>
                      <a:lnTo>
                        <a:pt x="75" y="38"/>
                      </a:lnTo>
                      <a:lnTo>
                        <a:pt x="82" y="56"/>
                      </a:lnTo>
                      <a:lnTo>
                        <a:pt x="91" y="50"/>
                      </a:lnTo>
                      <a:lnTo>
                        <a:pt x="102" y="45"/>
                      </a:lnTo>
                      <a:lnTo>
                        <a:pt x="112" y="41"/>
                      </a:lnTo>
                      <a:lnTo>
                        <a:pt x="105" y="23"/>
                      </a:lnTo>
                      <a:lnTo>
                        <a:pt x="105" y="42"/>
                      </a:lnTo>
                      <a:lnTo>
                        <a:pt x="115" y="40"/>
                      </a:lnTo>
                      <a:lnTo>
                        <a:pt x="127" y="40"/>
                      </a:lnTo>
                      <a:lnTo>
                        <a:pt x="127" y="0"/>
                      </a:lnTo>
                      <a:lnTo>
                        <a:pt x="115" y="0"/>
                      </a:lnTo>
                      <a:lnTo>
                        <a:pt x="105" y="2"/>
                      </a:lnTo>
                      <a:lnTo>
                        <a:pt x="98" y="5"/>
                      </a:lnTo>
                      <a:lnTo>
                        <a:pt x="88" y="8"/>
                      </a:lnTo>
                      <a:lnTo>
                        <a:pt x="77" y="13"/>
                      </a:lnTo>
                      <a:lnTo>
                        <a:pt x="68" y="19"/>
                      </a:lnTo>
                      <a:lnTo>
                        <a:pt x="63" y="24"/>
                      </a:lnTo>
                      <a:lnTo>
                        <a:pt x="54" y="31"/>
                      </a:lnTo>
                      <a:lnTo>
                        <a:pt x="38" y="50"/>
                      </a:lnTo>
                      <a:lnTo>
                        <a:pt x="25" y="72"/>
                      </a:lnTo>
                      <a:lnTo>
                        <a:pt x="20" y="78"/>
                      </a:lnTo>
                      <a:lnTo>
                        <a:pt x="11" y="103"/>
                      </a:lnTo>
                      <a:lnTo>
                        <a:pt x="4" y="131"/>
                      </a:lnTo>
                      <a:lnTo>
                        <a:pt x="2" y="139"/>
                      </a:lnTo>
                      <a:lnTo>
                        <a:pt x="0" y="153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9" name="Freeform 100"/>
              <p:cNvSpPr>
                <a:spLocks/>
              </p:cNvSpPr>
              <p:nvPr/>
            </p:nvSpPr>
            <p:spPr bwMode="auto">
              <a:xfrm>
                <a:off x="3023" y="2544"/>
                <a:ext cx="22" cy="66"/>
              </a:xfrm>
              <a:custGeom>
                <a:avLst/>
                <a:gdLst>
                  <a:gd name="T0" fmla="*/ 0 w 66"/>
                  <a:gd name="T1" fmla="*/ 0 h 264"/>
                  <a:gd name="T2" fmla="*/ 0 w 66"/>
                  <a:gd name="T3" fmla="*/ 0 h 264"/>
                  <a:gd name="T4" fmla="*/ 0 w 66"/>
                  <a:gd name="T5" fmla="*/ 0 h 264"/>
                  <a:gd name="T6" fmla="*/ 0 w 66"/>
                  <a:gd name="T7" fmla="*/ 0 h 264"/>
                  <a:gd name="T8" fmla="*/ 0 w 66"/>
                  <a:gd name="T9" fmla="*/ 0 h 264"/>
                  <a:gd name="T10" fmla="*/ 0 w 66"/>
                  <a:gd name="T11" fmla="*/ 0 h 264"/>
                  <a:gd name="T12" fmla="*/ 0 w 66"/>
                  <a:gd name="T13" fmla="*/ 0 h 264"/>
                  <a:gd name="T14" fmla="*/ 0 w 66"/>
                  <a:gd name="T15" fmla="*/ 0 h 264"/>
                  <a:gd name="T16" fmla="*/ 0 w 66"/>
                  <a:gd name="T17" fmla="*/ 0 h 264"/>
                  <a:gd name="T18" fmla="*/ 0 w 66"/>
                  <a:gd name="T19" fmla="*/ 0 h 264"/>
                  <a:gd name="T20" fmla="*/ 0 w 66"/>
                  <a:gd name="T21" fmla="*/ 0 h 264"/>
                  <a:gd name="T22" fmla="*/ 0 w 66"/>
                  <a:gd name="T23" fmla="*/ 0 h 264"/>
                  <a:gd name="T24" fmla="*/ 0 w 66"/>
                  <a:gd name="T25" fmla="*/ 0 h 264"/>
                  <a:gd name="T26" fmla="*/ 0 w 66"/>
                  <a:gd name="T27" fmla="*/ 0 h 264"/>
                  <a:gd name="T28" fmla="*/ 0 w 66"/>
                  <a:gd name="T29" fmla="*/ 0 h 264"/>
                  <a:gd name="T30" fmla="*/ 0 w 66"/>
                  <a:gd name="T31" fmla="*/ 0 h 264"/>
                  <a:gd name="T32" fmla="*/ 0 w 66"/>
                  <a:gd name="T33" fmla="*/ 0 h 264"/>
                  <a:gd name="T34" fmla="*/ 0 w 66"/>
                  <a:gd name="T35" fmla="*/ 0 h 264"/>
                  <a:gd name="T36" fmla="*/ 0 w 66"/>
                  <a:gd name="T37" fmla="*/ 0 h 264"/>
                  <a:gd name="T38" fmla="*/ 0 w 66"/>
                  <a:gd name="T39" fmla="*/ 0 h 264"/>
                  <a:gd name="T40" fmla="*/ 0 w 66"/>
                  <a:gd name="T41" fmla="*/ 0 h 264"/>
                  <a:gd name="T42" fmla="*/ 0 w 66"/>
                  <a:gd name="T43" fmla="*/ 0 h 264"/>
                  <a:gd name="T44" fmla="*/ 0 w 66"/>
                  <a:gd name="T45" fmla="*/ 0 h 264"/>
                  <a:gd name="T46" fmla="*/ 0 w 66"/>
                  <a:gd name="T47" fmla="*/ 0 h 264"/>
                  <a:gd name="T48" fmla="*/ 0 w 66"/>
                  <a:gd name="T49" fmla="*/ 0 h 264"/>
                  <a:gd name="T50" fmla="*/ 0 w 66"/>
                  <a:gd name="T51" fmla="*/ 0 h 264"/>
                  <a:gd name="T52" fmla="*/ 0 w 66"/>
                  <a:gd name="T53" fmla="*/ 0 h 264"/>
                  <a:gd name="T54" fmla="*/ 0 w 66"/>
                  <a:gd name="T55" fmla="*/ 0 h 264"/>
                  <a:gd name="T56" fmla="*/ 0 w 66"/>
                  <a:gd name="T57" fmla="*/ 0 h 264"/>
                  <a:gd name="T58" fmla="*/ 0 w 66"/>
                  <a:gd name="T59" fmla="*/ 0 h 264"/>
                  <a:gd name="T60" fmla="*/ 0 w 66"/>
                  <a:gd name="T61" fmla="*/ 0 h 264"/>
                  <a:gd name="T62" fmla="*/ 0 w 66"/>
                  <a:gd name="T63" fmla="*/ 0 h 264"/>
                  <a:gd name="T64" fmla="*/ 0 w 66"/>
                  <a:gd name="T65" fmla="*/ 0 h 264"/>
                  <a:gd name="T66" fmla="*/ 0 w 66"/>
                  <a:gd name="T67" fmla="*/ 0 h 264"/>
                  <a:gd name="T68" fmla="*/ 0 w 66"/>
                  <a:gd name="T69" fmla="*/ 0 h 264"/>
                  <a:gd name="T70" fmla="*/ 0 w 66"/>
                  <a:gd name="T71" fmla="*/ 0 h 264"/>
                  <a:gd name="T72" fmla="*/ 0 w 66"/>
                  <a:gd name="T73" fmla="*/ 0 h 264"/>
                  <a:gd name="T74" fmla="*/ 0 w 66"/>
                  <a:gd name="T75" fmla="*/ 0 h 264"/>
                  <a:gd name="T76" fmla="*/ 0 w 66"/>
                  <a:gd name="T77" fmla="*/ 0 h 264"/>
                  <a:gd name="T78" fmla="*/ 0 w 66"/>
                  <a:gd name="T79" fmla="*/ 0 h 264"/>
                  <a:gd name="T80" fmla="*/ 0 w 66"/>
                  <a:gd name="T81" fmla="*/ 0 h 264"/>
                  <a:gd name="T82" fmla="*/ 0 w 66"/>
                  <a:gd name="T83" fmla="*/ 0 h 26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6"/>
                  <a:gd name="T127" fmla="*/ 0 h 264"/>
                  <a:gd name="T128" fmla="*/ 66 w 66"/>
                  <a:gd name="T129" fmla="*/ 264 h 26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6" h="264">
                    <a:moveTo>
                      <a:pt x="8" y="0"/>
                    </a:moveTo>
                    <a:lnTo>
                      <a:pt x="8" y="41"/>
                    </a:lnTo>
                    <a:lnTo>
                      <a:pt x="12" y="42"/>
                    </a:lnTo>
                    <a:lnTo>
                      <a:pt x="12" y="21"/>
                    </a:lnTo>
                    <a:lnTo>
                      <a:pt x="5" y="39"/>
                    </a:lnTo>
                    <a:lnTo>
                      <a:pt x="0" y="36"/>
                    </a:lnTo>
                    <a:lnTo>
                      <a:pt x="4" y="39"/>
                    </a:lnTo>
                    <a:lnTo>
                      <a:pt x="8" y="44"/>
                    </a:lnTo>
                    <a:lnTo>
                      <a:pt x="20" y="31"/>
                    </a:lnTo>
                    <a:lnTo>
                      <a:pt x="4" y="38"/>
                    </a:lnTo>
                    <a:lnTo>
                      <a:pt x="8" y="47"/>
                    </a:lnTo>
                    <a:lnTo>
                      <a:pt x="11" y="58"/>
                    </a:lnTo>
                    <a:lnTo>
                      <a:pt x="14" y="70"/>
                    </a:lnTo>
                    <a:lnTo>
                      <a:pt x="18" y="83"/>
                    </a:lnTo>
                    <a:lnTo>
                      <a:pt x="21" y="99"/>
                    </a:lnTo>
                    <a:lnTo>
                      <a:pt x="37" y="91"/>
                    </a:lnTo>
                    <a:lnTo>
                      <a:pt x="19" y="91"/>
                    </a:lnTo>
                    <a:lnTo>
                      <a:pt x="22" y="109"/>
                    </a:lnTo>
                    <a:lnTo>
                      <a:pt x="24" y="127"/>
                    </a:lnTo>
                    <a:lnTo>
                      <a:pt x="26" y="147"/>
                    </a:lnTo>
                    <a:lnTo>
                      <a:pt x="28" y="169"/>
                    </a:lnTo>
                    <a:lnTo>
                      <a:pt x="30" y="215"/>
                    </a:lnTo>
                    <a:lnTo>
                      <a:pt x="31" y="264"/>
                    </a:lnTo>
                    <a:lnTo>
                      <a:pt x="66" y="264"/>
                    </a:lnTo>
                    <a:lnTo>
                      <a:pt x="65" y="215"/>
                    </a:lnTo>
                    <a:lnTo>
                      <a:pt x="63" y="169"/>
                    </a:lnTo>
                    <a:lnTo>
                      <a:pt x="61" y="147"/>
                    </a:lnTo>
                    <a:lnTo>
                      <a:pt x="59" y="127"/>
                    </a:lnTo>
                    <a:lnTo>
                      <a:pt x="57" y="109"/>
                    </a:lnTo>
                    <a:lnTo>
                      <a:pt x="53" y="91"/>
                    </a:lnTo>
                    <a:lnTo>
                      <a:pt x="52" y="83"/>
                    </a:lnTo>
                    <a:lnTo>
                      <a:pt x="49" y="67"/>
                    </a:lnTo>
                    <a:lnTo>
                      <a:pt x="46" y="54"/>
                    </a:lnTo>
                    <a:lnTo>
                      <a:pt x="43" y="42"/>
                    </a:lnTo>
                    <a:lnTo>
                      <a:pt x="40" y="31"/>
                    </a:lnTo>
                    <a:lnTo>
                      <a:pt x="36" y="22"/>
                    </a:lnTo>
                    <a:lnTo>
                      <a:pt x="32" y="16"/>
                    </a:lnTo>
                    <a:lnTo>
                      <a:pt x="28" y="11"/>
                    </a:lnTo>
                    <a:lnTo>
                      <a:pt x="24" y="8"/>
                    </a:lnTo>
                    <a:lnTo>
                      <a:pt x="19" y="3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101"/>
              <p:cNvSpPr>
                <a:spLocks/>
              </p:cNvSpPr>
              <p:nvPr/>
            </p:nvSpPr>
            <p:spPr bwMode="auto">
              <a:xfrm>
                <a:off x="2750" y="2609"/>
                <a:ext cx="316" cy="10"/>
              </a:xfrm>
              <a:custGeom>
                <a:avLst/>
                <a:gdLst>
                  <a:gd name="T0" fmla="*/ 0 w 948"/>
                  <a:gd name="T1" fmla="*/ 0 h 41"/>
                  <a:gd name="T2" fmla="*/ 0 w 948"/>
                  <a:gd name="T3" fmla="*/ 0 h 41"/>
                  <a:gd name="T4" fmla="*/ 0 w 948"/>
                  <a:gd name="T5" fmla="*/ 0 h 41"/>
                  <a:gd name="T6" fmla="*/ 0 w 948"/>
                  <a:gd name="T7" fmla="*/ 0 h 41"/>
                  <a:gd name="T8" fmla="*/ 0 w 948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8"/>
                  <a:gd name="T16" fmla="*/ 0 h 41"/>
                  <a:gd name="T17" fmla="*/ 948 w 94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8" h="41">
                    <a:moveTo>
                      <a:pt x="0" y="0"/>
                    </a:moveTo>
                    <a:lnTo>
                      <a:pt x="0" y="40"/>
                    </a:lnTo>
                    <a:lnTo>
                      <a:pt x="948" y="41"/>
                    </a:lnTo>
                    <a:lnTo>
                      <a:pt x="948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102"/>
              <p:cNvSpPr>
                <a:spLocks/>
              </p:cNvSpPr>
              <p:nvPr/>
            </p:nvSpPr>
            <p:spPr bwMode="auto">
              <a:xfrm>
                <a:off x="3154" y="2609"/>
                <a:ext cx="56" cy="10"/>
              </a:xfrm>
              <a:custGeom>
                <a:avLst/>
                <a:gdLst>
                  <a:gd name="T0" fmla="*/ 0 w 170"/>
                  <a:gd name="T1" fmla="*/ 0 h 41"/>
                  <a:gd name="T2" fmla="*/ 0 w 170"/>
                  <a:gd name="T3" fmla="*/ 0 h 41"/>
                  <a:gd name="T4" fmla="*/ 0 w 170"/>
                  <a:gd name="T5" fmla="*/ 0 h 41"/>
                  <a:gd name="T6" fmla="*/ 0 w 170"/>
                  <a:gd name="T7" fmla="*/ 0 h 41"/>
                  <a:gd name="T8" fmla="*/ 0 w 170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"/>
                  <a:gd name="T16" fmla="*/ 0 h 41"/>
                  <a:gd name="T17" fmla="*/ 170 w 17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" h="41">
                    <a:moveTo>
                      <a:pt x="0" y="0"/>
                    </a:moveTo>
                    <a:lnTo>
                      <a:pt x="0" y="40"/>
                    </a:lnTo>
                    <a:lnTo>
                      <a:pt x="170" y="41"/>
                    </a:lnTo>
                    <a:lnTo>
                      <a:pt x="17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103"/>
              <p:cNvSpPr>
                <a:spLocks/>
              </p:cNvSpPr>
              <p:nvPr/>
            </p:nvSpPr>
            <p:spPr bwMode="auto">
              <a:xfrm>
                <a:off x="2948" y="2488"/>
                <a:ext cx="95" cy="58"/>
              </a:xfrm>
              <a:custGeom>
                <a:avLst/>
                <a:gdLst>
                  <a:gd name="T0" fmla="*/ 0 w 283"/>
                  <a:gd name="T1" fmla="*/ 0 h 231"/>
                  <a:gd name="T2" fmla="*/ 0 w 283"/>
                  <a:gd name="T3" fmla="*/ 0 h 231"/>
                  <a:gd name="T4" fmla="*/ 0 w 283"/>
                  <a:gd name="T5" fmla="*/ 0 h 231"/>
                  <a:gd name="T6" fmla="*/ 0 w 283"/>
                  <a:gd name="T7" fmla="*/ 0 h 231"/>
                  <a:gd name="T8" fmla="*/ 0 w 283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3"/>
                  <a:gd name="T16" fmla="*/ 0 h 231"/>
                  <a:gd name="T17" fmla="*/ 283 w 283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3" h="231">
                    <a:moveTo>
                      <a:pt x="19" y="0"/>
                    </a:moveTo>
                    <a:lnTo>
                      <a:pt x="0" y="33"/>
                    </a:lnTo>
                    <a:lnTo>
                      <a:pt x="264" y="231"/>
                    </a:lnTo>
                    <a:lnTo>
                      <a:pt x="283" y="19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104"/>
              <p:cNvSpPr>
                <a:spLocks/>
              </p:cNvSpPr>
              <p:nvPr/>
            </p:nvSpPr>
            <p:spPr bwMode="auto">
              <a:xfrm>
                <a:off x="3034" y="2533"/>
                <a:ext cx="151" cy="25"/>
              </a:xfrm>
              <a:custGeom>
                <a:avLst/>
                <a:gdLst>
                  <a:gd name="T0" fmla="*/ 0 w 453"/>
                  <a:gd name="T1" fmla="*/ 0 h 100"/>
                  <a:gd name="T2" fmla="*/ 0 w 453"/>
                  <a:gd name="T3" fmla="*/ 0 h 100"/>
                  <a:gd name="T4" fmla="*/ 0 w 453"/>
                  <a:gd name="T5" fmla="*/ 0 h 100"/>
                  <a:gd name="T6" fmla="*/ 0 w 453"/>
                  <a:gd name="T7" fmla="*/ 0 h 100"/>
                  <a:gd name="T8" fmla="*/ 0 w 453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100"/>
                  <a:gd name="T17" fmla="*/ 453 w 453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100">
                    <a:moveTo>
                      <a:pt x="5" y="0"/>
                    </a:moveTo>
                    <a:lnTo>
                      <a:pt x="0" y="39"/>
                    </a:lnTo>
                    <a:lnTo>
                      <a:pt x="448" y="100"/>
                    </a:lnTo>
                    <a:lnTo>
                      <a:pt x="453" y="6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105"/>
              <p:cNvSpPr>
                <a:spLocks/>
              </p:cNvSpPr>
              <p:nvPr/>
            </p:nvSpPr>
            <p:spPr bwMode="auto">
              <a:xfrm>
                <a:off x="3171" y="2548"/>
                <a:ext cx="54" cy="27"/>
              </a:xfrm>
              <a:custGeom>
                <a:avLst/>
                <a:gdLst>
                  <a:gd name="T0" fmla="*/ 0 w 163"/>
                  <a:gd name="T1" fmla="*/ 0 h 111"/>
                  <a:gd name="T2" fmla="*/ 0 w 163"/>
                  <a:gd name="T3" fmla="*/ 0 h 111"/>
                  <a:gd name="T4" fmla="*/ 0 w 163"/>
                  <a:gd name="T5" fmla="*/ 0 h 111"/>
                  <a:gd name="T6" fmla="*/ 0 w 163"/>
                  <a:gd name="T7" fmla="*/ 0 h 111"/>
                  <a:gd name="T8" fmla="*/ 0 w 163"/>
                  <a:gd name="T9" fmla="*/ 0 h 111"/>
                  <a:gd name="T10" fmla="*/ 0 w 163"/>
                  <a:gd name="T11" fmla="*/ 0 h 111"/>
                  <a:gd name="T12" fmla="*/ 0 w 163"/>
                  <a:gd name="T13" fmla="*/ 0 h 111"/>
                  <a:gd name="T14" fmla="*/ 0 w 163"/>
                  <a:gd name="T15" fmla="*/ 0 h 111"/>
                  <a:gd name="T16" fmla="*/ 0 w 163"/>
                  <a:gd name="T17" fmla="*/ 0 h 111"/>
                  <a:gd name="T18" fmla="*/ 0 w 163"/>
                  <a:gd name="T19" fmla="*/ 0 h 111"/>
                  <a:gd name="T20" fmla="*/ 0 w 163"/>
                  <a:gd name="T21" fmla="*/ 0 h 111"/>
                  <a:gd name="T22" fmla="*/ 0 w 163"/>
                  <a:gd name="T23" fmla="*/ 0 h 111"/>
                  <a:gd name="T24" fmla="*/ 0 w 163"/>
                  <a:gd name="T25" fmla="*/ 0 h 111"/>
                  <a:gd name="T26" fmla="*/ 0 w 163"/>
                  <a:gd name="T27" fmla="*/ 0 h 111"/>
                  <a:gd name="T28" fmla="*/ 0 w 163"/>
                  <a:gd name="T29" fmla="*/ 0 h 111"/>
                  <a:gd name="T30" fmla="*/ 0 w 163"/>
                  <a:gd name="T31" fmla="*/ 0 h 111"/>
                  <a:gd name="T32" fmla="*/ 0 w 163"/>
                  <a:gd name="T33" fmla="*/ 0 h 111"/>
                  <a:gd name="T34" fmla="*/ 0 w 163"/>
                  <a:gd name="T35" fmla="*/ 0 h 111"/>
                  <a:gd name="T36" fmla="*/ 0 w 163"/>
                  <a:gd name="T37" fmla="*/ 0 h 111"/>
                  <a:gd name="T38" fmla="*/ 0 w 163"/>
                  <a:gd name="T39" fmla="*/ 0 h 111"/>
                  <a:gd name="T40" fmla="*/ 0 w 163"/>
                  <a:gd name="T41" fmla="*/ 0 h 111"/>
                  <a:gd name="T42" fmla="*/ 0 w 163"/>
                  <a:gd name="T43" fmla="*/ 0 h 111"/>
                  <a:gd name="T44" fmla="*/ 0 w 163"/>
                  <a:gd name="T45" fmla="*/ 0 h 111"/>
                  <a:gd name="T46" fmla="*/ 0 w 163"/>
                  <a:gd name="T47" fmla="*/ 0 h 111"/>
                  <a:gd name="T48" fmla="*/ 0 w 163"/>
                  <a:gd name="T49" fmla="*/ 0 h 111"/>
                  <a:gd name="T50" fmla="*/ 0 w 163"/>
                  <a:gd name="T51" fmla="*/ 0 h 111"/>
                  <a:gd name="T52" fmla="*/ 0 w 163"/>
                  <a:gd name="T53" fmla="*/ 0 h 111"/>
                  <a:gd name="T54" fmla="*/ 0 w 163"/>
                  <a:gd name="T55" fmla="*/ 0 h 111"/>
                  <a:gd name="T56" fmla="*/ 0 w 163"/>
                  <a:gd name="T57" fmla="*/ 0 h 111"/>
                  <a:gd name="T58" fmla="*/ 0 w 163"/>
                  <a:gd name="T59" fmla="*/ 0 h 111"/>
                  <a:gd name="T60" fmla="*/ 0 w 163"/>
                  <a:gd name="T61" fmla="*/ 0 h 111"/>
                  <a:gd name="T62" fmla="*/ 0 w 163"/>
                  <a:gd name="T63" fmla="*/ 0 h 111"/>
                  <a:gd name="T64" fmla="*/ 0 w 163"/>
                  <a:gd name="T65" fmla="*/ 0 h 111"/>
                  <a:gd name="T66" fmla="*/ 0 w 163"/>
                  <a:gd name="T67" fmla="*/ 0 h 111"/>
                  <a:gd name="T68" fmla="*/ 0 w 163"/>
                  <a:gd name="T69" fmla="*/ 0 h 111"/>
                  <a:gd name="T70" fmla="*/ 0 w 163"/>
                  <a:gd name="T71" fmla="*/ 0 h 111"/>
                  <a:gd name="T72" fmla="*/ 0 w 163"/>
                  <a:gd name="T73" fmla="*/ 0 h 111"/>
                  <a:gd name="T74" fmla="*/ 0 w 163"/>
                  <a:gd name="T75" fmla="*/ 0 h 111"/>
                  <a:gd name="T76" fmla="*/ 0 w 163"/>
                  <a:gd name="T77" fmla="*/ 0 h 1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3"/>
                  <a:gd name="T118" fmla="*/ 0 h 111"/>
                  <a:gd name="T119" fmla="*/ 163 w 163"/>
                  <a:gd name="T120" fmla="*/ 111 h 1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3" h="111">
                    <a:moveTo>
                      <a:pt x="0" y="0"/>
                    </a:moveTo>
                    <a:lnTo>
                      <a:pt x="0" y="40"/>
                    </a:lnTo>
                    <a:lnTo>
                      <a:pt x="30" y="41"/>
                    </a:lnTo>
                    <a:lnTo>
                      <a:pt x="57" y="46"/>
                    </a:lnTo>
                    <a:lnTo>
                      <a:pt x="57" y="27"/>
                    </a:lnTo>
                    <a:lnTo>
                      <a:pt x="50" y="45"/>
                    </a:lnTo>
                    <a:lnTo>
                      <a:pt x="74" y="54"/>
                    </a:lnTo>
                    <a:lnTo>
                      <a:pt x="96" y="65"/>
                    </a:lnTo>
                    <a:lnTo>
                      <a:pt x="105" y="71"/>
                    </a:lnTo>
                    <a:lnTo>
                      <a:pt x="112" y="52"/>
                    </a:lnTo>
                    <a:lnTo>
                      <a:pt x="99" y="67"/>
                    </a:lnTo>
                    <a:lnTo>
                      <a:pt x="108" y="74"/>
                    </a:lnTo>
                    <a:lnTo>
                      <a:pt x="115" y="82"/>
                    </a:lnTo>
                    <a:lnTo>
                      <a:pt x="122" y="90"/>
                    </a:lnTo>
                    <a:lnTo>
                      <a:pt x="133" y="76"/>
                    </a:lnTo>
                    <a:lnTo>
                      <a:pt x="117" y="84"/>
                    </a:lnTo>
                    <a:lnTo>
                      <a:pt x="123" y="91"/>
                    </a:lnTo>
                    <a:lnTo>
                      <a:pt x="126" y="101"/>
                    </a:lnTo>
                    <a:lnTo>
                      <a:pt x="128" y="110"/>
                    </a:lnTo>
                    <a:lnTo>
                      <a:pt x="144" y="101"/>
                    </a:lnTo>
                    <a:lnTo>
                      <a:pt x="127" y="101"/>
                    </a:lnTo>
                    <a:lnTo>
                      <a:pt x="128" y="111"/>
                    </a:lnTo>
                    <a:lnTo>
                      <a:pt x="163" y="111"/>
                    </a:lnTo>
                    <a:lnTo>
                      <a:pt x="162" y="101"/>
                    </a:lnTo>
                    <a:lnTo>
                      <a:pt x="160" y="94"/>
                    </a:lnTo>
                    <a:lnTo>
                      <a:pt x="157" y="85"/>
                    </a:lnTo>
                    <a:lnTo>
                      <a:pt x="154" y="76"/>
                    </a:lnTo>
                    <a:lnTo>
                      <a:pt x="149" y="68"/>
                    </a:lnTo>
                    <a:lnTo>
                      <a:pt x="146" y="62"/>
                    </a:lnTo>
                    <a:lnTo>
                      <a:pt x="140" y="54"/>
                    </a:lnTo>
                    <a:lnTo>
                      <a:pt x="132" y="46"/>
                    </a:lnTo>
                    <a:lnTo>
                      <a:pt x="124" y="39"/>
                    </a:lnTo>
                    <a:lnTo>
                      <a:pt x="118" y="34"/>
                    </a:lnTo>
                    <a:lnTo>
                      <a:pt x="110" y="28"/>
                    </a:lnTo>
                    <a:lnTo>
                      <a:pt x="88" y="17"/>
                    </a:lnTo>
                    <a:lnTo>
                      <a:pt x="64" y="9"/>
                    </a:lnTo>
                    <a:lnTo>
                      <a:pt x="57" y="6"/>
                    </a:lnTo>
                    <a:lnTo>
                      <a:pt x="3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106"/>
              <p:cNvSpPr>
                <a:spLocks/>
              </p:cNvSpPr>
              <p:nvPr/>
            </p:nvSpPr>
            <p:spPr bwMode="auto">
              <a:xfrm>
                <a:off x="3205" y="2581"/>
                <a:ext cx="24" cy="34"/>
              </a:xfrm>
              <a:custGeom>
                <a:avLst/>
                <a:gdLst>
                  <a:gd name="T0" fmla="*/ 0 w 71"/>
                  <a:gd name="T1" fmla="*/ 0 h 137"/>
                  <a:gd name="T2" fmla="*/ 0 w 71"/>
                  <a:gd name="T3" fmla="*/ 0 h 137"/>
                  <a:gd name="T4" fmla="*/ 0 w 71"/>
                  <a:gd name="T5" fmla="*/ 0 h 137"/>
                  <a:gd name="T6" fmla="*/ 0 w 71"/>
                  <a:gd name="T7" fmla="*/ 0 h 137"/>
                  <a:gd name="T8" fmla="*/ 0 w 71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37"/>
                  <a:gd name="T17" fmla="*/ 71 w 71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37">
                    <a:moveTo>
                      <a:pt x="71" y="15"/>
                    </a:moveTo>
                    <a:lnTo>
                      <a:pt x="40" y="0"/>
                    </a:lnTo>
                    <a:lnTo>
                      <a:pt x="0" y="122"/>
                    </a:lnTo>
                    <a:lnTo>
                      <a:pt x="31" y="137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107"/>
              <p:cNvSpPr>
                <a:spLocks/>
              </p:cNvSpPr>
              <p:nvPr/>
            </p:nvSpPr>
            <p:spPr bwMode="auto">
              <a:xfrm>
                <a:off x="2836" y="2496"/>
                <a:ext cx="16" cy="114"/>
              </a:xfrm>
              <a:custGeom>
                <a:avLst/>
                <a:gdLst>
                  <a:gd name="T0" fmla="*/ 0 w 48"/>
                  <a:gd name="T1" fmla="*/ 0 h 458"/>
                  <a:gd name="T2" fmla="*/ 0 w 48"/>
                  <a:gd name="T3" fmla="*/ 0 h 458"/>
                  <a:gd name="T4" fmla="*/ 0 w 48"/>
                  <a:gd name="T5" fmla="*/ 0 h 458"/>
                  <a:gd name="T6" fmla="*/ 0 w 48"/>
                  <a:gd name="T7" fmla="*/ 0 h 458"/>
                  <a:gd name="T8" fmla="*/ 0 w 48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58"/>
                  <a:gd name="T17" fmla="*/ 48 w 48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58">
                    <a:moveTo>
                      <a:pt x="48" y="1"/>
                    </a:moveTo>
                    <a:lnTo>
                      <a:pt x="14" y="0"/>
                    </a:lnTo>
                    <a:lnTo>
                      <a:pt x="0" y="457"/>
                    </a:lnTo>
                    <a:lnTo>
                      <a:pt x="35" y="45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3" name="Text Box 130"/>
          <p:cNvSpPr txBox="1">
            <a:spLocks noChangeArrowheads="1"/>
          </p:cNvSpPr>
          <p:nvPr/>
        </p:nvSpPr>
        <p:spPr bwMode="auto">
          <a:xfrm>
            <a:off x="-414288" y="951570"/>
            <a:ext cx="1843087" cy="29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>
            <a:spAutoFit/>
          </a:bodyPr>
          <a:lstStyle/>
          <a:p>
            <a:pPr algn="ctr"/>
            <a:r>
              <a:rPr lang="en-US" altLang="zh-CN" sz="1300" b="1" dirty="0"/>
              <a:t>WO Start</a:t>
            </a:r>
            <a:endParaRPr lang="zh-CN" altLang="en-US" sz="1300" b="1"/>
          </a:p>
        </p:txBody>
      </p:sp>
      <p:grpSp>
        <p:nvGrpSpPr>
          <p:cNvPr id="98" name="Group 153"/>
          <p:cNvGrpSpPr>
            <a:grpSpLocks/>
          </p:cNvGrpSpPr>
          <p:nvPr/>
        </p:nvGrpSpPr>
        <p:grpSpPr bwMode="auto">
          <a:xfrm>
            <a:off x="3614738" y="1449253"/>
            <a:ext cx="666750" cy="135731"/>
            <a:chOff x="2612" y="2483"/>
            <a:chExt cx="617" cy="136"/>
          </a:xfrm>
        </p:grpSpPr>
        <p:sp>
          <p:nvSpPr>
            <p:cNvPr id="157" name="Rectangle 154"/>
            <p:cNvSpPr>
              <a:spLocks noChangeArrowheads="1"/>
            </p:cNvSpPr>
            <p:nvPr/>
          </p:nvSpPr>
          <p:spPr bwMode="auto">
            <a:xfrm>
              <a:off x="2612" y="2530"/>
              <a:ext cx="12" cy="8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3174" tIns="41587" rIns="83174" bIns="41587"/>
            <a:lstStyle/>
            <a:p>
              <a:pPr defTabSz="831850"/>
              <a:endParaRPr lang="en-US" altLang="zh-CN" sz="1600" dirty="0">
                <a:latin typeface="Futura Bk"/>
              </a:endParaRPr>
            </a:p>
          </p:txBody>
        </p:sp>
        <p:sp>
          <p:nvSpPr>
            <p:cNvPr id="158" name="Freeform 155"/>
            <p:cNvSpPr>
              <a:spLocks/>
            </p:cNvSpPr>
            <p:nvPr/>
          </p:nvSpPr>
          <p:spPr bwMode="auto">
            <a:xfrm>
              <a:off x="2618" y="2609"/>
              <a:ext cx="57" cy="10"/>
            </a:xfrm>
            <a:custGeom>
              <a:avLst/>
              <a:gdLst>
                <a:gd name="T0" fmla="*/ 0 w 171"/>
                <a:gd name="T1" fmla="*/ 0 h 41"/>
                <a:gd name="T2" fmla="*/ 0 w 171"/>
                <a:gd name="T3" fmla="*/ 0 h 41"/>
                <a:gd name="T4" fmla="*/ 0 w 171"/>
                <a:gd name="T5" fmla="*/ 0 h 41"/>
                <a:gd name="T6" fmla="*/ 0 w 171"/>
                <a:gd name="T7" fmla="*/ 0 h 41"/>
                <a:gd name="T8" fmla="*/ 0 w 171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41"/>
                <a:gd name="T17" fmla="*/ 171 w 17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41">
                  <a:moveTo>
                    <a:pt x="0" y="0"/>
                  </a:moveTo>
                  <a:lnTo>
                    <a:pt x="0" y="40"/>
                  </a:lnTo>
                  <a:lnTo>
                    <a:pt x="171" y="41"/>
                  </a:lnTo>
                  <a:lnTo>
                    <a:pt x="17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6"/>
            <p:cNvSpPr>
              <a:spLocks/>
            </p:cNvSpPr>
            <p:nvPr/>
          </p:nvSpPr>
          <p:spPr bwMode="auto">
            <a:xfrm>
              <a:off x="2615" y="2491"/>
              <a:ext cx="121" cy="47"/>
            </a:xfrm>
            <a:custGeom>
              <a:avLst/>
              <a:gdLst>
                <a:gd name="T0" fmla="*/ 0 w 255"/>
                <a:gd name="T1" fmla="*/ 0 h 202"/>
                <a:gd name="T2" fmla="*/ 0 w 255"/>
                <a:gd name="T3" fmla="*/ 0 h 202"/>
                <a:gd name="T4" fmla="*/ 0 w 255"/>
                <a:gd name="T5" fmla="*/ 0 h 202"/>
                <a:gd name="T6" fmla="*/ 0 w 255"/>
                <a:gd name="T7" fmla="*/ 0 h 202"/>
                <a:gd name="T8" fmla="*/ 0 w 255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02"/>
                <a:gd name="T17" fmla="*/ 255 w 255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02">
                  <a:moveTo>
                    <a:pt x="255" y="34"/>
                  </a:moveTo>
                  <a:lnTo>
                    <a:pt x="237" y="0"/>
                  </a:lnTo>
                  <a:lnTo>
                    <a:pt x="0" y="168"/>
                  </a:lnTo>
                  <a:lnTo>
                    <a:pt x="18" y="202"/>
                  </a:lnTo>
                  <a:lnTo>
                    <a:pt x="255" y="34"/>
                  </a:lnTo>
                  <a:close/>
                </a:path>
              </a:pathLst>
            </a:custGeom>
            <a:solidFill>
              <a:srgbClr val="8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1" name="Group 157"/>
            <p:cNvGrpSpPr>
              <a:grpSpLocks/>
            </p:cNvGrpSpPr>
            <p:nvPr/>
          </p:nvGrpSpPr>
          <p:grpSpPr bwMode="auto">
            <a:xfrm>
              <a:off x="2665" y="2483"/>
              <a:ext cx="564" cy="136"/>
              <a:chOff x="2665" y="2483"/>
              <a:chExt cx="564" cy="136"/>
            </a:xfrm>
          </p:grpSpPr>
          <p:sp>
            <p:nvSpPr>
              <p:cNvPr id="161" name="Freeform 158"/>
              <p:cNvSpPr>
                <a:spLocks/>
              </p:cNvSpPr>
              <p:nvPr/>
            </p:nvSpPr>
            <p:spPr bwMode="auto">
              <a:xfrm>
                <a:off x="2692" y="2483"/>
                <a:ext cx="272" cy="16"/>
              </a:xfrm>
              <a:custGeom>
                <a:avLst/>
                <a:gdLst>
                  <a:gd name="T0" fmla="*/ 0 w 816"/>
                  <a:gd name="T1" fmla="*/ 0 h 64"/>
                  <a:gd name="T2" fmla="*/ 0 w 816"/>
                  <a:gd name="T3" fmla="*/ 0 h 64"/>
                  <a:gd name="T4" fmla="*/ 0 w 816"/>
                  <a:gd name="T5" fmla="*/ 0 h 64"/>
                  <a:gd name="T6" fmla="*/ 0 w 816"/>
                  <a:gd name="T7" fmla="*/ 0 h 64"/>
                  <a:gd name="T8" fmla="*/ 0 w 816"/>
                  <a:gd name="T9" fmla="*/ 0 h 64"/>
                  <a:gd name="T10" fmla="*/ 0 w 816"/>
                  <a:gd name="T11" fmla="*/ 0 h 64"/>
                  <a:gd name="T12" fmla="*/ 0 w 816"/>
                  <a:gd name="T13" fmla="*/ 0 h 64"/>
                  <a:gd name="T14" fmla="*/ 0 w 816"/>
                  <a:gd name="T15" fmla="*/ 0 h 64"/>
                  <a:gd name="T16" fmla="*/ 0 w 816"/>
                  <a:gd name="T17" fmla="*/ 0 h 64"/>
                  <a:gd name="T18" fmla="*/ 0 w 816"/>
                  <a:gd name="T19" fmla="*/ 0 h 64"/>
                  <a:gd name="T20" fmla="*/ 0 w 816"/>
                  <a:gd name="T21" fmla="*/ 0 h 64"/>
                  <a:gd name="T22" fmla="*/ 0 w 816"/>
                  <a:gd name="T23" fmla="*/ 0 h 64"/>
                  <a:gd name="T24" fmla="*/ 0 w 816"/>
                  <a:gd name="T25" fmla="*/ 0 h 64"/>
                  <a:gd name="T26" fmla="*/ 0 w 816"/>
                  <a:gd name="T27" fmla="*/ 0 h 64"/>
                  <a:gd name="T28" fmla="*/ 0 w 816"/>
                  <a:gd name="T29" fmla="*/ 0 h 64"/>
                  <a:gd name="T30" fmla="*/ 0 w 816"/>
                  <a:gd name="T31" fmla="*/ 0 h 64"/>
                  <a:gd name="T32" fmla="*/ 0 w 816"/>
                  <a:gd name="T33" fmla="*/ 0 h 64"/>
                  <a:gd name="T34" fmla="*/ 0 w 816"/>
                  <a:gd name="T35" fmla="*/ 0 h 64"/>
                  <a:gd name="T36" fmla="*/ 0 w 816"/>
                  <a:gd name="T37" fmla="*/ 0 h 64"/>
                  <a:gd name="T38" fmla="*/ 0 w 816"/>
                  <a:gd name="T39" fmla="*/ 0 h 64"/>
                  <a:gd name="T40" fmla="*/ 0 w 816"/>
                  <a:gd name="T41" fmla="*/ 0 h 64"/>
                  <a:gd name="T42" fmla="*/ 0 w 816"/>
                  <a:gd name="T43" fmla="*/ 0 h 64"/>
                  <a:gd name="T44" fmla="*/ 0 w 816"/>
                  <a:gd name="T45" fmla="*/ 0 h 64"/>
                  <a:gd name="T46" fmla="*/ 0 w 816"/>
                  <a:gd name="T47" fmla="*/ 0 h 64"/>
                  <a:gd name="T48" fmla="*/ 0 w 816"/>
                  <a:gd name="T49" fmla="*/ 0 h 64"/>
                  <a:gd name="T50" fmla="*/ 0 w 816"/>
                  <a:gd name="T51" fmla="*/ 0 h 64"/>
                  <a:gd name="T52" fmla="*/ 0 w 816"/>
                  <a:gd name="T53" fmla="*/ 0 h 64"/>
                  <a:gd name="T54" fmla="*/ 0 w 816"/>
                  <a:gd name="T55" fmla="*/ 0 h 64"/>
                  <a:gd name="T56" fmla="*/ 0 w 816"/>
                  <a:gd name="T57" fmla="*/ 0 h 64"/>
                  <a:gd name="T58" fmla="*/ 0 w 816"/>
                  <a:gd name="T59" fmla="*/ 0 h 64"/>
                  <a:gd name="T60" fmla="*/ 0 w 816"/>
                  <a:gd name="T61" fmla="*/ 0 h 64"/>
                  <a:gd name="T62" fmla="*/ 0 w 816"/>
                  <a:gd name="T63" fmla="*/ 0 h 64"/>
                  <a:gd name="T64" fmla="*/ 0 w 816"/>
                  <a:gd name="T65" fmla="*/ 0 h 64"/>
                  <a:gd name="T66" fmla="*/ 0 w 816"/>
                  <a:gd name="T67" fmla="*/ 0 h 64"/>
                  <a:gd name="T68" fmla="*/ 0 w 816"/>
                  <a:gd name="T69" fmla="*/ 0 h 64"/>
                  <a:gd name="T70" fmla="*/ 0 w 816"/>
                  <a:gd name="T71" fmla="*/ 0 h 64"/>
                  <a:gd name="T72" fmla="*/ 0 w 816"/>
                  <a:gd name="T73" fmla="*/ 0 h 64"/>
                  <a:gd name="T74" fmla="*/ 0 w 816"/>
                  <a:gd name="T75" fmla="*/ 0 h 64"/>
                  <a:gd name="T76" fmla="*/ 0 w 816"/>
                  <a:gd name="T77" fmla="*/ 0 h 64"/>
                  <a:gd name="T78" fmla="*/ 0 w 816"/>
                  <a:gd name="T79" fmla="*/ 0 h 64"/>
                  <a:gd name="T80" fmla="*/ 0 w 816"/>
                  <a:gd name="T81" fmla="*/ 0 h 64"/>
                  <a:gd name="T82" fmla="*/ 0 w 816"/>
                  <a:gd name="T83" fmla="*/ 0 h 64"/>
                  <a:gd name="T84" fmla="*/ 0 w 816"/>
                  <a:gd name="T85" fmla="*/ 0 h 64"/>
                  <a:gd name="T86" fmla="*/ 0 w 816"/>
                  <a:gd name="T87" fmla="*/ 0 h 64"/>
                  <a:gd name="T88" fmla="*/ 0 w 816"/>
                  <a:gd name="T89" fmla="*/ 0 h 64"/>
                  <a:gd name="T90" fmla="*/ 0 w 816"/>
                  <a:gd name="T91" fmla="*/ 0 h 64"/>
                  <a:gd name="T92" fmla="*/ 0 w 816"/>
                  <a:gd name="T93" fmla="*/ 0 h 64"/>
                  <a:gd name="T94" fmla="*/ 0 w 816"/>
                  <a:gd name="T95" fmla="*/ 0 h 64"/>
                  <a:gd name="T96" fmla="*/ 0 w 816"/>
                  <a:gd name="T97" fmla="*/ 0 h 64"/>
                  <a:gd name="T98" fmla="*/ 0 w 816"/>
                  <a:gd name="T99" fmla="*/ 0 h 64"/>
                  <a:gd name="T100" fmla="*/ 0 w 816"/>
                  <a:gd name="T101" fmla="*/ 0 h 64"/>
                  <a:gd name="T102" fmla="*/ 0 w 816"/>
                  <a:gd name="T103" fmla="*/ 0 h 64"/>
                  <a:gd name="T104" fmla="*/ 0 w 816"/>
                  <a:gd name="T105" fmla="*/ 0 h 64"/>
                  <a:gd name="T106" fmla="*/ 0 w 816"/>
                  <a:gd name="T107" fmla="*/ 0 h 64"/>
                  <a:gd name="T108" fmla="*/ 0 w 816"/>
                  <a:gd name="T109" fmla="*/ 0 h 64"/>
                  <a:gd name="T110" fmla="*/ 0 w 816"/>
                  <a:gd name="T111" fmla="*/ 0 h 64"/>
                  <a:gd name="T112" fmla="*/ 0 w 816"/>
                  <a:gd name="T113" fmla="*/ 0 h 64"/>
                  <a:gd name="T114" fmla="*/ 0 w 816"/>
                  <a:gd name="T115" fmla="*/ 0 h 64"/>
                  <a:gd name="T116" fmla="*/ 0 w 816"/>
                  <a:gd name="T117" fmla="*/ 0 h 64"/>
                  <a:gd name="T118" fmla="*/ 0 w 816"/>
                  <a:gd name="T119" fmla="*/ 0 h 64"/>
                  <a:gd name="T120" fmla="*/ 0 w 816"/>
                  <a:gd name="T121" fmla="*/ 0 h 64"/>
                  <a:gd name="T122" fmla="*/ 0 w 816"/>
                  <a:gd name="T123" fmla="*/ 0 h 64"/>
                  <a:gd name="T124" fmla="*/ 0 w 816"/>
                  <a:gd name="T125" fmla="*/ 0 h 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16"/>
                  <a:gd name="T190" fmla="*/ 0 h 64"/>
                  <a:gd name="T191" fmla="*/ 816 w 816"/>
                  <a:gd name="T192" fmla="*/ 64 h 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16" h="64">
                    <a:moveTo>
                      <a:pt x="0" y="0"/>
                    </a:moveTo>
                    <a:lnTo>
                      <a:pt x="0" y="40"/>
                    </a:lnTo>
                    <a:lnTo>
                      <a:pt x="3" y="40"/>
                    </a:lnTo>
                    <a:lnTo>
                      <a:pt x="83" y="40"/>
                    </a:lnTo>
                    <a:lnTo>
                      <a:pt x="161" y="40"/>
                    </a:lnTo>
                    <a:lnTo>
                      <a:pt x="236" y="41"/>
                    </a:lnTo>
                    <a:lnTo>
                      <a:pt x="308" y="41"/>
                    </a:lnTo>
                    <a:lnTo>
                      <a:pt x="377" y="42"/>
                    </a:lnTo>
                    <a:lnTo>
                      <a:pt x="443" y="43"/>
                    </a:lnTo>
                    <a:lnTo>
                      <a:pt x="473" y="45"/>
                    </a:lnTo>
                    <a:lnTo>
                      <a:pt x="503" y="46"/>
                    </a:lnTo>
                    <a:lnTo>
                      <a:pt x="532" y="46"/>
                    </a:lnTo>
                    <a:lnTo>
                      <a:pt x="560" y="47"/>
                    </a:lnTo>
                    <a:lnTo>
                      <a:pt x="586" y="48"/>
                    </a:lnTo>
                    <a:lnTo>
                      <a:pt x="611" y="50"/>
                    </a:lnTo>
                    <a:lnTo>
                      <a:pt x="635" y="51"/>
                    </a:lnTo>
                    <a:lnTo>
                      <a:pt x="658" y="52"/>
                    </a:lnTo>
                    <a:lnTo>
                      <a:pt x="679" y="52"/>
                    </a:lnTo>
                    <a:lnTo>
                      <a:pt x="699" y="53"/>
                    </a:lnTo>
                    <a:lnTo>
                      <a:pt x="717" y="54"/>
                    </a:lnTo>
                    <a:lnTo>
                      <a:pt x="733" y="56"/>
                    </a:lnTo>
                    <a:lnTo>
                      <a:pt x="748" y="58"/>
                    </a:lnTo>
                    <a:lnTo>
                      <a:pt x="762" y="59"/>
                    </a:lnTo>
                    <a:lnTo>
                      <a:pt x="773" y="61"/>
                    </a:lnTo>
                    <a:lnTo>
                      <a:pt x="783" y="62"/>
                    </a:lnTo>
                    <a:lnTo>
                      <a:pt x="791" y="63"/>
                    </a:lnTo>
                    <a:lnTo>
                      <a:pt x="798" y="64"/>
                    </a:lnTo>
                    <a:lnTo>
                      <a:pt x="798" y="45"/>
                    </a:lnTo>
                    <a:lnTo>
                      <a:pt x="790" y="63"/>
                    </a:lnTo>
                    <a:lnTo>
                      <a:pt x="795" y="64"/>
                    </a:lnTo>
                    <a:lnTo>
                      <a:pt x="802" y="46"/>
                    </a:lnTo>
                    <a:lnTo>
                      <a:pt x="789" y="59"/>
                    </a:lnTo>
                    <a:lnTo>
                      <a:pt x="792" y="62"/>
                    </a:lnTo>
                    <a:lnTo>
                      <a:pt x="816" y="33"/>
                    </a:lnTo>
                    <a:lnTo>
                      <a:pt x="814" y="31"/>
                    </a:lnTo>
                    <a:lnTo>
                      <a:pt x="808" y="28"/>
                    </a:lnTo>
                    <a:lnTo>
                      <a:pt x="804" y="26"/>
                    </a:lnTo>
                    <a:lnTo>
                      <a:pt x="798" y="24"/>
                    </a:lnTo>
                    <a:lnTo>
                      <a:pt x="791" y="23"/>
                    </a:lnTo>
                    <a:lnTo>
                      <a:pt x="783" y="22"/>
                    </a:lnTo>
                    <a:lnTo>
                      <a:pt x="773" y="20"/>
                    </a:lnTo>
                    <a:lnTo>
                      <a:pt x="762" y="19"/>
                    </a:lnTo>
                    <a:lnTo>
                      <a:pt x="748" y="18"/>
                    </a:lnTo>
                    <a:lnTo>
                      <a:pt x="733" y="15"/>
                    </a:lnTo>
                    <a:lnTo>
                      <a:pt x="717" y="14"/>
                    </a:lnTo>
                    <a:lnTo>
                      <a:pt x="699" y="13"/>
                    </a:lnTo>
                    <a:lnTo>
                      <a:pt x="679" y="12"/>
                    </a:lnTo>
                    <a:lnTo>
                      <a:pt x="658" y="12"/>
                    </a:lnTo>
                    <a:lnTo>
                      <a:pt x="635" y="11"/>
                    </a:lnTo>
                    <a:lnTo>
                      <a:pt x="611" y="9"/>
                    </a:lnTo>
                    <a:lnTo>
                      <a:pt x="586" y="8"/>
                    </a:lnTo>
                    <a:lnTo>
                      <a:pt x="560" y="7"/>
                    </a:lnTo>
                    <a:lnTo>
                      <a:pt x="532" y="6"/>
                    </a:lnTo>
                    <a:lnTo>
                      <a:pt x="503" y="6"/>
                    </a:lnTo>
                    <a:lnTo>
                      <a:pt x="473" y="4"/>
                    </a:lnTo>
                    <a:lnTo>
                      <a:pt x="443" y="3"/>
                    </a:lnTo>
                    <a:lnTo>
                      <a:pt x="377" y="2"/>
                    </a:lnTo>
                    <a:lnTo>
                      <a:pt x="308" y="1"/>
                    </a:lnTo>
                    <a:lnTo>
                      <a:pt x="236" y="1"/>
                    </a:lnTo>
                    <a:lnTo>
                      <a:pt x="161" y="0"/>
                    </a:lnTo>
                    <a:lnTo>
                      <a:pt x="8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" name="Group 159"/>
              <p:cNvGrpSpPr>
                <a:grpSpLocks/>
              </p:cNvGrpSpPr>
              <p:nvPr/>
            </p:nvGrpSpPr>
            <p:grpSpPr bwMode="auto">
              <a:xfrm>
                <a:off x="2665" y="2578"/>
                <a:ext cx="95" cy="40"/>
                <a:chOff x="2665" y="2578"/>
                <a:chExt cx="95" cy="40"/>
              </a:xfrm>
            </p:grpSpPr>
            <p:sp>
              <p:nvSpPr>
                <p:cNvPr id="174" name="Freeform 160"/>
                <p:cNvSpPr>
                  <a:spLocks/>
                </p:cNvSpPr>
                <p:nvPr/>
              </p:nvSpPr>
              <p:spPr bwMode="auto">
                <a:xfrm>
                  <a:off x="2688" y="2578"/>
                  <a:ext cx="72" cy="36"/>
                </a:xfrm>
                <a:custGeom>
                  <a:avLst/>
                  <a:gdLst>
                    <a:gd name="T0" fmla="*/ 0 w 215"/>
                    <a:gd name="T1" fmla="*/ 0 h 141"/>
                    <a:gd name="T2" fmla="*/ 0 w 215"/>
                    <a:gd name="T3" fmla="*/ 0 h 141"/>
                    <a:gd name="T4" fmla="*/ 0 w 215"/>
                    <a:gd name="T5" fmla="*/ 0 h 141"/>
                    <a:gd name="T6" fmla="*/ 0 w 215"/>
                    <a:gd name="T7" fmla="*/ 0 h 141"/>
                    <a:gd name="T8" fmla="*/ 0 w 215"/>
                    <a:gd name="T9" fmla="*/ 0 h 141"/>
                    <a:gd name="T10" fmla="*/ 0 w 215"/>
                    <a:gd name="T11" fmla="*/ 0 h 141"/>
                    <a:gd name="T12" fmla="*/ 0 w 215"/>
                    <a:gd name="T13" fmla="*/ 0 h 141"/>
                    <a:gd name="T14" fmla="*/ 0 w 215"/>
                    <a:gd name="T15" fmla="*/ 0 h 141"/>
                    <a:gd name="T16" fmla="*/ 0 w 215"/>
                    <a:gd name="T17" fmla="*/ 0 h 141"/>
                    <a:gd name="T18" fmla="*/ 0 w 215"/>
                    <a:gd name="T19" fmla="*/ 0 h 141"/>
                    <a:gd name="T20" fmla="*/ 0 w 215"/>
                    <a:gd name="T21" fmla="*/ 0 h 141"/>
                    <a:gd name="T22" fmla="*/ 0 w 215"/>
                    <a:gd name="T23" fmla="*/ 0 h 141"/>
                    <a:gd name="T24" fmla="*/ 0 w 215"/>
                    <a:gd name="T25" fmla="*/ 0 h 141"/>
                    <a:gd name="T26" fmla="*/ 0 w 215"/>
                    <a:gd name="T27" fmla="*/ 0 h 141"/>
                    <a:gd name="T28" fmla="*/ 0 w 215"/>
                    <a:gd name="T29" fmla="*/ 0 h 141"/>
                    <a:gd name="T30" fmla="*/ 0 w 215"/>
                    <a:gd name="T31" fmla="*/ 0 h 141"/>
                    <a:gd name="T32" fmla="*/ 0 w 215"/>
                    <a:gd name="T33" fmla="*/ 0 h 141"/>
                    <a:gd name="T34" fmla="*/ 0 w 215"/>
                    <a:gd name="T35" fmla="*/ 0 h 141"/>
                    <a:gd name="T36" fmla="*/ 0 w 215"/>
                    <a:gd name="T37" fmla="*/ 0 h 141"/>
                    <a:gd name="T38" fmla="*/ 0 w 215"/>
                    <a:gd name="T39" fmla="*/ 0 h 141"/>
                    <a:gd name="T40" fmla="*/ 0 w 215"/>
                    <a:gd name="T41" fmla="*/ 0 h 141"/>
                    <a:gd name="T42" fmla="*/ 0 w 215"/>
                    <a:gd name="T43" fmla="*/ 0 h 141"/>
                    <a:gd name="T44" fmla="*/ 0 w 215"/>
                    <a:gd name="T45" fmla="*/ 0 h 141"/>
                    <a:gd name="T46" fmla="*/ 0 w 215"/>
                    <a:gd name="T47" fmla="*/ 0 h 141"/>
                    <a:gd name="T48" fmla="*/ 0 w 215"/>
                    <a:gd name="T49" fmla="*/ 0 h 141"/>
                    <a:gd name="T50" fmla="*/ 0 w 215"/>
                    <a:gd name="T51" fmla="*/ 0 h 141"/>
                    <a:gd name="T52" fmla="*/ 0 w 215"/>
                    <a:gd name="T53" fmla="*/ 0 h 141"/>
                    <a:gd name="T54" fmla="*/ 0 w 215"/>
                    <a:gd name="T55" fmla="*/ 0 h 141"/>
                    <a:gd name="T56" fmla="*/ 0 w 215"/>
                    <a:gd name="T57" fmla="*/ 0 h 141"/>
                    <a:gd name="T58" fmla="*/ 0 w 215"/>
                    <a:gd name="T59" fmla="*/ 0 h 141"/>
                    <a:gd name="T60" fmla="*/ 0 w 215"/>
                    <a:gd name="T61" fmla="*/ 0 h 141"/>
                    <a:gd name="T62" fmla="*/ 0 w 215"/>
                    <a:gd name="T63" fmla="*/ 0 h 141"/>
                    <a:gd name="T64" fmla="*/ 0 w 215"/>
                    <a:gd name="T65" fmla="*/ 0 h 141"/>
                    <a:gd name="T66" fmla="*/ 0 w 215"/>
                    <a:gd name="T67" fmla="*/ 0 h 141"/>
                    <a:gd name="T68" fmla="*/ 0 w 215"/>
                    <a:gd name="T69" fmla="*/ 0 h 141"/>
                    <a:gd name="T70" fmla="*/ 0 w 215"/>
                    <a:gd name="T71" fmla="*/ 0 h 141"/>
                    <a:gd name="T72" fmla="*/ 0 w 215"/>
                    <a:gd name="T73" fmla="*/ 0 h 141"/>
                    <a:gd name="T74" fmla="*/ 0 w 215"/>
                    <a:gd name="T75" fmla="*/ 0 h 141"/>
                    <a:gd name="T76" fmla="*/ 0 w 215"/>
                    <a:gd name="T77" fmla="*/ 0 h 141"/>
                    <a:gd name="T78" fmla="*/ 0 w 215"/>
                    <a:gd name="T79" fmla="*/ 0 h 141"/>
                    <a:gd name="T80" fmla="*/ 0 w 215"/>
                    <a:gd name="T81" fmla="*/ 0 h 141"/>
                    <a:gd name="T82" fmla="*/ 0 w 215"/>
                    <a:gd name="T83" fmla="*/ 0 h 141"/>
                    <a:gd name="T84" fmla="*/ 0 w 215"/>
                    <a:gd name="T85" fmla="*/ 0 h 141"/>
                    <a:gd name="T86" fmla="*/ 0 w 215"/>
                    <a:gd name="T87" fmla="*/ 0 h 141"/>
                    <a:gd name="T88" fmla="*/ 0 w 215"/>
                    <a:gd name="T89" fmla="*/ 0 h 14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5"/>
                    <a:gd name="T136" fmla="*/ 0 h 141"/>
                    <a:gd name="T137" fmla="*/ 215 w 215"/>
                    <a:gd name="T138" fmla="*/ 141 h 14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5" h="141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20" y="40"/>
                      </a:lnTo>
                      <a:lnTo>
                        <a:pt x="40" y="43"/>
                      </a:lnTo>
                      <a:lnTo>
                        <a:pt x="77" y="49"/>
                      </a:lnTo>
                      <a:lnTo>
                        <a:pt x="77" y="29"/>
                      </a:lnTo>
                      <a:lnTo>
                        <a:pt x="70" y="47"/>
                      </a:lnTo>
                      <a:lnTo>
                        <a:pt x="88" y="52"/>
                      </a:lnTo>
                      <a:lnTo>
                        <a:pt x="103" y="58"/>
                      </a:lnTo>
                      <a:lnTo>
                        <a:pt x="118" y="66"/>
                      </a:lnTo>
                      <a:lnTo>
                        <a:pt x="133" y="73"/>
                      </a:lnTo>
                      <a:lnTo>
                        <a:pt x="146" y="83"/>
                      </a:lnTo>
                      <a:lnTo>
                        <a:pt x="152" y="64"/>
                      </a:lnTo>
                      <a:lnTo>
                        <a:pt x="140" y="78"/>
                      </a:lnTo>
                      <a:lnTo>
                        <a:pt x="152" y="88"/>
                      </a:lnTo>
                      <a:lnTo>
                        <a:pt x="161" y="97"/>
                      </a:lnTo>
                      <a:lnTo>
                        <a:pt x="170" y="108"/>
                      </a:lnTo>
                      <a:lnTo>
                        <a:pt x="176" y="119"/>
                      </a:lnTo>
                      <a:lnTo>
                        <a:pt x="189" y="105"/>
                      </a:lnTo>
                      <a:lnTo>
                        <a:pt x="173" y="113"/>
                      </a:lnTo>
                      <a:lnTo>
                        <a:pt x="177" y="124"/>
                      </a:lnTo>
                      <a:lnTo>
                        <a:pt x="180" y="136"/>
                      </a:lnTo>
                      <a:lnTo>
                        <a:pt x="196" y="129"/>
                      </a:lnTo>
                      <a:lnTo>
                        <a:pt x="179" y="129"/>
                      </a:lnTo>
                      <a:lnTo>
                        <a:pt x="180" y="141"/>
                      </a:lnTo>
                      <a:lnTo>
                        <a:pt x="215" y="141"/>
                      </a:lnTo>
                      <a:lnTo>
                        <a:pt x="214" y="129"/>
                      </a:lnTo>
                      <a:lnTo>
                        <a:pt x="212" y="121"/>
                      </a:lnTo>
                      <a:lnTo>
                        <a:pt x="209" y="108"/>
                      </a:lnTo>
                      <a:lnTo>
                        <a:pt x="205" y="97"/>
                      </a:lnTo>
                      <a:lnTo>
                        <a:pt x="200" y="91"/>
                      </a:lnTo>
                      <a:lnTo>
                        <a:pt x="194" y="80"/>
                      </a:lnTo>
                      <a:lnTo>
                        <a:pt x="186" y="69"/>
                      </a:lnTo>
                      <a:lnTo>
                        <a:pt x="176" y="60"/>
                      </a:lnTo>
                      <a:lnTo>
                        <a:pt x="165" y="50"/>
                      </a:lnTo>
                      <a:lnTo>
                        <a:pt x="159" y="46"/>
                      </a:lnTo>
                      <a:lnTo>
                        <a:pt x="147" y="36"/>
                      </a:lnTo>
                      <a:lnTo>
                        <a:pt x="132" y="29"/>
                      </a:lnTo>
                      <a:lnTo>
                        <a:pt x="117" y="22"/>
                      </a:lnTo>
                      <a:lnTo>
                        <a:pt x="101" y="16"/>
                      </a:lnTo>
                      <a:lnTo>
                        <a:pt x="83" y="11"/>
                      </a:lnTo>
                      <a:lnTo>
                        <a:pt x="77" y="8"/>
                      </a:lnTo>
                      <a:lnTo>
                        <a:pt x="40" y="2"/>
                      </a:lnTo>
                      <a:lnTo>
                        <a:pt x="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161"/>
                <p:cNvSpPr>
                  <a:spLocks/>
                </p:cNvSpPr>
                <p:nvPr/>
              </p:nvSpPr>
              <p:spPr bwMode="auto">
                <a:xfrm>
                  <a:off x="2665" y="2582"/>
                  <a:ext cx="41" cy="36"/>
                </a:xfrm>
                <a:custGeom>
                  <a:avLst/>
                  <a:gdLst>
                    <a:gd name="T0" fmla="*/ 0 w 122"/>
                    <a:gd name="T1" fmla="*/ 0 h 141"/>
                    <a:gd name="T2" fmla="*/ 0 w 122"/>
                    <a:gd name="T3" fmla="*/ 0 h 141"/>
                    <a:gd name="T4" fmla="*/ 0 w 122"/>
                    <a:gd name="T5" fmla="*/ 0 h 141"/>
                    <a:gd name="T6" fmla="*/ 0 w 122"/>
                    <a:gd name="T7" fmla="*/ 0 h 141"/>
                    <a:gd name="T8" fmla="*/ 0 w 122"/>
                    <a:gd name="T9" fmla="*/ 0 h 141"/>
                    <a:gd name="T10" fmla="*/ 0 w 122"/>
                    <a:gd name="T11" fmla="*/ 0 h 141"/>
                    <a:gd name="T12" fmla="*/ 0 w 122"/>
                    <a:gd name="T13" fmla="*/ 0 h 141"/>
                    <a:gd name="T14" fmla="*/ 0 w 122"/>
                    <a:gd name="T15" fmla="*/ 0 h 141"/>
                    <a:gd name="T16" fmla="*/ 0 w 122"/>
                    <a:gd name="T17" fmla="*/ 0 h 141"/>
                    <a:gd name="T18" fmla="*/ 0 w 122"/>
                    <a:gd name="T19" fmla="*/ 0 h 141"/>
                    <a:gd name="T20" fmla="*/ 0 w 122"/>
                    <a:gd name="T21" fmla="*/ 0 h 141"/>
                    <a:gd name="T22" fmla="*/ 0 w 122"/>
                    <a:gd name="T23" fmla="*/ 0 h 141"/>
                    <a:gd name="T24" fmla="*/ 0 w 122"/>
                    <a:gd name="T25" fmla="*/ 0 h 141"/>
                    <a:gd name="T26" fmla="*/ 0 w 122"/>
                    <a:gd name="T27" fmla="*/ 0 h 141"/>
                    <a:gd name="T28" fmla="*/ 0 w 122"/>
                    <a:gd name="T29" fmla="*/ 0 h 141"/>
                    <a:gd name="T30" fmla="*/ 0 w 122"/>
                    <a:gd name="T31" fmla="*/ 0 h 141"/>
                    <a:gd name="T32" fmla="*/ 0 w 122"/>
                    <a:gd name="T33" fmla="*/ 0 h 141"/>
                    <a:gd name="T34" fmla="*/ 0 w 122"/>
                    <a:gd name="T35" fmla="*/ 0 h 141"/>
                    <a:gd name="T36" fmla="*/ 0 w 122"/>
                    <a:gd name="T37" fmla="*/ 0 h 141"/>
                    <a:gd name="T38" fmla="*/ 0 w 122"/>
                    <a:gd name="T39" fmla="*/ 0 h 141"/>
                    <a:gd name="T40" fmla="*/ 0 w 122"/>
                    <a:gd name="T41" fmla="*/ 0 h 141"/>
                    <a:gd name="T42" fmla="*/ 0 w 122"/>
                    <a:gd name="T43" fmla="*/ 0 h 141"/>
                    <a:gd name="T44" fmla="*/ 0 w 122"/>
                    <a:gd name="T45" fmla="*/ 0 h 141"/>
                    <a:gd name="T46" fmla="*/ 0 w 122"/>
                    <a:gd name="T47" fmla="*/ 0 h 141"/>
                    <a:gd name="T48" fmla="*/ 0 w 122"/>
                    <a:gd name="T49" fmla="*/ 0 h 141"/>
                    <a:gd name="T50" fmla="*/ 0 w 122"/>
                    <a:gd name="T51" fmla="*/ 0 h 141"/>
                    <a:gd name="T52" fmla="*/ 0 w 122"/>
                    <a:gd name="T53" fmla="*/ 0 h 141"/>
                    <a:gd name="T54" fmla="*/ 0 w 122"/>
                    <a:gd name="T55" fmla="*/ 0 h 141"/>
                    <a:gd name="T56" fmla="*/ 0 w 122"/>
                    <a:gd name="T57" fmla="*/ 0 h 141"/>
                    <a:gd name="T58" fmla="*/ 0 w 122"/>
                    <a:gd name="T59" fmla="*/ 0 h 141"/>
                    <a:gd name="T60" fmla="*/ 0 w 122"/>
                    <a:gd name="T61" fmla="*/ 0 h 141"/>
                    <a:gd name="T62" fmla="*/ 0 w 122"/>
                    <a:gd name="T63" fmla="*/ 0 h 141"/>
                    <a:gd name="T64" fmla="*/ 0 w 122"/>
                    <a:gd name="T65" fmla="*/ 0 h 141"/>
                    <a:gd name="T66" fmla="*/ 0 w 122"/>
                    <a:gd name="T67" fmla="*/ 0 h 141"/>
                    <a:gd name="T68" fmla="*/ 0 w 122"/>
                    <a:gd name="T69" fmla="*/ 0 h 141"/>
                    <a:gd name="T70" fmla="*/ 0 w 122"/>
                    <a:gd name="T71" fmla="*/ 0 h 1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2"/>
                    <a:gd name="T109" fmla="*/ 0 h 141"/>
                    <a:gd name="T110" fmla="*/ 122 w 122"/>
                    <a:gd name="T111" fmla="*/ 141 h 14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2" h="141">
                      <a:moveTo>
                        <a:pt x="0" y="141"/>
                      </a:moveTo>
                      <a:lnTo>
                        <a:pt x="34" y="141"/>
                      </a:lnTo>
                      <a:lnTo>
                        <a:pt x="34" y="129"/>
                      </a:lnTo>
                      <a:lnTo>
                        <a:pt x="37" y="117"/>
                      </a:lnTo>
                      <a:lnTo>
                        <a:pt x="19" y="117"/>
                      </a:lnTo>
                      <a:lnTo>
                        <a:pt x="34" y="124"/>
                      </a:lnTo>
                      <a:lnTo>
                        <a:pt x="41" y="101"/>
                      </a:lnTo>
                      <a:lnTo>
                        <a:pt x="50" y="80"/>
                      </a:lnTo>
                      <a:lnTo>
                        <a:pt x="34" y="73"/>
                      </a:lnTo>
                      <a:lnTo>
                        <a:pt x="46" y="86"/>
                      </a:lnTo>
                      <a:lnTo>
                        <a:pt x="60" y="69"/>
                      </a:lnTo>
                      <a:lnTo>
                        <a:pt x="74" y="53"/>
                      </a:lnTo>
                      <a:lnTo>
                        <a:pt x="63" y="40"/>
                      </a:lnTo>
                      <a:lnTo>
                        <a:pt x="69" y="58"/>
                      </a:lnTo>
                      <a:lnTo>
                        <a:pt x="87" y="47"/>
                      </a:lnTo>
                      <a:lnTo>
                        <a:pt x="107" y="40"/>
                      </a:lnTo>
                      <a:lnTo>
                        <a:pt x="101" y="22"/>
                      </a:lnTo>
                      <a:lnTo>
                        <a:pt x="101" y="42"/>
                      </a:lnTo>
                      <a:lnTo>
                        <a:pt x="111" y="40"/>
                      </a:lnTo>
                      <a:lnTo>
                        <a:pt x="122" y="40"/>
                      </a:lnTo>
                      <a:lnTo>
                        <a:pt x="122" y="0"/>
                      </a:lnTo>
                      <a:lnTo>
                        <a:pt x="111" y="0"/>
                      </a:lnTo>
                      <a:lnTo>
                        <a:pt x="101" y="2"/>
                      </a:lnTo>
                      <a:lnTo>
                        <a:pt x="93" y="3"/>
                      </a:lnTo>
                      <a:lnTo>
                        <a:pt x="73" y="11"/>
                      </a:lnTo>
                      <a:lnTo>
                        <a:pt x="56" y="22"/>
                      </a:lnTo>
                      <a:lnTo>
                        <a:pt x="50" y="25"/>
                      </a:lnTo>
                      <a:lnTo>
                        <a:pt x="35" y="41"/>
                      </a:lnTo>
                      <a:lnTo>
                        <a:pt x="22" y="58"/>
                      </a:lnTo>
                      <a:lnTo>
                        <a:pt x="19" y="64"/>
                      </a:lnTo>
                      <a:lnTo>
                        <a:pt x="9" y="85"/>
                      </a:lnTo>
                      <a:lnTo>
                        <a:pt x="3" y="108"/>
                      </a:lnTo>
                      <a:lnTo>
                        <a:pt x="2" y="117"/>
                      </a:lnTo>
                      <a:lnTo>
                        <a:pt x="0" y="129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" name="Group 162"/>
              <p:cNvGrpSpPr>
                <a:grpSpLocks/>
              </p:cNvGrpSpPr>
              <p:nvPr/>
            </p:nvGrpSpPr>
            <p:grpSpPr bwMode="auto">
              <a:xfrm>
                <a:off x="3060" y="2563"/>
                <a:ext cx="100" cy="47"/>
                <a:chOff x="3060" y="2563"/>
                <a:chExt cx="100" cy="47"/>
              </a:xfrm>
            </p:grpSpPr>
            <p:sp>
              <p:nvSpPr>
                <p:cNvPr id="172" name="Freeform 163"/>
                <p:cNvSpPr>
                  <a:spLocks/>
                </p:cNvSpPr>
                <p:nvPr/>
              </p:nvSpPr>
              <p:spPr bwMode="auto">
                <a:xfrm>
                  <a:off x="3083" y="2563"/>
                  <a:ext cx="77" cy="44"/>
                </a:xfrm>
                <a:custGeom>
                  <a:avLst/>
                  <a:gdLst>
                    <a:gd name="T0" fmla="*/ 0 w 229"/>
                    <a:gd name="T1" fmla="*/ 0 h 175"/>
                    <a:gd name="T2" fmla="*/ 0 w 229"/>
                    <a:gd name="T3" fmla="*/ 0 h 175"/>
                    <a:gd name="T4" fmla="*/ 0 w 229"/>
                    <a:gd name="T5" fmla="*/ 0 h 175"/>
                    <a:gd name="T6" fmla="*/ 0 w 229"/>
                    <a:gd name="T7" fmla="*/ 0 h 175"/>
                    <a:gd name="T8" fmla="*/ 0 w 229"/>
                    <a:gd name="T9" fmla="*/ 0 h 175"/>
                    <a:gd name="T10" fmla="*/ 0 w 229"/>
                    <a:gd name="T11" fmla="*/ 0 h 175"/>
                    <a:gd name="T12" fmla="*/ 0 w 229"/>
                    <a:gd name="T13" fmla="*/ 0 h 175"/>
                    <a:gd name="T14" fmla="*/ 0 w 229"/>
                    <a:gd name="T15" fmla="*/ 0 h 175"/>
                    <a:gd name="T16" fmla="*/ 0 w 229"/>
                    <a:gd name="T17" fmla="*/ 0 h 175"/>
                    <a:gd name="T18" fmla="*/ 0 w 229"/>
                    <a:gd name="T19" fmla="*/ 0 h 175"/>
                    <a:gd name="T20" fmla="*/ 0 w 229"/>
                    <a:gd name="T21" fmla="*/ 0 h 175"/>
                    <a:gd name="T22" fmla="*/ 0 w 229"/>
                    <a:gd name="T23" fmla="*/ 0 h 175"/>
                    <a:gd name="T24" fmla="*/ 0 w 229"/>
                    <a:gd name="T25" fmla="*/ 0 h 175"/>
                    <a:gd name="T26" fmla="*/ 0 w 229"/>
                    <a:gd name="T27" fmla="*/ 0 h 175"/>
                    <a:gd name="T28" fmla="*/ 0 w 229"/>
                    <a:gd name="T29" fmla="*/ 0 h 175"/>
                    <a:gd name="T30" fmla="*/ 0 w 229"/>
                    <a:gd name="T31" fmla="*/ 0 h 175"/>
                    <a:gd name="T32" fmla="*/ 0 w 229"/>
                    <a:gd name="T33" fmla="*/ 0 h 175"/>
                    <a:gd name="T34" fmla="*/ 0 w 229"/>
                    <a:gd name="T35" fmla="*/ 0 h 175"/>
                    <a:gd name="T36" fmla="*/ 0 w 229"/>
                    <a:gd name="T37" fmla="*/ 0 h 175"/>
                    <a:gd name="T38" fmla="*/ 0 w 229"/>
                    <a:gd name="T39" fmla="*/ 0 h 175"/>
                    <a:gd name="T40" fmla="*/ 0 w 229"/>
                    <a:gd name="T41" fmla="*/ 0 h 175"/>
                    <a:gd name="T42" fmla="*/ 0 w 229"/>
                    <a:gd name="T43" fmla="*/ 0 h 175"/>
                    <a:gd name="T44" fmla="*/ 0 w 229"/>
                    <a:gd name="T45" fmla="*/ 0 h 175"/>
                    <a:gd name="T46" fmla="*/ 0 w 229"/>
                    <a:gd name="T47" fmla="*/ 0 h 175"/>
                    <a:gd name="T48" fmla="*/ 0 w 229"/>
                    <a:gd name="T49" fmla="*/ 0 h 175"/>
                    <a:gd name="T50" fmla="*/ 0 w 229"/>
                    <a:gd name="T51" fmla="*/ 0 h 175"/>
                    <a:gd name="T52" fmla="*/ 0 w 229"/>
                    <a:gd name="T53" fmla="*/ 0 h 175"/>
                    <a:gd name="T54" fmla="*/ 0 w 229"/>
                    <a:gd name="T55" fmla="*/ 0 h 175"/>
                    <a:gd name="T56" fmla="*/ 0 w 229"/>
                    <a:gd name="T57" fmla="*/ 0 h 175"/>
                    <a:gd name="T58" fmla="*/ 0 w 229"/>
                    <a:gd name="T59" fmla="*/ 0 h 175"/>
                    <a:gd name="T60" fmla="*/ 0 w 229"/>
                    <a:gd name="T61" fmla="*/ 0 h 175"/>
                    <a:gd name="T62" fmla="*/ 0 w 229"/>
                    <a:gd name="T63" fmla="*/ 0 h 175"/>
                    <a:gd name="T64" fmla="*/ 0 w 229"/>
                    <a:gd name="T65" fmla="*/ 0 h 175"/>
                    <a:gd name="T66" fmla="*/ 0 w 229"/>
                    <a:gd name="T67" fmla="*/ 0 h 175"/>
                    <a:gd name="T68" fmla="*/ 0 w 229"/>
                    <a:gd name="T69" fmla="*/ 0 h 175"/>
                    <a:gd name="T70" fmla="*/ 0 w 229"/>
                    <a:gd name="T71" fmla="*/ 0 h 175"/>
                    <a:gd name="T72" fmla="*/ 0 w 229"/>
                    <a:gd name="T73" fmla="*/ 0 h 175"/>
                    <a:gd name="T74" fmla="*/ 0 w 229"/>
                    <a:gd name="T75" fmla="*/ 0 h 175"/>
                    <a:gd name="T76" fmla="*/ 0 w 229"/>
                    <a:gd name="T77" fmla="*/ 0 h 175"/>
                    <a:gd name="T78" fmla="*/ 0 w 229"/>
                    <a:gd name="T79" fmla="*/ 0 h 175"/>
                    <a:gd name="T80" fmla="*/ 0 w 229"/>
                    <a:gd name="T81" fmla="*/ 0 h 175"/>
                    <a:gd name="T82" fmla="*/ 0 w 229"/>
                    <a:gd name="T83" fmla="*/ 0 h 175"/>
                    <a:gd name="T84" fmla="*/ 0 w 229"/>
                    <a:gd name="T85" fmla="*/ 0 h 175"/>
                    <a:gd name="T86" fmla="*/ 0 w 229"/>
                    <a:gd name="T87" fmla="*/ 0 h 175"/>
                    <a:gd name="T88" fmla="*/ 0 w 229"/>
                    <a:gd name="T89" fmla="*/ 0 h 175"/>
                    <a:gd name="T90" fmla="*/ 0 w 229"/>
                    <a:gd name="T91" fmla="*/ 0 h 175"/>
                    <a:gd name="T92" fmla="*/ 0 w 229"/>
                    <a:gd name="T93" fmla="*/ 0 h 175"/>
                    <a:gd name="T94" fmla="*/ 0 w 229"/>
                    <a:gd name="T95" fmla="*/ 0 h 175"/>
                    <a:gd name="T96" fmla="*/ 0 w 229"/>
                    <a:gd name="T97" fmla="*/ 0 h 17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29"/>
                    <a:gd name="T148" fmla="*/ 0 h 175"/>
                    <a:gd name="T149" fmla="*/ 229 w 229"/>
                    <a:gd name="T150" fmla="*/ 175 h 17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29" h="175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3" y="40"/>
                      </a:lnTo>
                      <a:lnTo>
                        <a:pt x="24" y="40"/>
                      </a:lnTo>
                      <a:lnTo>
                        <a:pt x="45" y="43"/>
                      </a:lnTo>
                      <a:lnTo>
                        <a:pt x="65" y="46"/>
                      </a:lnTo>
                      <a:lnTo>
                        <a:pt x="65" y="27"/>
                      </a:lnTo>
                      <a:lnTo>
                        <a:pt x="58" y="45"/>
                      </a:lnTo>
                      <a:lnTo>
                        <a:pt x="77" y="50"/>
                      </a:lnTo>
                      <a:lnTo>
                        <a:pt x="96" y="56"/>
                      </a:lnTo>
                      <a:lnTo>
                        <a:pt x="113" y="65"/>
                      </a:lnTo>
                      <a:lnTo>
                        <a:pt x="129" y="73"/>
                      </a:lnTo>
                      <a:lnTo>
                        <a:pt x="143" y="83"/>
                      </a:lnTo>
                      <a:lnTo>
                        <a:pt x="150" y="65"/>
                      </a:lnTo>
                      <a:lnTo>
                        <a:pt x="138" y="79"/>
                      </a:lnTo>
                      <a:lnTo>
                        <a:pt x="152" y="90"/>
                      </a:lnTo>
                      <a:lnTo>
                        <a:pt x="163" y="102"/>
                      </a:lnTo>
                      <a:lnTo>
                        <a:pt x="174" y="115"/>
                      </a:lnTo>
                      <a:lnTo>
                        <a:pt x="182" y="129"/>
                      </a:lnTo>
                      <a:lnTo>
                        <a:pt x="195" y="115"/>
                      </a:lnTo>
                      <a:lnTo>
                        <a:pt x="179" y="123"/>
                      </a:lnTo>
                      <a:lnTo>
                        <a:pt x="185" y="136"/>
                      </a:lnTo>
                      <a:lnTo>
                        <a:pt x="191" y="152"/>
                      </a:lnTo>
                      <a:lnTo>
                        <a:pt x="194" y="167"/>
                      </a:lnTo>
                      <a:lnTo>
                        <a:pt x="210" y="160"/>
                      </a:lnTo>
                      <a:lnTo>
                        <a:pt x="193" y="160"/>
                      </a:lnTo>
                      <a:lnTo>
                        <a:pt x="194" y="175"/>
                      </a:lnTo>
                      <a:lnTo>
                        <a:pt x="229" y="175"/>
                      </a:lnTo>
                      <a:lnTo>
                        <a:pt x="228" y="160"/>
                      </a:lnTo>
                      <a:lnTo>
                        <a:pt x="225" y="151"/>
                      </a:lnTo>
                      <a:lnTo>
                        <a:pt x="222" y="136"/>
                      </a:lnTo>
                      <a:lnTo>
                        <a:pt x="217" y="121"/>
                      </a:lnTo>
                      <a:lnTo>
                        <a:pt x="211" y="107"/>
                      </a:lnTo>
                      <a:lnTo>
                        <a:pt x="207" y="101"/>
                      </a:lnTo>
                      <a:lnTo>
                        <a:pt x="198" y="86"/>
                      </a:lnTo>
                      <a:lnTo>
                        <a:pt x="188" y="74"/>
                      </a:lnTo>
                      <a:lnTo>
                        <a:pt x="176" y="62"/>
                      </a:lnTo>
                      <a:lnTo>
                        <a:pt x="162" y="51"/>
                      </a:lnTo>
                      <a:lnTo>
                        <a:pt x="157" y="46"/>
                      </a:lnTo>
                      <a:lnTo>
                        <a:pt x="142" y="37"/>
                      </a:lnTo>
                      <a:lnTo>
                        <a:pt x="126" y="28"/>
                      </a:lnTo>
                      <a:lnTo>
                        <a:pt x="110" y="19"/>
                      </a:lnTo>
                      <a:lnTo>
                        <a:pt x="91" y="13"/>
                      </a:lnTo>
                      <a:lnTo>
                        <a:pt x="72" y="8"/>
                      </a:lnTo>
                      <a:lnTo>
                        <a:pt x="65" y="6"/>
                      </a:lnTo>
                      <a:lnTo>
                        <a:pt x="45" y="2"/>
                      </a:lnTo>
                      <a:lnTo>
                        <a:pt x="24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64"/>
                <p:cNvSpPr>
                  <a:spLocks/>
                </p:cNvSpPr>
                <p:nvPr/>
              </p:nvSpPr>
              <p:spPr bwMode="auto">
                <a:xfrm>
                  <a:off x="3060" y="2567"/>
                  <a:ext cx="42" cy="43"/>
                </a:xfrm>
                <a:custGeom>
                  <a:avLst/>
                  <a:gdLst>
                    <a:gd name="T0" fmla="*/ 0 w 127"/>
                    <a:gd name="T1" fmla="*/ 0 h 170"/>
                    <a:gd name="T2" fmla="*/ 0 w 127"/>
                    <a:gd name="T3" fmla="*/ 0 h 170"/>
                    <a:gd name="T4" fmla="*/ 0 w 127"/>
                    <a:gd name="T5" fmla="*/ 0 h 170"/>
                    <a:gd name="T6" fmla="*/ 0 w 127"/>
                    <a:gd name="T7" fmla="*/ 0 h 170"/>
                    <a:gd name="T8" fmla="*/ 0 w 127"/>
                    <a:gd name="T9" fmla="*/ 0 h 170"/>
                    <a:gd name="T10" fmla="*/ 0 w 127"/>
                    <a:gd name="T11" fmla="*/ 0 h 170"/>
                    <a:gd name="T12" fmla="*/ 0 w 127"/>
                    <a:gd name="T13" fmla="*/ 0 h 170"/>
                    <a:gd name="T14" fmla="*/ 0 w 127"/>
                    <a:gd name="T15" fmla="*/ 0 h 170"/>
                    <a:gd name="T16" fmla="*/ 0 w 127"/>
                    <a:gd name="T17" fmla="*/ 0 h 170"/>
                    <a:gd name="T18" fmla="*/ 0 w 127"/>
                    <a:gd name="T19" fmla="*/ 0 h 170"/>
                    <a:gd name="T20" fmla="*/ 0 w 127"/>
                    <a:gd name="T21" fmla="*/ 0 h 170"/>
                    <a:gd name="T22" fmla="*/ 0 w 127"/>
                    <a:gd name="T23" fmla="*/ 0 h 170"/>
                    <a:gd name="T24" fmla="*/ 0 w 127"/>
                    <a:gd name="T25" fmla="*/ 0 h 170"/>
                    <a:gd name="T26" fmla="*/ 0 w 127"/>
                    <a:gd name="T27" fmla="*/ 0 h 170"/>
                    <a:gd name="T28" fmla="*/ 0 w 127"/>
                    <a:gd name="T29" fmla="*/ 0 h 170"/>
                    <a:gd name="T30" fmla="*/ 0 w 127"/>
                    <a:gd name="T31" fmla="*/ 0 h 170"/>
                    <a:gd name="T32" fmla="*/ 0 w 127"/>
                    <a:gd name="T33" fmla="*/ 0 h 170"/>
                    <a:gd name="T34" fmla="*/ 0 w 127"/>
                    <a:gd name="T35" fmla="*/ 0 h 170"/>
                    <a:gd name="T36" fmla="*/ 0 w 127"/>
                    <a:gd name="T37" fmla="*/ 0 h 170"/>
                    <a:gd name="T38" fmla="*/ 0 w 127"/>
                    <a:gd name="T39" fmla="*/ 0 h 170"/>
                    <a:gd name="T40" fmla="*/ 0 w 127"/>
                    <a:gd name="T41" fmla="*/ 0 h 170"/>
                    <a:gd name="T42" fmla="*/ 0 w 127"/>
                    <a:gd name="T43" fmla="*/ 0 h 170"/>
                    <a:gd name="T44" fmla="*/ 0 w 127"/>
                    <a:gd name="T45" fmla="*/ 0 h 170"/>
                    <a:gd name="T46" fmla="*/ 0 w 127"/>
                    <a:gd name="T47" fmla="*/ 0 h 170"/>
                    <a:gd name="T48" fmla="*/ 0 w 127"/>
                    <a:gd name="T49" fmla="*/ 0 h 170"/>
                    <a:gd name="T50" fmla="*/ 0 w 127"/>
                    <a:gd name="T51" fmla="*/ 0 h 170"/>
                    <a:gd name="T52" fmla="*/ 0 w 127"/>
                    <a:gd name="T53" fmla="*/ 0 h 170"/>
                    <a:gd name="T54" fmla="*/ 0 w 127"/>
                    <a:gd name="T55" fmla="*/ 0 h 170"/>
                    <a:gd name="T56" fmla="*/ 0 w 127"/>
                    <a:gd name="T57" fmla="*/ 0 h 170"/>
                    <a:gd name="T58" fmla="*/ 0 w 127"/>
                    <a:gd name="T59" fmla="*/ 0 h 170"/>
                    <a:gd name="T60" fmla="*/ 0 w 127"/>
                    <a:gd name="T61" fmla="*/ 0 h 170"/>
                    <a:gd name="T62" fmla="*/ 0 w 127"/>
                    <a:gd name="T63" fmla="*/ 0 h 170"/>
                    <a:gd name="T64" fmla="*/ 0 w 127"/>
                    <a:gd name="T65" fmla="*/ 0 h 170"/>
                    <a:gd name="T66" fmla="*/ 0 w 127"/>
                    <a:gd name="T67" fmla="*/ 0 h 170"/>
                    <a:gd name="T68" fmla="*/ 0 w 127"/>
                    <a:gd name="T69" fmla="*/ 0 h 170"/>
                    <a:gd name="T70" fmla="*/ 0 w 127"/>
                    <a:gd name="T71" fmla="*/ 0 h 170"/>
                    <a:gd name="T72" fmla="*/ 0 w 127"/>
                    <a:gd name="T73" fmla="*/ 0 h 170"/>
                    <a:gd name="T74" fmla="*/ 0 w 127"/>
                    <a:gd name="T75" fmla="*/ 0 h 170"/>
                    <a:gd name="T76" fmla="*/ 0 w 127"/>
                    <a:gd name="T77" fmla="*/ 0 h 170"/>
                    <a:gd name="T78" fmla="*/ 0 w 127"/>
                    <a:gd name="T79" fmla="*/ 0 h 17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7"/>
                    <a:gd name="T121" fmla="*/ 0 h 170"/>
                    <a:gd name="T122" fmla="*/ 127 w 127"/>
                    <a:gd name="T123" fmla="*/ 170 h 17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7" h="170">
                      <a:moveTo>
                        <a:pt x="0" y="169"/>
                      </a:moveTo>
                      <a:lnTo>
                        <a:pt x="35" y="170"/>
                      </a:lnTo>
                      <a:lnTo>
                        <a:pt x="35" y="153"/>
                      </a:lnTo>
                      <a:lnTo>
                        <a:pt x="37" y="139"/>
                      </a:lnTo>
                      <a:lnTo>
                        <a:pt x="19" y="139"/>
                      </a:lnTo>
                      <a:lnTo>
                        <a:pt x="35" y="147"/>
                      </a:lnTo>
                      <a:lnTo>
                        <a:pt x="43" y="119"/>
                      </a:lnTo>
                      <a:lnTo>
                        <a:pt x="52" y="94"/>
                      </a:lnTo>
                      <a:lnTo>
                        <a:pt x="36" y="85"/>
                      </a:lnTo>
                      <a:lnTo>
                        <a:pt x="49" y="100"/>
                      </a:lnTo>
                      <a:lnTo>
                        <a:pt x="63" y="78"/>
                      </a:lnTo>
                      <a:lnTo>
                        <a:pt x="78" y="60"/>
                      </a:lnTo>
                      <a:lnTo>
                        <a:pt x="87" y="52"/>
                      </a:lnTo>
                      <a:lnTo>
                        <a:pt x="75" y="38"/>
                      </a:lnTo>
                      <a:lnTo>
                        <a:pt x="82" y="56"/>
                      </a:lnTo>
                      <a:lnTo>
                        <a:pt x="91" y="50"/>
                      </a:lnTo>
                      <a:lnTo>
                        <a:pt x="102" y="45"/>
                      </a:lnTo>
                      <a:lnTo>
                        <a:pt x="112" y="41"/>
                      </a:lnTo>
                      <a:lnTo>
                        <a:pt x="105" y="23"/>
                      </a:lnTo>
                      <a:lnTo>
                        <a:pt x="105" y="42"/>
                      </a:lnTo>
                      <a:lnTo>
                        <a:pt x="115" y="40"/>
                      </a:lnTo>
                      <a:lnTo>
                        <a:pt x="127" y="40"/>
                      </a:lnTo>
                      <a:lnTo>
                        <a:pt x="127" y="0"/>
                      </a:lnTo>
                      <a:lnTo>
                        <a:pt x="115" y="0"/>
                      </a:lnTo>
                      <a:lnTo>
                        <a:pt x="105" y="2"/>
                      </a:lnTo>
                      <a:lnTo>
                        <a:pt x="98" y="5"/>
                      </a:lnTo>
                      <a:lnTo>
                        <a:pt x="88" y="8"/>
                      </a:lnTo>
                      <a:lnTo>
                        <a:pt x="77" y="13"/>
                      </a:lnTo>
                      <a:lnTo>
                        <a:pt x="68" y="19"/>
                      </a:lnTo>
                      <a:lnTo>
                        <a:pt x="63" y="24"/>
                      </a:lnTo>
                      <a:lnTo>
                        <a:pt x="54" y="31"/>
                      </a:lnTo>
                      <a:lnTo>
                        <a:pt x="38" y="50"/>
                      </a:lnTo>
                      <a:lnTo>
                        <a:pt x="25" y="72"/>
                      </a:lnTo>
                      <a:lnTo>
                        <a:pt x="20" y="78"/>
                      </a:lnTo>
                      <a:lnTo>
                        <a:pt x="11" y="103"/>
                      </a:lnTo>
                      <a:lnTo>
                        <a:pt x="4" y="131"/>
                      </a:lnTo>
                      <a:lnTo>
                        <a:pt x="2" y="139"/>
                      </a:lnTo>
                      <a:lnTo>
                        <a:pt x="0" y="153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" name="Freeform 165"/>
              <p:cNvSpPr>
                <a:spLocks/>
              </p:cNvSpPr>
              <p:nvPr/>
            </p:nvSpPr>
            <p:spPr bwMode="auto">
              <a:xfrm>
                <a:off x="3023" y="2544"/>
                <a:ext cx="22" cy="66"/>
              </a:xfrm>
              <a:custGeom>
                <a:avLst/>
                <a:gdLst>
                  <a:gd name="T0" fmla="*/ 0 w 66"/>
                  <a:gd name="T1" fmla="*/ 0 h 264"/>
                  <a:gd name="T2" fmla="*/ 0 w 66"/>
                  <a:gd name="T3" fmla="*/ 0 h 264"/>
                  <a:gd name="T4" fmla="*/ 0 w 66"/>
                  <a:gd name="T5" fmla="*/ 0 h 264"/>
                  <a:gd name="T6" fmla="*/ 0 w 66"/>
                  <a:gd name="T7" fmla="*/ 0 h 264"/>
                  <a:gd name="T8" fmla="*/ 0 w 66"/>
                  <a:gd name="T9" fmla="*/ 0 h 264"/>
                  <a:gd name="T10" fmla="*/ 0 w 66"/>
                  <a:gd name="T11" fmla="*/ 0 h 264"/>
                  <a:gd name="T12" fmla="*/ 0 w 66"/>
                  <a:gd name="T13" fmla="*/ 0 h 264"/>
                  <a:gd name="T14" fmla="*/ 0 w 66"/>
                  <a:gd name="T15" fmla="*/ 0 h 264"/>
                  <a:gd name="T16" fmla="*/ 0 w 66"/>
                  <a:gd name="T17" fmla="*/ 0 h 264"/>
                  <a:gd name="T18" fmla="*/ 0 w 66"/>
                  <a:gd name="T19" fmla="*/ 0 h 264"/>
                  <a:gd name="T20" fmla="*/ 0 w 66"/>
                  <a:gd name="T21" fmla="*/ 0 h 264"/>
                  <a:gd name="T22" fmla="*/ 0 w 66"/>
                  <a:gd name="T23" fmla="*/ 0 h 264"/>
                  <a:gd name="T24" fmla="*/ 0 w 66"/>
                  <a:gd name="T25" fmla="*/ 0 h 264"/>
                  <a:gd name="T26" fmla="*/ 0 w 66"/>
                  <a:gd name="T27" fmla="*/ 0 h 264"/>
                  <a:gd name="T28" fmla="*/ 0 w 66"/>
                  <a:gd name="T29" fmla="*/ 0 h 264"/>
                  <a:gd name="T30" fmla="*/ 0 w 66"/>
                  <a:gd name="T31" fmla="*/ 0 h 264"/>
                  <a:gd name="T32" fmla="*/ 0 w 66"/>
                  <a:gd name="T33" fmla="*/ 0 h 264"/>
                  <a:gd name="T34" fmla="*/ 0 w 66"/>
                  <a:gd name="T35" fmla="*/ 0 h 264"/>
                  <a:gd name="T36" fmla="*/ 0 w 66"/>
                  <a:gd name="T37" fmla="*/ 0 h 264"/>
                  <a:gd name="T38" fmla="*/ 0 w 66"/>
                  <a:gd name="T39" fmla="*/ 0 h 264"/>
                  <a:gd name="T40" fmla="*/ 0 w 66"/>
                  <a:gd name="T41" fmla="*/ 0 h 264"/>
                  <a:gd name="T42" fmla="*/ 0 w 66"/>
                  <a:gd name="T43" fmla="*/ 0 h 264"/>
                  <a:gd name="T44" fmla="*/ 0 w 66"/>
                  <a:gd name="T45" fmla="*/ 0 h 264"/>
                  <a:gd name="T46" fmla="*/ 0 w 66"/>
                  <a:gd name="T47" fmla="*/ 0 h 264"/>
                  <a:gd name="T48" fmla="*/ 0 w 66"/>
                  <a:gd name="T49" fmla="*/ 0 h 264"/>
                  <a:gd name="T50" fmla="*/ 0 w 66"/>
                  <a:gd name="T51" fmla="*/ 0 h 264"/>
                  <a:gd name="T52" fmla="*/ 0 w 66"/>
                  <a:gd name="T53" fmla="*/ 0 h 264"/>
                  <a:gd name="T54" fmla="*/ 0 w 66"/>
                  <a:gd name="T55" fmla="*/ 0 h 264"/>
                  <a:gd name="T56" fmla="*/ 0 w 66"/>
                  <a:gd name="T57" fmla="*/ 0 h 264"/>
                  <a:gd name="T58" fmla="*/ 0 w 66"/>
                  <a:gd name="T59" fmla="*/ 0 h 264"/>
                  <a:gd name="T60" fmla="*/ 0 w 66"/>
                  <a:gd name="T61" fmla="*/ 0 h 264"/>
                  <a:gd name="T62" fmla="*/ 0 w 66"/>
                  <a:gd name="T63" fmla="*/ 0 h 264"/>
                  <a:gd name="T64" fmla="*/ 0 w 66"/>
                  <a:gd name="T65" fmla="*/ 0 h 264"/>
                  <a:gd name="T66" fmla="*/ 0 w 66"/>
                  <a:gd name="T67" fmla="*/ 0 h 264"/>
                  <a:gd name="T68" fmla="*/ 0 w 66"/>
                  <a:gd name="T69" fmla="*/ 0 h 264"/>
                  <a:gd name="T70" fmla="*/ 0 w 66"/>
                  <a:gd name="T71" fmla="*/ 0 h 264"/>
                  <a:gd name="T72" fmla="*/ 0 w 66"/>
                  <a:gd name="T73" fmla="*/ 0 h 264"/>
                  <a:gd name="T74" fmla="*/ 0 w 66"/>
                  <a:gd name="T75" fmla="*/ 0 h 264"/>
                  <a:gd name="T76" fmla="*/ 0 w 66"/>
                  <a:gd name="T77" fmla="*/ 0 h 264"/>
                  <a:gd name="T78" fmla="*/ 0 w 66"/>
                  <a:gd name="T79" fmla="*/ 0 h 264"/>
                  <a:gd name="T80" fmla="*/ 0 w 66"/>
                  <a:gd name="T81" fmla="*/ 0 h 264"/>
                  <a:gd name="T82" fmla="*/ 0 w 66"/>
                  <a:gd name="T83" fmla="*/ 0 h 26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6"/>
                  <a:gd name="T127" fmla="*/ 0 h 264"/>
                  <a:gd name="T128" fmla="*/ 66 w 66"/>
                  <a:gd name="T129" fmla="*/ 264 h 26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6" h="264">
                    <a:moveTo>
                      <a:pt x="8" y="0"/>
                    </a:moveTo>
                    <a:lnTo>
                      <a:pt x="8" y="41"/>
                    </a:lnTo>
                    <a:lnTo>
                      <a:pt x="12" y="42"/>
                    </a:lnTo>
                    <a:lnTo>
                      <a:pt x="12" y="21"/>
                    </a:lnTo>
                    <a:lnTo>
                      <a:pt x="5" y="39"/>
                    </a:lnTo>
                    <a:lnTo>
                      <a:pt x="0" y="36"/>
                    </a:lnTo>
                    <a:lnTo>
                      <a:pt x="4" y="39"/>
                    </a:lnTo>
                    <a:lnTo>
                      <a:pt x="8" y="44"/>
                    </a:lnTo>
                    <a:lnTo>
                      <a:pt x="20" y="31"/>
                    </a:lnTo>
                    <a:lnTo>
                      <a:pt x="4" y="38"/>
                    </a:lnTo>
                    <a:lnTo>
                      <a:pt x="8" y="47"/>
                    </a:lnTo>
                    <a:lnTo>
                      <a:pt x="11" y="58"/>
                    </a:lnTo>
                    <a:lnTo>
                      <a:pt x="14" y="70"/>
                    </a:lnTo>
                    <a:lnTo>
                      <a:pt x="18" y="83"/>
                    </a:lnTo>
                    <a:lnTo>
                      <a:pt x="21" y="99"/>
                    </a:lnTo>
                    <a:lnTo>
                      <a:pt x="37" y="91"/>
                    </a:lnTo>
                    <a:lnTo>
                      <a:pt x="19" y="91"/>
                    </a:lnTo>
                    <a:lnTo>
                      <a:pt x="22" y="109"/>
                    </a:lnTo>
                    <a:lnTo>
                      <a:pt x="24" y="127"/>
                    </a:lnTo>
                    <a:lnTo>
                      <a:pt x="26" y="147"/>
                    </a:lnTo>
                    <a:lnTo>
                      <a:pt x="28" y="169"/>
                    </a:lnTo>
                    <a:lnTo>
                      <a:pt x="30" y="215"/>
                    </a:lnTo>
                    <a:lnTo>
                      <a:pt x="31" y="264"/>
                    </a:lnTo>
                    <a:lnTo>
                      <a:pt x="66" y="264"/>
                    </a:lnTo>
                    <a:lnTo>
                      <a:pt x="65" y="215"/>
                    </a:lnTo>
                    <a:lnTo>
                      <a:pt x="63" y="169"/>
                    </a:lnTo>
                    <a:lnTo>
                      <a:pt x="61" y="147"/>
                    </a:lnTo>
                    <a:lnTo>
                      <a:pt x="59" y="127"/>
                    </a:lnTo>
                    <a:lnTo>
                      <a:pt x="57" y="109"/>
                    </a:lnTo>
                    <a:lnTo>
                      <a:pt x="53" y="91"/>
                    </a:lnTo>
                    <a:lnTo>
                      <a:pt x="52" y="83"/>
                    </a:lnTo>
                    <a:lnTo>
                      <a:pt x="49" y="67"/>
                    </a:lnTo>
                    <a:lnTo>
                      <a:pt x="46" y="54"/>
                    </a:lnTo>
                    <a:lnTo>
                      <a:pt x="43" y="42"/>
                    </a:lnTo>
                    <a:lnTo>
                      <a:pt x="40" y="31"/>
                    </a:lnTo>
                    <a:lnTo>
                      <a:pt x="36" y="22"/>
                    </a:lnTo>
                    <a:lnTo>
                      <a:pt x="32" y="16"/>
                    </a:lnTo>
                    <a:lnTo>
                      <a:pt x="28" y="11"/>
                    </a:lnTo>
                    <a:lnTo>
                      <a:pt x="24" y="8"/>
                    </a:lnTo>
                    <a:lnTo>
                      <a:pt x="19" y="3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166"/>
              <p:cNvSpPr>
                <a:spLocks/>
              </p:cNvSpPr>
              <p:nvPr/>
            </p:nvSpPr>
            <p:spPr bwMode="auto">
              <a:xfrm>
                <a:off x="2750" y="2609"/>
                <a:ext cx="316" cy="10"/>
              </a:xfrm>
              <a:custGeom>
                <a:avLst/>
                <a:gdLst>
                  <a:gd name="T0" fmla="*/ 0 w 948"/>
                  <a:gd name="T1" fmla="*/ 0 h 41"/>
                  <a:gd name="T2" fmla="*/ 0 w 948"/>
                  <a:gd name="T3" fmla="*/ 0 h 41"/>
                  <a:gd name="T4" fmla="*/ 0 w 948"/>
                  <a:gd name="T5" fmla="*/ 0 h 41"/>
                  <a:gd name="T6" fmla="*/ 0 w 948"/>
                  <a:gd name="T7" fmla="*/ 0 h 41"/>
                  <a:gd name="T8" fmla="*/ 0 w 948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8"/>
                  <a:gd name="T16" fmla="*/ 0 h 41"/>
                  <a:gd name="T17" fmla="*/ 948 w 94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8" h="41">
                    <a:moveTo>
                      <a:pt x="0" y="0"/>
                    </a:moveTo>
                    <a:lnTo>
                      <a:pt x="0" y="40"/>
                    </a:lnTo>
                    <a:lnTo>
                      <a:pt x="948" y="41"/>
                    </a:lnTo>
                    <a:lnTo>
                      <a:pt x="948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167"/>
              <p:cNvSpPr>
                <a:spLocks/>
              </p:cNvSpPr>
              <p:nvPr/>
            </p:nvSpPr>
            <p:spPr bwMode="auto">
              <a:xfrm>
                <a:off x="3154" y="2609"/>
                <a:ext cx="56" cy="10"/>
              </a:xfrm>
              <a:custGeom>
                <a:avLst/>
                <a:gdLst>
                  <a:gd name="T0" fmla="*/ 0 w 170"/>
                  <a:gd name="T1" fmla="*/ 0 h 41"/>
                  <a:gd name="T2" fmla="*/ 0 w 170"/>
                  <a:gd name="T3" fmla="*/ 0 h 41"/>
                  <a:gd name="T4" fmla="*/ 0 w 170"/>
                  <a:gd name="T5" fmla="*/ 0 h 41"/>
                  <a:gd name="T6" fmla="*/ 0 w 170"/>
                  <a:gd name="T7" fmla="*/ 0 h 41"/>
                  <a:gd name="T8" fmla="*/ 0 w 170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"/>
                  <a:gd name="T16" fmla="*/ 0 h 41"/>
                  <a:gd name="T17" fmla="*/ 170 w 17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" h="41">
                    <a:moveTo>
                      <a:pt x="0" y="0"/>
                    </a:moveTo>
                    <a:lnTo>
                      <a:pt x="0" y="40"/>
                    </a:lnTo>
                    <a:lnTo>
                      <a:pt x="170" y="41"/>
                    </a:lnTo>
                    <a:lnTo>
                      <a:pt x="17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Freeform 168"/>
              <p:cNvSpPr>
                <a:spLocks/>
              </p:cNvSpPr>
              <p:nvPr/>
            </p:nvSpPr>
            <p:spPr bwMode="auto">
              <a:xfrm>
                <a:off x="2948" y="2488"/>
                <a:ext cx="95" cy="58"/>
              </a:xfrm>
              <a:custGeom>
                <a:avLst/>
                <a:gdLst>
                  <a:gd name="T0" fmla="*/ 0 w 283"/>
                  <a:gd name="T1" fmla="*/ 0 h 231"/>
                  <a:gd name="T2" fmla="*/ 0 w 283"/>
                  <a:gd name="T3" fmla="*/ 0 h 231"/>
                  <a:gd name="T4" fmla="*/ 0 w 283"/>
                  <a:gd name="T5" fmla="*/ 0 h 231"/>
                  <a:gd name="T6" fmla="*/ 0 w 283"/>
                  <a:gd name="T7" fmla="*/ 0 h 231"/>
                  <a:gd name="T8" fmla="*/ 0 w 283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3"/>
                  <a:gd name="T16" fmla="*/ 0 h 231"/>
                  <a:gd name="T17" fmla="*/ 283 w 283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3" h="231">
                    <a:moveTo>
                      <a:pt x="19" y="0"/>
                    </a:moveTo>
                    <a:lnTo>
                      <a:pt x="0" y="33"/>
                    </a:lnTo>
                    <a:lnTo>
                      <a:pt x="264" y="231"/>
                    </a:lnTo>
                    <a:lnTo>
                      <a:pt x="283" y="19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Freeform 169"/>
              <p:cNvSpPr>
                <a:spLocks/>
              </p:cNvSpPr>
              <p:nvPr/>
            </p:nvSpPr>
            <p:spPr bwMode="auto">
              <a:xfrm>
                <a:off x="3034" y="2533"/>
                <a:ext cx="151" cy="25"/>
              </a:xfrm>
              <a:custGeom>
                <a:avLst/>
                <a:gdLst>
                  <a:gd name="T0" fmla="*/ 0 w 453"/>
                  <a:gd name="T1" fmla="*/ 0 h 100"/>
                  <a:gd name="T2" fmla="*/ 0 w 453"/>
                  <a:gd name="T3" fmla="*/ 0 h 100"/>
                  <a:gd name="T4" fmla="*/ 0 w 453"/>
                  <a:gd name="T5" fmla="*/ 0 h 100"/>
                  <a:gd name="T6" fmla="*/ 0 w 453"/>
                  <a:gd name="T7" fmla="*/ 0 h 100"/>
                  <a:gd name="T8" fmla="*/ 0 w 453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100"/>
                  <a:gd name="T17" fmla="*/ 453 w 453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100">
                    <a:moveTo>
                      <a:pt x="5" y="0"/>
                    </a:moveTo>
                    <a:lnTo>
                      <a:pt x="0" y="39"/>
                    </a:lnTo>
                    <a:lnTo>
                      <a:pt x="448" y="100"/>
                    </a:lnTo>
                    <a:lnTo>
                      <a:pt x="453" y="6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170"/>
              <p:cNvSpPr>
                <a:spLocks/>
              </p:cNvSpPr>
              <p:nvPr/>
            </p:nvSpPr>
            <p:spPr bwMode="auto">
              <a:xfrm>
                <a:off x="3171" y="2548"/>
                <a:ext cx="54" cy="27"/>
              </a:xfrm>
              <a:custGeom>
                <a:avLst/>
                <a:gdLst>
                  <a:gd name="T0" fmla="*/ 0 w 163"/>
                  <a:gd name="T1" fmla="*/ 0 h 111"/>
                  <a:gd name="T2" fmla="*/ 0 w 163"/>
                  <a:gd name="T3" fmla="*/ 0 h 111"/>
                  <a:gd name="T4" fmla="*/ 0 w 163"/>
                  <a:gd name="T5" fmla="*/ 0 h 111"/>
                  <a:gd name="T6" fmla="*/ 0 w 163"/>
                  <a:gd name="T7" fmla="*/ 0 h 111"/>
                  <a:gd name="T8" fmla="*/ 0 w 163"/>
                  <a:gd name="T9" fmla="*/ 0 h 111"/>
                  <a:gd name="T10" fmla="*/ 0 w 163"/>
                  <a:gd name="T11" fmla="*/ 0 h 111"/>
                  <a:gd name="T12" fmla="*/ 0 w 163"/>
                  <a:gd name="T13" fmla="*/ 0 h 111"/>
                  <a:gd name="T14" fmla="*/ 0 w 163"/>
                  <a:gd name="T15" fmla="*/ 0 h 111"/>
                  <a:gd name="T16" fmla="*/ 0 w 163"/>
                  <a:gd name="T17" fmla="*/ 0 h 111"/>
                  <a:gd name="T18" fmla="*/ 0 w 163"/>
                  <a:gd name="T19" fmla="*/ 0 h 111"/>
                  <a:gd name="T20" fmla="*/ 0 w 163"/>
                  <a:gd name="T21" fmla="*/ 0 h 111"/>
                  <a:gd name="T22" fmla="*/ 0 w 163"/>
                  <a:gd name="T23" fmla="*/ 0 h 111"/>
                  <a:gd name="T24" fmla="*/ 0 w 163"/>
                  <a:gd name="T25" fmla="*/ 0 h 111"/>
                  <a:gd name="T26" fmla="*/ 0 w 163"/>
                  <a:gd name="T27" fmla="*/ 0 h 111"/>
                  <a:gd name="T28" fmla="*/ 0 w 163"/>
                  <a:gd name="T29" fmla="*/ 0 h 111"/>
                  <a:gd name="T30" fmla="*/ 0 w 163"/>
                  <a:gd name="T31" fmla="*/ 0 h 111"/>
                  <a:gd name="T32" fmla="*/ 0 w 163"/>
                  <a:gd name="T33" fmla="*/ 0 h 111"/>
                  <a:gd name="T34" fmla="*/ 0 w 163"/>
                  <a:gd name="T35" fmla="*/ 0 h 111"/>
                  <a:gd name="T36" fmla="*/ 0 w 163"/>
                  <a:gd name="T37" fmla="*/ 0 h 111"/>
                  <a:gd name="T38" fmla="*/ 0 w 163"/>
                  <a:gd name="T39" fmla="*/ 0 h 111"/>
                  <a:gd name="T40" fmla="*/ 0 w 163"/>
                  <a:gd name="T41" fmla="*/ 0 h 111"/>
                  <a:gd name="T42" fmla="*/ 0 w 163"/>
                  <a:gd name="T43" fmla="*/ 0 h 111"/>
                  <a:gd name="T44" fmla="*/ 0 w 163"/>
                  <a:gd name="T45" fmla="*/ 0 h 111"/>
                  <a:gd name="T46" fmla="*/ 0 w 163"/>
                  <a:gd name="T47" fmla="*/ 0 h 111"/>
                  <a:gd name="T48" fmla="*/ 0 w 163"/>
                  <a:gd name="T49" fmla="*/ 0 h 111"/>
                  <a:gd name="T50" fmla="*/ 0 w 163"/>
                  <a:gd name="T51" fmla="*/ 0 h 111"/>
                  <a:gd name="T52" fmla="*/ 0 w 163"/>
                  <a:gd name="T53" fmla="*/ 0 h 111"/>
                  <a:gd name="T54" fmla="*/ 0 w 163"/>
                  <a:gd name="T55" fmla="*/ 0 h 111"/>
                  <a:gd name="T56" fmla="*/ 0 w 163"/>
                  <a:gd name="T57" fmla="*/ 0 h 111"/>
                  <a:gd name="T58" fmla="*/ 0 w 163"/>
                  <a:gd name="T59" fmla="*/ 0 h 111"/>
                  <a:gd name="T60" fmla="*/ 0 w 163"/>
                  <a:gd name="T61" fmla="*/ 0 h 111"/>
                  <a:gd name="T62" fmla="*/ 0 w 163"/>
                  <a:gd name="T63" fmla="*/ 0 h 111"/>
                  <a:gd name="T64" fmla="*/ 0 w 163"/>
                  <a:gd name="T65" fmla="*/ 0 h 111"/>
                  <a:gd name="T66" fmla="*/ 0 w 163"/>
                  <a:gd name="T67" fmla="*/ 0 h 111"/>
                  <a:gd name="T68" fmla="*/ 0 w 163"/>
                  <a:gd name="T69" fmla="*/ 0 h 111"/>
                  <a:gd name="T70" fmla="*/ 0 w 163"/>
                  <a:gd name="T71" fmla="*/ 0 h 111"/>
                  <a:gd name="T72" fmla="*/ 0 w 163"/>
                  <a:gd name="T73" fmla="*/ 0 h 111"/>
                  <a:gd name="T74" fmla="*/ 0 w 163"/>
                  <a:gd name="T75" fmla="*/ 0 h 111"/>
                  <a:gd name="T76" fmla="*/ 0 w 163"/>
                  <a:gd name="T77" fmla="*/ 0 h 1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3"/>
                  <a:gd name="T118" fmla="*/ 0 h 111"/>
                  <a:gd name="T119" fmla="*/ 163 w 163"/>
                  <a:gd name="T120" fmla="*/ 111 h 1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3" h="111">
                    <a:moveTo>
                      <a:pt x="0" y="0"/>
                    </a:moveTo>
                    <a:lnTo>
                      <a:pt x="0" y="40"/>
                    </a:lnTo>
                    <a:lnTo>
                      <a:pt x="30" y="41"/>
                    </a:lnTo>
                    <a:lnTo>
                      <a:pt x="57" y="46"/>
                    </a:lnTo>
                    <a:lnTo>
                      <a:pt x="57" y="27"/>
                    </a:lnTo>
                    <a:lnTo>
                      <a:pt x="50" y="45"/>
                    </a:lnTo>
                    <a:lnTo>
                      <a:pt x="74" y="54"/>
                    </a:lnTo>
                    <a:lnTo>
                      <a:pt x="96" y="65"/>
                    </a:lnTo>
                    <a:lnTo>
                      <a:pt x="105" y="71"/>
                    </a:lnTo>
                    <a:lnTo>
                      <a:pt x="112" y="52"/>
                    </a:lnTo>
                    <a:lnTo>
                      <a:pt x="99" y="67"/>
                    </a:lnTo>
                    <a:lnTo>
                      <a:pt x="108" y="74"/>
                    </a:lnTo>
                    <a:lnTo>
                      <a:pt x="115" y="82"/>
                    </a:lnTo>
                    <a:lnTo>
                      <a:pt x="122" y="90"/>
                    </a:lnTo>
                    <a:lnTo>
                      <a:pt x="133" y="76"/>
                    </a:lnTo>
                    <a:lnTo>
                      <a:pt x="117" y="84"/>
                    </a:lnTo>
                    <a:lnTo>
                      <a:pt x="123" y="91"/>
                    </a:lnTo>
                    <a:lnTo>
                      <a:pt x="126" y="101"/>
                    </a:lnTo>
                    <a:lnTo>
                      <a:pt x="128" y="110"/>
                    </a:lnTo>
                    <a:lnTo>
                      <a:pt x="144" y="101"/>
                    </a:lnTo>
                    <a:lnTo>
                      <a:pt x="127" y="101"/>
                    </a:lnTo>
                    <a:lnTo>
                      <a:pt x="128" y="111"/>
                    </a:lnTo>
                    <a:lnTo>
                      <a:pt x="163" y="111"/>
                    </a:lnTo>
                    <a:lnTo>
                      <a:pt x="162" y="101"/>
                    </a:lnTo>
                    <a:lnTo>
                      <a:pt x="160" y="94"/>
                    </a:lnTo>
                    <a:lnTo>
                      <a:pt x="157" y="85"/>
                    </a:lnTo>
                    <a:lnTo>
                      <a:pt x="154" y="76"/>
                    </a:lnTo>
                    <a:lnTo>
                      <a:pt x="149" y="68"/>
                    </a:lnTo>
                    <a:lnTo>
                      <a:pt x="146" y="62"/>
                    </a:lnTo>
                    <a:lnTo>
                      <a:pt x="140" y="54"/>
                    </a:lnTo>
                    <a:lnTo>
                      <a:pt x="132" y="46"/>
                    </a:lnTo>
                    <a:lnTo>
                      <a:pt x="124" y="39"/>
                    </a:lnTo>
                    <a:lnTo>
                      <a:pt x="118" y="34"/>
                    </a:lnTo>
                    <a:lnTo>
                      <a:pt x="110" y="28"/>
                    </a:lnTo>
                    <a:lnTo>
                      <a:pt x="88" y="17"/>
                    </a:lnTo>
                    <a:lnTo>
                      <a:pt x="64" y="9"/>
                    </a:lnTo>
                    <a:lnTo>
                      <a:pt x="57" y="6"/>
                    </a:lnTo>
                    <a:lnTo>
                      <a:pt x="3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Freeform 171"/>
              <p:cNvSpPr>
                <a:spLocks/>
              </p:cNvSpPr>
              <p:nvPr/>
            </p:nvSpPr>
            <p:spPr bwMode="auto">
              <a:xfrm>
                <a:off x="3205" y="2581"/>
                <a:ext cx="24" cy="34"/>
              </a:xfrm>
              <a:custGeom>
                <a:avLst/>
                <a:gdLst>
                  <a:gd name="T0" fmla="*/ 0 w 71"/>
                  <a:gd name="T1" fmla="*/ 0 h 137"/>
                  <a:gd name="T2" fmla="*/ 0 w 71"/>
                  <a:gd name="T3" fmla="*/ 0 h 137"/>
                  <a:gd name="T4" fmla="*/ 0 w 71"/>
                  <a:gd name="T5" fmla="*/ 0 h 137"/>
                  <a:gd name="T6" fmla="*/ 0 w 71"/>
                  <a:gd name="T7" fmla="*/ 0 h 137"/>
                  <a:gd name="T8" fmla="*/ 0 w 71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37"/>
                  <a:gd name="T17" fmla="*/ 71 w 71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37">
                    <a:moveTo>
                      <a:pt x="71" y="15"/>
                    </a:moveTo>
                    <a:lnTo>
                      <a:pt x="40" y="0"/>
                    </a:lnTo>
                    <a:lnTo>
                      <a:pt x="0" y="122"/>
                    </a:lnTo>
                    <a:lnTo>
                      <a:pt x="31" y="137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Freeform 172"/>
              <p:cNvSpPr>
                <a:spLocks/>
              </p:cNvSpPr>
              <p:nvPr/>
            </p:nvSpPr>
            <p:spPr bwMode="auto">
              <a:xfrm>
                <a:off x="2836" y="2496"/>
                <a:ext cx="16" cy="114"/>
              </a:xfrm>
              <a:custGeom>
                <a:avLst/>
                <a:gdLst>
                  <a:gd name="T0" fmla="*/ 0 w 48"/>
                  <a:gd name="T1" fmla="*/ 0 h 458"/>
                  <a:gd name="T2" fmla="*/ 0 w 48"/>
                  <a:gd name="T3" fmla="*/ 0 h 458"/>
                  <a:gd name="T4" fmla="*/ 0 w 48"/>
                  <a:gd name="T5" fmla="*/ 0 h 458"/>
                  <a:gd name="T6" fmla="*/ 0 w 48"/>
                  <a:gd name="T7" fmla="*/ 0 h 458"/>
                  <a:gd name="T8" fmla="*/ 0 w 48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58"/>
                  <a:gd name="T17" fmla="*/ 48 w 48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58">
                    <a:moveTo>
                      <a:pt x="48" y="1"/>
                    </a:moveTo>
                    <a:lnTo>
                      <a:pt x="14" y="0"/>
                    </a:lnTo>
                    <a:lnTo>
                      <a:pt x="0" y="457"/>
                    </a:lnTo>
                    <a:lnTo>
                      <a:pt x="35" y="45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4" name="Group 173"/>
          <p:cNvGrpSpPr>
            <a:grpSpLocks/>
          </p:cNvGrpSpPr>
          <p:nvPr/>
        </p:nvGrpSpPr>
        <p:grpSpPr bwMode="auto">
          <a:xfrm>
            <a:off x="5138738" y="1449253"/>
            <a:ext cx="666750" cy="135731"/>
            <a:chOff x="2612" y="2483"/>
            <a:chExt cx="617" cy="136"/>
          </a:xfrm>
        </p:grpSpPr>
        <p:sp>
          <p:nvSpPr>
            <p:cNvPr id="177" name="Rectangle 174"/>
            <p:cNvSpPr>
              <a:spLocks noChangeArrowheads="1"/>
            </p:cNvSpPr>
            <p:nvPr/>
          </p:nvSpPr>
          <p:spPr bwMode="auto">
            <a:xfrm>
              <a:off x="2612" y="2530"/>
              <a:ext cx="12" cy="8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3174" tIns="41587" rIns="83174" bIns="41587"/>
            <a:lstStyle/>
            <a:p>
              <a:pPr defTabSz="831850"/>
              <a:endParaRPr lang="en-US" altLang="zh-CN" sz="1600" dirty="0">
                <a:latin typeface="Futura Bk"/>
              </a:endParaRPr>
            </a:p>
          </p:txBody>
        </p:sp>
        <p:sp>
          <p:nvSpPr>
            <p:cNvPr id="178" name="Freeform 175"/>
            <p:cNvSpPr>
              <a:spLocks/>
            </p:cNvSpPr>
            <p:nvPr/>
          </p:nvSpPr>
          <p:spPr bwMode="auto">
            <a:xfrm>
              <a:off x="2618" y="2609"/>
              <a:ext cx="57" cy="10"/>
            </a:xfrm>
            <a:custGeom>
              <a:avLst/>
              <a:gdLst>
                <a:gd name="T0" fmla="*/ 0 w 171"/>
                <a:gd name="T1" fmla="*/ 0 h 41"/>
                <a:gd name="T2" fmla="*/ 0 w 171"/>
                <a:gd name="T3" fmla="*/ 0 h 41"/>
                <a:gd name="T4" fmla="*/ 0 w 171"/>
                <a:gd name="T5" fmla="*/ 0 h 41"/>
                <a:gd name="T6" fmla="*/ 0 w 171"/>
                <a:gd name="T7" fmla="*/ 0 h 41"/>
                <a:gd name="T8" fmla="*/ 0 w 171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41"/>
                <a:gd name="T17" fmla="*/ 171 w 17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41">
                  <a:moveTo>
                    <a:pt x="0" y="0"/>
                  </a:moveTo>
                  <a:lnTo>
                    <a:pt x="0" y="40"/>
                  </a:lnTo>
                  <a:lnTo>
                    <a:pt x="171" y="41"/>
                  </a:lnTo>
                  <a:lnTo>
                    <a:pt x="17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176"/>
            <p:cNvSpPr>
              <a:spLocks/>
            </p:cNvSpPr>
            <p:nvPr/>
          </p:nvSpPr>
          <p:spPr bwMode="auto">
            <a:xfrm>
              <a:off x="2615" y="2491"/>
              <a:ext cx="121" cy="47"/>
            </a:xfrm>
            <a:custGeom>
              <a:avLst/>
              <a:gdLst>
                <a:gd name="T0" fmla="*/ 0 w 255"/>
                <a:gd name="T1" fmla="*/ 0 h 202"/>
                <a:gd name="T2" fmla="*/ 0 w 255"/>
                <a:gd name="T3" fmla="*/ 0 h 202"/>
                <a:gd name="T4" fmla="*/ 0 w 255"/>
                <a:gd name="T5" fmla="*/ 0 h 202"/>
                <a:gd name="T6" fmla="*/ 0 w 255"/>
                <a:gd name="T7" fmla="*/ 0 h 202"/>
                <a:gd name="T8" fmla="*/ 0 w 255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02"/>
                <a:gd name="T17" fmla="*/ 255 w 255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02">
                  <a:moveTo>
                    <a:pt x="255" y="34"/>
                  </a:moveTo>
                  <a:lnTo>
                    <a:pt x="237" y="0"/>
                  </a:lnTo>
                  <a:lnTo>
                    <a:pt x="0" y="168"/>
                  </a:lnTo>
                  <a:lnTo>
                    <a:pt x="18" y="202"/>
                  </a:lnTo>
                  <a:lnTo>
                    <a:pt x="255" y="34"/>
                  </a:lnTo>
                  <a:close/>
                </a:path>
              </a:pathLst>
            </a:custGeom>
            <a:solidFill>
              <a:srgbClr val="8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5" name="Group 177"/>
            <p:cNvGrpSpPr>
              <a:grpSpLocks/>
            </p:cNvGrpSpPr>
            <p:nvPr/>
          </p:nvGrpSpPr>
          <p:grpSpPr bwMode="auto">
            <a:xfrm>
              <a:off x="2665" y="2483"/>
              <a:ext cx="564" cy="136"/>
              <a:chOff x="2665" y="2483"/>
              <a:chExt cx="564" cy="136"/>
            </a:xfrm>
          </p:grpSpPr>
          <p:sp>
            <p:nvSpPr>
              <p:cNvPr id="181" name="Freeform 178"/>
              <p:cNvSpPr>
                <a:spLocks/>
              </p:cNvSpPr>
              <p:nvPr/>
            </p:nvSpPr>
            <p:spPr bwMode="auto">
              <a:xfrm>
                <a:off x="2692" y="2483"/>
                <a:ext cx="272" cy="16"/>
              </a:xfrm>
              <a:custGeom>
                <a:avLst/>
                <a:gdLst>
                  <a:gd name="T0" fmla="*/ 0 w 816"/>
                  <a:gd name="T1" fmla="*/ 0 h 64"/>
                  <a:gd name="T2" fmla="*/ 0 w 816"/>
                  <a:gd name="T3" fmla="*/ 0 h 64"/>
                  <a:gd name="T4" fmla="*/ 0 w 816"/>
                  <a:gd name="T5" fmla="*/ 0 h 64"/>
                  <a:gd name="T6" fmla="*/ 0 w 816"/>
                  <a:gd name="T7" fmla="*/ 0 h 64"/>
                  <a:gd name="T8" fmla="*/ 0 w 816"/>
                  <a:gd name="T9" fmla="*/ 0 h 64"/>
                  <a:gd name="T10" fmla="*/ 0 w 816"/>
                  <a:gd name="T11" fmla="*/ 0 h 64"/>
                  <a:gd name="T12" fmla="*/ 0 w 816"/>
                  <a:gd name="T13" fmla="*/ 0 h 64"/>
                  <a:gd name="T14" fmla="*/ 0 w 816"/>
                  <a:gd name="T15" fmla="*/ 0 h 64"/>
                  <a:gd name="T16" fmla="*/ 0 w 816"/>
                  <a:gd name="T17" fmla="*/ 0 h 64"/>
                  <a:gd name="T18" fmla="*/ 0 w 816"/>
                  <a:gd name="T19" fmla="*/ 0 h 64"/>
                  <a:gd name="T20" fmla="*/ 0 w 816"/>
                  <a:gd name="T21" fmla="*/ 0 h 64"/>
                  <a:gd name="T22" fmla="*/ 0 w 816"/>
                  <a:gd name="T23" fmla="*/ 0 h 64"/>
                  <a:gd name="T24" fmla="*/ 0 w 816"/>
                  <a:gd name="T25" fmla="*/ 0 h 64"/>
                  <a:gd name="T26" fmla="*/ 0 w 816"/>
                  <a:gd name="T27" fmla="*/ 0 h 64"/>
                  <a:gd name="T28" fmla="*/ 0 w 816"/>
                  <a:gd name="T29" fmla="*/ 0 h 64"/>
                  <a:gd name="T30" fmla="*/ 0 w 816"/>
                  <a:gd name="T31" fmla="*/ 0 h 64"/>
                  <a:gd name="T32" fmla="*/ 0 w 816"/>
                  <a:gd name="T33" fmla="*/ 0 h 64"/>
                  <a:gd name="T34" fmla="*/ 0 w 816"/>
                  <a:gd name="T35" fmla="*/ 0 h 64"/>
                  <a:gd name="T36" fmla="*/ 0 w 816"/>
                  <a:gd name="T37" fmla="*/ 0 h 64"/>
                  <a:gd name="T38" fmla="*/ 0 w 816"/>
                  <a:gd name="T39" fmla="*/ 0 h 64"/>
                  <a:gd name="T40" fmla="*/ 0 w 816"/>
                  <a:gd name="T41" fmla="*/ 0 h 64"/>
                  <a:gd name="T42" fmla="*/ 0 w 816"/>
                  <a:gd name="T43" fmla="*/ 0 h 64"/>
                  <a:gd name="T44" fmla="*/ 0 w 816"/>
                  <a:gd name="T45" fmla="*/ 0 h 64"/>
                  <a:gd name="T46" fmla="*/ 0 w 816"/>
                  <a:gd name="T47" fmla="*/ 0 h 64"/>
                  <a:gd name="T48" fmla="*/ 0 w 816"/>
                  <a:gd name="T49" fmla="*/ 0 h 64"/>
                  <a:gd name="T50" fmla="*/ 0 w 816"/>
                  <a:gd name="T51" fmla="*/ 0 h 64"/>
                  <a:gd name="T52" fmla="*/ 0 w 816"/>
                  <a:gd name="T53" fmla="*/ 0 h 64"/>
                  <a:gd name="T54" fmla="*/ 0 w 816"/>
                  <a:gd name="T55" fmla="*/ 0 h 64"/>
                  <a:gd name="T56" fmla="*/ 0 w 816"/>
                  <a:gd name="T57" fmla="*/ 0 h 64"/>
                  <a:gd name="T58" fmla="*/ 0 w 816"/>
                  <a:gd name="T59" fmla="*/ 0 h 64"/>
                  <a:gd name="T60" fmla="*/ 0 w 816"/>
                  <a:gd name="T61" fmla="*/ 0 h 64"/>
                  <a:gd name="T62" fmla="*/ 0 w 816"/>
                  <a:gd name="T63" fmla="*/ 0 h 64"/>
                  <a:gd name="T64" fmla="*/ 0 w 816"/>
                  <a:gd name="T65" fmla="*/ 0 h 64"/>
                  <a:gd name="T66" fmla="*/ 0 w 816"/>
                  <a:gd name="T67" fmla="*/ 0 h 64"/>
                  <a:gd name="T68" fmla="*/ 0 w 816"/>
                  <a:gd name="T69" fmla="*/ 0 h 64"/>
                  <a:gd name="T70" fmla="*/ 0 w 816"/>
                  <a:gd name="T71" fmla="*/ 0 h 64"/>
                  <a:gd name="T72" fmla="*/ 0 w 816"/>
                  <a:gd name="T73" fmla="*/ 0 h 64"/>
                  <a:gd name="T74" fmla="*/ 0 w 816"/>
                  <a:gd name="T75" fmla="*/ 0 h 64"/>
                  <a:gd name="T76" fmla="*/ 0 w 816"/>
                  <a:gd name="T77" fmla="*/ 0 h 64"/>
                  <a:gd name="T78" fmla="*/ 0 w 816"/>
                  <a:gd name="T79" fmla="*/ 0 h 64"/>
                  <a:gd name="T80" fmla="*/ 0 w 816"/>
                  <a:gd name="T81" fmla="*/ 0 h 64"/>
                  <a:gd name="T82" fmla="*/ 0 w 816"/>
                  <a:gd name="T83" fmla="*/ 0 h 64"/>
                  <a:gd name="T84" fmla="*/ 0 w 816"/>
                  <a:gd name="T85" fmla="*/ 0 h 64"/>
                  <a:gd name="T86" fmla="*/ 0 w 816"/>
                  <a:gd name="T87" fmla="*/ 0 h 64"/>
                  <a:gd name="T88" fmla="*/ 0 w 816"/>
                  <a:gd name="T89" fmla="*/ 0 h 64"/>
                  <a:gd name="T90" fmla="*/ 0 w 816"/>
                  <a:gd name="T91" fmla="*/ 0 h 64"/>
                  <a:gd name="T92" fmla="*/ 0 w 816"/>
                  <a:gd name="T93" fmla="*/ 0 h 64"/>
                  <a:gd name="T94" fmla="*/ 0 w 816"/>
                  <a:gd name="T95" fmla="*/ 0 h 64"/>
                  <a:gd name="T96" fmla="*/ 0 w 816"/>
                  <a:gd name="T97" fmla="*/ 0 h 64"/>
                  <a:gd name="T98" fmla="*/ 0 w 816"/>
                  <a:gd name="T99" fmla="*/ 0 h 64"/>
                  <a:gd name="T100" fmla="*/ 0 w 816"/>
                  <a:gd name="T101" fmla="*/ 0 h 64"/>
                  <a:gd name="T102" fmla="*/ 0 w 816"/>
                  <a:gd name="T103" fmla="*/ 0 h 64"/>
                  <a:gd name="T104" fmla="*/ 0 w 816"/>
                  <a:gd name="T105" fmla="*/ 0 h 64"/>
                  <a:gd name="T106" fmla="*/ 0 w 816"/>
                  <a:gd name="T107" fmla="*/ 0 h 64"/>
                  <a:gd name="T108" fmla="*/ 0 w 816"/>
                  <a:gd name="T109" fmla="*/ 0 h 64"/>
                  <a:gd name="T110" fmla="*/ 0 w 816"/>
                  <a:gd name="T111" fmla="*/ 0 h 64"/>
                  <a:gd name="T112" fmla="*/ 0 w 816"/>
                  <a:gd name="T113" fmla="*/ 0 h 64"/>
                  <a:gd name="T114" fmla="*/ 0 w 816"/>
                  <a:gd name="T115" fmla="*/ 0 h 64"/>
                  <a:gd name="T116" fmla="*/ 0 w 816"/>
                  <a:gd name="T117" fmla="*/ 0 h 64"/>
                  <a:gd name="T118" fmla="*/ 0 w 816"/>
                  <a:gd name="T119" fmla="*/ 0 h 64"/>
                  <a:gd name="T120" fmla="*/ 0 w 816"/>
                  <a:gd name="T121" fmla="*/ 0 h 64"/>
                  <a:gd name="T122" fmla="*/ 0 w 816"/>
                  <a:gd name="T123" fmla="*/ 0 h 64"/>
                  <a:gd name="T124" fmla="*/ 0 w 816"/>
                  <a:gd name="T125" fmla="*/ 0 h 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16"/>
                  <a:gd name="T190" fmla="*/ 0 h 64"/>
                  <a:gd name="T191" fmla="*/ 816 w 816"/>
                  <a:gd name="T192" fmla="*/ 64 h 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16" h="64">
                    <a:moveTo>
                      <a:pt x="0" y="0"/>
                    </a:moveTo>
                    <a:lnTo>
                      <a:pt x="0" y="40"/>
                    </a:lnTo>
                    <a:lnTo>
                      <a:pt x="3" y="40"/>
                    </a:lnTo>
                    <a:lnTo>
                      <a:pt x="83" y="40"/>
                    </a:lnTo>
                    <a:lnTo>
                      <a:pt x="161" y="40"/>
                    </a:lnTo>
                    <a:lnTo>
                      <a:pt x="236" y="41"/>
                    </a:lnTo>
                    <a:lnTo>
                      <a:pt x="308" y="41"/>
                    </a:lnTo>
                    <a:lnTo>
                      <a:pt x="377" y="42"/>
                    </a:lnTo>
                    <a:lnTo>
                      <a:pt x="443" y="43"/>
                    </a:lnTo>
                    <a:lnTo>
                      <a:pt x="473" y="45"/>
                    </a:lnTo>
                    <a:lnTo>
                      <a:pt x="503" y="46"/>
                    </a:lnTo>
                    <a:lnTo>
                      <a:pt x="532" y="46"/>
                    </a:lnTo>
                    <a:lnTo>
                      <a:pt x="560" y="47"/>
                    </a:lnTo>
                    <a:lnTo>
                      <a:pt x="586" y="48"/>
                    </a:lnTo>
                    <a:lnTo>
                      <a:pt x="611" y="50"/>
                    </a:lnTo>
                    <a:lnTo>
                      <a:pt x="635" y="51"/>
                    </a:lnTo>
                    <a:lnTo>
                      <a:pt x="658" y="52"/>
                    </a:lnTo>
                    <a:lnTo>
                      <a:pt x="679" y="52"/>
                    </a:lnTo>
                    <a:lnTo>
                      <a:pt x="699" y="53"/>
                    </a:lnTo>
                    <a:lnTo>
                      <a:pt x="717" y="54"/>
                    </a:lnTo>
                    <a:lnTo>
                      <a:pt x="733" y="56"/>
                    </a:lnTo>
                    <a:lnTo>
                      <a:pt x="748" y="58"/>
                    </a:lnTo>
                    <a:lnTo>
                      <a:pt x="762" y="59"/>
                    </a:lnTo>
                    <a:lnTo>
                      <a:pt x="773" y="61"/>
                    </a:lnTo>
                    <a:lnTo>
                      <a:pt x="783" y="62"/>
                    </a:lnTo>
                    <a:lnTo>
                      <a:pt x="791" y="63"/>
                    </a:lnTo>
                    <a:lnTo>
                      <a:pt x="798" y="64"/>
                    </a:lnTo>
                    <a:lnTo>
                      <a:pt x="798" y="45"/>
                    </a:lnTo>
                    <a:lnTo>
                      <a:pt x="790" y="63"/>
                    </a:lnTo>
                    <a:lnTo>
                      <a:pt x="795" y="64"/>
                    </a:lnTo>
                    <a:lnTo>
                      <a:pt x="802" y="46"/>
                    </a:lnTo>
                    <a:lnTo>
                      <a:pt x="789" y="59"/>
                    </a:lnTo>
                    <a:lnTo>
                      <a:pt x="792" y="62"/>
                    </a:lnTo>
                    <a:lnTo>
                      <a:pt x="816" y="33"/>
                    </a:lnTo>
                    <a:lnTo>
                      <a:pt x="814" y="31"/>
                    </a:lnTo>
                    <a:lnTo>
                      <a:pt x="808" y="28"/>
                    </a:lnTo>
                    <a:lnTo>
                      <a:pt x="804" y="26"/>
                    </a:lnTo>
                    <a:lnTo>
                      <a:pt x="798" y="24"/>
                    </a:lnTo>
                    <a:lnTo>
                      <a:pt x="791" y="23"/>
                    </a:lnTo>
                    <a:lnTo>
                      <a:pt x="783" y="22"/>
                    </a:lnTo>
                    <a:lnTo>
                      <a:pt x="773" y="20"/>
                    </a:lnTo>
                    <a:lnTo>
                      <a:pt x="762" y="19"/>
                    </a:lnTo>
                    <a:lnTo>
                      <a:pt x="748" y="18"/>
                    </a:lnTo>
                    <a:lnTo>
                      <a:pt x="733" y="15"/>
                    </a:lnTo>
                    <a:lnTo>
                      <a:pt x="717" y="14"/>
                    </a:lnTo>
                    <a:lnTo>
                      <a:pt x="699" y="13"/>
                    </a:lnTo>
                    <a:lnTo>
                      <a:pt x="679" y="12"/>
                    </a:lnTo>
                    <a:lnTo>
                      <a:pt x="658" y="12"/>
                    </a:lnTo>
                    <a:lnTo>
                      <a:pt x="635" y="11"/>
                    </a:lnTo>
                    <a:lnTo>
                      <a:pt x="611" y="9"/>
                    </a:lnTo>
                    <a:lnTo>
                      <a:pt x="586" y="8"/>
                    </a:lnTo>
                    <a:lnTo>
                      <a:pt x="560" y="7"/>
                    </a:lnTo>
                    <a:lnTo>
                      <a:pt x="532" y="6"/>
                    </a:lnTo>
                    <a:lnTo>
                      <a:pt x="503" y="6"/>
                    </a:lnTo>
                    <a:lnTo>
                      <a:pt x="473" y="4"/>
                    </a:lnTo>
                    <a:lnTo>
                      <a:pt x="443" y="3"/>
                    </a:lnTo>
                    <a:lnTo>
                      <a:pt x="377" y="2"/>
                    </a:lnTo>
                    <a:lnTo>
                      <a:pt x="308" y="1"/>
                    </a:lnTo>
                    <a:lnTo>
                      <a:pt x="236" y="1"/>
                    </a:lnTo>
                    <a:lnTo>
                      <a:pt x="161" y="0"/>
                    </a:lnTo>
                    <a:lnTo>
                      <a:pt x="8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6" name="Group 179"/>
              <p:cNvGrpSpPr>
                <a:grpSpLocks/>
              </p:cNvGrpSpPr>
              <p:nvPr/>
            </p:nvGrpSpPr>
            <p:grpSpPr bwMode="auto">
              <a:xfrm>
                <a:off x="2665" y="2578"/>
                <a:ext cx="95" cy="40"/>
                <a:chOff x="2665" y="2578"/>
                <a:chExt cx="95" cy="40"/>
              </a:xfrm>
            </p:grpSpPr>
            <p:sp>
              <p:nvSpPr>
                <p:cNvPr id="194" name="Freeform 180"/>
                <p:cNvSpPr>
                  <a:spLocks/>
                </p:cNvSpPr>
                <p:nvPr/>
              </p:nvSpPr>
              <p:spPr bwMode="auto">
                <a:xfrm>
                  <a:off x="2688" y="2578"/>
                  <a:ext cx="72" cy="36"/>
                </a:xfrm>
                <a:custGeom>
                  <a:avLst/>
                  <a:gdLst>
                    <a:gd name="T0" fmla="*/ 0 w 215"/>
                    <a:gd name="T1" fmla="*/ 0 h 141"/>
                    <a:gd name="T2" fmla="*/ 0 w 215"/>
                    <a:gd name="T3" fmla="*/ 0 h 141"/>
                    <a:gd name="T4" fmla="*/ 0 w 215"/>
                    <a:gd name="T5" fmla="*/ 0 h 141"/>
                    <a:gd name="T6" fmla="*/ 0 w 215"/>
                    <a:gd name="T7" fmla="*/ 0 h 141"/>
                    <a:gd name="T8" fmla="*/ 0 w 215"/>
                    <a:gd name="T9" fmla="*/ 0 h 141"/>
                    <a:gd name="T10" fmla="*/ 0 w 215"/>
                    <a:gd name="T11" fmla="*/ 0 h 141"/>
                    <a:gd name="T12" fmla="*/ 0 w 215"/>
                    <a:gd name="T13" fmla="*/ 0 h 141"/>
                    <a:gd name="T14" fmla="*/ 0 w 215"/>
                    <a:gd name="T15" fmla="*/ 0 h 141"/>
                    <a:gd name="T16" fmla="*/ 0 w 215"/>
                    <a:gd name="T17" fmla="*/ 0 h 141"/>
                    <a:gd name="T18" fmla="*/ 0 w 215"/>
                    <a:gd name="T19" fmla="*/ 0 h 141"/>
                    <a:gd name="T20" fmla="*/ 0 w 215"/>
                    <a:gd name="T21" fmla="*/ 0 h 141"/>
                    <a:gd name="T22" fmla="*/ 0 w 215"/>
                    <a:gd name="T23" fmla="*/ 0 h 141"/>
                    <a:gd name="T24" fmla="*/ 0 w 215"/>
                    <a:gd name="T25" fmla="*/ 0 h 141"/>
                    <a:gd name="T26" fmla="*/ 0 w 215"/>
                    <a:gd name="T27" fmla="*/ 0 h 141"/>
                    <a:gd name="T28" fmla="*/ 0 w 215"/>
                    <a:gd name="T29" fmla="*/ 0 h 141"/>
                    <a:gd name="T30" fmla="*/ 0 w 215"/>
                    <a:gd name="T31" fmla="*/ 0 h 141"/>
                    <a:gd name="T32" fmla="*/ 0 w 215"/>
                    <a:gd name="T33" fmla="*/ 0 h 141"/>
                    <a:gd name="T34" fmla="*/ 0 w 215"/>
                    <a:gd name="T35" fmla="*/ 0 h 141"/>
                    <a:gd name="T36" fmla="*/ 0 w 215"/>
                    <a:gd name="T37" fmla="*/ 0 h 141"/>
                    <a:gd name="T38" fmla="*/ 0 w 215"/>
                    <a:gd name="T39" fmla="*/ 0 h 141"/>
                    <a:gd name="T40" fmla="*/ 0 w 215"/>
                    <a:gd name="T41" fmla="*/ 0 h 141"/>
                    <a:gd name="T42" fmla="*/ 0 w 215"/>
                    <a:gd name="T43" fmla="*/ 0 h 141"/>
                    <a:gd name="T44" fmla="*/ 0 w 215"/>
                    <a:gd name="T45" fmla="*/ 0 h 141"/>
                    <a:gd name="T46" fmla="*/ 0 w 215"/>
                    <a:gd name="T47" fmla="*/ 0 h 141"/>
                    <a:gd name="T48" fmla="*/ 0 w 215"/>
                    <a:gd name="T49" fmla="*/ 0 h 141"/>
                    <a:gd name="T50" fmla="*/ 0 w 215"/>
                    <a:gd name="T51" fmla="*/ 0 h 141"/>
                    <a:gd name="T52" fmla="*/ 0 w 215"/>
                    <a:gd name="T53" fmla="*/ 0 h 141"/>
                    <a:gd name="T54" fmla="*/ 0 w 215"/>
                    <a:gd name="T55" fmla="*/ 0 h 141"/>
                    <a:gd name="T56" fmla="*/ 0 w 215"/>
                    <a:gd name="T57" fmla="*/ 0 h 141"/>
                    <a:gd name="T58" fmla="*/ 0 w 215"/>
                    <a:gd name="T59" fmla="*/ 0 h 141"/>
                    <a:gd name="T60" fmla="*/ 0 w 215"/>
                    <a:gd name="T61" fmla="*/ 0 h 141"/>
                    <a:gd name="T62" fmla="*/ 0 w 215"/>
                    <a:gd name="T63" fmla="*/ 0 h 141"/>
                    <a:gd name="T64" fmla="*/ 0 w 215"/>
                    <a:gd name="T65" fmla="*/ 0 h 141"/>
                    <a:gd name="T66" fmla="*/ 0 w 215"/>
                    <a:gd name="T67" fmla="*/ 0 h 141"/>
                    <a:gd name="T68" fmla="*/ 0 w 215"/>
                    <a:gd name="T69" fmla="*/ 0 h 141"/>
                    <a:gd name="T70" fmla="*/ 0 w 215"/>
                    <a:gd name="T71" fmla="*/ 0 h 141"/>
                    <a:gd name="T72" fmla="*/ 0 w 215"/>
                    <a:gd name="T73" fmla="*/ 0 h 141"/>
                    <a:gd name="T74" fmla="*/ 0 w 215"/>
                    <a:gd name="T75" fmla="*/ 0 h 141"/>
                    <a:gd name="T76" fmla="*/ 0 w 215"/>
                    <a:gd name="T77" fmla="*/ 0 h 141"/>
                    <a:gd name="T78" fmla="*/ 0 w 215"/>
                    <a:gd name="T79" fmla="*/ 0 h 141"/>
                    <a:gd name="T80" fmla="*/ 0 w 215"/>
                    <a:gd name="T81" fmla="*/ 0 h 141"/>
                    <a:gd name="T82" fmla="*/ 0 w 215"/>
                    <a:gd name="T83" fmla="*/ 0 h 141"/>
                    <a:gd name="T84" fmla="*/ 0 w 215"/>
                    <a:gd name="T85" fmla="*/ 0 h 141"/>
                    <a:gd name="T86" fmla="*/ 0 w 215"/>
                    <a:gd name="T87" fmla="*/ 0 h 141"/>
                    <a:gd name="T88" fmla="*/ 0 w 215"/>
                    <a:gd name="T89" fmla="*/ 0 h 14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5"/>
                    <a:gd name="T136" fmla="*/ 0 h 141"/>
                    <a:gd name="T137" fmla="*/ 215 w 215"/>
                    <a:gd name="T138" fmla="*/ 141 h 14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5" h="141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20" y="40"/>
                      </a:lnTo>
                      <a:lnTo>
                        <a:pt x="40" y="43"/>
                      </a:lnTo>
                      <a:lnTo>
                        <a:pt x="77" y="49"/>
                      </a:lnTo>
                      <a:lnTo>
                        <a:pt x="77" y="29"/>
                      </a:lnTo>
                      <a:lnTo>
                        <a:pt x="70" y="47"/>
                      </a:lnTo>
                      <a:lnTo>
                        <a:pt x="88" y="52"/>
                      </a:lnTo>
                      <a:lnTo>
                        <a:pt x="103" y="58"/>
                      </a:lnTo>
                      <a:lnTo>
                        <a:pt x="118" y="66"/>
                      </a:lnTo>
                      <a:lnTo>
                        <a:pt x="133" y="73"/>
                      </a:lnTo>
                      <a:lnTo>
                        <a:pt x="146" y="83"/>
                      </a:lnTo>
                      <a:lnTo>
                        <a:pt x="152" y="64"/>
                      </a:lnTo>
                      <a:lnTo>
                        <a:pt x="140" y="78"/>
                      </a:lnTo>
                      <a:lnTo>
                        <a:pt x="152" y="88"/>
                      </a:lnTo>
                      <a:lnTo>
                        <a:pt x="161" y="97"/>
                      </a:lnTo>
                      <a:lnTo>
                        <a:pt x="170" y="108"/>
                      </a:lnTo>
                      <a:lnTo>
                        <a:pt x="176" y="119"/>
                      </a:lnTo>
                      <a:lnTo>
                        <a:pt x="189" y="105"/>
                      </a:lnTo>
                      <a:lnTo>
                        <a:pt x="173" y="113"/>
                      </a:lnTo>
                      <a:lnTo>
                        <a:pt x="177" y="124"/>
                      </a:lnTo>
                      <a:lnTo>
                        <a:pt x="180" y="136"/>
                      </a:lnTo>
                      <a:lnTo>
                        <a:pt x="196" y="129"/>
                      </a:lnTo>
                      <a:lnTo>
                        <a:pt x="179" y="129"/>
                      </a:lnTo>
                      <a:lnTo>
                        <a:pt x="180" y="141"/>
                      </a:lnTo>
                      <a:lnTo>
                        <a:pt x="215" y="141"/>
                      </a:lnTo>
                      <a:lnTo>
                        <a:pt x="214" y="129"/>
                      </a:lnTo>
                      <a:lnTo>
                        <a:pt x="212" y="121"/>
                      </a:lnTo>
                      <a:lnTo>
                        <a:pt x="209" y="108"/>
                      </a:lnTo>
                      <a:lnTo>
                        <a:pt x="205" y="97"/>
                      </a:lnTo>
                      <a:lnTo>
                        <a:pt x="200" y="91"/>
                      </a:lnTo>
                      <a:lnTo>
                        <a:pt x="194" y="80"/>
                      </a:lnTo>
                      <a:lnTo>
                        <a:pt x="186" y="69"/>
                      </a:lnTo>
                      <a:lnTo>
                        <a:pt x="176" y="60"/>
                      </a:lnTo>
                      <a:lnTo>
                        <a:pt x="165" y="50"/>
                      </a:lnTo>
                      <a:lnTo>
                        <a:pt x="159" y="46"/>
                      </a:lnTo>
                      <a:lnTo>
                        <a:pt x="147" y="36"/>
                      </a:lnTo>
                      <a:lnTo>
                        <a:pt x="132" y="29"/>
                      </a:lnTo>
                      <a:lnTo>
                        <a:pt x="117" y="22"/>
                      </a:lnTo>
                      <a:lnTo>
                        <a:pt x="101" y="16"/>
                      </a:lnTo>
                      <a:lnTo>
                        <a:pt x="83" y="11"/>
                      </a:lnTo>
                      <a:lnTo>
                        <a:pt x="77" y="8"/>
                      </a:lnTo>
                      <a:lnTo>
                        <a:pt x="40" y="2"/>
                      </a:lnTo>
                      <a:lnTo>
                        <a:pt x="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181"/>
                <p:cNvSpPr>
                  <a:spLocks/>
                </p:cNvSpPr>
                <p:nvPr/>
              </p:nvSpPr>
              <p:spPr bwMode="auto">
                <a:xfrm>
                  <a:off x="2665" y="2582"/>
                  <a:ext cx="41" cy="36"/>
                </a:xfrm>
                <a:custGeom>
                  <a:avLst/>
                  <a:gdLst>
                    <a:gd name="T0" fmla="*/ 0 w 122"/>
                    <a:gd name="T1" fmla="*/ 0 h 141"/>
                    <a:gd name="T2" fmla="*/ 0 w 122"/>
                    <a:gd name="T3" fmla="*/ 0 h 141"/>
                    <a:gd name="T4" fmla="*/ 0 w 122"/>
                    <a:gd name="T5" fmla="*/ 0 h 141"/>
                    <a:gd name="T6" fmla="*/ 0 w 122"/>
                    <a:gd name="T7" fmla="*/ 0 h 141"/>
                    <a:gd name="T8" fmla="*/ 0 w 122"/>
                    <a:gd name="T9" fmla="*/ 0 h 141"/>
                    <a:gd name="T10" fmla="*/ 0 w 122"/>
                    <a:gd name="T11" fmla="*/ 0 h 141"/>
                    <a:gd name="T12" fmla="*/ 0 w 122"/>
                    <a:gd name="T13" fmla="*/ 0 h 141"/>
                    <a:gd name="T14" fmla="*/ 0 w 122"/>
                    <a:gd name="T15" fmla="*/ 0 h 141"/>
                    <a:gd name="T16" fmla="*/ 0 w 122"/>
                    <a:gd name="T17" fmla="*/ 0 h 141"/>
                    <a:gd name="T18" fmla="*/ 0 w 122"/>
                    <a:gd name="T19" fmla="*/ 0 h 141"/>
                    <a:gd name="T20" fmla="*/ 0 w 122"/>
                    <a:gd name="T21" fmla="*/ 0 h 141"/>
                    <a:gd name="T22" fmla="*/ 0 w 122"/>
                    <a:gd name="T23" fmla="*/ 0 h 141"/>
                    <a:gd name="T24" fmla="*/ 0 w 122"/>
                    <a:gd name="T25" fmla="*/ 0 h 141"/>
                    <a:gd name="T26" fmla="*/ 0 w 122"/>
                    <a:gd name="T27" fmla="*/ 0 h 141"/>
                    <a:gd name="T28" fmla="*/ 0 w 122"/>
                    <a:gd name="T29" fmla="*/ 0 h 141"/>
                    <a:gd name="T30" fmla="*/ 0 w 122"/>
                    <a:gd name="T31" fmla="*/ 0 h 141"/>
                    <a:gd name="T32" fmla="*/ 0 w 122"/>
                    <a:gd name="T33" fmla="*/ 0 h 141"/>
                    <a:gd name="T34" fmla="*/ 0 w 122"/>
                    <a:gd name="T35" fmla="*/ 0 h 141"/>
                    <a:gd name="T36" fmla="*/ 0 w 122"/>
                    <a:gd name="T37" fmla="*/ 0 h 141"/>
                    <a:gd name="T38" fmla="*/ 0 w 122"/>
                    <a:gd name="T39" fmla="*/ 0 h 141"/>
                    <a:gd name="T40" fmla="*/ 0 w 122"/>
                    <a:gd name="T41" fmla="*/ 0 h 141"/>
                    <a:gd name="T42" fmla="*/ 0 w 122"/>
                    <a:gd name="T43" fmla="*/ 0 h 141"/>
                    <a:gd name="T44" fmla="*/ 0 w 122"/>
                    <a:gd name="T45" fmla="*/ 0 h 141"/>
                    <a:gd name="T46" fmla="*/ 0 w 122"/>
                    <a:gd name="T47" fmla="*/ 0 h 141"/>
                    <a:gd name="T48" fmla="*/ 0 w 122"/>
                    <a:gd name="T49" fmla="*/ 0 h 141"/>
                    <a:gd name="T50" fmla="*/ 0 w 122"/>
                    <a:gd name="T51" fmla="*/ 0 h 141"/>
                    <a:gd name="T52" fmla="*/ 0 w 122"/>
                    <a:gd name="T53" fmla="*/ 0 h 141"/>
                    <a:gd name="T54" fmla="*/ 0 w 122"/>
                    <a:gd name="T55" fmla="*/ 0 h 141"/>
                    <a:gd name="T56" fmla="*/ 0 w 122"/>
                    <a:gd name="T57" fmla="*/ 0 h 141"/>
                    <a:gd name="T58" fmla="*/ 0 w 122"/>
                    <a:gd name="T59" fmla="*/ 0 h 141"/>
                    <a:gd name="T60" fmla="*/ 0 w 122"/>
                    <a:gd name="T61" fmla="*/ 0 h 141"/>
                    <a:gd name="T62" fmla="*/ 0 w 122"/>
                    <a:gd name="T63" fmla="*/ 0 h 141"/>
                    <a:gd name="T64" fmla="*/ 0 w 122"/>
                    <a:gd name="T65" fmla="*/ 0 h 141"/>
                    <a:gd name="T66" fmla="*/ 0 w 122"/>
                    <a:gd name="T67" fmla="*/ 0 h 141"/>
                    <a:gd name="T68" fmla="*/ 0 w 122"/>
                    <a:gd name="T69" fmla="*/ 0 h 141"/>
                    <a:gd name="T70" fmla="*/ 0 w 122"/>
                    <a:gd name="T71" fmla="*/ 0 h 1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2"/>
                    <a:gd name="T109" fmla="*/ 0 h 141"/>
                    <a:gd name="T110" fmla="*/ 122 w 122"/>
                    <a:gd name="T111" fmla="*/ 141 h 14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2" h="141">
                      <a:moveTo>
                        <a:pt x="0" y="141"/>
                      </a:moveTo>
                      <a:lnTo>
                        <a:pt x="34" y="141"/>
                      </a:lnTo>
                      <a:lnTo>
                        <a:pt x="34" y="129"/>
                      </a:lnTo>
                      <a:lnTo>
                        <a:pt x="37" y="117"/>
                      </a:lnTo>
                      <a:lnTo>
                        <a:pt x="19" y="117"/>
                      </a:lnTo>
                      <a:lnTo>
                        <a:pt x="34" y="124"/>
                      </a:lnTo>
                      <a:lnTo>
                        <a:pt x="41" y="101"/>
                      </a:lnTo>
                      <a:lnTo>
                        <a:pt x="50" y="80"/>
                      </a:lnTo>
                      <a:lnTo>
                        <a:pt x="34" y="73"/>
                      </a:lnTo>
                      <a:lnTo>
                        <a:pt x="46" y="86"/>
                      </a:lnTo>
                      <a:lnTo>
                        <a:pt x="60" y="69"/>
                      </a:lnTo>
                      <a:lnTo>
                        <a:pt x="74" y="53"/>
                      </a:lnTo>
                      <a:lnTo>
                        <a:pt x="63" y="40"/>
                      </a:lnTo>
                      <a:lnTo>
                        <a:pt x="69" y="58"/>
                      </a:lnTo>
                      <a:lnTo>
                        <a:pt x="87" y="47"/>
                      </a:lnTo>
                      <a:lnTo>
                        <a:pt x="107" y="40"/>
                      </a:lnTo>
                      <a:lnTo>
                        <a:pt x="101" y="22"/>
                      </a:lnTo>
                      <a:lnTo>
                        <a:pt x="101" y="42"/>
                      </a:lnTo>
                      <a:lnTo>
                        <a:pt x="111" y="40"/>
                      </a:lnTo>
                      <a:lnTo>
                        <a:pt x="122" y="40"/>
                      </a:lnTo>
                      <a:lnTo>
                        <a:pt x="122" y="0"/>
                      </a:lnTo>
                      <a:lnTo>
                        <a:pt x="111" y="0"/>
                      </a:lnTo>
                      <a:lnTo>
                        <a:pt x="101" y="2"/>
                      </a:lnTo>
                      <a:lnTo>
                        <a:pt x="93" y="3"/>
                      </a:lnTo>
                      <a:lnTo>
                        <a:pt x="73" y="11"/>
                      </a:lnTo>
                      <a:lnTo>
                        <a:pt x="56" y="22"/>
                      </a:lnTo>
                      <a:lnTo>
                        <a:pt x="50" y="25"/>
                      </a:lnTo>
                      <a:lnTo>
                        <a:pt x="35" y="41"/>
                      </a:lnTo>
                      <a:lnTo>
                        <a:pt x="22" y="58"/>
                      </a:lnTo>
                      <a:lnTo>
                        <a:pt x="19" y="64"/>
                      </a:lnTo>
                      <a:lnTo>
                        <a:pt x="9" y="85"/>
                      </a:lnTo>
                      <a:lnTo>
                        <a:pt x="3" y="108"/>
                      </a:lnTo>
                      <a:lnTo>
                        <a:pt x="2" y="117"/>
                      </a:lnTo>
                      <a:lnTo>
                        <a:pt x="0" y="129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" name="Group 182"/>
              <p:cNvGrpSpPr>
                <a:grpSpLocks/>
              </p:cNvGrpSpPr>
              <p:nvPr/>
            </p:nvGrpSpPr>
            <p:grpSpPr bwMode="auto">
              <a:xfrm>
                <a:off x="3060" y="2563"/>
                <a:ext cx="100" cy="47"/>
                <a:chOff x="3060" y="2563"/>
                <a:chExt cx="100" cy="47"/>
              </a:xfrm>
            </p:grpSpPr>
            <p:sp>
              <p:nvSpPr>
                <p:cNvPr id="192" name="Freeform 183"/>
                <p:cNvSpPr>
                  <a:spLocks/>
                </p:cNvSpPr>
                <p:nvPr/>
              </p:nvSpPr>
              <p:spPr bwMode="auto">
                <a:xfrm>
                  <a:off x="3083" y="2563"/>
                  <a:ext cx="77" cy="44"/>
                </a:xfrm>
                <a:custGeom>
                  <a:avLst/>
                  <a:gdLst>
                    <a:gd name="T0" fmla="*/ 0 w 229"/>
                    <a:gd name="T1" fmla="*/ 0 h 175"/>
                    <a:gd name="T2" fmla="*/ 0 w 229"/>
                    <a:gd name="T3" fmla="*/ 0 h 175"/>
                    <a:gd name="T4" fmla="*/ 0 w 229"/>
                    <a:gd name="T5" fmla="*/ 0 h 175"/>
                    <a:gd name="T6" fmla="*/ 0 w 229"/>
                    <a:gd name="T7" fmla="*/ 0 h 175"/>
                    <a:gd name="T8" fmla="*/ 0 w 229"/>
                    <a:gd name="T9" fmla="*/ 0 h 175"/>
                    <a:gd name="T10" fmla="*/ 0 w 229"/>
                    <a:gd name="T11" fmla="*/ 0 h 175"/>
                    <a:gd name="T12" fmla="*/ 0 w 229"/>
                    <a:gd name="T13" fmla="*/ 0 h 175"/>
                    <a:gd name="T14" fmla="*/ 0 w 229"/>
                    <a:gd name="T15" fmla="*/ 0 h 175"/>
                    <a:gd name="T16" fmla="*/ 0 w 229"/>
                    <a:gd name="T17" fmla="*/ 0 h 175"/>
                    <a:gd name="T18" fmla="*/ 0 w 229"/>
                    <a:gd name="T19" fmla="*/ 0 h 175"/>
                    <a:gd name="T20" fmla="*/ 0 w 229"/>
                    <a:gd name="T21" fmla="*/ 0 h 175"/>
                    <a:gd name="T22" fmla="*/ 0 w 229"/>
                    <a:gd name="T23" fmla="*/ 0 h 175"/>
                    <a:gd name="T24" fmla="*/ 0 w 229"/>
                    <a:gd name="T25" fmla="*/ 0 h 175"/>
                    <a:gd name="T26" fmla="*/ 0 w 229"/>
                    <a:gd name="T27" fmla="*/ 0 h 175"/>
                    <a:gd name="T28" fmla="*/ 0 w 229"/>
                    <a:gd name="T29" fmla="*/ 0 h 175"/>
                    <a:gd name="T30" fmla="*/ 0 w 229"/>
                    <a:gd name="T31" fmla="*/ 0 h 175"/>
                    <a:gd name="T32" fmla="*/ 0 w 229"/>
                    <a:gd name="T33" fmla="*/ 0 h 175"/>
                    <a:gd name="T34" fmla="*/ 0 w 229"/>
                    <a:gd name="T35" fmla="*/ 0 h 175"/>
                    <a:gd name="T36" fmla="*/ 0 w 229"/>
                    <a:gd name="T37" fmla="*/ 0 h 175"/>
                    <a:gd name="T38" fmla="*/ 0 w 229"/>
                    <a:gd name="T39" fmla="*/ 0 h 175"/>
                    <a:gd name="T40" fmla="*/ 0 w 229"/>
                    <a:gd name="T41" fmla="*/ 0 h 175"/>
                    <a:gd name="T42" fmla="*/ 0 w 229"/>
                    <a:gd name="T43" fmla="*/ 0 h 175"/>
                    <a:gd name="T44" fmla="*/ 0 w 229"/>
                    <a:gd name="T45" fmla="*/ 0 h 175"/>
                    <a:gd name="T46" fmla="*/ 0 w 229"/>
                    <a:gd name="T47" fmla="*/ 0 h 175"/>
                    <a:gd name="T48" fmla="*/ 0 w 229"/>
                    <a:gd name="T49" fmla="*/ 0 h 175"/>
                    <a:gd name="T50" fmla="*/ 0 w 229"/>
                    <a:gd name="T51" fmla="*/ 0 h 175"/>
                    <a:gd name="T52" fmla="*/ 0 w 229"/>
                    <a:gd name="T53" fmla="*/ 0 h 175"/>
                    <a:gd name="T54" fmla="*/ 0 w 229"/>
                    <a:gd name="T55" fmla="*/ 0 h 175"/>
                    <a:gd name="T56" fmla="*/ 0 w 229"/>
                    <a:gd name="T57" fmla="*/ 0 h 175"/>
                    <a:gd name="T58" fmla="*/ 0 w 229"/>
                    <a:gd name="T59" fmla="*/ 0 h 175"/>
                    <a:gd name="T60" fmla="*/ 0 w 229"/>
                    <a:gd name="T61" fmla="*/ 0 h 175"/>
                    <a:gd name="T62" fmla="*/ 0 w 229"/>
                    <a:gd name="T63" fmla="*/ 0 h 175"/>
                    <a:gd name="T64" fmla="*/ 0 w 229"/>
                    <a:gd name="T65" fmla="*/ 0 h 175"/>
                    <a:gd name="T66" fmla="*/ 0 w 229"/>
                    <a:gd name="T67" fmla="*/ 0 h 175"/>
                    <a:gd name="T68" fmla="*/ 0 w 229"/>
                    <a:gd name="T69" fmla="*/ 0 h 175"/>
                    <a:gd name="T70" fmla="*/ 0 w 229"/>
                    <a:gd name="T71" fmla="*/ 0 h 175"/>
                    <a:gd name="T72" fmla="*/ 0 w 229"/>
                    <a:gd name="T73" fmla="*/ 0 h 175"/>
                    <a:gd name="T74" fmla="*/ 0 w 229"/>
                    <a:gd name="T75" fmla="*/ 0 h 175"/>
                    <a:gd name="T76" fmla="*/ 0 w 229"/>
                    <a:gd name="T77" fmla="*/ 0 h 175"/>
                    <a:gd name="T78" fmla="*/ 0 w 229"/>
                    <a:gd name="T79" fmla="*/ 0 h 175"/>
                    <a:gd name="T80" fmla="*/ 0 w 229"/>
                    <a:gd name="T81" fmla="*/ 0 h 175"/>
                    <a:gd name="T82" fmla="*/ 0 w 229"/>
                    <a:gd name="T83" fmla="*/ 0 h 175"/>
                    <a:gd name="T84" fmla="*/ 0 w 229"/>
                    <a:gd name="T85" fmla="*/ 0 h 175"/>
                    <a:gd name="T86" fmla="*/ 0 w 229"/>
                    <a:gd name="T87" fmla="*/ 0 h 175"/>
                    <a:gd name="T88" fmla="*/ 0 w 229"/>
                    <a:gd name="T89" fmla="*/ 0 h 175"/>
                    <a:gd name="T90" fmla="*/ 0 w 229"/>
                    <a:gd name="T91" fmla="*/ 0 h 175"/>
                    <a:gd name="T92" fmla="*/ 0 w 229"/>
                    <a:gd name="T93" fmla="*/ 0 h 175"/>
                    <a:gd name="T94" fmla="*/ 0 w 229"/>
                    <a:gd name="T95" fmla="*/ 0 h 175"/>
                    <a:gd name="T96" fmla="*/ 0 w 229"/>
                    <a:gd name="T97" fmla="*/ 0 h 17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29"/>
                    <a:gd name="T148" fmla="*/ 0 h 175"/>
                    <a:gd name="T149" fmla="*/ 229 w 229"/>
                    <a:gd name="T150" fmla="*/ 175 h 17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29" h="175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3" y="40"/>
                      </a:lnTo>
                      <a:lnTo>
                        <a:pt x="24" y="40"/>
                      </a:lnTo>
                      <a:lnTo>
                        <a:pt x="45" y="43"/>
                      </a:lnTo>
                      <a:lnTo>
                        <a:pt x="65" y="46"/>
                      </a:lnTo>
                      <a:lnTo>
                        <a:pt x="65" y="27"/>
                      </a:lnTo>
                      <a:lnTo>
                        <a:pt x="58" y="45"/>
                      </a:lnTo>
                      <a:lnTo>
                        <a:pt x="77" y="50"/>
                      </a:lnTo>
                      <a:lnTo>
                        <a:pt x="96" y="56"/>
                      </a:lnTo>
                      <a:lnTo>
                        <a:pt x="113" y="65"/>
                      </a:lnTo>
                      <a:lnTo>
                        <a:pt x="129" y="73"/>
                      </a:lnTo>
                      <a:lnTo>
                        <a:pt x="143" y="83"/>
                      </a:lnTo>
                      <a:lnTo>
                        <a:pt x="150" y="65"/>
                      </a:lnTo>
                      <a:lnTo>
                        <a:pt x="138" y="79"/>
                      </a:lnTo>
                      <a:lnTo>
                        <a:pt x="152" y="90"/>
                      </a:lnTo>
                      <a:lnTo>
                        <a:pt x="163" y="102"/>
                      </a:lnTo>
                      <a:lnTo>
                        <a:pt x="174" y="115"/>
                      </a:lnTo>
                      <a:lnTo>
                        <a:pt x="182" y="129"/>
                      </a:lnTo>
                      <a:lnTo>
                        <a:pt x="195" y="115"/>
                      </a:lnTo>
                      <a:lnTo>
                        <a:pt x="179" y="123"/>
                      </a:lnTo>
                      <a:lnTo>
                        <a:pt x="185" y="136"/>
                      </a:lnTo>
                      <a:lnTo>
                        <a:pt x="191" y="152"/>
                      </a:lnTo>
                      <a:lnTo>
                        <a:pt x="194" y="167"/>
                      </a:lnTo>
                      <a:lnTo>
                        <a:pt x="210" y="160"/>
                      </a:lnTo>
                      <a:lnTo>
                        <a:pt x="193" y="160"/>
                      </a:lnTo>
                      <a:lnTo>
                        <a:pt x="194" y="175"/>
                      </a:lnTo>
                      <a:lnTo>
                        <a:pt x="229" y="175"/>
                      </a:lnTo>
                      <a:lnTo>
                        <a:pt x="228" y="160"/>
                      </a:lnTo>
                      <a:lnTo>
                        <a:pt x="225" y="151"/>
                      </a:lnTo>
                      <a:lnTo>
                        <a:pt x="222" y="136"/>
                      </a:lnTo>
                      <a:lnTo>
                        <a:pt x="217" y="121"/>
                      </a:lnTo>
                      <a:lnTo>
                        <a:pt x="211" y="107"/>
                      </a:lnTo>
                      <a:lnTo>
                        <a:pt x="207" y="101"/>
                      </a:lnTo>
                      <a:lnTo>
                        <a:pt x="198" y="86"/>
                      </a:lnTo>
                      <a:lnTo>
                        <a:pt x="188" y="74"/>
                      </a:lnTo>
                      <a:lnTo>
                        <a:pt x="176" y="62"/>
                      </a:lnTo>
                      <a:lnTo>
                        <a:pt x="162" y="51"/>
                      </a:lnTo>
                      <a:lnTo>
                        <a:pt x="157" y="46"/>
                      </a:lnTo>
                      <a:lnTo>
                        <a:pt x="142" y="37"/>
                      </a:lnTo>
                      <a:lnTo>
                        <a:pt x="126" y="28"/>
                      </a:lnTo>
                      <a:lnTo>
                        <a:pt x="110" y="19"/>
                      </a:lnTo>
                      <a:lnTo>
                        <a:pt x="91" y="13"/>
                      </a:lnTo>
                      <a:lnTo>
                        <a:pt x="72" y="8"/>
                      </a:lnTo>
                      <a:lnTo>
                        <a:pt x="65" y="6"/>
                      </a:lnTo>
                      <a:lnTo>
                        <a:pt x="45" y="2"/>
                      </a:lnTo>
                      <a:lnTo>
                        <a:pt x="24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84"/>
                <p:cNvSpPr>
                  <a:spLocks/>
                </p:cNvSpPr>
                <p:nvPr/>
              </p:nvSpPr>
              <p:spPr bwMode="auto">
                <a:xfrm>
                  <a:off x="3060" y="2567"/>
                  <a:ext cx="42" cy="43"/>
                </a:xfrm>
                <a:custGeom>
                  <a:avLst/>
                  <a:gdLst>
                    <a:gd name="T0" fmla="*/ 0 w 127"/>
                    <a:gd name="T1" fmla="*/ 0 h 170"/>
                    <a:gd name="T2" fmla="*/ 0 w 127"/>
                    <a:gd name="T3" fmla="*/ 0 h 170"/>
                    <a:gd name="T4" fmla="*/ 0 w 127"/>
                    <a:gd name="T5" fmla="*/ 0 h 170"/>
                    <a:gd name="T6" fmla="*/ 0 w 127"/>
                    <a:gd name="T7" fmla="*/ 0 h 170"/>
                    <a:gd name="T8" fmla="*/ 0 w 127"/>
                    <a:gd name="T9" fmla="*/ 0 h 170"/>
                    <a:gd name="T10" fmla="*/ 0 w 127"/>
                    <a:gd name="T11" fmla="*/ 0 h 170"/>
                    <a:gd name="T12" fmla="*/ 0 w 127"/>
                    <a:gd name="T13" fmla="*/ 0 h 170"/>
                    <a:gd name="T14" fmla="*/ 0 w 127"/>
                    <a:gd name="T15" fmla="*/ 0 h 170"/>
                    <a:gd name="T16" fmla="*/ 0 w 127"/>
                    <a:gd name="T17" fmla="*/ 0 h 170"/>
                    <a:gd name="T18" fmla="*/ 0 w 127"/>
                    <a:gd name="T19" fmla="*/ 0 h 170"/>
                    <a:gd name="T20" fmla="*/ 0 w 127"/>
                    <a:gd name="T21" fmla="*/ 0 h 170"/>
                    <a:gd name="T22" fmla="*/ 0 w 127"/>
                    <a:gd name="T23" fmla="*/ 0 h 170"/>
                    <a:gd name="T24" fmla="*/ 0 w 127"/>
                    <a:gd name="T25" fmla="*/ 0 h 170"/>
                    <a:gd name="T26" fmla="*/ 0 w 127"/>
                    <a:gd name="T27" fmla="*/ 0 h 170"/>
                    <a:gd name="T28" fmla="*/ 0 w 127"/>
                    <a:gd name="T29" fmla="*/ 0 h 170"/>
                    <a:gd name="T30" fmla="*/ 0 w 127"/>
                    <a:gd name="T31" fmla="*/ 0 h 170"/>
                    <a:gd name="T32" fmla="*/ 0 w 127"/>
                    <a:gd name="T33" fmla="*/ 0 h 170"/>
                    <a:gd name="T34" fmla="*/ 0 w 127"/>
                    <a:gd name="T35" fmla="*/ 0 h 170"/>
                    <a:gd name="T36" fmla="*/ 0 w 127"/>
                    <a:gd name="T37" fmla="*/ 0 h 170"/>
                    <a:gd name="T38" fmla="*/ 0 w 127"/>
                    <a:gd name="T39" fmla="*/ 0 h 170"/>
                    <a:gd name="T40" fmla="*/ 0 w 127"/>
                    <a:gd name="T41" fmla="*/ 0 h 170"/>
                    <a:gd name="T42" fmla="*/ 0 w 127"/>
                    <a:gd name="T43" fmla="*/ 0 h 170"/>
                    <a:gd name="T44" fmla="*/ 0 w 127"/>
                    <a:gd name="T45" fmla="*/ 0 h 170"/>
                    <a:gd name="T46" fmla="*/ 0 w 127"/>
                    <a:gd name="T47" fmla="*/ 0 h 170"/>
                    <a:gd name="T48" fmla="*/ 0 w 127"/>
                    <a:gd name="T49" fmla="*/ 0 h 170"/>
                    <a:gd name="T50" fmla="*/ 0 w 127"/>
                    <a:gd name="T51" fmla="*/ 0 h 170"/>
                    <a:gd name="T52" fmla="*/ 0 w 127"/>
                    <a:gd name="T53" fmla="*/ 0 h 170"/>
                    <a:gd name="T54" fmla="*/ 0 w 127"/>
                    <a:gd name="T55" fmla="*/ 0 h 170"/>
                    <a:gd name="T56" fmla="*/ 0 w 127"/>
                    <a:gd name="T57" fmla="*/ 0 h 170"/>
                    <a:gd name="T58" fmla="*/ 0 w 127"/>
                    <a:gd name="T59" fmla="*/ 0 h 170"/>
                    <a:gd name="T60" fmla="*/ 0 w 127"/>
                    <a:gd name="T61" fmla="*/ 0 h 170"/>
                    <a:gd name="T62" fmla="*/ 0 w 127"/>
                    <a:gd name="T63" fmla="*/ 0 h 170"/>
                    <a:gd name="T64" fmla="*/ 0 w 127"/>
                    <a:gd name="T65" fmla="*/ 0 h 170"/>
                    <a:gd name="T66" fmla="*/ 0 w 127"/>
                    <a:gd name="T67" fmla="*/ 0 h 170"/>
                    <a:gd name="T68" fmla="*/ 0 w 127"/>
                    <a:gd name="T69" fmla="*/ 0 h 170"/>
                    <a:gd name="T70" fmla="*/ 0 w 127"/>
                    <a:gd name="T71" fmla="*/ 0 h 170"/>
                    <a:gd name="T72" fmla="*/ 0 w 127"/>
                    <a:gd name="T73" fmla="*/ 0 h 170"/>
                    <a:gd name="T74" fmla="*/ 0 w 127"/>
                    <a:gd name="T75" fmla="*/ 0 h 170"/>
                    <a:gd name="T76" fmla="*/ 0 w 127"/>
                    <a:gd name="T77" fmla="*/ 0 h 170"/>
                    <a:gd name="T78" fmla="*/ 0 w 127"/>
                    <a:gd name="T79" fmla="*/ 0 h 17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7"/>
                    <a:gd name="T121" fmla="*/ 0 h 170"/>
                    <a:gd name="T122" fmla="*/ 127 w 127"/>
                    <a:gd name="T123" fmla="*/ 170 h 17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7" h="170">
                      <a:moveTo>
                        <a:pt x="0" y="169"/>
                      </a:moveTo>
                      <a:lnTo>
                        <a:pt x="35" y="170"/>
                      </a:lnTo>
                      <a:lnTo>
                        <a:pt x="35" y="153"/>
                      </a:lnTo>
                      <a:lnTo>
                        <a:pt x="37" y="139"/>
                      </a:lnTo>
                      <a:lnTo>
                        <a:pt x="19" y="139"/>
                      </a:lnTo>
                      <a:lnTo>
                        <a:pt x="35" y="147"/>
                      </a:lnTo>
                      <a:lnTo>
                        <a:pt x="43" y="119"/>
                      </a:lnTo>
                      <a:lnTo>
                        <a:pt x="52" y="94"/>
                      </a:lnTo>
                      <a:lnTo>
                        <a:pt x="36" y="85"/>
                      </a:lnTo>
                      <a:lnTo>
                        <a:pt x="49" y="100"/>
                      </a:lnTo>
                      <a:lnTo>
                        <a:pt x="63" y="78"/>
                      </a:lnTo>
                      <a:lnTo>
                        <a:pt x="78" y="60"/>
                      </a:lnTo>
                      <a:lnTo>
                        <a:pt x="87" y="52"/>
                      </a:lnTo>
                      <a:lnTo>
                        <a:pt x="75" y="38"/>
                      </a:lnTo>
                      <a:lnTo>
                        <a:pt x="82" y="56"/>
                      </a:lnTo>
                      <a:lnTo>
                        <a:pt x="91" y="50"/>
                      </a:lnTo>
                      <a:lnTo>
                        <a:pt x="102" y="45"/>
                      </a:lnTo>
                      <a:lnTo>
                        <a:pt x="112" y="41"/>
                      </a:lnTo>
                      <a:lnTo>
                        <a:pt x="105" y="23"/>
                      </a:lnTo>
                      <a:lnTo>
                        <a:pt x="105" y="42"/>
                      </a:lnTo>
                      <a:lnTo>
                        <a:pt x="115" y="40"/>
                      </a:lnTo>
                      <a:lnTo>
                        <a:pt x="127" y="40"/>
                      </a:lnTo>
                      <a:lnTo>
                        <a:pt x="127" y="0"/>
                      </a:lnTo>
                      <a:lnTo>
                        <a:pt x="115" y="0"/>
                      </a:lnTo>
                      <a:lnTo>
                        <a:pt x="105" y="2"/>
                      </a:lnTo>
                      <a:lnTo>
                        <a:pt x="98" y="5"/>
                      </a:lnTo>
                      <a:lnTo>
                        <a:pt x="88" y="8"/>
                      </a:lnTo>
                      <a:lnTo>
                        <a:pt x="77" y="13"/>
                      </a:lnTo>
                      <a:lnTo>
                        <a:pt x="68" y="19"/>
                      </a:lnTo>
                      <a:lnTo>
                        <a:pt x="63" y="24"/>
                      </a:lnTo>
                      <a:lnTo>
                        <a:pt x="54" y="31"/>
                      </a:lnTo>
                      <a:lnTo>
                        <a:pt x="38" y="50"/>
                      </a:lnTo>
                      <a:lnTo>
                        <a:pt x="25" y="72"/>
                      </a:lnTo>
                      <a:lnTo>
                        <a:pt x="20" y="78"/>
                      </a:lnTo>
                      <a:lnTo>
                        <a:pt x="11" y="103"/>
                      </a:lnTo>
                      <a:lnTo>
                        <a:pt x="4" y="131"/>
                      </a:lnTo>
                      <a:lnTo>
                        <a:pt x="2" y="139"/>
                      </a:lnTo>
                      <a:lnTo>
                        <a:pt x="0" y="153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" name="Freeform 185"/>
              <p:cNvSpPr>
                <a:spLocks/>
              </p:cNvSpPr>
              <p:nvPr/>
            </p:nvSpPr>
            <p:spPr bwMode="auto">
              <a:xfrm>
                <a:off x="3023" y="2544"/>
                <a:ext cx="22" cy="66"/>
              </a:xfrm>
              <a:custGeom>
                <a:avLst/>
                <a:gdLst>
                  <a:gd name="T0" fmla="*/ 0 w 66"/>
                  <a:gd name="T1" fmla="*/ 0 h 264"/>
                  <a:gd name="T2" fmla="*/ 0 w 66"/>
                  <a:gd name="T3" fmla="*/ 0 h 264"/>
                  <a:gd name="T4" fmla="*/ 0 w 66"/>
                  <a:gd name="T5" fmla="*/ 0 h 264"/>
                  <a:gd name="T6" fmla="*/ 0 w 66"/>
                  <a:gd name="T7" fmla="*/ 0 h 264"/>
                  <a:gd name="T8" fmla="*/ 0 w 66"/>
                  <a:gd name="T9" fmla="*/ 0 h 264"/>
                  <a:gd name="T10" fmla="*/ 0 w 66"/>
                  <a:gd name="T11" fmla="*/ 0 h 264"/>
                  <a:gd name="T12" fmla="*/ 0 w 66"/>
                  <a:gd name="T13" fmla="*/ 0 h 264"/>
                  <a:gd name="T14" fmla="*/ 0 w 66"/>
                  <a:gd name="T15" fmla="*/ 0 h 264"/>
                  <a:gd name="T16" fmla="*/ 0 w 66"/>
                  <a:gd name="T17" fmla="*/ 0 h 264"/>
                  <a:gd name="T18" fmla="*/ 0 w 66"/>
                  <a:gd name="T19" fmla="*/ 0 h 264"/>
                  <a:gd name="T20" fmla="*/ 0 w 66"/>
                  <a:gd name="T21" fmla="*/ 0 h 264"/>
                  <a:gd name="T22" fmla="*/ 0 w 66"/>
                  <a:gd name="T23" fmla="*/ 0 h 264"/>
                  <a:gd name="T24" fmla="*/ 0 w 66"/>
                  <a:gd name="T25" fmla="*/ 0 h 264"/>
                  <a:gd name="T26" fmla="*/ 0 w 66"/>
                  <a:gd name="T27" fmla="*/ 0 h 264"/>
                  <a:gd name="T28" fmla="*/ 0 w 66"/>
                  <a:gd name="T29" fmla="*/ 0 h 264"/>
                  <a:gd name="T30" fmla="*/ 0 w 66"/>
                  <a:gd name="T31" fmla="*/ 0 h 264"/>
                  <a:gd name="T32" fmla="*/ 0 w 66"/>
                  <a:gd name="T33" fmla="*/ 0 h 264"/>
                  <a:gd name="T34" fmla="*/ 0 w 66"/>
                  <a:gd name="T35" fmla="*/ 0 h 264"/>
                  <a:gd name="T36" fmla="*/ 0 w 66"/>
                  <a:gd name="T37" fmla="*/ 0 h 264"/>
                  <a:gd name="T38" fmla="*/ 0 w 66"/>
                  <a:gd name="T39" fmla="*/ 0 h 264"/>
                  <a:gd name="T40" fmla="*/ 0 w 66"/>
                  <a:gd name="T41" fmla="*/ 0 h 264"/>
                  <a:gd name="T42" fmla="*/ 0 w 66"/>
                  <a:gd name="T43" fmla="*/ 0 h 264"/>
                  <a:gd name="T44" fmla="*/ 0 w 66"/>
                  <a:gd name="T45" fmla="*/ 0 h 264"/>
                  <a:gd name="T46" fmla="*/ 0 w 66"/>
                  <a:gd name="T47" fmla="*/ 0 h 264"/>
                  <a:gd name="T48" fmla="*/ 0 w 66"/>
                  <a:gd name="T49" fmla="*/ 0 h 264"/>
                  <a:gd name="T50" fmla="*/ 0 w 66"/>
                  <a:gd name="T51" fmla="*/ 0 h 264"/>
                  <a:gd name="T52" fmla="*/ 0 w 66"/>
                  <a:gd name="T53" fmla="*/ 0 h 264"/>
                  <a:gd name="T54" fmla="*/ 0 w 66"/>
                  <a:gd name="T55" fmla="*/ 0 h 264"/>
                  <a:gd name="T56" fmla="*/ 0 w 66"/>
                  <a:gd name="T57" fmla="*/ 0 h 264"/>
                  <a:gd name="T58" fmla="*/ 0 w 66"/>
                  <a:gd name="T59" fmla="*/ 0 h 264"/>
                  <a:gd name="T60" fmla="*/ 0 w 66"/>
                  <a:gd name="T61" fmla="*/ 0 h 264"/>
                  <a:gd name="T62" fmla="*/ 0 w 66"/>
                  <a:gd name="T63" fmla="*/ 0 h 264"/>
                  <a:gd name="T64" fmla="*/ 0 w 66"/>
                  <a:gd name="T65" fmla="*/ 0 h 264"/>
                  <a:gd name="T66" fmla="*/ 0 w 66"/>
                  <a:gd name="T67" fmla="*/ 0 h 264"/>
                  <a:gd name="T68" fmla="*/ 0 w 66"/>
                  <a:gd name="T69" fmla="*/ 0 h 264"/>
                  <a:gd name="T70" fmla="*/ 0 w 66"/>
                  <a:gd name="T71" fmla="*/ 0 h 264"/>
                  <a:gd name="T72" fmla="*/ 0 w 66"/>
                  <a:gd name="T73" fmla="*/ 0 h 264"/>
                  <a:gd name="T74" fmla="*/ 0 w 66"/>
                  <a:gd name="T75" fmla="*/ 0 h 264"/>
                  <a:gd name="T76" fmla="*/ 0 w 66"/>
                  <a:gd name="T77" fmla="*/ 0 h 264"/>
                  <a:gd name="T78" fmla="*/ 0 w 66"/>
                  <a:gd name="T79" fmla="*/ 0 h 264"/>
                  <a:gd name="T80" fmla="*/ 0 w 66"/>
                  <a:gd name="T81" fmla="*/ 0 h 264"/>
                  <a:gd name="T82" fmla="*/ 0 w 66"/>
                  <a:gd name="T83" fmla="*/ 0 h 26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6"/>
                  <a:gd name="T127" fmla="*/ 0 h 264"/>
                  <a:gd name="T128" fmla="*/ 66 w 66"/>
                  <a:gd name="T129" fmla="*/ 264 h 26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6" h="264">
                    <a:moveTo>
                      <a:pt x="8" y="0"/>
                    </a:moveTo>
                    <a:lnTo>
                      <a:pt x="8" y="41"/>
                    </a:lnTo>
                    <a:lnTo>
                      <a:pt x="12" y="42"/>
                    </a:lnTo>
                    <a:lnTo>
                      <a:pt x="12" y="21"/>
                    </a:lnTo>
                    <a:lnTo>
                      <a:pt x="5" y="39"/>
                    </a:lnTo>
                    <a:lnTo>
                      <a:pt x="0" y="36"/>
                    </a:lnTo>
                    <a:lnTo>
                      <a:pt x="4" y="39"/>
                    </a:lnTo>
                    <a:lnTo>
                      <a:pt x="8" y="44"/>
                    </a:lnTo>
                    <a:lnTo>
                      <a:pt x="20" y="31"/>
                    </a:lnTo>
                    <a:lnTo>
                      <a:pt x="4" y="38"/>
                    </a:lnTo>
                    <a:lnTo>
                      <a:pt x="8" y="47"/>
                    </a:lnTo>
                    <a:lnTo>
                      <a:pt x="11" y="58"/>
                    </a:lnTo>
                    <a:lnTo>
                      <a:pt x="14" y="70"/>
                    </a:lnTo>
                    <a:lnTo>
                      <a:pt x="18" y="83"/>
                    </a:lnTo>
                    <a:lnTo>
                      <a:pt x="21" y="99"/>
                    </a:lnTo>
                    <a:lnTo>
                      <a:pt x="37" y="91"/>
                    </a:lnTo>
                    <a:lnTo>
                      <a:pt x="19" y="91"/>
                    </a:lnTo>
                    <a:lnTo>
                      <a:pt x="22" y="109"/>
                    </a:lnTo>
                    <a:lnTo>
                      <a:pt x="24" y="127"/>
                    </a:lnTo>
                    <a:lnTo>
                      <a:pt x="26" y="147"/>
                    </a:lnTo>
                    <a:lnTo>
                      <a:pt x="28" y="169"/>
                    </a:lnTo>
                    <a:lnTo>
                      <a:pt x="30" y="215"/>
                    </a:lnTo>
                    <a:lnTo>
                      <a:pt x="31" y="264"/>
                    </a:lnTo>
                    <a:lnTo>
                      <a:pt x="66" y="264"/>
                    </a:lnTo>
                    <a:lnTo>
                      <a:pt x="65" y="215"/>
                    </a:lnTo>
                    <a:lnTo>
                      <a:pt x="63" y="169"/>
                    </a:lnTo>
                    <a:lnTo>
                      <a:pt x="61" y="147"/>
                    </a:lnTo>
                    <a:lnTo>
                      <a:pt x="59" y="127"/>
                    </a:lnTo>
                    <a:lnTo>
                      <a:pt x="57" y="109"/>
                    </a:lnTo>
                    <a:lnTo>
                      <a:pt x="53" y="91"/>
                    </a:lnTo>
                    <a:lnTo>
                      <a:pt x="52" y="83"/>
                    </a:lnTo>
                    <a:lnTo>
                      <a:pt x="49" y="67"/>
                    </a:lnTo>
                    <a:lnTo>
                      <a:pt x="46" y="54"/>
                    </a:lnTo>
                    <a:lnTo>
                      <a:pt x="43" y="42"/>
                    </a:lnTo>
                    <a:lnTo>
                      <a:pt x="40" y="31"/>
                    </a:lnTo>
                    <a:lnTo>
                      <a:pt x="36" y="22"/>
                    </a:lnTo>
                    <a:lnTo>
                      <a:pt x="32" y="16"/>
                    </a:lnTo>
                    <a:lnTo>
                      <a:pt x="28" y="11"/>
                    </a:lnTo>
                    <a:lnTo>
                      <a:pt x="24" y="8"/>
                    </a:lnTo>
                    <a:lnTo>
                      <a:pt x="19" y="3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Freeform 186"/>
              <p:cNvSpPr>
                <a:spLocks/>
              </p:cNvSpPr>
              <p:nvPr/>
            </p:nvSpPr>
            <p:spPr bwMode="auto">
              <a:xfrm>
                <a:off x="2750" y="2609"/>
                <a:ext cx="316" cy="10"/>
              </a:xfrm>
              <a:custGeom>
                <a:avLst/>
                <a:gdLst>
                  <a:gd name="T0" fmla="*/ 0 w 948"/>
                  <a:gd name="T1" fmla="*/ 0 h 41"/>
                  <a:gd name="T2" fmla="*/ 0 w 948"/>
                  <a:gd name="T3" fmla="*/ 0 h 41"/>
                  <a:gd name="T4" fmla="*/ 0 w 948"/>
                  <a:gd name="T5" fmla="*/ 0 h 41"/>
                  <a:gd name="T6" fmla="*/ 0 w 948"/>
                  <a:gd name="T7" fmla="*/ 0 h 41"/>
                  <a:gd name="T8" fmla="*/ 0 w 948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8"/>
                  <a:gd name="T16" fmla="*/ 0 h 41"/>
                  <a:gd name="T17" fmla="*/ 948 w 94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8" h="41">
                    <a:moveTo>
                      <a:pt x="0" y="0"/>
                    </a:moveTo>
                    <a:lnTo>
                      <a:pt x="0" y="40"/>
                    </a:lnTo>
                    <a:lnTo>
                      <a:pt x="948" y="41"/>
                    </a:lnTo>
                    <a:lnTo>
                      <a:pt x="948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Freeform 187"/>
              <p:cNvSpPr>
                <a:spLocks/>
              </p:cNvSpPr>
              <p:nvPr/>
            </p:nvSpPr>
            <p:spPr bwMode="auto">
              <a:xfrm>
                <a:off x="3154" y="2609"/>
                <a:ext cx="56" cy="10"/>
              </a:xfrm>
              <a:custGeom>
                <a:avLst/>
                <a:gdLst>
                  <a:gd name="T0" fmla="*/ 0 w 170"/>
                  <a:gd name="T1" fmla="*/ 0 h 41"/>
                  <a:gd name="T2" fmla="*/ 0 w 170"/>
                  <a:gd name="T3" fmla="*/ 0 h 41"/>
                  <a:gd name="T4" fmla="*/ 0 w 170"/>
                  <a:gd name="T5" fmla="*/ 0 h 41"/>
                  <a:gd name="T6" fmla="*/ 0 w 170"/>
                  <a:gd name="T7" fmla="*/ 0 h 41"/>
                  <a:gd name="T8" fmla="*/ 0 w 170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"/>
                  <a:gd name="T16" fmla="*/ 0 h 41"/>
                  <a:gd name="T17" fmla="*/ 170 w 17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" h="41">
                    <a:moveTo>
                      <a:pt x="0" y="0"/>
                    </a:moveTo>
                    <a:lnTo>
                      <a:pt x="0" y="40"/>
                    </a:lnTo>
                    <a:lnTo>
                      <a:pt x="170" y="41"/>
                    </a:lnTo>
                    <a:lnTo>
                      <a:pt x="17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Freeform 188"/>
              <p:cNvSpPr>
                <a:spLocks/>
              </p:cNvSpPr>
              <p:nvPr/>
            </p:nvSpPr>
            <p:spPr bwMode="auto">
              <a:xfrm>
                <a:off x="2948" y="2488"/>
                <a:ext cx="95" cy="58"/>
              </a:xfrm>
              <a:custGeom>
                <a:avLst/>
                <a:gdLst>
                  <a:gd name="T0" fmla="*/ 0 w 283"/>
                  <a:gd name="T1" fmla="*/ 0 h 231"/>
                  <a:gd name="T2" fmla="*/ 0 w 283"/>
                  <a:gd name="T3" fmla="*/ 0 h 231"/>
                  <a:gd name="T4" fmla="*/ 0 w 283"/>
                  <a:gd name="T5" fmla="*/ 0 h 231"/>
                  <a:gd name="T6" fmla="*/ 0 w 283"/>
                  <a:gd name="T7" fmla="*/ 0 h 231"/>
                  <a:gd name="T8" fmla="*/ 0 w 283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3"/>
                  <a:gd name="T16" fmla="*/ 0 h 231"/>
                  <a:gd name="T17" fmla="*/ 283 w 283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3" h="231">
                    <a:moveTo>
                      <a:pt x="19" y="0"/>
                    </a:moveTo>
                    <a:lnTo>
                      <a:pt x="0" y="33"/>
                    </a:lnTo>
                    <a:lnTo>
                      <a:pt x="264" y="231"/>
                    </a:lnTo>
                    <a:lnTo>
                      <a:pt x="283" y="19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Freeform 189"/>
              <p:cNvSpPr>
                <a:spLocks/>
              </p:cNvSpPr>
              <p:nvPr/>
            </p:nvSpPr>
            <p:spPr bwMode="auto">
              <a:xfrm>
                <a:off x="3034" y="2533"/>
                <a:ext cx="151" cy="25"/>
              </a:xfrm>
              <a:custGeom>
                <a:avLst/>
                <a:gdLst>
                  <a:gd name="T0" fmla="*/ 0 w 453"/>
                  <a:gd name="T1" fmla="*/ 0 h 100"/>
                  <a:gd name="T2" fmla="*/ 0 w 453"/>
                  <a:gd name="T3" fmla="*/ 0 h 100"/>
                  <a:gd name="T4" fmla="*/ 0 w 453"/>
                  <a:gd name="T5" fmla="*/ 0 h 100"/>
                  <a:gd name="T6" fmla="*/ 0 w 453"/>
                  <a:gd name="T7" fmla="*/ 0 h 100"/>
                  <a:gd name="T8" fmla="*/ 0 w 453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100"/>
                  <a:gd name="T17" fmla="*/ 453 w 453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100">
                    <a:moveTo>
                      <a:pt x="5" y="0"/>
                    </a:moveTo>
                    <a:lnTo>
                      <a:pt x="0" y="39"/>
                    </a:lnTo>
                    <a:lnTo>
                      <a:pt x="448" y="100"/>
                    </a:lnTo>
                    <a:lnTo>
                      <a:pt x="453" y="6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Freeform 190"/>
              <p:cNvSpPr>
                <a:spLocks/>
              </p:cNvSpPr>
              <p:nvPr/>
            </p:nvSpPr>
            <p:spPr bwMode="auto">
              <a:xfrm>
                <a:off x="3171" y="2548"/>
                <a:ext cx="54" cy="27"/>
              </a:xfrm>
              <a:custGeom>
                <a:avLst/>
                <a:gdLst>
                  <a:gd name="T0" fmla="*/ 0 w 163"/>
                  <a:gd name="T1" fmla="*/ 0 h 111"/>
                  <a:gd name="T2" fmla="*/ 0 w 163"/>
                  <a:gd name="T3" fmla="*/ 0 h 111"/>
                  <a:gd name="T4" fmla="*/ 0 w 163"/>
                  <a:gd name="T5" fmla="*/ 0 h 111"/>
                  <a:gd name="T6" fmla="*/ 0 w 163"/>
                  <a:gd name="T7" fmla="*/ 0 h 111"/>
                  <a:gd name="T8" fmla="*/ 0 w 163"/>
                  <a:gd name="T9" fmla="*/ 0 h 111"/>
                  <a:gd name="T10" fmla="*/ 0 w 163"/>
                  <a:gd name="T11" fmla="*/ 0 h 111"/>
                  <a:gd name="T12" fmla="*/ 0 w 163"/>
                  <a:gd name="T13" fmla="*/ 0 h 111"/>
                  <a:gd name="T14" fmla="*/ 0 w 163"/>
                  <a:gd name="T15" fmla="*/ 0 h 111"/>
                  <a:gd name="T16" fmla="*/ 0 w 163"/>
                  <a:gd name="T17" fmla="*/ 0 h 111"/>
                  <a:gd name="T18" fmla="*/ 0 w 163"/>
                  <a:gd name="T19" fmla="*/ 0 h 111"/>
                  <a:gd name="T20" fmla="*/ 0 w 163"/>
                  <a:gd name="T21" fmla="*/ 0 h 111"/>
                  <a:gd name="T22" fmla="*/ 0 w 163"/>
                  <a:gd name="T23" fmla="*/ 0 h 111"/>
                  <a:gd name="T24" fmla="*/ 0 w 163"/>
                  <a:gd name="T25" fmla="*/ 0 h 111"/>
                  <a:gd name="T26" fmla="*/ 0 w 163"/>
                  <a:gd name="T27" fmla="*/ 0 h 111"/>
                  <a:gd name="T28" fmla="*/ 0 w 163"/>
                  <a:gd name="T29" fmla="*/ 0 h 111"/>
                  <a:gd name="T30" fmla="*/ 0 w 163"/>
                  <a:gd name="T31" fmla="*/ 0 h 111"/>
                  <a:gd name="T32" fmla="*/ 0 w 163"/>
                  <a:gd name="T33" fmla="*/ 0 h 111"/>
                  <a:gd name="T34" fmla="*/ 0 w 163"/>
                  <a:gd name="T35" fmla="*/ 0 h 111"/>
                  <a:gd name="T36" fmla="*/ 0 w 163"/>
                  <a:gd name="T37" fmla="*/ 0 h 111"/>
                  <a:gd name="T38" fmla="*/ 0 w 163"/>
                  <a:gd name="T39" fmla="*/ 0 h 111"/>
                  <a:gd name="T40" fmla="*/ 0 w 163"/>
                  <a:gd name="T41" fmla="*/ 0 h 111"/>
                  <a:gd name="T42" fmla="*/ 0 w 163"/>
                  <a:gd name="T43" fmla="*/ 0 h 111"/>
                  <a:gd name="T44" fmla="*/ 0 w 163"/>
                  <a:gd name="T45" fmla="*/ 0 h 111"/>
                  <a:gd name="T46" fmla="*/ 0 w 163"/>
                  <a:gd name="T47" fmla="*/ 0 h 111"/>
                  <a:gd name="T48" fmla="*/ 0 w 163"/>
                  <a:gd name="T49" fmla="*/ 0 h 111"/>
                  <a:gd name="T50" fmla="*/ 0 w 163"/>
                  <a:gd name="T51" fmla="*/ 0 h 111"/>
                  <a:gd name="T52" fmla="*/ 0 w 163"/>
                  <a:gd name="T53" fmla="*/ 0 h 111"/>
                  <a:gd name="T54" fmla="*/ 0 w 163"/>
                  <a:gd name="T55" fmla="*/ 0 h 111"/>
                  <a:gd name="T56" fmla="*/ 0 w 163"/>
                  <a:gd name="T57" fmla="*/ 0 h 111"/>
                  <a:gd name="T58" fmla="*/ 0 w 163"/>
                  <a:gd name="T59" fmla="*/ 0 h 111"/>
                  <a:gd name="T60" fmla="*/ 0 w 163"/>
                  <a:gd name="T61" fmla="*/ 0 h 111"/>
                  <a:gd name="T62" fmla="*/ 0 w 163"/>
                  <a:gd name="T63" fmla="*/ 0 h 111"/>
                  <a:gd name="T64" fmla="*/ 0 w 163"/>
                  <a:gd name="T65" fmla="*/ 0 h 111"/>
                  <a:gd name="T66" fmla="*/ 0 w 163"/>
                  <a:gd name="T67" fmla="*/ 0 h 111"/>
                  <a:gd name="T68" fmla="*/ 0 w 163"/>
                  <a:gd name="T69" fmla="*/ 0 h 111"/>
                  <a:gd name="T70" fmla="*/ 0 w 163"/>
                  <a:gd name="T71" fmla="*/ 0 h 111"/>
                  <a:gd name="T72" fmla="*/ 0 w 163"/>
                  <a:gd name="T73" fmla="*/ 0 h 111"/>
                  <a:gd name="T74" fmla="*/ 0 w 163"/>
                  <a:gd name="T75" fmla="*/ 0 h 111"/>
                  <a:gd name="T76" fmla="*/ 0 w 163"/>
                  <a:gd name="T77" fmla="*/ 0 h 1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3"/>
                  <a:gd name="T118" fmla="*/ 0 h 111"/>
                  <a:gd name="T119" fmla="*/ 163 w 163"/>
                  <a:gd name="T120" fmla="*/ 111 h 1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3" h="111">
                    <a:moveTo>
                      <a:pt x="0" y="0"/>
                    </a:moveTo>
                    <a:lnTo>
                      <a:pt x="0" y="40"/>
                    </a:lnTo>
                    <a:lnTo>
                      <a:pt x="30" y="41"/>
                    </a:lnTo>
                    <a:lnTo>
                      <a:pt x="57" y="46"/>
                    </a:lnTo>
                    <a:lnTo>
                      <a:pt x="57" y="27"/>
                    </a:lnTo>
                    <a:lnTo>
                      <a:pt x="50" y="45"/>
                    </a:lnTo>
                    <a:lnTo>
                      <a:pt x="74" y="54"/>
                    </a:lnTo>
                    <a:lnTo>
                      <a:pt x="96" y="65"/>
                    </a:lnTo>
                    <a:lnTo>
                      <a:pt x="105" y="71"/>
                    </a:lnTo>
                    <a:lnTo>
                      <a:pt x="112" y="52"/>
                    </a:lnTo>
                    <a:lnTo>
                      <a:pt x="99" y="67"/>
                    </a:lnTo>
                    <a:lnTo>
                      <a:pt x="108" y="74"/>
                    </a:lnTo>
                    <a:lnTo>
                      <a:pt x="115" y="82"/>
                    </a:lnTo>
                    <a:lnTo>
                      <a:pt x="122" y="90"/>
                    </a:lnTo>
                    <a:lnTo>
                      <a:pt x="133" y="76"/>
                    </a:lnTo>
                    <a:lnTo>
                      <a:pt x="117" y="84"/>
                    </a:lnTo>
                    <a:lnTo>
                      <a:pt x="123" y="91"/>
                    </a:lnTo>
                    <a:lnTo>
                      <a:pt x="126" y="101"/>
                    </a:lnTo>
                    <a:lnTo>
                      <a:pt x="128" y="110"/>
                    </a:lnTo>
                    <a:lnTo>
                      <a:pt x="144" y="101"/>
                    </a:lnTo>
                    <a:lnTo>
                      <a:pt x="127" y="101"/>
                    </a:lnTo>
                    <a:lnTo>
                      <a:pt x="128" y="111"/>
                    </a:lnTo>
                    <a:lnTo>
                      <a:pt x="163" y="111"/>
                    </a:lnTo>
                    <a:lnTo>
                      <a:pt x="162" y="101"/>
                    </a:lnTo>
                    <a:lnTo>
                      <a:pt x="160" y="94"/>
                    </a:lnTo>
                    <a:lnTo>
                      <a:pt x="157" y="85"/>
                    </a:lnTo>
                    <a:lnTo>
                      <a:pt x="154" y="76"/>
                    </a:lnTo>
                    <a:lnTo>
                      <a:pt x="149" y="68"/>
                    </a:lnTo>
                    <a:lnTo>
                      <a:pt x="146" y="62"/>
                    </a:lnTo>
                    <a:lnTo>
                      <a:pt x="140" y="54"/>
                    </a:lnTo>
                    <a:lnTo>
                      <a:pt x="132" y="46"/>
                    </a:lnTo>
                    <a:lnTo>
                      <a:pt x="124" y="39"/>
                    </a:lnTo>
                    <a:lnTo>
                      <a:pt x="118" y="34"/>
                    </a:lnTo>
                    <a:lnTo>
                      <a:pt x="110" y="28"/>
                    </a:lnTo>
                    <a:lnTo>
                      <a:pt x="88" y="17"/>
                    </a:lnTo>
                    <a:lnTo>
                      <a:pt x="64" y="9"/>
                    </a:lnTo>
                    <a:lnTo>
                      <a:pt x="57" y="6"/>
                    </a:lnTo>
                    <a:lnTo>
                      <a:pt x="3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Freeform 191"/>
              <p:cNvSpPr>
                <a:spLocks/>
              </p:cNvSpPr>
              <p:nvPr/>
            </p:nvSpPr>
            <p:spPr bwMode="auto">
              <a:xfrm>
                <a:off x="3205" y="2581"/>
                <a:ext cx="24" cy="34"/>
              </a:xfrm>
              <a:custGeom>
                <a:avLst/>
                <a:gdLst>
                  <a:gd name="T0" fmla="*/ 0 w 71"/>
                  <a:gd name="T1" fmla="*/ 0 h 137"/>
                  <a:gd name="T2" fmla="*/ 0 w 71"/>
                  <a:gd name="T3" fmla="*/ 0 h 137"/>
                  <a:gd name="T4" fmla="*/ 0 w 71"/>
                  <a:gd name="T5" fmla="*/ 0 h 137"/>
                  <a:gd name="T6" fmla="*/ 0 w 71"/>
                  <a:gd name="T7" fmla="*/ 0 h 137"/>
                  <a:gd name="T8" fmla="*/ 0 w 71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37"/>
                  <a:gd name="T17" fmla="*/ 71 w 71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37">
                    <a:moveTo>
                      <a:pt x="71" y="15"/>
                    </a:moveTo>
                    <a:lnTo>
                      <a:pt x="40" y="0"/>
                    </a:lnTo>
                    <a:lnTo>
                      <a:pt x="0" y="122"/>
                    </a:lnTo>
                    <a:lnTo>
                      <a:pt x="31" y="137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Freeform 192"/>
              <p:cNvSpPr>
                <a:spLocks/>
              </p:cNvSpPr>
              <p:nvPr/>
            </p:nvSpPr>
            <p:spPr bwMode="auto">
              <a:xfrm>
                <a:off x="2836" y="2496"/>
                <a:ext cx="16" cy="114"/>
              </a:xfrm>
              <a:custGeom>
                <a:avLst/>
                <a:gdLst>
                  <a:gd name="T0" fmla="*/ 0 w 48"/>
                  <a:gd name="T1" fmla="*/ 0 h 458"/>
                  <a:gd name="T2" fmla="*/ 0 w 48"/>
                  <a:gd name="T3" fmla="*/ 0 h 458"/>
                  <a:gd name="T4" fmla="*/ 0 w 48"/>
                  <a:gd name="T5" fmla="*/ 0 h 458"/>
                  <a:gd name="T6" fmla="*/ 0 w 48"/>
                  <a:gd name="T7" fmla="*/ 0 h 458"/>
                  <a:gd name="T8" fmla="*/ 0 w 48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58"/>
                  <a:gd name="T17" fmla="*/ 48 w 48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58">
                    <a:moveTo>
                      <a:pt x="48" y="1"/>
                    </a:moveTo>
                    <a:lnTo>
                      <a:pt x="14" y="0"/>
                    </a:lnTo>
                    <a:lnTo>
                      <a:pt x="0" y="457"/>
                    </a:lnTo>
                    <a:lnTo>
                      <a:pt x="35" y="45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7" name="AutoShape 231"/>
          <p:cNvSpPr>
            <a:spLocks noChangeArrowheads="1"/>
          </p:cNvSpPr>
          <p:nvPr/>
        </p:nvSpPr>
        <p:spPr bwMode="auto">
          <a:xfrm>
            <a:off x="2124078" y="1727625"/>
            <a:ext cx="792163" cy="2155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89993" tIns="0" rIns="89993" bIns="0" anchor="ctr"/>
          <a:lstStyle/>
          <a:p>
            <a:pPr algn="ctr"/>
            <a:r>
              <a:rPr lang="en-US" altLang="zh-CN" sz="1400" b="1" dirty="0" smtClean="0"/>
              <a:t>ST01</a:t>
            </a:r>
            <a:endParaRPr lang="en-US" altLang="zh-CN" sz="1400" b="1" dirty="0"/>
          </a:p>
        </p:txBody>
      </p:sp>
      <p:sp>
        <p:nvSpPr>
          <p:cNvPr id="218" name="AutoShape 232"/>
          <p:cNvSpPr>
            <a:spLocks noChangeArrowheads="1"/>
          </p:cNvSpPr>
          <p:nvPr/>
        </p:nvSpPr>
        <p:spPr bwMode="auto">
          <a:xfrm>
            <a:off x="3923856" y="1727625"/>
            <a:ext cx="792163" cy="2155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89993" tIns="0" rIns="89993" bIns="0" anchor="ctr"/>
          <a:lstStyle/>
          <a:p>
            <a:pPr algn="ctr"/>
            <a:r>
              <a:rPr lang="en-US" altLang="zh-CN" sz="1400" b="1" dirty="0" smtClean="0"/>
              <a:t>ST02</a:t>
            </a:r>
            <a:endParaRPr lang="en-US" altLang="zh-CN" sz="1400" b="1" dirty="0"/>
          </a:p>
        </p:txBody>
      </p:sp>
      <p:cxnSp>
        <p:nvCxnSpPr>
          <p:cNvPr id="222" name="AutoShape 240"/>
          <p:cNvCxnSpPr>
            <a:cxnSpLocks noChangeShapeType="1"/>
            <a:stCxn id="239" idx="0"/>
            <a:endCxn id="246" idx="2"/>
          </p:cNvCxnSpPr>
          <p:nvPr/>
        </p:nvCxnSpPr>
        <p:spPr bwMode="auto">
          <a:xfrm rot="5400000" flipH="1" flipV="1">
            <a:off x="6283089" y="1672697"/>
            <a:ext cx="574804" cy="111566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</p:spPr>
      </p:cxnSp>
      <p:cxnSp>
        <p:nvCxnSpPr>
          <p:cNvPr id="223" name="AutoShape 241"/>
          <p:cNvCxnSpPr>
            <a:cxnSpLocks noChangeShapeType="1"/>
            <a:stCxn id="228" idx="0"/>
            <a:endCxn id="218" idx="2"/>
          </p:cNvCxnSpPr>
          <p:nvPr/>
        </p:nvCxnSpPr>
        <p:spPr bwMode="auto">
          <a:xfrm rot="5400000" flipH="1" flipV="1">
            <a:off x="3066687" y="1858561"/>
            <a:ext cx="1168684" cy="133781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</p:spPr>
      </p:cxnSp>
      <p:sp>
        <p:nvSpPr>
          <p:cNvPr id="224" name="Rectangle 219"/>
          <p:cNvSpPr>
            <a:spLocks noChangeArrowheads="1"/>
          </p:cNvSpPr>
          <p:nvPr/>
        </p:nvSpPr>
        <p:spPr bwMode="auto">
          <a:xfrm>
            <a:off x="899595" y="4484154"/>
            <a:ext cx="1325683" cy="33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520" tIns="50260" rIns="100520" bIns="50260">
            <a:spAutoFit/>
          </a:bodyPr>
          <a:lstStyle/>
          <a:p>
            <a:pPr defTabSz="1004888" eaLnBrk="0" hangingPunct="0"/>
            <a:r>
              <a:rPr lang="en-US" altLang="zh-CN" sz="1500" b="1" dirty="0" smtClean="0"/>
              <a:t>CKD Vendor</a:t>
            </a:r>
            <a:endParaRPr lang="en-US" altLang="zh-CN" sz="1500" b="1" dirty="0"/>
          </a:p>
        </p:txBody>
      </p:sp>
      <p:pic>
        <p:nvPicPr>
          <p:cNvPr id="225" name="Picture 222" descr="Home_1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4482" y="4049614"/>
            <a:ext cx="733425" cy="4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" name="Picture 223" descr="Home_1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3" y="3326867"/>
            <a:ext cx="735013" cy="43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" name="Picture 225" descr="Home_1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038" y="4051959"/>
            <a:ext cx="735012" cy="4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" name="Picture 226" descr="School_128"/>
          <p:cNvPicPr>
            <a:picLocks noChangeAspect="1" noChangeArrowheads="1"/>
          </p:cNvPicPr>
          <p:nvPr/>
        </p:nvPicPr>
        <p:blipFill>
          <a:blip r:embed="rId3" cstate="print"/>
          <a:srcRect t="13454"/>
          <a:stretch>
            <a:fillRect/>
          </a:stretch>
        </p:blipFill>
        <p:spPr bwMode="auto">
          <a:xfrm>
            <a:off x="2411413" y="3111811"/>
            <a:ext cx="1141412" cy="68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9" name="Rectangle 227"/>
          <p:cNvSpPr>
            <a:spLocks noChangeArrowheads="1"/>
          </p:cNvSpPr>
          <p:nvPr/>
        </p:nvSpPr>
        <p:spPr bwMode="auto">
          <a:xfrm>
            <a:off x="2469312" y="3611932"/>
            <a:ext cx="703140" cy="378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520" tIns="50260" rIns="100520" bIns="50260">
            <a:spAutoFit/>
          </a:bodyPr>
          <a:lstStyle/>
          <a:p>
            <a:pPr defTabSz="1004888" eaLnBrk="0" hangingPunct="0"/>
            <a:r>
              <a:rPr lang="en-US" altLang="zh-CN" b="1" dirty="0"/>
              <a:t>RDC</a:t>
            </a:r>
            <a:endParaRPr lang="en-US" altLang="zh-CN" sz="1800" b="1" dirty="0"/>
          </a:p>
        </p:txBody>
      </p:sp>
      <p:cxnSp>
        <p:nvCxnSpPr>
          <p:cNvPr id="230" name="AutoShape 239"/>
          <p:cNvCxnSpPr>
            <a:cxnSpLocks noChangeShapeType="1"/>
            <a:stCxn id="225" idx="0"/>
            <a:endCxn id="228" idx="3"/>
          </p:cNvCxnSpPr>
          <p:nvPr/>
        </p:nvCxnSpPr>
        <p:spPr bwMode="auto">
          <a:xfrm rot="16200000" flipV="1">
            <a:off x="3640453" y="3368872"/>
            <a:ext cx="593117" cy="768367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</p:spPr>
      </p:cxnSp>
      <p:cxnSp>
        <p:nvCxnSpPr>
          <p:cNvPr id="231" name="AutoShape 239"/>
          <p:cNvCxnSpPr>
            <a:cxnSpLocks noChangeShapeType="1"/>
            <a:stCxn id="226" idx="0"/>
            <a:endCxn id="6" idx="2"/>
          </p:cNvCxnSpPr>
          <p:nvPr/>
        </p:nvCxnSpPr>
        <p:spPr bwMode="auto">
          <a:xfrm rot="5400000" flipH="1" flipV="1">
            <a:off x="5323234" y="2673957"/>
            <a:ext cx="485087" cy="82073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</p:spPr>
      </p:cxnSp>
      <p:cxnSp>
        <p:nvCxnSpPr>
          <p:cNvPr id="232" name="AutoShape 239"/>
          <p:cNvCxnSpPr>
            <a:cxnSpLocks noChangeShapeType="1"/>
            <a:stCxn id="227" idx="0"/>
            <a:endCxn id="228" idx="1"/>
          </p:cNvCxnSpPr>
          <p:nvPr/>
        </p:nvCxnSpPr>
        <p:spPr bwMode="auto">
          <a:xfrm rot="5400000" flipH="1" flipV="1">
            <a:off x="1686249" y="3326794"/>
            <a:ext cx="595462" cy="854869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</p:spPr>
      </p:cxnSp>
      <p:sp>
        <p:nvSpPr>
          <p:cNvPr id="233" name="Rectangle 219"/>
          <p:cNvSpPr>
            <a:spLocks noChangeArrowheads="1"/>
          </p:cNvSpPr>
          <p:nvPr/>
        </p:nvSpPr>
        <p:spPr bwMode="auto">
          <a:xfrm>
            <a:off x="3707907" y="4461457"/>
            <a:ext cx="1409039" cy="33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520" tIns="50260" rIns="100520" bIns="50260">
            <a:spAutoFit/>
          </a:bodyPr>
          <a:lstStyle/>
          <a:p>
            <a:pPr defTabSz="1004888" eaLnBrk="0" hangingPunct="0"/>
            <a:r>
              <a:rPr lang="en-US" altLang="zh-CN" sz="1500" b="1" dirty="0" smtClean="0"/>
              <a:t>Local Vendor</a:t>
            </a:r>
            <a:endParaRPr lang="en-US" altLang="zh-CN" sz="1500" b="1" dirty="0"/>
          </a:p>
        </p:txBody>
      </p:sp>
      <p:sp>
        <p:nvSpPr>
          <p:cNvPr id="234" name="Rectangle 219"/>
          <p:cNvSpPr>
            <a:spLocks noChangeArrowheads="1"/>
          </p:cNvSpPr>
          <p:nvPr/>
        </p:nvSpPr>
        <p:spPr bwMode="auto">
          <a:xfrm>
            <a:off x="4716463" y="3705485"/>
            <a:ext cx="854400" cy="33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520" tIns="50260" rIns="100520" bIns="50260">
            <a:spAutoFit/>
          </a:bodyPr>
          <a:lstStyle/>
          <a:p>
            <a:pPr defTabSz="1004888" eaLnBrk="0" hangingPunct="0"/>
            <a:r>
              <a:rPr lang="en-US" altLang="zh-CN" sz="1500" b="1" dirty="0"/>
              <a:t>Vendor</a:t>
            </a:r>
          </a:p>
        </p:txBody>
      </p:sp>
      <p:sp>
        <p:nvSpPr>
          <p:cNvPr id="235" name="Text Box 249"/>
          <p:cNvSpPr txBox="1">
            <a:spLocks noChangeArrowheads="1"/>
          </p:cNvSpPr>
          <p:nvPr/>
        </p:nvSpPr>
        <p:spPr bwMode="auto">
          <a:xfrm>
            <a:off x="6362373" y="2626684"/>
            <a:ext cx="5572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8937" tIns="0" rIns="98937" bIns="0">
            <a:spAutoFit/>
          </a:bodyPr>
          <a:lstStyle/>
          <a:p>
            <a:pPr defTabSz="1004888"/>
            <a:r>
              <a:rPr lang="en-US" altLang="zh-CN" sz="1400" b="1" dirty="0" smtClean="0"/>
              <a:t>Buff</a:t>
            </a:r>
            <a:endParaRPr lang="en-US" altLang="zh-CN" sz="1400" b="1" dirty="0"/>
          </a:p>
        </p:txBody>
      </p:sp>
      <p:sp>
        <p:nvSpPr>
          <p:cNvPr id="237" name="Rectangle 234"/>
          <p:cNvSpPr>
            <a:spLocks noChangeArrowheads="1"/>
          </p:cNvSpPr>
          <p:nvPr/>
        </p:nvSpPr>
        <p:spPr bwMode="auto">
          <a:xfrm>
            <a:off x="6338888" y="2516741"/>
            <a:ext cx="576262" cy="10834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endParaRPr lang="zh-CN" altLang="en-US"/>
          </a:p>
        </p:txBody>
      </p:sp>
      <p:sp>
        <p:nvSpPr>
          <p:cNvPr id="238" name="Rectangle 235"/>
          <p:cNvSpPr>
            <a:spLocks noChangeArrowheads="1"/>
          </p:cNvSpPr>
          <p:nvPr/>
        </p:nvSpPr>
        <p:spPr bwMode="auto">
          <a:xfrm>
            <a:off x="5041900" y="2517932"/>
            <a:ext cx="647700" cy="10834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endParaRPr lang="zh-CN" altLang="en-US"/>
          </a:p>
        </p:txBody>
      </p:sp>
      <p:sp>
        <p:nvSpPr>
          <p:cNvPr id="239" name="Rectangle 236"/>
          <p:cNvSpPr>
            <a:spLocks noChangeArrowheads="1"/>
          </p:cNvSpPr>
          <p:nvPr/>
        </p:nvSpPr>
        <p:spPr bwMode="auto">
          <a:xfrm>
            <a:off x="5724528" y="2517932"/>
            <a:ext cx="576263" cy="10834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endParaRPr lang="zh-CN" altLang="en-US"/>
          </a:p>
        </p:txBody>
      </p:sp>
      <p:sp>
        <p:nvSpPr>
          <p:cNvPr id="240" name="Rectangle 237"/>
          <p:cNvSpPr>
            <a:spLocks noChangeArrowheads="1"/>
          </p:cNvSpPr>
          <p:nvPr/>
        </p:nvSpPr>
        <p:spPr bwMode="auto">
          <a:xfrm>
            <a:off x="5511800" y="2679857"/>
            <a:ext cx="647700" cy="10834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endParaRPr lang="zh-CN" altLang="en-US"/>
          </a:p>
        </p:txBody>
      </p:sp>
      <p:sp>
        <p:nvSpPr>
          <p:cNvPr id="241" name="Rectangle 238"/>
          <p:cNvSpPr>
            <a:spLocks noChangeArrowheads="1"/>
          </p:cNvSpPr>
          <p:nvPr/>
        </p:nvSpPr>
        <p:spPr bwMode="auto">
          <a:xfrm>
            <a:off x="5041900" y="2678665"/>
            <a:ext cx="431800" cy="109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endParaRPr lang="zh-CN" altLang="en-US"/>
          </a:p>
        </p:txBody>
      </p:sp>
      <p:cxnSp>
        <p:nvCxnSpPr>
          <p:cNvPr id="242" name="AutoShape 241"/>
          <p:cNvCxnSpPr>
            <a:cxnSpLocks noChangeShapeType="1"/>
            <a:stCxn id="228" idx="0"/>
            <a:endCxn id="6" idx="1"/>
          </p:cNvCxnSpPr>
          <p:nvPr/>
        </p:nvCxnSpPr>
        <p:spPr bwMode="auto">
          <a:xfrm rot="5400000" flipH="1" flipV="1">
            <a:off x="3727870" y="1907316"/>
            <a:ext cx="458744" cy="1950244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</p:spPr>
      </p:cxnSp>
      <p:pic>
        <p:nvPicPr>
          <p:cNvPr id="243" name="Picture 223" descr="Home_1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7498" y="2517242"/>
            <a:ext cx="735013" cy="43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4" name="AutoShape 239"/>
          <p:cNvCxnSpPr>
            <a:cxnSpLocks noChangeShapeType="1"/>
            <a:stCxn id="243" idx="0"/>
            <a:endCxn id="217" idx="2"/>
          </p:cNvCxnSpPr>
          <p:nvPr/>
        </p:nvCxnSpPr>
        <p:spPr bwMode="auto">
          <a:xfrm rot="5400000" flipH="1" flipV="1">
            <a:off x="1790525" y="1787609"/>
            <a:ext cx="574115" cy="88515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</p:spPr>
      </p:cxnSp>
      <p:sp>
        <p:nvSpPr>
          <p:cNvPr id="245" name="Rectangle 219"/>
          <p:cNvSpPr>
            <a:spLocks noChangeArrowheads="1"/>
          </p:cNvSpPr>
          <p:nvPr/>
        </p:nvSpPr>
        <p:spPr bwMode="auto">
          <a:xfrm>
            <a:off x="1196058" y="2895860"/>
            <a:ext cx="854400" cy="33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520" tIns="50260" rIns="100520" bIns="50260">
            <a:spAutoFit/>
          </a:bodyPr>
          <a:lstStyle/>
          <a:p>
            <a:pPr defTabSz="1004888" eaLnBrk="0" hangingPunct="0"/>
            <a:r>
              <a:rPr lang="en-US" altLang="zh-CN" sz="1500" b="1" dirty="0"/>
              <a:t>Vendor</a:t>
            </a:r>
          </a:p>
        </p:txBody>
      </p:sp>
      <p:sp>
        <p:nvSpPr>
          <p:cNvPr id="246" name="AutoShape 234"/>
          <p:cNvSpPr>
            <a:spLocks noChangeArrowheads="1"/>
          </p:cNvSpPr>
          <p:nvPr/>
        </p:nvSpPr>
        <p:spPr bwMode="auto">
          <a:xfrm>
            <a:off x="6732240" y="1727625"/>
            <a:ext cx="792162" cy="2155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89993" tIns="0" rIns="89993" bIns="0" anchor="ctr"/>
          <a:lstStyle/>
          <a:p>
            <a:pPr algn="ctr"/>
            <a:r>
              <a:rPr lang="en-US" altLang="zh-CN" sz="1400" b="1" dirty="0" smtClean="0"/>
              <a:t>ST…</a:t>
            </a:r>
            <a:endParaRPr lang="en-US" altLang="zh-CN" sz="1400" b="1" dirty="0"/>
          </a:p>
        </p:txBody>
      </p:sp>
      <p:sp>
        <p:nvSpPr>
          <p:cNvPr id="248" name="Rectangle 245"/>
          <p:cNvSpPr>
            <a:spLocks noChangeArrowheads="1"/>
          </p:cNvSpPr>
          <p:nvPr/>
        </p:nvSpPr>
        <p:spPr bwMode="auto">
          <a:xfrm>
            <a:off x="468316" y="1605223"/>
            <a:ext cx="7920037" cy="79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endParaRPr lang="zh-CN" altLang="en-US"/>
          </a:p>
        </p:txBody>
      </p:sp>
      <p:sp>
        <p:nvSpPr>
          <p:cNvPr id="249" name="Line 246"/>
          <p:cNvSpPr>
            <a:spLocks noChangeShapeType="1"/>
          </p:cNvSpPr>
          <p:nvPr/>
        </p:nvSpPr>
        <p:spPr bwMode="auto">
          <a:xfrm>
            <a:off x="468316" y="1640942"/>
            <a:ext cx="7920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000" tIns="0" rIns="90000" bIns="0"/>
          <a:lstStyle/>
          <a:p>
            <a:endParaRPr lang="zh-CN" altLang="en-US"/>
          </a:p>
        </p:txBody>
      </p:sp>
      <p:sp>
        <p:nvSpPr>
          <p:cNvPr id="250" name="Text Box 250"/>
          <p:cNvSpPr txBox="1">
            <a:spLocks noChangeArrowheads="1"/>
          </p:cNvSpPr>
          <p:nvPr/>
        </p:nvSpPr>
        <p:spPr bwMode="auto">
          <a:xfrm>
            <a:off x="6324600" y="3565088"/>
            <a:ext cx="2448272" cy="1292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square" lIns="98937" tIns="0" rIns="98937" bIns="0">
            <a:spAutoFit/>
          </a:bodyPr>
          <a:lstStyle/>
          <a:p>
            <a:pPr marL="185738" indent="-185738" defTabSz="1004888"/>
            <a:r>
              <a:rPr lang="zh-CN" altLang="en-US" sz="1200" b="1" dirty="0" smtClean="0"/>
              <a:t>可用的物流策略：</a:t>
            </a:r>
            <a:endParaRPr lang="zh-CN" altLang="en-US" sz="1200" b="1" dirty="0"/>
          </a:p>
          <a:p>
            <a:pPr marL="357188" lvl="1" indent="-171450" defTabSz="1004888">
              <a:buFont typeface="Arial" pitchFamily="34" charset="0"/>
              <a:buChar char="•"/>
            </a:pPr>
            <a:r>
              <a:rPr lang="en-US" altLang="zh-CN" sz="1200" dirty="0" smtClean="0"/>
              <a:t>JIS: </a:t>
            </a:r>
            <a:r>
              <a:rPr lang="zh-CN" altLang="en-US" sz="1200" dirty="0" smtClean="0"/>
              <a:t>排序拉动</a:t>
            </a:r>
          </a:p>
          <a:p>
            <a:pPr marL="357188" lvl="1" indent="-171450" defTabSz="1004888">
              <a:buFont typeface="Arial" pitchFamily="34" charset="0"/>
              <a:buChar char="•"/>
            </a:pPr>
            <a:r>
              <a:rPr lang="en-US" altLang="zh-CN" sz="1200" dirty="0" smtClean="0"/>
              <a:t>JIT</a:t>
            </a:r>
            <a:r>
              <a:rPr lang="en-US" altLang="zh-CN" sz="1200" dirty="0"/>
              <a:t>: </a:t>
            </a:r>
            <a:r>
              <a:rPr lang="zh-CN" altLang="en-US" sz="1200" dirty="0" smtClean="0"/>
              <a:t>及时拉动</a:t>
            </a:r>
            <a:endParaRPr lang="zh-CN" altLang="en-US" sz="1200" dirty="0"/>
          </a:p>
          <a:p>
            <a:pPr marL="357188" lvl="1" indent="-171450" defTabSz="1004888">
              <a:buFont typeface="Arial" pitchFamily="34" charset="0"/>
              <a:buChar char="•"/>
            </a:pPr>
            <a:r>
              <a:rPr lang="en-US" altLang="zh-CN" sz="1200" dirty="0" smtClean="0"/>
              <a:t>E-Kanban</a:t>
            </a:r>
            <a:r>
              <a:rPr lang="en-US" altLang="zh-CN" sz="1200" dirty="0"/>
              <a:t>: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电子看板</a:t>
            </a:r>
            <a:endParaRPr lang="en-US" altLang="zh-CN" sz="1200" dirty="0" smtClean="0"/>
          </a:p>
          <a:p>
            <a:pPr marL="357188" lvl="1" indent="-171450" defTabSz="1004888">
              <a:buFont typeface="Arial" pitchFamily="34" charset="0"/>
              <a:buChar char="•"/>
            </a:pPr>
            <a:r>
              <a:rPr lang="en-US" altLang="zh-CN" sz="1200" dirty="0" smtClean="0"/>
              <a:t>P-Kanban: </a:t>
            </a:r>
            <a:r>
              <a:rPr lang="zh-CN" altLang="en-US" sz="1200" dirty="0" smtClean="0"/>
              <a:t>实体看板</a:t>
            </a:r>
            <a:endParaRPr lang="zh-CN" altLang="en-US" sz="1200" dirty="0"/>
          </a:p>
          <a:p>
            <a:pPr marL="357188" lvl="1" indent="-171450" defTabSz="1004888">
              <a:buFont typeface="Arial" pitchFamily="34" charset="0"/>
              <a:buChar char="•"/>
            </a:pPr>
            <a:r>
              <a:rPr lang="en-US" altLang="zh-CN" sz="1200" dirty="0" smtClean="0"/>
              <a:t>ANDON: </a:t>
            </a:r>
            <a:r>
              <a:rPr lang="zh-CN" altLang="en-US" sz="1200" dirty="0"/>
              <a:t>按灯</a:t>
            </a:r>
            <a:r>
              <a:rPr lang="zh-CN" altLang="en-US" sz="1200" dirty="0" smtClean="0"/>
              <a:t>拉动</a:t>
            </a:r>
            <a:endParaRPr lang="en-US" altLang="zh-CN" sz="1200" dirty="0" smtClean="0"/>
          </a:p>
          <a:p>
            <a:pPr marL="357188" lvl="1" indent="-171450" defTabSz="1004888">
              <a:buFont typeface="Arial" pitchFamily="34" charset="0"/>
              <a:buChar char="•"/>
            </a:pPr>
            <a:r>
              <a:rPr lang="en-US" altLang="zh-CN" sz="1200" dirty="0"/>
              <a:t>MRP: </a:t>
            </a:r>
            <a:r>
              <a:rPr lang="zh-CN" altLang="en-US" sz="1200" dirty="0"/>
              <a:t>物料需求</a:t>
            </a:r>
            <a:r>
              <a:rPr lang="zh-CN" altLang="en-US" sz="1200" dirty="0" smtClean="0"/>
              <a:t>计划</a:t>
            </a:r>
            <a:endParaRPr lang="en-US" altLang="zh-CN" sz="1200" dirty="0"/>
          </a:p>
        </p:txBody>
      </p:sp>
      <p:grpSp>
        <p:nvGrpSpPr>
          <p:cNvPr id="118" name="Group 173"/>
          <p:cNvGrpSpPr>
            <a:grpSpLocks/>
          </p:cNvGrpSpPr>
          <p:nvPr/>
        </p:nvGrpSpPr>
        <p:grpSpPr bwMode="auto">
          <a:xfrm>
            <a:off x="5940152" y="1437123"/>
            <a:ext cx="666750" cy="135731"/>
            <a:chOff x="2612" y="2483"/>
            <a:chExt cx="617" cy="136"/>
          </a:xfrm>
        </p:grpSpPr>
        <p:sp>
          <p:nvSpPr>
            <p:cNvPr id="252" name="Rectangle 174"/>
            <p:cNvSpPr>
              <a:spLocks noChangeArrowheads="1"/>
            </p:cNvSpPr>
            <p:nvPr/>
          </p:nvSpPr>
          <p:spPr bwMode="auto">
            <a:xfrm>
              <a:off x="2612" y="2530"/>
              <a:ext cx="12" cy="8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3174" tIns="41587" rIns="83174" bIns="41587"/>
            <a:lstStyle/>
            <a:p>
              <a:pPr defTabSz="831850"/>
              <a:endParaRPr lang="en-US" altLang="zh-CN" sz="1600" dirty="0">
                <a:latin typeface="Futura Bk"/>
              </a:endParaRPr>
            </a:p>
          </p:txBody>
        </p:sp>
        <p:sp>
          <p:nvSpPr>
            <p:cNvPr id="253" name="Freeform 175"/>
            <p:cNvSpPr>
              <a:spLocks/>
            </p:cNvSpPr>
            <p:nvPr/>
          </p:nvSpPr>
          <p:spPr bwMode="auto">
            <a:xfrm>
              <a:off x="2618" y="2609"/>
              <a:ext cx="57" cy="10"/>
            </a:xfrm>
            <a:custGeom>
              <a:avLst/>
              <a:gdLst>
                <a:gd name="T0" fmla="*/ 0 w 171"/>
                <a:gd name="T1" fmla="*/ 0 h 41"/>
                <a:gd name="T2" fmla="*/ 0 w 171"/>
                <a:gd name="T3" fmla="*/ 0 h 41"/>
                <a:gd name="T4" fmla="*/ 0 w 171"/>
                <a:gd name="T5" fmla="*/ 0 h 41"/>
                <a:gd name="T6" fmla="*/ 0 w 171"/>
                <a:gd name="T7" fmla="*/ 0 h 41"/>
                <a:gd name="T8" fmla="*/ 0 w 171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41"/>
                <a:gd name="T17" fmla="*/ 171 w 17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41">
                  <a:moveTo>
                    <a:pt x="0" y="0"/>
                  </a:moveTo>
                  <a:lnTo>
                    <a:pt x="0" y="40"/>
                  </a:lnTo>
                  <a:lnTo>
                    <a:pt x="171" y="41"/>
                  </a:lnTo>
                  <a:lnTo>
                    <a:pt x="17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Freeform 176"/>
            <p:cNvSpPr>
              <a:spLocks/>
            </p:cNvSpPr>
            <p:nvPr/>
          </p:nvSpPr>
          <p:spPr bwMode="auto">
            <a:xfrm>
              <a:off x="2615" y="2491"/>
              <a:ext cx="121" cy="47"/>
            </a:xfrm>
            <a:custGeom>
              <a:avLst/>
              <a:gdLst>
                <a:gd name="T0" fmla="*/ 0 w 255"/>
                <a:gd name="T1" fmla="*/ 0 h 202"/>
                <a:gd name="T2" fmla="*/ 0 w 255"/>
                <a:gd name="T3" fmla="*/ 0 h 202"/>
                <a:gd name="T4" fmla="*/ 0 w 255"/>
                <a:gd name="T5" fmla="*/ 0 h 202"/>
                <a:gd name="T6" fmla="*/ 0 w 255"/>
                <a:gd name="T7" fmla="*/ 0 h 202"/>
                <a:gd name="T8" fmla="*/ 0 w 255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02"/>
                <a:gd name="T17" fmla="*/ 255 w 255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02">
                  <a:moveTo>
                    <a:pt x="255" y="34"/>
                  </a:moveTo>
                  <a:lnTo>
                    <a:pt x="237" y="0"/>
                  </a:lnTo>
                  <a:lnTo>
                    <a:pt x="0" y="168"/>
                  </a:lnTo>
                  <a:lnTo>
                    <a:pt x="18" y="202"/>
                  </a:lnTo>
                  <a:lnTo>
                    <a:pt x="255" y="34"/>
                  </a:lnTo>
                  <a:close/>
                </a:path>
              </a:pathLst>
            </a:custGeom>
            <a:solidFill>
              <a:srgbClr val="8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9" name="Group 177"/>
            <p:cNvGrpSpPr>
              <a:grpSpLocks/>
            </p:cNvGrpSpPr>
            <p:nvPr/>
          </p:nvGrpSpPr>
          <p:grpSpPr bwMode="auto">
            <a:xfrm>
              <a:off x="2665" y="2483"/>
              <a:ext cx="564" cy="136"/>
              <a:chOff x="2665" y="2483"/>
              <a:chExt cx="564" cy="136"/>
            </a:xfrm>
          </p:grpSpPr>
          <p:sp>
            <p:nvSpPr>
              <p:cNvPr id="256" name="Freeform 178"/>
              <p:cNvSpPr>
                <a:spLocks/>
              </p:cNvSpPr>
              <p:nvPr/>
            </p:nvSpPr>
            <p:spPr bwMode="auto">
              <a:xfrm>
                <a:off x="2692" y="2483"/>
                <a:ext cx="272" cy="16"/>
              </a:xfrm>
              <a:custGeom>
                <a:avLst/>
                <a:gdLst>
                  <a:gd name="T0" fmla="*/ 0 w 816"/>
                  <a:gd name="T1" fmla="*/ 0 h 64"/>
                  <a:gd name="T2" fmla="*/ 0 w 816"/>
                  <a:gd name="T3" fmla="*/ 0 h 64"/>
                  <a:gd name="T4" fmla="*/ 0 w 816"/>
                  <a:gd name="T5" fmla="*/ 0 h 64"/>
                  <a:gd name="T6" fmla="*/ 0 w 816"/>
                  <a:gd name="T7" fmla="*/ 0 h 64"/>
                  <a:gd name="T8" fmla="*/ 0 w 816"/>
                  <a:gd name="T9" fmla="*/ 0 h 64"/>
                  <a:gd name="T10" fmla="*/ 0 w 816"/>
                  <a:gd name="T11" fmla="*/ 0 h 64"/>
                  <a:gd name="T12" fmla="*/ 0 w 816"/>
                  <a:gd name="T13" fmla="*/ 0 h 64"/>
                  <a:gd name="T14" fmla="*/ 0 w 816"/>
                  <a:gd name="T15" fmla="*/ 0 h 64"/>
                  <a:gd name="T16" fmla="*/ 0 w 816"/>
                  <a:gd name="T17" fmla="*/ 0 h 64"/>
                  <a:gd name="T18" fmla="*/ 0 w 816"/>
                  <a:gd name="T19" fmla="*/ 0 h 64"/>
                  <a:gd name="T20" fmla="*/ 0 w 816"/>
                  <a:gd name="T21" fmla="*/ 0 h 64"/>
                  <a:gd name="T22" fmla="*/ 0 w 816"/>
                  <a:gd name="T23" fmla="*/ 0 h 64"/>
                  <a:gd name="T24" fmla="*/ 0 w 816"/>
                  <a:gd name="T25" fmla="*/ 0 h 64"/>
                  <a:gd name="T26" fmla="*/ 0 w 816"/>
                  <a:gd name="T27" fmla="*/ 0 h 64"/>
                  <a:gd name="T28" fmla="*/ 0 w 816"/>
                  <a:gd name="T29" fmla="*/ 0 h 64"/>
                  <a:gd name="T30" fmla="*/ 0 w 816"/>
                  <a:gd name="T31" fmla="*/ 0 h 64"/>
                  <a:gd name="T32" fmla="*/ 0 w 816"/>
                  <a:gd name="T33" fmla="*/ 0 h 64"/>
                  <a:gd name="T34" fmla="*/ 0 w 816"/>
                  <a:gd name="T35" fmla="*/ 0 h 64"/>
                  <a:gd name="T36" fmla="*/ 0 w 816"/>
                  <a:gd name="T37" fmla="*/ 0 h 64"/>
                  <a:gd name="T38" fmla="*/ 0 w 816"/>
                  <a:gd name="T39" fmla="*/ 0 h 64"/>
                  <a:gd name="T40" fmla="*/ 0 w 816"/>
                  <a:gd name="T41" fmla="*/ 0 h 64"/>
                  <a:gd name="T42" fmla="*/ 0 w 816"/>
                  <a:gd name="T43" fmla="*/ 0 h 64"/>
                  <a:gd name="T44" fmla="*/ 0 w 816"/>
                  <a:gd name="T45" fmla="*/ 0 h 64"/>
                  <a:gd name="T46" fmla="*/ 0 w 816"/>
                  <a:gd name="T47" fmla="*/ 0 h 64"/>
                  <a:gd name="T48" fmla="*/ 0 w 816"/>
                  <a:gd name="T49" fmla="*/ 0 h 64"/>
                  <a:gd name="T50" fmla="*/ 0 w 816"/>
                  <a:gd name="T51" fmla="*/ 0 h 64"/>
                  <a:gd name="T52" fmla="*/ 0 w 816"/>
                  <a:gd name="T53" fmla="*/ 0 h 64"/>
                  <a:gd name="T54" fmla="*/ 0 w 816"/>
                  <a:gd name="T55" fmla="*/ 0 h 64"/>
                  <a:gd name="T56" fmla="*/ 0 w 816"/>
                  <a:gd name="T57" fmla="*/ 0 h 64"/>
                  <a:gd name="T58" fmla="*/ 0 w 816"/>
                  <a:gd name="T59" fmla="*/ 0 h 64"/>
                  <a:gd name="T60" fmla="*/ 0 w 816"/>
                  <a:gd name="T61" fmla="*/ 0 h 64"/>
                  <a:gd name="T62" fmla="*/ 0 w 816"/>
                  <a:gd name="T63" fmla="*/ 0 h 64"/>
                  <a:gd name="T64" fmla="*/ 0 w 816"/>
                  <a:gd name="T65" fmla="*/ 0 h 64"/>
                  <a:gd name="T66" fmla="*/ 0 w 816"/>
                  <a:gd name="T67" fmla="*/ 0 h 64"/>
                  <a:gd name="T68" fmla="*/ 0 w 816"/>
                  <a:gd name="T69" fmla="*/ 0 h 64"/>
                  <a:gd name="T70" fmla="*/ 0 w 816"/>
                  <a:gd name="T71" fmla="*/ 0 h 64"/>
                  <a:gd name="T72" fmla="*/ 0 w 816"/>
                  <a:gd name="T73" fmla="*/ 0 h 64"/>
                  <a:gd name="T74" fmla="*/ 0 w 816"/>
                  <a:gd name="T75" fmla="*/ 0 h 64"/>
                  <a:gd name="T76" fmla="*/ 0 w 816"/>
                  <a:gd name="T77" fmla="*/ 0 h 64"/>
                  <a:gd name="T78" fmla="*/ 0 w 816"/>
                  <a:gd name="T79" fmla="*/ 0 h 64"/>
                  <a:gd name="T80" fmla="*/ 0 w 816"/>
                  <a:gd name="T81" fmla="*/ 0 h 64"/>
                  <a:gd name="T82" fmla="*/ 0 w 816"/>
                  <a:gd name="T83" fmla="*/ 0 h 64"/>
                  <a:gd name="T84" fmla="*/ 0 w 816"/>
                  <a:gd name="T85" fmla="*/ 0 h 64"/>
                  <a:gd name="T86" fmla="*/ 0 w 816"/>
                  <a:gd name="T87" fmla="*/ 0 h 64"/>
                  <a:gd name="T88" fmla="*/ 0 w 816"/>
                  <a:gd name="T89" fmla="*/ 0 h 64"/>
                  <a:gd name="T90" fmla="*/ 0 w 816"/>
                  <a:gd name="T91" fmla="*/ 0 h 64"/>
                  <a:gd name="T92" fmla="*/ 0 w 816"/>
                  <a:gd name="T93" fmla="*/ 0 h 64"/>
                  <a:gd name="T94" fmla="*/ 0 w 816"/>
                  <a:gd name="T95" fmla="*/ 0 h 64"/>
                  <a:gd name="T96" fmla="*/ 0 w 816"/>
                  <a:gd name="T97" fmla="*/ 0 h 64"/>
                  <a:gd name="T98" fmla="*/ 0 w 816"/>
                  <a:gd name="T99" fmla="*/ 0 h 64"/>
                  <a:gd name="T100" fmla="*/ 0 w 816"/>
                  <a:gd name="T101" fmla="*/ 0 h 64"/>
                  <a:gd name="T102" fmla="*/ 0 w 816"/>
                  <a:gd name="T103" fmla="*/ 0 h 64"/>
                  <a:gd name="T104" fmla="*/ 0 w 816"/>
                  <a:gd name="T105" fmla="*/ 0 h 64"/>
                  <a:gd name="T106" fmla="*/ 0 w 816"/>
                  <a:gd name="T107" fmla="*/ 0 h 64"/>
                  <a:gd name="T108" fmla="*/ 0 w 816"/>
                  <a:gd name="T109" fmla="*/ 0 h 64"/>
                  <a:gd name="T110" fmla="*/ 0 w 816"/>
                  <a:gd name="T111" fmla="*/ 0 h 64"/>
                  <a:gd name="T112" fmla="*/ 0 w 816"/>
                  <a:gd name="T113" fmla="*/ 0 h 64"/>
                  <a:gd name="T114" fmla="*/ 0 w 816"/>
                  <a:gd name="T115" fmla="*/ 0 h 64"/>
                  <a:gd name="T116" fmla="*/ 0 w 816"/>
                  <a:gd name="T117" fmla="*/ 0 h 64"/>
                  <a:gd name="T118" fmla="*/ 0 w 816"/>
                  <a:gd name="T119" fmla="*/ 0 h 64"/>
                  <a:gd name="T120" fmla="*/ 0 w 816"/>
                  <a:gd name="T121" fmla="*/ 0 h 64"/>
                  <a:gd name="T122" fmla="*/ 0 w 816"/>
                  <a:gd name="T123" fmla="*/ 0 h 64"/>
                  <a:gd name="T124" fmla="*/ 0 w 816"/>
                  <a:gd name="T125" fmla="*/ 0 h 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16"/>
                  <a:gd name="T190" fmla="*/ 0 h 64"/>
                  <a:gd name="T191" fmla="*/ 816 w 816"/>
                  <a:gd name="T192" fmla="*/ 64 h 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16" h="64">
                    <a:moveTo>
                      <a:pt x="0" y="0"/>
                    </a:moveTo>
                    <a:lnTo>
                      <a:pt x="0" y="40"/>
                    </a:lnTo>
                    <a:lnTo>
                      <a:pt x="3" y="40"/>
                    </a:lnTo>
                    <a:lnTo>
                      <a:pt x="83" y="40"/>
                    </a:lnTo>
                    <a:lnTo>
                      <a:pt x="161" y="40"/>
                    </a:lnTo>
                    <a:lnTo>
                      <a:pt x="236" y="41"/>
                    </a:lnTo>
                    <a:lnTo>
                      <a:pt x="308" y="41"/>
                    </a:lnTo>
                    <a:lnTo>
                      <a:pt x="377" y="42"/>
                    </a:lnTo>
                    <a:lnTo>
                      <a:pt x="443" y="43"/>
                    </a:lnTo>
                    <a:lnTo>
                      <a:pt x="473" y="45"/>
                    </a:lnTo>
                    <a:lnTo>
                      <a:pt x="503" y="46"/>
                    </a:lnTo>
                    <a:lnTo>
                      <a:pt x="532" y="46"/>
                    </a:lnTo>
                    <a:lnTo>
                      <a:pt x="560" y="47"/>
                    </a:lnTo>
                    <a:lnTo>
                      <a:pt x="586" y="48"/>
                    </a:lnTo>
                    <a:lnTo>
                      <a:pt x="611" y="50"/>
                    </a:lnTo>
                    <a:lnTo>
                      <a:pt x="635" y="51"/>
                    </a:lnTo>
                    <a:lnTo>
                      <a:pt x="658" y="52"/>
                    </a:lnTo>
                    <a:lnTo>
                      <a:pt x="679" y="52"/>
                    </a:lnTo>
                    <a:lnTo>
                      <a:pt x="699" y="53"/>
                    </a:lnTo>
                    <a:lnTo>
                      <a:pt x="717" y="54"/>
                    </a:lnTo>
                    <a:lnTo>
                      <a:pt x="733" y="56"/>
                    </a:lnTo>
                    <a:lnTo>
                      <a:pt x="748" y="58"/>
                    </a:lnTo>
                    <a:lnTo>
                      <a:pt x="762" y="59"/>
                    </a:lnTo>
                    <a:lnTo>
                      <a:pt x="773" y="61"/>
                    </a:lnTo>
                    <a:lnTo>
                      <a:pt x="783" y="62"/>
                    </a:lnTo>
                    <a:lnTo>
                      <a:pt x="791" y="63"/>
                    </a:lnTo>
                    <a:lnTo>
                      <a:pt x="798" y="64"/>
                    </a:lnTo>
                    <a:lnTo>
                      <a:pt x="798" y="45"/>
                    </a:lnTo>
                    <a:lnTo>
                      <a:pt x="790" y="63"/>
                    </a:lnTo>
                    <a:lnTo>
                      <a:pt x="795" y="64"/>
                    </a:lnTo>
                    <a:lnTo>
                      <a:pt x="802" y="46"/>
                    </a:lnTo>
                    <a:lnTo>
                      <a:pt x="789" y="59"/>
                    </a:lnTo>
                    <a:lnTo>
                      <a:pt x="792" y="62"/>
                    </a:lnTo>
                    <a:lnTo>
                      <a:pt x="816" y="33"/>
                    </a:lnTo>
                    <a:lnTo>
                      <a:pt x="814" y="31"/>
                    </a:lnTo>
                    <a:lnTo>
                      <a:pt x="808" y="28"/>
                    </a:lnTo>
                    <a:lnTo>
                      <a:pt x="804" y="26"/>
                    </a:lnTo>
                    <a:lnTo>
                      <a:pt x="798" y="24"/>
                    </a:lnTo>
                    <a:lnTo>
                      <a:pt x="791" y="23"/>
                    </a:lnTo>
                    <a:lnTo>
                      <a:pt x="783" y="22"/>
                    </a:lnTo>
                    <a:lnTo>
                      <a:pt x="773" y="20"/>
                    </a:lnTo>
                    <a:lnTo>
                      <a:pt x="762" y="19"/>
                    </a:lnTo>
                    <a:lnTo>
                      <a:pt x="748" y="18"/>
                    </a:lnTo>
                    <a:lnTo>
                      <a:pt x="733" y="15"/>
                    </a:lnTo>
                    <a:lnTo>
                      <a:pt x="717" y="14"/>
                    </a:lnTo>
                    <a:lnTo>
                      <a:pt x="699" y="13"/>
                    </a:lnTo>
                    <a:lnTo>
                      <a:pt x="679" y="12"/>
                    </a:lnTo>
                    <a:lnTo>
                      <a:pt x="658" y="12"/>
                    </a:lnTo>
                    <a:lnTo>
                      <a:pt x="635" y="11"/>
                    </a:lnTo>
                    <a:lnTo>
                      <a:pt x="611" y="9"/>
                    </a:lnTo>
                    <a:lnTo>
                      <a:pt x="586" y="8"/>
                    </a:lnTo>
                    <a:lnTo>
                      <a:pt x="560" y="7"/>
                    </a:lnTo>
                    <a:lnTo>
                      <a:pt x="532" y="6"/>
                    </a:lnTo>
                    <a:lnTo>
                      <a:pt x="503" y="6"/>
                    </a:lnTo>
                    <a:lnTo>
                      <a:pt x="473" y="4"/>
                    </a:lnTo>
                    <a:lnTo>
                      <a:pt x="443" y="3"/>
                    </a:lnTo>
                    <a:lnTo>
                      <a:pt x="377" y="2"/>
                    </a:lnTo>
                    <a:lnTo>
                      <a:pt x="308" y="1"/>
                    </a:lnTo>
                    <a:lnTo>
                      <a:pt x="236" y="1"/>
                    </a:lnTo>
                    <a:lnTo>
                      <a:pt x="161" y="0"/>
                    </a:lnTo>
                    <a:lnTo>
                      <a:pt x="8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0" name="Group 179"/>
              <p:cNvGrpSpPr>
                <a:grpSpLocks/>
              </p:cNvGrpSpPr>
              <p:nvPr/>
            </p:nvGrpSpPr>
            <p:grpSpPr bwMode="auto">
              <a:xfrm>
                <a:off x="2665" y="2578"/>
                <a:ext cx="95" cy="40"/>
                <a:chOff x="2665" y="2578"/>
                <a:chExt cx="95" cy="40"/>
              </a:xfrm>
            </p:grpSpPr>
            <p:sp>
              <p:nvSpPr>
                <p:cNvPr id="269" name="Freeform 180"/>
                <p:cNvSpPr>
                  <a:spLocks/>
                </p:cNvSpPr>
                <p:nvPr/>
              </p:nvSpPr>
              <p:spPr bwMode="auto">
                <a:xfrm>
                  <a:off x="2688" y="2578"/>
                  <a:ext cx="72" cy="36"/>
                </a:xfrm>
                <a:custGeom>
                  <a:avLst/>
                  <a:gdLst>
                    <a:gd name="T0" fmla="*/ 0 w 215"/>
                    <a:gd name="T1" fmla="*/ 0 h 141"/>
                    <a:gd name="T2" fmla="*/ 0 w 215"/>
                    <a:gd name="T3" fmla="*/ 0 h 141"/>
                    <a:gd name="T4" fmla="*/ 0 w 215"/>
                    <a:gd name="T5" fmla="*/ 0 h 141"/>
                    <a:gd name="T6" fmla="*/ 0 w 215"/>
                    <a:gd name="T7" fmla="*/ 0 h 141"/>
                    <a:gd name="T8" fmla="*/ 0 w 215"/>
                    <a:gd name="T9" fmla="*/ 0 h 141"/>
                    <a:gd name="T10" fmla="*/ 0 w 215"/>
                    <a:gd name="T11" fmla="*/ 0 h 141"/>
                    <a:gd name="T12" fmla="*/ 0 w 215"/>
                    <a:gd name="T13" fmla="*/ 0 h 141"/>
                    <a:gd name="T14" fmla="*/ 0 w 215"/>
                    <a:gd name="T15" fmla="*/ 0 h 141"/>
                    <a:gd name="T16" fmla="*/ 0 w 215"/>
                    <a:gd name="T17" fmla="*/ 0 h 141"/>
                    <a:gd name="T18" fmla="*/ 0 w 215"/>
                    <a:gd name="T19" fmla="*/ 0 h 141"/>
                    <a:gd name="T20" fmla="*/ 0 w 215"/>
                    <a:gd name="T21" fmla="*/ 0 h 141"/>
                    <a:gd name="T22" fmla="*/ 0 w 215"/>
                    <a:gd name="T23" fmla="*/ 0 h 141"/>
                    <a:gd name="T24" fmla="*/ 0 w 215"/>
                    <a:gd name="T25" fmla="*/ 0 h 141"/>
                    <a:gd name="T26" fmla="*/ 0 w 215"/>
                    <a:gd name="T27" fmla="*/ 0 h 141"/>
                    <a:gd name="T28" fmla="*/ 0 w 215"/>
                    <a:gd name="T29" fmla="*/ 0 h 141"/>
                    <a:gd name="T30" fmla="*/ 0 w 215"/>
                    <a:gd name="T31" fmla="*/ 0 h 141"/>
                    <a:gd name="T32" fmla="*/ 0 w 215"/>
                    <a:gd name="T33" fmla="*/ 0 h 141"/>
                    <a:gd name="T34" fmla="*/ 0 w 215"/>
                    <a:gd name="T35" fmla="*/ 0 h 141"/>
                    <a:gd name="T36" fmla="*/ 0 w 215"/>
                    <a:gd name="T37" fmla="*/ 0 h 141"/>
                    <a:gd name="T38" fmla="*/ 0 w 215"/>
                    <a:gd name="T39" fmla="*/ 0 h 141"/>
                    <a:gd name="T40" fmla="*/ 0 w 215"/>
                    <a:gd name="T41" fmla="*/ 0 h 141"/>
                    <a:gd name="T42" fmla="*/ 0 w 215"/>
                    <a:gd name="T43" fmla="*/ 0 h 141"/>
                    <a:gd name="T44" fmla="*/ 0 w 215"/>
                    <a:gd name="T45" fmla="*/ 0 h 141"/>
                    <a:gd name="T46" fmla="*/ 0 w 215"/>
                    <a:gd name="T47" fmla="*/ 0 h 141"/>
                    <a:gd name="T48" fmla="*/ 0 w 215"/>
                    <a:gd name="T49" fmla="*/ 0 h 141"/>
                    <a:gd name="T50" fmla="*/ 0 w 215"/>
                    <a:gd name="T51" fmla="*/ 0 h 141"/>
                    <a:gd name="T52" fmla="*/ 0 w 215"/>
                    <a:gd name="T53" fmla="*/ 0 h 141"/>
                    <a:gd name="T54" fmla="*/ 0 w 215"/>
                    <a:gd name="T55" fmla="*/ 0 h 141"/>
                    <a:gd name="T56" fmla="*/ 0 w 215"/>
                    <a:gd name="T57" fmla="*/ 0 h 141"/>
                    <a:gd name="T58" fmla="*/ 0 w 215"/>
                    <a:gd name="T59" fmla="*/ 0 h 141"/>
                    <a:gd name="T60" fmla="*/ 0 w 215"/>
                    <a:gd name="T61" fmla="*/ 0 h 141"/>
                    <a:gd name="T62" fmla="*/ 0 w 215"/>
                    <a:gd name="T63" fmla="*/ 0 h 141"/>
                    <a:gd name="T64" fmla="*/ 0 w 215"/>
                    <a:gd name="T65" fmla="*/ 0 h 141"/>
                    <a:gd name="T66" fmla="*/ 0 w 215"/>
                    <a:gd name="T67" fmla="*/ 0 h 141"/>
                    <a:gd name="T68" fmla="*/ 0 w 215"/>
                    <a:gd name="T69" fmla="*/ 0 h 141"/>
                    <a:gd name="T70" fmla="*/ 0 w 215"/>
                    <a:gd name="T71" fmla="*/ 0 h 141"/>
                    <a:gd name="T72" fmla="*/ 0 w 215"/>
                    <a:gd name="T73" fmla="*/ 0 h 141"/>
                    <a:gd name="T74" fmla="*/ 0 w 215"/>
                    <a:gd name="T75" fmla="*/ 0 h 141"/>
                    <a:gd name="T76" fmla="*/ 0 w 215"/>
                    <a:gd name="T77" fmla="*/ 0 h 141"/>
                    <a:gd name="T78" fmla="*/ 0 w 215"/>
                    <a:gd name="T79" fmla="*/ 0 h 141"/>
                    <a:gd name="T80" fmla="*/ 0 w 215"/>
                    <a:gd name="T81" fmla="*/ 0 h 141"/>
                    <a:gd name="T82" fmla="*/ 0 w 215"/>
                    <a:gd name="T83" fmla="*/ 0 h 141"/>
                    <a:gd name="T84" fmla="*/ 0 w 215"/>
                    <a:gd name="T85" fmla="*/ 0 h 141"/>
                    <a:gd name="T86" fmla="*/ 0 w 215"/>
                    <a:gd name="T87" fmla="*/ 0 h 141"/>
                    <a:gd name="T88" fmla="*/ 0 w 215"/>
                    <a:gd name="T89" fmla="*/ 0 h 14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5"/>
                    <a:gd name="T136" fmla="*/ 0 h 141"/>
                    <a:gd name="T137" fmla="*/ 215 w 215"/>
                    <a:gd name="T138" fmla="*/ 141 h 14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5" h="141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20" y="40"/>
                      </a:lnTo>
                      <a:lnTo>
                        <a:pt x="40" y="43"/>
                      </a:lnTo>
                      <a:lnTo>
                        <a:pt x="77" y="49"/>
                      </a:lnTo>
                      <a:lnTo>
                        <a:pt x="77" y="29"/>
                      </a:lnTo>
                      <a:lnTo>
                        <a:pt x="70" y="47"/>
                      </a:lnTo>
                      <a:lnTo>
                        <a:pt x="88" y="52"/>
                      </a:lnTo>
                      <a:lnTo>
                        <a:pt x="103" y="58"/>
                      </a:lnTo>
                      <a:lnTo>
                        <a:pt x="118" y="66"/>
                      </a:lnTo>
                      <a:lnTo>
                        <a:pt x="133" y="73"/>
                      </a:lnTo>
                      <a:lnTo>
                        <a:pt x="146" y="83"/>
                      </a:lnTo>
                      <a:lnTo>
                        <a:pt x="152" y="64"/>
                      </a:lnTo>
                      <a:lnTo>
                        <a:pt x="140" y="78"/>
                      </a:lnTo>
                      <a:lnTo>
                        <a:pt x="152" y="88"/>
                      </a:lnTo>
                      <a:lnTo>
                        <a:pt x="161" y="97"/>
                      </a:lnTo>
                      <a:lnTo>
                        <a:pt x="170" y="108"/>
                      </a:lnTo>
                      <a:lnTo>
                        <a:pt x="176" y="119"/>
                      </a:lnTo>
                      <a:lnTo>
                        <a:pt x="189" y="105"/>
                      </a:lnTo>
                      <a:lnTo>
                        <a:pt x="173" y="113"/>
                      </a:lnTo>
                      <a:lnTo>
                        <a:pt x="177" y="124"/>
                      </a:lnTo>
                      <a:lnTo>
                        <a:pt x="180" y="136"/>
                      </a:lnTo>
                      <a:lnTo>
                        <a:pt x="196" y="129"/>
                      </a:lnTo>
                      <a:lnTo>
                        <a:pt x="179" y="129"/>
                      </a:lnTo>
                      <a:lnTo>
                        <a:pt x="180" y="141"/>
                      </a:lnTo>
                      <a:lnTo>
                        <a:pt x="215" y="141"/>
                      </a:lnTo>
                      <a:lnTo>
                        <a:pt x="214" y="129"/>
                      </a:lnTo>
                      <a:lnTo>
                        <a:pt x="212" y="121"/>
                      </a:lnTo>
                      <a:lnTo>
                        <a:pt x="209" y="108"/>
                      </a:lnTo>
                      <a:lnTo>
                        <a:pt x="205" y="97"/>
                      </a:lnTo>
                      <a:lnTo>
                        <a:pt x="200" y="91"/>
                      </a:lnTo>
                      <a:lnTo>
                        <a:pt x="194" y="80"/>
                      </a:lnTo>
                      <a:lnTo>
                        <a:pt x="186" y="69"/>
                      </a:lnTo>
                      <a:lnTo>
                        <a:pt x="176" y="60"/>
                      </a:lnTo>
                      <a:lnTo>
                        <a:pt x="165" y="50"/>
                      </a:lnTo>
                      <a:lnTo>
                        <a:pt x="159" y="46"/>
                      </a:lnTo>
                      <a:lnTo>
                        <a:pt x="147" y="36"/>
                      </a:lnTo>
                      <a:lnTo>
                        <a:pt x="132" y="29"/>
                      </a:lnTo>
                      <a:lnTo>
                        <a:pt x="117" y="22"/>
                      </a:lnTo>
                      <a:lnTo>
                        <a:pt x="101" y="16"/>
                      </a:lnTo>
                      <a:lnTo>
                        <a:pt x="83" y="11"/>
                      </a:lnTo>
                      <a:lnTo>
                        <a:pt x="77" y="8"/>
                      </a:lnTo>
                      <a:lnTo>
                        <a:pt x="40" y="2"/>
                      </a:lnTo>
                      <a:lnTo>
                        <a:pt x="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181"/>
                <p:cNvSpPr>
                  <a:spLocks/>
                </p:cNvSpPr>
                <p:nvPr/>
              </p:nvSpPr>
              <p:spPr bwMode="auto">
                <a:xfrm>
                  <a:off x="2665" y="2582"/>
                  <a:ext cx="41" cy="36"/>
                </a:xfrm>
                <a:custGeom>
                  <a:avLst/>
                  <a:gdLst>
                    <a:gd name="T0" fmla="*/ 0 w 122"/>
                    <a:gd name="T1" fmla="*/ 0 h 141"/>
                    <a:gd name="T2" fmla="*/ 0 w 122"/>
                    <a:gd name="T3" fmla="*/ 0 h 141"/>
                    <a:gd name="T4" fmla="*/ 0 w 122"/>
                    <a:gd name="T5" fmla="*/ 0 h 141"/>
                    <a:gd name="T6" fmla="*/ 0 w 122"/>
                    <a:gd name="T7" fmla="*/ 0 h 141"/>
                    <a:gd name="T8" fmla="*/ 0 w 122"/>
                    <a:gd name="T9" fmla="*/ 0 h 141"/>
                    <a:gd name="T10" fmla="*/ 0 w 122"/>
                    <a:gd name="T11" fmla="*/ 0 h 141"/>
                    <a:gd name="T12" fmla="*/ 0 w 122"/>
                    <a:gd name="T13" fmla="*/ 0 h 141"/>
                    <a:gd name="T14" fmla="*/ 0 w 122"/>
                    <a:gd name="T15" fmla="*/ 0 h 141"/>
                    <a:gd name="T16" fmla="*/ 0 w 122"/>
                    <a:gd name="T17" fmla="*/ 0 h 141"/>
                    <a:gd name="T18" fmla="*/ 0 w 122"/>
                    <a:gd name="T19" fmla="*/ 0 h 141"/>
                    <a:gd name="T20" fmla="*/ 0 w 122"/>
                    <a:gd name="T21" fmla="*/ 0 h 141"/>
                    <a:gd name="T22" fmla="*/ 0 w 122"/>
                    <a:gd name="T23" fmla="*/ 0 h 141"/>
                    <a:gd name="T24" fmla="*/ 0 w 122"/>
                    <a:gd name="T25" fmla="*/ 0 h 141"/>
                    <a:gd name="T26" fmla="*/ 0 w 122"/>
                    <a:gd name="T27" fmla="*/ 0 h 141"/>
                    <a:gd name="T28" fmla="*/ 0 w 122"/>
                    <a:gd name="T29" fmla="*/ 0 h 141"/>
                    <a:gd name="T30" fmla="*/ 0 w 122"/>
                    <a:gd name="T31" fmla="*/ 0 h 141"/>
                    <a:gd name="T32" fmla="*/ 0 w 122"/>
                    <a:gd name="T33" fmla="*/ 0 h 141"/>
                    <a:gd name="T34" fmla="*/ 0 w 122"/>
                    <a:gd name="T35" fmla="*/ 0 h 141"/>
                    <a:gd name="T36" fmla="*/ 0 w 122"/>
                    <a:gd name="T37" fmla="*/ 0 h 141"/>
                    <a:gd name="T38" fmla="*/ 0 w 122"/>
                    <a:gd name="T39" fmla="*/ 0 h 141"/>
                    <a:gd name="T40" fmla="*/ 0 w 122"/>
                    <a:gd name="T41" fmla="*/ 0 h 141"/>
                    <a:gd name="T42" fmla="*/ 0 w 122"/>
                    <a:gd name="T43" fmla="*/ 0 h 141"/>
                    <a:gd name="T44" fmla="*/ 0 w 122"/>
                    <a:gd name="T45" fmla="*/ 0 h 141"/>
                    <a:gd name="T46" fmla="*/ 0 w 122"/>
                    <a:gd name="T47" fmla="*/ 0 h 141"/>
                    <a:gd name="T48" fmla="*/ 0 w 122"/>
                    <a:gd name="T49" fmla="*/ 0 h 141"/>
                    <a:gd name="T50" fmla="*/ 0 w 122"/>
                    <a:gd name="T51" fmla="*/ 0 h 141"/>
                    <a:gd name="T52" fmla="*/ 0 w 122"/>
                    <a:gd name="T53" fmla="*/ 0 h 141"/>
                    <a:gd name="T54" fmla="*/ 0 w 122"/>
                    <a:gd name="T55" fmla="*/ 0 h 141"/>
                    <a:gd name="T56" fmla="*/ 0 w 122"/>
                    <a:gd name="T57" fmla="*/ 0 h 141"/>
                    <a:gd name="T58" fmla="*/ 0 w 122"/>
                    <a:gd name="T59" fmla="*/ 0 h 141"/>
                    <a:gd name="T60" fmla="*/ 0 w 122"/>
                    <a:gd name="T61" fmla="*/ 0 h 141"/>
                    <a:gd name="T62" fmla="*/ 0 w 122"/>
                    <a:gd name="T63" fmla="*/ 0 h 141"/>
                    <a:gd name="T64" fmla="*/ 0 w 122"/>
                    <a:gd name="T65" fmla="*/ 0 h 141"/>
                    <a:gd name="T66" fmla="*/ 0 w 122"/>
                    <a:gd name="T67" fmla="*/ 0 h 141"/>
                    <a:gd name="T68" fmla="*/ 0 w 122"/>
                    <a:gd name="T69" fmla="*/ 0 h 141"/>
                    <a:gd name="T70" fmla="*/ 0 w 122"/>
                    <a:gd name="T71" fmla="*/ 0 h 1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2"/>
                    <a:gd name="T109" fmla="*/ 0 h 141"/>
                    <a:gd name="T110" fmla="*/ 122 w 122"/>
                    <a:gd name="T111" fmla="*/ 141 h 14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2" h="141">
                      <a:moveTo>
                        <a:pt x="0" y="141"/>
                      </a:moveTo>
                      <a:lnTo>
                        <a:pt x="34" y="141"/>
                      </a:lnTo>
                      <a:lnTo>
                        <a:pt x="34" y="129"/>
                      </a:lnTo>
                      <a:lnTo>
                        <a:pt x="37" y="117"/>
                      </a:lnTo>
                      <a:lnTo>
                        <a:pt x="19" y="117"/>
                      </a:lnTo>
                      <a:lnTo>
                        <a:pt x="34" y="124"/>
                      </a:lnTo>
                      <a:lnTo>
                        <a:pt x="41" y="101"/>
                      </a:lnTo>
                      <a:lnTo>
                        <a:pt x="50" y="80"/>
                      </a:lnTo>
                      <a:lnTo>
                        <a:pt x="34" y="73"/>
                      </a:lnTo>
                      <a:lnTo>
                        <a:pt x="46" y="86"/>
                      </a:lnTo>
                      <a:lnTo>
                        <a:pt x="60" y="69"/>
                      </a:lnTo>
                      <a:lnTo>
                        <a:pt x="74" y="53"/>
                      </a:lnTo>
                      <a:lnTo>
                        <a:pt x="63" y="40"/>
                      </a:lnTo>
                      <a:lnTo>
                        <a:pt x="69" y="58"/>
                      </a:lnTo>
                      <a:lnTo>
                        <a:pt x="87" y="47"/>
                      </a:lnTo>
                      <a:lnTo>
                        <a:pt x="107" y="40"/>
                      </a:lnTo>
                      <a:lnTo>
                        <a:pt x="101" y="22"/>
                      </a:lnTo>
                      <a:lnTo>
                        <a:pt x="101" y="42"/>
                      </a:lnTo>
                      <a:lnTo>
                        <a:pt x="111" y="40"/>
                      </a:lnTo>
                      <a:lnTo>
                        <a:pt x="122" y="40"/>
                      </a:lnTo>
                      <a:lnTo>
                        <a:pt x="122" y="0"/>
                      </a:lnTo>
                      <a:lnTo>
                        <a:pt x="111" y="0"/>
                      </a:lnTo>
                      <a:lnTo>
                        <a:pt x="101" y="2"/>
                      </a:lnTo>
                      <a:lnTo>
                        <a:pt x="93" y="3"/>
                      </a:lnTo>
                      <a:lnTo>
                        <a:pt x="73" y="11"/>
                      </a:lnTo>
                      <a:lnTo>
                        <a:pt x="56" y="22"/>
                      </a:lnTo>
                      <a:lnTo>
                        <a:pt x="50" y="25"/>
                      </a:lnTo>
                      <a:lnTo>
                        <a:pt x="35" y="41"/>
                      </a:lnTo>
                      <a:lnTo>
                        <a:pt x="22" y="58"/>
                      </a:lnTo>
                      <a:lnTo>
                        <a:pt x="19" y="64"/>
                      </a:lnTo>
                      <a:lnTo>
                        <a:pt x="9" y="85"/>
                      </a:lnTo>
                      <a:lnTo>
                        <a:pt x="3" y="108"/>
                      </a:lnTo>
                      <a:lnTo>
                        <a:pt x="2" y="117"/>
                      </a:lnTo>
                      <a:lnTo>
                        <a:pt x="0" y="129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" name="Group 182"/>
              <p:cNvGrpSpPr>
                <a:grpSpLocks/>
              </p:cNvGrpSpPr>
              <p:nvPr/>
            </p:nvGrpSpPr>
            <p:grpSpPr bwMode="auto">
              <a:xfrm>
                <a:off x="3060" y="2563"/>
                <a:ext cx="100" cy="47"/>
                <a:chOff x="3060" y="2563"/>
                <a:chExt cx="100" cy="47"/>
              </a:xfrm>
            </p:grpSpPr>
            <p:sp>
              <p:nvSpPr>
                <p:cNvPr id="267" name="Freeform 183"/>
                <p:cNvSpPr>
                  <a:spLocks/>
                </p:cNvSpPr>
                <p:nvPr/>
              </p:nvSpPr>
              <p:spPr bwMode="auto">
                <a:xfrm>
                  <a:off x="3083" y="2563"/>
                  <a:ext cx="77" cy="44"/>
                </a:xfrm>
                <a:custGeom>
                  <a:avLst/>
                  <a:gdLst>
                    <a:gd name="T0" fmla="*/ 0 w 229"/>
                    <a:gd name="T1" fmla="*/ 0 h 175"/>
                    <a:gd name="T2" fmla="*/ 0 w 229"/>
                    <a:gd name="T3" fmla="*/ 0 h 175"/>
                    <a:gd name="T4" fmla="*/ 0 w 229"/>
                    <a:gd name="T5" fmla="*/ 0 h 175"/>
                    <a:gd name="T6" fmla="*/ 0 w 229"/>
                    <a:gd name="T7" fmla="*/ 0 h 175"/>
                    <a:gd name="T8" fmla="*/ 0 w 229"/>
                    <a:gd name="T9" fmla="*/ 0 h 175"/>
                    <a:gd name="T10" fmla="*/ 0 w 229"/>
                    <a:gd name="T11" fmla="*/ 0 h 175"/>
                    <a:gd name="T12" fmla="*/ 0 w 229"/>
                    <a:gd name="T13" fmla="*/ 0 h 175"/>
                    <a:gd name="T14" fmla="*/ 0 w 229"/>
                    <a:gd name="T15" fmla="*/ 0 h 175"/>
                    <a:gd name="T16" fmla="*/ 0 w 229"/>
                    <a:gd name="T17" fmla="*/ 0 h 175"/>
                    <a:gd name="T18" fmla="*/ 0 w 229"/>
                    <a:gd name="T19" fmla="*/ 0 h 175"/>
                    <a:gd name="T20" fmla="*/ 0 w 229"/>
                    <a:gd name="T21" fmla="*/ 0 h 175"/>
                    <a:gd name="T22" fmla="*/ 0 w 229"/>
                    <a:gd name="T23" fmla="*/ 0 h 175"/>
                    <a:gd name="T24" fmla="*/ 0 w 229"/>
                    <a:gd name="T25" fmla="*/ 0 h 175"/>
                    <a:gd name="T26" fmla="*/ 0 w 229"/>
                    <a:gd name="T27" fmla="*/ 0 h 175"/>
                    <a:gd name="T28" fmla="*/ 0 w 229"/>
                    <a:gd name="T29" fmla="*/ 0 h 175"/>
                    <a:gd name="T30" fmla="*/ 0 w 229"/>
                    <a:gd name="T31" fmla="*/ 0 h 175"/>
                    <a:gd name="T32" fmla="*/ 0 w 229"/>
                    <a:gd name="T33" fmla="*/ 0 h 175"/>
                    <a:gd name="T34" fmla="*/ 0 w 229"/>
                    <a:gd name="T35" fmla="*/ 0 h 175"/>
                    <a:gd name="T36" fmla="*/ 0 w 229"/>
                    <a:gd name="T37" fmla="*/ 0 h 175"/>
                    <a:gd name="T38" fmla="*/ 0 w 229"/>
                    <a:gd name="T39" fmla="*/ 0 h 175"/>
                    <a:gd name="T40" fmla="*/ 0 w 229"/>
                    <a:gd name="T41" fmla="*/ 0 h 175"/>
                    <a:gd name="T42" fmla="*/ 0 w 229"/>
                    <a:gd name="T43" fmla="*/ 0 h 175"/>
                    <a:gd name="T44" fmla="*/ 0 w 229"/>
                    <a:gd name="T45" fmla="*/ 0 h 175"/>
                    <a:gd name="T46" fmla="*/ 0 w 229"/>
                    <a:gd name="T47" fmla="*/ 0 h 175"/>
                    <a:gd name="T48" fmla="*/ 0 w 229"/>
                    <a:gd name="T49" fmla="*/ 0 h 175"/>
                    <a:gd name="T50" fmla="*/ 0 w 229"/>
                    <a:gd name="T51" fmla="*/ 0 h 175"/>
                    <a:gd name="T52" fmla="*/ 0 w 229"/>
                    <a:gd name="T53" fmla="*/ 0 h 175"/>
                    <a:gd name="T54" fmla="*/ 0 w 229"/>
                    <a:gd name="T55" fmla="*/ 0 h 175"/>
                    <a:gd name="T56" fmla="*/ 0 w 229"/>
                    <a:gd name="T57" fmla="*/ 0 h 175"/>
                    <a:gd name="T58" fmla="*/ 0 w 229"/>
                    <a:gd name="T59" fmla="*/ 0 h 175"/>
                    <a:gd name="T60" fmla="*/ 0 w 229"/>
                    <a:gd name="T61" fmla="*/ 0 h 175"/>
                    <a:gd name="T62" fmla="*/ 0 w 229"/>
                    <a:gd name="T63" fmla="*/ 0 h 175"/>
                    <a:gd name="T64" fmla="*/ 0 w 229"/>
                    <a:gd name="T65" fmla="*/ 0 h 175"/>
                    <a:gd name="T66" fmla="*/ 0 w 229"/>
                    <a:gd name="T67" fmla="*/ 0 h 175"/>
                    <a:gd name="T68" fmla="*/ 0 w 229"/>
                    <a:gd name="T69" fmla="*/ 0 h 175"/>
                    <a:gd name="T70" fmla="*/ 0 w 229"/>
                    <a:gd name="T71" fmla="*/ 0 h 175"/>
                    <a:gd name="T72" fmla="*/ 0 w 229"/>
                    <a:gd name="T73" fmla="*/ 0 h 175"/>
                    <a:gd name="T74" fmla="*/ 0 w 229"/>
                    <a:gd name="T75" fmla="*/ 0 h 175"/>
                    <a:gd name="T76" fmla="*/ 0 w 229"/>
                    <a:gd name="T77" fmla="*/ 0 h 175"/>
                    <a:gd name="T78" fmla="*/ 0 w 229"/>
                    <a:gd name="T79" fmla="*/ 0 h 175"/>
                    <a:gd name="T80" fmla="*/ 0 w 229"/>
                    <a:gd name="T81" fmla="*/ 0 h 175"/>
                    <a:gd name="T82" fmla="*/ 0 w 229"/>
                    <a:gd name="T83" fmla="*/ 0 h 175"/>
                    <a:gd name="T84" fmla="*/ 0 w 229"/>
                    <a:gd name="T85" fmla="*/ 0 h 175"/>
                    <a:gd name="T86" fmla="*/ 0 w 229"/>
                    <a:gd name="T87" fmla="*/ 0 h 175"/>
                    <a:gd name="T88" fmla="*/ 0 w 229"/>
                    <a:gd name="T89" fmla="*/ 0 h 175"/>
                    <a:gd name="T90" fmla="*/ 0 w 229"/>
                    <a:gd name="T91" fmla="*/ 0 h 175"/>
                    <a:gd name="T92" fmla="*/ 0 w 229"/>
                    <a:gd name="T93" fmla="*/ 0 h 175"/>
                    <a:gd name="T94" fmla="*/ 0 w 229"/>
                    <a:gd name="T95" fmla="*/ 0 h 175"/>
                    <a:gd name="T96" fmla="*/ 0 w 229"/>
                    <a:gd name="T97" fmla="*/ 0 h 17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29"/>
                    <a:gd name="T148" fmla="*/ 0 h 175"/>
                    <a:gd name="T149" fmla="*/ 229 w 229"/>
                    <a:gd name="T150" fmla="*/ 175 h 17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29" h="175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3" y="40"/>
                      </a:lnTo>
                      <a:lnTo>
                        <a:pt x="24" y="40"/>
                      </a:lnTo>
                      <a:lnTo>
                        <a:pt x="45" y="43"/>
                      </a:lnTo>
                      <a:lnTo>
                        <a:pt x="65" y="46"/>
                      </a:lnTo>
                      <a:lnTo>
                        <a:pt x="65" y="27"/>
                      </a:lnTo>
                      <a:lnTo>
                        <a:pt x="58" y="45"/>
                      </a:lnTo>
                      <a:lnTo>
                        <a:pt x="77" y="50"/>
                      </a:lnTo>
                      <a:lnTo>
                        <a:pt x="96" y="56"/>
                      </a:lnTo>
                      <a:lnTo>
                        <a:pt x="113" y="65"/>
                      </a:lnTo>
                      <a:lnTo>
                        <a:pt x="129" y="73"/>
                      </a:lnTo>
                      <a:lnTo>
                        <a:pt x="143" y="83"/>
                      </a:lnTo>
                      <a:lnTo>
                        <a:pt x="150" y="65"/>
                      </a:lnTo>
                      <a:lnTo>
                        <a:pt x="138" y="79"/>
                      </a:lnTo>
                      <a:lnTo>
                        <a:pt x="152" y="90"/>
                      </a:lnTo>
                      <a:lnTo>
                        <a:pt x="163" y="102"/>
                      </a:lnTo>
                      <a:lnTo>
                        <a:pt x="174" y="115"/>
                      </a:lnTo>
                      <a:lnTo>
                        <a:pt x="182" y="129"/>
                      </a:lnTo>
                      <a:lnTo>
                        <a:pt x="195" y="115"/>
                      </a:lnTo>
                      <a:lnTo>
                        <a:pt x="179" y="123"/>
                      </a:lnTo>
                      <a:lnTo>
                        <a:pt x="185" y="136"/>
                      </a:lnTo>
                      <a:lnTo>
                        <a:pt x="191" y="152"/>
                      </a:lnTo>
                      <a:lnTo>
                        <a:pt x="194" y="167"/>
                      </a:lnTo>
                      <a:lnTo>
                        <a:pt x="210" y="160"/>
                      </a:lnTo>
                      <a:lnTo>
                        <a:pt x="193" y="160"/>
                      </a:lnTo>
                      <a:lnTo>
                        <a:pt x="194" y="175"/>
                      </a:lnTo>
                      <a:lnTo>
                        <a:pt x="229" y="175"/>
                      </a:lnTo>
                      <a:lnTo>
                        <a:pt x="228" y="160"/>
                      </a:lnTo>
                      <a:lnTo>
                        <a:pt x="225" y="151"/>
                      </a:lnTo>
                      <a:lnTo>
                        <a:pt x="222" y="136"/>
                      </a:lnTo>
                      <a:lnTo>
                        <a:pt x="217" y="121"/>
                      </a:lnTo>
                      <a:lnTo>
                        <a:pt x="211" y="107"/>
                      </a:lnTo>
                      <a:lnTo>
                        <a:pt x="207" y="101"/>
                      </a:lnTo>
                      <a:lnTo>
                        <a:pt x="198" y="86"/>
                      </a:lnTo>
                      <a:lnTo>
                        <a:pt x="188" y="74"/>
                      </a:lnTo>
                      <a:lnTo>
                        <a:pt x="176" y="62"/>
                      </a:lnTo>
                      <a:lnTo>
                        <a:pt x="162" y="51"/>
                      </a:lnTo>
                      <a:lnTo>
                        <a:pt x="157" y="46"/>
                      </a:lnTo>
                      <a:lnTo>
                        <a:pt x="142" y="37"/>
                      </a:lnTo>
                      <a:lnTo>
                        <a:pt x="126" y="28"/>
                      </a:lnTo>
                      <a:lnTo>
                        <a:pt x="110" y="19"/>
                      </a:lnTo>
                      <a:lnTo>
                        <a:pt x="91" y="13"/>
                      </a:lnTo>
                      <a:lnTo>
                        <a:pt x="72" y="8"/>
                      </a:lnTo>
                      <a:lnTo>
                        <a:pt x="65" y="6"/>
                      </a:lnTo>
                      <a:lnTo>
                        <a:pt x="45" y="2"/>
                      </a:lnTo>
                      <a:lnTo>
                        <a:pt x="24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84"/>
                <p:cNvSpPr>
                  <a:spLocks/>
                </p:cNvSpPr>
                <p:nvPr/>
              </p:nvSpPr>
              <p:spPr bwMode="auto">
                <a:xfrm>
                  <a:off x="3060" y="2567"/>
                  <a:ext cx="42" cy="43"/>
                </a:xfrm>
                <a:custGeom>
                  <a:avLst/>
                  <a:gdLst>
                    <a:gd name="T0" fmla="*/ 0 w 127"/>
                    <a:gd name="T1" fmla="*/ 0 h 170"/>
                    <a:gd name="T2" fmla="*/ 0 w 127"/>
                    <a:gd name="T3" fmla="*/ 0 h 170"/>
                    <a:gd name="T4" fmla="*/ 0 w 127"/>
                    <a:gd name="T5" fmla="*/ 0 h 170"/>
                    <a:gd name="T6" fmla="*/ 0 w 127"/>
                    <a:gd name="T7" fmla="*/ 0 h 170"/>
                    <a:gd name="T8" fmla="*/ 0 w 127"/>
                    <a:gd name="T9" fmla="*/ 0 h 170"/>
                    <a:gd name="T10" fmla="*/ 0 w 127"/>
                    <a:gd name="T11" fmla="*/ 0 h 170"/>
                    <a:gd name="T12" fmla="*/ 0 w 127"/>
                    <a:gd name="T13" fmla="*/ 0 h 170"/>
                    <a:gd name="T14" fmla="*/ 0 w 127"/>
                    <a:gd name="T15" fmla="*/ 0 h 170"/>
                    <a:gd name="T16" fmla="*/ 0 w 127"/>
                    <a:gd name="T17" fmla="*/ 0 h 170"/>
                    <a:gd name="T18" fmla="*/ 0 w 127"/>
                    <a:gd name="T19" fmla="*/ 0 h 170"/>
                    <a:gd name="T20" fmla="*/ 0 w 127"/>
                    <a:gd name="T21" fmla="*/ 0 h 170"/>
                    <a:gd name="T22" fmla="*/ 0 w 127"/>
                    <a:gd name="T23" fmla="*/ 0 h 170"/>
                    <a:gd name="T24" fmla="*/ 0 w 127"/>
                    <a:gd name="T25" fmla="*/ 0 h 170"/>
                    <a:gd name="T26" fmla="*/ 0 w 127"/>
                    <a:gd name="T27" fmla="*/ 0 h 170"/>
                    <a:gd name="T28" fmla="*/ 0 w 127"/>
                    <a:gd name="T29" fmla="*/ 0 h 170"/>
                    <a:gd name="T30" fmla="*/ 0 w 127"/>
                    <a:gd name="T31" fmla="*/ 0 h 170"/>
                    <a:gd name="T32" fmla="*/ 0 w 127"/>
                    <a:gd name="T33" fmla="*/ 0 h 170"/>
                    <a:gd name="T34" fmla="*/ 0 w 127"/>
                    <a:gd name="T35" fmla="*/ 0 h 170"/>
                    <a:gd name="T36" fmla="*/ 0 w 127"/>
                    <a:gd name="T37" fmla="*/ 0 h 170"/>
                    <a:gd name="T38" fmla="*/ 0 w 127"/>
                    <a:gd name="T39" fmla="*/ 0 h 170"/>
                    <a:gd name="T40" fmla="*/ 0 w 127"/>
                    <a:gd name="T41" fmla="*/ 0 h 170"/>
                    <a:gd name="T42" fmla="*/ 0 w 127"/>
                    <a:gd name="T43" fmla="*/ 0 h 170"/>
                    <a:gd name="T44" fmla="*/ 0 w 127"/>
                    <a:gd name="T45" fmla="*/ 0 h 170"/>
                    <a:gd name="T46" fmla="*/ 0 w 127"/>
                    <a:gd name="T47" fmla="*/ 0 h 170"/>
                    <a:gd name="T48" fmla="*/ 0 w 127"/>
                    <a:gd name="T49" fmla="*/ 0 h 170"/>
                    <a:gd name="T50" fmla="*/ 0 w 127"/>
                    <a:gd name="T51" fmla="*/ 0 h 170"/>
                    <a:gd name="T52" fmla="*/ 0 w 127"/>
                    <a:gd name="T53" fmla="*/ 0 h 170"/>
                    <a:gd name="T54" fmla="*/ 0 w 127"/>
                    <a:gd name="T55" fmla="*/ 0 h 170"/>
                    <a:gd name="T56" fmla="*/ 0 w 127"/>
                    <a:gd name="T57" fmla="*/ 0 h 170"/>
                    <a:gd name="T58" fmla="*/ 0 w 127"/>
                    <a:gd name="T59" fmla="*/ 0 h 170"/>
                    <a:gd name="T60" fmla="*/ 0 w 127"/>
                    <a:gd name="T61" fmla="*/ 0 h 170"/>
                    <a:gd name="T62" fmla="*/ 0 w 127"/>
                    <a:gd name="T63" fmla="*/ 0 h 170"/>
                    <a:gd name="T64" fmla="*/ 0 w 127"/>
                    <a:gd name="T65" fmla="*/ 0 h 170"/>
                    <a:gd name="T66" fmla="*/ 0 w 127"/>
                    <a:gd name="T67" fmla="*/ 0 h 170"/>
                    <a:gd name="T68" fmla="*/ 0 w 127"/>
                    <a:gd name="T69" fmla="*/ 0 h 170"/>
                    <a:gd name="T70" fmla="*/ 0 w 127"/>
                    <a:gd name="T71" fmla="*/ 0 h 170"/>
                    <a:gd name="T72" fmla="*/ 0 w 127"/>
                    <a:gd name="T73" fmla="*/ 0 h 170"/>
                    <a:gd name="T74" fmla="*/ 0 w 127"/>
                    <a:gd name="T75" fmla="*/ 0 h 170"/>
                    <a:gd name="T76" fmla="*/ 0 w 127"/>
                    <a:gd name="T77" fmla="*/ 0 h 170"/>
                    <a:gd name="T78" fmla="*/ 0 w 127"/>
                    <a:gd name="T79" fmla="*/ 0 h 17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7"/>
                    <a:gd name="T121" fmla="*/ 0 h 170"/>
                    <a:gd name="T122" fmla="*/ 127 w 127"/>
                    <a:gd name="T123" fmla="*/ 170 h 17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7" h="170">
                      <a:moveTo>
                        <a:pt x="0" y="169"/>
                      </a:moveTo>
                      <a:lnTo>
                        <a:pt x="35" y="170"/>
                      </a:lnTo>
                      <a:lnTo>
                        <a:pt x="35" y="153"/>
                      </a:lnTo>
                      <a:lnTo>
                        <a:pt x="37" y="139"/>
                      </a:lnTo>
                      <a:lnTo>
                        <a:pt x="19" y="139"/>
                      </a:lnTo>
                      <a:lnTo>
                        <a:pt x="35" y="147"/>
                      </a:lnTo>
                      <a:lnTo>
                        <a:pt x="43" y="119"/>
                      </a:lnTo>
                      <a:lnTo>
                        <a:pt x="52" y="94"/>
                      </a:lnTo>
                      <a:lnTo>
                        <a:pt x="36" y="85"/>
                      </a:lnTo>
                      <a:lnTo>
                        <a:pt x="49" y="100"/>
                      </a:lnTo>
                      <a:lnTo>
                        <a:pt x="63" y="78"/>
                      </a:lnTo>
                      <a:lnTo>
                        <a:pt x="78" y="60"/>
                      </a:lnTo>
                      <a:lnTo>
                        <a:pt x="87" y="52"/>
                      </a:lnTo>
                      <a:lnTo>
                        <a:pt x="75" y="38"/>
                      </a:lnTo>
                      <a:lnTo>
                        <a:pt x="82" y="56"/>
                      </a:lnTo>
                      <a:lnTo>
                        <a:pt x="91" y="50"/>
                      </a:lnTo>
                      <a:lnTo>
                        <a:pt x="102" y="45"/>
                      </a:lnTo>
                      <a:lnTo>
                        <a:pt x="112" y="41"/>
                      </a:lnTo>
                      <a:lnTo>
                        <a:pt x="105" y="23"/>
                      </a:lnTo>
                      <a:lnTo>
                        <a:pt x="105" y="42"/>
                      </a:lnTo>
                      <a:lnTo>
                        <a:pt x="115" y="40"/>
                      </a:lnTo>
                      <a:lnTo>
                        <a:pt x="127" y="40"/>
                      </a:lnTo>
                      <a:lnTo>
                        <a:pt x="127" y="0"/>
                      </a:lnTo>
                      <a:lnTo>
                        <a:pt x="115" y="0"/>
                      </a:lnTo>
                      <a:lnTo>
                        <a:pt x="105" y="2"/>
                      </a:lnTo>
                      <a:lnTo>
                        <a:pt x="98" y="5"/>
                      </a:lnTo>
                      <a:lnTo>
                        <a:pt x="88" y="8"/>
                      </a:lnTo>
                      <a:lnTo>
                        <a:pt x="77" y="13"/>
                      </a:lnTo>
                      <a:lnTo>
                        <a:pt x="68" y="19"/>
                      </a:lnTo>
                      <a:lnTo>
                        <a:pt x="63" y="24"/>
                      </a:lnTo>
                      <a:lnTo>
                        <a:pt x="54" y="31"/>
                      </a:lnTo>
                      <a:lnTo>
                        <a:pt x="38" y="50"/>
                      </a:lnTo>
                      <a:lnTo>
                        <a:pt x="25" y="72"/>
                      </a:lnTo>
                      <a:lnTo>
                        <a:pt x="20" y="78"/>
                      </a:lnTo>
                      <a:lnTo>
                        <a:pt x="11" y="103"/>
                      </a:lnTo>
                      <a:lnTo>
                        <a:pt x="4" y="131"/>
                      </a:lnTo>
                      <a:lnTo>
                        <a:pt x="2" y="139"/>
                      </a:lnTo>
                      <a:lnTo>
                        <a:pt x="0" y="153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9" name="Freeform 185"/>
              <p:cNvSpPr>
                <a:spLocks/>
              </p:cNvSpPr>
              <p:nvPr/>
            </p:nvSpPr>
            <p:spPr bwMode="auto">
              <a:xfrm>
                <a:off x="3023" y="2544"/>
                <a:ext cx="22" cy="66"/>
              </a:xfrm>
              <a:custGeom>
                <a:avLst/>
                <a:gdLst>
                  <a:gd name="T0" fmla="*/ 0 w 66"/>
                  <a:gd name="T1" fmla="*/ 0 h 264"/>
                  <a:gd name="T2" fmla="*/ 0 w 66"/>
                  <a:gd name="T3" fmla="*/ 0 h 264"/>
                  <a:gd name="T4" fmla="*/ 0 w 66"/>
                  <a:gd name="T5" fmla="*/ 0 h 264"/>
                  <a:gd name="T6" fmla="*/ 0 w 66"/>
                  <a:gd name="T7" fmla="*/ 0 h 264"/>
                  <a:gd name="T8" fmla="*/ 0 w 66"/>
                  <a:gd name="T9" fmla="*/ 0 h 264"/>
                  <a:gd name="T10" fmla="*/ 0 w 66"/>
                  <a:gd name="T11" fmla="*/ 0 h 264"/>
                  <a:gd name="T12" fmla="*/ 0 w 66"/>
                  <a:gd name="T13" fmla="*/ 0 h 264"/>
                  <a:gd name="T14" fmla="*/ 0 w 66"/>
                  <a:gd name="T15" fmla="*/ 0 h 264"/>
                  <a:gd name="T16" fmla="*/ 0 w 66"/>
                  <a:gd name="T17" fmla="*/ 0 h 264"/>
                  <a:gd name="T18" fmla="*/ 0 w 66"/>
                  <a:gd name="T19" fmla="*/ 0 h 264"/>
                  <a:gd name="T20" fmla="*/ 0 w 66"/>
                  <a:gd name="T21" fmla="*/ 0 h 264"/>
                  <a:gd name="T22" fmla="*/ 0 w 66"/>
                  <a:gd name="T23" fmla="*/ 0 h 264"/>
                  <a:gd name="T24" fmla="*/ 0 w 66"/>
                  <a:gd name="T25" fmla="*/ 0 h 264"/>
                  <a:gd name="T26" fmla="*/ 0 w 66"/>
                  <a:gd name="T27" fmla="*/ 0 h 264"/>
                  <a:gd name="T28" fmla="*/ 0 w 66"/>
                  <a:gd name="T29" fmla="*/ 0 h 264"/>
                  <a:gd name="T30" fmla="*/ 0 w 66"/>
                  <a:gd name="T31" fmla="*/ 0 h 264"/>
                  <a:gd name="T32" fmla="*/ 0 w 66"/>
                  <a:gd name="T33" fmla="*/ 0 h 264"/>
                  <a:gd name="T34" fmla="*/ 0 w 66"/>
                  <a:gd name="T35" fmla="*/ 0 h 264"/>
                  <a:gd name="T36" fmla="*/ 0 w 66"/>
                  <a:gd name="T37" fmla="*/ 0 h 264"/>
                  <a:gd name="T38" fmla="*/ 0 w 66"/>
                  <a:gd name="T39" fmla="*/ 0 h 264"/>
                  <a:gd name="T40" fmla="*/ 0 w 66"/>
                  <a:gd name="T41" fmla="*/ 0 h 264"/>
                  <a:gd name="T42" fmla="*/ 0 w 66"/>
                  <a:gd name="T43" fmla="*/ 0 h 264"/>
                  <a:gd name="T44" fmla="*/ 0 w 66"/>
                  <a:gd name="T45" fmla="*/ 0 h 264"/>
                  <a:gd name="T46" fmla="*/ 0 w 66"/>
                  <a:gd name="T47" fmla="*/ 0 h 264"/>
                  <a:gd name="T48" fmla="*/ 0 w 66"/>
                  <a:gd name="T49" fmla="*/ 0 h 264"/>
                  <a:gd name="T50" fmla="*/ 0 w 66"/>
                  <a:gd name="T51" fmla="*/ 0 h 264"/>
                  <a:gd name="T52" fmla="*/ 0 w 66"/>
                  <a:gd name="T53" fmla="*/ 0 h 264"/>
                  <a:gd name="T54" fmla="*/ 0 w 66"/>
                  <a:gd name="T55" fmla="*/ 0 h 264"/>
                  <a:gd name="T56" fmla="*/ 0 w 66"/>
                  <a:gd name="T57" fmla="*/ 0 h 264"/>
                  <a:gd name="T58" fmla="*/ 0 w 66"/>
                  <a:gd name="T59" fmla="*/ 0 h 264"/>
                  <a:gd name="T60" fmla="*/ 0 w 66"/>
                  <a:gd name="T61" fmla="*/ 0 h 264"/>
                  <a:gd name="T62" fmla="*/ 0 w 66"/>
                  <a:gd name="T63" fmla="*/ 0 h 264"/>
                  <a:gd name="T64" fmla="*/ 0 w 66"/>
                  <a:gd name="T65" fmla="*/ 0 h 264"/>
                  <a:gd name="T66" fmla="*/ 0 w 66"/>
                  <a:gd name="T67" fmla="*/ 0 h 264"/>
                  <a:gd name="T68" fmla="*/ 0 w 66"/>
                  <a:gd name="T69" fmla="*/ 0 h 264"/>
                  <a:gd name="T70" fmla="*/ 0 w 66"/>
                  <a:gd name="T71" fmla="*/ 0 h 264"/>
                  <a:gd name="T72" fmla="*/ 0 w 66"/>
                  <a:gd name="T73" fmla="*/ 0 h 264"/>
                  <a:gd name="T74" fmla="*/ 0 w 66"/>
                  <a:gd name="T75" fmla="*/ 0 h 264"/>
                  <a:gd name="T76" fmla="*/ 0 w 66"/>
                  <a:gd name="T77" fmla="*/ 0 h 264"/>
                  <a:gd name="T78" fmla="*/ 0 w 66"/>
                  <a:gd name="T79" fmla="*/ 0 h 264"/>
                  <a:gd name="T80" fmla="*/ 0 w 66"/>
                  <a:gd name="T81" fmla="*/ 0 h 264"/>
                  <a:gd name="T82" fmla="*/ 0 w 66"/>
                  <a:gd name="T83" fmla="*/ 0 h 26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6"/>
                  <a:gd name="T127" fmla="*/ 0 h 264"/>
                  <a:gd name="T128" fmla="*/ 66 w 66"/>
                  <a:gd name="T129" fmla="*/ 264 h 26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6" h="264">
                    <a:moveTo>
                      <a:pt x="8" y="0"/>
                    </a:moveTo>
                    <a:lnTo>
                      <a:pt x="8" y="41"/>
                    </a:lnTo>
                    <a:lnTo>
                      <a:pt x="12" y="42"/>
                    </a:lnTo>
                    <a:lnTo>
                      <a:pt x="12" y="21"/>
                    </a:lnTo>
                    <a:lnTo>
                      <a:pt x="5" y="39"/>
                    </a:lnTo>
                    <a:lnTo>
                      <a:pt x="0" y="36"/>
                    </a:lnTo>
                    <a:lnTo>
                      <a:pt x="4" y="39"/>
                    </a:lnTo>
                    <a:lnTo>
                      <a:pt x="8" y="44"/>
                    </a:lnTo>
                    <a:lnTo>
                      <a:pt x="20" y="31"/>
                    </a:lnTo>
                    <a:lnTo>
                      <a:pt x="4" y="38"/>
                    </a:lnTo>
                    <a:lnTo>
                      <a:pt x="8" y="47"/>
                    </a:lnTo>
                    <a:lnTo>
                      <a:pt x="11" y="58"/>
                    </a:lnTo>
                    <a:lnTo>
                      <a:pt x="14" y="70"/>
                    </a:lnTo>
                    <a:lnTo>
                      <a:pt x="18" y="83"/>
                    </a:lnTo>
                    <a:lnTo>
                      <a:pt x="21" y="99"/>
                    </a:lnTo>
                    <a:lnTo>
                      <a:pt x="37" y="91"/>
                    </a:lnTo>
                    <a:lnTo>
                      <a:pt x="19" y="91"/>
                    </a:lnTo>
                    <a:lnTo>
                      <a:pt x="22" y="109"/>
                    </a:lnTo>
                    <a:lnTo>
                      <a:pt x="24" y="127"/>
                    </a:lnTo>
                    <a:lnTo>
                      <a:pt x="26" y="147"/>
                    </a:lnTo>
                    <a:lnTo>
                      <a:pt x="28" y="169"/>
                    </a:lnTo>
                    <a:lnTo>
                      <a:pt x="30" y="215"/>
                    </a:lnTo>
                    <a:lnTo>
                      <a:pt x="31" y="264"/>
                    </a:lnTo>
                    <a:lnTo>
                      <a:pt x="66" y="264"/>
                    </a:lnTo>
                    <a:lnTo>
                      <a:pt x="65" y="215"/>
                    </a:lnTo>
                    <a:lnTo>
                      <a:pt x="63" y="169"/>
                    </a:lnTo>
                    <a:lnTo>
                      <a:pt x="61" y="147"/>
                    </a:lnTo>
                    <a:lnTo>
                      <a:pt x="59" y="127"/>
                    </a:lnTo>
                    <a:lnTo>
                      <a:pt x="57" y="109"/>
                    </a:lnTo>
                    <a:lnTo>
                      <a:pt x="53" y="91"/>
                    </a:lnTo>
                    <a:lnTo>
                      <a:pt x="52" y="83"/>
                    </a:lnTo>
                    <a:lnTo>
                      <a:pt x="49" y="67"/>
                    </a:lnTo>
                    <a:lnTo>
                      <a:pt x="46" y="54"/>
                    </a:lnTo>
                    <a:lnTo>
                      <a:pt x="43" y="42"/>
                    </a:lnTo>
                    <a:lnTo>
                      <a:pt x="40" y="31"/>
                    </a:lnTo>
                    <a:lnTo>
                      <a:pt x="36" y="22"/>
                    </a:lnTo>
                    <a:lnTo>
                      <a:pt x="32" y="16"/>
                    </a:lnTo>
                    <a:lnTo>
                      <a:pt x="28" y="11"/>
                    </a:lnTo>
                    <a:lnTo>
                      <a:pt x="24" y="8"/>
                    </a:lnTo>
                    <a:lnTo>
                      <a:pt x="19" y="3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0" name="Freeform 186"/>
              <p:cNvSpPr>
                <a:spLocks/>
              </p:cNvSpPr>
              <p:nvPr/>
            </p:nvSpPr>
            <p:spPr bwMode="auto">
              <a:xfrm>
                <a:off x="2750" y="2609"/>
                <a:ext cx="316" cy="10"/>
              </a:xfrm>
              <a:custGeom>
                <a:avLst/>
                <a:gdLst>
                  <a:gd name="T0" fmla="*/ 0 w 948"/>
                  <a:gd name="T1" fmla="*/ 0 h 41"/>
                  <a:gd name="T2" fmla="*/ 0 w 948"/>
                  <a:gd name="T3" fmla="*/ 0 h 41"/>
                  <a:gd name="T4" fmla="*/ 0 w 948"/>
                  <a:gd name="T5" fmla="*/ 0 h 41"/>
                  <a:gd name="T6" fmla="*/ 0 w 948"/>
                  <a:gd name="T7" fmla="*/ 0 h 41"/>
                  <a:gd name="T8" fmla="*/ 0 w 948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8"/>
                  <a:gd name="T16" fmla="*/ 0 h 41"/>
                  <a:gd name="T17" fmla="*/ 948 w 94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8" h="41">
                    <a:moveTo>
                      <a:pt x="0" y="0"/>
                    </a:moveTo>
                    <a:lnTo>
                      <a:pt x="0" y="40"/>
                    </a:lnTo>
                    <a:lnTo>
                      <a:pt x="948" y="41"/>
                    </a:lnTo>
                    <a:lnTo>
                      <a:pt x="948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" name="Freeform 187"/>
              <p:cNvSpPr>
                <a:spLocks/>
              </p:cNvSpPr>
              <p:nvPr/>
            </p:nvSpPr>
            <p:spPr bwMode="auto">
              <a:xfrm>
                <a:off x="3154" y="2609"/>
                <a:ext cx="56" cy="10"/>
              </a:xfrm>
              <a:custGeom>
                <a:avLst/>
                <a:gdLst>
                  <a:gd name="T0" fmla="*/ 0 w 170"/>
                  <a:gd name="T1" fmla="*/ 0 h 41"/>
                  <a:gd name="T2" fmla="*/ 0 w 170"/>
                  <a:gd name="T3" fmla="*/ 0 h 41"/>
                  <a:gd name="T4" fmla="*/ 0 w 170"/>
                  <a:gd name="T5" fmla="*/ 0 h 41"/>
                  <a:gd name="T6" fmla="*/ 0 w 170"/>
                  <a:gd name="T7" fmla="*/ 0 h 41"/>
                  <a:gd name="T8" fmla="*/ 0 w 170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"/>
                  <a:gd name="T16" fmla="*/ 0 h 41"/>
                  <a:gd name="T17" fmla="*/ 170 w 17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" h="41">
                    <a:moveTo>
                      <a:pt x="0" y="0"/>
                    </a:moveTo>
                    <a:lnTo>
                      <a:pt x="0" y="40"/>
                    </a:lnTo>
                    <a:lnTo>
                      <a:pt x="170" y="41"/>
                    </a:lnTo>
                    <a:lnTo>
                      <a:pt x="17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" name="Freeform 188"/>
              <p:cNvSpPr>
                <a:spLocks/>
              </p:cNvSpPr>
              <p:nvPr/>
            </p:nvSpPr>
            <p:spPr bwMode="auto">
              <a:xfrm>
                <a:off x="2948" y="2488"/>
                <a:ext cx="95" cy="58"/>
              </a:xfrm>
              <a:custGeom>
                <a:avLst/>
                <a:gdLst>
                  <a:gd name="T0" fmla="*/ 0 w 283"/>
                  <a:gd name="T1" fmla="*/ 0 h 231"/>
                  <a:gd name="T2" fmla="*/ 0 w 283"/>
                  <a:gd name="T3" fmla="*/ 0 h 231"/>
                  <a:gd name="T4" fmla="*/ 0 w 283"/>
                  <a:gd name="T5" fmla="*/ 0 h 231"/>
                  <a:gd name="T6" fmla="*/ 0 w 283"/>
                  <a:gd name="T7" fmla="*/ 0 h 231"/>
                  <a:gd name="T8" fmla="*/ 0 w 283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3"/>
                  <a:gd name="T16" fmla="*/ 0 h 231"/>
                  <a:gd name="T17" fmla="*/ 283 w 283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3" h="231">
                    <a:moveTo>
                      <a:pt x="19" y="0"/>
                    </a:moveTo>
                    <a:lnTo>
                      <a:pt x="0" y="33"/>
                    </a:lnTo>
                    <a:lnTo>
                      <a:pt x="264" y="231"/>
                    </a:lnTo>
                    <a:lnTo>
                      <a:pt x="283" y="19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" name="Freeform 189"/>
              <p:cNvSpPr>
                <a:spLocks/>
              </p:cNvSpPr>
              <p:nvPr/>
            </p:nvSpPr>
            <p:spPr bwMode="auto">
              <a:xfrm>
                <a:off x="3034" y="2533"/>
                <a:ext cx="151" cy="25"/>
              </a:xfrm>
              <a:custGeom>
                <a:avLst/>
                <a:gdLst>
                  <a:gd name="T0" fmla="*/ 0 w 453"/>
                  <a:gd name="T1" fmla="*/ 0 h 100"/>
                  <a:gd name="T2" fmla="*/ 0 w 453"/>
                  <a:gd name="T3" fmla="*/ 0 h 100"/>
                  <a:gd name="T4" fmla="*/ 0 w 453"/>
                  <a:gd name="T5" fmla="*/ 0 h 100"/>
                  <a:gd name="T6" fmla="*/ 0 w 453"/>
                  <a:gd name="T7" fmla="*/ 0 h 100"/>
                  <a:gd name="T8" fmla="*/ 0 w 453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100"/>
                  <a:gd name="T17" fmla="*/ 453 w 453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100">
                    <a:moveTo>
                      <a:pt x="5" y="0"/>
                    </a:moveTo>
                    <a:lnTo>
                      <a:pt x="0" y="39"/>
                    </a:lnTo>
                    <a:lnTo>
                      <a:pt x="448" y="100"/>
                    </a:lnTo>
                    <a:lnTo>
                      <a:pt x="453" y="6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" name="Freeform 190"/>
              <p:cNvSpPr>
                <a:spLocks/>
              </p:cNvSpPr>
              <p:nvPr/>
            </p:nvSpPr>
            <p:spPr bwMode="auto">
              <a:xfrm>
                <a:off x="3171" y="2548"/>
                <a:ext cx="54" cy="27"/>
              </a:xfrm>
              <a:custGeom>
                <a:avLst/>
                <a:gdLst>
                  <a:gd name="T0" fmla="*/ 0 w 163"/>
                  <a:gd name="T1" fmla="*/ 0 h 111"/>
                  <a:gd name="T2" fmla="*/ 0 w 163"/>
                  <a:gd name="T3" fmla="*/ 0 h 111"/>
                  <a:gd name="T4" fmla="*/ 0 w 163"/>
                  <a:gd name="T5" fmla="*/ 0 h 111"/>
                  <a:gd name="T6" fmla="*/ 0 w 163"/>
                  <a:gd name="T7" fmla="*/ 0 h 111"/>
                  <a:gd name="T8" fmla="*/ 0 w 163"/>
                  <a:gd name="T9" fmla="*/ 0 h 111"/>
                  <a:gd name="T10" fmla="*/ 0 w 163"/>
                  <a:gd name="T11" fmla="*/ 0 h 111"/>
                  <a:gd name="T12" fmla="*/ 0 w 163"/>
                  <a:gd name="T13" fmla="*/ 0 h 111"/>
                  <a:gd name="T14" fmla="*/ 0 w 163"/>
                  <a:gd name="T15" fmla="*/ 0 h 111"/>
                  <a:gd name="T16" fmla="*/ 0 w 163"/>
                  <a:gd name="T17" fmla="*/ 0 h 111"/>
                  <a:gd name="T18" fmla="*/ 0 w 163"/>
                  <a:gd name="T19" fmla="*/ 0 h 111"/>
                  <a:gd name="T20" fmla="*/ 0 w 163"/>
                  <a:gd name="T21" fmla="*/ 0 h 111"/>
                  <a:gd name="T22" fmla="*/ 0 w 163"/>
                  <a:gd name="T23" fmla="*/ 0 h 111"/>
                  <a:gd name="T24" fmla="*/ 0 w 163"/>
                  <a:gd name="T25" fmla="*/ 0 h 111"/>
                  <a:gd name="T26" fmla="*/ 0 w 163"/>
                  <a:gd name="T27" fmla="*/ 0 h 111"/>
                  <a:gd name="T28" fmla="*/ 0 w 163"/>
                  <a:gd name="T29" fmla="*/ 0 h 111"/>
                  <a:gd name="T30" fmla="*/ 0 w 163"/>
                  <a:gd name="T31" fmla="*/ 0 h 111"/>
                  <a:gd name="T32" fmla="*/ 0 w 163"/>
                  <a:gd name="T33" fmla="*/ 0 h 111"/>
                  <a:gd name="T34" fmla="*/ 0 w 163"/>
                  <a:gd name="T35" fmla="*/ 0 h 111"/>
                  <a:gd name="T36" fmla="*/ 0 w 163"/>
                  <a:gd name="T37" fmla="*/ 0 h 111"/>
                  <a:gd name="T38" fmla="*/ 0 w 163"/>
                  <a:gd name="T39" fmla="*/ 0 h 111"/>
                  <a:gd name="T40" fmla="*/ 0 w 163"/>
                  <a:gd name="T41" fmla="*/ 0 h 111"/>
                  <a:gd name="T42" fmla="*/ 0 w 163"/>
                  <a:gd name="T43" fmla="*/ 0 h 111"/>
                  <a:gd name="T44" fmla="*/ 0 w 163"/>
                  <a:gd name="T45" fmla="*/ 0 h 111"/>
                  <a:gd name="T46" fmla="*/ 0 w 163"/>
                  <a:gd name="T47" fmla="*/ 0 h 111"/>
                  <a:gd name="T48" fmla="*/ 0 w 163"/>
                  <a:gd name="T49" fmla="*/ 0 h 111"/>
                  <a:gd name="T50" fmla="*/ 0 w 163"/>
                  <a:gd name="T51" fmla="*/ 0 h 111"/>
                  <a:gd name="T52" fmla="*/ 0 w 163"/>
                  <a:gd name="T53" fmla="*/ 0 h 111"/>
                  <a:gd name="T54" fmla="*/ 0 w 163"/>
                  <a:gd name="T55" fmla="*/ 0 h 111"/>
                  <a:gd name="T56" fmla="*/ 0 w 163"/>
                  <a:gd name="T57" fmla="*/ 0 h 111"/>
                  <a:gd name="T58" fmla="*/ 0 w 163"/>
                  <a:gd name="T59" fmla="*/ 0 h 111"/>
                  <a:gd name="T60" fmla="*/ 0 w 163"/>
                  <a:gd name="T61" fmla="*/ 0 h 111"/>
                  <a:gd name="T62" fmla="*/ 0 w 163"/>
                  <a:gd name="T63" fmla="*/ 0 h 111"/>
                  <a:gd name="T64" fmla="*/ 0 w 163"/>
                  <a:gd name="T65" fmla="*/ 0 h 111"/>
                  <a:gd name="T66" fmla="*/ 0 w 163"/>
                  <a:gd name="T67" fmla="*/ 0 h 111"/>
                  <a:gd name="T68" fmla="*/ 0 w 163"/>
                  <a:gd name="T69" fmla="*/ 0 h 111"/>
                  <a:gd name="T70" fmla="*/ 0 w 163"/>
                  <a:gd name="T71" fmla="*/ 0 h 111"/>
                  <a:gd name="T72" fmla="*/ 0 w 163"/>
                  <a:gd name="T73" fmla="*/ 0 h 111"/>
                  <a:gd name="T74" fmla="*/ 0 w 163"/>
                  <a:gd name="T75" fmla="*/ 0 h 111"/>
                  <a:gd name="T76" fmla="*/ 0 w 163"/>
                  <a:gd name="T77" fmla="*/ 0 h 1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3"/>
                  <a:gd name="T118" fmla="*/ 0 h 111"/>
                  <a:gd name="T119" fmla="*/ 163 w 163"/>
                  <a:gd name="T120" fmla="*/ 111 h 1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3" h="111">
                    <a:moveTo>
                      <a:pt x="0" y="0"/>
                    </a:moveTo>
                    <a:lnTo>
                      <a:pt x="0" y="40"/>
                    </a:lnTo>
                    <a:lnTo>
                      <a:pt x="30" y="41"/>
                    </a:lnTo>
                    <a:lnTo>
                      <a:pt x="57" y="46"/>
                    </a:lnTo>
                    <a:lnTo>
                      <a:pt x="57" y="27"/>
                    </a:lnTo>
                    <a:lnTo>
                      <a:pt x="50" y="45"/>
                    </a:lnTo>
                    <a:lnTo>
                      <a:pt x="74" y="54"/>
                    </a:lnTo>
                    <a:lnTo>
                      <a:pt x="96" y="65"/>
                    </a:lnTo>
                    <a:lnTo>
                      <a:pt x="105" y="71"/>
                    </a:lnTo>
                    <a:lnTo>
                      <a:pt x="112" y="52"/>
                    </a:lnTo>
                    <a:lnTo>
                      <a:pt x="99" y="67"/>
                    </a:lnTo>
                    <a:lnTo>
                      <a:pt x="108" y="74"/>
                    </a:lnTo>
                    <a:lnTo>
                      <a:pt x="115" y="82"/>
                    </a:lnTo>
                    <a:lnTo>
                      <a:pt x="122" y="90"/>
                    </a:lnTo>
                    <a:lnTo>
                      <a:pt x="133" y="76"/>
                    </a:lnTo>
                    <a:lnTo>
                      <a:pt x="117" y="84"/>
                    </a:lnTo>
                    <a:lnTo>
                      <a:pt x="123" y="91"/>
                    </a:lnTo>
                    <a:lnTo>
                      <a:pt x="126" y="101"/>
                    </a:lnTo>
                    <a:lnTo>
                      <a:pt x="128" y="110"/>
                    </a:lnTo>
                    <a:lnTo>
                      <a:pt x="144" y="101"/>
                    </a:lnTo>
                    <a:lnTo>
                      <a:pt x="127" y="101"/>
                    </a:lnTo>
                    <a:lnTo>
                      <a:pt x="128" y="111"/>
                    </a:lnTo>
                    <a:lnTo>
                      <a:pt x="163" y="111"/>
                    </a:lnTo>
                    <a:lnTo>
                      <a:pt x="162" y="101"/>
                    </a:lnTo>
                    <a:lnTo>
                      <a:pt x="160" y="94"/>
                    </a:lnTo>
                    <a:lnTo>
                      <a:pt x="157" y="85"/>
                    </a:lnTo>
                    <a:lnTo>
                      <a:pt x="154" y="76"/>
                    </a:lnTo>
                    <a:lnTo>
                      <a:pt x="149" y="68"/>
                    </a:lnTo>
                    <a:lnTo>
                      <a:pt x="146" y="62"/>
                    </a:lnTo>
                    <a:lnTo>
                      <a:pt x="140" y="54"/>
                    </a:lnTo>
                    <a:lnTo>
                      <a:pt x="132" y="46"/>
                    </a:lnTo>
                    <a:lnTo>
                      <a:pt x="124" y="39"/>
                    </a:lnTo>
                    <a:lnTo>
                      <a:pt x="118" y="34"/>
                    </a:lnTo>
                    <a:lnTo>
                      <a:pt x="110" y="28"/>
                    </a:lnTo>
                    <a:lnTo>
                      <a:pt x="88" y="17"/>
                    </a:lnTo>
                    <a:lnTo>
                      <a:pt x="64" y="9"/>
                    </a:lnTo>
                    <a:lnTo>
                      <a:pt x="57" y="6"/>
                    </a:lnTo>
                    <a:lnTo>
                      <a:pt x="3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" name="Freeform 191"/>
              <p:cNvSpPr>
                <a:spLocks/>
              </p:cNvSpPr>
              <p:nvPr/>
            </p:nvSpPr>
            <p:spPr bwMode="auto">
              <a:xfrm>
                <a:off x="3205" y="2581"/>
                <a:ext cx="24" cy="34"/>
              </a:xfrm>
              <a:custGeom>
                <a:avLst/>
                <a:gdLst>
                  <a:gd name="T0" fmla="*/ 0 w 71"/>
                  <a:gd name="T1" fmla="*/ 0 h 137"/>
                  <a:gd name="T2" fmla="*/ 0 w 71"/>
                  <a:gd name="T3" fmla="*/ 0 h 137"/>
                  <a:gd name="T4" fmla="*/ 0 w 71"/>
                  <a:gd name="T5" fmla="*/ 0 h 137"/>
                  <a:gd name="T6" fmla="*/ 0 w 71"/>
                  <a:gd name="T7" fmla="*/ 0 h 137"/>
                  <a:gd name="T8" fmla="*/ 0 w 71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37"/>
                  <a:gd name="T17" fmla="*/ 71 w 71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37">
                    <a:moveTo>
                      <a:pt x="71" y="15"/>
                    </a:moveTo>
                    <a:lnTo>
                      <a:pt x="40" y="0"/>
                    </a:lnTo>
                    <a:lnTo>
                      <a:pt x="0" y="122"/>
                    </a:lnTo>
                    <a:lnTo>
                      <a:pt x="31" y="137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" name="Freeform 192"/>
              <p:cNvSpPr>
                <a:spLocks/>
              </p:cNvSpPr>
              <p:nvPr/>
            </p:nvSpPr>
            <p:spPr bwMode="auto">
              <a:xfrm>
                <a:off x="2836" y="2496"/>
                <a:ext cx="16" cy="114"/>
              </a:xfrm>
              <a:custGeom>
                <a:avLst/>
                <a:gdLst>
                  <a:gd name="T0" fmla="*/ 0 w 48"/>
                  <a:gd name="T1" fmla="*/ 0 h 458"/>
                  <a:gd name="T2" fmla="*/ 0 w 48"/>
                  <a:gd name="T3" fmla="*/ 0 h 458"/>
                  <a:gd name="T4" fmla="*/ 0 w 48"/>
                  <a:gd name="T5" fmla="*/ 0 h 458"/>
                  <a:gd name="T6" fmla="*/ 0 w 48"/>
                  <a:gd name="T7" fmla="*/ 0 h 458"/>
                  <a:gd name="T8" fmla="*/ 0 w 48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58"/>
                  <a:gd name="T17" fmla="*/ 48 w 48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58">
                    <a:moveTo>
                      <a:pt x="48" y="1"/>
                    </a:moveTo>
                    <a:lnTo>
                      <a:pt x="14" y="0"/>
                    </a:lnTo>
                    <a:lnTo>
                      <a:pt x="0" y="457"/>
                    </a:lnTo>
                    <a:lnTo>
                      <a:pt x="35" y="45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2" name="Group 173"/>
          <p:cNvGrpSpPr>
            <a:grpSpLocks/>
          </p:cNvGrpSpPr>
          <p:nvPr/>
        </p:nvGrpSpPr>
        <p:grpSpPr bwMode="auto">
          <a:xfrm>
            <a:off x="6713562" y="1437123"/>
            <a:ext cx="666750" cy="135731"/>
            <a:chOff x="2612" y="2483"/>
            <a:chExt cx="617" cy="136"/>
          </a:xfrm>
        </p:grpSpPr>
        <p:sp>
          <p:nvSpPr>
            <p:cNvPr id="272" name="Rectangle 174"/>
            <p:cNvSpPr>
              <a:spLocks noChangeArrowheads="1"/>
            </p:cNvSpPr>
            <p:nvPr/>
          </p:nvSpPr>
          <p:spPr bwMode="auto">
            <a:xfrm>
              <a:off x="2612" y="2530"/>
              <a:ext cx="12" cy="8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3174" tIns="41587" rIns="83174" bIns="41587"/>
            <a:lstStyle/>
            <a:p>
              <a:pPr defTabSz="831850"/>
              <a:endParaRPr lang="en-US" altLang="zh-CN" sz="1600" dirty="0">
                <a:latin typeface="Futura Bk"/>
              </a:endParaRPr>
            </a:p>
          </p:txBody>
        </p:sp>
        <p:sp>
          <p:nvSpPr>
            <p:cNvPr id="273" name="Freeform 175"/>
            <p:cNvSpPr>
              <a:spLocks/>
            </p:cNvSpPr>
            <p:nvPr/>
          </p:nvSpPr>
          <p:spPr bwMode="auto">
            <a:xfrm>
              <a:off x="2618" y="2609"/>
              <a:ext cx="57" cy="10"/>
            </a:xfrm>
            <a:custGeom>
              <a:avLst/>
              <a:gdLst>
                <a:gd name="T0" fmla="*/ 0 w 171"/>
                <a:gd name="T1" fmla="*/ 0 h 41"/>
                <a:gd name="T2" fmla="*/ 0 w 171"/>
                <a:gd name="T3" fmla="*/ 0 h 41"/>
                <a:gd name="T4" fmla="*/ 0 w 171"/>
                <a:gd name="T5" fmla="*/ 0 h 41"/>
                <a:gd name="T6" fmla="*/ 0 w 171"/>
                <a:gd name="T7" fmla="*/ 0 h 41"/>
                <a:gd name="T8" fmla="*/ 0 w 171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41"/>
                <a:gd name="T17" fmla="*/ 171 w 17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41">
                  <a:moveTo>
                    <a:pt x="0" y="0"/>
                  </a:moveTo>
                  <a:lnTo>
                    <a:pt x="0" y="40"/>
                  </a:lnTo>
                  <a:lnTo>
                    <a:pt x="171" y="41"/>
                  </a:lnTo>
                  <a:lnTo>
                    <a:pt x="17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Freeform 176"/>
            <p:cNvSpPr>
              <a:spLocks/>
            </p:cNvSpPr>
            <p:nvPr/>
          </p:nvSpPr>
          <p:spPr bwMode="auto">
            <a:xfrm>
              <a:off x="2615" y="2491"/>
              <a:ext cx="121" cy="47"/>
            </a:xfrm>
            <a:custGeom>
              <a:avLst/>
              <a:gdLst>
                <a:gd name="T0" fmla="*/ 0 w 255"/>
                <a:gd name="T1" fmla="*/ 0 h 202"/>
                <a:gd name="T2" fmla="*/ 0 w 255"/>
                <a:gd name="T3" fmla="*/ 0 h 202"/>
                <a:gd name="T4" fmla="*/ 0 w 255"/>
                <a:gd name="T5" fmla="*/ 0 h 202"/>
                <a:gd name="T6" fmla="*/ 0 w 255"/>
                <a:gd name="T7" fmla="*/ 0 h 202"/>
                <a:gd name="T8" fmla="*/ 0 w 255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02"/>
                <a:gd name="T17" fmla="*/ 255 w 255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02">
                  <a:moveTo>
                    <a:pt x="255" y="34"/>
                  </a:moveTo>
                  <a:lnTo>
                    <a:pt x="237" y="0"/>
                  </a:lnTo>
                  <a:lnTo>
                    <a:pt x="0" y="168"/>
                  </a:lnTo>
                  <a:lnTo>
                    <a:pt x="18" y="202"/>
                  </a:lnTo>
                  <a:lnTo>
                    <a:pt x="255" y="34"/>
                  </a:lnTo>
                  <a:close/>
                </a:path>
              </a:pathLst>
            </a:custGeom>
            <a:solidFill>
              <a:srgbClr val="8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" name="Group 177"/>
            <p:cNvGrpSpPr>
              <a:grpSpLocks/>
            </p:cNvGrpSpPr>
            <p:nvPr/>
          </p:nvGrpSpPr>
          <p:grpSpPr bwMode="auto">
            <a:xfrm>
              <a:off x="2665" y="2483"/>
              <a:ext cx="564" cy="136"/>
              <a:chOff x="2665" y="2483"/>
              <a:chExt cx="564" cy="136"/>
            </a:xfrm>
          </p:grpSpPr>
          <p:sp>
            <p:nvSpPr>
              <p:cNvPr id="276" name="Freeform 178"/>
              <p:cNvSpPr>
                <a:spLocks/>
              </p:cNvSpPr>
              <p:nvPr/>
            </p:nvSpPr>
            <p:spPr bwMode="auto">
              <a:xfrm>
                <a:off x="2692" y="2483"/>
                <a:ext cx="272" cy="16"/>
              </a:xfrm>
              <a:custGeom>
                <a:avLst/>
                <a:gdLst>
                  <a:gd name="T0" fmla="*/ 0 w 816"/>
                  <a:gd name="T1" fmla="*/ 0 h 64"/>
                  <a:gd name="T2" fmla="*/ 0 w 816"/>
                  <a:gd name="T3" fmla="*/ 0 h 64"/>
                  <a:gd name="T4" fmla="*/ 0 w 816"/>
                  <a:gd name="T5" fmla="*/ 0 h 64"/>
                  <a:gd name="T6" fmla="*/ 0 w 816"/>
                  <a:gd name="T7" fmla="*/ 0 h 64"/>
                  <a:gd name="T8" fmla="*/ 0 w 816"/>
                  <a:gd name="T9" fmla="*/ 0 h 64"/>
                  <a:gd name="T10" fmla="*/ 0 w 816"/>
                  <a:gd name="T11" fmla="*/ 0 h 64"/>
                  <a:gd name="T12" fmla="*/ 0 w 816"/>
                  <a:gd name="T13" fmla="*/ 0 h 64"/>
                  <a:gd name="T14" fmla="*/ 0 w 816"/>
                  <a:gd name="T15" fmla="*/ 0 h 64"/>
                  <a:gd name="T16" fmla="*/ 0 w 816"/>
                  <a:gd name="T17" fmla="*/ 0 h 64"/>
                  <a:gd name="T18" fmla="*/ 0 w 816"/>
                  <a:gd name="T19" fmla="*/ 0 h 64"/>
                  <a:gd name="T20" fmla="*/ 0 w 816"/>
                  <a:gd name="T21" fmla="*/ 0 h 64"/>
                  <a:gd name="T22" fmla="*/ 0 w 816"/>
                  <a:gd name="T23" fmla="*/ 0 h 64"/>
                  <a:gd name="T24" fmla="*/ 0 w 816"/>
                  <a:gd name="T25" fmla="*/ 0 h 64"/>
                  <a:gd name="T26" fmla="*/ 0 w 816"/>
                  <a:gd name="T27" fmla="*/ 0 h 64"/>
                  <a:gd name="T28" fmla="*/ 0 w 816"/>
                  <a:gd name="T29" fmla="*/ 0 h 64"/>
                  <a:gd name="T30" fmla="*/ 0 w 816"/>
                  <a:gd name="T31" fmla="*/ 0 h 64"/>
                  <a:gd name="T32" fmla="*/ 0 w 816"/>
                  <a:gd name="T33" fmla="*/ 0 h 64"/>
                  <a:gd name="T34" fmla="*/ 0 w 816"/>
                  <a:gd name="T35" fmla="*/ 0 h 64"/>
                  <a:gd name="T36" fmla="*/ 0 w 816"/>
                  <a:gd name="T37" fmla="*/ 0 h 64"/>
                  <a:gd name="T38" fmla="*/ 0 w 816"/>
                  <a:gd name="T39" fmla="*/ 0 h 64"/>
                  <a:gd name="T40" fmla="*/ 0 w 816"/>
                  <a:gd name="T41" fmla="*/ 0 h 64"/>
                  <a:gd name="T42" fmla="*/ 0 w 816"/>
                  <a:gd name="T43" fmla="*/ 0 h 64"/>
                  <a:gd name="T44" fmla="*/ 0 w 816"/>
                  <a:gd name="T45" fmla="*/ 0 h 64"/>
                  <a:gd name="T46" fmla="*/ 0 w 816"/>
                  <a:gd name="T47" fmla="*/ 0 h 64"/>
                  <a:gd name="T48" fmla="*/ 0 w 816"/>
                  <a:gd name="T49" fmla="*/ 0 h 64"/>
                  <a:gd name="T50" fmla="*/ 0 w 816"/>
                  <a:gd name="T51" fmla="*/ 0 h 64"/>
                  <a:gd name="T52" fmla="*/ 0 w 816"/>
                  <a:gd name="T53" fmla="*/ 0 h 64"/>
                  <a:gd name="T54" fmla="*/ 0 w 816"/>
                  <a:gd name="T55" fmla="*/ 0 h 64"/>
                  <a:gd name="T56" fmla="*/ 0 w 816"/>
                  <a:gd name="T57" fmla="*/ 0 h 64"/>
                  <a:gd name="T58" fmla="*/ 0 w 816"/>
                  <a:gd name="T59" fmla="*/ 0 h 64"/>
                  <a:gd name="T60" fmla="*/ 0 w 816"/>
                  <a:gd name="T61" fmla="*/ 0 h 64"/>
                  <a:gd name="T62" fmla="*/ 0 w 816"/>
                  <a:gd name="T63" fmla="*/ 0 h 64"/>
                  <a:gd name="T64" fmla="*/ 0 w 816"/>
                  <a:gd name="T65" fmla="*/ 0 h 64"/>
                  <a:gd name="T66" fmla="*/ 0 w 816"/>
                  <a:gd name="T67" fmla="*/ 0 h 64"/>
                  <a:gd name="T68" fmla="*/ 0 w 816"/>
                  <a:gd name="T69" fmla="*/ 0 h 64"/>
                  <a:gd name="T70" fmla="*/ 0 w 816"/>
                  <a:gd name="T71" fmla="*/ 0 h 64"/>
                  <a:gd name="T72" fmla="*/ 0 w 816"/>
                  <a:gd name="T73" fmla="*/ 0 h 64"/>
                  <a:gd name="T74" fmla="*/ 0 w 816"/>
                  <a:gd name="T75" fmla="*/ 0 h 64"/>
                  <a:gd name="T76" fmla="*/ 0 w 816"/>
                  <a:gd name="T77" fmla="*/ 0 h 64"/>
                  <a:gd name="T78" fmla="*/ 0 w 816"/>
                  <a:gd name="T79" fmla="*/ 0 h 64"/>
                  <a:gd name="T80" fmla="*/ 0 w 816"/>
                  <a:gd name="T81" fmla="*/ 0 h 64"/>
                  <a:gd name="T82" fmla="*/ 0 w 816"/>
                  <a:gd name="T83" fmla="*/ 0 h 64"/>
                  <a:gd name="T84" fmla="*/ 0 w 816"/>
                  <a:gd name="T85" fmla="*/ 0 h 64"/>
                  <a:gd name="T86" fmla="*/ 0 w 816"/>
                  <a:gd name="T87" fmla="*/ 0 h 64"/>
                  <a:gd name="T88" fmla="*/ 0 w 816"/>
                  <a:gd name="T89" fmla="*/ 0 h 64"/>
                  <a:gd name="T90" fmla="*/ 0 w 816"/>
                  <a:gd name="T91" fmla="*/ 0 h 64"/>
                  <a:gd name="T92" fmla="*/ 0 w 816"/>
                  <a:gd name="T93" fmla="*/ 0 h 64"/>
                  <a:gd name="T94" fmla="*/ 0 w 816"/>
                  <a:gd name="T95" fmla="*/ 0 h 64"/>
                  <a:gd name="T96" fmla="*/ 0 w 816"/>
                  <a:gd name="T97" fmla="*/ 0 h 64"/>
                  <a:gd name="T98" fmla="*/ 0 w 816"/>
                  <a:gd name="T99" fmla="*/ 0 h 64"/>
                  <a:gd name="T100" fmla="*/ 0 w 816"/>
                  <a:gd name="T101" fmla="*/ 0 h 64"/>
                  <a:gd name="T102" fmla="*/ 0 w 816"/>
                  <a:gd name="T103" fmla="*/ 0 h 64"/>
                  <a:gd name="T104" fmla="*/ 0 w 816"/>
                  <a:gd name="T105" fmla="*/ 0 h 64"/>
                  <a:gd name="T106" fmla="*/ 0 w 816"/>
                  <a:gd name="T107" fmla="*/ 0 h 64"/>
                  <a:gd name="T108" fmla="*/ 0 w 816"/>
                  <a:gd name="T109" fmla="*/ 0 h 64"/>
                  <a:gd name="T110" fmla="*/ 0 w 816"/>
                  <a:gd name="T111" fmla="*/ 0 h 64"/>
                  <a:gd name="T112" fmla="*/ 0 w 816"/>
                  <a:gd name="T113" fmla="*/ 0 h 64"/>
                  <a:gd name="T114" fmla="*/ 0 w 816"/>
                  <a:gd name="T115" fmla="*/ 0 h 64"/>
                  <a:gd name="T116" fmla="*/ 0 w 816"/>
                  <a:gd name="T117" fmla="*/ 0 h 64"/>
                  <a:gd name="T118" fmla="*/ 0 w 816"/>
                  <a:gd name="T119" fmla="*/ 0 h 64"/>
                  <a:gd name="T120" fmla="*/ 0 w 816"/>
                  <a:gd name="T121" fmla="*/ 0 h 64"/>
                  <a:gd name="T122" fmla="*/ 0 w 816"/>
                  <a:gd name="T123" fmla="*/ 0 h 64"/>
                  <a:gd name="T124" fmla="*/ 0 w 816"/>
                  <a:gd name="T125" fmla="*/ 0 h 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16"/>
                  <a:gd name="T190" fmla="*/ 0 h 64"/>
                  <a:gd name="T191" fmla="*/ 816 w 816"/>
                  <a:gd name="T192" fmla="*/ 64 h 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16" h="64">
                    <a:moveTo>
                      <a:pt x="0" y="0"/>
                    </a:moveTo>
                    <a:lnTo>
                      <a:pt x="0" y="40"/>
                    </a:lnTo>
                    <a:lnTo>
                      <a:pt x="3" y="40"/>
                    </a:lnTo>
                    <a:lnTo>
                      <a:pt x="83" y="40"/>
                    </a:lnTo>
                    <a:lnTo>
                      <a:pt x="161" y="40"/>
                    </a:lnTo>
                    <a:lnTo>
                      <a:pt x="236" y="41"/>
                    </a:lnTo>
                    <a:lnTo>
                      <a:pt x="308" y="41"/>
                    </a:lnTo>
                    <a:lnTo>
                      <a:pt x="377" y="42"/>
                    </a:lnTo>
                    <a:lnTo>
                      <a:pt x="443" y="43"/>
                    </a:lnTo>
                    <a:lnTo>
                      <a:pt x="473" y="45"/>
                    </a:lnTo>
                    <a:lnTo>
                      <a:pt x="503" y="46"/>
                    </a:lnTo>
                    <a:lnTo>
                      <a:pt x="532" y="46"/>
                    </a:lnTo>
                    <a:lnTo>
                      <a:pt x="560" y="47"/>
                    </a:lnTo>
                    <a:lnTo>
                      <a:pt x="586" y="48"/>
                    </a:lnTo>
                    <a:lnTo>
                      <a:pt x="611" y="50"/>
                    </a:lnTo>
                    <a:lnTo>
                      <a:pt x="635" y="51"/>
                    </a:lnTo>
                    <a:lnTo>
                      <a:pt x="658" y="52"/>
                    </a:lnTo>
                    <a:lnTo>
                      <a:pt x="679" y="52"/>
                    </a:lnTo>
                    <a:lnTo>
                      <a:pt x="699" y="53"/>
                    </a:lnTo>
                    <a:lnTo>
                      <a:pt x="717" y="54"/>
                    </a:lnTo>
                    <a:lnTo>
                      <a:pt x="733" y="56"/>
                    </a:lnTo>
                    <a:lnTo>
                      <a:pt x="748" y="58"/>
                    </a:lnTo>
                    <a:lnTo>
                      <a:pt x="762" y="59"/>
                    </a:lnTo>
                    <a:lnTo>
                      <a:pt x="773" y="61"/>
                    </a:lnTo>
                    <a:lnTo>
                      <a:pt x="783" y="62"/>
                    </a:lnTo>
                    <a:lnTo>
                      <a:pt x="791" y="63"/>
                    </a:lnTo>
                    <a:lnTo>
                      <a:pt x="798" y="64"/>
                    </a:lnTo>
                    <a:lnTo>
                      <a:pt x="798" y="45"/>
                    </a:lnTo>
                    <a:lnTo>
                      <a:pt x="790" y="63"/>
                    </a:lnTo>
                    <a:lnTo>
                      <a:pt x="795" y="64"/>
                    </a:lnTo>
                    <a:lnTo>
                      <a:pt x="802" y="46"/>
                    </a:lnTo>
                    <a:lnTo>
                      <a:pt x="789" y="59"/>
                    </a:lnTo>
                    <a:lnTo>
                      <a:pt x="792" y="62"/>
                    </a:lnTo>
                    <a:lnTo>
                      <a:pt x="816" y="33"/>
                    </a:lnTo>
                    <a:lnTo>
                      <a:pt x="814" y="31"/>
                    </a:lnTo>
                    <a:lnTo>
                      <a:pt x="808" y="28"/>
                    </a:lnTo>
                    <a:lnTo>
                      <a:pt x="804" y="26"/>
                    </a:lnTo>
                    <a:lnTo>
                      <a:pt x="798" y="24"/>
                    </a:lnTo>
                    <a:lnTo>
                      <a:pt x="791" y="23"/>
                    </a:lnTo>
                    <a:lnTo>
                      <a:pt x="783" y="22"/>
                    </a:lnTo>
                    <a:lnTo>
                      <a:pt x="773" y="20"/>
                    </a:lnTo>
                    <a:lnTo>
                      <a:pt x="762" y="19"/>
                    </a:lnTo>
                    <a:lnTo>
                      <a:pt x="748" y="18"/>
                    </a:lnTo>
                    <a:lnTo>
                      <a:pt x="733" y="15"/>
                    </a:lnTo>
                    <a:lnTo>
                      <a:pt x="717" y="14"/>
                    </a:lnTo>
                    <a:lnTo>
                      <a:pt x="699" y="13"/>
                    </a:lnTo>
                    <a:lnTo>
                      <a:pt x="679" y="12"/>
                    </a:lnTo>
                    <a:lnTo>
                      <a:pt x="658" y="12"/>
                    </a:lnTo>
                    <a:lnTo>
                      <a:pt x="635" y="11"/>
                    </a:lnTo>
                    <a:lnTo>
                      <a:pt x="611" y="9"/>
                    </a:lnTo>
                    <a:lnTo>
                      <a:pt x="586" y="8"/>
                    </a:lnTo>
                    <a:lnTo>
                      <a:pt x="560" y="7"/>
                    </a:lnTo>
                    <a:lnTo>
                      <a:pt x="532" y="6"/>
                    </a:lnTo>
                    <a:lnTo>
                      <a:pt x="503" y="6"/>
                    </a:lnTo>
                    <a:lnTo>
                      <a:pt x="473" y="4"/>
                    </a:lnTo>
                    <a:lnTo>
                      <a:pt x="443" y="3"/>
                    </a:lnTo>
                    <a:lnTo>
                      <a:pt x="377" y="2"/>
                    </a:lnTo>
                    <a:lnTo>
                      <a:pt x="308" y="1"/>
                    </a:lnTo>
                    <a:lnTo>
                      <a:pt x="236" y="1"/>
                    </a:lnTo>
                    <a:lnTo>
                      <a:pt x="161" y="0"/>
                    </a:lnTo>
                    <a:lnTo>
                      <a:pt x="8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4" name="Group 179"/>
              <p:cNvGrpSpPr>
                <a:grpSpLocks/>
              </p:cNvGrpSpPr>
              <p:nvPr/>
            </p:nvGrpSpPr>
            <p:grpSpPr bwMode="auto">
              <a:xfrm>
                <a:off x="2665" y="2578"/>
                <a:ext cx="95" cy="40"/>
                <a:chOff x="2665" y="2578"/>
                <a:chExt cx="95" cy="40"/>
              </a:xfrm>
            </p:grpSpPr>
            <p:sp>
              <p:nvSpPr>
                <p:cNvPr id="289" name="Freeform 180"/>
                <p:cNvSpPr>
                  <a:spLocks/>
                </p:cNvSpPr>
                <p:nvPr/>
              </p:nvSpPr>
              <p:spPr bwMode="auto">
                <a:xfrm>
                  <a:off x="2688" y="2578"/>
                  <a:ext cx="72" cy="36"/>
                </a:xfrm>
                <a:custGeom>
                  <a:avLst/>
                  <a:gdLst>
                    <a:gd name="T0" fmla="*/ 0 w 215"/>
                    <a:gd name="T1" fmla="*/ 0 h 141"/>
                    <a:gd name="T2" fmla="*/ 0 w 215"/>
                    <a:gd name="T3" fmla="*/ 0 h 141"/>
                    <a:gd name="T4" fmla="*/ 0 w 215"/>
                    <a:gd name="T5" fmla="*/ 0 h 141"/>
                    <a:gd name="T6" fmla="*/ 0 w 215"/>
                    <a:gd name="T7" fmla="*/ 0 h 141"/>
                    <a:gd name="T8" fmla="*/ 0 w 215"/>
                    <a:gd name="T9" fmla="*/ 0 h 141"/>
                    <a:gd name="T10" fmla="*/ 0 w 215"/>
                    <a:gd name="T11" fmla="*/ 0 h 141"/>
                    <a:gd name="T12" fmla="*/ 0 w 215"/>
                    <a:gd name="T13" fmla="*/ 0 h 141"/>
                    <a:gd name="T14" fmla="*/ 0 w 215"/>
                    <a:gd name="T15" fmla="*/ 0 h 141"/>
                    <a:gd name="T16" fmla="*/ 0 w 215"/>
                    <a:gd name="T17" fmla="*/ 0 h 141"/>
                    <a:gd name="T18" fmla="*/ 0 w 215"/>
                    <a:gd name="T19" fmla="*/ 0 h 141"/>
                    <a:gd name="T20" fmla="*/ 0 w 215"/>
                    <a:gd name="T21" fmla="*/ 0 h 141"/>
                    <a:gd name="T22" fmla="*/ 0 w 215"/>
                    <a:gd name="T23" fmla="*/ 0 h 141"/>
                    <a:gd name="T24" fmla="*/ 0 w 215"/>
                    <a:gd name="T25" fmla="*/ 0 h 141"/>
                    <a:gd name="T26" fmla="*/ 0 w 215"/>
                    <a:gd name="T27" fmla="*/ 0 h 141"/>
                    <a:gd name="T28" fmla="*/ 0 w 215"/>
                    <a:gd name="T29" fmla="*/ 0 h 141"/>
                    <a:gd name="T30" fmla="*/ 0 w 215"/>
                    <a:gd name="T31" fmla="*/ 0 h 141"/>
                    <a:gd name="T32" fmla="*/ 0 w 215"/>
                    <a:gd name="T33" fmla="*/ 0 h 141"/>
                    <a:gd name="T34" fmla="*/ 0 w 215"/>
                    <a:gd name="T35" fmla="*/ 0 h 141"/>
                    <a:gd name="T36" fmla="*/ 0 w 215"/>
                    <a:gd name="T37" fmla="*/ 0 h 141"/>
                    <a:gd name="T38" fmla="*/ 0 w 215"/>
                    <a:gd name="T39" fmla="*/ 0 h 141"/>
                    <a:gd name="T40" fmla="*/ 0 w 215"/>
                    <a:gd name="T41" fmla="*/ 0 h 141"/>
                    <a:gd name="T42" fmla="*/ 0 w 215"/>
                    <a:gd name="T43" fmla="*/ 0 h 141"/>
                    <a:gd name="T44" fmla="*/ 0 w 215"/>
                    <a:gd name="T45" fmla="*/ 0 h 141"/>
                    <a:gd name="T46" fmla="*/ 0 w 215"/>
                    <a:gd name="T47" fmla="*/ 0 h 141"/>
                    <a:gd name="T48" fmla="*/ 0 w 215"/>
                    <a:gd name="T49" fmla="*/ 0 h 141"/>
                    <a:gd name="T50" fmla="*/ 0 w 215"/>
                    <a:gd name="T51" fmla="*/ 0 h 141"/>
                    <a:gd name="T52" fmla="*/ 0 w 215"/>
                    <a:gd name="T53" fmla="*/ 0 h 141"/>
                    <a:gd name="T54" fmla="*/ 0 w 215"/>
                    <a:gd name="T55" fmla="*/ 0 h 141"/>
                    <a:gd name="T56" fmla="*/ 0 w 215"/>
                    <a:gd name="T57" fmla="*/ 0 h 141"/>
                    <a:gd name="T58" fmla="*/ 0 w 215"/>
                    <a:gd name="T59" fmla="*/ 0 h 141"/>
                    <a:gd name="T60" fmla="*/ 0 w 215"/>
                    <a:gd name="T61" fmla="*/ 0 h 141"/>
                    <a:gd name="T62" fmla="*/ 0 w 215"/>
                    <a:gd name="T63" fmla="*/ 0 h 141"/>
                    <a:gd name="T64" fmla="*/ 0 w 215"/>
                    <a:gd name="T65" fmla="*/ 0 h 141"/>
                    <a:gd name="T66" fmla="*/ 0 w 215"/>
                    <a:gd name="T67" fmla="*/ 0 h 141"/>
                    <a:gd name="T68" fmla="*/ 0 w 215"/>
                    <a:gd name="T69" fmla="*/ 0 h 141"/>
                    <a:gd name="T70" fmla="*/ 0 w 215"/>
                    <a:gd name="T71" fmla="*/ 0 h 141"/>
                    <a:gd name="T72" fmla="*/ 0 w 215"/>
                    <a:gd name="T73" fmla="*/ 0 h 141"/>
                    <a:gd name="T74" fmla="*/ 0 w 215"/>
                    <a:gd name="T75" fmla="*/ 0 h 141"/>
                    <a:gd name="T76" fmla="*/ 0 w 215"/>
                    <a:gd name="T77" fmla="*/ 0 h 141"/>
                    <a:gd name="T78" fmla="*/ 0 w 215"/>
                    <a:gd name="T79" fmla="*/ 0 h 141"/>
                    <a:gd name="T80" fmla="*/ 0 w 215"/>
                    <a:gd name="T81" fmla="*/ 0 h 141"/>
                    <a:gd name="T82" fmla="*/ 0 w 215"/>
                    <a:gd name="T83" fmla="*/ 0 h 141"/>
                    <a:gd name="T84" fmla="*/ 0 w 215"/>
                    <a:gd name="T85" fmla="*/ 0 h 141"/>
                    <a:gd name="T86" fmla="*/ 0 w 215"/>
                    <a:gd name="T87" fmla="*/ 0 h 141"/>
                    <a:gd name="T88" fmla="*/ 0 w 215"/>
                    <a:gd name="T89" fmla="*/ 0 h 14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5"/>
                    <a:gd name="T136" fmla="*/ 0 h 141"/>
                    <a:gd name="T137" fmla="*/ 215 w 215"/>
                    <a:gd name="T138" fmla="*/ 141 h 14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5" h="141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20" y="40"/>
                      </a:lnTo>
                      <a:lnTo>
                        <a:pt x="40" y="43"/>
                      </a:lnTo>
                      <a:lnTo>
                        <a:pt x="77" y="49"/>
                      </a:lnTo>
                      <a:lnTo>
                        <a:pt x="77" y="29"/>
                      </a:lnTo>
                      <a:lnTo>
                        <a:pt x="70" y="47"/>
                      </a:lnTo>
                      <a:lnTo>
                        <a:pt x="88" y="52"/>
                      </a:lnTo>
                      <a:lnTo>
                        <a:pt x="103" y="58"/>
                      </a:lnTo>
                      <a:lnTo>
                        <a:pt x="118" y="66"/>
                      </a:lnTo>
                      <a:lnTo>
                        <a:pt x="133" y="73"/>
                      </a:lnTo>
                      <a:lnTo>
                        <a:pt x="146" y="83"/>
                      </a:lnTo>
                      <a:lnTo>
                        <a:pt x="152" y="64"/>
                      </a:lnTo>
                      <a:lnTo>
                        <a:pt x="140" y="78"/>
                      </a:lnTo>
                      <a:lnTo>
                        <a:pt x="152" y="88"/>
                      </a:lnTo>
                      <a:lnTo>
                        <a:pt x="161" y="97"/>
                      </a:lnTo>
                      <a:lnTo>
                        <a:pt x="170" y="108"/>
                      </a:lnTo>
                      <a:lnTo>
                        <a:pt x="176" y="119"/>
                      </a:lnTo>
                      <a:lnTo>
                        <a:pt x="189" y="105"/>
                      </a:lnTo>
                      <a:lnTo>
                        <a:pt x="173" y="113"/>
                      </a:lnTo>
                      <a:lnTo>
                        <a:pt x="177" y="124"/>
                      </a:lnTo>
                      <a:lnTo>
                        <a:pt x="180" y="136"/>
                      </a:lnTo>
                      <a:lnTo>
                        <a:pt x="196" y="129"/>
                      </a:lnTo>
                      <a:lnTo>
                        <a:pt x="179" y="129"/>
                      </a:lnTo>
                      <a:lnTo>
                        <a:pt x="180" y="141"/>
                      </a:lnTo>
                      <a:lnTo>
                        <a:pt x="215" y="141"/>
                      </a:lnTo>
                      <a:lnTo>
                        <a:pt x="214" y="129"/>
                      </a:lnTo>
                      <a:lnTo>
                        <a:pt x="212" y="121"/>
                      </a:lnTo>
                      <a:lnTo>
                        <a:pt x="209" y="108"/>
                      </a:lnTo>
                      <a:lnTo>
                        <a:pt x="205" y="97"/>
                      </a:lnTo>
                      <a:lnTo>
                        <a:pt x="200" y="91"/>
                      </a:lnTo>
                      <a:lnTo>
                        <a:pt x="194" y="80"/>
                      </a:lnTo>
                      <a:lnTo>
                        <a:pt x="186" y="69"/>
                      </a:lnTo>
                      <a:lnTo>
                        <a:pt x="176" y="60"/>
                      </a:lnTo>
                      <a:lnTo>
                        <a:pt x="165" y="50"/>
                      </a:lnTo>
                      <a:lnTo>
                        <a:pt x="159" y="46"/>
                      </a:lnTo>
                      <a:lnTo>
                        <a:pt x="147" y="36"/>
                      </a:lnTo>
                      <a:lnTo>
                        <a:pt x="132" y="29"/>
                      </a:lnTo>
                      <a:lnTo>
                        <a:pt x="117" y="22"/>
                      </a:lnTo>
                      <a:lnTo>
                        <a:pt x="101" y="16"/>
                      </a:lnTo>
                      <a:lnTo>
                        <a:pt x="83" y="11"/>
                      </a:lnTo>
                      <a:lnTo>
                        <a:pt x="77" y="8"/>
                      </a:lnTo>
                      <a:lnTo>
                        <a:pt x="40" y="2"/>
                      </a:lnTo>
                      <a:lnTo>
                        <a:pt x="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181"/>
                <p:cNvSpPr>
                  <a:spLocks/>
                </p:cNvSpPr>
                <p:nvPr/>
              </p:nvSpPr>
              <p:spPr bwMode="auto">
                <a:xfrm>
                  <a:off x="2665" y="2582"/>
                  <a:ext cx="41" cy="36"/>
                </a:xfrm>
                <a:custGeom>
                  <a:avLst/>
                  <a:gdLst>
                    <a:gd name="T0" fmla="*/ 0 w 122"/>
                    <a:gd name="T1" fmla="*/ 0 h 141"/>
                    <a:gd name="T2" fmla="*/ 0 w 122"/>
                    <a:gd name="T3" fmla="*/ 0 h 141"/>
                    <a:gd name="T4" fmla="*/ 0 w 122"/>
                    <a:gd name="T5" fmla="*/ 0 h 141"/>
                    <a:gd name="T6" fmla="*/ 0 w 122"/>
                    <a:gd name="T7" fmla="*/ 0 h 141"/>
                    <a:gd name="T8" fmla="*/ 0 w 122"/>
                    <a:gd name="T9" fmla="*/ 0 h 141"/>
                    <a:gd name="T10" fmla="*/ 0 w 122"/>
                    <a:gd name="T11" fmla="*/ 0 h 141"/>
                    <a:gd name="T12" fmla="*/ 0 w 122"/>
                    <a:gd name="T13" fmla="*/ 0 h 141"/>
                    <a:gd name="T14" fmla="*/ 0 w 122"/>
                    <a:gd name="T15" fmla="*/ 0 h 141"/>
                    <a:gd name="T16" fmla="*/ 0 w 122"/>
                    <a:gd name="T17" fmla="*/ 0 h 141"/>
                    <a:gd name="T18" fmla="*/ 0 w 122"/>
                    <a:gd name="T19" fmla="*/ 0 h 141"/>
                    <a:gd name="T20" fmla="*/ 0 w 122"/>
                    <a:gd name="T21" fmla="*/ 0 h 141"/>
                    <a:gd name="T22" fmla="*/ 0 w 122"/>
                    <a:gd name="T23" fmla="*/ 0 h 141"/>
                    <a:gd name="T24" fmla="*/ 0 w 122"/>
                    <a:gd name="T25" fmla="*/ 0 h 141"/>
                    <a:gd name="T26" fmla="*/ 0 w 122"/>
                    <a:gd name="T27" fmla="*/ 0 h 141"/>
                    <a:gd name="T28" fmla="*/ 0 w 122"/>
                    <a:gd name="T29" fmla="*/ 0 h 141"/>
                    <a:gd name="T30" fmla="*/ 0 w 122"/>
                    <a:gd name="T31" fmla="*/ 0 h 141"/>
                    <a:gd name="T32" fmla="*/ 0 w 122"/>
                    <a:gd name="T33" fmla="*/ 0 h 141"/>
                    <a:gd name="T34" fmla="*/ 0 w 122"/>
                    <a:gd name="T35" fmla="*/ 0 h 141"/>
                    <a:gd name="T36" fmla="*/ 0 w 122"/>
                    <a:gd name="T37" fmla="*/ 0 h 141"/>
                    <a:gd name="T38" fmla="*/ 0 w 122"/>
                    <a:gd name="T39" fmla="*/ 0 h 141"/>
                    <a:gd name="T40" fmla="*/ 0 w 122"/>
                    <a:gd name="T41" fmla="*/ 0 h 141"/>
                    <a:gd name="T42" fmla="*/ 0 w 122"/>
                    <a:gd name="T43" fmla="*/ 0 h 141"/>
                    <a:gd name="T44" fmla="*/ 0 w 122"/>
                    <a:gd name="T45" fmla="*/ 0 h 141"/>
                    <a:gd name="T46" fmla="*/ 0 w 122"/>
                    <a:gd name="T47" fmla="*/ 0 h 141"/>
                    <a:gd name="T48" fmla="*/ 0 w 122"/>
                    <a:gd name="T49" fmla="*/ 0 h 141"/>
                    <a:gd name="T50" fmla="*/ 0 w 122"/>
                    <a:gd name="T51" fmla="*/ 0 h 141"/>
                    <a:gd name="T52" fmla="*/ 0 w 122"/>
                    <a:gd name="T53" fmla="*/ 0 h 141"/>
                    <a:gd name="T54" fmla="*/ 0 w 122"/>
                    <a:gd name="T55" fmla="*/ 0 h 141"/>
                    <a:gd name="T56" fmla="*/ 0 w 122"/>
                    <a:gd name="T57" fmla="*/ 0 h 141"/>
                    <a:gd name="T58" fmla="*/ 0 w 122"/>
                    <a:gd name="T59" fmla="*/ 0 h 141"/>
                    <a:gd name="T60" fmla="*/ 0 w 122"/>
                    <a:gd name="T61" fmla="*/ 0 h 141"/>
                    <a:gd name="T62" fmla="*/ 0 w 122"/>
                    <a:gd name="T63" fmla="*/ 0 h 141"/>
                    <a:gd name="T64" fmla="*/ 0 w 122"/>
                    <a:gd name="T65" fmla="*/ 0 h 141"/>
                    <a:gd name="T66" fmla="*/ 0 w 122"/>
                    <a:gd name="T67" fmla="*/ 0 h 141"/>
                    <a:gd name="T68" fmla="*/ 0 w 122"/>
                    <a:gd name="T69" fmla="*/ 0 h 141"/>
                    <a:gd name="T70" fmla="*/ 0 w 122"/>
                    <a:gd name="T71" fmla="*/ 0 h 1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2"/>
                    <a:gd name="T109" fmla="*/ 0 h 141"/>
                    <a:gd name="T110" fmla="*/ 122 w 122"/>
                    <a:gd name="T111" fmla="*/ 141 h 14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2" h="141">
                      <a:moveTo>
                        <a:pt x="0" y="141"/>
                      </a:moveTo>
                      <a:lnTo>
                        <a:pt x="34" y="141"/>
                      </a:lnTo>
                      <a:lnTo>
                        <a:pt x="34" y="129"/>
                      </a:lnTo>
                      <a:lnTo>
                        <a:pt x="37" y="117"/>
                      </a:lnTo>
                      <a:lnTo>
                        <a:pt x="19" y="117"/>
                      </a:lnTo>
                      <a:lnTo>
                        <a:pt x="34" y="124"/>
                      </a:lnTo>
                      <a:lnTo>
                        <a:pt x="41" y="101"/>
                      </a:lnTo>
                      <a:lnTo>
                        <a:pt x="50" y="80"/>
                      </a:lnTo>
                      <a:lnTo>
                        <a:pt x="34" y="73"/>
                      </a:lnTo>
                      <a:lnTo>
                        <a:pt x="46" y="86"/>
                      </a:lnTo>
                      <a:lnTo>
                        <a:pt x="60" y="69"/>
                      </a:lnTo>
                      <a:lnTo>
                        <a:pt x="74" y="53"/>
                      </a:lnTo>
                      <a:lnTo>
                        <a:pt x="63" y="40"/>
                      </a:lnTo>
                      <a:lnTo>
                        <a:pt x="69" y="58"/>
                      </a:lnTo>
                      <a:lnTo>
                        <a:pt x="87" y="47"/>
                      </a:lnTo>
                      <a:lnTo>
                        <a:pt x="107" y="40"/>
                      </a:lnTo>
                      <a:lnTo>
                        <a:pt x="101" y="22"/>
                      </a:lnTo>
                      <a:lnTo>
                        <a:pt x="101" y="42"/>
                      </a:lnTo>
                      <a:lnTo>
                        <a:pt x="111" y="40"/>
                      </a:lnTo>
                      <a:lnTo>
                        <a:pt x="122" y="40"/>
                      </a:lnTo>
                      <a:lnTo>
                        <a:pt x="122" y="0"/>
                      </a:lnTo>
                      <a:lnTo>
                        <a:pt x="111" y="0"/>
                      </a:lnTo>
                      <a:lnTo>
                        <a:pt x="101" y="2"/>
                      </a:lnTo>
                      <a:lnTo>
                        <a:pt x="93" y="3"/>
                      </a:lnTo>
                      <a:lnTo>
                        <a:pt x="73" y="11"/>
                      </a:lnTo>
                      <a:lnTo>
                        <a:pt x="56" y="22"/>
                      </a:lnTo>
                      <a:lnTo>
                        <a:pt x="50" y="25"/>
                      </a:lnTo>
                      <a:lnTo>
                        <a:pt x="35" y="41"/>
                      </a:lnTo>
                      <a:lnTo>
                        <a:pt x="22" y="58"/>
                      </a:lnTo>
                      <a:lnTo>
                        <a:pt x="19" y="64"/>
                      </a:lnTo>
                      <a:lnTo>
                        <a:pt x="9" y="85"/>
                      </a:lnTo>
                      <a:lnTo>
                        <a:pt x="3" y="108"/>
                      </a:lnTo>
                      <a:lnTo>
                        <a:pt x="2" y="117"/>
                      </a:lnTo>
                      <a:lnTo>
                        <a:pt x="0" y="129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182"/>
              <p:cNvGrpSpPr>
                <a:grpSpLocks/>
              </p:cNvGrpSpPr>
              <p:nvPr/>
            </p:nvGrpSpPr>
            <p:grpSpPr bwMode="auto">
              <a:xfrm>
                <a:off x="3060" y="2563"/>
                <a:ext cx="100" cy="47"/>
                <a:chOff x="3060" y="2563"/>
                <a:chExt cx="100" cy="47"/>
              </a:xfrm>
            </p:grpSpPr>
            <p:sp>
              <p:nvSpPr>
                <p:cNvPr id="287" name="Freeform 183"/>
                <p:cNvSpPr>
                  <a:spLocks/>
                </p:cNvSpPr>
                <p:nvPr/>
              </p:nvSpPr>
              <p:spPr bwMode="auto">
                <a:xfrm>
                  <a:off x="3083" y="2563"/>
                  <a:ext cx="77" cy="44"/>
                </a:xfrm>
                <a:custGeom>
                  <a:avLst/>
                  <a:gdLst>
                    <a:gd name="T0" fmla="*/ 0 w 229"/>
                    <a:gd name="T1" fmla="*/ 0 h 175"/>
                    <a:gd name="T2" fmla="*/ 0 w 229"/>
                    <a:gd name="T3" fmla="*/ 0 h 175"/>
                    <a:gd name="T4" fmla="*/ 0 w 229"/>
                    <a:gd name="T5" fmla="*/ 0 h 175"/>
                    <a:gd name="T6" fmla="*/ 0 w 229"/>
                    <a:gd name="T7" fmla="*/ 0 h 175"/>
                    <a:gd name="T8" fmla="*/ 0 w 229"/>
                    <a:gd name="T9" fmla="*/ 0 h 175"/>
                    <a:gd name="T10" fmla="*/ 0 w 229"/>
                    <a:gd name="T11" fmla="*/ 0 h 175"/>
                    <a:gd name="T12" fmla="*/ 0 w 229"/>
                    <a:gd name="T13" fmla="*/ 0 h 175"/>
                    <a:gd name="T14" fmla="*/ 0 w 229"/>
                    <a:gd name="T15" fmla="*/ 0 h 175"/>
                    <a:gd name="T16" fmla="*/ 0 w 229"/>
                    <a:gd name="T17" fmla="*/ 0 h 175"/>
                    <a:gd name="T18" fmla="*/ 0 w 229"/>
                    <a:gd name="T19" fmla="*/ 0 h 175"/>
                    <a:gd name="T20" fmla="*/ 0 w 229"/>
                    <a:gd name="T21" fmla="*/ 0 h 175"/>
                    <a:gd name="T22" fmla="*/ 0 w 229"/>
                    <a:gd name="T23" fmla="*/ 0 h 175"/>
                    <a:gd name="T24" fmla="*/ 0 w 229"/>
                    <a:gd name="T25" fmla="*/ 0 h 175"/>
                    <a:gd name="T26" fmla="*/ 0 w 229"/>
                    <a:gd name="T27" fmla="*/ 0 h 175"/>
                    <a:gd name="T28" fmla="*/ 0 w 229"/>
                    <a:gd name="T29" fmla="*/ 0 h 175"/>
                    <a:gd name="T30" fmla="*/ 0 w 229"/>
                    <a:gd name="T31" fmla="*/ 0 h 175"/>
                    <a:gd name="T32" fmla="*/ 0 w 229"/>
                    <a:gd name="T33" fmla="*/ 0 h 175"/>
                    <a:gd name="T34" fmla="*/ 0 w 229"/>
                    <a:gd name="T35" fmla="*/ 0 h 175"/>
                    <a:gd name="T36" fmla="*/ 0 w 229"/>
                    <a:gd name="T37" fmla="*/ 0 h 175"/>
                    <a:gd name="T38" fmla="*/ 0 w 229"/>
                    <a:gd name="T39" fmla="*/ 0 h 175"/>
                    <a:gd name="T40" fmla="*/ 0 w 229"/>
                    <a:gd name="T41" fmla="*/ 0 h 175"/>
                    <a:gd name="T42" fmla="*/ 0 w 229"/>
                    <a:gd name="T43" fmla="*/ 0 h 175"/>
                    <a:gd name="T44" fmla="*/ 0 w 229"/>
                    <a:gd name="T45" fmla="*/ 0 h 175"/>
                    <a:gd name="T46" fmla="*/ 0 w 229"/>
                    <a:gd name="T47" fmla="*/ 0 h 175"/>
                    <a:gd name="T48" fmla="*/ 0 w 229"/>
                    <a:gd name="T49" fmla="*/ 0 h 175"/>
                    <a:gd name="T50" fmla="*/ 0 w 229"/>
                    <a:gd name="T51" fmla="*/ 0 h 175"/>
                    <a:gd name="T52" fmla="*/ 0 w 229"/>
                    <a:gd name="T53" fmla="*/ 0 h 175"/>
                    <a:gd name="T54" fmla="*/ 0 w 229"/>
                    <a:gd name="T55" fmla="*/ 0 h 175"/>
                    <a:gd name="T56" fmla="*/ 0 w 229"/>
                    <a:gd name="T57" fmla="*/ 0 h 175"/>
                    <a:gd name="T58" fmla="*/ 0 w 229"/>
                    <a:gd name="T59" fmla="*/ 0 h 175"/>
                    <a:gd name="T60" fmla="*/ 0 w 229"/>
                    <a:gd name="T61" fmla="*/ 0 h 175"/>
                    <a:gd name="T62" fmla="*/ 0 w 229"/>
                    <a:gd name="T63" fmla="*/ 0 h 175"/>
                    <a:gd name="T64" fmla="*/ 0 w 229"/>
                    <a:gd name="T65" fmla="*/ 0 h 175"/>
                    <a:gd name="T66" fmla="*/ 0 w 229"/>
                    <a:gd name="T67" fmla="*/ 0 h 175"/>
                    <a:gd name="T68" fmla="*/ 0 w 229"/>
                    <a:gd name="T69" fmla="*/ 0 h 175"/>
                    <a:gd name="T70" fmla="*/ 0 w 229"/>
                    <a:gd name="T71" fmla="*/ 0 h 175"/>
                    <a:gd name="T72" fmla="*/ 0 w 229"/>
                    <a:gd name="T73" fmla="*/ 0 h 175"/>
                    <a:gd name="T74" fmla="*/ 0 w 229"/>
                    <a:gd name="T75" fmla="*/ 0 h 175"/>
                    <a:gd name="T76" fmla="*/ 0 w 229"/>
                    <a:gd name="T77" fmla="*/ 0 h 175"/>
                    <a:gd name="T78" fmla="*/ 0 w 229"/>
                    <a:gd name="T79" fmla="*/ 0 h 175"/>
                    <a:gd name="T80" fmla="*/ 0 w 229"/>
                    <a:gd name="T81" fmla="*/ 0 h 175"/>
                    <a:gd name="T82" fmla="*/ 0 w 229"/>
                    <a:gd name="T83" fmla="*/ 0 h 175"/>
                    <a:gd name="T84" fmla="*/ 0 w 229"/>
                    <a:gd name="T85" fmla="*/ 0 h 175"/>
                    <a:gd name="T86" fmla="*/ 0 w 229"/>
                    <a:gd name="T87" fmla="*/ 0 h 175"/>
                    <a:gd name="T88" fmla="*/ 0 w 229"/>
                    <a:gd name="T89" fmla="*/ 0 h 175"/>
                    <a:gd name="T90" fmla="*/ 0 w 229"/>
                    <a:gd name="T91" fmla="*/ 0 h 175"/>
                    <a:gd name="T92" fmla="*/ 0 w 229"/>
                    <a:gd name="T93" fmla="*/ 0 h 175"/>
                    <a:gd name="T94" fmla="*/ 0 w 229"/>
                    <a:gd name="T95" fmla="*/ 0 h 175"/>
                    <a:gd name="T96" fmla="*/ 0 w 229"/>
                    <a:gd name="T97" fmla="*/ 0 h 17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29"/>
                    <a:gd name="T148" fmla="*/ 0 h 175"/>
                    <a:gd name="T149" fmla="*/ 229 w 229"/>
                    <a:gd name="T150" fmla="*/ 175 h 17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29" h="175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3" y="40"/>
                      </a:lnTo>
                      <a:lnTo>
                        <a:pt x="24" y="40"/>
                      </a:lnTo>
                      <a:lnTo>
                        <a:pt x="45" y="43"/>
                      </a:lnTo>
                      <a:lnTo>
                        <a:pt x="65" y="46"/>
                      </a:lnTo>
                      <a:lnTo>
                        <a:pt x="65" y="27"/>
                      </a:lnTo>
                      <a:lnTo>
                        <a:pt x="58" y="45"/>
                      </a:lnTo>
                      <a:lnTo>
                        <a:pt x="77" y="50"/>
                      </a:lnTo>
                      <a:lnTo>
                        <a:pt x="96" y="56"/>
                      </a:lnTo>
                      <a:lnTo>
                        <a:pt x="113" y="65"/>
                      </a:lnTo>
                      <a:lnTo>
                        <a:pt x="129" y="73"/>
                      </a:lnTo>
                      <a:lnTo>
                        <a:pt x="143" y="83"/>
                      </a:lnTo>
                      <a:lnTo>
                        <a:pt x="150" y="65"/>
                      </a:lnTo>
                      <a:lnTo>
                        <a:pt x="138" y="79"/>
                      </a:lnTo>
                      <a:lnTo>
                        <a:pt x="152" y="90"/>
                      </a:lnTo>
                      <a:lnTo>
                        <a:pt x="163" y="102"/>
                      </a:lnTo>
                      <a:lnTo>
                        <a:pt x="174" y="115"/>
                      </a:lnTo>
                      <a:lnTo>
                        <a:pt x="182" y="129"/>
                      </a:lnTo>
                      <a:lnTo>
                        <a:pt x="195" y="115"/>
                      </a:lnTo>
                      <a:lnTo>
                        <a:pt x="179" y="123"/>
                      </a:lnTo>
                      <a:lnTo>
                        <a:pt x="185" y="136"/>
                      </a:lnTo>
                      <a:lnTo>
                        <a:pt x="191" y="152"/>
                      </a:lnTo>
                      <a:lnTo>
                        <a:pt x="194" y="167"/>
                      </a:lnTo>
                      <a:lnTo>
                        <a:pt x="210" y="160"/>
                      </a:lnTo>
                      <a:lnTo>
                        <a:pt x="193" y="160"/>
                      </a:lnTo>
                      <a:lnTo>
                        <a:pt x="194" y="175"/>
                      </a:lnTo>
                      <a:lnTo>
                        <a:pt x="229" y="175"/>
                      </a:lnTo>
                      <a:lnTo>
                        <a:pt x="228" y="160"/>
                      </a:lnTo>
                      <a:lnTo>
                        <a:pt x="225" y="151"/>
                      </a:lnTo>
                      <a:lnTo>
                        <a:pt x="222" y="136"/>
                      </a:lnTo>
                      <a:lnTo>
                        <a:pt x="217" y="121"/>
                      </a:lnTo>
                      <a:lnTo>
                        <a:pt x="211" y="107"/>
                      </a:lnTo>
                      <a:lnTo>
                        <a:pt x="207" y="101"/>
                      </a:lnTo>
                      <a:lnTo>
                        <a:pt x="198" y="86"/>
                      </a:lnTo>
                      <a:lnTo>
                        <a:pt x="188" y="74"/>
                      </a:lnTo>
                      <a:lnTo>
                        <a:pt x="176" y="62"/>
                      </a:lnTo>
                      <a:lnTo>
                        <a:pt x="162" y="51"/>
                      </a:lnTo>
                      <a:lnTo>
                        <a:pt x="157" y="46"/>
                      </a:lnTo>
                      <a:lnTo>
                        <a:pt x="142" y="37"/>
                      </a:lnTo>
                      <a:lnTo>
                        <a:pt x="126" y="28"/>
                      </a:lnTo>
                      <a:lnTo>
                        <a:pt x="110" y="19"/>
                      </a:lnTo>
                      <a:lnTo>
                        <a:pt x="91" y="13"/>
                      </a:lnTo>
                      <a:lnTo>
                        <a:pt x="72" y="8"/>
                      </a:lnTo>
                      <a:lnTo>
                        <a:pt x="65" y="6"/>
                      </a:lnTo>
                      <a:lnTo>
                        <a:pt x="45" y="2"/>
                      </a:lnTo>
                      <a:lnTo>
                        <a:pt x="24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84"/>
                <p:cNvSpPr>
                  <a:spLocks/>
                </p:cNvSpPr>
                <p:nvPr/>
              </p:nvSpPr>
              <p:spPr bwMode="auto">
                <a:xfrm>
                  <a:off x="3060" y="2567"/>
                  <a:ext cx="42" cy="43"/>
                </a:xfrm>
                <a:custGeom>
                  <a:avLst/>
                  <a:gdLst>
                    <a:gd name="T0" fmla="*/ 0 w 127"/>
                    <a:gd name="T1" fmla="*/ 0 h 170"/>
                    <a:gd name="T2" fmla="*/ 0 w 127"/>
                    <a:gd name="T3" fmla="*/ 0 h 170"/>
                    <a:gd name="T4" fmla="*/ 0 w 127"/>
                    <a:gd name="T5" fmla="*/ 0 h 170"/>
                    <a:gd name="T6" fmla="*/ 0 w 127"/>
                    <a:gd name="T7" fmla="*/ 0 h 170"/>
                    <a:gd name="T8" fmla="*/ 0 w 127"/>
                    <a:gd name="T9" fmla="*/ 0 h 170"/>
                    <a:gd name="T10" fmla="*/ 0 w 127"/>
                    <a:gd name="T11" fmla="*/ 0 h 170"/>
                    <a:gd name="T12" fmla="*/ 0 w 127"/>
                    <a:gd name="T13" fmla="*/ 0 h 170"/>
                    <a:gd name="T14" fmla="*/ 0 w 127"/>
                    <a:gd name="T15" fmla="*/ 0 h 170"/>
                    <a:gd name="T16" fmla="*/ 0 w 127"/>
                    <a:gd name="T17" fmla="*/ 0 h 170"/>
                    <a:gd name="T18" fmla="*/ 0 w 127"/>
                    <a:gd name="T19" fmla="*/ 0 h 170"/>
                    <a:gd name="T20" fmla="*/ 0 w 127"/>
                    <a:gd name="T21" fmla="*/ 0 h 170"/>
                    <a:gd name="T22" fmla="*/ 0 w 127"/>
                    <a:gd name="T23" fmla="*/ 0 h 170"/>
                    <a:gd name="T24" fmla="*/ 0 w 127"/>
                    <a:gd name="T25" fmla="*/ 0 h 170"/>
                    <a:gd name="T26" fmla="*/ 0 w 127"/>
                    <a:gd name="T27" fmla="*/ 0 h 170"/>
                    <a:gd name="T28" fmla="*/ 0 w 127"/>
                    <a:gd name="T29" fmla="*/ 0 h 170"/>
                    <a:gd name="T30" fmla="*/ 0 w 127"/>
                    <a:gd name="T31" fmla="*/ 0 h 170"/>
                    <a:gd name="T32" fmla="*/ 0 w 127"/>
                    <a:gd name="T33" fmla="*/ 0 h 170"/>
                    <a:gd name="T34" fmla="*/ 0 w 127"/>
                    <a:gd name="T35" fmla="*/ 0 h 170"/>
                    <a:gd name="T36" fmla="*/ 0 w 127"/>
                    <a:gd name="T37" fmla="*/ 0 h 170"/>
                    <a:gd name="T38" fmla="*/ 0 w 127"/>
                    <a:gd name="T39" fmla="*/ 0 h 170"/>
                    <a:gd name="T40" fmla="*/ 0 w 127"/>
                    <a:gd name="T41" fmla="*/ 0 h 170"/>
                    <a:gd name="T42" fmla="*/ 0 w 127"/>
                    <a:gd name="T43" fmla="*/ 0 h 170"/>
                    <a:gd name="T44" fmla="*/ 0 w 127"/>
                    <a:gd name="T45" fmla="*/ 0 h 170"/>
                    <a:gd name="T46" fmla="*/ 0 w 127"/>
                    <a:gd name="T47" fmla="*/ 0 h 170"/>
                    <a:gd name="T48" fmla="*/ 0 w 127"/>
                    <a:gd name="T49" fmla="*/ 0 h 170"/>
                    <a:gd name="T50" fmla="*/ 0 w 127"/>
                    <a:gd name="T51" fmla="*/ 0 h 170"/>
                    <a:gd name="T52" fmla="*/ 0 w 127"/>
                    <a:gd name="T53" fmla="*/ 0 h 170"/>
                    <a:gd name="T54" fmla="*/ 0 w 127"/>
                    <a:gd name="T55" fmla="*/ 0 h 170"/>
                    <a:gd name="T56" fmla="*/ 0 w 127"/>
                    <a:gd name="T57" fmla="*/ 0 h 170"/>
                    <a:gd name="T58" fmla="*/ 0 w 127"/>
                    <a:gd name="T59" fmla="*/ 0 h 170"/>
                    <a:gd name="T60" fmla="*/ 0 w 127"/>
                    <a:gd name="T61" fmla="*/ 0 h 170"/>
                    <a:gd name="T62" fmla="*/ 0 w 127"/>
                    <a:gd name="T63" fmla="*/ 0 h 170"/>
                    <a:gd name="T64" fmla="*/ 0 w 127"/>
                    <a:gd name="T65" fmla="*/ 0 h 170"/>
                    <a:gd name="T66" fmla="*/ 0 w 127"/>
                    <a:gd name="T67" fmla="*/ 0 h 170"/>
                    <a:gd name="T68" fmla="*/ 0 w 127"/>
                    <a:gd name="T69" fmla="*/ 0 h 170"/>
                    <a:gd name="T70" fmla="*/ 0 w 127"/>
                    <a:gd name="T71" fmla="*/ 0 h 170"/>
                    <a:gd name="T72" fmla="*/ 0 w 127"/>
                    <a:gd name="T73" fmla="*/ 0 h 170"/>
                    <a:gd name="T74" fmla="*/ 0 w 127"/>
                    <a:gd name="T75" fmla="*/ 0 h 170"/>
                    <a:gd name="T76" fmla="*/ 0 w 127"/>
                    <a:gd name="T77" fmla="*/ 0 h 170"/>
                    <a:gd name="T78" fmla="*/ 0 w 127"/>
                    <a:gd name="T79" fmla="*/ 0 h 17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7"/>
                    <a:gd name="T121" fmla="*/ 0 h 170"/>
                    <a:gd name="T122" fmla="*/ 127 w 127"/>
                    <a:gd name="T123" fmla="*/ 170 h 17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7" h="170">
                      <a:moveTo>
                        <a:pt x="0" y="169"/>
                      </a:moveTo>
                      <a:lnTo>
                        <a:pt x="35" y="170"/>
                      </a:lnTo>
                      <a:lnTo>
                        <a:pt x="35" y="153"/>
                      </a:lnTo>
                      <a:lnTo>
                        <a:pt x="37" y="139"/>
                      </a:lnTo>
                      <a:lnTo>
                        <a:pt x="19" y="139"/>
                      </a:lnTo>
                      <a:lnTo>
                        <a:pt x="35" y="147"/>
                      </a:lnTo>
                      <a:lnTo>
                        <a:pt x="43" y="119"/>
                      </a:lnTo>
                      <a:lnTo>
                        <a:pt x="52" y="94"/>
                      </a:lnTo>
                      <a:lnTo>
                        <a:pt x="36" y="85"/>
                      </a:lnTo>
                      <a:lnTo>
                        <a:pt x="49" y="100"/>
                      </a:lnTo>
                      <a:lnTo>
                        <a:pt x="63" y="78"/>
                      </a:lnTo>
                      <a:lnTo>
                        <a:pt x="78" y="60"/>
                      </a:lnTo>
                      <a:lnTo>
                        <a:pt x="87" y="52"/>
                      </a:lnTo>
                      <a:lnTo>
                        <a:pt x="75" y="38"/>
                      </a:lnTo>
                      <a:lnTo>
                        <a:pt x="82" y="56"/>
                      </a:lnTo>
                      <a:lnTo>
                        <a:pt x="91" y="50"/>
                      </a:lnTo>
                      <a:lnTo>
                        <a:pt x="102" y="45"/>
                      </a:lnTo>
                      <a:lnTo>
                        <a:pt x="112" y="41"/>
                      </a:lnTo>
                      <a:lnTo>
                        <a:pt x="105" y="23"/>
                      </a:lnTo>
                      <a:lnTo>
                        <a:pt x="105" y="42"/>
                      </a:lnTo>
                      <a:lnTo>
                        <a:pt x="115" y="40"/>
                      </a:lnTo>
                      <a:lnTo>
                        <a:pt x="127" y="40"/>
                      </a:lnTo>
                      <a:lnTo>
                        <a:pt x="127" y="0"/>
                      </a:lnTo>
                      <a:lnTo>
                        <a:pt x="115" y="0"/>
                      </a:lnTo>
                      <a:lnTo>
                        <a:pt x="105" y="2"/>
                      </a:lnTo>
                      <a:lnTo>
                        <a:pt x="98" y="5"/>
                      </a:lnTo>
                      <a:lnTo>
                        <a:pt x="88" y="8"/>
                      </a:lnTo>
                      <a:lnTo>
                        <a:pt x="77" y="13"/>
                      </a:lnTo>
                      <a:lnTo>
                        <a:pt x="68" y="19"/>
                      </a:lnTo>
                      <a:lnTo>
                        <a:pt x="63" y="24"/>
                      </a:lnTo>
                      <a:lnTo>
                        <a:pt x="54" y="31"/>
                      </a:lnTo>
                      <a:lnTo>
                        <a:pt x="38" y="50"/>
                      </a:lnTo>
                      <a:lnTo>
                        <a:pt x="25" y="72"/>
                      </a:lnTo>
                      <a:lnTo>
                        <a:pt x="20" y="78"/>
                      </a:lnTo>
                      <a:lnTo>
                        <a:pt x="11" y="103"/>
                      </a:lnTo>
                      <a:lnTo>
                        <a:pt x="4" y="131"/>
                      </a:lnTo>
                      <a:lnTo>
                        <a:pt x="2" y="139"/>
                      </a:lnTo>
                      <a:lnTo>
                        <a:pt x="0" y="153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9" name="Freeform 185"/>
              <p:cNvSpPr>
                <a:spLocks/>
              </p:cNvSpPr>
              <p:nvPr/>
            </p:nvSpPr>
            <p:spPr bwMode="auto">
              <a:xfrm>
                <a:off x="3023" y="2544"/>
                <a:ext cx="22" cy="66"/>
              </a:xfrm>
              <a:custGeom>
                <a:avLst/>
                <a:gdLst>
                  <a:gd name="T0" fmla="*/ 0 w 66"/>
                  <a:gd name="T1" fmla="*/ 0 h 264"/>
                  <a:gd name="T2" fmla="*/ 0 w 66"/>
                  <a:gd name="T3" fmla="*/ 0 h 264"/>
                  <a:gd name="T4" fmla="*/ 0 w 66"/>
                  <a:gd name="T5" fmla="*/ 0 h 264"/>
                  <a:gd name="T6" fmla="*/ 0 w 66"/>
                  <a:gd name="T7" fmla="*/ 0 h 264"/>
                  <a:gd name="T8" fmla="*/ 0 w 66"/>
                  <a:gd name="T9" fmla="*/ 0 h 264"/>
                  <a:gd name="T10" fmla="*/ 0 w 66"/>
                  <a:gd name="T11" fmla="*/ 0 h 264"/>
                  <a:gd name="T12" fmla="*/ 0 w 66"/>
                  <a:gd name="T13" fmla="*/ 0 h 264"/>
                  <a:gd name="T14" fmla="*/ 0 w 66"/>
                  <a:gd name="T15" fmla="*/ 0 h 264"/>
                  <a:gd name="T16" fmla="*/ 0 w 66"/>
                  <a:gd name="T17" fmla="*/ 0 h 264"/>
                  <a:gd name="T18" fmla="*/ 0 w 66"/>
                  <a:gd name="T19" fmla="*/ 0 h 264"/>
                  <a:gd name="T20" fmla="*/ 0 w 66"/>
                  <a:gd name="T21" fmla="*/ 0 h 264"/>
                  <a:gd name="T22" fmla="*/ 0 w 66"/>
                  <a:gd name="T23" fmla="*/ 0 h 264"/>
                  <a:gd name="T24" fmla="*/ 0 w 66"/>
                  <a:gd name="T25" fmla="*/ 0 h 264"/>
                  <a:gd name="T26" fmla="*/ 0 w 66"/>
                  <a:gd name="T27" fmla="*/ 0 h 264"/>
                  <a:gd name="T28" fmla="*/ 0 w 66"/>
                  <a:gd name="T29" fmla="*/ 0 h 264"/>
                  <a:gd name="T30" fmla="*/ 0 w 66"/>
                  <a:gd name="T31" fmla="*/ 0 h 264"/>
                  <a:gd name="T32" fmla="*/ 0 w 66"/>
                  <a:gd name="T33" fmla="*/ 0 h 264"/>
                  <a:gd name="T34" fmla="*/ 0 w 66"/>
                  <a:gd name="T35" fmla="*/ 0 h 264"/>
                  <a:gd name="T36" fmla="*/ 0 w 66"/>
                  <a:gd name="T37" fmla="*/ 0 h 264"/>
                  <a:gd name="T38" fmla="*/ 0 w 66"/>
                  <a:gd name="T39" fmla="*/ 0 h 264"/>
                  <a:gd name="T40" fmla="*/ 0 w 66"/>
                  <a:gd name="T41" fmla="*/ 0 h 264"/>
                  <a:gd name="T42" fmla="*/ 0 w 66"/>
                  <a:gd name="T43" fmla="*/ 0 h 264"/>
                  <a:gd name="T44" fmla="*/ 0 w 66"/>
                  <a:gd name="T45" fmla="*/ 0 h 264"/>
                  <a:gd name="T46" fmla="*/ 0 w 66"/>
                  <a:gd name="T47" fmla="*/ 0 h 264"/>
                  <a:gd name="T48" fmla="*/ 0 w 66"/>
                  <a:gd name="T49" fmla="*/ 0 h 264"/>
                  <a:gd name="T50" fmla="*/ 0 w 66"/>
                  <a:gd name="T51" fmla="*/ 0 h 264"/>
                  <a:gd name="T52" fmla="*/ 0 w 66"/>
                  <a:gd name="T53" fmla="*/ 0 h 264"/>
                  <a:gd name="T54" fmla="*/ 0 w 66"/>
                  <a:gd name="T55" fmla="*/ 0 h 264"/>
                  <a:gd name="T56" fmla="*/ 0 w 66"/>
                  <a:gd name="T57" fmla="*/ 0 h 264"/>
                  <a:gd name="T58" fmla="*/ 0 w 66"/>
                  <a:gd name="T59" fmla="*/ 0 h 264"/>
                  <a:gd name="T60" fmla="*/ 0 w 66"/>
                  <a:gd name="T61" fmla="*/ 0 h 264"/>
                  <a:gd name="T62" fmla="*/ 0 w 66"/>
                  <a:gd name="T63" fmla="*/ 0 h 264"/>
                  <a:gd name="T64" fmla="*/ 0 w 66"/>
                  <a:gd name="T65" fmla="*/ 0 h 264"/>
                  <a:gd name="T66" fmla="*/ 0 w 66"/>
                  <a:gd name="T67" fmla="*/ 0 h 264"/>
                  <a:gd name="T68" fmla="*/ 0 w 66"/>
                  <a:gd name="T69" fmla="*/ 0 h 264"/>
                  <a:gd name="T70" fmla="*/ 0 w 66"/>
                  <a:gd name="T71" fmla="*/ 0 h 264"/>
                  <a:gd name="T72" fmla="*/ 0 w 66"/>
                  <a:gd name="T73" fmla="*/ 0 h 264"/>
                  <a:gd name="T74" fmla="*/ 0 w 66"/>
                  <a:gd name="T75" fmla="*/ 0 h 264"/>
                  <a:gd name="T76" fmla="*/ 0 w 66"/>
                  <a:gd name="T77" fmla="*/ 0 h 264"/>
                  <a:gd name="T78" fmla="*/ 0 w 66"/>
                  <a:gd name="T79" fmla="*/ 0 h 264"/>
                  <a:gd name="T80" fmla="*/ 0 w 66"/>
                  <a:gd name="T81" fmla="*/ 0 h 264"/>
                  <a:gd name="T82" fmla="*/ 0 w 66"/>
                  <a:gd name="T83" fmla="*/ 0 h 26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6"/>
                  <a:gd name="T127" fmla="*/ 0 h 264"/>
                  <a:gd name="T128" fmla="*/ 66 w 66"/>
                  <a:gd name="T129" fmla="*/ 264 h 26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6" h="264">
                    <a:moveTo>
                      <a:pt x="8" y="0"/>
                    </a:moveTo>
                    <a:lnTo>
                      <a:pt x="8" y="41"/>
                    </a:lnTo>
                    <a:lnTo>
                      <a:pt x="12" y="42"/>
                    </a:lnTo>
                    <a:lnTo>
                      <a:pt x="12" y="21"/>
                    </a:lnTo>
                    <a:lnTo>
                      <a:pt x="5" y="39"/>
                    </a:lnTo>
                    <a:lnTo>
                      <a:pt x="0" y="36"/>
                    </a:lnTo>
                    <a:lnTo>
                      <a:pt x="4" y="39"/>
                    </a:lnTo>
                    <a:lnTo>
                      <a:pt x="8" y="44"/>
                    </a:lnTo>
                    <a:lnTo>
                      <a:pt x="20" y="31"/>
                    </a:lnTo>
                    <a:lnTo>
                      <a:pt x="4" y="38"/>
                    </a:lnTo>
                    <a:lnTo>
                      <a:pt x="8" y="47"/>
                    </a:lnTo>
                    <a:lnTo>
                      <a:pt x="11" y="58"/>
                    </a:lnTo>
                    <a:lnTo>
                      <a:pt x="14" y="70"/>
                    </a:lnTo>
                    <a:lnTo>
                      <a:pt x="18" y="83"/>
                    </a:lnTo>
                    <a:lnTo>
                      <a:pt x="21" y="99"/>
                    </a:lnTo>
                    <a:lnTo>
                      <a:pt x="37" y="91"/>
                    </a:lnTo>
                    <a:lnTo>
                      <a:pt x="19" y="91"/>
                    </a:lnTo>
                    <a:lnTo>
                      <a:pt x="22" y="109"/>
                    </a:lnTo>
                    <a:lnTo>
                      <a:pt x="24" y="127"/>
                    </a:lnTo>
                    <a:lnTo>
                      <a:pt x="26" y="147"/>
                    </a:lnTo>
                    <a:lnTo>
                      <a:pt x="28" y="169"/>
                    </a:lnTo>
                    <a:lnTo>
                      <a:pt x="30" y="215"/>
                    </a:lnTo>
                    <a:lnTo>
                      <a:pt x="31" y="264"/>
                    </a:lnTo>
                    <a:lnTo>
                      <a:pt x="66" y="264"/>
                    </a:lnTo>
                    <a:lnTo>
                      <a:pt x="65" y="215"/>
                    </a:lnTo>
                    <a:lnTo>
                      <a:pt x="63" y="169"/>
                    </a:lnTo>
                    <a:lnTo>
                      <a:pt x="61" y="147"/>
                    </a:lnTo>
                    <a:lnTo>
                      <a:pt x="59" y="127"/>
                    </a:lnTo>
                    <a:lnTo>
                      <a:pt x="57" y="109"/>
                    </a:lnTo>
                    <a:lnTo>
                      <a:pt x="53" y="91"/>
                    </a:lnTo>
                    <a:lnTo>
                      <a:pt x="52" y="83"/>
                    </a:lnTo>
                    <a:lnTo>
                      <a:pt x="49" y="67"/>
                    </a:lnTo>
                    <a:lnTo>
                      <a:pt x="46" y="54"/>
                    </a:lnTo>
                    <a:lnTo>
                      <a:pt x="43" y="42"/>
                    </a:lnTo>
                    <a:lnTo>
                      <a:pt x="40" y="31"/>
                    </a:lnTo>
                    <a:lnTo>
                      <a:pt x="36" y="22"/>
                    </a:lnTo>
                    <a:lnTo>
                      <a:pt x="32" y="16"/>
                    </a:lnTo>
                    <a:lnTo>
                      <a:pt x="28" y="11"/>
                    </a:lnTo>
                    <a:lnTo>
                      <a:pt x="24" y="8"/>
                    </a:lnTo>
                    <a:lnTo>
                      <a:pt x="19" y="3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0" name="Freeform 186"/>
              <p:cNvSpPr>
                <a:spLocks/>
              </p:cNvSpPr>
              <p:nvPr/>
            </p:nvSpPr>
            <p:spPr bwMode="auto">
              <a:xfrm>
                <a:off x="2750" y="2609"/>
                <a:ext cx="316" cy="10"/>
              </a:xfrm>
              <a:custGeom>
                <a:avLst/>
                <a:gdLst>
                  <a:gd name="T0" fmla="*/ 0 w 948"/>
                  <a:gd name="T1" fmla="*/ 0 h 41"/>
                  <a:gd name="T2" fmla="*/ 0 w 948"/>
                  <a:gd name="T3" fmla="*/ 0 h 41"/>
                  <a:gd name="T4" fmla="*/ 0 w 948"/>
                  <a:gd name="T5" fmla="*/ 0 h 41"/>
                  <a:gd name="T6" fmla="*/ 0 w 948"/>
                  <a:gd name="T7" fmla="*/ 0 h 41"/>
                  <a:gd name="T8" fmla="*/ 0 w 948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8"/>
                  <a:gd name="T16" fmla="*/ 0 h 41"/>
                  <a:gd name="T17" fmla="*/ 948 w 94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8" h="41">
                    <a:moveTo>
                      <a:pt x="0" y="0"/>
                    </a:moveTo>
                    <a:lnTo>
                      <a:pt x="0" y="40"/>
                    </a:lnTo>
                    <a:lnTo>
                      <a:pt x="948" y="41"/>
                    </a:lnTo>
                    <a:lnTo>
                      <a:pt x="948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" name="Freeform 187"/>
              <p:cNvSpPr>
                <a:spLocks/>
              </p:cNvSpPr>
              <p:nvPr/>
            </p:nvSpPr>
            <p:spPr bwMode="auto">
              <a:xfrm>
                <a:off x="3154" y="2609"/>
                <a:ext cx="56" cy="10"/>
              </a:xfrm>
              <a:custGeom>
                <a:avLst/>
                <a:gdLst>
                  <a:gd name="T0" fmla="*/ 0 w 170"/>
                  <a:gd name="T1" fmla="*/ 0 h 41"/>
                  <a:gd name="T2" fmla="*/ 0 w 170"/>
                  <a:gd name="T3" fmla="*/ 0 h 41"/>
                  <a:gd name="T4" fmla="*/ 0 w 170"/>
                  <a:gd name="T5" fmla="*/ 0 h 41"/>
                  <a:gd name="T6" fmla="*/ 0 w 170"/>
                  <a:gd name="T7" fmla="*/ 0 h 41"/>
                  <a:gd name="T8" fmla="*/ 0 w 170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"/>
                  <a:gd name="T16" fmla="*/ 0 h 41"/>
                  <a:gd name="T17" fmla="*/ 170 w 17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" h="41">
                    <a:moveTo>
                      <a:pt x="0" y="0"/>
                    </a:moveTo>
                    <a:lnTo>
                      <a:pt x="0" y="40"/>
                    </a:lnTo>
                    <a:lnTo>
                      <a:pt x="170" y="41"/>
                    </a:lnTo>
                    <a:lnTo>
                      <a:pt x="17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" name="Freeform 188"/>
              <p:cNvSpPr>
                <a:spLocks/>
              </p:cNvSpPr>
              <p:nvPr/>
            </p:nvSpPr>
            <p:spPr bwMode="auto">
              <a:xfrm>
                <a:off x="2948" y="2488"/>
                <a:ext cx="95" cy="58"/>
              </a:xfrm>
              <a:custGeom>
                <a:avLst/>
                <a:gdLst>
                  <a:gd name="T0" fmla="*/ 0 w 283"/>
                  <a:gd name="T1" fmla="*/ 0 h 231"/>
                  <a:gd name="T2" fmla="*/ 0 w 283"/>
                  <a:gd name="T3" fmla="*/ 0 h 231"/>
                  <a:gd name="T4" fmla="*/ 0 w 283"/>
                  <a:gd name="T5" fmla="*/ 0 h 231"/>
                  <a:gd name="T6" fmla="*/ 0 w 283"/>
                  <a:gd name="T7" fmla="*/ 0 h 231"/>
                  <a:gd name="T8" fmla="*/ 0 w 283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3"/>
                  <a:gd name="T16" fmla="*/ 0 h 231"/>
                  <a:gd name="T17" fmla="*/ 283 w 283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3" h="231">
                    <a:moveTo>
                      <a:pt x="19" y="0"/>
                    </a:moveTo>
                    <a:lnTo>
                      <a:pt x="0" y="33"/>
                    </a:lnTo>
                    <a:lnTo>
                      <a:pt x="264" y="231"/>
                    </a:lnTo>
                    <a:lnTo>
                      <a:pt x="283" y="19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" name="Freeform 189"/>
              <p:cNvSpPr>
                <a:spLocks/>
              </p:cNvSpPr>
              <p:nvPr/>
            </p:nvSpPr>
            <p:spPr bwMode="auto">
              <a:xfrm>
                <a:off x="3034" y="2533"/>
                <a:ext cx="151" cy="25"/>
              </a:xfrm>
              <a:custGeom>
                <a:avLst/>
                <a:gdLst>
                  <a:gd name="T0" fmla="*/ 0 w 453"/>
                  <a:gd name="T1" fmla="*/ 0 h 100"/>
                  <a:gd name="T2" fmla="*/ 0 w 453"/>
                  <a:gd name="T3" fmla="*/ 0 h 100"/>
                  <a:gd name="T4" fmla="*/ 0 w 453"/>
                  <a:gd name="T5" fmla="*/ 0 h 100"/>
                  <a:gd name="T6" fmla="*/ 0 w 453"/>
                  <a:gd name="T7" fmla="*/ 0 h 100"/>
                  <a:gd name="T8" fmla="*/ 0 w 453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100"/>
                  <a:gd name="T17" fmla="*/ 453 w 453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100">
                    <a:moveTo>
                      <a:pt x="5" y="0"/>
                    </a:moveTo>
                    <a:lnTo>
                      <a:pt x="0" y="39"/>
                    </a:lnTo>
                    <a:lnTo>
                      <a:pt x="448" y="100"/>
                    </a:lnTo>
                    <a:lnTo>
                      <a:pt x="453" y="6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4" name="Freeform 190"/>
              <p:cNvSpPr>
                <a:spLocks/>
              </p:cNvSpPr>
              <p:nvPr/>
            </p:nvSpPr>
            <p:spPr bwMode="auto">
              <a:xfrm>
                <a:off x="3171" y="2548"/>
                <a:ext cx="54" cy="27"/>
              </a:xfrm>
              <a:custGeom>
                <a:avLst/>
                <a:gdLst>
                  <a:gd name="T0" fmla="*/ 0 w 163"/>
                  <a:gd name="T1" fmla="*/ 0 h 111"/>
                  <a:gd name="T2" fmla="*/ 0 w 163"/>
                  <a:gd name="T3" fmla="*/ 0 h 111"/>
                  <a:gd name="T4" fmla="*/ 0 w 163"/>
                  <a:gd name="T5" fmla="*/ 0 h 111"/>
                  <a:gd name="T6" fmla="*/ 0 w 163"/>
                  <a:gd name="T7" fmla="*/ 0 h 111"/>
                  <a:gd name="T8" fmla="*/ 0 w 163"/>
                  <a:gd name="T9" fmla="*/ 0 h 111"/>
                  <a:gd name="T10" fmla="*/ 0 w 163"/>
                  <a:gd name="T11" fmla="*/ 0 h 111"/>
                  <a:gd name="T12" fmla="*/ 0 w 163"/>
                  <a:gd name="T13" fmla="*/ 0 h 111"/>
                  <a:gd name="T14" fmla="*/ 0 w 163"/>
                  <a:gd name="T15" fmla="*/ 0 h 111"/>
                  <a:gd name="T16" fmla="*/ 0 w 163"/>
                  <a:gd name="T17" fmla="*/ 0 h 111"/>
                  <a:gd name="T18" fmla="*/ 0 w 163"/>
                  <a:gd name="T19" fmla="*/ 0 h 111"/>
                  <a:gd name="T20" fmla="*/ 0 w 163"/>
                  <a:gd name="T21" fmla="*/ 0 h 111"/>
                  <a:gd name="T22" fmla="*/ 0 w 163"/>
                  <a:gd name="T23" fmla="*/ 0 h 111"/>
                  <a:gd name="T24" fmla="*/ 0 w 163"/>
                  <a:gd name="T25" fmla="*/ 0 h 111"/>
                  <a:gd name="T26" fmla="*/ 0 w 163"/>
                  <a:gd name="T27" fmla="*/ 0 h 111"/>
                  <a:gd name="T28" fmla="*/ 0 w 163"/>
                  <a:gd name="T29" fmla="*/ 0 h 111"/>
                  <a:gd name="T30" fmla="*/ 0 w 163"/>
                  <a:gd name="T31" fmla="*/ 0 h 111"/>
                  <a:gd name="T32" fmla="*/ 0 w 163"/>
                  <a:gd name="T33" fmla="*/ 0 h 111"/>
                  <a:gd name="T34" fmla="*/ 0 w 163"/>
                  <a:gd name="T35" fmla="*/ 0 h 111"/>
                  <a:gd name="T36" fmla="*/ 0 w 163"/>
                  <a:gd name="T37" fmla="*/ 0 h 111"/>
                  <a:gd name="T38" fmla="*/ 0 w 163"/>
                  <a:gd name="T39" fmla="*/ 0 h 111"/>
                  <a:gd name="T40" fmla="*/ 0 w 163"/>
                  <a:gd name="T41" fmla="*/ 0 h 111"/>
                  <a:gd name="T42" fmla="*/ 0 w 163"/>
                  <a:gd name="T43" fmla="*/ 0 h 111"/>
                  <a:gd name="T44" fmla="*/ 0 w 163"/>
                  <a:gd name="T45" fmla="*/ 0 h 111"/>
                  <a:gd name="T46" fmla="*/ 0 w 163"/>
                  <a:gd name="T47" fmla="*/ 0 h 111"/>
                  <a:gd name="T48" fmla="*/ 0 w 163"/>
                  <a:gd name="T49" fmla="*/ 0 h 111"/>
                  <a:gd name="T50" fmla="*/ 0 w 163"/>
                  <a:gd name="T51" fmla="*/ 0 h 111"/>
                  <a:gd name="T52" fmla="*/ 0 w 163"/>
                  <a:gd name="T53" fmla="*/ 0 h 111"/>
                  <a:gd name="T54" fmla="*/ 0 w 163"/>
                  <a:gd name="T55" fmla="*/ 0 h 111"/>
                  <a:gd name="T56" fmla="*/ 0 w 163"/>
                  <a:gd name="T57" fmla="*/ 0 h 111"/>
                  <a:gd name="T58" fmla="*/ 0 w 163"/>
                  <a:gd name="T59" fmla="*/ 0 h 111"/>
                  <a:gd name="T60" fmla="*/ 0 w 163"/>
                  <a:gd name="T61" fmla="*/ 0 h 111"/>
                  <a:gd name="T62" fmla="*/ 0 w 163"/>
                  <a:gd name="T63" fmla="*/ 0 h 111"/>
                  <a:gd name="T64" fmla="*/ 0 w 163"/>
                  <a:gd name="T65" fmla="*/ 0 h 111"/>
                  <a:gd name="T66" fmla="*/ 0 w 163"/>
                  <a:gd name="T67" fmla="*/ 0 h 111"/>
                  <a:gd name="T68" fmla="*/ 0 w 163"/>
                  <a:gd name="T69" fmla="*/ 0 h 111"/>
                  <a:gd name="T70" fmla="*/ 0 w 163"/>
                  <a:gd name="T71" fmla="*/ 0 h 111"/>
                  <a:gd name="T72" fmla="*/ 0 w 163"/>
                  <a:gd name="T73" fmla="*/ 0 h 111"/>
                  <a:gd name="T74" fmla="*/ 0 w 163"/>
                  <a:gd name="T75" fmla="*/ 0 h 111"/>
                  <a:gd name="T76" fmla="*/ 0 w 163"/>
                  <a:gd name="T77" fmla="*/ 0 h 1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3"/>
                  <a:gd name="T118" fmla="*/ 0 h 111"/>
                  <a:gd name="T119" fmla="*/ 163 w 163"/>
                  <a:gd name="T120" fmla="*/ 111 h 1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3" h="111">
                    <a:moveTo>
                      <a:pt x="0" y="0"/>
                    </a:moveTo>
                    <a:lnTo>
                      <a:pt x="0" y="40"/>
                    </a:lnTo>
                    <a:lnTo>
                      <a:pt x="30" y="41"/>
                    </a:lnTo>
                    <a:lnTo>
                      <a:pt x="57" y="46"/>
                    </a:lnTo>
                    <a:lnTo>
                      <a:pt x="57" y="27"/>
                    </a:lnTo>
                    <a:lnTo>
                      <a:pt x="50" y="45"/>
                    </a:lnTo>
                    <a:lnTo>
                      <a:pt x="74" y="54"/>
                    </a:lnTo>
                    <a:lnTo>
                      <a:pt x="96" y="65"/>
                    </a:lnTo>
                    <a:lnTo>
                      <a:pt x="105" y="71"/>
                    </a:lnTo>
                    <a:lnTo>
                      <a:pt x="112" y="52"/>
                    </a:lnTo>
                    <a:lnTo>
                      <a:pt x="99" y="67"/>
                    </a:lnTo>
                    <a:lnTo>
                      <a:pt x="108" y="74"/>
                    </a:lnTo>
                    <a:lnTo>
                      <a:pt x="115" y="82"/>
                    </a:lnTo>
                    <a:lnTo>
                      <a:pt x="122" y="90"/>
                    </a:lnTo>
                    <a:lnTo>
                      <a:pt x="133" y="76"/>
                    </a:lnTo>
                    <a:lnTo>
                      <a:pt x="117" y="84"/>
                    </a:lnTo>
                    <a:lnTo>
                      <a:pt x="123" y="91"/>
                    </a:lnTo>
                    <a:lnTo>
                      <a:pt x="126" y="101"/>
                    </a:lnTo>
                    <a:lnTo>
                      <a:pt x="128" y="110"/>
                    </a:lnTo>
                    <a:lnTo>
                      <a:pt x="144" y="101"/>
                    </a:lnTo>
                    <a:lnTo>
                      <a:pt x="127" y="101"/>
                    </a:lnTo>
                    <a:lnTo>
                      <a:pt x="128" y="111"/>
                    </a:lnTo>
                    <a:lnTo>
                      <a:pt x="163" y="111"/>
                    </a:lnTo>
                    <a:lnTo>
                      <a:pt x="162" y="101"/>
                    </a:lnTo>
                    <a:lnTo>
                      <a:pt x="160" y="94"/>
                    </a:lnTo>
                    <a:lnTo>
                      <a:pt x="157" y="85"/>
                    </a:lnTo>
                    <a:lnTo>
                      <a:pt x="154" y="76"/>
                    </a:lnTo>
                    <a:lnTo>
                      <a:pt x="149" y="68"/>
                    </a:lnTo>
                    <a:lnTo>
                      <a:pt x="146" y="62"/>
                    </a:lnTo>
                    <a:lnTo>
                      <a:pt x="140" y="54"/>
                    </a:lnTo>
                    <a:lnTo>
                      <a:pt x="132" y="46"/>
                    </a:lnTo>
                    <a:lnTo>
                      <a:pt x="124" y="39"/>
                    </a:lnTo>
                    <a:lnTo>
                      <a:pt x="118" y="34"/>
                    </a:lnTo>
                    <a:lnTo>
                      <a:pt x="110" y="28"/>
                    </a:lnTo>
                    <a:lnTo>
                      <a:pt x="88" y="17"/>
                    </a:lnTo>
                    <a:lnTo>
                      <a:pt x="64" y="9"/>
                    </a:lnTo>
                    <a:lnTo>
                      <a:pt x="57" y="6"/>
                    </a:lnTo>
                    <a:lnTo>
                      <a:pt x="3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5" name="Freeform 191"/>
              <p:cNvSpPr>
                <a:spLocks/>
              </p:cNvSpPr>
              <p:nvPr/>
            </p:nvSpPr>
            <p:spPr bwMode="auto">
              <a:xfrm>
                <a:off x="3205" y="2581"/>
                <a:ext cx="24" cy="34"/>
              </a:xfrm>
              <a:custGeom>
                <a:avLst/>
                <a:gdLst>
                  <a:gd name="T0" fmla="*/ 0 w 71"/>
                  <a:gd name="T1" fmla="*/ 0 h 137"/>
                  <a:gd name="T2" fmla="*/ 0 w 71"/>
                  <a:gd name="T3" fmla="*/ 0 h 137"/>
                  <a:gd name="T4" fmla="*/ 0 w 71"/>
                  <a:gd name="T5" fmla="*/ 0 h 137"/>
                  <a:gd name="T6" fmla="*/ 0 w 71"/>
                  <a:gd name="T7" fmla="*/ 0 h 137"/>
                  <a:gd name="T8" fmla="*/ 0 w 71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37"/>
                  <a:gd name="T17" fmla="*/ 71 w 71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37">
                    <a:moveTo>
                      <a:pt x="71" y="15"/>
                    </a:moveTo>
                    <a:lnTo>
                      <a:pt x="40" y="0"/>
                    </a:lnTo>
                    <a:lnTo>
                      <a:pt x="0" y="122"/>
                    </a:lnTo>
                    <a:lnTo>
                      <a:pt x="31" y="137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" name="Freeform 192"/>
              <p:cNvSpPr>
                <a:spLocks/>
              </p:cNvSpPr>
              <p:nvPr/>
            </p:nvSpPr>
            <p:spPr bwMode="auto">
              <a:xfrm>
                <a:off x="2836" y="2496"/>
                <a:ext cx="16" cy="114"/>
              </a:xfrm>
              <a:custGeom>
                <a:avLst/>
                <a:gdLst>
                  <a:gd name="T0" fmla="*/ 0 w 48"/>
                  <a:gd name="T1" fmla="*/ 0 h 458"/>
                  <a:gd name="T2" fmla="*/ 0 w 48"/>
                  <a:gd name="T3" fmla="*/ 0 h 458"/>
                  <a:gd name="T4" fmla="*/ 0 w 48"/>
                  <a:gd name="T5" fmla="*/ 0 h 458"/>
                  <a:gd name="T6" fmla="*/ 0 w 48"/>
                  <a:gd name="T7" fmla="*/ 0 h 458"/>
                  <a:gd name="T8" fmla="*/ 0 w 48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58"/>
                  <a:gd name="T17" fmla="*/ 48 w 48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58">
                    <a:moveTo>
                      <a:pt x="48" y="1"/>
                    </a:moveTo>
                    <a:lnTo>
                      <a:pt x="14" y="0"/>
                    </a:lnTo>
                    <a:lnTo>
                      <a:pt x="0" y="457"/>
                    </a:lnTo>
                    <a:lnTo>
                      <a:pt x="35" y="45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6" name="Group 173"/>
          <p:cNvGrpSpPr>
            <a:grpSpLocks/>
          </p:cNvGrpSpPr>
          <p:nvPr/>
        </p:nvGrpSpPr>
        <p:grpSpPr bwMode="auto">
          <a:xfrm>
            <a:off x="7452320" y="1437123"/>
            <a:ext cx="666750" cy="135731"/>
            <a:chOff x="2612" y="2483"/>
            <a:chExt cx="617" cy="136"/>
          </a:xfrm>
        </p:grpSpPr>
        <p:sp>
          <p:nvSpPr>
            <p:cNvPr id="292" name="Rectangle 174"/>
            <p:cNvSpPr>
              <a:spLocks noChangeArrowheads="1"/>
            </p:cNvSpPr>
            <p:nvPr/>
          </p:nvSpPr>
          <p:spPr bwMode="auto">
            <a:xfrm>
              <a:off x="2612" y="2530"/>
              <a:ext cx="12" cy="8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3174" tIns="41587" rIns="83174" bIns="41587"/>
            <a:lstStyle/>
            <a:p>
              <a:pPr defTabSz="831850"/>
              <a:endParaRPr lang="en-US" altLang="zh-CN" sz="1600" dirty="0">
                <a:latin typeface="Futura Bk"/>
              </a:endParaRPr>
            </a:p>
          </p:txBody>
        </p:sp>
        <p:sp>
          <p:nvSpPr>
            <p:cNvPr id="293" name="Freeform 175"/>
            <p:cNvSpPr>
              <a:spLocks/>
            </p:cNvSpPr>
            <p:nvPr/>
          </p:nvSpPr>
          <p:spPr bwMode="auto">
            <a:xfrm>
              <a:off x="2618" y="2609"/>
              <a:ext cx="57" cy="10"/>
            </a:xfrm>
            <a:custGeom>
              <a:avLst/>
              <a:gdLst>
                <a:gd name="T0" fmla="*/ 0 w 171"/>
                <a:gd name="T1" fmla="*/ 0 h 41"/>
                <a:gd name="T2" fmla="*/ 0 w 171"/>
                <a:gd name="T3" fmla="*/ 0 h 41"/>
                <a:gd name="T4" fmla="*/ 0 w 171"/>
                <a:gd name="T5" fmla="*/ 0 h 41"/>
                <a:gd name="T6" fmla="*/ 0 w 171"/>
                <a:gd name="T7" fmla="*/ 0 h 41"/>
                <a:gd name="T8" fmla="*/ 0 w 171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41"/>
                <a:gd name="T17" fmla="*/ 171 w 17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41">
                  <a:moveTo>
                    <a:pt x="0" y="0"/>
                  </a:moveTo>
                  <a:lnTo>
                    <a:pt x="0" y="40"/>
                  </a:lnTo>
                  <a:lnTo>
                    <a:pt x="171" y="41"/>
                  </a:lnTo>
                  <a:lnTo>
                    <a:pt x="17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Freeform 176"/>
            <p:cNvSpPr>
              <a:spLocks/>
            </p:cNvSpPr>
            <p:nvPr/>
          </p:nvSpPr>
          <p:spPr bwMode="auto">
            <a:xfrm>
              <a:off x="2615" y="2491"/>
              <a:ext cx="121" cy="47"/>
            </a:xfrm>
            <a:custGeom>
              <a:avLst/>
              <a:gdLst>
                <a:gd name="T0" fmla="*/ 0 w 255"/>
                <a:gd name="T1" fmla="*/ 0 h 202"/>
                <a:gd name="T2" fmla="*/ 0 w 255"/>
                <a:gd name="T3" fmla="*/ 0 h 202"/>
                <a:gd name="T4" fmla="*/ 0 w 255"/>
                <a:gd name="T5" fmla="*/ 0 h 202"/>
                <a:gd name="T6" fmla="*/ 0 w 255"/>
                <a:gd name="T7" fmla="*/ 0 h 202"/>
                <a:gd name="T8" fmla="*/ 0 w 255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02"/>
                <a:gd name="T17" fmla="*/ 255 w 255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02">
                  <a:moveTo>
                    <a:pt x="255" y="34"/>
                  </a:moveTo>
                  <a:lnTo>
                    <a:pt x="237" y="0"/>
                  </a:lnTo>
                  <a:lnTo>
                    <a:pt x="0" y="168"/>
                  </a:lnTo>
                  <a:lnTo>
                    <a:pt x="18" y="202"/>
                  </a:lnTo>
                  <a:lnTo>
                    <a:pt x="255" y="34"/>
                  </a:lnTo>
                  <a:close/>
                </a:path>
              </a:pathLst>
            </a:custGeom>
            <a:solidFill>
              <a:srgbClr val="8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7" name="Group 177"/>
            <p:cNvGrpSpPr>
              <a:grpSpLocks/>
            </p:cNvGrpSpPr>
            <p:nvPr/>
          </p:nvGrpSpPr>
          <p:grpSpPr bwMode="auto">
            <a:xfrm>
              <a:off x="2665" y="2483"/>
              <a:ext cx="564" cy="136"/>
              <a:chOff x="2665" y="2483"/>
              <a:chExt cx="564" cy="136"/>
            </a:xfrm>
          </p:grpSpPr>
          <p:sp>
            <p:nvSpPr>
              <p:cNvPr id="296" name="Freeform 178"/>
              <p:cNvSpPr>
                <a:spLocks/>
              </p:cNvSpPr>
              <p:nvPr/>
            </p:nvSpPr>
            <p:spPr bwMode="auto">
              <a:xfrm>
                <a:off x="2692" y="2483"/>
                <a:ext cx="272" cy="16"/>
              </a:xfrm>
              <a:custGeom>
                <a:avLst/>
                <a:gdLst>
                  <a:gd name="T0" fmla="*/ 0 w 816"/>
                  <a:gd name="T1" fmla="*/ 0 h 64"/>
                  <a:gd name="T2" fmla="*/ 0 w 816"/>
                  <a:gd name="T3" fmla="*/ 0 h 64"/>
                  <a:gd name="T4" fmla="*/ 0 w 816"/>
                  <a:gd name="T5" fmla="*/ 0 h 64"/>
                  <a:gd name="T6" fmla="*/ 0 w 816"/>
                  <a:gd name="T7" fmla="*/ 0 h 64"/>
                  <a:gd name="T8" fmla="*/ 0 w 816"/>
                  <a:gd name="T9" fmla="*/ 0 h 64"/>
                  <a:gd name="T10" fmla="*/ 0 w 816"/>
                  <a:gd name="T11" fmla="*/ 0 h 64"/>
                  <a:gd name="T12" fmla="*/ 0 w 816"/>
                  <a:gd name="T13" fmla="*/ 0 h 64"/>
                  <a:gd name="T14" fmla="*/ 0 w 816"/>
                  <a:gd name="T15" fmla="*/ 0 h 64"/>
                  <a:gd name="T16" fmla="*/ 0 w 816"/>
                  <a:gd name="T17" fmla="*/ 0 h 64"/>
                  <a:gd name="T18" fmla="*/ 0 w 816"/>
                  <a:gd name="T19" fmla="*/ 0 h 64"/>
                  <a:gd name="T20" fmla="*/ 0 w 816"/>
                  <a:gd name="T21" fmla="*/ 0 h 64"/>
                  <a:gd name="T22" fmla="*/ 0 w 816"/>
                  <a:gd name="T23" fmla="*/ 0 h 64"/>
                  <a:gd name="T24" fmla="*/ 0 w 816"/>
                  <a:gd name="T25" fmla="*/ 0 h 64"/>
                  <a:gd name="T26" fmla="*/ 0 w 816"/>
                  <a:gd name="T27" fmla="*/ 0 h 64"/>
                  <a:gd name="T28" fmla="*/ 0 w 816"/>
                  <a:gd name="T29" fmla="*/ 0 h 64"/>
                  <a:gd name="T30" fmla="*/ 0 w 816"/>
                  <a:gd name="T31" fmla="*/ 0 h 64"/>
                  <a:gd name="T32" fmla="*/ 0 w 816"/>
                  <a:gd name="T33" fmla="*/ 0 h 64"/>
                  <a:gd name="T34" fmla="*/ 0 w 816"/>
                  <a:gd name="T35" fmla="*/ 0 h 64"/>
                  <a:gd name="T36" fmla="*/ 0 w 816"/>
                  <a:gd name="T37" fmla="*/ 0 h 64"/>
                  <a:gd name="T38" fmla="*/ 0 w 816"/>
                  <a:gd name="T39" fmla="*/ 0 h 64"/>
                  <a:gd name="T40" fmla="*/ 0 w 816"/>
                  <a:gd name="T41" fmla="*/ 0 h 64"/>
                  <a:gd name="T42" fmla="*/ 0 w 816"/>
                  <a:gd name="T43" fmla="*/ 0 h 64"/>
                  <a:gd name="T44" fmla="*/ 0 w 816"/>
                  <a:gd name="T45" fmla="*/ 0 h 64"/>
                  <a:gd name="T46" fmla="*/ 0 w 816"/>
                  <a:gd name="T47" fmla="*/ 0 h 64"/>
                  <a:gd name="T48" fmla="*/ 0 w 816"/>
                  <a:gd name="T49" fmla="*/ 0 h 64"/>
                  <a:gd name="T50" fmla="*/ 0 w 816"/>
                  <a:gd name="T51" fmla="*/ 0 h 64"/>
                  <a:gd name="T52" fmla="*/ 0 w 816"/>
                  <a:gd name="T53" fmla="*/ 0 h 64"/>
                  <a:gd name="T54" fmla="*/ 0 w 816"/>
                  <a:gd name="T55" fmla="*/ 0 h 64"/>
                  <a:gd name="T56" fmla="*/ 0 w 816"/>
                  <a:gd name="T57" fmla="*/ 0 h 64"/>
                  <a:gd name="T58" fmla="*/ 0 w 816"/>
                  <a:gd name="T59" fmla="*/ 0 h 64"/>
                  <a:gd name="T60" fmla="*/ 0 w 816"/>
                  <a:gd name="T61" fmla="*/ 0 h 64"/>
                  <a:gd name="T62" fmla="*/ 0 w 816"/>
                  <a:gd name="T63" fmla="*/ 0 h 64"/>
                  <a:gd name="T64" fmla="*/ 0 w 816"/>
                  <a:gd name="T65" fmla="*/ 0 h 64"/>
                  <a:gd name="T66" fmla="*/ 0 w 816"/>
                  <a:gd name="T67" fmla="*/ 0 h 64"/>
                  <a:gd name="T68" fmla="*/ 0 w 816"/>
                  <a:gd name="T69" fmla="*/ 0 h 64"/>
                  <a:gd name="T70" fmla="*/ 0 w 816"/>
                  <a:gd name="T71" fmla="*/ 0 h 64"/>
                  <a:gd name="T72" fmla="*/ 0 w 816"/>
                  <a:gd name="T73" fmla="*/ 0 h 64"/>
                  <a:gd name="T74" fmla="*/ 0 w 816"/>
                  <a:gd name="T75" fmla="*/ 0 h 64"/>
                  <a:gd name="T76" fmla="*/ 0 w 816"/>
                  <a:gd name="T77" fmla="*/ 0 h 64"/>
                  <a:gd name="T78" fmla="*/ 0 w 816"/>
                  <a:gd name="T79" fmla="*/ 0 h 64"/>
                  <a:gd name="T80" fmla="*/ 0 w 816"/>
                  <a:gd name="T81" fmla="*/ 0 h 64"/>
                  <a:gd name="T82" fmla="*/ 0 w 816"/>
                  <a:gd name="T83" fmla="*/ 0 h 64"/>
                  <a:gd name="T84" fmla="*/ 0 w 816"/>
                  <a:gd name="T85" fmla="*/ 0 h 64"/>
                  <a:gd name="T86" fmla="*/ 0 w 816"/>
                  <a:gd name="T87" fmla="*/ 0 h 64"/>
                  <a:gd name="T88" fmla="*/ 0 w 816"/>
                  <a:gd name="T89" fmla="*/ 0 h 64"/>
                  <a:gd name="T90" fmla="*/ 0 w 816"/>
                  <a:gd name="T91" fmla="*/ 0 h 64"/>
                  <a:gd name="T92" fmla="*/ 0 w 816"/>
                  <a:gd name="T93" fmla="*/ 0 h 64"/>
                  <a:gd name="T94" fmla="*/ 0 w 816"/>
                  <a:gd name="T95" fmla="*/ 0 h 64"/>
                  <a:gd name="T96" fmla="*/ 0 w 816"/>
                  <a:gd name="T97" fmla="*/ 0 h 64"/>
                  <a:gd name="T98" fmla="*/ 0 w 816"/>
                  <a:gd name="T99" fmla="*/ 0 h 64"/>
                  <a:gd name="T100" fmla="*/ 0 w 816"/>
                  <a:gd name="T101" fmla="*/ 0 h 64"/>
                  <a:gd name="T102" fmla="*/ 0 w 816"/>
                  <a:gd name="T103" fmla="*/ 0 h 64"/>
                  <a:gd name="T104" fmla="*/ 0 w 816"/>
                  <a:gd name="T105" fmla="*/ 0 h 64"/>
                  <a:gd name="T106" fmla="*/ 0 w 816"/>
                  <a:gd name="T107" fmla="*/ 0 h 64"/>
                  <a:gd name="T108" fmla="*/ 0 w 816"/>
                  <a:gd name="T109" fmla="*/ 0 h 64"/>
                  <a:gd name="T110" fmla="*/ 0 w 816"/>
                  <a:gd name="T111" fmla="*/ 0 h 64"/>
                  <a:gd name="T112" fmla="*/ 0 w 816"/>
                  <a:gd name="T113" fmla="*/ 0 h 64"/>
                  <a:gd name="T114" fmla="*/ 0 w 816"/>
                  <a:gd name="T115" fmla="*/ 0 h 64"/>
                  <a:gd name="T116" fmla="*/ 0 w 816"/>
                  <a:gd name="T117" fmla="*/ 0 h 64"/>
                  <a:gd name="T118" fmla="*/ 0 w 816"/>
                  <a:gd name="T119" fmla="*/ 0 h 64"/>
                  <a:gd name="T120" fmla="*/ 0 w 816"/>
                  <a:gd name="T121" fmla="*/ 0 h 64"/>
                  <a:gd name="T122" fmla="*/ 0 w 816"/>
                  <a:gd name="T123" fmla="*/ 0 h 64"/>
                  <a:gd name="T124" fmla="*/ 0 w 816"/>
                  <a:gd name="T125" fmla="*/ 0 h 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16"/>
                  <a:gd name="T190" fmla="*/ 0 h 64"/>
                  <a:gd name="T191" fmla="*/ 816 w 816"/>
                  <a:gd name="T192" fmla="*/ 64 h 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16" h="64">
                    <a:moveTo>
                      <a:pt x="0" y="0"/>
                    </a:moveTo>
                    <a:lnTo>
                      <a:pt x="0" y="40"/>
                    </a:lnTo>
                    <a:lnTo>
                      <a:pt x="3" y="40"/>
                    </a:lnTo>
                    <a:lnTo>
                      <a:pt x="83" y="40"/>
                    </a:lnTo>
                    <a:lnTo>
                      <a:pt x="161" y="40"/>
                    </a:lnTo>
                    <a:lnTo>
                      <a:pt x="236" y="41"/>
                    </a:lnTo>
                    <a:lnTo>
                      <a:pt x="308" y="41"/>
                    </a:lnTo>
                    <a:lnTo>
                      <a:pt x="377" y="42"/>
                    </a:lnTo>
                    <a:lnTo>
                      <a:pt x="443" y="43"/>
                    </a:lnTo>
                    <a:lnTo>
                      <a:pt x="473" y="45"/>
                    </a:lnTo>
                    <a:lnTo>
                      <a:pt x="503" y="46"/>
                    </a:lnTo>
                    <a:lnTo>
                      <a:pt x="532" y="46"/>
                    </a:lnTo>
                    <a:lnTo>
                      <a:pt x="560" y="47"/>
                    </a:lnTo>
                    <a:lnTo>
                      <a:pt x="586" y="48"/>
                    </a:lnTo>
                    <a:lnTo>
                      <a:pt x="611" y="50"/>
                    </a:lnTo>
                    <a:lnTo>
                      <a:pt x="635" y="51"/>
                    </a:lnTo>
                    <a:lnTo>
                      <a:pt x="658" y="52"/>
                    </a:lnTo>
                    <a:lnTo>
                      <a:pt x="679" y="52"/>
                    </a:lnTo>
                    <a:lnTo>
                      <a:pt x="699" y="53"/>
                    </a:lnTo>
                    <a:lnTo>
                      <a:pt x="717" y="54"/>
                    </a:lnTo>
                    <a:lnTo>
                      <a:pt x="733" y="56"/>
                    </a:lnTo>
                    <a:lnTo>
                      <a:pt x="748" y="58"/>
                    </a:lnTo>
                    <a:lnTo>
                      <a:pt x="762" y="59"/>
                    </a:lnTo>
                    <a:lnTo>
                      <a:pt x="773" y="61"/>
                    </a:lnTo>
                    <a:lnTo>
                      <a:pt x="783" y="62"/>
                    </a:lnTo>
                    <a:lnTo>
                      <a:pt x="791" y="63"/>
                    </a:lnTo>
                    <a:lnTo>
                      <a:pt x="798" y="64"/>
                    </a:lnTo>
                    <a:lnTo>
                      <a:pt x="798" y="45"/>
                    </a:lnTo>
                    <a:lnTo>
                      <a:pt x="790" y="63"/>
                    </a:lnTo>
                    <a:lnTo>
                      <a:pt x="795" y="64"/>
                    </a:lnTo>
                    <a:lnTo>
                      <a:pt x="802" y="46"/>
                    </a:lnTo>
                    <a:lnTo>
                      <a:pt x="789" y="59"/>
                    </a:lnTo>
                    <a:lnTo>
                      <a:pt x="792" y="62"/>
                    </a:lnTo>
                    <a:lnTo>
                      <a:pt x="816" y="33"/>
                    </a:lnTo>
                    <a:lnTo>
                      <a:pt x="814" y="31"/>
                    </a:lnTo>
                    <a:lnTo>
                      <a:pt x="808" y="28"/>
                    </a:lnTo>
                    <a:lnTo>
                      <a:pt x="804" y="26"/>
                    </a:lnTo>
                    <a:lnTo>
                      <a:pt x="798" y="24"/>
                    </a:lnTo>
                    <a:lnTo>
                      <a:pt x="791" y="23"/>
                    </a:lnTo>
                    <a:lnTo>
                      <a:pt x="783" y="22"/>
                    </a:lnTo>
                    <a:lnTo>
                      <a:pt x="773" y="20"/>
                    </a:lnTo>
                    <a:lnTo>
                      <a:pt x="762" y="19"/>
                    </a:lnTo>
                    <a:lnTo>
                      <a:pt x="748" y="18"/>
                    </a:lnTo>
                    <a:lnTo>
                      <a:pt x="733" y="15"/>
                    </a:lnTo>
                    <a:lnTo>
                      <a:pt x="717" y="14"/>
                    </a:lnTo>
                    <a:lnTo>
                      <a:pt x="699" y="13"/>
                    </a:lnTo>
                    <a:lnTo>
                      <a:pt x="679" y="12"/>
                    </a:lnTo>
                    <a:lnTo>
                      <a:pt x="658" y="12"/>
                    </a:lnTo>
                    <a:lnTo>
                      <a:pt x="635" y="11"/>
                    </a:lnTo>
                    <a:lnTo>
                      <a:pt x="611" y="9"/>
                    </a:lnTo>
                    <a:lnTo>
                      <a:pt x="586" y="8"/>
                    </a:lnTo>
                    <a:lnTo>
                      <a:pt x="560" y="7"/>
                    </a:lnTo>
                    <a:lnTo>
                      <a:pt x="532" y="6"/>
                    </a:lnTo>
                    <a:lnTo>
                      <a:pt x="503" y="6"/>
                    </a:lnTo>
                    <a:lnTo>
                      <a:pt x="473" y="4"/>
                    </a:lnTo>
                    <a:lnTo>
                      <a:pt x="443" y="3"/>
                    </a:lnTo>
                    <a:lnTo>
                      <a:pt x="377" y="2"/>
                    </a:lnTo>
                    <a:lnTo>
                      <a:pt x="308" y="1"/>
                    </a:lnTo>
                    <a:lnTo>
                      <a:pt x="236" y="1"/>
                    </a:lnTo>
                    <a:lnTo>
                      <a:pt x="161" y="0"/>
                    </a:lnTo>
                    <a:lnTo>
                      <a:pt x="8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8" name="Group 179"/>
              <p:cNvGrpSpPr>
                <a:grpSpLocks/>
              </p:cNvGrpSpPr>
              <p:nvPr/>
            </p:nvGrpSpPr>
            <p:grpSpPr bwMode="auto">
              <a:xfrm>
                <a:off x="2665" y="2578"/>
                <a:ext cx="95" cy="40"/>
                <a:chOff x="2665" y="2578"/>
                <a:chExt cx="95" cy="40"/>
              </a:xfrm>
            </p:grpSpPr>
            <p:sp>
              <p:nvSpPr>
                <p:cNvPr id="309" name="Freeform 180"/>
                <p:cNvSpPr>
                  <a:spLocks/>
                </p:cNvSpPr>
                <p:nvPr/>
              </p:nvSpPr>
              <p:spPr bwMode="auto">
                <a:xfrm>
                  <a:off x="2688" y="2578"/>
                  <a:ext cx="72" cy="36"/>
                </a:xfrm>
                <a:custGeom>
                  <a:avLst/>
                  <a:gdLst>
                    <a:gd name="T0" fmla="*/ 0 w 215"/>
                    <a:gd name="T1" fmla="*/ 0 h 141"/>
                    <a:gd name="T2" fmla="*/ 0 w 215"/>
                    <a:gd name="T3" fmla="*/ 0 h 141"/>
                    <a:gd name="T4" fmla="*/ 0 w 215"/>
                    <a:gd name="T5" fmla="*/ 0 h 141"/>
                    <a:gd name="T6" fmla="*/ 0 w 215"/>
                    <a:gd name="T7" fmla="*/ 0 h 141"/>
                    <a:gd name="T8" fmla="*/ 0 w 215"/>
                    <a:gd name="T9" fmla="*/ 0 h 141"/>
                    <a:gd name="T10" fmla="*/ 0 w 215"/>
                    <a:gd name="T11" fmla="*/ 0 h 141"/>
                    <a:gd name="T12" fmla="*/ 0 w 215"/>
                    <a:gd name="T13" fmla="*/ 0 h 141"/>
                    <a:gd name="T14" fmla="*/ 0 w 215"/>
                    <a:gd name="T15" fmla="*/ 0 h 141"/>
                    <a:gd name="T16" fmla="*/ 0 w 215"/>
                    <a:gd name="T17" fmla="*/ 0 h 141"/>
                    <a:gd name="T18" fmla="*/ 0 w 215"/>
                    <a:gd name="T19" fmla="*/ 0 h 141"/>
                    <a:gd name="T20" fmla="*/ 0 w 215"/>
                    <a:gd name="T21" fmla="*/ 0 h 141"/>
                    <a:gd name="T22" fmla="*/ 0 w 215"/>
                    <a:gd name="T23" fmla="*/ 0 h 141"/>
                    <a:gd name="T24" fmla="*/ 0 w 215"/>
                    <a:gd name="T25" fmla="*/ 0 h 141"/>
                    <a:gd name="T26" fmla="*/ 0 w 215"/>
                    <a:gd name="T27" fmla="*/ 0 h 141"/>
                    <a:gd name="T28" fmla="*/ 0 w 215"/>
                    <a:gd name="T29" fmla="*/ 0 h 141"/>
                    <a:gd name="T30" fmla="*/ 0 w 215"/>
                    <a:gd name="T31" fmla="*/ 0 h 141"/>
                    <a:gd name="T32" fmla="*/ 0 w 215"/>
                    <a:gd name="T33" fmla="*/ 0 h 141"/>
                    <a:gd name="T34" fmla="*/ 0 w 215"/>
                    <a:gd name="T35" fmla="*/ 0 h 141"/>
                    <a:gd name="T36" fmla="*/ 0 w 215"/>
                    <a:gd name="T37" fmla="*/ 0 h 141"/>
                    <a:gd name="T38" fmla="*/ 0 w 215"/>
                    <a:gd name="T39" fmla="*/ 0 h 141"/>
                    <a:gd name="T40" fmla="*/ 0 w 215"/>
                    <a:gd name="T41" fmla="*/ 0 h 141"/>
                    <a:gd name="T42" fmla="*/ 0 w 215"/>
                    <a:gd name="T43" fmla="*/ 0 h 141"/>
                    <a:gd name="T44" fmla="*/ 0 w 215"/>
                    <a:gd name="T45" fmla="*/ 0 h 141"/>
                    <a:gd name="T46" fmla="*/ 0 w 215"/>
                    <a:gd name="T47" fmla="*/ 0 h 141"/>
                    <a:gd name="T48" fmla="*/ 0 w 215"/>
                    <a:gd name="T49" fmla="*/ 0 h 141"/>
                    <a:gd name="T50" fmla="*/ 0 w 215"/>
                    <a:gd name="T51" fmla="*/ 0 h 141"/>
                    <a:gd name="T52" fmla="*/ 0 w 215"/>
                    <a:gd name="T53" fmla="*/ 0 h 141"/>
                    <a:gd name="T54" fmla="*/ 0 w 215"/>
                    <a:gd name="T55" fmla="*/ 0 h 141"/>
                    <a:gd name="T56" fmla="*/ 0 w 215"/>
                    <a:gd name="T57" fmla="*/ 0 h 141"/>
                    <a:gd name="T58" fmla="*/ 0 w 215"/>
                    <a:gd name="T59" fmla="*/ 0 h 141"/>
                    <a:gd name="T60" fmla="*/ 0 w 215"/>
                    <a:gd name="T61" fmla="*/ 0 h 141"/>
                    <a:gd name="T62" fmla="*/ 0 w 215"/>
                    <a:gd name="T63" fmla="*/ 0 h 141"/>
                    <a:gd name="T64" fmla="*/ 0 w 215"/>
                    <a:gd name="T65" fmla="*/ 0 h 141"/>
                    <a:gd name="T66" fmla="*/ 0 w 215"/>
                    <a:gd name="T67" fmla="*/ 0 h 141"/>
                    <a:gd name="T68" fmla="*/ 0 w 215"/>
                    <a:gd name="T69" fmla="*/ 0 h 141"/>
                    <a:gd name="T70" fmla="*/ 0 w 215"/>
                    <a:gd name="T71" fmla="*/ 0 h 141"/>
                    <a:gd name="T72" fmla="*/ 0 w 215"/>
                    <a:gd name="T73" fmla="*/ 0 h 141"/>
                    <a:gd name="T74" fmla="*/ 0 w 215"/>
                    <a:gd name="T75" fmla="*/ 0 h 141"/>
                    <a:gd name="T76" fmla="*/ 0 w 215"/>
                    <a:gd name="T77" fmla="*/ 0 h 141"/>
                    <a:gd name="T78" fmla="*/ 0 w 215"/>
                    <a:gd name="T79" fmla="*/ 0 h 141"/>
                    <a:gd name="T80" fmla="*/ 0 w 215"/>
                    <a:gd name="T81" fmla="*/ 0 h 141"/>
                    <a:gd name="T82" fmla="*/ 0 w 215"/>
                    <a:gd name="T83" fmla="*/ 0 h 141"/>
                    <a:gd name="T84" fmla="*/ 0 w 215"/>
                    <a:gd name="T85" fmla="*/ 0 h 141"/>
                    <a:gd name="T86" fmla="*/ 0 w 215"/>
                    <a:gd name="T87" fmla="*/ 0 h 141"/>
                    <a:gd name="T88" fmla="*/ 0 w 215"/>
                    <a:gd name="T89" fmla="*/ 0 h 14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5"/>
                    <a:gd name="T136" fmla="*/ 0 h 141"/>
                    <a:gd name="T137" fmla="*/ 215 w 215"/>
                    <a:gd name="T138" fmla="*/ 141 h 14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5" h="141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20" y="40"/>
                      </a:lnTo>
                      <a:lnTo>
                        <a:pt x="40" y="43"/>
                      </a:lnTo>
                      <a:lnTo>
                        <a:pt x="77" y="49"/>
                      </a:lnTo>
                      <a:lnTo>
                        <a:pt x="77" y="29"/>
                      </a:lnTo>
                      <a:lnTo>
                        <a:pt x="70" y="47"/>
                      </a:lnTo>
                      <a:lnTo>
                        <a:pt x="88" y="52"/>
                      </a:lnTo>
                      <a:lnTo>
                        <a:pt x="103" y="58"/>
                      </a:lnTo>
                      <a:lnTo>
                        <a:pt x="118" y="66"/>
                      </a:lnTo>
                      <a:lnTo>
                        <a:pt x="133" y="73"/>
                      </a:lnTo>
                      <a:lnTo>
                        <a:pt x="146" y="83"/>
                      </a:lnTo>
                      <a:lnTo>
                        <a:pt x="152" y="64"/>
                      </a:lnTo>
                      <a:lnTo>
                        <a:pt x="140" y="78"/>
                      </a:lnTo>
                      <a:lnTo>
                        <a:pt x="152" y="88"/>
                      </a:lnTo>
                      <a:lnTo>
                        <a:pt x="161" y="97"/>
                      </a:lnTo>
                      <a:lnTo>
                        <a:pt x="170" y="108"/>
                      </a:lnTo>
                      <a:lnTo>
                        <a:pt x="176" y="119"/>
                      </a:lnTo>
                      <a:lnTo>
                        <a:pt x="189" y="105"/>
                      </a:lnTo>
                      <a:lnTo>
                        <a:pt x="173" y="113"/>
                      </a:lnTo>
                      <a:lnTo>
                        <a:pt x="177" y="124"/>
                      </a:lnTo>
                      <a:lnTo>
                        <a:pt x="180" y="136"/>
                      </a:lnTo>
                      <a:lnTo>
                        <a:pt x="196" y="129"/>
                      </a:lnTo>
                      <a:lnTo>
                        <a:pt x="179" y="129"/>
                      </a:lnTo>
                      <a:lnTo>
                        <a:pt x="180" y="141"/>
                      </a:lnTo>
                      <a:lnTo>
                        <a:pt x="215" y="141"/>
                      </a:lnTo>
                      <a:lnTo>
                        <a:pt x="214" y="129"/>
                      </a:lnTo>
                      <a:lnTo>
                        <a:pt x="212" y="121"/>
                      </a:lnTo>
                      <a:lnTo>
                        <a:pt x="209" y="108"/>
                      </a:lnTo>
                      <a:lnTo>
                        <a:pt x="205" y="97"/>
                      </a:lnTo>
                      <a:lnTo>
                        <a:pt x="200" y="91"/>
                      </a:lnTo>
                      <a:lnTo>
                        <a:pt x="194" y="80"/>
                      </a:lnTo>
                      <a:lnTo>
                        <a:pt x="186" y="69"/>
                      </a:lnTo>
                      <a:lnTo>
                        <a:pt x="176" y="60"/>
                      </a:lnTo>
                      <a:lnTo>
                        <a:pt x="165" y="50"/>
                      </a:lnTo>
                      <a:lnTo>
                        <a:pt x="159" y="46"/>
                      </a:lnTo>
                      <a:lnTo>
                        <a:pt x="147" y="36"/>
                      </a:lnTo>
                      <a:lnTo>
                        <a:pt x="132" y="29"/>
                      </a:lnTo>
                      <a:lnTo>
                        <a:pt x="117" y="22"/>
                      </a:lnTo>
                      <a:lnTo>
                        <a:pt x="101" y="16"/>
                      </a:lnTo>
                      <a:lnTo>
                        <a:pt x="83" y="11"/>
                      </a:lnTo>
                      <a:lnTo>
                        <a:pt x="77" y="8"/>
                      </a:lnTo>
                      <a:lnTo>
                        <a:pt x="40" y="2"/>
                      </a:lnTo>
                      <a:lnTo>
                        <a:pt x="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181"/>
                <p:cNvSpPr>
                  <a:spLocks/>
                </p:cNvSpPr>
                <p:nvPr/>
              </p:nvSpPr>
              <p:spPr bwMode="auto">
                <a:xfrm>
                  <a:off x="2665" y="2582"/>
                  <a:ext cx="41" cy="36"/>
                </a:xfrm>
                <a:custGeom>
                  <a:avLst/>
                  <a:gdLst>
                    <a:gd name="T0" fmla="*/ 0 w 122"/>
                    <a:gd name="T1" fmla="*/ 0 h 141"/>
                    <a:gd name="T2" fmla="*/ 0 w 122"/>
                    <a:gd name="T3" fmla="*/ 0 h 141"/>
                    <a:gd name="T4" fmla="*/ 0 w 122"/>
                    <a:gd name="T5" fmla="*/ 0 h 141"/>
                    <a:gd name="T6" fmla="*/ 0 w 122"/>
                    <a:gd name="T7" fmla="*/ 0 h 141"/>
                    <a:gd name="T8" fmla="*/ 0 w 122"/>
                    <a:gd name="T9" fmla="*/ 0 h 141"/>
                    <a:gd name="T10" fmla="*/ 0 w 122"/>
                    <a:gd name="T11" fmla="*/ 0 h 141"/>
                    <a:gd name="T12" fmla="*/ 0 w 122"/>
                    <a:gd name="T13" fmla="*/ 0 h 141"/>
                    <a:gd name="T14" fmla="*/ 0 w 122"/>
                    <a:gd name="T15" fmla="*/ 0 h 141"/>
                    <a:gd name="T16" fmla="*/ 0 w 122"/>
                    <a:gd name="T17" fmla="*/ 0 h 141"/>
                    <a:gd name="T18" fmla="*/ 0 w 122"/>
                    <a:gd name="T19" fmla="*/ 0 h 141"/>
                    <a:gd name="T20" fmla="*/ 0 w 122"/>
                    <a:gd name="T21" fmla="*/ 0 h 141"/>
                    <a:gd name="T22" fmla="*/ 0 w 122"/>
                    <a:gd name="T23" fmla="*/ 0 h 141"/>
                    <a:gd name="T24" fmla="*/ 0 w 122"/>
                    <a:gd name="T25" fmla="*/ 0 h 141"/>
                    <a:gd name="T26" fmla="*/ 0 w 122"/>
                    <a:gd name="T27" fmla="*/ 0 h 141"/>
                    <a:gd name="T28" fmla="*/ 0 w 122"/>
                    <a:gd name="T29" fmla="*/ 0 h 141"/>
                    <a:gd name="T30" fmla="*/ 0 w 122"/>
                    <a:gd name="T31" fmla="*/ 0 h 141"/>
                    <a:gd name="T32" fmla="*/ 0 w 122"/>
                    <a:gd name="T33" fmla="*/ 0 h 141"/>
                    <a:gd name="T34" fmla="*/ 0 w 122"/>
                    <a:gd name="T35" fmla="*/ 0 h 141"/>
                    <a:gd name="T36" fmla="*/ 0 w 122"/>
                    <a:gd name="T37" fmla="*/ 0 h 141"/>
                    <a:gd name="T38" fmla="*/ 0 w 122"/>
                    <a:gd name="T39" fmla="*/ 0 h 141"/>
                    <a:gd name="T40" fmla="*/ 0 w 122"/>
                    <a:gd name="T41" fmla="*/ 0 h 141"/>
                    <a:gd name="T42" fmla="*/ 0 w 122"/>
                    <a:gd name="T43" fmla="*/ 0 h 141"/>
                    <a:gd name="T44" fmla="*/ 0 w 122"/>
                    <a:gd name="T45" fmla="*/ 0 h 141"/>
                    <a:gd name="T46" fmla="*/ 0 w 122"/>
                    <a:gd name="T47" fmla="*/ 0 h 141"/>
                    <a:gd name="T48" fmla="*/ 0 w 122"/>
                    <a:gd name="T49" fmla="*/ 0 h 141"/>
                    <a:gd name="T50" fmla="*/ 0 w 122"/>
                    <a:gd name="T51" fmla="*/ 0 h 141"/>
                    <a:gd name="T52" fmla="*/ 0 w 122"/>
                    <a:gd name="T53" fmla="*/ 0 h 141"/>
                    <a:gd name="T54" fmla="*/ 0 w 122"/>
                    <a:gd name="T55" fmla="*/ 0 h 141"/>
                    <a:gd name="T56" fmla="*/ 0 w 122"/>
                    <a:gd name="T57" fmla="*/ 0 h 141"/>
                    <a:gd name="T58" fmla="*/ 0 w 122"/>
                    <a:gd name="T59" fmla="*/ 0 h 141"/>
                    <a:gd name="T60" fmla="*/ 0 w 122"/>
                    <a:gd name="T61" fmla="*/ 0 h 141"/>
                    <a:gd name="T62" fmla="*/ 0 w 122"/>
                    <a:gd name="T63" fmla="*/ 0 h 141"/>
                    <a:gd name="T64" fmla="*/ 0 w 122"/>
                    <a:gd name="T65" fmla="*/ 0 h 141"/>
                    <a:gd name="T66" fmla="*/ 0 w 122"/>
                    <a:gd name="T67" fmla="*/ 0 h 141"/>
                    <a:gd name="T68" fmla="*/ 0 w 122"/>
                    <a:gd name="T69" fmla="*/ 0 h 141"/>
                    <a:gd name="T70" fmla="*/ 0 w 122"/>
                    <a:gd name="T71" fmla="*/ 0 h 1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2"/>
                    <a:gd name="T109" fmla="*/ 0 h 141"/>
                    <a:gd name="T110" fmla="*/ 122 w 122"/>
                    <a:gd name="T111" fmla="*/ 141 h 14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2" h="141">
                      <a:moveTo>
                        <a:pt x="0" y="141"/>
                      </a:moveTo>
                      <a:lnTo>
                        <a:pt x="34" y="141"/>
                      </a:lnTo>
                      <a:lnTo>
                        <a:pt x="34" y="129"/>
                      </a:lnTo>
                      <a:lnTo>
                        <a:pt x="37" y="117"/>
                      </a:lnTo>
                      <a:lnTo>
                        <a:pt x="19" y="117"/>
                      </a:lnTo>
                      <a:lnTo>
                        <a:pt x="34" y="124"/>
                      </a:lnTo>
                      <a:lnTo>
                        <a:pt x="41" y="101"/>
                      </a:lnTo>
                      <a:lnTo>
                        <a:pt x="50" y="80"/>
                      </a:lnTo>
                      <a:lnTo>
                        <a:pt x="34" y="73"/>
                      </a:lnTo>
                      <a:lnTo>
                        <a:pt x="46" y="86"/>
                      </a:lnTo>
                      <a:lnTo>
                        <a:pt x="60" y="69"/>
                      </a:lnTo>
                      <a:lnTo>
                        <a:pt x="74" y="53"/>
                      </a:lnTo>
                      <a:lnTo>
                        <a:pt x="63" y="40"/>
                      </a:lnTo>
                      <a:lnTo>
                        <a:pt x="69" y="58"/>
                      </a:lnTo>
                      <a:lnTo>
                        <a:pt x="87" y="47"/>
                      </a:lnTo>
                      <a:lnTo>
                        <a:pt x="107" y="40"/>
                      </a:lnTo>
                      <a:lnTo>
                        <a:pt x="101" y="22"/>
                      </a:lnTo>
                      <a:lnTo>
                        <a:pt x="101" y="42"/>
                      </a:lnTo>
                      <a:lnTo>
                        <a:pt x="111" y="40"/>
                      </a:lnTo>
                      <a:lnTo>
                        <a:pt x="122" y="40"/>
                      </a:lnTo>
                      <a:lnTo>
                        <a:pt x="122" y="0"/>
                      </a:lnTo>
                      <a:lnTo>
                        <a:pt x="111" y="0"/>
                      </a:lnTo>
                      <a:lnTo>
                        <a:pt x="101" y="2"/>
                      </a:lnTo>
                      <a:lnTo>
                        <a:pt x="93" y="3"/>
                      </a:lnTo>
                      <a:lnTo>
                        <a:pt x="73" y="11"/>
                      </a:lnTo>
                      <a:lnTo>
                        <a:pt x="56" y="22"/>
                      </a:lnTo>
                      <a:lnTo>
                        <a:pt x="50" y="25"/>
                      </a:lnTo>
                      <a:lnTo>
                        <a:pt x="35" y="41"/>
                      </a:lnTo>
                      <a:lnTo>
                        <a:pt x="22" y="58"/>
                      </a:lnTo>
                      <a:lnTo>
                        <a:pt x="19" y="64"/>
                      </a:lnTo>
                      <a:lnTo>
                        <a:pt x="9" y="85"/>
                      </a:lnTo>
                      <a:lnTo>
                        <a:pt x="3" y="108"/>
                      </a:lnTo>
                      <a:lnTo>
                        <a:pt x="2" y="117"/>
                      </a:lnTo>
                      <a:lnTo>
                        <a:pt x="0" y="129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" name="Group 182"/>
              <p:cNvGrpSpPr>
                <a:grpSpLocks/>
              </p:cNvGrpSpPr>
              <p:nvPr/>
            </p:nvGrpSpPr>
            <p:grpSpPr bwMode="auto">
              <a:xfrm>
                <a:off x="3060" y="2563"/>
                <a:ext cx="100" cy="47"/>
                <a:chOff x="3060" y="2563"/>
                <a:chExt cx="100" cy="47"/>
              </a:xfrm>
            </p:grpSpPr>
            <p:sp>
              <p:nvSpPr>
                <p:cNvPr id="307" name="Freeform 183"/>
                <p:cNvSpPr>
                  <a:spLocks/>
                </p:cNvSpPr>
                <p:nvPr/>
              </p:nvSpPr>
              <p:spPr bwMode="auto">
                <a:xfrm>
                  <a:off x="3083" y="2563"/>
                  <a:ext cx="77" cy="44"/>
                </a:xfrm>
                <a:custGeom>
                  <a:avLst/>
                  <a:gdLst>
                    <a:gd name="T0" fmla="*/ 0 w 229"/>
                    <a:gd name="T1" fmla="*/ 0 h 175"/>
                    <a:gd name="T2" fmla="*/ 0 w 229"/>
                    <a:gd name="T3" fmla="*/ 0 h 175"/>
                    <a:gd name="T4" fmla="*/ 0 w 229"/>
                    <a:gd name="T5" fmla="*/ 0 h 175"/>
                    <a:gd name="T6" fmla="*/ 0 w 229"/>
                    <a:gd name="T7" fmla="*/ 0 h 175"/>
                    <a:gd name="T8" fmla="*/ 0 w 229"/>
                    <a:gd name="T9" fmla="*/ 0 h 175"/>
                    <a:gd name="T10" fmla="*/ 0 w 229"/>
                    <a:gd name="T11" fmla="*/ 0 h 175"/>
                    <a:gd name="T12" fmla="*/ 0 w 229"/>
                    <a:gd name="T13" fmla="*/ 0 h 175"/>
                    <a:gd name="T14" fmla="*/ 0 w 229"/>
                    <a:gd name="T15" fmla="*/ 0 h 175"/>
                    <a:gd name="T16" fmla="*/ 0 w 229"/>
                    <a:gd name="T17" fmla="*/ 0 h 175"/>
                    <a:gd name="T18" fmla="*/ 0 w 229"/>
                    <a:gd name="T19" fmla="*/ 0 h 175"/>
                    <a:gd name="T20" fmla="*/ 0 w 229"/>
                    <a:gd name="T21" fmla="*/ 0 h 175"/>
                    <a:gd name="T22" fmla="*/ 0 w 229"/>
                    <a:gd name="T23" fmla="*/ 0 h 175"/>
                    <a:gd name="T24" fmla="*/ 0 w 229"/>
                    <a:gd name="T25" fmla="*/ 0 h 175"/>
                    <a:gd name="T26" fmla="*/ 0 w 229"/>
                    <a:gd name="T27" fmla="*/ 0 h 175"/>
                    <a:gd name="T28" fmla="*/ 0 w 229"/>
                    <a:gd name="T29" fmla="*/ 0 h 175"/>
                    <a:gd name="T30" fmla="*/ 0 w 229"/>
                    <a:gd name="T31" fmla="*/ 0 h 175"/>
                    <a:gd name="T32" fmla="*/ 0 w 229"/>
                    <a:gd name="T33" fmla="*/ 0 h 175"/>
                    <a:gd name="T34" fmla="*/ 0 w 229"/>
                    <a:gd name="T35" fmla="*/ 0 h 175"/>
                    <a:gd name="T36" fmla="*/ 0 w 229"/>
                    <a:gd name="T37" fmla="*/ 0 h 175"/>
                    <a:gd name="T38" fmla="*/ 0 w 229"/>
                    <a:gd name="T39" fmla="*/ 0 h 175"/>
                    <a:gd name="T40" fmla="*/ 0 w 229"/>
                    <a:gd name="T41" fmla="*/ 0 h 175"/>
                    <a:gd name="T42" fmla="*/ 0 w 229"/>
                    <a:gd name="T43" fmla="*/ 0 h 175"/>
                    <a:gd name="T44" fmla="*/ 0 w 229"/>
                    <a:gd name="T45" fmla="*/ 0 h 175"/>
                    <a:gd name="T46" fmla="*/ 0 w 229"/>
                    <a:gd name="T47" fmla="*/ 0 h 175"/>
                    <a:gd name="T48" fmla="*/ 0 w 229"/>
                    <a:gd name="T49" fmla="*/ 0 h 175"/>
                    <a:gd name="T50" fmla="*/ 0 w 229"/>
                    <a:gd name="T51" fmla="*/ 0 h 175"/>
                    <a:gd name="T52" fmla="*/ 0 w 229"/>
                    <a:gd name="T53" fmla="*/ 0 h 175"/>
                    <a:gd name="T54" fmla="*/ 0 w 229"/>
                    <a:gd name="T55" fmla="*/ 0 h 175"/>
                    <a:gd name="T56" fmla="*/ 0 w 229"/>
                    <a:gd name="T57" fmla="*/ 0 h 175"/>
                    <a:gd name="T58" fmla="*/ 0 w 229"/>
                    <a:gd name="T59" fmla="*/ 0 h 175"/>
                    <a:gd name="T60" fmla="*/ 0 w 229"/>
                    <a:gd name="T61" fmla="*/ 0 h 175"/>
                    <a:gd name="T62" fmla="*/ 0 w 229"/>
                    <a:gd name="T63" fmla="*/ 0 h 175"/>
                    <a:gd name="T64" fmla="*/ 0 w 229"/>
                    <a:gd name="T65" fmla="*/ 0 h 175"/>
                    <a:gd name="T66" fmla="*/ 0 w 229"/>
                    <a:gd name="T67" fmla="*/ 0 h 175"/>
                    <a:gd name="T68" fmla="*/ 0 w 229"/>
                    <a:gd name="T69" fmla="*/ 0 h 175"/>
                    <a:gd name="T70" fmla="*/ 0 w 229"/>
                    <a:gd name="T71" fmla="*/ 0 h 175"/>
                    <a:gd name="T72" fmla="*/ 0 w 229"/>
                    <a:gd name="T73" fmla="*/ 0 h 175"/>
                    <a:gd name="T74" fmla="*/ 0 w 229"/>
                    <a:gd name="T75" fmla="*/ 0 h 175"/>
                    <a:gd name="T76" fmla="*/ 0 w 229"/>
                    <a:gd name="T77" fmla="*/ 0 h 175"/>
                    <a:gd name="T78" fmla="*/ 0 w 229"/>
                    <a:gd name="T79" fmla="*/ 0 h 175"/>
                    <a:gd name="T80" fmla="*/ 0 w 229"/>
                    <a:gd name="T81" fmla="*/ 0 h 175"/>
                    <a:gd name="T82" fmla="*/ 0 w 229"/>
                    <a:gd name="T83" fmla="*/ 0 h 175"/>
                    <a:gd name="T84" fmla="*/ 0 w 229"/>
                    <a:gd name="T85" fmla="*/ 0 h 175"/>
                    <a:gd name="T86" fmla="*/ 0 w 229"/>
                    <a:gd name="T87" fmla="*/ 0 h 175"/>
                    <a:gd name="T88" fmla="*/ 0 w 229"/>
                    <a:gd name="T89" fmla="*/ 0 h 175"/>
                    <a:gd name="T90" fmla="*/ 0 w 229"/>
                    <a:gd name="T91" fmla="*/ 0 h 175"/>
                    <a:gd name="T92" fmla="*/ 0 w 229"/>
                    <a:gd name="T93" fmla="*/ 0 h 175"/>
                    <a:gd name="T94" fmla="*/ 0 w 229"/>
                    <a:gd name="T95" fmla="*/ 0 h 175"/>
                    <a:gd name="T96" fmla="*/ 0 w 229"/>
                    <a:gd name="T97" fmla="*/ 0 h 17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29"/>
                    <a:gd name="T148" fmla="*/ 0 h 175"/>
                    <a:gd name="T149" fmla="*/ 229 w 229"/>
                    <a:gd name="T150" fmla="*/ 175 h 17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29" h="175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3" y="40"/>
                      </a:lnTo>
                      <a:lnTo>
                        <a:pt x="24" y="40"/>
                      </a:lnTo>
                      <a:lnTo>
                        <a:pt x="45" y="43"/>
                      </a:lnTo>
                      <a:lnTo>
                        <a:pt x="65" y="46"/>
                      </a:lnTo>
                      <a:lnTo>
                        <a:pt x="65" y="27"/>
                      </a:lnTo>
                      <a:lnTo>
                        <a:pt x="58" y="45"/>
                      </a:lnTo>
                      <a:lnTo>
                        <a:pt x="77" y="50"/>
                      </a:lnTo>
                      <a:lnTo>
                        <a:pt x="96" y="56"/>
                      </a:lnTo>
                      <a:lnTo>
                        <a:pt x="113" y="65"/>
                      </a:lnTo>
                      <a:lnTo>
                        <a:pt x="129" y="73"/>
                      </a:lnTo>
                      <a:lnTo>
                        <a:pt x="143" y="83"/>
                      </a:lnTo>
                      <a:lnTo>
                        <a:pt x="150" y="65"/>
                      </a:lnTo>
                      <a:lnTo>
                        <a:pt x="138" y="79"/>
                      </a:lnTo>
                      <a:lnTo>
                        <a:pt x="152" y="90"/>
                      </a:lnTo>
                      <a:lnTo>
                        <a:pt x="163" y="102"/>
                      </a:lnTo>
                      <a:lnTo>
                        <a:pt x="174" y="115"/>
                      </a:lnTo>
                      <a:lnTo>
                        <a:pt x="182" y="129"/>
                      </a:lnTo>
                      <a:lnTo>
                        <a:pt x="195" y="115"/>
                      </a:lnTo>
                      <a:lnTo>
                        <a:pt x="179" y="123"/>
                      </a:lnTo>
                      <a:lnTo>
                        <a:pt x="185" y="136"/>
                      </a:lnTo>
                      <a:lnTo>
                        <a:pt x="191" y="152"/>
                      </a:lnTo>
                      <a:lnTo>
                        <a:pt x="194" y="167"/>
                      </a:lnTo>
                      <a:lnTo>
                        <a:pt x="210" y="160"/>
                      </a:lnTo>
                      <a:lnTo>
                        <a:pt x="193" y="160"/>
                      </a:lnTo>
                      <a:lnTo>
                        <a:pt x="194" y="175"/>
                      </a:lnTo>
                      <a:lnTo>
                        <a:pt x="229" y="175"/>
                      </a:lnTo>
                      <a:lnTo>
                        <a:pt x="228" y="160"/>
                      </a:lnTo>
                      <a:lnTo>
                        <a:pt x="225" y="151"/>
                      </a:lnTo>
                      <a:lnTo>
                        <a:pt x="222" y="136"/>
                      </a:lnTo>
                      <a:lnTo>
                        <a:pt x="217" y="121"/>
                      </a:lnTo>
                      <a:lnTo>
                        <a:pt x="211" y="107"/>
                      </a:lnTo>
                      <a:lnTo>
                        <a:pt x="207" y="101"/>
                      </a:lnTo>
                      <a:lnTo>
                        <a:pt x="198" y="86"/>
                      </a:lnTo>
                      <a:lnTo>
                        <a:pt x="188" y="74"/>
                      </a:lnTo>
                      <a:lnTo>
                        <a:pt x="176" y="62"/>
                      </a:lnTo>
                      <a:lnTo>
                        <a:pt x="162" y="51"/>
                      </a:lnTo>
                      <a:lnTo>
                        <a:pt x="157" y="46"/>
                      </a:lnTo>
                      <a:lnTo>
                        <a:pt x="142" y="37"/>
                      </a:lnTo>
                      <a:lnTo>
                        <a:pt x="126" y="28"/>
                      </a:lnTo>
                      <a:lnTo>
                        <a:pt x="110" y="19"/>
                      </a:lnTo>
                      <a:lnTo>
                        <a:pt x="91" y="13"/>
                      </a:lnTo>
                      <a:lnTo>
                        <a:pt x="72" y="8"/>
                      </a:lnTo>
                      <a:lnTo>
                        <a:pt x="65" y="6"/>
                      </a:lnTo>
                      <a:lnTo>
                        <a:pt x="45" y="2"/>
                      </a:lnTo>
                      <a:lnTo>
                        <a:pt x="24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84"/>
                <p:cNvSpPr>
                  <a:spLocks/>
                </p:cNvSpPr>
                <p:nvPr/>
              </p:nvSpPr>
              <p:spPr bwMode="auto">
                <a:xfrm>
                  <a:off x="3060" y="2567"/>
                  <a:ext cx="42" cy="43"/>
                </a:xfrm>
                <a:custGeom>
                  <a:avLst/>
                  <a:gdLst>
                    <a:gd name="T0" fmla="*/ 0 w 127"/>
                    <a:gd name="T1" fmla="*/ 0 h 170"/>
                    <a:gd name="T2" fmla="*/ 0 w 127"/>
                    <a:gd name="T3" fmla="*/ 0 h 170"/>
                    <a:gd name="T4" fmla="*/ 0 w 127"/>
                    <a:gd name="T5" fmla="*/ 0 h 170"/>
                    <a:gd name="T6" fmla="*/ 0 w 127"/>
                    <a:gd name="T7" fmla="*/ 0 h 170"/>
                    <a:gd name="T8" fmla="*/ 0 w 127"/>
                    <a:gd name="T9" fmla="*/ 0 h 170"/>
                    <a:gd name="T10" fmla="*/ 0 w 127"/>
                    <a:gd name="T11" fmla="*/ 0 h 170"/>
                    <a:gd name="T12" fmla="*/ 0 w 127"/>
                    <a:gd name="T13" fmla="*/ 0 h 170"/>
                    <a:gd name="T14" fmla="*/ 0 w 127"/>
                    <a:gd name="T15" fmla="*/ 0 h 170"/>
                    <a:gd name="T16" fmla="*/ 0 w 127"/>
                    <a:gd name="T17" fmla="*/ 0 h 170"/>
                    <a:gd name="T18" fmla="*/ 0 w 127"/>
                    <a:gd name="T19" fmla="*/ 0 h 170"/>
                    <a:gd name="T20" fmla="*/ 0 w 127"/>
                    <a:gd name="T21" fmla="*/ 0 h 170"/>
                    <a:gd name="T22" fmla="*/ 0 w 127"/>
                    <a:gd name="T23" fmla="*/ 0 h 170"/>
                    <a:gd name="T24" fmla="*/ 0 w 127"/>
                    <a:gd name="T25" fmla="*/ 0 h 170"/>
                    <a:gd name="T26" fmla="*/ 0 w 127"/>
                    <a:gd name="T27" fmla="*/ 0 h 170"/>
                    <a:gd name="T28" fmla="*/ 0 w 127"/>
                    <a:gd name="T29" fmla="*/ 0 h 170"/>
                    <a:gd name="T30" fmla="*/ 0 w 127"/>
                    <a:gd name="T31" fmla="*/ 0 h 170"/>
                    <a:gd name="T32" fmla="*/ 0 w 127"/>
                    <a:gd name="T33" fmla="*/ 0 h 170"/>
                    <a:gd name="T34" fmla="*/ 0 w 127"/>
                    <a:gd name="T35" fmla="*/ 0 h 170"/>
                    <a:gd name="T36" fmla="*/ 0 w 127"/>
                    <a:gd name="T37" fmla="*/ 0 h 170"/>
                    <a:gd name="T38" fmla="*/ 0 w 127"/>
                    <a:gd name="T39" fmla="*/ 0 h 170"/>
                    <a:gd name="T40" fmla="*/ 0 w 127"/>
                    <a:gd name="T41" fmla="*/ 0 h 170"/>
                    <a:gd name="T42" fmla="*/ 0 w 127"/>
                    <a:gd name="T43" fmla="*/ 0 h 170"/>
                    <a:gd name="T44" fmla="*/ 0 w 127"/>
                    <a:gd name="T45" fmla="*/ 0 h 170"/>
                    <a:gd name="T46" fmla="*/ 0 w 127"/>
                    <a:gd name="T47" fmla="*/ 0 h 170"/>
                    <a:gd name="T48" fmla="*/ 0 w 127"/>
                    <a:gd name="T49" fmla="*/ 0 h 170"/>
                    <a:gd name="T50" fmla="*/ 0 w 127"/>
                    <a:gd name="T51" fmla="*/ 0 h 170"/>
                    <a:gd name="T52" fmla="*/ 0 w 127"/>
                    <a:gd name="T53" fmla="*/ 0 h 170"/>
                    <a:gd name="T54" fmla="*/ 0 w 127"/>
                    <a:gd name="T55" fmla="*/ 0 h 170"/>
                    <a:gd name="T56" fmla="*/ 0 w 127"/>
                    <a:gd name="T57" fmla="*/ 0 h 170"/>
                    <a:gd name="T58" fmla="*/ 0 w 127"/>
                    <a:gd name="T59" fmla="*/ 0 h 170"/>
                    <a:gd name="T60" fmla="*/ 0 w 127"/>
                    <a:gd name="T61" fmla="*/ 0 h 170"/>
                    <a:gd name="T62" fmla="*/ 0 w 127"/>
                    <a:gd name="T63" fmla="*/ 0 h 170"/>
                    <a:gd name="T64" fmla="*/ 0 w 127"/>
                    <a:gd name="T65" fmla="*/ 0 h 170"/>
                    <a:gd name="T66" fmla="*/ 0 w 127"/>
                    <a:gd name="T67" fmla="*/ 0 h 170"/>
                    <a:gd name="T68" fmla="*/ 0 w 127"/>
                    <a:gd name="T69" fmla="*/ 0 h 170"/>
                    <a:gd name="T70" fmla="*/ 0 w 127"/>
                    <a:gd name="T71" fmla="*/ 0 h 170"/>
                    <a:gd name="T72" fmla="*/ 0 w 127"/>
                    <a:gd name="T73" fmla="*/ 0 h 170"/>
                    <a:gd name="T74" fmla="*/ 0 w 127"/>
                    <a:gd name="T75" fmla="*/ 0 h 170"/>
                    <a:gd name="T76" fmla="*/ 0 w 127"/>
                    <a:gd name="T77" fmla="*/ 0 h 170"/>
                    <a:gd name="T78" fmla="*/ 0 w 127"/>
                    <a:gd name="T79" fmla="*/ 0 h 17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7"/>
                    <a:gd name="T121" fmla="*/ 0 h 170"/>
                    <a:gd name="T122" fmla="*/ 127 w 127"/>
                    <a:gd name="T123" fmla="*/ 170 h 17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7" h="170">
                      <a:moveTo>
                        <a:pt x="0" y="169"/>
                      </a:moveTo>
                      <a:lnTo>
                        <a:pt x="35" y="170"/>
                      </a:lnTo>
                      <a:lnTo>
                        <a:pt x="35" y="153"/>
                      </a:lnTo>
                      <a:lnTo>
                        <a:pt x="37" y="139"/>
                      </a:lnTo>
                      <a:lnTo>
                        <a:pt x="19" y="139"/>
                      </a:lnTo>
                      <a:lnTo>
                        <a:pt x="35" y="147"/>
                      </a:lnTo>
                      <a:lnTo>
                        <a:pt x="43" y="119"/>
                      </a:lnTo>
                      <a:lnTo>
                        <a:pt x="52" y="94"/>
                      </a:lnTo>
                      <a:lnTo>
                        <a:pt x="36" y="85"/>
                      </a:lnTo>
                      <a:lnTo>
                        <a:pt x="49" y="100"/>
                      </a:lnTo>
                      <a:lnTo>
                        <a:pt x="63" y="78"/>
                      </a:lnTo>
                      <a:lnTo>
                        <a:pt x="78" y="60"/>
                      </a:lnTo>
                      <a:lnTo>
                        <a:pt x="87" y="52"/>
                      </a:lnTo>
                      <a:lnTo>
                        <a:pt x="75" y="38"/>
                      </a:lnTo>
                      <a:lnTo>
                        <a:pt x="82" y="56"/>
                      </a:lnTo>
                      <a:lnTo>
                        <a:pt x="91" y="50"/>
                      </a:lnTo>
                      <a:lnTo>
                        <a:pt x="102" y="45"/>
                      </a:lnTo>
                      <a:lnTo>
                        <a:pt x="112" y="41"/>
                      </a:lnTo>
                      <a:lnTo>
                        <a:pt x="105" y="23"/>
                      </a:lnTo>
                      <a:lnTo>
                        <a:pt x="105" y="42"/>
                      </a:lnTo>
                      <a:lnTo>
                        <a:pt x="115" y="40"/>
                      </a:lnTo>
                      <a:lnTo>
                        <a:pt x="127" y="40"/>
                      </a:lnTo>
                      <a:lnTo>
                        <a:pt x="127" y="0"/>
                      </a:lnTo>
                      <a:lnTo>
                        <a:pt x="115" y="0"/>
                      </a:lnTo>
                      <a:lnTo>
                        <a:pt x="105" y="2"/>
                      </a:lnTo>
                      <a:lnTo>
                        <a:pt x="98" y="5"/>
                      </a:lnTo>
                      <a:lnTo>
                        <a:pt x="88" y="8"/>
                      </a:lnTo>
                      <a:lnTo>
                        <a:pt x="77" y="13"/>
                      </a:lnTo>
                      <a:lnTo>
                        <a:pt x="68" y="19"/>
                      </a:lnTo>
                      <a:lnTo>
                        <a:pt x="63" y="24"/>
                      </a:lnTo>
                      <a:lnTo>
                        <a:pt x="54" y="31"/>
                      </a:lnTo>
                      <a:lnTo>
                        <a:pt x="38" y="50"/>
                      </a:lnTo>
                      <a:lnTo>
                        <a:pt x="25" y="72"/>
                      </a:lnTo>
                      <a:lnTo>
                        <a:pt x="20" y="78"/>
                      </a:lnTo>
                      <a:lnTo>
                        <a:pt x="11" y="103"/>
                      </a:lnTo>
                      <a:lnTo>
                        <a:pt x="4" y="131"/>
                      </a:lnTo>
                      <a:lnTo>
                        <a:pt x="2" y="139"/>
                      </a:lnTo>
                      <a:lnTo>
                        <a:pt x="0" y="153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9" name="Freeform 185"/>
              <p:cNvSpPr>
                <a:spLocks/>
              </p:cNvSpPr>
              <p:nvPr/>
            </p:nvSpPr>
            <p:spPr bwMode="auto">
              <a:xfrm>
                <a:off x="3023" y="2544"/>
                <a:ext cx="22" cy="66"/>
              </a:xfrm>
              <a:custGeom>
                <a:avLst/>
                <a:gdLst>
                  <a:gd name="T0" fmla="*/ 0 w 66"/>
                  <a:gd name="T1" fmla="*/ 0 h 264"/>
                  <a:gd name="T2" fmla="*/ 0 w 66"/>
                  <a:gd name="T3" fmla="*/ 0 h 264"/>
                  <a:gd name="T4" fmla="*/ 0 w 66"/>
                  <a:gd name="T5" fmla="*/ 0 h 264"/>
                  <a:gd name="T6" fmla="*/ 0 w 66"/>
                  <a:gd name="T7" fmla="*/ 0 h 264"/>
                  <a:gd name="T8" fmla="*/ 0 w 66"/>
                  <a:gd name="T9" fmla="*/ 0 h 264"/>
                  <a:gd name="T10" fmla="*/ 0 w 66"/>
                  <a:gd name="T11" fmla="*/ 0 h 264"/>
                  <a:gd name="T12" fmla="*/ 0 w 66"/>
                  <a:gd name="T13" fmla="*/ 0 h 264"/>
                  <a:gd name="T14" fmla="*/ 0 w 66"/>
                  <a:gd name="T15" fmla="*/ 0 h 264"/>
                  <a:gd name="T16" fmla="*/ 0 w 66"/>
                  <a:gd name="T17" fmla="*/ 0 h 264"/>
                  <a:gd name="T18" fmla="*/ 0 w 66"/>
                  <a:gd name="T19" fmla="*/ 0 h 264"/>
                  <a:gd name="T20" fmla="*/ 0 w 66"/>
                  <a:gd name="T21" fmla="*/ 0 h 264"/>
                  <a:gd name="T22" fmla="*/ 0 w 66"/>
                  <a:gd name="T23" fmla="*/ 0 h 264"/>
                  <a:gd name="T24" fmla="*/ 0 w 66"/>
                  <a:gd name="T25" fmla="*/ 0 h 264"/>
                  <a:gd name="T26" fmla="*/ 0 w 66"/>
                  <a:gd name="T27" fmla="*/ 0 h 264"/>
                  <a:gd name="T28" fmla="*/ 0 w 66"/>
                  <a:gd name="T29" fmla="*/ 0 h 264"/>
                  <a:gd name="T30" fmla="*/ 0 w 66"/>
                  <a:gd name="T31" fmla="*/ 0 h 264"/>
                  <a:gd name="T32" fmla="*/ 0 w 66"/>
                  <a:gd name="T33" fmla="*/ 0 h 264"/>
                  <a:gd name="T34" fmla="*/ 0 w 66"/>
                  <a:gd name="T35" fmla="*/ 0 h 264"/>
                  <a:gd name="T36" fmla="*/ 0 w 66"/>
                  <a:gd name="T37" fmla="*/ 0 h 264"/>
                  <a:gd name="T38" fmla="*/ 0 w 66"/>
                  <a:gd name="T39" fmla="*/ 0 h 264"/>
                  <a:gd name="T40" fmla="*/ 0 w 66"/>
                  <a:gd name="T41" fmla="*/ 0 h 264"/>
                  <a:gd name="T42" fmla="*/ 0 w 66"/>
                  <a:gd name="T43" fmla="*/ 0 h 264"/>
                  <a:gd name="T44" fmla="*/ 0 w 66"/>
                  <a:gd name="T45" fmla="*/ 0 h 264"/>
                  <a:gd name="T46" fmla="*/ 0 w 66"/>
                  <a:gd name="T47" fmla="*/ 0 h 264"/>
                  <a:gd name="T48" fmla="*/ 0 w 66"/>
                  <a:gd name="T49" fmla="*/ 0 h 264"/>
                  <a:gd name="T50" fmla="*/ 0 w 66"/>
                  <a:gd name="T51" fmla="*/ 0 h 264"/>
                  <a:gd name="T52" fmla="*/ 0 w 66"/>
                  <a:gd name="T53" fmla="*/ 0 h 264"/>
                  <a:gd name="T54" fmla="*/ 0 w 66"/>
                  <a:gd name="T55" fmla="*/ 0 h 264"/>
                  <a:gd name="T56" fmla="*/ 0 w 66"/>
                  <a:gd name="T57" fmla="*/ 0 h 264"/>
                  <a:gd name="T58" fmla="*/ 0 w 66"/>
                  <a:gd name="T59" fmla="*/ 0 h 264"/>
                  <a:gd name="T60" fmla="*/ 0 w 66"/>
                  <a:gd name="T61" fmla="*/ 0 h 264"/>
                  <a:gd name="T62" fmla="*/ 0 w 66"/>
                  <a:gd name="T63" fmla="*/ 0 h 264"/>
                  <a:gd name="T64" fmla="*/ 0 w 66"/>
                  <a:gd name="T65" fmla="*/ 0 h 264"/>
                  <a:gd name="T66" fmla="*/ 0 w 66"/>
                  <a:gd name="T67" fmla="*/ 0 h 264"/>
                  <a:gd name="T68" fmla="*/ 0 w 66"/>
                  <a:gd name="T69" fmla="*/ 0 h 264"/>
                  <a:gd name="T70" fmla="*/ 0 w 66"/>
                  <a:gd name="T71" fmla="*/ 0 h 264"/>
                  <a:gd name="T72" fmla="*/ 0 w 66"/>
                  <a:gd name="T73" fmla="*/ 0 h 264"/>
                  <a:gd name="T74" fmla="*/ 0 w 66"/>
                  <a:gd name="T75" fmla="*/ 0 h 264"/>
                  <a:gd name="T76" fmla="*/ 0 w 66"/>
                  <a:gd name="T77" fmla="*/ 0 h 264"/>
                  <a:gd name="T78" fmla="*/ 0 w 66"/>
                  <a:gd name="T79" fmla="*/ 0 h 264"/>
                  <a:gd name="T80" fmla="*/ 0 w 66"/>
                  <a:gd name="T81" fmla="*/ 0 h 264"/>
                  <a:gd name="T82" fmla="*/ 0 w 66"/>
                  <a:gd name="T83" fmla="*/ 0 h 26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6"/>
                  <a:gd name="T127" fmla="*/ 0 h 264"/>
                  <a:gd name="T128" fmla="*/ 66 w 66"/>
                  <a:gd name="T129" fmla="*/ 264 h 26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6" h="264">
                    <a:moveTo>
                      <a:pt x="8" y="0"/>
                    </a:moveTo>
                    <a:lnTo>
                      <a:pt x="8" y="41"/>
                    </a:lnTo>
                    <a:lnTo>
                      <a:pt x="12" y="42"/>
                    </a:lnTo>
                    <a:lnTo>
                      <a:pt x="12" y="21"/>
                    </a:lnTo>
                    <a:lnTo>
                      <a:pt x="5" y="39"/>
                    </a:lnTo>
                    <a:lnTo>
                      <a:pt x="0" y="36"/>
                    </a:lnTo>
                    <a:lnTo>
                      <a:pt x="4" y="39"/>
                    </a:lnTo>
                    <a:lnTo>
                      <a:pt x="8" y="44"/>
                    </a:lnTo>
                    <a:lnTo>
                      <a:pt x="20" y="31"/>
                    </a:lnTo>
                    <a:lnTo>
                      <a:pt x="4" y="38"/>
                    </a:lnTo>
                    <a:lnTo>
                      <a:pt x="8" y="47"/>
                    </a:lnTo>
                    <a:lnTo>
                      <a:pt x="11" y="58"/>
                    </a:lnTo>
                    <a:lnTo>
                      <a:pt x="14" y="70"/>
                    </a:lnTo>
                    <a:lnTo>
                      <a:pt x="18" y="83"/>
                    </a:lnTo>
                    <a:lnTo>
                      <a:pt x="21" y="99"/>
                    </a:lnTo>
                    <a:lnTo>
                      <a:pt x="37" y="91"/>
                    </a:lnTo>
                    <a:lnTo>
                      <a:pt x="19" y="91"/>
                    </a:lnTo>
                    <a:lnTo>
                      <a:pt x="22" y="109"/>
                    </a:lnTo>
                    <a:lnTo>
                      <a:pt x="24" y="127"/>
                    </a:lnTo>
                    <a:lnTo>
                      <a:pt x="26" y="147"/>
                    </a:lnTo>
                    <a:lnTo>
                      <a:pt x="28" y="169"/>
                    </a:lnTo>
                    <a:lnTo>
                      <a:pt x="30" y="215"/>
                    </a:lnTo>
                    <a:lnTo>
                      <a:pt x="31" y="264"/>
                    </a:lnTo>
                    <a:lnTo>
                      <a:pt x="66" y="264"/>
                    </a:lnTo>
                    <a:lnTo>
                      <a:pt x="65" y="215"/>
                    </a:lnTo>
                    <a:lnTo>
                      <a:pt x="63" y="169"/>
                    </a:lnTo>
                    <a:lnTo>
                      <a:pt x="61" y="147"/>
                    </a:lnTo>
                    <a:lnTo>
                      <a:pt x="59" y="127"/>
                    </a:lnTo>
                    <a:lnTo>
                      <a:pt x="57" y="109"/>
                    </a:lnTo>
                    <a:lnTo>
                      <a:pt x="53" y="91"/>
                    </a:lnTo>
                    <a:lnTo>
                      <a:pt x="52" y="83"/>
                    </a:lnTo>
                    <a:lnTo>
                      <a:pt x="49" y="67"/>
                    </a:lnTo>
                    <a:lnTo>
                      <a:pt x="46" y="54"/>
                    </a:lnTo>
                    <a:lnTo>
                      <a:pt x="43" y="42"/>
                    </a:lnTo>
                    <a:lnTo>
                      <a:pt x="40" y="31"/>
                    </a:lnTo>
                    <a:lnTo>
                      <a:pt x="36" y="22"/>
                    </a:lnTo>
                    <a:lnTo>
                      <a:pt x="32" y="16"/>
                    </a:lnTo>
                    <a:lnTo>
                      <a:pt x="28" y="11"/>
                    </a:lnTo>
                    <a:lnTo>
                      <a:pt x="24" y="8"/>
                    </a:lnTo>
                    <a:lnTo>
                      <a:pt x="19" y="3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0" name="Freeform 186"/>
              <p:cNvSpPr>
                <a:spLocks/>
              </p:cNvSpPr>
              <p:nvPr/>
            </p:nvSpPr>
            <p:spPr bwMode="auto">
              <a:xfrm>
                <a:off x="2750" y="2609"/>
                <a:ext cx="316" cy="10"/>
              </a:xfrm>
              <a:custGeom>
                <a:avLst/>
                <a:gdLst>
                  <a:gd name="T0" fmla="*/ 0 w 948"/>
                  <a:gd name="T1" fmla="*/ 0 h 41"/>
                  <a:gd name="T2" fmla="*/ 0 w 948"/>
                  <a:gd name="T3" fmla="*/ 0 h 41"/>
                  <a:gd name="T4" fmla="*/ 0 w 948"/>
                  <a:gd name="T5" fmla="*/ 0 h 41"/>
                  <a:gd name="T6" fmla="*/ 0 w 948"/>
                  <a:gd name="T7" fmla="*/ 0 h 41"/>
                  <a:gd name="T8" fmla="*/ 0 w 948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8"/>
                  <a:gd name="T16" fmla="*/ 0 h 41"/>
                  <a:gd name="T17" fmla="*/ 948 w 94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8" h="41">
                    <a:moveTo>
                      <a:pt x="0" y="0"/>
                    </a:moveTo>
                    <a:lnTo>
                      <a:pt x="0" y="40"/>
                    </a:lnTo>
                    <a:lnTo>
                      <a:pt x="948" y="41"/>
                    </a:lnTo>
                    <a:lnTo>
                      <a:pt x="948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1" name="Freeform 187"/>
              <p:cNvSpPr>
                <a:spLocks/>
              </p:cNvSpPr>
              <p:nvPr/>
            </p:nvSpPr>
            <p:spPr bwMode="auto">
              <a:xfrm>
                <a:off x="3154" y="2609"/>
                <a:ext cx="56" cy="10"/>
              </a:xfrm>
              <a:custGeom>
                <a:avLst/>
                <a:gdLst>
                  <a:gd name="T0" fmla="*/ 0 w 170"/>
                  <a:gd name="T1" fmla="*/ 0 h 41"/>
                  <a:gd name="T2" fmla="*/ 0 w 170"/>
                  <a:gd name="T3" fmla="*/ 0 h 41"/>
                  <a:gd name="T4" fmla="*/ 0 w 170"/>
                  <a:gd name="T5" fmla="*/ 0 h 41"/>
                  <a:gd name="T6" fmla="*/ 0 w 170"/>
                  <a:gd name="T7" fmla="*/ 0 h 41"/>
                  <a:gd name="T8" fmla="*/ 0 w 170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"/>
                  <a:gd name="T16" fmla="*/ 0 h 41"/>
                  <a:gd name="T17" fmla="*/ 170 w 17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" h="41">
                    <a:moveTo>
                      <a:pt x="0" y="0"/>
                    </a:moveTo>
                    <a:lnTo>
                      <a:pt x="0" y="40"/>
                    </a:lnTo>
                    <a:lnTo>
                      <a:pt x="170" y="41"/>
                    </a:lnTo>
                    <a:lnTo>
                      <a:pt x="17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" name="Freeform 188"/>
              <p:cNvSpPr>
                <a:spLocks/>
              </p:cNvSpPr>
              <p:nvPr/>
            </p:nvSpPr>
            <p:spPr bwMode="auto">
              <a:xfrm>
                <a:off x="2948" y="2488"/>
                <a:ext cx="95" cy="58"/>
              </a:xfrm>
              <a:custGeom>
                <a:avLst/>
                <a:gdLst>
                  <a:gd name="T0" fmla="*/ 0 w 283"/>
                  <a:gd name="T1" fmla="*/ 0 h 231"/>
                  <a:gd name="T2" fmla="*/ 0 w 283"/>
                  <a:gd name="T3" fmla="*/ 0 h 231"/>
                  <a:gd name="T4" fmla="*/ 0 w 283"/>
                  <a:gd name="T5" fmla="*/ 0 h 231"/>
                  <a:gd name="T6" fmla="*/ 0 w 283"/>
                  <a:gd name="T7" fmla="*/ 0 h 231"/>
                  <a:gd name="T8" fmla="*/ 0 w 283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3"/>
                  <a:gd name="T16" fmla="*/ 0 h 231"/>
                  <a:gd name="T17" fmla="*/ 283 w 283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3" h="231">
                    <a:moveTo>
                      <a:pt x="19" y="0"/>
                    </a:moveTo>
                    <a:lnTo>
                      <a:pt x="0" y="33"/>
                    </a:lnTo>
                    <a:lnTo>
                      <a:pt x="264" y="231"/>
                    </a:lnTo>
                    <a:lnTo>
                      <a:pt x="283" y="19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" name="Freeform 189"/>
              <p:cNvSpPr>
                <a:spLocks/>
              </p:cNvSpPr>
              <p:nvPr/>
            </p:nvSpPr>
            <p:spPr bwMode="auto">
              <a:xfrm>
                <a:off x="3034" y="2533"/>
                <a:ext cx="151" cy="25"/>
              </a:xfrm>
              <a:custGeom>
                <a:avLst/>
                <a:gdLst>
                  <a:gd name="T0" fmla="*/ 0 w 453"/>
                  <a:gd name="T1" fmla="*/ 0 h 100"/>
                  <a:gd name="T2" fmla="*/ 0 w 453"/>
                  <a:gd name="T3" fmla="*/ 0 h 100"/>
                  <a:gd name="T4" fmla="*/ 0 w 453"/>
                  <a:gd name="T5" fmla="*/ 0 h 100"/>
                  <a:gd name="T6" fmla="*/ 0 w 453"/>
                  <a:gd name="T7" fmla="*/ 0 h 100"/>
                  <a:gd name="T8" fmla="*/ 0 w 453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100"/>
                  <a:gd name="T17" fmla="*/ 453 w 453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100">
                    <a:moveTo>
                      <a:pt x="5" y="0"/>
                    </a:moveTo>
                    <a:lnTo>
                      <a:pt x="0" y="39"/>
                    </a:lnTo>
                    <a:lnTo>
                      <a:pt x="448" y="100"/>
                    </a:lnTo>
                    <a:lnTo>
                      <a:pt x="453" y="6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" name="Freeform 190"/>
              <p:cNvSpPr>
                <a:spLocks/>
              </p:cNvSpPr>
              <p:nvPr/>
            </p:nvSpPr>
            <p:spPr bwMode="auto">
              <a:xfrm>
                <a:off x="3171" y="2548"/>
                <a:ext cx="54" cy="27"/>
              </a:xfrm>
              <a:custGeom>
                <a:avLst/>
                <a:gdLst>
                  <a:gd name="T0" fmla="*/ 0 w 163"/>
                  <a:gd name="T1" fmla="*/ 0 h 111"/>
                  <a:gd name="T2" fmla="*/ 0 w 163"/>
                  <a:gd name="T3" fmla="*/ 0 h 111"/>
                  <a:gd name="T4" fmla="*/ 0 w 163"/>
                  <a:gd name="T5" fmla="*/ 0 h 111"/>
                  <a:gd name="T6" fmla="*/ 0 w 163"/>
                  <a:gd name="T7" fmla="*/ 0 h 111"/>
                  <a:gd name="T8" fmla="*/ 0 w 163"/>
                  <a:gd name="T9" fmla="*/ 0 h 111"/>
                  <a:gd name="T10" fmla="*/ 0 w 163"/>
                  <a:gd name="T11" fmla="*/ 0 h 111"/>
                  <a:gd name="T12" fmla="*/ 0 w 163"/>
                  <a:gd name="T13" fmla="*/ 0 h 111"/>
                  <a:gd name="T14" fmla="*/ 0 w 163"/>
                  <a:gd name="T15" fmla="*/ 0 h 111"/>
                  <a:gd name="T16" fmla="*/ 0 w 163"/>
                  <a:gd name="T17" fmla="*/ 0 h 111"/>
                  <a:gd name="T18" fmla="*/ 0 w 163"/>
                  <a:gd name="T19" fmla="*/ 0 h 111"/>
                  <a:gd name="T20" fmla="*/ 0 w 163"/>
                  <a:gd name="T21" fmla="*/ 0 h 111"/>
                  <a:gd name="T22" fmla="*/ 0 w 163"/>
                  <a:gd name="T23" fmla="*/ 0 h 111"/>
                  <a:gd name="T24" fmla="*/ 0 w 163"/>
                  <a:gd name="T25" fmla="*/ 0 h 111"/>
                  <a:gd name="T26" fmla="*/ 0 w 163"/>
                  <a:gd name="T27" fmla="*/ 0 h 111"/>
                  <a:gd name="T28" fmla="*/ 0 w 163"/>
                  <a:gd name="T29" fmla="*/ 0 h 111"/>
                  <a:gd name="T30" fmla="*/ 0 w 163"/>
                  <a:gd name="T31" fmla="*/ 0 h 111"/>
                  <a:gd name="T32" fmla="*/ 0 w 163"/>
                  <a:gd name="T33" fmla="*/ 0 h 111"/>
                  <a:gd name="T34" fmla="*/ 0 w 163"/>
                  <a:gd name="T35" fmla="*/ 0 h 111"/>
                  <a:gd name="T36" fmla="*/ 0 w 163"/>
                  <a:gd name="T37" fmla="*/ 0 h 111"/>
                  <a:gd name="T38" fmla="*/ 0 w 163"/>
                  <a:gd name="T39" fmla="*/ 0 h 111"/>
                  <a:gd name="T40" fmla="*/ 0 w 163"/>
                  <a:gd name="T41" fmla="*/ 0 h 111"/>
                  <a:gd name="T42" fmla="*/ 0 w 163"/>
                  <a:gd name="T43" fmla="*/ 0 h 111"/>
                  <a:gd name="T44" fmla="*/ 0 w 163"/>
                  <a:gd name="T45" fmla="*/ 0 h 111"/>
                  <a:gd name="T46" fmla="*/ 0 w 163"/>
                  <a:gd name="T47" fmla="*/ 0 h 111"/>
                  <a:gd name="T48" fmla="*/ 0 w 163"/>
                  <a:gd name="T49" fmla="*/ 0 h 111"/>
                  <a:gd name="T50" fmla="*/ 0 w 163"/>
                  <a:gd name="T51" fmla="*/ 0 h 111"/>
                  <a:gd name="T52" fmla="*/ 0 w 163"/>
                  <a:gd name="T53" fmla="*/ 0 h 111"/>
                  <a:gd name="T54" fmla="*/ 0 w 163"/>
                  <a:gd name="T55" fmla="*/ 0 h 111"/>
                  <a:gd name="T56" fmla="*/ 0 w 163"/>
                  <a:gd name="T57" fmla="*/ 0 h 111"/>
                  <a:gd name="T58" fmla="*/ 0 w 163"/>
                  <a:gd name="T59" fmla="*/ 0 h 111"/>
                  <a:gd name="T60" fmla="*/ 0 w 163"/>
                  <a:gd name="T61" fmla="*/ 0 h 111"/>
                  <a:gd name="T62" fmla="*/ 0 w 163"/>
                  <a:gd name="T63" fmla="*/ 0 h 111"/>
                  <a:gd name="T64" fmla="*/ 0 w 163"/>
                  <a:gd name="T65" fmla="*/ 0 h 111"/>
                  <a:gd name="T66" fmla="*/ 0 w 163"/>
                  <a:gd name="T67" fmla="*/ 0 h 111"/>
                  <a:gd name="T68" fmla="*/ 0 w 163"/>
                  <a:gd name="T69" fmla="*/ 0 h 111"/>
                  <a:gd name="T70" fmla="*/ 0 w 163"/>
                  <a:gd name="T71" fmla="*/ 0 h 111"/>
                  <a:gd name="T72" fmla="*/ 0 w 163"/>
                  <a:gd name="T73" fmla="*/ 0 h 111"/>
                  <a:gd name="T74" fmla="*/ 0 w 163"/>
                  <a:gd name="T75" fmla="*/ 0 h 111"/>
                  <a:gd name="T76" fmla="*/ 0 w 163"/>
                  <a:gd name="T77" fmla="*/ 0 h 1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3"/>
                  <a:gd name="T118" fmla="*/ 0 h 111"/>
                  <a:gd name="T119" fmla="*/ 163 w 163"/>
                  <a:gd name="T120" fmla="*/ 111 h 1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3" h="111">
                    <a:moveTo>
                      <a:pt x="0" y="0"/>
                    </a:moveTo>
                    <a:lnTo>
                      <a:pt x="0" y="40"/>
                    </a:lnTo>
                    <a:lnTo>
                      <a:pt x="30" y="41"/>
                    </a:lnTo>
                    <a:lnTo>
                      <a:pt x="57" y="46"/>
                    </a:lnTo>
                    <a:lnTo>
                      <a:pt x="57" y="27"/>
                    </a:lnTo>
                    <a:lnTo>
                      <a:pt x="50" y="45"/>
                    </a:lnTo>
                    <a:lnTo>
                      <a:pt x="74" y="54"/>
                    </a:lnTo>
                    <a:lnTo>
                      <a:pt x="96" y="65"/>
                    </a:lnTo>
                    <a:lnTo>
                      <a:pt x="105" y="71"/>
                    </a:lnTo>
                    <a:lnTo>
                      <a:pt x="112" y="52"/>
                    </a:lnTo>
                    <a:lnTo>
                      <a:pt x="99" y="67"/>
                    </a:lnTo>
                    <a:lnTo>
                      <a:pt x="108" y="74"/>
                    </a:lnTo>
                    <a:lnTo>
                      <a:pt x="115" y="82"/>
                    </a:lnTo>
                    <a:lnTo>
                      <a:pt x="122" y="90"/>
                    </a:lnTo>
                    <a:lnTo>
                      <a:pt x="133" y="76"/>
                    </a:lnTo>
                    <a:lnTo>
                      <a:pt x="117" y="84"/>
                    </a:lnTo>
                    <a:lnTo>
                      <a:pt x="123" y="91"/>
                    </a:lnTo>
                    <a:lnTo>
                      <a:pt x="126" y="101"/>
                    </a:lnTo>
                    <a:lnTo>
                      <a:pt x="128" y="110"/>
                    </a:lnTo>
                    <a:lnTo>
                      <a:pt x="144" y="101"/>
                    </a:lnTo>
                    <a:lnTo>
                      <a:pt x="127" y="101"/>
                    </a:lnTo>
                    <a:lnTo>
                      <a:pt x="128" y="111"/>
                    </a:lnTo>
                    <a:lnTo>
                      <a:pt x="163" y="111"/>
                    </a:lnTo>
                    <a:lnTo>
                      <a:pt x="162" y="101"/>
                    </a:lnTo>
                    <a:lnTo>
                      <a:pt x="160" y="94"/>
                    </a:lnTo>
                    <a:lnTo>
                      <a:pt x="157" y="85"/>
                    </a:lnTo>
                    <a:lnTo>
                      <a:pt x="154" y="76"/>
                    </a:lnTo>
                    <a:lnTo>
                      <a:pt x="149" y="68"/>
                    </a:lnTo>
                    <a:lnTo>
                      <a:pt x="146" y="62"/>
                    </a:lnTo>
                    <a:lnTo>
                      <a:pt x="140" y="54"/>
                    </a:lnTo>
                    <a:lnTo>
                      <a:pt x="132" y="46"/>
                    </a:lnTo>
                    <a:lnTo>
                      <a:pt x="124" y="39"/>
                    </a:lnTo>
                    <a:lnTo>
                      <a:pt x="118" y="34"/>
                    </a:lnTo>
                    <a:lnTo>
                      <a:pt x="110" y="28"/>
                    </a:lnTo>
                    <a:lnTo>
                      <a:pt x="88" y="17"/>
                    </a:lnTo>
                    <a:lnTo>
                      <a:pt x="64" y="9"/>
                    </a:lnTo>
                    <a:lnTo>
                      <a:pt x="57" y="6"/>
                    </a:lnTo>
                    <a:lnTo>
                      <a:pt x="3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" name="Freeform 191"/>
              <p:cNvSpPr>
                <a:spLocks/>
              </p:cNvSpPr>
              <p:nvPr/>
            </p:nvSpPr>
            <p:spPr bwMode="auto">
              <a:xfrm>
                <a:off x="3205" y="2581"/>
                <a:ext cx="24" cy="34"/>
              </a:xfrm>
              <a:custGeom>
                <a:avLst/>
                <a:gdLst>
                  <a:gd name="T0" fmla="*/ 0 w 71"/>
                  <a:gd name="T1" fmla="*/ 0 h 137"/>
                  <a:gd name="T2" fmla="*/ 0 w 71"/>
                  <a:gd name="T3" fmla="*/ 0 h 137"/>
                  <a:gd name="T4" fmla="*/ 0 w 71"/>
                  <a:gd name="T5" fmla="*/ 0 h 137"/>
                  <a:gd name="T6" fmla="*/ 0 w 71"/>
                  <a:gd name="T7" fmla="*/ 0 h 137"/>
                  <a:gd name="T8" fmla="*/ 0 w 71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37"/>
                  <a:gd name="T17" fmla="*/ 71 w 71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37">
                    <a:moveTo>
                      <a:pt x="71" y="15"/>
                    </a:moveTo>
                    <a:lnTo>
                      <a:pt x="40" y="0"/>
                    </a:lnTo>
                    <a:lnTo>
                      <a:pt x="0" y="122"/>
                    </a:lnTo>
                    <a:lnTo>
                      <a:pt x="31" y="137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" name="Freeform 192"/>
              <p:cNvSpPr>
                <a:spLocks/>
              </p:cNvSpPr>
              <p:nvPr/>
            </p:nvSpPr>
            <p:spPr bwMode="auto">
              <a:xfrm>
                <a:off x="2836" y="2496"/>
                <a:ext cx="16" cy="114"/>
              </a:xfrm>
              <a:custGeom>
                <a:avLst/>
                <a:gdLst>
                  <a:gd name="T0" fmla="*/ 0 w 48"/>
                  <a:gd name="T1" fmla="*/ 0 h 458"/>
                  <a:gd name="T2" fmla="*/ 0 w 48"/>
                  <a:gd name="T3" fmla="*/ 0 h 458"/>
                  <a:gd name="T4" fmla="*/ 0 w 48"/>
                  <a:gd name="T5" fmla="*/ 0 h 458"/>
                  <a:gd name="T6" fmla="*/ 0 w 48"/>
                  <a:gd name="T7" fmla="*/ 0 h 458"/>
                  <a:gd name="T8" fmla="*/ 0 w 48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58"/>
                  <a:gd name="T17" fmla="*/ 48 w 48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58">
                    <a:moveTo>
                      <a:pt x="48" y="1"/>
                    </a:moveTo>
                    <a:lnTo>
                      <a:pt x="14" y="0"/>
                    </a:lnTo>
                    <a:lnTo>
                      <a:pt x="0" y="457"/>
                    </a:lnTo>
                    <a:lnTo>
                      <a:pt x="35" y="45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8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1" name="TextBox 310"/>
          <p:cNvSpPr txBox="1"/>
          <p:nvPr/>
        </p:nvSpPr>
        <p:spPr>
          <a:xfrm>
            <a:off x="1138072" y="354335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MRP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3491882" y="364439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MRP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860828" y="2078225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JIS/JIT/P-KB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275857" y="2085194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JIS/JIT/P-KB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724740" y="2085194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JIS/ANDON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5580114" y="3003296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JIT/P-KB/E-KB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3419874" y="2787272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JIT/P-KB/E-KB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物流总图（</a:t>
            </a:r>
            <a:r>
              <a:rPr lang="zh-CN" altLang="en-US" dirty="0" smtClean="0"/>
              <a:t>示意图）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444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build="allAtOnce"/>
      <p:bldP spid="312" grpId="0" build="allAtOnce"/>
      <p:bldP spid="313" grpId="0" build="allAtOnce"/>
      <p:bldP spid="314" grpId="0" build="allAtOnce"/>
      <p:bldP spid="315" grpId="0" build="allAtOnce"/>
      <p:bldP spid="316" grpId="0" build="allAtOnce"/>
      <p:bldP spid="317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4"/>
          <p:cNvSpPr>
            <a:spLocks noGrp="1" noChangeAspect="1" noChangeArrowheads="1"/>
          </p:cNvSpPr>
          <p:nvPr>
            <p:ph type="title"/>
          </p:nvPr>
        </p:nvSpPr>
        <p:spPr>
          <a:xfrm>
            <a:off x="331471" y="235063"/>
            <a:ext cx="8460105" cy="33855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订单生命周期</a:t>
            </a:r>
          </a:p>
        </p:txBody>
      </p:sp>
      <p:sp>
        <p:nvSpPr>
          <p:cNvPr id="35842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583208" y="4866714"/>
            <a:ext cx="182563" cy="123111"/>
          </a:xfrm>
          <a:prstGeom prst="rect">
            <a:avLst/>
          </a:prstGeom>
          <a:noFill/>
        </p:spPr>
        <p:txBody>
          <a:bodyPr/>
          <a:lstStyle/>
          <a:p>
            <a:fld id="{8F37C662-692F-49DC-8FB2-0D023861AE5F}" type="slidenum">
              <a:rPr lang="zh-CN" altLang="de-DE" sz="800" smtClean="0"/>
              <a:pPr/>
              <a:t>16</a:t>
            </a:fld>
            <a:endParaRPr lang="de-DE" altLang="zh-CN" sz="800" smtClean="0"/>
          </a:p>
        </p:txBody>
      </p:sp>
      <p:sp>
        <p:nvSpPr>
          <p:cNvPr id="35843" name="AutoShape 2"/>
          <p:cNvSpPr>
            <a:spLocks noChangeArrowheads="1"/>
          </p:cNvSpPr>
          <p:nvPr/>
        </p:nvSpPr>
        <p:spPr bwMode="auto">
          <a:xfrm>
            <a:off x="629245" y="1948928"/>
            <a:ext cx="3096591" cy="1382316"/>
          </a:xfrm>
          <a:prstGeom prst="homePlate">
            <a:avLst>
              <a:gd name="adj" fmla="val 28035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endParaRPr lang="zh-CN" altLang="zh-CN" b="1">
              <a:cs typeface="Arial" pitchFamily="34" charset="0"/>
            </a:endParaRPr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4517031" y="1960834"/>
            <a:ext cx="4178303" cy="1382316"/>
          </a:xfrm>
          <a:prstGeom prst="homePlate">
            <a:avLst>
              <a:gd name="adj" fmla="val 31003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endParaRPr lang="en-US" altLang="zh-CN" sz="1800" b="1" dirty="0">
              <a:cs typeface="Arial" pitchFamily="34" charset="0"/>
            </a:endParaRPr>
          </a:p>
          <a:p>
            <a:pPr algn="ctr"/>
            <a:endParaRPr lang="en-US" altLang="zh-CN" sz="1800" b="1" dirty="0">
              <a:cs typeface="Arial" pitchFamily="34" charset="0"/>
            </a:endParaRPr>
          </a:p>
          <a:p>
            <a:pPr algn="ctr"/>
            <a:endParaRPr lang="en-US" altLang="zh-CN" sz="1800" b="1" dirty="0">
              <a:cs typeface="Arial" pitchFamily="34" charset="0"/>
            </a:endParaRPr>
          </a:p>
        </p:txBody>
      </p:sp>
      <p:sp>
        <p:nvSpPr>
          <p:cNvPr id="35846" name="Freeform 5"/>
          <p:cNvSpPr>
            <a:spLocks/>
          </p:cNvSpPr>
          <p:nvPr/>
        </p:nvSpPr>
        <p:spPr bwMode="auto">
          <a:xfrm>
            <a:off x="6156176" y="2723216"/>
            <a:ext cx="0" cy="7144"/>
          </a:xfrm>
          <a:custGeom>
            <a:avLst/>
            <a:gdLst>
              <a:gd name="T0" fmla="*/ 0 w 17"/>
              <a:gd name="T1" fmla="*/ 2147483647 h 11"/>
              <a:gd name="T2" fmla="*/ 0 w 17"/>
              <a:gd name="T3" fmla="*/ 2147483647 h 11"/>
              <a:gd name="T4" fmla="*/ 0 w 17"/>
              <a:gd name="T5" fmla="*/ 2147483647 h 11"/>
              <a:gd name="T6" fmla="*/ 0 w 17"/>
              <a:gd name="T7" fmla="*/ 0 h 11"/>
              <a:gd name="T8" fmla="*/ 0 w 17"/>
              <a:gd name="T9" fmla="*/ 2147483647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1"/>
              <a:gd name="T17" fmla="*/ 0 w 17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1">
                <a:moveTo>
                  <a:pt x="0" y="11"/>
                </a:moveTo>
                <a:lnTo>
                  <a:pt x="17" y="1"/>
                </a:lnTo>
                <a:lnTo>
                  <a:pt x="4" y="0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4705985" y="2211710"/>
            <a:ext cx="16557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Goods Issue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848" name="AutoShape 10"/>
          <p:cNvSpPr>
            <a:spLocks noChangeArrowheads="1"/>
          </p:cNvSpPr>
          <p:nvPr/>
        </p:nvSpPr>
        <p:spPr bwMode="auto">
          <a:xfrm rot="5400000" flipV="1">
            <a:off x="3019136" y="1903723"/>
            <a:ext cx="1409706" cy="69854"/>
          </a:xfrm>
          <a:prstGeom prst="rightArrow">
            <a:avLst>
              <a:gd name="adj1" fmla="val 51593"/>
              <a:gd name="adj2" fmla="val 351125"/>
            </a:avLst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endParaRPr lang="zh-CN" altLang="en-US"/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3221780" y="987574"/>
            <a:ext cx="165735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>
            <a:spAutoFit/>
          </a:bodyPr>
          <a:lstStyle/>
          <a:p>
            <a:r>
              <a:rPr lang="zh-CN" altLang="en-US" sz="1600" dirty="0" smtClean="0">
                <a:solidFill>
                  <a:srgbClr val="FF3300"/>
                </a:solidFill>
              </a:rPr>
              <a:t>释放</a:t>
            </a:r>
            <a:endParaRPr lang="zh-CN" altLang="en-US" sz="1600" dirty="0">
              <a:solidFill>
                <a:srgbClr val="FF3300"/>
              </a:solidFill>
            </a:endParaRPr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8278859" y="987575"/>
            <a:ext cx="86514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/>
          <a:p>
            <a:r>
              <a:rPr lang="zh-CN" altLang="en-US" sz="1600" dirty="0" smtClean="0">
                <a:solidFill>
                  <a:srgbClr val="FF3300"/>
                </a:solidFill>
              </a:rPr>
              <a:t>关闭</a:t>
            </a:r>
            <a:endParaRPr lang="zh-CN" altLang="en-US" sz="1600" dirty="0">
              <a:solidFill>
                <a:srgbClr val="FF3300"/>
              </a:solidFill>
            </a:endParaRPr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5364088" y="2541553"/>
            <a:ext cx="16557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Goods Receipt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854" name="Text Box 16"/>
          <p:cNvSpPr txBox="1">
            <a:spLocks noChangeArrowheads="1"/>
          </p:cNvSpPr>
          <p:nvPr/>
        </p:nvSpPr>
        <p:spPr bwMode="auto">
          <a:xfrm>
            <a:off x="1403648" y="1233795"/>
            <a:ext cx="158591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>
            <a:spAutoFit/>
          </a:bodyPr>
          <a:lstStyle/>
          <a:p>
            <a:r>
              <a:rPr lang="zh-CN" altLang="en-US" sz="1600" dirty="0" smtClean="0"/>
              <a:t>新建</a:t>
            </a:r>
            <a:endParaRPr lang="zh-CN" altLang="en-US" sz="1600" dirty="0"/>
          </a:p>
        </p:txBody>
      </p:sp>
      <p:sp>
        <p:nvSpPr>
          <p:cNvPr id="35855" name="AutoShape 17"/>
          <p:cNvSpPr>
            <a:spLocks noChangeArrowheads="1"/>
          </p:cNvSpPr>
          <p:nvPr/>
        </p:nvSpPr>
        <p:spPr bwMode="auto">
          <a:xfrm rot="16200000" flipH="1">
            <a:off x="1603184" y="1682717"/>
            <a:ext cx="469292" cy="73024"/>
          </a:xfrm>
          <a:prstGeom prst="rightArrow">
            <a:avLst>
              <a:gd name="adj1" fmla="val 51593"/>
              <a:gd name="adj2" fmla="val 144208"/>
            </a:avLst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endParaRPr lang="zh-CN" altLang="en-US"/>
          </a:p>
        </p:txBody>
      </p:sp>
      <p:sp>
        <p:nvSpPr>
          <p:cNvPr id="35856" name="AutoShape 20"/>
          <p:cNvSpPr>
            <a:spLocks noChangeArrowheads="1"/>
          </p:cNvSpPr>
          <p:nvPr/>
        </p:nvSpPr>
        <p:spPr bwMode="auto">
          <a:xfrm>
            <a:off x="700681" y="2025883"/>
            <a:ext cx="1135015" cy="26675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2785 h 21600"/>
              <a:gd name="T14" fmla="*/ 17221 w 21600"/>
              <a:gd name="T15" fmla="*/ 1881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700" y="0"/>
                </a:moveTo>
                <a:lnTo>
                  <a:pt x="15700" y="2785"/>
                </a:lnTo>
                <a:lnTo>
                  <a:pt x="3375" y="2785"/>
                </a:lnTo>
                <a:lnTo>
                  <a:pt x="3375" y="18815"/>
                </a:lnTo>
                <a:lnTo>
                  <a:pt x="15700" y="18815"/>
                </a:lnTo>
                <a:lnTo>
                  <a:pt x="157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785"/>
                </a:moveTo>
                <a:lnTo>
                  <a:pt x="1350" y="18815"/>
                </a:lnTo>
                <a:lnTo>
                  <a:pt x="2700" y="18815"/>
                </a:lnTo>
                <a:lnTo>
                  <a:pt x="2700" y="2785"/>
                </a:lnTo>
                <a:close/>
              </a:path>
              <a:path w="21600" h="21600">
                <a:moveTo>
                  <a:pt x="0" y="2785"/>
                </a:moveTo>
                <a:lnTo>
                  <a:pt x="0" y="18815"/>
                </a:lnTo>
                <a:lnTo>
                  <a:pt x="675" y="18815"/>
                </a:lnTo>
                <a:lnTo>
                  <a:pt x="675" y="2785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200" dirty="0" smtClean="0"/>
              <a:t>JIS</a:t>
            </a:r>
            <a:endParaRPr lang="en-US" altLang="zh-CN" sz="1200" dirty="0"/>
          </a:p>
        </p:txBody>
      </p:sp>
      <p:sp>
        <p:nvSpPr>
          <p:cNvPr id="35857" name="AutoShape 21"/>
          <p:cNvSpPr>
            <a:spLocks noChangeArrowheads="1"/>
          </p:cNvSpPr>
          <p:nvPr/>
        </p:nvSpPr>
        <p:spPr bwMode="auto">
          <a:xfrm>
            <a:off x="700681" y="2335181"/>
            <a:ext cx="1135015" cy="270644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2785 h 21600"/>
              <a:gd name="T14" fmla="*/ 17221 w 21600"/>
              <a:gd name="T15" fmla="*/ 1881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700" y="0"/>
                </a:moveTo>
                <a:lnTo>
                  <a:pt x="15700" y="2785"/>
                </a:lnTo>
                <a:lnTo>
                  <a:pt x="3375" y="2785"/>
                </a:lnTo>
                <a:lnTo>
                  <a:pt x="3375" y="18815"/>
                </a:lnTo>
                <a:lnTo>
                  <a:pt x="15700" y="18815"/>
                </a:lnTo>
                <a:lnTo>
                  <a:pt x="157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785"/>
                </a:moveTo>
                <a:lnTo>
                  <a:pt x="1350" y="18815"/>
                </a:lnTo>
                <a:lnTo>
                  <a:pt x="2700" y="18815"/>
                </a:lnTo>
                <a:lnTo>
                  <a:pt x="2700" y="2785"/>
                </a:lnTo>
                <a:close/>
              </a:path>
              <a:path w="21600" h="21600">
                <a:moveTo>
                  <a:pt x="0" y="2785"/>
                </a:moveTo>
                <a:lnTo>
                  <a:pt x="0" y="18815"/>
                </a:lnTo>
                <a:lnTo>
                  <a:pt x="675" y="18815"/>
                </a:lnTo>
                <a:lnTo>
                  <a:pt x="675" y="2785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200" dirty="0"/>
              <a:t>JIT</a:t>
            </a:r>
          </a:p>
        </p:txBody>
      </p:sp>
      <p:sp>
        <p:nvSpPr>
          <p:cNvPr id="35858" name="AutoShape 22"/>
          <p:cNvSpPr>
            <a:spLocks noChangeArrowheads="1"/>
          </p:cNvSpPr>
          <p:nvPr/>
        </p:nvSpPr>
        <p:spPr bwMode="auto">
          <a:xfrm>
            <a:off x="700681" y="2633846"/>
            <a:ext cx="1135015" cy="28803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2785 h 21600"/>
              <a:gd name="T14" fmla="*/ 17221 w 21600"/>
              <a:gd name="T15" fmla="*/ 1881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700" y="0"/>
                </a:moveTo>
                <a:lnTo>
                  <a:pt x="15700" y="2785"/>
                </a:lnTo>
                <a:lnTo>
                  <a:pt x="3375" y="2785"/>
                </a:lnTo>
                <a:lnTo>
                  <a:pt x="3375" y="18815"/>
                </a:lnTo>
                <a:lnTo>
                  <a:pt x="15700" y="18815"/>
                </a:lnTo>
                <a:lnTo>
                  <a:pt x="157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785"/>
                </a:moveTo>
                <a:lnTo>
                  <a:pt x="1350" y="18815"/>
                </a:lnTo>
                <a:lnTo>
                  <a:pt x="2700" y="18815"/>
                </a:lnTo>
                <a:lnTo>
                  <a:pt x="2700" y="2785"/>
                </a:lnTo>
                <a:close/>
              </a:path>
              <a:path w="21600" h="21600">
                <a:moveTo>
                  <a:pt x="0" y="2785"/>
                </a:moveTo>
                <a:lnTo>
                  <a:pt x="0" y="18815"/>
                </a:lnTo>
                <a:lnTo>
                  <a:pt x="675" y="18815"/>
                </a:lnTo>
                <a:lnTo>
                  <a:pt x="675" y="2785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200" dirty="0"/>
              <a:t>Kanban</a:t>
            </a:r>
          </a:p>
        </p:txBody>
      </p:sp>
      <p:sp>
        <p:nvSpPr>
          <p:cNvPr id="35859" name="Rectangle 23"/>
          <p:cNvSpPr>
            <a:spLocks noChangeArrowheads="1"/>
          </p:cNvSpPr>
          <p:nvPr/>
        </p:nvSpPr>
        <p:spPr bwMode="auto">
          <a:xfrm>
            <a:off x="5859544" y="4112299"/>
            <a:ext cx="14128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>
              <a:spcBef>
                <a:spcPct val="35000"/>
              </a:spcBef>
            </a:pPr>
            <a:r>
              <a:rPr lang="zh-CN" altLang="en-US" sz="1600" i="1" dirty="0" smtClean="0">
                <a:solidFill>
                  <a:srgbClr val="003399"/>
                </a:solidFill>
              </a:rPr>
              <a:t>订单执行流程</a:t>
            </a:r>
            <a:endParaRPr lang="en-US" altLang="zh-CN" sz="1600" i="1" dirty="0">
              <a:solidFill>
                <a:srgbClr val="003399"/>
              </a:solidFill>
            </a:endParaRPr>
          </a:p>
        </p:txBody>
      </p:sp>
      <p:sp>
        <p:nvSpPr>
          <p:cNvPr id="35860" name="AutoShape 24"/>
          <p:cNvSpPr>
            <a:spLocks noChangeArrowheads="1"/>
          </p:cNvSpPr>
          <p:nvPr/>
        </p:nvSpPr>
        <p:spPr bwMode="auto">
          <a:xfrm rot="5400000" flipV="1">
            <a:off x="8007165" y="1906960"/>
            <a:ext cx="1368626" cy="71439"/>
          </a:xfrm>
          <a:prstGeom prst="rightArrow">
            <a:avLst>
              <a:gd name="adj1" fmla="val 51593"/>
              <a:gd name="adj2" fmla="val 351125"/>
            </a:avLst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endParaRPr lang="zh-CN" altLang="en-US"/>
          </a:p>
        </p:txBody>
      </p:sp>
      <p:sp>
        <p:nvSpPr>
          <p:cNvPr id="35861" name="Rectangle 25"/>
          <p:cNvSpPr>
            <a:spLocks noChangeArrowheads="1"/>
          </p:cNvSpPr>
          <p:nvPr/>
        </p:nvSpPr>
        <p:spPr bwMode="auto">
          <a:xfrm>
            <a:off x="1573736" y="4059401"/>
            <a:ext cx="14128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>
              <a:spcBef>
                <a:spcPct val="35000"/>
              </a:spcBef>
            </a:pPr>
            <a:r>
              <a:rPr lang="zh-CN" altLang="en-US" sz="1600" i="1" dirty="0" smtClean="0">
                <a:solidFill>
                  <a:srgbClr val="003399"/>
                </a:solidFill>
              </a:rPr>
              <a:t>释放订单流程</a:t>
            </a:r>
            <a:endParaRPr lang="zh-CN" altLang="en-US" sz="1600" i="1" dirty="0">
              <a:solidFill>
                <a:srgbClr val="003399"/>
              </a:solidFill>
            </a:endParaRPr>
          </a:p>
        </p:txBody>
      </p:sp>
      <p:sp>
        <p:nvSpPr>
          <p:cNvPr id="35862" name="AutoShape 26"/>
          <p:cNvSpPr>
            <a:spLocks/>
          </p:cNvSpPr>
          <p:nvPr/>
        </p:nvSpPr>
        <p:spPr bwMode="auto">
          <a:xfrm rot="-5400000">
            <a:off x="1992313" y="2414665"/>
            <a:ext cx="334565" cy="3060701"/>
          </a:xfrm>
          <a:prstGeom prst="leftBrace">
            <a:avLst>
              <a:gd name="adj1" fmla="val 64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0" rIns="90000" bIns="0" anchor="ctr"/>
          <a:lstStyle/>
          <a:p>
            <a:endParaRPr lang="zh-CN" altLang="en-US"/>
          </a:p>
        </p:txBody>
      </p:sp>
      <p:sp>
        <p:nvSpPr>
          <p:cNvPr id="35863" name="AutoShape 27"/>
          <p:cNvSpPr>
            <a:spLocks/>
          </p:cNvSpPr>
          <p:nvPr/>
        </p:nvSpPr>
        <p:spPr bwMode="auto">
          <a:xfrm rot="-5400000">
            <a:off x="6429175" y="1938277"/>
            <a:ext cx="280988" cy="4105275"/>
          </a:xfrm>
          <a:prstGeom prst="leftBrace">
            <a:avLst>
              <a:gd name="adj1" fmla="val 91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0" rIns="90000" bIns="0" anchor="ctr"/>
          <a:lstStyle/>
          <a:p>
            <a:endParaRPr lang="zh-CN" altLang="en-US"/>
          </a:p>
        </p:txBody>
      </p:sp>
      <p:sp>
        <p:nvSpPr>
          <p:cNvPr id="35864" name="AutoShape 28"/>
          <p:cNvSpPr>
            <a:spLocks/>
          </p:cNvSpPr>
          <p:nvPr/>
        </p:nvSpPr>
        <p:spPr bwMode="auto">
          <a:xfrm rot="-5400000">
            <a:off x="4445396" y="458703"/>
            <a:ext cx="432197" cy="7921625"/>
          </a:xfrm>
          <a:prstGeom prst="leftBrace">
            <a:avLst>
              <a:gd name="adj1" fmla="val 1145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0" rIns="90000" bIns="0" anchor="ctr"/>
          <a:lstStyle/>
          <a:p>
            <a:endParaRPr lang="zh-CN" altLang="en-US"/>
          </a:p>
        </p:txBody>
      </p:sp>
      <p:sp>
        <p:nvSpPr>
          <p:cNvPr id="35865" name="Rectangle 29"/>
          <p:cNvSpPr>
            <a:spLocks noChangeArrowheads="1"/>
          </p:cNvSpPr>
          <p:nvPr/>
        </p:nvSpPr>
        <p:spPr bwMode="auto">
          <a:xfrm>
            <a:off x="4023232" y="4677276"/>
            <a:ext cx="14128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i="1" dirty="0" smtClean="0">
                <a:solidFill>
                  <a:srgbClr val="003399"/>
                </a:solidFill>
              </a:rPr>
              <a:t>订单生命周期</a:t>
            </a:r>
            <a:endParaRPr lang="zh-CN" altLang="en-US" sz="1600" i="1" dirty="0">
              <a:solidFill>
                <a:srgbClr val="003399"/>
              </a:solidFill>
            </a:endParaRPr>
          </a:p>
        </p:txBody>
      </p:sp>
      <p:sp>
        <p:nvSpPr>
          <p:cNvPr id="35866" name="Text Box 30"/>
          <p:cNvSpPr txBox="1">
            <a:spLocks noChangeArrowheads="1"/>
          </p:cNvSpPr>
          <p:nvPr/>
        </p:nvSpPr>
        <p:spPr bwMode="auto">
          <a:xfrm>
            <a:off x="1691680" y="3373056"/>
            <a:ext cx="11509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>
            <a:spAutoFit/>
          </a:bodyPr>
          <a:lstStyle/>
          <a:p>
            <a:r>
              <a:rPr lang="en-US" altLang="zh-CN" sz="1600" dirty="0"/>
              <a:t>Create</a:t>
            </a:r>
          </a:p>
        </p:txBody>
      </p:sp>
      <p:sp>
        <p:nvSpPr>
          <p:cNvPr id="35867" name="Text Box 31"/>
          <p:cNvSpPr txBox="1">
            <a:spLocks noChangeArrowheads="1"/>
          </p:cNvSpPr>
          <p:nvPr/>
        </p:nvSpPr>
        <p:spPr bwMode="auto">
          <a:xfrm>
            <a:off x="3365796" y="3363838"/>
            <a:ext cx="11509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Submit</a:t>
            </a:r>
          </a:p>
        </p:txBody>
      </p:sp>
      <p:sp>
        <p:nvSpPr>
          <p:cNvPr id="35868" name="Text Box 32"/>
          <p:cNvSpPr txBox="1">
            <a:spLocks noChangeArrowheads="1"/>
          </p:cNvSpPr>
          <p:nvPr/>
        </p:nvSpPr>
        <p:spPr bwMode="auto">
          <a:xfrm>
            <a:off x="4500290" y="3384056"/>
            <a:ext cx="143986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>
            <a:spAutoFit/>
          </a:bodyPr>
          <a:lstStyle/>
          <a:p>
            <a:r>
              <a:rPr lang="en-US" altLang="zh-CN" sz="1600" dirty="0"/>
              <a:t>In-Process</a:t>
            </a:r>
          </a:p>
        </p:txBody>
      </p:sp>
      <p:sp>
        <p:nvSpPr>
          <p:cNvPr id="35869" name="Text Box 35"/>
          <p:cNvSpPr txBox="1">
            <a:spLocks noChangeArrowheads="1"/>
          </p:cNvSpPr>
          <p:nvPr/>
        </p:nvSpPr>
        <p:spPr bwMode="auto">
          <a:xfrm>
            <a:off x="1855666" y="1566083"/>
            <a:ext cx="143986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35870" name="Text Box 36"/>
          <p:cNvSpPr txBox="1">
            <a:spLocks noChangeArrowheads="1"/>
          </p:cNvSpPr>
          <p:nvPr/>
        </p:nvSpPr>
        <p:spPr bwMode="auto">
          <a:xfrm>
            <a:off x="4248175" y="1203598"/>
            <a:ext cx="82788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/>
          <a:p>
            <a:r>
              <a:rPr lang="zh-CN" altLang="en-US" sz="1600" dirty="0" smtClean="0"/>
              <a:t>开始</a:t>
            </a:r>
            <a:endParaRPr lang="zh-CN" altLang="en-US" sz="1600" dirty="0"/>
          </a:p>
        </p:txBody>
      </p:sp>
      <p:sp>
        <p:nvSpPr>
          <p:cNvPr id="35872" name="Text Box 38"/>
          <p:cNvSpPr txBox="1">
            <a:spLocks noChangeArrowheads="1"/>
          </p:cNvSpPr>
          <p:nvPr/>
        </p:nvSpPr>
        <p:spPr bwMode="auto">
          <a:xfrm>
            <a:off x="7452320" y="3364819"/>
            <a:ext cx="129698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>
            <a:spAutoFit/>
          </a:bodyPr>
          <a:lstStyle/>
          <a:p>
            <a:r>
              <a:rPr lang="en-US" altLang="zh-CN" sz="1600" dirty="0"/>
              <a:t>Complete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6968976" y="2385923"/>
            <a:ext cx="647700" cy="377428"/>
            <a:chOff x="1215" y="2704"/>
            <a:chExt cx="590" cy="409"/>
          </a:xfrm>
        </p:grpSpPr>
        <p:sp>
          <p:nvSpPr>
            <p:cNvPr id="35887" name="AutoShape 40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5888" name="Picture 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874" name="Picture 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835" y="2385923"/>
            <a:ext cx="647700" cy="3583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5875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10" y="2440692"/>
            <a:ext cx="647700" cy="3583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5876" name="Picture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2172" y="2494269"/>
            <a:ext cx="647700" cy="3583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111851" y="2494269"/>
            <a:ext cx="647700" cy="377429"/>
            <a:chOff x="1215" y="2704"/>
            <a:chExt cx="590" cy="409"/>
          </a:xfrm>
        </p:grpSpPr>
        <p:sp>
          <p:nvSpPr>
            <p:cNvPr id="35885" name="AutoShape 46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5886" name="Picture 4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7256313" y="2602616"/>
            <a:ext cx="647700" cy="377428"/>
            <a:chOff x="1215" y="2704"/>
            <a:chExt cx="590" cy="409"/>
          </a:xfrm>
        </p:grpSpPr>
        <p:sp>
          <p:nvSpPr>
            <p:cNvPr id="35883" name="AutoShape 49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5884" name="Picture 5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35879" name="Text Box 51"/>
          <p:cNvSpPr txBox="1">
            <a:spLocks noChangeArrowheads="1"/>
          </p:cNvSpPr>
          <p:nvPr/>
        </p:nvSpPr>
        <p:spPr bwMode="auto">
          <a:xfrm>
            <a:off x="8315895" y="3549666"/>
            <a:ext cx="72060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Close</a:t>
            </a:r>
          </a:p>
        </p:txBody>
      </p:sp>
      <p:sp>
        <p:nvSpPr>
          <p:cNvPr id="35880" name="Text Box 52"/>
          <p:cNvSpPr txBox="1">
            <a:spLocks noChangeArrowheads="1"/>
          </p:cNvSpPr>
          <p:nvPr/>
        </p:nvSpPr>
        <p:spPr bwMode="auto">
          <a:xfrm>
            <a:off x="7318107" y="1233795"/>
            <a:ext cx="1229331" cy="250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/>
          <a:p>
            <a:r>
              <a:rPr lang="zh-CN" altLang="en-US" sz="1600" dirty="0" smtClean="0"/>
              <a:t>完成</a:t>
            </a:r>
            <a:endParaRPr lang="zh-CN" altLang="en-US" sz="1600" dirty="0"/>
          </a:p>
        </p:txBody>
      </p:sp>
      <p:sp>
        <p:nvSpPr>
          <p:cNvPr id="51" name="AutoShape 22"/>
          <p:cNvSpPr>
            <a:spLocks noChangeArrowheads="1"/>
          </p:cNvSpPr>
          <p:nvPr/>
        </p:nvSpPr>
        <p:spPr bwMode="auto">
          <a:xfrm>
            <a:off x="700681" y="2961987"/>
            <a:ext cx="1135015" cy="28803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2785 h 21600"/>
              <a:gd name="T14" fmla="*/ 17221 w 21600"/>
              <a:gd name="T15" fmla="*/ 1881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700" y="0"/>
                </a:moveTo>
                <a:lnTo>
                  <a:pt x="15700" y="2785"/>
                </a:lnTo>
                <a:lnTo>
                  <a:pt x="3375" y="2785"/>
                </a:lnTo>
                <a:lnTo>
                  <a:pt x="3375" y="18815"/>
                </a:lnTo>
                <a:lnTo>
                  <a:pt x="15700" y="18815"/>
                </a:lnTo>
                <a:lnTo>
                  <a:pt x="157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785"/>
                </a:moveTo>
                <a:lnTo>
                  <a:pt x="1350" y="18815"/>
                </a:lnTo>
                <a:lnTo>
                  <a:pt x="2700" y="18815"/>
                </a:lnTo>
                <a:lnTo>
                  <a:pt x="2700" y="2785"/>
                </a:lnTo>
                <a:close/>
              </a:path>
              <a:path w="21600" h="21600">
                <a:moveTo>
                  <a:pt x="0" y="2785"/>
                </a:moveTo>
                <a:lnTo>
                  <a:pt x="0" y="18815"/>
                </a:lnTo>
                <a:lnTo>
                  <a:pt x="675" y="18815"/>
                </a:lnTo>
                <a:lnTo>
                  <a:pt x="675" y="2785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200" dirty="0" smtClean="0"/>
              <a:t>Manual</a:t>
            </a:r>
            <a:endParaRPr lang="en-US" altLang="zh-CN" sz="1200" dirty="0"/>
          </a:p>
        </p:txBody>
      </p:sp>
      <p:sp>
        <p:nvSpPr>
          <p:cNvPr id="49" name="AutoShape 12"/>
          <p:cNvSpPr>
            <a:spLocks noChangeArrowheads="1"/>
          </p:cNvSpPr>
          <p:nvPr/>
        </p:nvSpPr>
        <p:spPr bwMode="auto">
          <a:xfrm rot="16200000" flipH="1">
            <a:off x="4290217" y="1672092"/>
            <a:ext cx="492130" cy="71436"/>
          </a:xfrm>
          <a:prstGeom prst="rightArrow">
            <a:avLst>
              <a:gd name="adj1" fmla="val 51593"/>
              <a:gd name="adj2" fmla="val 144208"/>
            </a:avLst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endParaRPr lang="zh-CN" altLang="en-US"/>
          </a:p>
        </p:txBody>
      </p:sp>
      <p:sp>
        <p:nvSpPr>
          <p:cNvPr id="50" name="AutoShape 15"/>
          <p:cNvSpPr>
            <a:spLocks noChangeArrowheads="1"/>
          </p:cNvSpPr>
          <p:nvPr/>
        </p:nvSpPr>
        <p:spPr bwMode="auto">
          <a:xfrm rot="16200000" flipH="1">
            <a:off x="7553222" y="1685502"/>
            <a:ext cx="480824" cy="69852"/>
          </a:xfrm>
          <a:prstGeom prst="rightArrow">
            <a:avLst>
              <a:gd name="adj1" fmla="val 51593"/>
              <a:gd name="adj2" fmla="val 158125"/>
            </a:avLst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</p:spPr>
        <p:txBody>
          <a:bodyPr vert="eaVert" wrap="none" lIns="90000" tIns="0" rIns="90000" bIns="0" anchor="ctr"/>
          <a:lstStyle/>
          <a:p>
            <a:pPr algn="ctr"/>
            <a:endParaRPr lang="zh-CN" altLang="zh-CN"/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3725836" y="3579862"/>
            <a:ext cx="143986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>
            <a:spAutoFit/>
          </a:bodyPr>
          <a:lstStyle/>
          <a:p>
            <a:r>
              <a:rPr lang="en-US" altLang="zh-CN" sz="1600" dirty="0" smtClean="0"/>
              <a:t>Cancel</a:t>
            </a:r>
            <a:endParaRPr lang="en-US" altLang="zh-CN" sz="1600" dirty="0"/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689946" y="1538594"/>
            <a:ext cx="143986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>
            <a:spAutoFit/>
          </a:bodyPr>
          <a:lstStyle/>
          <a:p>
            <a:r>
              <a:rPr lang="zh-CN" altLang="en-US" sz="1400" dirty="0" smtClean="0"/>
              <a:t>取消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026326" y="449449"/>
            <a:ext cx="208552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采购单</a:t>
            </a:r>
            <a:endParaRPr lang="en-US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委外</a:t>
            </a:r>
            <a:r>
              <a:rPr lang="zh-CN" altLang="en-US" sz="1400" dirty="0" smtClean="0"/>
              <a:t>单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移库单</a:t>
            </a:r>
            <a:endParaRPr lang="en-US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销售单</a:t>
            </a:r>
            <a:endParaRPr lang="en-US" sz="1400" dirty="0" smtClean="0"/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1980133" y="2889979"/>
            <a:ext cx="16557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Update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4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立方体 42"/>
          <p:cNvSpPr/>
          <p:nvPr/>
        </p:nvSpPr>
        <p:spPr bwMode="auto">
          <a:xfrm>
            <a:off x="3635895" y="2322278"/>
            <a:ext cx="910907" cy="498087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73" name="图片 72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2915" y="2454422"/>
            <a:ext cx="433388" cy="325041"/>
          </a:xfrm>
          <a:prstGeom prst="rect">
            <a:avLst/>
          </a:prstGeom>
        </p:spPr>
      </p:pic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728254" y="1201417"/>
            <a:ext cx="2762125" cy="1226317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000" b="1" dirty="0" smtClean="0"/>
              <a:t>Procure Order	</a:t>
            </a:r>
            <a:endParaRPr lang="en-US" altLang="zh-CN" sz="800" dirty="0" smtClean="0"/>
          </a:p>
          <a:p>
            <a:pPr marL="342900" indent="-342900">
              <a:tabLst>
                <a:tab pos="1071563" algn="l"/>
              </a:tabLst>
            </a:pPr>
            <a:r>
              <a:rPr lang="en-US" altLang="zh-CN" sz="800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altLang="zh-CN" sz="800" dirty="0" smtClean="0"/>
              <a:t>Dock: XXX</a:t>
            </a:r>
          </a:p>
          <a:p>
            <a:pPr marL="342900" indent="-342900">
              <a:tabLst>
                <a:tab pos="1071563" algn="l"/>
              </a:tabLst>
            </a:pPr>
            <a:r>
              <a:rPr lang="en-US" altLang="zh-CN" sz="8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800" dirty="0" smtClean="0">
                <a:solidFill>
                  <a:srgbClr val="FF0000"/>
                </a:solidFill>
              </a:rPr>
              <a:t>	</a:t>
            </a:r>
            <a:r>
              <a:rPr lang="en-US" altLang="zh-CN" sz="800" dirty="0" smtClean="0"/>
              <a:t>Wintime: 10:00  1</a:t>
            </a:r>
            <a:r>
              <a:rPr lang="en-US" altLang="zh-CN" sz="800" baseline="30000" dirty="0" smtClean="0"/>
              <a:t>st</a:t>
            </a:r>
            <a:r>
              <a:rPr lang="en-US" altLang="zh-CN" sz="800" dirty="0" smtClean="0"/>
              <a:t> Feb 2012</a:t>
            </a:r>
            <a:endParaRPr lang="en-US" altLang="zh-CN" sz="1000" dirty="0"/>
          </a:p>
          <a:p>
            <a:pPr marL="342900" indent="-342900"/>
            <a:r>
              <a:rPr lang="en-US" altLang="zh-CN" sz="800" dirty="0" smtClean="0"/>
              <a:t>------------------------------------------------------------------------------</a:t>
            </a:r>
            <a:endParaRPr lang="en-US" altLang="zh-CN" sz="80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b="1" dirty="0" smtClean="0"/>
              <a:t>No</a:t>
            </a:r>
            <a:r>
              <a:rPr lang="en-US" altLang="zh-CN" sz="800" b="1" dirty="0"/>
              <a:t>	</a:t>
            </a:r>
            <a:r>
              <a:rPr lang="en-US" altLang="zh-CN" sz="800" b="1" dirty="0" smtClean="0"/>
              <a:t>Item</a:t>
            </a:r>
            <a:r>
              <a:rPr lang="en-US" altLang="zh-CN" sz="800" b="1" dirty="0"/>
              <a:t>	</a:t>
            </a:r>
            <a:r>
              <a:rPr lang="en-US" altLang="zh-CN" sz="800" b="1" dirty="0" smtClean="0"/>
              <a:t>Desc</a:t>
            </a:r>
            <a:r>
              <a:rPr lang="en-US" altLang="zh-CN" sz="800" dirty="0"/>
              <a:t>	</a:t>
            </a:r>
            <a:r>
              <a:rPr lang="en-US" altLang="zh-CN" sz="800" b="1" dirty="0" smtClean="0"/>
              <a:t>Uom	UC	Qty</a:t>
            </a:r>
            <a:endParaRPr lang="en-US" altLang="zh-CN" sz="80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 smtClean="0"/>
              <a:t>A	AAA	EA	12	24</a:t>
            </a:r>
            <a:endParaRPr lang="en-US" altLang="zh-CN" sz="80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 smtClean="0"/>
              <a:t>B	BBB	EA	12	48</a:t>
            </a:r>
            <a:endParaRPr lang="en-US" altLang="zh-CN" sz="80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 smtClean="0"/>
              <a:t>3	C	CCC	EA	200	200</a:t>
            </a:r>
            <a:endParaRPr lang="en-US" altLang="zh-CN" sz="80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 smtClean="0"/>
              <a:t>D	DDD	EA	100	200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58775" y="611632"/>
            <a:ext cx="8370380" cy="294965"/>
          </a:xfrm>
        </p:spPr>
        <p:txBody>
          <a:bodyPr/>
          <a:lstStyle/>
          <a:p>
            <a:pPr lvl="0"/>
            <a:r>
              <a:rPr lang="en-US" altLang="zh-CN" b="0" dirty="0" smtClean="0"/>
              <a:t> </a:t>
            </a:r>
            <a:r>
              <a:rPr lang="zh-CN" altLang="en-US" b="0" dirty="0" smtClean="0"/>
              <a:t>供应商：发货</a:t>
            </a:r>
            <a:endParaRPr lang="en-US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9725" y="267494"/>
            <a:ext cx="8375650" cy="32980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en-US" dirty="0" smtClean="0"/>
              <a:t>物料采购</a:t>
            </a:r>
            <a:endParaRPr lang="zh-CN" altLang="en-US" dirty="0"/>
          </a:p>
        </p:txBody>
      </p:sp>
      <p:sp>
        <p:nvSpPr>
          <p:cNvPr id="76" name="灯片编号占位符 2"/>
          <p:cNvSpPr>
            <a:spLocks noGrp="1"/>
          </p:cNvSpPr>
          <p:nvPr>
            <p:ph type="sldNum" sz="quarter" idx="2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318BCAB4-7ACE-42E4-895E-DBEB1D6C7B65}" type="slidenum">
              <a:rPr lang="zh-CN" altLang="en-US" sz="900" smtClean="0"/>
              <a:pPr>
                <a:defRPr/>
              </a:pPr>
              <a:t>17</a:t>
            </a:fld>
            <a:endParaRPr lang="en-US" altLang="zh-CN" sz="900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 rot="5400000">
            <a:off x="5351359" y="1997940"/>
            <a:ext cx="364331" cy="1677351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grpSp>
        <p:nvGrpSpPr>
          <p:cNvPr id="2" name="组合 7"/>
          <p:cNvGrpSpPr/>
          <p:nvPr/>
        </p:nvGrpSpPr>
        <p:grpSpPr>
          <a:xfrm>
            <a:off x="2338251" y="1234722"/>
            <a:ext cx="792088" cy="149357"/>
            <a:chOff x="3952866" y="1309670"/>
            <a:chExt cx="876299" cy="266712"/>
          </a:xfrm>
        </p:grpSpPr>
        <p:cxnSp>
          <p:nvCxnSpPr>
            <p:cNvPr id="9" name="直接连接符 8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" name="图片 3" descr="truck_BW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7156" y="3072370"/>
            <a:ext cx="1900456" cy="71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5508104" y="1329030"/>
            <a:ext cx="280831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接收订单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备货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发货，打印</a:t>
            </a:r>
            <a:r>
              <a:rPr lang="en-US" altLang="zh-CN" sz="1600" dirty="0" smtClean="0"/>
              <a:t>ASN</a:t>
            </a:r>
            <a:endParaRPr lang="en-US" altLang="zh-CN" sz="1600" dirty="0"/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323528" y="123236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4716016" y="384814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3820279" y="4347682"/>
            <a:ext cx="643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dirty="0" smtClean="0"/>
              <a:t>发货</a:t>
            </a:r>
            <a:endParaRPr lang="en-US" altLang="zh-CN" dirty="0"/>
          </a:p>
        </p:txBody>
      </p:sp>
      <p:sp>
        <p:nvSpPr>
          <p:cNvPr id="44" name="立方体 43"/>
          <p:cNvSpPr/>
          <p:nvPr/>
        </p:nvSpPr>
        <p:spPr bwMode="auto">
          <a:xfrm>
            <a:off x="3419872" y="2600880"/>
            <a:ext cx="912617" cy="520225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9" name="立方体 38"/>
          <p:cNvSpPr/>
          <p:nvPr/>
        </p:nvSpPr>
        <p:spPr bwMode="auto">
          <a:xfrm>
            <a:off x="2411760" y="2608024"/>
            <a:ext cx="872980" cy="520225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40" name="图片 39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1358" y="2775891"/>
            <a:ext cx="433388" cy="335758"/>
          </a:xfrm>
          <a:prstGeom prst="rect">
            <a:avLst/>
          </a:prstGeom>
        </p:spPr>
      </p:pic>
      <p:sp>
        <p:nvSpPr>
          <p:cNvPr id="41" name="立方体 40"/>
          <p:cNvSpPr/>
          <p:nvPr/>
        </p:nvSpPr>
        <p:spPr bwMode="auto">
          <a:xfrm>
            <a:off x="2699792" y="2765188"/>
            <a:ext cx="908804" cy="520225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5399288" y="3931974"/>
            <a:ext cx="2919412" cy="962035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000" b="1" dirty="0" smtClean="0"/>
              <a:t>ASN	</a:t>
            </a:r>
            <a:r>
              <a:rPr lang="en-US" altLang="zh-CN" sz="8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zh-CN" sz="1000" dirty="0"/>
          </a:p>
          <a:p>
            <a:pPr marL="342900" indent="-342900"/>
            <a:r>
              <a:rPr lang="en-US" altLang="zh-CN" sz="800" dirty="0" smtClean="0"/>
              <a:t>-----------------------------------------------------------------------------------</a:t>
            </a:r>
            <a:endParaRPr lang="en-US" altLang="zh-CN" sz="80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b="1" dirty="0" smtClean="0"/>
              <a:t>No</a:t>
            </a:r>
            <a:r>
              <a:rPr lang="en-US" altLang="zh-CN" sz="800" b="1" dirty="0"/>
              <a:t>	</a:t>
            </a:r>
            <a:r>
              <a:rPr lang="en-US" altLang="zh-CN" sz="800" b="1" dirty="0" smtClean="0"/>
              <a:t>Item</a:t>
            </a:r>
            <a:r>
              <a:rPr lang="en-US" altLang="zh-CN" sz="800" b="1" dirty="0"/>
              <a:t>	</a:t>
            </a:r>
            <a:r>
              <a:rPr lang="en-US" altLang="zh-CN" sz="800" b="1" dirty="0" smtClean="0"/>
              <a:t>Desc</a:t>
            </a:r>
            <a:r>
              <a:rPr lang="en-US" altLang="zh-CN" sz="800" dirty="0"/>
              <a:t>	</a:t>
            </a:r>
            <a:r>
              <a:rPr lang="en-US" altLang="zh-CN" sz="800" b="1" dirty="0" smtClean="0"/>
              <a:t>Uom	UC	Qty</a:t>
            </a:r>
            <a:endParaRPr lang="en-US" altLang="zh-CN" sz="80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 smtClean="0"/>
              <a:t>A	AAA	EA	12	24</a:t>
            </a:r>
            <a:endParaRPr lang="en-US" altLang="zh-CN" sz="80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 smtClean="0"/>
              <a:t>B	BBB	EA	12	48</a:t>
            </a:r>
            <a:endParaRPr lang="en-US" altLang="zh-CN" sz="80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 smtClean="0"/>
              <a:t>3	C	CCC	EA	200	200</a:t>
            </a:r>
            <a:endParaRPr lang="en-US" altLang="zh-CN" sz="80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 smtClean="0"/>
              <a:t>D	DDD	EA	100	200</a:t>
            </a:r>
          </a:p>
        </p:txBody>
      </p:sp>
      <p:grpSp>
        <p:nvGrpSpPr>
          <p:cNvPr id="6" name="组合 7"/>
          <p:cNvGrpSpPr/>
          <p:nvPr/>
        </p:nvGrpSpPr>
        <p:grpSpPr>
          <a:xfrm>
            <a:off x="7223288" y="3965278"/>
            <a:ext cx="876299" cy="175035"/>
            <a:chOff x="3952866" y="1309670"/>
            <a:chExt cx="876299" cy="266712"/>
          </a:xfrm>
        </p:grpSpPr>
        <p:cxnSp>
          <p:nvCxnSpPr>
            <p:cNvPr id="48" name="直接连接符 47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1" name="图片 70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0415" y="2897334"/>
            <a:ext cx="433388" cy="325041"/>
          </a:xfrm>
          <a:prstGeom prst="rect">
            <a:avLst/>
          </a:prstGeom>
        </p:spPr>
      </p:pic>
      <p:pic>
        <p:nvPicPr>
          <p:cNvPr id="72" name="图片 71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8603" y="2743744"/>
            <a:ext cx="433388" cy="325041"/>
          </a:xfrm>
          <a:prstGeom prst="rect">
            <a:avLst/>
          </a:prstGeom>
        </p:spPr>
      </p:pic>
      <p:pic>
        <p:nvPicPr>
          <p:cNvPr id="2051" name="Picture 3" descr="F:\Softwares\Icons\eleganticons\eleganticons\images\Scre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1690" y="3490266"/>
            <a:ext cx="942318" cy="881683"/>
          </a:xfrm>
          <a:prstGeom prst="rect">
            <a:avLst/>
          </a:prstGeom>
          <a:noFill/>
        </p:spPr>
      </p:pic>
      <p:sp>
        <p:nvSpPr>
          <p:cNvPr id="91" name="Text Box 56"/>
          <p:cNvSpPr txBox="1">
            <a:spLocks noChangeArrowheads="1"/>
          </p:cNvSpPr>
          <p:nvPr/>
        </p:nvSpPr>
        <p:spPr bwMode="auto">
          <a:xfrm>
            <a:off x="1835696" y="3219822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0214" y="3629571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400" b="1" dirty="0" smtClean="0">
                <a:solidFill>
                  <a:schemeClr val="bg1"/>
                </a:solidFill>
              </a:rPr>
              <a:t>EDI</a:t>
            </a:r>
            <a:endParaRPr lang="zh-CN" alt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8" name="AutoShape 15"/>
          <p:cNvSpPr>
            <a:spLocks noChangeArrowheads="1"/>
          </p:cNvSpPr>
          <p:nvPr/>
        </p:nvSpPr>
        <p:spPr bwMode="auto">
          <a:xfrm>
            <a:off x="1274968" y="2874833"/>
            <a:ext cx="757234" cy="303600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1017787" y="2610493"/>
            <a:ext cx="1244604" cy="25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dirty="0" smtClean="0"/>
              <a:t>备货</a:t>
            </a:r>
            <a:endParaRPr lang="en-US" altLang="zh-CN" dirty="0" smtClean="0"/>
          </a:p>
        </p:txBody>
      </p:sp>
      <p:pic>
        <p:nvPicPr>
          <p:cNvPr id="75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2649" y="4262964"/>
            <a:ext cx="679460" cy="509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0358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31471" y="555526"/>
            <a:ext cx="8460105" cy="307777"/>
          </a:xfrm>
        </p:spPr>
        <p:txBody>
          <a:bodyPr/>
          <a:lstStyle/>
          <a:p>
            <a:pPr lvl="0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应用条码收货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1471" y="214704"/>
            <a:ext cx="8460105" cy="33855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en-US" dirty="0" smtClean="0"/>
              <a:t>物料采购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C94B8D54-6B8B-4A7E-918C-157159907470}" type="slidenum">
              <a:rPr lang="zh-CN" altLang="en-US" sz="900" smtClean="0"/>
              <a:pPr>
                <a:defRPr/>
              </a:pPr>
              <a:t>18</a:t>
            </a:fld>
            <a:endParaRPr lang="en-US" altLang="zh-CN" sz="900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 flipV="1">
            <a:off x="2072260" y="2899642"/>
            <a:ext cx="1318397" cy="450057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922704" y="3380649"/>
            <a:ext cx="2753752" cy="1351341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000" b="1" dirty="0" smtClean="0"/>
              <a:t>Receipt Notes	</a:t>
            </a:r>
            <a:r>
              <a:rPr lang="en-US" altLang="zh-CN" sz="800" dirty="0" smtClean="0"/>
              <a:t>RCT No.: 99999</a:t>
            </a:r>
          </a:p>
          <a:p>
            <a:pPr marL="342900" indent="-342900">
              <a:tabLst>
                <a:tab pos="1614488" algn="l"/>
              </a:tabLst>
            </a:pPr>
            <a:r>
              <a:rPr lang="en-US" altLang="zh-CN" sz="8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800" dirty="0" smtClean="0">
                <a:solidFill>
                  <a:srgbClr val="FF0000"/>
                </a:solidFill>
              </a:rPr>
              <a:t>	</a:t>
            </a:r>
            <a:r>
              <a:rPr lang="en-US" altLang="zh-CN" sz="800" dirty="0" smtClean="0"/>
              <a:t>ASN No.: 88888</a:t>
            </a:r>
            <a:endParaRPr lang="en-US" altLang="zh-CN" sz="1000" dirty="0"/>
          </a:p>
          <a:p>
            <a:pPr marL="342900" indent="-342900"/>
            <a:r>
              <a:rPr lang="en-US" altLang="zh-CN" sz="800" dirty="0" smtClean="0"/>
              <a:t>----------------------------------——————---------------------------</a:t>
            </a:r>
            <a:endParaRPr lang="en-US" altLang="zh-CN" sz="80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b="1" dirty="0" smtClean="0"/>
              <a:t>No	Item	Desc</a:t>
            </a:r>
            <a:r>
              <a:rPr lang="en-US" altLang="zh-CN" sz="800" dirty="0" smtClean="0"/>
              <a:t>	</a:t>
            </a:r>
            <a:r>
              <a:rPr lang="en-US" altLang="zh-CN" sz="800" b="1" dirty="0" smtClean="0"/>
              <a:t>Uom	UC	Qty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 smtClean="0"/>
              <a:t>A	AAA	EA	12	24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 smtClean="0"/>
              <a:t>B	BBB	EA	12	48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 smtClean="0"/>
              <a:t>3	C	CCC	EA	200	200</a:t>
            </a:r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 smtClean="0"/>
              <a:t>D	DDD	EA	100	200</a:t>
            </a:r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endParaRPr lang="en-US" altLang="zh-CN" sz="800" dirty="0" smtClean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 smtClean="0"/>
              <a:t>			Receiver: XXX</a:t>
            </a:r>
          </a:p>
        </p:txBody>
      </p:sp>
      <p:pic>
        <p:nvPicPr>
          <p:cNvPr id="4" name="图片 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439" y="2154471"/>
            <a:ext cx="1827569" cy="71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1437022" y="4098853"/>
            <a:ext cx="3219449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卸车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扫描条码收货，打印收货单</a:t>
            </a:r>
            <a:endParaRPr lang="en-US" altLang="zh-CN" sz="1600" dirty="0"/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1600043" y="295796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6322050" y="169483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68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5764829" y="1851907"/>
            <a:ext cx="605485" cy="96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1996168" y="3297303"/>
            <a:ext cx="643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dirty="0" smtClean="0"/>
              <a:t>卸货</a:t>
            </a:r>
            <a:endParaRPr lang="en-US" altLang="zh-CN" dirty="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93393" y="2112159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收货</a:t>
            </a:r>
            <a:endParaRPr lang="en-US" altLang="zh-CN" sz="1600" dirty="0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2339752" y="1092193"/>
            <a:ext cx="2846839" cy="1086047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050" b="1" dirty="0" smtClean="0"/>
              <a:t>ASN	</a:t>
            </a:r>
            <a:r>
              <a:rPr lang="en-US" altLang="zh-CN" sz="9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zh-CN" sz="1050" dirty="0"/>
          </a:p>
          <a:p>
            <a:pPr marL="342900" indent="-342900"/>
            <a:r>
              <a:rPr lang="en-US" altLang="zh-CN" sz="900" dirty="0" smtClean="0"/>
              <a:t>---------------------------------------------------------------------</a:t>
            </a:r>
            <a:endParaRPr lang="en-US" altLang="zh-CN" sz="90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900" b="1" dirty="0" smtClean="0"/>
              <a:t>No</a:t>
            </a:r>
            <a:r>
              <a:rPr lang="en-US" altLang="zh-CN" sz="900" b="1" dirty="0"/>
              <a:t>	</a:t>
            </a:r>
            <a:r>
              <a:rPr lang="en-US" altLang="zh-CN" sz="900" b="1" dirty="0" smtClean="0"/>
              <a:t>Item</a:t>
            </a:r>
            <a:r>
              <a:rPr lang="en-US" altLang="zh-CN" sz="900" b="1" dirty="0"/>
              <a:t>	</a:t>
            </a:r>
            <a:r>
              <a:rPr lang="en-US" altLang="zh-CN" sz="900" b="1" dirty="0" smtClean="0"/>
              <a:t>Desc</a:t>
            </a:r>
            <a:r>
              <a:rPr lang="en-US" altLang="zh-CN" sz="900" dirty="0"/>
              <a:t>	</a:t>
            </a:r>
            <a:r>
              <a:rPr lang="en-US" altLang="zh-CN" sz="900" b="1" dirty="0" smtClean="0"/>
              <a:t>Uom	UC	Qty</a:t>
            </a:r>
            <a:endParaRPr lang="en-US" altLang="zh-CN" sz="90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900" dirty="0" smtClean="0"/>
              <a:t>A	AAA	EA	12	24</a:t>
            </a:r>
            <a:endParaRPr lang="en-US" altLang="zh-CN" sz="90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900" dirty="0" smtClean="0"/>
              <a:t>B	BBB	EA	12	48</a:t>
            </a:r>
            <a:endParaRPr lang="en-US" altLang="zh-CN" sz="90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900" dirty="0" smtClean="0"/>
              <a:t>3	C	CCC	EA	200	200</a:t>
            </a:r>
            <a:endParaRPr lang="en-US" altLang="zh-CN" sz="90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900" dirty="0" smtClean="0"/>
              <a:t>D	DDD	EA	100	200</a:t>
            </a:r>
          </a:p>
        </p:txBody>
      </p:sp>
      <p:grpSp>
        <p:nvGrpSpPr>
          <p:cNvPr id="6" name="组合 7"/>
          <p:cNvGrpSpPr/>
          <p:nvPr/>
        </p:nvGrpSpPr>
        <p:grpSpPr>
          <a:xfrm>
            <a:off x="4163752" y="1125497"/>
            <a:ext cx="876299" cy="175035"/>
            <a:chOff x="3952866" y="1309670"/>
            <a:chExt cx="876299" cy="266712"/>
          </a:xfrm>
        </p:grpSpPr>
        <p:cxnSp>
          <p:nvCxnSpPr>
            <p:cNvPr id="37" name="直接连接符 36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立方体 55"/>
          <p:cNvSpPr/>
          <p:nvPr/>
        </p:nvSpPr>
        <p:spPr bwMode="auto">
          <a:xfrm>
            <a:off x="4690821" y="2653166"/>
            <a:ext cx="889291" cy="498087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57" name="图片 56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4344" y="2785310"/>
            <a:ext cx="354940" cy="325041"/>
          </a:xfrm>
          <a:prstGeom prst="rect">
            <a:avLst/>
          </a:prstGeom>
        </p:spPr>
      </p:pic>
      <p:sp>
        <p:nvSpPr>
          <p:cNvPr id="58" name="立方体 57"/>
          <p:cNvSpPr/>
          <p:nvPr/>
        </p:nvSpPr>
        <p:spPr bwMode="auto">
          <a:xfrm>
            <a:off x="4505081" y="2931768"/>
            <a:ext cx="865890" cy="520225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9" name="立方体 58"/>
          <p:cNvSpPr/>
          <p:nvPr/>
        </p:nvSpPr>
        <p:spPr bwMode="auto">
          <a:xfrm>
            <a:off x="3457332" y="2938912"/>
            <a:ext cx="865890" cy="520225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0" name="图片 59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81216" y="3106779"/>
            <a:ext cx="354940" cy="335758"/>
          </a:xfrm>
          <a:prstGeom prst="rect">
            <a:avLst/>
          </a:prstGeom>
        </p:spPr>
      </p:pic>
      <p:sp>
        <p:nvSpPr>
          <p:cNvPr id="61" name="立方体 60"/>
          <p:cNvSpPr/>
          <p:nvPr/>
        </p:nvSpPr>
        <p:spPr bwMode="auto">
          <a:xfrm>
            <a:off x="3781188" y="3096076"/>
            <a:ext cx="865890" cy="520225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2" name="图片 61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2" y="3228222"/>
            <a:ext cx="354940" cy="325041"/>
          </a:xfrm>
          <a:prstGeom prst="rect">
            <a:avLst/>
          </a:prstGeom>
        </p:spPr>
      </p:pic>
      <p:pic>
        <p:nvPicPr>
          <p:cNvPr id="63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3074632"/>
            <a:ext cx="354940" cy="325041"/>
          </a:xfrm>
          <a:prstGeom prst="rect">
            <a:avLst/>
          </a:prstGeom>
        </p:spPr>
      </p:pic>
      <p:pic>
        <p:nvPicPr>
          <p:cNvPr id="43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67016" y="2866991"/>
            <a:ext cx="679460" cy="509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620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26" descr="School_128"/>
          <p:cNvPicPr>
            <a:picLocks noChangeAspect="1" noChangeArrowheads="1"/>
          </p:cNvPicPr>
          <p:nvPr/>
        </p:nvPicPr>
        <p:blipFill>
          <a:blip r:embed="rId2" cstate="print"/>
          <a:srcRect t="13454"/>
          <a:stretch>
            <a:fillRect/>
          </a:stretch>
        </p:blipFill>
        <p:spPr bwMode="auto">
          <a:xfrm>
            <a:off x="7352022" y="2805633"/>
            <a:ext cx="125187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267494"/>
            <a:ext cx="8375650" cy="329803"/>
          </a:xfrm>
        </p:spPr>
        <p:txBody>
          <a:bodyPr/>
          <a:lstStyle/>
          <a:p>
            <a:r>
              <a:rPr lang="zh-CN" altLang="en-US" dirty="0" smtClean="0"/>
              <a:t>异地转储（移库）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>
          <a:xfrm>
            <a:off x="467544" y="4114998"/>
            <a:ext cx="334963" cy="123111"/>
          </a:xfrm>
        </p:spPr>
        <p:txBody>
          <a:bodyPr/>
          <a:lstStyle/>
          <a:p>
            <a:pPr>
              <a:defRPr/>
            </a:pPr>
            <a:fld id="{DC315B69-9A54-45E4-8D50-981E3BEB5C77}" type="slidenum">
              <a:rPr lang="en-US" altLang="zh-CN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4011272" y="2643758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>
                <a:effectLst/>
              </a:rPr>
              <a:t>发货</a:t>
            </a:r>
            <a:endParaRPr lang="en-US" altLang="zh-CN" sz="2000" dirty="0">
              <a:effectLst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08051" y="2139702"/>
            <a:ext cx="1216025" cy="23399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zh-CN" sz="1800" b="1" dirty="0">
              <a:effectLst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508051" y="2977902"/>
            <a:ext cx="1211262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22338" y="3468439"/>
            <a:ext cx="11890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508051" y="3954214"/>
            <a:ext cx="1217612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593901" y="3498602"/>
            <a:ext cx="1057275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691680" y="2947913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2000" dirty="0" smtClean="0">
                <a:effectLst/>
                <a:latin typeface="+mn-lt"/>
                <a:ea typeface="宋体" pitchFamily="2" charset="-122"/>
              </a:rPr>
              <a:t>备货</a:t>
            </a:r>
            <a:endParaRPr lang="en-US" altLang="zh-CN" sz="2000" dirty="0">
              <a:effectLst/>
              <a:latin typeface="+mn-lt"/>
              <a:ea typeface="宋体" pitchFamily="2" charset="-122"/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716013" y="3554164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1016051" y="354781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16013" y="4028827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1016051" y="4022477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auto">
          <a:xfrm>
            <a:off x="1314501" y="4022477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701726" y="2555627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1000176" y="2549277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20" name="AutoShape 50"/>
          <p:cNvSpPr>
            <a:spLocks noChangeArrowheads="1"/>
          </p:cNvSpPr>
          <p:nvPr/>
        </p:nvSpPr>
        <p:spPr bwMode="auto">
          <a:xfrm>
            <a:off x="1000176" y="305568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21" name="AutoShape 51"/>
          <p:cNvSpPr>
            <a:spLocks noChangeArrowheads="1"/>
          </p:cNvSpPr>
          <p:nvPr/>
        </p:nvSpPr>
        <p:spPr bwMode="auto">
          <a:xfrm>
            <a:off x="1955851" y="3382714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22" name="AutoShape 52"/>
          <p:cNvSpPr>
            <a:spLocks noChangeArrowheads="1"/>
          </p:cNvSpPr>
          <p:nvPr/>
        </p:nvSpPr>
        <p:spPr bwMode="auto">
          <a:xfrm>
            <a:off x="1314501" y="305568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pic>
        <p:nvPicPr>
          <p:cNvPr id="23" name="图片 93" descr="truck_BW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6239" y="4119366"/>
            <a:ext cx="1401839" cy="58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1475656" y="113159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/>
              </a:rPr>
              <a:t>1</a:t>
            </a: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2087334" y="255200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/>
              </a:rPr>
              <a:t>2</a:t>
            </a: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4299304" y="303399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3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27" name="流程图: 文档 29"/>
          <p:cNvSpPr/>
          <p:nvPr/>
        </p:nvSpPr>
        <p:spPr bwMode="auto">
          <a:xfrm>
            <a:off x="4660617" y="3442897"/>
            <a:ext cx="900112" cy="44063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1600" dirty="0" smtClean="0"/>
              <a:t>ASN</a:t>
            </a:r>
            <a:endParaRPr lang="zh-CN" altLang="en-US" sz="1600" dirty="0">
              <a:effectLst/>
              <a:ea typeface="宋体" pitchFamily="2" charset="-122"/>
            </a:endParaRPr>
          </a:p>
        </p:txBody>
      </p:sp>
      <p:pic>
        <p:nvPicPr>
          <p:cNvPr id="29" name="Picture 5" descr="Honeywell%20Dolphin7600"/>
          <p:cNvPicPr>
            <a:picLocks noChangeAspect="1" noChangeArrowheads="1"/>
          </p:cNvPicPr>
          <p:nvPr/>
        </p:nvPicPr>
        <p:blipFill>
          <a:blip r:embed="rId4" cstate="print"/>
          <a:srcRect l="25500" r="26312"/>
          <a:stretch>
            <a:fillRect/>
          </a:stretch>
        </p:blipFill>
        <p:spPr bwMode="auto">
          <a:xfrm rot="19986302">
            <a:off x="3754667" y="2791044"/>
            <a:ext cx="342944" cy="60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8471" y="2862219"/>
            <a:ext cx="504404" cy="50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6159" y="1512370"/>
            <a:ext cx="576684" cy="57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AutoShape 23"/>
          <p:cNvSpPr>
            <a:spLocks noChangeArrowheads="1"/>
          </p:cNvSpPr>
          <p:nvPr/>
        </p:nvSpPr>
        <p:spPr bwMode="auto">
          <a:xfrm rot="5400000">
            <a:off x="3890639" y="3291136"/>
            <a:ext cx="457842" cy="1004839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>
              <a:defRPr/>
            </a:pPr>
            <a:endParaRPr lang="zh-CN" altLang="zh-CN">
              <a:effectLst/>
            </a:endParaRPr>
          </a:p>
        </p:txBody>
      </p:sp>
      <p:grpSp>
        <p:nvGrpSpPr>
          <p:cNvPr id="34" name="组合 104"/>
          <p:cNvGrpSpPr>
            <a:grpSpLocks/>
          </p:cNvGrpSpPr>
          <p:nvPr/>
        </p:nvGrpSpPr>
        <p:grpSpPr bwMode="auto">
          <a:xfrm>
            <a:off x="1997855" y="1014438"/>
            <a:ext cx="2806749" cy="1152128"/>
            <a:chOff x="4752020" y="836935"/>
            <a:chExt cx="3031182" cy="1295698"/>
          </a:xfrm>
        </p:grpSpPr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4890161" y="836935"/>
              <a:ext cx="2893041" cy="1151379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050" b="1" dirty="0">
                  <a:effectLst/>
                </a:rPr>
                <a:t>要货单</a:t>
              </a:r>
              <a:r>
                <a:rPr lang="en-US" altLang="zh-CN" sz="1050" b="1" dirty="0">
                  <a:effectLst/>
                </a:rPr>
                <a:t>	</a:t>
              </a:r>
              <a:endParaRPr lang="en-US" altLang="zh-CN" sz="105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800" dirty="0">
                  <a:effectLst/>
                </a:rPr>
                <a:t>------------------------------------------------------------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b="1" dirty="0">
                  <a:effectLst/>
                </a:rPr>
                <a:t>No	Item	Desc</a:t>
              </a:r>
              <a:r>
                <a:rPr lang="en-US" altLang="zh-CN" sz="800" dirty="0">
                  <a:effectLst/>
                </a:rPr>
                <a:t>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A	Item A	EA	12	10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B	Item B	EA	24	8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3	C	Item C	EA	12	21</a:t>
              </a:r>
            </a:p>
          </p:txBody>
        </p:sp>
        <p:grpSp>
          <p:nvGrpSpPr>
            <p:cNvPr id="36" name="组合 138"/>
            <p:cNvGrpSpPr>
              <a:grpSpLocks/>
            </p:cNvGrpSpPr>
            <p:nvPr/>
          </p:nvGrpSpPr>
          <p:grpSpPr bwMode="auto">
            <a:xfrm>
              <a:off x="6749740" y="886148"/>
              <a:ext cx="876300" cy="233362"/>
              <a:chOff x="3952866" y="1309670"/>
              <a:chExt cx="876299" cy="266712"/>
            </a:xfrm>
          </p:grpSpPr>
          <p:cxnSp>
            <p:nvCxnSpPr>
              <p:cNvPr id="73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4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5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6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7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8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9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0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1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4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5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6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7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8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4839351" y="908302"/>
              <a:ext cx="2893041" cy="1152964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050" b="1" dirty="0">
                  <a:effectLst/>
                </a:rPr>
                <a:t>要货单</a:t>
              </a:r>
              <a:r>
                <a:rPr lang="en-US" altLang="zh-CN" sz="1050" b="1" dirty="0">
                  <a:effectLst/>
                </a:rPr>
                <a:t>	</a:t>
              </a:r>
              <a:endParaRPr lang="en-US" altLang="zh-CN" sz="105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800" dirty="0">
                  <a:effectLst/>
                </a:rPr>
                <a:t>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b="1" dirty="0">
                  <a:effectLst/>
                </a:rPr>
                <a:t>No	Item	Desc</a:t>
              </a:r>
              <a:r>
                <a:rPr lang="en-US" altLang="zh-CN" sz="800" dirty="0">
                  <a:effectLst/>
                </a:rPr>
                <a:t>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A	Item A	EA	12	10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B	Item B	EA	24	8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3	C	Item C	EA	12	21</a:t>
              </a:r>
            </a:p>
          </p:txBody>
        </p:sp>
        <p:grpSp>
          <p:nvGrpSpPr>
            <p:cNvPr id="38" name="组合 138"/>
            <p:cNvGrpSpPr>
              <a:grpSpLocks/>
            </p:cNvGrpSpPr>
            <p:nvPr/>
          </p:nvGrpSpPr>
          <p:grpSpPr bwMode="auto">
            <a:xfrm>
              <a:off x="6698506" y="957933"/>
              <a:ext cx="876300" cy="233362"/>
              <a:chOff x="3952866" y="1309670"/>
              <a:chExt cx="876299" cy="266712"/>
            </a:xfrm>
          </p:grpSpPr>
          <p:cxnSp>
            <p:nvCxnSpPr>
              <p:cNvPr id="57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8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7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8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9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2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4752020" y="981254"/>
              <a:ext cx="2893041" cy="1151379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en-US" altLang="zh-CN" sz="1000" b="1" dirty="0" smtClean="0"/>
                <a:t>Deliver Order</a:t>
              </a:r>
              <a:r>
                <a:rPr lang="en-US" altLang="zh-CN" sz="1050" b="1" dirty="0">
                  <a:effectLst/>
                </a:rPr>
                <a:t>	</a:t>
              </a:r>
              <a:endParaRPr lang="en-US" altLang="zh-CN" sz="105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800" dirty="0">
                  <a:effectLst/>
                </a:rPr>
                <a:t>------------------------------------------------------------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b="1" dirty="0">
                  <a:effectLst/>
                </a:rPr>
                <a:t>No	Item	Desc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A	Item A	EA	</a:t>
              </a:r>
              <a:r>
                <a:rPr lang="en-US" altLang="zh-CN" sz="800" dirty="0" smtClean="0">
                  <a:effectLst/>
                </a:rPr>
                <a:t>100</a:t>
              </a:r>
              <a:r>
                <a:rPr lang="en-US" altLang="zh-CN" sz="800" dirty="0">
                  <a:effectLst/>
                </a:rPr>
                <a:t>	</a:t>
              </a:r>
              <a:r>
                <a:rPr lang="en-US" altLang="zh-CN" sz="800" dirty="0" smtClean="0"/>
                <a:t>200</a:t>
              </a:r>
              <a:endParaRPr lang="en-US" altLang="zh-CN" sz="800" dirty="0">
                <a:effectLst/>
              </a:endParaRP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B	Item B	EA	</a:t>
              </a:r>
              <a:r>
                <a:rPr lang="en-US" altLang="zh-CN" sz="800" dirty="0" smtClean="0"/>
                <a:t>120</a:t>
              </a:r>
              <a:r>
                <a:rPr lang="en-US" altLang="zh-CN" sz="800" dirty="0">
                  <a:effectLst/>
                </a:rPr>
                <a:t>	</a:t>
              </a:r>
              <a:r>
                <a:rPr lang="en-US" altLang="zh-CN" sz="800" dirty="0" smtClean="0">
                  <a:effectLst/>
                </a:rPr>
                <a:t>240</a:t>
              </a:r>
              <a:endParaRPr lang="en-US" altLang="zh-CN" sz="800" dirty="0">
                <a:effectLst/>
              </a:endParaRP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3	C	Item C	EA	</a:t>
              </a:r>
              <a:r>
                <a:rPr lang="en-US" altLang="zh-CN" sz="800" dirty="0" smtClean="0">
                  <a:effectLst/>
                </a:rPr>
                <a:t>120</a:t>
              </a:r>
              <a:r>
                <a:rPr lang="en-US" altLang="zh-CN" sz="800" dirty="0">
                  <a:effectLst/>
                </a:rPr>
                <a:t>	</a:t>
              </a:r>
              <a:r>
                <a:rPr lang="en-US" altLang="zh-CN" sz="800" dirty="0" smtClean="0">
                  <a:effectLst/>
                </a:rPr>
                <a:t>240</a:t>
              </a:r>
              <a:endParaRPr lang="en-US" altLang="zh-CN" sz="800" dirty="0">
                <a:effectLst/>
              </a:endParaRPr>
            </a:p>
          </p:txBody>
        </p:sp>
        <p:grpSp>
          <p:nvGrpSpPr>
            <p:cNvPr id="40" name="组合 138"/>
            <p:cNvGrpSpPr>
              <a:grpSpLocks/>
            </p:cNvGrpSpPr>
            <p:nvPr/>
          </p:nvGrpSpPr>
          <p:grpSpPr bwMode="auto">
            <a:xfrm>
              <a:off x="6610983" y="1029941"/>
              <a:ext cx="876300" cy="233362"/>
              <a:chOff x="3952866" y="1309670"/>
              <a:chExt cx="876299" cy="266712"/>
            </a:xfrm>
          </p:grpSpPr>
          <p:cxnSp>
            <p:nvCxnSpPr>
              <p:cNvPr id="41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2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2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5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6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91" name="AutoShape 51"/>
          <p:cNvSpPr>
            <a:spLocks noChangeArrowheads="1"/>
          </p:cNvSpPr>
          <p:nvPr/>
        </p:nvSpPr>
        <p:spPr bwMode="auto">
          <a:xfrm>
            <a:off x="2930576" y="3370014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92" name="AutoShape 51"/>
          <p:cNvSpPr>
            <a:spLocks noChangeArrowheads="1"/>
          </p:cNvSpPr>
          <p:nvPr/>
        </p:nvSpPr>
        <p:spPr bwMode="auto">
          <a:xfrm>
            <a:off x="3182988" y="3367559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94" name="AutoShape 51"/>
          <p:cNvSpPr>
            <a:spLocks noChangeArrowheads="1"/>
          </p:cNvSpPr>
          <p:nvPr/>
        </p:nvSpPr>
        <p:spPr bwMode="auto">
          <a:xfrm>
            <a:off x="2852365" y="3454423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95" name="AutoShape 51"/>
          <p:cNvSpPr>
            <a:spLocks noChangeArrowheads="1"/>
          </p:cNvSpPr>
          <p:nvPr/>
        </p:nvSpPr>
        <p:spPr bwMode="auto">
          <a:xfrm>
            <a:off x="3096965" y="3454423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96" name="AutoShape 51"/>
          <p:cNvSpPr>
            <a:spLocks noChangeArrowheads="1"/>
          </p:cNvSpPr>
          <p:nvPr/>
        </p:nvSpPr>
        <p:spPr bwMode="auto">
          <a:xfrm>
            <a:off x="2757416" y="3547045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97" name="AutoShape 51"/>
          <p:cNvSpPr>
            <a:spLocks noChangeArrowheads="1"/>
          </p:cNvSpPr>
          <p:nvPr/>
        </p:nvSpPr>
        <p:spPr bwMode="auto">
          <a:xfrm>
            <a:off x="3009828" y="3544590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98" name="AutoShape 51"/>
          <p:cNvSpPr>
            <a:spLocks noChangeArrowheads="1"/>
          </p:cNvSpPr>
          <p:nvPr/>
        </p:nvSpPr>
        <p:spPr bwMode="auto">
          <a:xfrm>
            <a:off x="2679205" y="3631454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99" name="AutoShape 51"/>
          <p:cNvSpPr>
            <a:spLocks noChangeArrowheads="1"/>
          </p:cNvSpPr>
          <p:nvPr/>
        </p:nvSpPr>
        <p:spPr bwMode="auto">
          <a:xfrm>
            <a:off x="2923805" y="3631454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0" name="AutoShape 51"/>
          <p:cNvSpPr>
            <a:spLocks noChangeArrowheads="1"/>
          </p:cNvSpPr>
          <p:nvPr/>
        </p:nvSpPr>
        <p:spPr bwMode="auto">
          <a:xfrm>
            <a:off x="2751213" y="3295551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1" name="AutoShape 51"/>
          <p:cNvSpPr>
            <a:spLocks noChangeArrowheads="1"/>
          </p:cNvSpPr>
          <p:nvPr/>
        </p:nvSpPr>
        <p:spPr bwMode="auto">
          <a:xfrm>
            <a:off x="3039245" y="3295551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7072360" y="3975871"/>
            <a:ext cx="15492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defPPr>
              <a:defRPr lang="en-US"/>
            </a:defPPr>
            <a:lvl1pPr>
              <a:defRPr sz="2000">
                <a:effectLst/>
              </a:defRPr>
            </a:lvl1pPr>
          </a:lstStyle>
          <a:p>
            <a:r>
              <a:rPr lang="zh-CN" altLang="en-US" sz="1600" dirty="0" smtClean="0"/>
              <a:t>收货</a:t>
            </a:r>
            <a:endParaRPr lang="en-US" altLang="zh-CN" sz="1600" dirty="0"/>
          </a:p>
        </p:txBody>
      </p:sp>
      <p:sp>
        <p:nvSpPr>
          <p:cNvPr id="104" name="流程图: 文档 122"/>
          <p:cNvSpPr/>
          <p:nvPr/>
        </p:nvSpPr>
        <p:spPr bwMode="auto">
          <a:xfrm>
            <a:off x="7797726" y="4288428"/>
            <a:ext cx="900112" cy="515570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1600" dirty="0" smtClean="0"/>
              <a:t>Receipt</a:t>
            </a:r>
            <a:endParaRPr lang="zh-CN" altLang="en-US" sz="1600" dirty="0">
              <a:effectLst/>
              <a:ea typeface="宋体" pitchFamily="2" charset="-122"/>
            </a:endParaRPr>
          </a:p>
        </p:txBody>
      </p:sp>
      <p:pic>
        <p:nvPicPr>
          <p:cNvPr id="105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31203" y="4227649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AutoShape 15"/>
          <p:cNvSpPr>
            <a:spLocks noChangeArrowheads="1"/>
          </p:cNvSpPr>
          <p:nvPr/>
        </p:nvSpPr>
        <p:spPr bwMode="auto">
          <a:xfrm rot="20475163">
            <a:off x="5529055" y="3580280"/>
            <a:ext cx="1881519" cy="358070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sp>
        <p:nvSpPr>
          <p:cNvPr id="109" name="云形标注 131"/>
          <p:cNvSpPr/>
          <p:nvPr/>
        </p:nvSpPr>
        <p:spPr bwMode="auto">
          <a:xfrm>
            <a:off x="5140096" y="240243"/>
            <a:ext cx="2736304" cy="1040300"/>
          </a:xfrm>
          <a:prstGeom prst="cloudCallout">
            <a:avLst>
              <a:gd name="adj1" fmla="val -77929"/>
              <a:gd name="adj2" fmla="val 7282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1050" dirty="0" smtClean="0">
                <a:solidFill>
                  <a:srgbClr val="008000"/>
                </a:solidFill>
                <a:latin typeface="+mj-lt"/>
              </a:rPr>
              <a:t>  </a:t>
            </a:r>
            <a:r>
              <a:rPr lang="en-US" altLang="zh-CN" sz="1050" dirty="0" smtClean="0">
                <a:solidFill>
                  <a:srgbClr val="008000"/>
                </a:solidFill>
                <a:latin typeface="+mj-lt"/>
              </a:rPr>
              <a:t>Partyfrom: Deliver Order</a:t>
            </a:r>
            <a:r>
              <a:rPr lang="zh-CN" altLang="en-US" sz="1050" dirty="0" smtClean="0">
                <a:solidFill>
                  <a:srgbClr val="008000"/>
                </a:solidFill>
                <a:latin typeface="+mj-lt"/>
              </a:rPr>
              <a:t> </a:t>
            </a:r>
            <a:endParaRPr lang="en-US" altLang="zh-CN" sz="1050" dirty="0" smtClean="0">
              <a:solidFill>
                <a:srgbClr val="008000"/>
              </a:solidFill>
              <a:latin typeface="+mj-lt"/>
            </a:endParaRPr>
          </a:p>
          <a:p>
            <a:pPr algn="ctr">
              <a:defRPr/>
            </a:pPr>
            <a:r>
              <a:rPr lang="en-US" altLang="zh-CN" sz="1050" dirty="0" smtClean="0">
                <a:solidFill>
                  <a:srgbClr val="008000"/>
                </a:solidFill>
                <a:latin typeface="+mj-lt"/>
              </a:rPr>
              <a:t>= Partyto: Procure Order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7519882" y="362755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4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11" name="Text Box 62"/>
          <p:cNvSpPr txBox="1">
            <a:spLocks noChangeArrowheads="1"/>
          </p:cNvSpPr>
          <p:nvPr/>
        </p:nvSpPr>
        <p:spPr bwMode="auto">
          <a:xfrm>
            <a:off x="5568079" y="1654666"/>
            <a:ext cx="2664296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/>
              <a:t>创建发货单</a:t>
            </a:r>
            <a:endParaRPr lang="en-US" altLang="zh-CN" sz="1400" dirty="0" smtClean="0"/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/>
              <a:t>备货</a:t>
            </a:r>
            <a:endParaRPr lang="en-US" altLang="zh-CN" sz="1400" dirty="0" smtClean="0"/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/>
              <a:t>发货，打印</a:t>
            </a:r>
            <a:r>
              <a:rPr lang="en-US" altLang="zh-CN" sz="1400" dirty="0" smtClean="0"/>
              <a:t>ASN</a:t>
            </a: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/>
              <a:t>收货，打印收货单</a:t>
            </a:r>
            <a:endParaRPr lang="en-US" altLang="zh-CN" sz="1400" dirty="0" smtClean="0"/>
          </a:p>
        </p:txBody>
      </p:sp>
      <p:sp>
        <p:nvSpPr>
          <p:cNvPr id="112" name="Rectangle 111"/>
          <p:cNvSpPr/>
          <p:nvPr/>
        </p:nvSpPr>
        <p:spPr>
          <a:xfrm>
            <a:off x="589256" y="2130410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Storage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002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234952"/>
            <a:ext cx="8324033" cy="307777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  <a:ea typeface="+mn-ea"/>
              </a:rPr>
              <a:t>目 录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742950"/>
            <a:ext cx="8295456" cy="4038601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Sconit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解决方案概述</a:t>
            </a:r>
            <a:endParaRPr lang="en-US" altLang="zh-CN" dirty="0" smtClean="0">
              <a:latin typeface="+mn-lt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物流执行系统 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 LES</a:t>
            </a:r>
          </a:p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制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造执行系统 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 PES</a:t>
            </a:r>
          </a:p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仓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储管理系统 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 WMS</a:t>
            </a:r>
          </a:p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运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输管理系统 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 TMS</a:t>
            </a:r>
          </a:p>
          <a:p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设施管理系统 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 FMS</a:t>
            </a:r>
          </a:p>
          <a:p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Sconit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典型案例</a:t>
            </a:r>
            <a:endParaRPr lang="en-US" altLang="zh-CN" dirty="0" smtClean="0">
              <a:latin typeface="+mn-lt"/>
              <a:ea typeface="宋体" panose="02010600030101010101" pitchFamily="2" charset="-122"/>
            </a:endParaRPr>
          </a:p>
          <a:p>
            <a:endParaRPr lang="en-US" altLang="zh-CN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F1CFBD-7B90-4403-8CEC-C7F57C764D70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195486"/>
            <a:ext cx="8375650" cy="329803"/>
          </a:xfrm>
        </p:spPr>
        <p:txBody>
          <a:bodyPr/>
          <a:lstStyle/>
          <a:p>
            <a:r>
              <a:rPr lang="zh-CN" altLang="en-US" dirty="0" smtClean="0"/>
              <a:t>销售</a:t>
            </a:r>
            <a:endParaRPr lang="en-US" dirty="0"/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496984" y="2698444"/>
            <a:ext cx="1057275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716733" y="2385383"/>
            <a:ext cx="643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zh-CN" altLang="en-US" dirty="0" smtClean="0"/>
              <a:t>备货</a:t>
            </a:r>
            <a:endParaRPr lang="en-US" altLang="zh-CN" dirty="0"/>
          </a:p>
        </p:txBody>
      </p:sp>
      <p:pic>
        <p:nvPicPr>
          <p:cNvPr id="9" name="图片 9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6399" y="3435747"/>
            <a:ext cx="1434289" cy="61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1932158" y="1021343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/>
              </a:rPr>
              <a:t>1</a:t>
            </a:r>
          </a:p>
        </p:txBody>
      </p:sp>
      <p:sp>
        <p:nvSpPr>
          <p:cNvPr id="11" name="Text Box 56"/>
          <p:cNvSpPr txBox="1">
            <a:spLocks noChangeArrowheads="1"/>
          </p:cNvSpPr>
          <p:nvPr/>
        </p:nvSpPr>
        <p:spPr bwMode="auto">
          <a:xfrm>
            <a:off x="863408" y="206769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/>
              </a:rPr>
              <a:t>2</a:t>
            </a:r>
          </a:p>
        </p:txBody>
      </p:sp>
      <p:sp>
        <p:nvSpPr>
          <p:cNvPr id="16" name="Text Box 56"/>
          <p:cNvSpPr txBox="1">
            <a:spLocks noChangeArrowheads="1"/>
          </p:cNvSpPr>
          <p:nvPr/>
        </p:nvSpPr>
        <p:spPr bwMode="auto">
          <a:xfrm>
            <a:off x="7230840" y="328185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4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17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5391" y="1399973"/>
            <a:ext cx="576684" cy="57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AutoShape 23"/>
          <p:cNvSpPr>
            <a:spLocks noChangeArrowheads="1"/>
          </p:cNvSpPr>
          <p:nvPr/>
        </p:nvSpPr>
        <p:spPr bwMode="auto">
          <a:xfrm rot="5400000">
            <a:off x="3166014" y="2405925"/>
            <a:ext cx="450625" cy="1451074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>
              <a:defRPr/>
            </a:pPr>
            <a:endParaRPr lang="zh-CN" altLang="zh-CN">
              <a:effectLst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476981" y="699542"/>
            <a:ext cx="2806749" cy="1046409"/>
            <a:chOff x="2476981" y="699542"/>
            <a:chExt cx="2806749" cy="1046409"/>
          </a:xfrm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604894" y="699542"/>
              <a:ext cx="2678836" cy="929857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050" b="1" dirty="0">
                  <a:effectLst/>
                </a:rPr>
                <a:t>要货单</a:t>
              </a:r>
              <a:r>
                <a:rPr lang="en-US" altLang="zh-CN" sz="1050" b="1" dirty="0">
                  <a:effectLst/>
                </a:rPr>
                <a:t>	</a:t>
              </a:r>
              <a:endParaRPr lang="en-US" altLang="zh-CN" sz="105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800" dirty="0">
                  <a:effectLst/>
                </a:rPr>
                <a:t>------------------------------------------------------------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b="1" dirty="0">
                  <a:effectLst/>
                </a:rPr>
                <a:t>No	Item	Desc</a:t>
              </a:r>
              <a:r>
                <a:rPr lang="en-US" altLang="zh-CN" sz="800" dirty="0">
                  <a:effectLst/>
                </a:rPr>
                <a:t>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A	Item A	EA	12	10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B	Item B	EA	24	8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3	C	Item C	EA	12	21</a:t>
              </a:r>
            </a:p>
          </p:txBody>
        </p:sp>
        <p:grpSp>
          <p:nvGrpSpPr>
            <p:cNvPr id="21" name="组合 138"/>
            <p:cNvGrpSpPr>
              <a:grpSpLocks/>
            </p:cNvGrpSpPr>
            <p:nvPr/>
          </p:nvGrpSpPr>
          <p:grpSpPr bwMode="auto">
            <a:xfrm>
              <a:off x="4326787" y="739287"/>
              <a:ext cx="811418" cy="188464"/>
              <a:chOff x="3952866" y="1309670"/>
              <a:chExt cx="876299" cy="266712"/>
            </a:xfrm>
          </p:grpSpPr>
          <p:cxnSp>
            <p:nvCxnSpPr>
              <p:cNvPr id="58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7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8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9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2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3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557846" y="757178"/>
              <a:ext cx="2678836" cy="931137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050" b="1" dirty="0">
                  <a:effectLst/>
                </a:rPr>
                <a:t>要货单</a:t>
              </a:r>
              <a:r>
                <a:rPr lang="en-US" altLang="zh-CN" sz="1050" b="1" dirty="0">
                  <a:effectLst/>
                </a:rPr>
                <a:t>	</a:t>
              </a:r>
              <a:endParaRPr lang="en-US" altLang="zh-CN" sz="105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800" dirty="0">
                  <a:effectLst/>
                </a:rPr>
                <a:t>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b="1" dirty="0">
                  <a:effectLst/>
                </a:rPr>
                <a:t>No	Item	Desc</a:t>
              </a:r>
              <a:r>
                <a:rPr lang="en-US" altLang="zh-CN" sz="800" dirty="0">
                  <a:effectLst/>
                </a:rPr>
                <a:t>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A	Item A	EA	12	10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B	Item B	EA	24	8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3	C	Item C	EA	12	21</a:t>
              </a:r>
            </a:p>
          </p:txBody>
        </p:sp>
        <p:grpSp>
          <p:nvGrpSpPr>
            <p:cNvPr id="23" name="组合 138"/>
            <p:cNvGrpSpPr>
              <a:grpSpLocks/>
            </p:cNvGrpSpPr>
            <p:nvPr/>
          </p:nvGrpSpPr>
          <p:grpSpPr bwMode="auto">
            <a:xfrm>
              <a:off x="4279346" y="797260"/>
              <a:ext cx="811418" cy="188464"/>
              <a:chOff x="3952866" y="1309670"/>
              <a:chExt cx="876299" cy="266712"/>
            </a:xfrm>
          </p:grpSpPr>
          <p:cxnSp>
            <p:nvCxnSpPr>
              <p:cNvPr id="42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2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5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6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7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476981" y="816094"/>
              <a:ext cx="2678836" cy="929857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en-US" altLang="zh-CN" sz="1000" b="1" dirty="0" smtClean="0"/>
                <a:t>Deliver Order</a:t>
              </a:r>
              <a:r>
                <a:rPr lang="en-US" altLang="zh-CN" sz="1050" b="1" dirty="0">
                  <a:effectLst/>
                </a:rPr>
                <a:t>	</a:t>
              </a:r>
              <a:endParaRPr lang="en-US" altLang="zh-CN" sz="105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800" dirty="0">
                  <a:effectLst/>
                </a:rPr>
                <a:t>------------------------------------------------------------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b="1" dirty="0">
                  <a:effectLst/>
                </a:rPr>
                <a:t>No	Item	Desc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A	Item A	EA	</a:t>
              </a:r>
              <a:r>
                <a:rPr lang="en-US" altLang="zh-CN" sz="800" dirty="0" smtClean="0">
                  <a:effectLst/>
                </a:rPr>
                <a:t>100</a:t>
              </a:r>
              <a:r>
                <a:rPr lang="en-US" altLang="zh-CN" sz="800" dirty="0">
                  <a:effectLst/>
                </a:rPr>
                <a:t>	</a:t>
              </a:r>
              <a:r>
                <a:rPr lang="en-US" altLang="zh-CN" sz="800" dirty="0" smtClean="0"/>
                <a:t>200</a:t>
              </a:r>
              <a:endParaRPr lang="en-US" altLang="zh-CN" sz="800" dirty="0">
                <a:effectLst/>
              </a:endParaRP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B	Item B	EA	</a:t>
              </a:r>
              <a:r>
                <a:rPr lang="en-US" altLang="zh-CN" sz="800" dirty="0" smtClean="0"/>
                <a:t>120</a:t>
              </a:r>
              <a:r>
                <a:rPr lang="en-US" altLang="zh-CN" sz="800" dirty="0">
                  <a:effectLst/>
                </a:rPr>
                <a:t>	</a:t>
              </a:r>
              <a:r>
                <a:rPr lang="en-US" altLang="zh-CN" sz="800" dirty="0" smtClean="0">
                  <a:effectLst/>
                </a:rPr>
                <a:t>240</a:t>
              </a:r>
              <a:endParaRPr lang="en-US" altLang="zh-CN" sz="800" dirty="0">
                <a:effectLst/>
              </a:endParaRP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800" dirty="0">
                  <a:effectLst/>
                </a:rPr>
                <a:t>3	C	Item C	EA	</a:t>
              </a:r>
              <a:r>
                <a:rPr lang="en-US" altLang="zh-CN" sz="800" dirty="0" smtClean="0">
                  <a:effectLst/>
                </a:rPr>
                <a:t>120</a:t>
              </a:r>
              <a:r>
                <a:rPr lang="en-US" altLang="zh-CN" sz="800" dirty="0">
                  <a:effectLst/>
                </a:rPr>
                <a:t>	</a:t>
              </a:r>
              <a:r>
                <a:rPr lang="en-US" altLang="zh-CN" sz="800" dirty="0" smtClean="0">
                  <a:effectLst/>
                </a:rPr>
                <a:t>240</a:t>
              </a:r>
              <a:endParaRPr lang="en-US" altLang="zh-CN" sz="800" dirty="0">
                <a:effectLst/>
              </a:endParaRPr>
            </a:p>
          </p:txBody>
        </p:sp>
        <p:grpSp>
          <p:nvGrpSpPr>
            <p:cNvPr id="25" name="组合 138"/>
            <p:cNvGrpSpPr>
              <a:grpSpLocks/>
            </p:cNvGrpSpPr>
            <p:nvPr/>
          </p:nvGrpSpPr>
          <p:grpSpPr bwMode="auto">
            <a:xfrm>
              <a:off x="4198304" y="855414"/>
              <a:ext cx="811418" cy="188464"/>
              <a:chOff x="3952866" y="1309670"/>
              <a:chExt cx="876299" cy="266712"/>
            </a:xfrm>
          </p:grpSpPr>
          <p:cxnSp>
            <p:nvCxnSpPr>
              <p:cNvPr id="26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9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1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2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3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4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5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6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7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8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9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0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1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76" name="AutoShape 51"/>
          <p:cNvSpPr>
            <a:spLocks noChangeArrowheads="1"/>
          </p:cNvSpPr>
          <p:nvPr/>
        </p:nvSpPr>
        <p:spPr bwMode="auto">
          <a:xfrm>
            <a:off x="1833659" y="2704620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77" name="AutoShape 51"/>
          <p:cNvSpPr>
            <a:spLocks noChangeArrowheads="1"/>
          </p:cNvSpPr>
          <p:nvPr/>
        </p:nvSpPr>
        <p:spPr bwMode="auto">
          <a:xfrm>
            <a:off x="2086071" y="2702165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79" name="AutoShape 51"/>
          <p:cNvSpPr>
            <a:spLocks noChangeArrowheads="1"/>
          </p:cNvSpPr>
          <p:nvPr/>
        </p:nvSpPr>
        <p:spPr bwMode="auto">
          <a:xfrm>
            <a:off x="1755448" y="2789029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80" name="AutoShape 51"/>
          <p:cNvSpPr>
            <a:spLocks noChangeArrowheads="1"/>
          </p:cNvSpPr>
          <p:nvPr/>
        </p:nvSpPr>
        <p:spPr bwMode="auto">
          <a:xfrm>
            <a:off x="2000048" y="2789029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81" name="AutoShape 51"/>
          <p:cNvSpPr>
            <a:spLocks noChangeArrowheads="1"/>
          </p:cNvSpPr>
          <p:nvPr/>
        </p:nvSpPr>
        <p:spPr bwMode="auto">
          <a:xfrm>
            <a:off x="1660499" y="2881651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82" name="AutoShape 51"/>
          <p:cNvSpPr>
            <a:spLocks noChangeArrowheads="1"/>
          </p:cNvSpPr>
          <p:nvPr/>
        </p:nvSpPr>
        <p:spPr bwMode="auto">
          <a:xfrm>
            <a:off x="1912911" y="2879196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83" name="AutoShape 51"/>
          <p:cNvSpPr>
            <a:spLocks noChangeArrowheads="1"/>
          </p:cNvSpPr>
          <p:nvPr/>
        </p:nvSpPr>
        <p:spPr bwMode="auto">
          <a:xfrm>
            <a:off x="1582288" y="2966060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84" name="AutoShape 51"/>
          <p:cNvSpPr>
            <a:spLocks noChangeArrowheads="1"/>
          </p:cNvSpPr>
          <p:nvPr/>
        </p:nvSpPr>
        <p:spPr bwMode="auto">
          <a:xfrm>
            <a:off x="1826888" y="2966060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85" name="AutoShape 51"/>
          <p:cNvSpPr>
            <a:spLocks noChangeArrowheads="1"/>
          </p:cNvSpPr>
          <p:nvPr/>
        </p:nvSpPr>
        <p:spPr bwMode="auto">
          <a:xfrm>
            <a:off x="1654296" y="2630157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86" name="AutoShape 51"/>
          <p:cNvSpPr>
            <a:spLocks noChangeArrowheads="1"/>
          </p:cNvSpPr>
          <p:nvPr/>
        </p:nvSpPr>
        <p:spPr bwMode="auto">
          <a:xfrm>
            <a:off x="1942328" y="2630157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87" name="Text Box 56"/>
          <p:cNvSpPr txBox="1">
            <a:spLocks noChangeArrowheads="1"/>
          </p:cNvSpPr>
          <p:nvPr/>
        </p:nvSpPr>
        <p:spPr bwMode="auto">
          <a:xfrm>
            <a:off x="6112988" y="369707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5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88" name="Picture 223" descr="Home_1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43" y="2099386"/>
            <a:ext cx="1005629" cy="80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 Box 18"/>
          <p:cNvSpPr txBox="1">
            <a:spLocks noChangeArrowheads="1"/>
          </p:cNvSpPr>
          <p:nvPr/>
        </p:nvSpPr>
        <p:spPr bwMode="auto">
          <a:xfrm>
            <a:off x="7069247" y="2952541"/>
            <a:ext cx="10024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en-US"/>
            </a:defPPr>
            <a:lvl1pPr>
              <a:defRPr sz="2000">
                <a:effectLst/>
              </a:defRPr>
            </a:lvl1pPr>
          </a:lstStyle>
          <a:p>
            <a:r>
              <a:rPr lang="zh-CN" altLang="en-US" sz="1600" dirty="0" smtClean="0"/>
              <a:t>客户签收</a:t>
            </a:r>
            <a:endParaRPr lang="en-US" altLang="zh-CN" sz="1600" dirty="0"/>
          </a:p>
        </p:txBody>
      </p:sp>
      <p:sp>
        <p:nvSpPr>
          <p:cNvPr id="90" name="流程图: 文档 120"/>
          <p:cNvSpPr/>
          <p:nvPr/>
        </p:nvSpPr>
        <p:spPr bwMode="auto">
          <a:xfrm>
            <a:off x="7701920" y="3259235"/>
            <a:ext cx="980231" cy="504056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1400" dirty="0" smtClean="0"/>
              <a:t>Ext Receipt</a:t>
            </a:r>
            <a:endParaRPr lang="zh-CN" altLang="en-US" sz="1400" dirty="0">
              <a:effectLst/>
              <a:ea typeface="宋体" pitchFamily="2" charset="-122"/>
            </a:endParaRPr>
          </a:p>
        </p:txBody>
      </p:sp>
      <p:sp>
        <p:nvSpPr>
          <p:cNvPr id="91" name="Text Box 18"/>
          <p:cNvSpPr txBox="1">
            <a:spLocks noChangeArrowheads="1"/>
          </p:cNvSpPr>
          <p:nvPr/>
        </p:nvSpPr>
        <p:spPr bwMode="auto">
          <a:xfrm>
            <a:off x="5399284" y="4008752"/>
            <a:ext cx="10024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en-US"/>
            </a:defPPr>
            <a:lvl1pPr>
              <a:defRPr sz="1600">
                <a:effectLst/>
              </a:defRPr>
            </a:lvl1pPr>
          </a:lstStyle>
          <a:p>
            <a:r>
              <a:rPr lang="zh-CN" altLang="en-US" dirty="0" smtClean="0"/>
              <a:t>发货确认</a:t>
            </a:r>
            <a:endParaRPr lang="en-US" altLang="zh-CN" dirty="0"/>
          </a:p>
        </p:txBody>
      </p:sp>
      <p:sp>
        <p:nvSpPr>
          <p:cNvPr id="92" name="流程图: 文档 122"/>
          <p:cNvSpPr/>
          <p:nvPr/>
        </p:nvSpPr>
        <p:spPr bwMode="auto">
          <a:xfrm>
            <a:off x="5934648" y="4354281"/>
            <a:ext cx="1005173" cy="481310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1400" dirty="0" smtClean="0"/>
              <a:t>Receipt</a:t>
            </a:r>
            <a:endParaRPr lang="zh-CN" altLang="en-US" sz="1400" dirty="0">
              <a:effectLst/>
              <a:ea typeface="宋体" pitchFamily="2" charset="-122"/>
            </a:endParaRPr>
          </a:p>
        </p:txBody>
      </p:sp>
      <p:pic>
        <p:nvPicPr>
          <p:cNvPr id="93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9284" y="4269500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AutoShape 23"/>
          <p:cNvSpPr>
            <a:spLocks noChangeArrowheads="1"/>
          </p:cNvSpPr>
          <p:nvPr/>
        </p:nvSpPr>
        <p:spPr bwMode="auto">
          <a:xfrm rot="10800000">
            <a:off x="7139166" y="3909446"/>
            <a:ext cx="1228204" cy="444834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/>
          </a:p>
        </p:txBody>
      </p:sp>
      <p:sp>
        <p:nvSpPr>
          <p:cNvPr id="95" name="流程图: 文档 114"/>
          <p:cNvSpPr/>
          <p:nvPr/>
        </p:nvSpPr>
        <p:spPr bwMode="auto">
          <a:xfrm>
            <a:off x="6401552" y="1000602"/>
            <a:ext cx="1050767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1400" dirty="0" smtClean="0"/>
              <a:t>Customer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1400" dirty="0" smtClean="0"/>
              <a:t>Orders</a:t>
            </a:r>
            <a:endParaRPr lang="zh-CN" altLang="en-US" sz="1400" dirty="0">
              <a:effectLst/>
              <a:ea typeface="宋体" pitchFamily="2" charset="-122"/>
            </a:endParaRPr>
          </a:p>
        </p:txBody>
      </p:sp>
      <p:sp>
        <p:nvSpPr>
          <p:cNvPr id="96" name="AutoShape 15"/>
          <p:cNvSpPr>
            <a:spLocks noChangeArrowheads="1"/>
          </p:cNvSpPr>
          <p:nvPr/>
        </p:nvSpPr>
        <p:spPr bwMode="auto">
          <a:xfrm rot="10800000">
            <a:off x="5430775" y="1043878"/>
            <a:ext cx="792088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/>
          </a:p>
        </p:txBody>
      </p:sp>
      <p:sp>
        <p:nvSpPr>
          <p:cNvPr id="99" name="AutoShape 15"/>
          <p:cNvSpPr>
            <a:spLocks noChangeArrowheads="1"/>
          </p:cNvSpPr>
          <p:nvPr/>
        </p:nvSpPr>
        <p:spPr bwMode="auto">
          <a:xfrm rot="20173440">
            <a:off x="5154935" y="2834722"/>
            <a:ext cx="2073439" cy="34379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sp>
        <p:nvSpPr>
          <p:cNvPr id="100" name="Text Box 58"/>
          <p:cNvSpPr txBox="1">
            <a:spLocks noChangeArrowheads="1"/>
          </p:cNvSpPr>
          <p:nvPr/>
        </p:nvSpPr>
        <p:spPr bwMode="auto">
          <a:xfrm>
            <a:off x="3614209" y="2608364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>
                <a:effectLst/>
              </a:rPr>
              <a:t>发货</a:t>
            </a:r>
            <a:endParaRPr lang="en-US" altLang="zh-CN" sz="2000" dirty="0">
              <a:effectLst/>
            </a:endParaRPr>
          </a:p>
        </p:txBody>
      </p:sp>
      <p:sp>
        <p:nvSpPr>
          <p:cNvPr id="101" name="Text Box 56"/>
          <p:cNvSpPr txBox="1">
            <a:spLocks noChangeArrowheads="1"/>
          </p:cNvSpPr>
          <p:nvPr/>
        </p:nvSpPr>
        <p:spPr bwMode="auto">
          <a:xfrm>
            <a:off x="3936454" y="224832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3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02" name="流程图: 文档 29"/>
          <p:cNvSpPr/>
          <p:nvPr/>
        </p:nvSpPr>
        <p:spPr bwMode="auto">
          <a:xfrm>
            <a:off x="4444306" y="2628109"/>
            <a:ext cx="900112" cy="44063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1600" dirty="0" smtClean="0"/>
              <a:t>ASN</a:t>
            </a:r>
            <a:endParaRPr lang="zh-CN" altLang="en-US" sz="1600" dirty="0">
              <a:effectLst/>
              <a:ea typeface="宋体" pitchFamily="2" charset="-122"/>
            </a:endParaRPr>
          </a:p>
        </p:txBody>
      </p:sp>
      <p:pic>
        <p:nvPicPr>
          <p:cNvPr id="104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9974" y="2124053"/>
            <a:ext cx="504404" cy="50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Text Box 62"/>
          <p:cNvSpPr txBox="1">
            <a:spLocks noChangeArrowheads="1"/>
          </p:cNvSpPr>
          <p:nvPr/>
        </p:nvSpPr>
        <p:spPr bwMode="auto">
          <a:xfrm>
            <a:off x="377883" y="3798788"/>
            <a:ext cx="338235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/>
              <a:t>创建发货单</a:t>
            </a:r>
            <a:endParaRPr lang="en-US" altLang="zh-CN" sz="1400" dirty="0" smtClean="0"/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/>
              <a:t>备货</a:t>
            </a:r>
            <a:endParaRPr lang="en-US" altLang="zh-CN" sz="1400" dirty="0" smtClean="0"/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/>
              <a:t>发货，打印</a:t>
            </a:r>
            <a:r>
              <a:rPr lang="en-US" altLang="zh-CN" sz="1400" dirty="0" smtClean="0"/>
              <a:t>ASN</a:t>
            </a: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/>
              <a:t>客户收货，返回客户回单</a:t>
            </a:r>
            <a:endParaRPr lang="en-US" altLang="zh-CN" sz="1400" dirty="0" smtClean="0"/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/>
              <a:t>发货确认，打印收货单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144851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供应商寄售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202" y="915566"/>
            <a:ext cx="8432798" cy="3865985"/>
          </a:xfrm>
        </p:spPr>
        <p:txBody>
          <a:bodyPr/>
          <a:lstStyle/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</a:rPr>
              <a:t>Sconit</a:t>
            </a:r>
            <a:r>
              <a:rPr lang="zh-CN" altLang="en-US" sz="1800" i="1" dirty="0" smtClean="0">
                <a:solidFill>
                  <a:schemeClr val="tx1"/>
                </a:solidFill>
              </a:rPr>
              <a:t>提供完整的供应商寄售库存管理方案。</a:t>
            </a:r>
            <a:endParaRPr lang="en-US" sz="1800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100" i="1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/>
              <a:t>结算方式 </a:t>
            </a:r>
            <a:endParaRPr lang="en-US" sz="1800" dirty="0" smtClean="0"/>
          </a:p>
          <a:p>
            <a:pPr lvl="1"/>
            <a:r>
              <a:rPr lang="en-US" sz="1600" dirty="0" smtClean="0"/>
              <a:t>BAR: </a:t>
            </a:r>
            <a:r>
              <a:rPr lang="zh-CN" altLang="en-US" sz="1600" dirty="0" smtClean="0"/>
              <a:t>收货结算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BAI: </a:t>
            </a:r>
            <a:r>
              <a:rPr lang="zh-CN" altLang="en-US" sz="1600" dirty="0" smtClean="0"/>
              <a:t>检验结算</a:t>
            </a:r>
            <a:endParaRPr lang="en-US" sz="1600" dirty="0" smtClean="0"/>
          </a:p>
          <a:p>
            <a:pPr lvl="1"/>
            <a:r>
              <a:rPr lang="en-US" sz="1600" dirty="0" smtClean="0"/>
              <a:t>BAT: </a:t>
            </a:r>
            <a:r>
              <a:rPr lang="zh-CN" altLang="en-US" sz="1600" dirty="0" smtClean="0"/>
              <a:t>上线结算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BAB: </a:t>
            </a:r>
            <a:r>
              <a:rPr lang="zh-CN" altLang="en-US" sz="1600" dirty="0" smtClean="0"/>
              <a:t>下线结算</a:t>
            </a:r>
            <a:endParaRPr lang="en-US" sz="1600" dirty="0" smtClean="0"/>
          </a:p>
          <a:p>
            <a:r>
              <a:rPr lang="zh-CN" altLang="en-US" sz="1800" dirty="0" smtClean="0"/>
              <a:t>供应商寄售与结算方式的关系</a:t>
            </a:r>
            <a:endParaRPr lang="en-US" sz="1800" dirty="0" smtClean="0"/>
          </a:p>
          <a:p>
            <a:pPr lvl="1"/>
            <a:r>
              <a:rPr lang="zh-CN" altLang="en-US" sz="1600" dirty="0" smtClean="0"/>
              <a:t>非寄售</a:t>
            </a:r>
            <a:r>
              <a:rPr lang="en-US" sz="1600" dirty="0" smtClean="0"/>
              <a:t>: BAR </a:t>
            </a:r>
          </a:p>
          <a:p>
            <a:pPr lvl="1"/>
            <a:r>
              <a:rPr lang="zh-CN" altLang="en-US" sz="1600" dirty="0" smtClean="0"/>
              <a:t>寄售方式</a:t>
            </a:r>
            <a:r>
              <a:rPr lang="en-US" altLang="zh-CN" sz="1600" dirty="0" smtClean="0"/>
              <a:t>1</a:t>
            </a:r>
            <a:r>
              <a:rPr lang="en-US" sz="1600" dirty="0" smtClean="0"/>
              <a:t>: BAI </a:t>
            </a:r>
          </a:p>
          <a:p>
            <a:pPr lvl="1"/>
            <a:r>
              <a:rPr lang="zh-CN" altLang="en-US" sz="1600" dirty="0" smtClean="0"/>
              <a:t>寄售方式</a:t>
            </a:r>
            <a:r>
              <a:rPr lang="en-US" sz="1600" dirty="0" smtClean="0"/>
              <a:t>2: BAT</a:t>
            </a:r>
          </a:p>
          <a:p>
            <a:pPr lvl="1"/>
            <a:r>
              <a:rPr lang="zh-CN" altLang="en-US" sz="1600" dirty="0" smtClean="0"/>
              <a:t>寄售方式</a:t>
            </a:r>
            <a:r>
              <a:rPr lang="en-US" altLang="zh-CN" sz="1600" dirty="0" smtClean="0"/>
              <a:t>3</a:t>
            </a:r>
            <a:r>
              <a:rPr lang="en-US" sz="1600" dirty="0" smtClean="0"/>
              <a:t>: BAB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26A1F-B0EB-4187-98D1-0B0248849E34}" type="slidenum">
              <a:rPr lang="zh-CN" altLang="de-DE" smtClean="0"/>
              <a:pPr>
                <a:defRPr/>
              </a:pPr>
              <a:t>21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673109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teapic.com/thumbs/201205/17/155451bswigjmuxvtqecjh.jpg.midd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4" b="22602"/>
          <a:stretch/>
        </p:blipFill>
        <p:spPr bwMode="auto">
          <a:xfrm rot="20208367">
            <a:off x="5786887" y="614727"/>
            <a:ext cx="1702559" cy="176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采购结算</a:t>
            </a:r>
            <a:endParaRPr lang="zh-CN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44839" y="3435987"/>
            <a:ext cx="899569" cy="756047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2879860" y="2445690"/>
            <a:ext cx="1331255" cy="738275"/>
          </a:xfrm>
          <a:prstGeom prst="can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供应商寄售库存</a:t>
            </a:r>
            <a:endParaRPr lang="zh-CN" altLang="en-US" sz="1400" dirty="0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4860402" y="2445690"/>
            <a:ext cx="1295822" cy="738275"/>
          </a:xfrm>
          <a:prstGeom prst="can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采购结算清单</a:t>
            </a:r>
            <a:endParaRPr lang="zh-CN" altLang="en-US" sz="1400" dirty="0"/>
          </a:p>
        </p:txBody>
      </p:sp>
      <p:cxnSp>
        <p:nvCxnSpPr>
          <p:cNvPr id="23" name="AutoShape 20"/>
          <p:cNvCxnSpPr>
            <a:cxnSpLocks noChangeShapeType="1"/>
            <a:stCxn id="16" idx="4"/>
            <a:endCxn id="17" idx="2"/>
          </p:cNvCxnSpPr>
          <p:nvPr/>
        </p:nvCxnSpPr>
        <p:spPr bwMode="auto">
          <a:xfrm>
            <a:off x="4211115" y="2814828"/>
            <a:ext cx="6492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6805088" y="2568440"/>
            <a:ext cx="1259409" cy="49774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采购账单</a:t>
            </a:r>
            <a:endParaRPr lang="zh-CN" altLang="en-US" sz="1400" dirty="0"/>
          </a:p>
        </p:txBody>
      </p:sp>
      <p:cxnSp>
        <p:nvCxnSpPr>
          <p:cNvPr id="25" name="AutoShape 22"/>
          <p:cNvCxnSpPr>
            <a:cxnSpLocks noChangeShapeType="1"/>
            <a:stCxn id="17" idx="4"/>
            <a:endCxn id="24" idx="1"/>
          </p:cNvCxnSpPr>
          <p:nvPr/>
        </p:nvCxnSpPr>
        <p:spPr bwMode="auto">
          <a:xfrm>
            <a:off x="6156224" y="2814828"/>
            <a:ext cx="648864" cy="248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5796184" y="4092850"/>
            <a:ext cx="962630" cy="453374"/>
          </a:xfrm>
          <a:prstGeom prst="foldedCorner">
            <a:avLst>
              <a:gd name="adj" fmla="val 2831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 smtClean="0"/>
              <a:t>发票</a:t>
            </a:r>
            <a:endParaRPr lang="zh-CN" altLang="en-US" sz="1600" dirty="0"/>
          </a:p>
        </p:txBody>
      </p:sp>
      <p:cxnSp>
        <p:nvCxnSpPr>
          <p:cNvPr id="27" name="AutoShape 24"/>
          <p:cNvCxnSpPr>
            <a:cxnSpLocks noChangeShapeType="1"/>
            <a:stCxn id="24" idx="3"/>
            <a:endCxn id="9" idx="6"/>
          </p:cNvCxnSpPr>
          <p:nvPr/>
        </p:nvCxnSpPr>
        <p:spPr bwMode="auto">
          <a:xfrm>
            <a:off x="8064497" y="2817310"/>
            <a:ext cx="179911" cy="996701"/>
          </a:xfrm>
          <a:prstGeom prst="curvedConnector3">
            <a:avLst>
              <a:gd name="adj1" fmla="val 227063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25"/>
          <p:cNvCxnSpPr>
            <a:cxnSpLocks noChangeShapeType="1"/>
            <a:stCxn id="9" idx="2"/>
            <a:endCxn id="26" idx="3"/>
          </p:cNvCxnSpPr>
          <p:nvPr/>
        </p:nvCxnSpPr>
        <p:spPr bwMode="auto">
          <a:xfrm rot="10800000" flipV="1">
            <a:off x="6758815" y="3814011"/>
            <a:ext cx="586025" cy="505526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4326061" y="2373682"/>
            <a:ext cx="427979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dirty="0" smtClean="0"/>
              <a:t>自动过账</a:t>
            </a:r>
            <a:endParaRPr lang="zh-CN" altLang="en-US" sz="1600" dirty="0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256461" y="2355726"/>
            <a:ext cx="427979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dirty="0" smtClean="0"/>
              <a:t>账单校验</a:t>
            </a:r>
            <a:endParaRPr lang="zh-CN" altLang="en-US" sz="1600" dirty="0"/>
          </a:p>
        </p:txBody>
      </p:sp>
      <p:cxnSp>
        <p:nvCxnSpPr>
          <p:cNvPr id="40" name="AutoShape 22"/>
          <p:cNvCxnSpPr>
            <a:cxnSpLocks noChangeShapeType="1"/>
            <a:stCxn id="68" idx="3"/>
            <a:endCxn id="16" idx="3"/>
          </p:cNvCxnSpPr>
          <p:nvPr/>
        </p:nvCxnSpPr>
        <p:spPr bwMode="auto">
          <a:xfrm flipV="1">
            <a:off x="3113082" y="3183965"/>
            <a:ext cx="432406" cy="800299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686899" y="2390203"/>
            <a:ext cx="864096" cy="756047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lang="zh-CN" altLang="zh-CN"/>
          </a:p>
        </p:txBody>
      </p:sp>
      <p:cxnSp>
        <p:nvCxnSpPr>
          <p:cNvPr id="47" name="AutoShape 22"/>
          <p:cNvCxnSpPr>
            <a:cxnSpLocks noChangeShapeType="1"/>
            <a:stCxn id="68" idx="3"/>
            <a:endCxn id="17" idx="3"/>
          </p:cNvCxnSpPr>
          <p:nvPr/>
        </p:nvCxnSpPr>
        <p:spPr bwMode="auto">
          <a:xfrm flipV="1">
            <a:off x="3113082" y="3183965"/>
            <a:ext cx="2395231" cy="800299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2627671" y="3477500"/>
            <a:ext cx="14402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寄售结算</a:t>
            </a:r>
            <a:endParaRPr lang="zh-CN" altLang="en-US" sz="1400" dirty="0"/>
          </a:p>
        </p:txBody>
      </p:sp>
      <p:sp>
        <p:nvSpPr>
          <p:cNvPr id="52" name="AutoShape 21"/>
          <p:cNvSpPr>
            <a:spLocks noChangeArrowheads="1"/>
          </p:cNvSpPr>
          <p:nvPr/>
        </p:nvSpPr>
        <p:spPr bwMode="auto">
          <a:xfrm>
            <a:off x="2431513" y="1486997"/>
            <a:ext cx="1079500" cy="53850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 smtClean="0"/>
              <a:t>收货单</a:t>
            </a:r>
            <a:endParaRPr lang="zh-CN" altLang="en-US" sz="1600" dirty="0"/>
          </a:p>
        </p:txBody>
      </p:sp>
      <p:cxnSp>
        <p:nvCxnSpPr>
          <p:cNvPr id="59" name="AutoShape 22"/>
          <p:cNvCxnSpPr>
            <a:cxnSpLocks noChangeShapeType="1"/>
            <a:stCxn id="45" idx="6"/>
            <a:endCxn id="52" idx="1"/>
          </p:cNvCxnSpPr>
          <p:nvPr/>
        </p:nvCxnSpPr>
        <p:spPr bwMode="auto">
          <a:xfrm flipV="1">
            <a:off x="1550995" y="1756250"/>
            <a:ext cx="880518" cy="101197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621083" y="4071963"/>
            <a:ext cx="1440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收货结算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 bwMode="auto">
          <a:xfrm>
            <a:off x="2431513" y="3782137"/>
            <a:ext cx="681569" cy="4042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结算方式</a:t>
            </a:r>
          </a:p>
        </p:txBody>
      </p:sp>
      <p:cxnSp>
        <p:nvCxnSpPr>
          <p:cNvPr id="77" name="AutoShape 22"/>
          <p:cNvCxnSpPr>
            <a:cxnSpLocks noChangeShapeType="1"/>
            <a:stCxn id="45" idx="6"/>
            <a:endCxn id="68" idx="1"/>
          </p:cNvCxnSpPr>
          <p:nvPr/>
        </p:nvCxnSpPr>
        <p:spPr bwMode="auto">
          <a:xfrm>
            <a:off x="1550995" y="2768227"/>
            <a:ext cx="880518" cy="121603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86899" y="3212186"/>
            <a:ext cx="8197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供应商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7380434" y="4247380"/>
            <a:ext cx="8197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供应商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71" name="AutoShape 21"/>
          <p:cNvSpPr>
            <a:spLocks noChangeArrowheads="1"/>
          </p:cNvSpPr>
          <p:nvPr/>
        </p:nvSpPr>
        <p:spPr bwMode="auto">
          <a:xfrm>
            <a:off x="5894632" y="1140531"/>
            <a:ext cx="864182" cy="361611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数量</a:t>
            </a:r>
            <a:endParaRPr lang="zh-CN" altLang="en-US" sz="1200" dirty="0"/>
          </a:p>
        </p:txBody>
      </p:sp>
      <p:sp>
        <p:nvSpPr>
          <p:cNvPr id="72" name="AutoShape 21"/>
          <p:cNvSpPr>
            <a:spLocks noChangeArrowheads="1"/>
          </p:cNvSpPr>
          <p:nvPr/>
        </p:nvSpPr>
        <p:spPr bwMode="auto">
          <a:xfrm>
            <a:off x="6156224" y="1419831"/>
            <a:ext cx="819612" cy="37752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价格</a:t>
            </a:r>
            <a:endParaRPr lang="zh-CN" altLang="en-US" sz="1200" dirty="0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 rot="5400000">
            <a:off x="1729961" y="2647006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dirty="0" smtClean="0"/>
              <a:t>收货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420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客户寄售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202" y="915566"/>
            <a:ext cx="8432798" cy="3865985"/>
          </a:xfrm>
        </p:spPr>
        <p:txBody>
          <a:bodyPr/>
          <a:lstStyle/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</a:rPr>
              <a:t>Sconit </a:t>
            </a:r>
            <a:r>
              <a:rPr lang="zh-CN" altLang="en-US" sz="1800" i="1" dirty="0" smtClean="0">
                <a:solidFill>
                  <a:schemeClr val="tx1"/>
                </a:solidFill>
              </a:rPr>
              <a:t>提供完整的客户寄售库存管理方案。</a:t>
            </a:r>
            <a:endParaRPr lang="en-US" sz="1800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100" i="1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/>
              <a:t>结算方式</a:t>
            </a:r>
            <a:r>
              <a:rPr lang="en-US" sz="1800" dirty="0" smtClean="0"/>
              <a:t> (</a:t>
            </a:r>
            <a:r>
              <a:rPr lang="zh-CN" altLang="en-US" sz="1800" dirty="0" smtClean="0"/>
              <a:t>在销售路线设置</a:t>
            </a:r>
            <a:r>
              <a:rPr lang="en-US" sz="1800" dirty="0" smtClean="0"/>
              <a:t>)</a:t>
            </a:r>
          </a:p>
          <a:p>
            <a:pPr lvl="1"/>
            <a:r>
              <a:rPr lang="en-US" sz="1600" dirty="0" smtClean="0"/>
              <a:t>BAR: </a:t>
            </a:r>
            <a:r>
              <a:rPr lang="zh-CN" altLang="en-US" sz="1600" dirty="0" smtClean="0"/>
              <a:t>收货结算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BAC: </a:t>
            </a:r>
            <a:r>
              <a:rPr lang="zh-CN" altLang="en-US" sz="1600" dirty="0" smtClean="0"/>
              <a:t>寄售结算</a:t>
            </a:r>
            <a:endParaRPr lang="en-US" sz="1600" dirty="0" smtClean="0"/>
          </a:p>
          <a:p>
            <a:r>
              <a:rPr lang="zh-CN" altLang="en-US" sz="2000" dirty="0" smtClean="0"/>
              <a:t>客户寄售关联结算方式</a:t>
            </a:r>
            <a:endParaRPr lang="en-US" sz="2000" dirty="0" smtClean="0"/>
          </a:p>
          <a:p>
            <a:pPr lvl="1"/>
            <a:r>
              <a:rPr lang="zh-CN" altLang="en-US" sz="1600" dirty="0" smtClean="0"/>
              <a:t>非寄售</a:t>
            </a:r>
            <a:r>
              <a:rPr lang="en-US" sz="1600" dirty="0" smtClean="0"/>
              <a:t>: BAR </a:t>
            </a:r>
          </a:p>
          <a:p>
            <a:pPr lvl="1"/>
            <a:r>
              <a:rPr lang="zh-CN" altLang="en-US" sz="1600" dirty="0" smtClean="0"/>
              <a:t>寄售</a:t>
            </a:r>
            <a:r>
              <a:rPr lang="en-US" sz="1600" dirty="0" smtClean="0"/>
              <a:t>: BAC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26A1F-B0EB-4187-98D1-0B0248849E34}" type="slidenum">
              <a:rPr lang="zh-CN" altLang="de-DE" smtClean="0"/>
              <a:pPr>
                <a:defRPr/>
              </a:pPr>
              <a:t>23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926818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teapic.com/thumbs/201205/17/155451bswigjmuxvtqecjh.jpg.midd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4" b="22602"/>
          <a:stretch/>
        </p:blipFill>
        <p:spPr bwMode="auto">
          <a:xfrm rot="20208367">
            <a:off x="5804540" y="675452"/>
            <a:ext cx="1702559" cy="176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销售结算</a:t>
            </a:r>
            <a:endParaRPr lang="zh-CN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857804" y="3768769"/>
            <a:ext cx="899569" cy="756047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2925342" y="2272435"/>
            <a:ext cx="1331255" cy="738275"/>
          </a:xfrm>
          <a:prstGeom prst="can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客户寄售库存</a:t>
            </a:r>
            <a:endParaRPr lang="zh-CN" altLang="en-US" sz="1400" dirty="0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4905884" y="2272435"/>
            <a:ext cx="1295822" cy="738275"/>
          </a:xfrm>
          <a:prstGeom prst="can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销售结算清单</a:t>
            </a:r>
            <a:endParaRPr lang="zh-CN" altLang="en-US" sz="1400" dirty="0"/>
          </a:p>
        </p:txBody>
      </p:sp>
      <p:cxnSp>
        <p:nvCxnSpPr>
          <p:cNvPr id="23" name="AutoShape 20"/>
          <p:cNvCxnSpPr>
            <a:cxnSpLocks noChangeShapeType="1"/>
            <a:stCxn id="16" idx="4"/>
            <a:endCxn id="17" idx="2"/>
          </p:cNvCxnSpPr>
          <p:nvPr/>
        </p:nvCxnSpPr>
        <p:spPr bwMode="auto">
          <a:xfrm>
            <a:off x="4256597" y="2641573"/>
            <a:ext cx="6492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6850571" y="2395185"/>
            <a:ext cx="1151288" cy="49774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销售账单</a:t>
            </a:r>
            <a:endParaRPr lang="zh-CN" altLang="en-US" sz="1400" dirty="0"/>
          </a:p>
        </p:txBody>
      </p:sp>
      <p:cxnSp>
        <p:nvCxnSpPr>
          <p:cNvPr id="25" name="AutoShape 22"/>
          <p:cNvCxnSpPr>
            <a:cxnSpLocks noChangeShapeType="1"/>
            <a:stCxn id="17" idx="4"/>
            <a:endCxn id="24" idx="1"/>
          </p:cNvCxnSpPr>
          <p:nvPr/>
        </p:nvCxnSpPr>
        <p:spPr bwMode="auto">
          <a:xfrm>
            <a:off x="6201706" y="2641573"/>
            <a:ext cx="648865" cy="248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8001858" y="3118592"/>
            <a:ext cx="962630" cy="453374"/>
          </a:xfrm>
          <a:prstGeom prst="foldedCorner">
            <a:avLst>
              <a:gd name="adj" fmla="val 2831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 smtClean="0"/>
              <a:t>发票</a:t>
            </a:r>
            <a:endParaRPr lang="zh-CN" altLang="en-US" sz="1600" dirty="0"/>
          </a:p>
        </p:txBody>
      </p:sp>
      <p:cxnSp>
        <p:nvCxnSpPr>
          <p:cNvPr id="27" name="AutoShape 24"/>
          <p:cNvCxnSpPr>
            <a:cxnSpLocks noChangeShapeType="1"/>
            <a:stCxn id="24" idx="3"/>
            <a:endCxn id="26" idx="0"/>
          </p:cNvCxnSpPr>
          <p:nvPr/>
        </p:nvCxnSpPr>
        <p:spPr bwMode="auto">
          <a:xfrm>
            <a:off x="8001859" y="2644055"/>
            <a:ext cx="481314" cy="474537"/>
          </a:xfrm>
          <a:prstGeom prst="curved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" name="AutoShape 25"/>
          <p:cNvCxnSpPr>
            <a:cxnSpLocks noChangeShapeType="1"/>
            <a:stCxn id="26" idx="2"/>
            <a:endCxn id="9" idx="6"/>
          </p:cNvCxnSpPr>
          <p:nvPr/>
        </p:nvCxnSpPr>
        <p:spPr bwMode="auto">
          <a:xfrm rot="5400000">
            <a:off x="7832860" y="3496479"/>
            <a:ext cx="574827" cy="725800"/>
          </a:xfrm>
          <a:prstGeom prst="curved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4371914" y="2392927"/>
            <a:ext cx="42797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dirty="0" smtClean="0"/>
              <a:t>过账</a:t>
            </a:r>
            <a:endParaRPr lang="zh-CN" altLang="en-US" sz="1600" dirty="0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301943" y="2355726"/>
            <a:ext cx="427979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dirty="0" smtClean="0"/>
              <a:t>账单校验</a:t>
            </a:r>
            <a:endParaRPr lang="zh-CN" altLang="en-US" sz="1600" dirty="0"/>
          </a:p>
        </p:txBody>
      </p:sp>
      <p:cxnSp>
        <p:nvCxnSpPr>
          <p:cNvPr id="40" name="AutoShape 22"/>
          <p:cNvCxnSpPr>
            <a:cxnSpLocks noChangeShapeType="1"/>
            <a:stCxn id="68" idx="3"/>
            <a:endCxn id="16" idx="3"/>
          </p:cNvCxnSpPr>
          <p:nvPr/>
        </p:nvCxnSpPr>
        <p:spPr bwMode="auto">
          <a:xfrm flipV="1">
            <a:off x="3203848" y="3010710"/>
            <a:ext cx="387122" cy="86618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729050" y="2313668"/>
            <a:ext cx="864096" cy="756047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lang="zh-CN" altLang="zh-CN"/>
          </a:p>
        </p:txBody>
      </p:sp>
      <p:cxnSp>
        <p:nvCxnSpPr>
          <p:cNvPr id="47" name="AutoShape 22"/>
          <p:cNvCxnSpPr>
            <a:cxnSpLocks noChangeShapeType="1"/>
            <a:stCxn id="68" idx="3"/>
            <a:endCxn id="17" idx="3"/>
          </p:cNvCxnSpPr>
          <p:nvPr/>
        </p:nvCxnSpPr>
        <p:spPr bwMode="auto">
          <a:xfrm flipV="1">
            <a:off x="3203848" y="3010710"/>
            <a:ext cx="2349947" cy="86618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5400000">
            <a:off x="1105765" y="2596886"/>
            <a:ext cx="17366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 smtClean="0"/>
              <a:t>发货确认</a:t>
            </a:r>
            <a:endParaRPr lang="zh-CN" altLang="en-US" sz="1600" dirty="0"/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2457129" y="3304245"/>
            <a:ext cx="23045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寄售结算</a:t>
            </a:r>
            <a:endParaRPr lang="zh-CN" altLang="en-US" sz="1400" dirty="0"/>
          </a:p>
        </p:txBody>
      </p:sp>
      <p:sp>
        <p:nvSpPr>
          <p:cNvPr id="52" name="AutoShape 21"/>
          <p:cNvSpPr>
            <a:spLocks noChangeArrowheads="1"/>
          </p:cNvSpPr>
          <p:nvPr/>
        </p:nvSpPr>
        <p:spPr bwMode="auto">
          <a:xfrm>
            <a:off x="2474329" y="1316472"/>
            <a:ext cx="1079500" cy="53850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 smtClean="0"/>
              <a:t>收货单</a:t>
            </a:r>
            <a:endParaRPr lang="zh-CN" altLang="en-US" sz="1600" dirty="0"/>
          </a:p>
        </p:txBody>
      </p:sp>
      <p:cxnSp>
        <p:nvCxnSpPr>
          <p:cNvPr id="59" name="AutoShape 22"/>
          <p:cNvCxnSpPr>
            <a:cxnSpLocks noChangeShapeType="1"/>
            <a:stCxn id="45" idx="6"/>
            <a:endCxn id="52" idx="1"/>
          </p:cNvCxnSpPr>
          <p:nvPr/>
        </p:nvCxnSpPr>
        <p:spPr bwMode="auto">
          <a:xfrm flipV="1">
            <a:off x="1593146" y="1585725"/>
            <a:ext cx="881183" cy="110596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865823" y="3661047"/>
            <a:ext cx="1440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收货结算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 bwMode="auto">
          <a:xfrm>
            <a:off x="2601258" y="3669872"/>
            <a:ext cx="602590" cy="41404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结算方式</a:t>
            </a:r>
          </a:p>
        </p:txBody>
      </p:sp>
      <p:cxnSp>
        <p:nvCxnSpPr>
          <p:cNvPr id="77" name="AutoShape 22"/>
          <p:cNvCxnSpPr>
            <a:cxnSpLocks noChangeShapeType="1"/>
            <a:stCxn id="45" idx="6"/>
            <a:endCxn id="68" idx="1"/>
          </p:cNvCxnSpPr>
          <p:nvPr/>
        </p:nvCxnSpPr>
        <p:spPr bwMode="auto">
          <a:xfrm>
            <a:off x="1593146" y="2691692"/>
            <a:ext cx="1008112" cy="118520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873066" y="3118592"/>
            <a:ext cx="7203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销售员</a:t>
            </a:r>
            <a:endParaRPr lang="zh-CN" altLang="en-US" sz="1400" dirty="0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7020272" y="4591268"/>
            <a:ext cx="64021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客户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71" name="AutoShape 21"/>
          <p:cNvSpPr>
            <a:spLocks noChangeArrowheads="1"/>
          </p:cNvSpPr>
          <p:nvPr/>
        </p:nvSpPr>
        <p:spPr bwMode="auto">
          <a:xfrm>
            <a:off x="6012160" y="1196385"/>
            <a:ext cx="838410" cy="361611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数量</a:t>
            </a:r>
            <a:endParaRPr lang="zh-CN" altLang="en-US" sz="1200" dirty="0"/>
          </a:p>
        </p:txBody>
      </p:sp>
      <p:sp>
        <p:nvSpPr>
          <p:cNvPr id="72" name="AutoShape 21"/>
          <p:cNvSpPr>
            <a:spLocks noChangeArrowheads="1"/>
          </p:cNvSpPr>
          <p:nvPr/>
        </p:nvSpPr>
        <p:spPr bwMode="auto">
          <a:xfrm>
            <a:off x="6084168" y="1524040"/>
            <a:ext cx="864096" cy="37752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200" dirty="0"/>
              <a:t>价格</a:t>
            </a:r>
          </a:p>
        </p:txBody>
      </p:sp>
      <p:sp>
        <p:nvSpPr>
          <p:cNvPr id="48" name="流程图: 文档 120"/>
          <p:cNvSpPr/>
          <p:nvPr/>
        </p:nvSpPr>
        <p:spPr bwMode="auto">
          <a:xfrm>
            <a:off x="464838" y="3467671"/>
            <a:ext cx="980231" cy="504056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dirty="0" smtClean="0">
                <a:effectLst/>
                <a:ea typeface="宋体" pitchFamily="2" charset="-122"/>
              </a:rPr>
              <a:t>客户回单</a:t>
            </a:r>
            <a:endParaRPr lang="zh-CN" altLang="en-US" sz="1400" dirty="0">
              <a:effectLst/>
              <a:ea typeface="宋体" pitchFamily="2" charset="-122"/>
            </a:endParaRPr>
          </a:p>
        </p:txBody>
      </p:sp>
      <p:cxnSp>
        <p:nvCxnSpPr>
          <p:cNvPr id="49" name="AutoShape 22"/>
          <p:cNvCxnSpPr>
            <a:cxnSpLocks noChangeShapeType="1"/>
            <a:stCxn id="48" idx="1"/>
            <a:endCxn id="45" idx="2"/>
          </p:cNvCxnSpPr>
          <p:nvPr/>
        </p:nvCxnSpPr>
        <p:spPr bwMode="auto">
          <a:xfrm rot="10800000" flipH="1">
            <a:off x="464838" y="2691693"/>
            <a:ext cx="264212" cy="1028007"/>
          </a:xfrm>
          <a:prstGeom prst="curvedConnector3">
            <a:avLst>
              <a:gd name="adj1" fmla="val -86521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509263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质量模型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459169" y="3180699"/>
            <a:ext cx="1174387" cy="468922"/>
          </a:xfrm>
          <a:prstGeom prst="rightArrow">
            <a:avLst>
              <a:gd name="adj1" fmla="val 71646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进货</a:t>
            </a:r>
            <a:endParaRPr lang="en-US" sz="16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378782" y="1135633"/>
            <a:ext cx="936103" cy="648072"/>
          </a:xfrm>
          <a:prstGeom prst="flowChartMagneticDisk">
            <a:avLst/>
          </a:prstGeom>
          <a:solidFill>
            <a:srgbClr val="008000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合格</a:t>
            </a:r>
            <a:endParaRPr lang="en-US" sz="16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3448286" y="2230265"/>
            <a:ext cx="936103" cy="648072"/>
          </a:xfrm>
          <a:prstGeom prst="flowChartMagneticDisk">
            <a:avLst/>
          </a:prstGeom>
          <a:solidFill>
            <a:srgbClr val="FF9900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待验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4690103" y="3278548"/>
            <a:ext cx="936103" cy="648072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不合格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6" idx="3"/>
            <a:endCxn id="11" idx="2"/>
          </p:cNvCxnSpPr>
          <p:nvPr/>
        </p:nvCxnSpPr>
        <p:spPr>
          <a:xfrm flipV="1">
            <a:off x="2633556" y="2554301"/>
            <a:ext cx="814730" cy="860859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1" idx="2"/>
            <a:endCxn id="8" idx="3"/>
          </p:cNvCxnSpPr>
          <p:nvPr/>
        </p:nvCxnSpPr>
        <p:spPr>
          <a:xfrm rot="10800000">
            <a:off x="2846834" y="1783705"/>
            <a:ext cx="601452" cy="770596"/>
          </a:xfrm>
          <a:prstGeom prst="curvedConnector2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1" idx="3"/>
            <a:endCxn id="12" idx="2"/>
          </p:cNvCxnSpPr>
          <p:nvPr/>
        </p:nvCxnSpPr>
        <p:spPr>
          <a:xfrm rot="16200000" flipH="1">
            <a:off x="3941097" y="2853577"/>
            <a:ext cx="724247" cy="773765"/>
          </a:xfrm>
          <a:prstGeom prst="curvedConnector2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5274" y="28580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进货检验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490711" y="165159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嫌疑品检验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18916" y="2016205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400" dirty="0" smtClean="0"/>
              <a:t>检验合格</a:t>
            </a:r>
            <a:endParaRPr lang="en-US" altLang="zh-CN" sz="14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400" dirty="0" smtClean="0"/>
              <a:t>让步使用</a:t>
            </a:r>
            <a:endParaRPr lang="en-US" sz="1400" dirty="0"/>
          </a:p>
        </p:txBody>
      </p:sp>
      <p:cxnSp>
        <p:nvCxnSpPr>
          <p:cNvPr id="33" name="Curved Connector 32"/>
          <p:cNvCxnSpPr>
            <a:stCxn id="8" idx="4"/>
            <a:endCxn id="11" idx="1"/>
          </p:cNvCxnSpPr>
          <p:nvPr/>
        </p:nvCxnSpPr>
        <p:spPr>
          <a:xfrm>
            <a:off x="3314885" y="1459669"/>
            <a:ext cx="601453" cy="770596"/>
          </a:xfrm>
          <a:prstGeom prst="curvedConnector2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eft Arrow 40"/>
          <p:cNvSpPr/>
          <p:nvPr/>
        </p:nvSpPr>
        <p:spPr>
          <a:xfrm>
            <a:off x="5580112" y="1651596"/>
            <a:ext cx="1305497" cy="471986"/>
          </a:xfrm>
          <a:prstGeom prst="leftArrow">
            <a:avLst>
              <a:gd name="adj1" fmla="val 72641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退货</a:t>
            </a:r>
            <a:endParaRPr lang="en-US" sz="1600" dirty="0"/>
          </a:p>
        </p:txBody>
      </p:sp>
      <p:cxnSp>
        <p:nvCxnSpPr>
          <p:cNvPr id="44" name="Curved Connector 43"/>
          <p:cNvCxnSpPr>
            <a:stCxn id="41" idx="1"/>
            <a:endCxn id="11" idx="4"/>
          </p:cNvCxnSpPr>
          <p:nvPr/>
        </p:nvCxnSpPr>
        <p:spPr>
          <a:xfrm rot="10800000" flipV="1">
            <a:off x="4384390" y="1887589"/>
            <a:ext cx="1195723" cy="666712"/>
          </a:xfrm>
          <a:prstGeom prst="curved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62279" y="216900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退货品检验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455133" y="310536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检验不合格</a:t>
            </a:r>
            <a:endParaRPr lang="en-US" sz="1400" dirty="0" smtClean="0"/>
          </a:p>
        </p:txBody>
      </p:sp>
      <p:cxnSp>
        <p:nvCxnSpPr>
          <p:cNvPr id="57" name="Curved Connector 56"/>
          <p:cNvCxnSpPr>
            <a:stCxn id="12" idx="4"/>
            <a:endCxn id="58" idx="1"/>
          </p:cNvCxnSpPr>
          <p:nvPr/>
        </p:nvCxnSpPr>
        <p:spPr>
          <a:xfrm flipV="1">
            <a:off x="5626206" y="3394349"/>
            <a:ext cx="601978" cy="208235"/>
          </a:xfrm>
          <a:prstGeom prst="curved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28184" y="32404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退货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244225" y="36496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返工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228184" y="40229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报废</a:t>
            </a:r>
            <a:endParaRPr lang="en-US" sz="1400" dirty="0"/>
          </a:p>
        </p:txBody>
      </p:sp>
      <p:cxnSp>
        <p:nvCxnSpPr>
          <p:cNvPr id="64" name="Curved Connector 63"/>
          <p:cNvCxnSpPr>
            <a:stCxn id="12" idx="4"/>
            <a:endCxn id="61" idx="1"/>
          </p:cNvCxnSpPr>
          <p:nvPr/>
        </p:nvCxnSpPr>
        <p:spPr>
          <a:xfrm>
            <a:off x="5626206" y="3602584"/>
            <a:ext cx="618019" cy="200926"/>
          </a:xfrm>
          <a:prstGeom prst="curved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2" idx="4"/>
            <a:endCxn id="62" idx="1"/>
          </p:cNvCxnSpPr>
          <p:nvPr/>
        </p:nvCxnSpPr>
        <p:spPr>
          <a:xfrm>
            <a:off x="5626206" y="3602584"/>
            <a:ext cx="601978" cy="574248"/>
          </a:xfrm>
          <a:prstGeom prst="curved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589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90" y="234952"/>
            <a:ext cx="8459787" cy="338554"/>
          </a:xfrm>
        </p:spPr>
        <p:txBody>
          <a:bodyPr/>
          <a:lstStyle/>
          <a:p>
            <a:r>
              <a:rPr lang="zh-CN" altLang="en-US" b="1" i="0" cap="none" dirty="0" smtClean="0">
                <a:latin typeface="Arial" pitchFamily="34" charset="0"/>
                <a:cs typeface="Arial" pitchFamily="34" charset="0"/>
              </a:rPr>
              <a:t>供应商协同</a:t>
            </a:r>
            <a:endParaRPr lang="zh-CN" altLang="en-US" b="1" i="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打印条码</a:t>
            </a:r>
            <a:endParaRPr 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查看物料计划</a:t>
            </a:r>
            <a:endParaRPr 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查看要货单</a:t>
            </a:r>
            <a:endParaRPr 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发货</a:t>
            </a:r>
            <a:endParaRPr 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查看送货单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ASN)</a:t>
            </a: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查看收货单</a:t>
            </a:r>
            <a:endParaRPr 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查看退货单</a:t>
            </a:r>
            <a:endParaRPr 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查看退货收货单</a:t>
            </a:r>
            <a:endParaRPr 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查看供应商寄售库存</a:t>
            </a:r>
            <a:endParaRPr 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查看采购账单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供应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商交流</a:t>
            </a:r>
            <a:endParaRPr 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415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5801" y="1812131"/>
            <a:ext cx="4900613" cy="11079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仓储管理系</a:t>
            </a:r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统</a:t>
            </a:r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WMS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513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331790" y="234952"/>
            <a:ext cx="8459787" cy="33855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条码管理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4" y="843559"/>
            <a:ext cx="8497887" cy="393323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1600" dirty="0" smtClean="0">
                <a:latin typeface="+mn-lt"/>
                <a:ea typeface="+mj-ea"/>
              </a:rPr>
              <a:t>SCONIT</a:t>
            </a:r>
            <a:r>
              <a:rPr lang="en-US" altLang="zh-CN" sz="1600" dirty="0" smtClean="0">
                <a:latin typeface="+mn-lt"/>
                <a:ea typeface="+mj-ea"/>
                <a:cs typeface="+mn-cs"/>
              </a:rPr>
              <a:t> </a:t>
            </a:r>
            <a:r>
              <a:rPr lang="zh-CN" altLang="en-US" sz="1600" dirty="0" smtClean="0">
                <a:latin typeface="+mn-lt"/>
                <a:ea typeface="+mj-ea"/>
                <a:cs typeface="+mn-cs"/>
              </a:rPr>
              <a:t>提供供应链层级的条码解决方案</a:t>
            </a:r>
            <a:endParaRPr lang="en-US" altLang="zh-CN" sz="1600" dirty="0" smtClean="0">
              <a:latin typeface="+mn-lt"/>
              <a:ea typeface="+mj-ea"/>
              <a:cs typeface="+mn-cs"/>
            </a:endParaRPr>
          </a:p>
          <a:p>
            <a:pPr lvl="1"/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j-ea"/>
              </a:rPr>
              <a:t>按单托盘</a:t>
            </a:r>
            <a:r>
              <a:rPr lang="en-US" altLang="zh-CN" sz="1600" dirty="0" smtClean="0">
                <a:solidFill>
                  <a:schemeClr val="tx1"/>
                </a:solidFill>
                <a:latin typeface="+mn-lt"/>
                <a:ea typeface="+mj-ea"/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j-ea"/>
              </a:rPr>
              <a:t>包装</a:t>
            </a:r>
            <a:r>
              <a:rPr lang="en-US" altLang="zh-CN" sz="1600" dirty="0" smtClean="0">
                <a:solidFill>
                  <a:schemeClr val="tx1"/>
                </a:solidFill>
                <a:latin typeface="+mn-lt"/>
                <a:ea typeface="+mj-ea"/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j-ea"/>
              </a:rPr>
              <a:t>单件</a:t>
            </a:r>
            <a:r>
              <a:rPr lang="zh-CN" altLang="en-US" sz="1600" dirty="0" smtClean="0">
                <a:latin typeface="+mn-lt"/>
                <a:ea typeface="+mj-ea"/>
              </a:rPr>
              <a:t>定义条码规格</a:t>
            </a:r>
            <a:endParaRPr lang="zh-CN" altLang="zh-CN" sz="1600" dirty="0" smtClean="0">
              <a:solidFill>
                <a:schemeClr val="tx1"/>
              </a:solidFill>
              <a:latin typeface="+mn-lt"/>
              <a:ea typeface="+mj-ea"/>
            </a:endParaRP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  <a:latin typeface="+mn-lt"/>
                <a:ea typeface="+mj-ea"/>
              </a:rPr>
              <a:t>1 </a:t>
            </a:r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j-ea"/>
              </a:rPr>
              <a:t>货物单元</a:t>
            </a:r>
            <a:r>
              <a:rPr lang="en-US" altLang="zh-CN" sz="1600" dirty="0" smtClean="0">
                <a:solidFill>
                  <a:schemeClr val="tx1"/>
                </a:solidFill>
                <a:latin typeface="+mn-lt"/>
                <a:ea typeface="+mj-ea"/>
              </a:rPr>
              <a:t> </a:t>
            </a:r>
            <a:r>
              <a:rPr lang="en-US" altLang="zh-CN" sz="1600" dirty="0" smtClean="0">
                <a:latin typeface="+mn-lt"/>
                <a:ea typeface="+mj-ea"/>
              </a:rPr>
              <a:t>(HU) </a:t>
            </a:r>
            <a:r>
              <a:rPr lang="zh-CN" altLang="en-US" sz="1600" dirty="0" smtClean="0">
                <a:latin typeface="+mn-lt"/>
                <a:ea typeface="+mj-ea"/>
              </a:rPr>
              <a:t>关联</a:t>
            </a:r>
            <a:r>
              <a:rPr lang="en-US" altLang="zh-CN" sz="1600" dirty="0" smtClean="0">
                <a:latin typeface="+mn-lt"/>
                <a:ea typeface="+mj-ea"/>
              </a:rPr>
              <a:t>1</a:t>
            </a:r>
            <a:r>
              <a:rPr lang="zh-CN" altLang="en-US" sz="1600" dirty="0" smtClean="0">
                <a:latin typeface="+mn-lt"/>
                <a:ea typeface="+mj-ea"/>
              </a:rPr>
              <a:t>个唯一性条码</a:t>
            </a:r>
            <a:r>
              <a:rPr lang="en-US" altLang="zh-CN" sz="1600" dirty="0" smtClean="0">
                <a:latin typeface="+mn-lt"/>
                <a:ea typeface="+mj-ea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+mn-lt"/>
                <a:ea typeface="+mj-ea"/>
              </a:rPr>
              <a:t>(HUID) </a:t>
            </a:r>
            <a:endParaRPr lang="zh-CN" altLang="zh-CN" sz="1600" dirty="0" smtClean="0">
              <a:solidFill>
                <a:schemeClr val="tx1"/>
              </a:solidFill>
              <a:latin typeface="+mn-lt"/>
              <a:ea typeface="+mj-ea"/>
            </a:endParaRPr>
          </a:p>
          <a:p>
            <a:pPr lvl="1"/>
            <a:r>
              <a:rPr lang="zh-CN" altLang="en-US" sz="1600" dirty="0" smtClean="0">
                <a:latin typeface="+mn-lt"/>
                <a:ea typeface="+mj-ea"/>
              </a:rPr>
              <a:t>可以配置</a:t>
            </a:r>
            <a:r>
              <a:rPr lang="en-US" altLang="zh-CN" sz="1600" dirty="0" smtClean="0">
                <a:latin typeface="+mn-lt"/>
                <a:ea typeface="+mj-ea"/>
              </a:rPr>
              <a:t>/</a:t>
            </a:r>
            <a:r>
              <a:rPr lang="zh-CN" altLang="en-US" sz="1600" dirty="0" smtClean="0">
                <a:latin typeface="+mn-lt"/>
                <a:ea typeface="+mj-ea"/>
              </a:rPr>
              <a:t>定制条码标签样式</a:t>
            </a:r>
            <a:endParaRPr lang="zh-CN" altLang="zh-CN" sz="1600" dirty="0" smtClean="0">
              <a:solidFill>
                <a:schemeClr val="tx1"/>
              </a:solidFill>
              <a:latin typeface="+mn-lt"/>
              <a:ea typeface="+mj-ea"/>
            </a:endParaRPr>
          </a:p>
          <a:p>
            <a:pPr lvl="1"/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j-ea"/>
              </a:rPr>
              <a:t>支持物料追溯和先进先出控制</a:t>
            </a:r>
            <a:endParaRPr lang="zh-CN" altLang="zh-CN" sz="1600" dirty="0" smtClean="0">
              <a:solidFill>
                <a:schemeClr val="tx1"/>
              </a:solidFill>
              <a:latin typeface="+mn-lt"/>
              <a:ea typeface="+mj-ea"/>
            </a:endParaRPr>
          </a:p>
          <a:p>
            <a:pPr lvl="1"/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j-ea"/>
              </a:rPr>
              <a:t>支持动态库位管理</a:t>
            </a:r>
            <a:endParaRPr lang="zh-CN" altLang="zh-CN" sz="1600" dirty="0" smtClean="0">
              <a:solidFill>
                <a:schemeClr val="tx1"/>
              </a:solidFill>
              <a:latin typeface="+mn-lt"/>
              <a:ea typeface="+mj-ea"/>
            </a:endParaRPr>
          </a:p>
          <a:p>
            <a:pPr lvl="1"/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j-ea"/>
              </a:rPr>
              <a:t>支持移动扫描枪进行物流操作</a:t>
            </a:r>
            <a:endParaRPr lang="zh-CN" altLang="zh-CN" sz="1600" dirty="0" smtClean="0">
              <a:solidFill>
                <a:schemeClr val="tx1"/>
              </a:solidFill>
              <a:latin typeface="+mn-lt"/>
              <a:ea typeface="+mj-ea"/>
            </a:endParaRPr>
          </a:p>
          <a:p>
            <a:pPr lvl="1" eaLnBrk="1" hangingPunct="1">
              <a:defRPr/>
            </a:pPr>
            <a:endParaRPr lang="en-US" altLang="zh-CN" sz="1600" dirty="0" smtClean="0">
              <a:latin typeface="+mn-lt"/>
              <a:ea typeface="+mj-ea"/>
            </a:endParaRPr>
          </a:p>
          <a:p>
            <a:pPr eaLnBrk="1" hangingPunct="1">
              <a:buNone/>
              <a:defRPr/>
            </a:pPr>
            <a:r>
              <a:rPr lang="zh-CN" altLang="en-US" sz="1600" dirty="0" smtClean="0">
                <a:latin typeface="+mn-lt"/>
                <a:ea typeface="+mj-ea"/>
              </a:rPr>
              <a:t>可以对任意物料在任意的物流节点启用条码管理功能，例如：</a:t>
            </a:r>
            <a:endParaRPr lang="en-US" altLang="zh-CN" sz="1600" dirty="0" smtClean="0">
              <a:latin typeface="+mn-lt"/>
              <a:ea typeface="+mj-ea"/>
            </a:endParaRPr>
          </a:p>
          <a:p>
            <a:pPr lvl="1" eaLnBrk="1" hangingPunct="1">
              <a:defRPr/>
            </a:pPr>
            <a:r>
              <a:rPr lang="zh-CN" altLang="en-US" sz="1600" dirty="0" smtClean="0">
                <a:latin typeface="+mn-lt"/>
                <a:ea typeface="+mj-ea"/>
              </a:rPr>
              <a:t>从供应商开始</a:t>
            </a:r>
            <a:r>
              <a:rPr lang="zh-CN" altLang="en-US" sz="1600" dirty="0">
                <a:latin typeface="+mn-lt"/>
                <a:ea typeface="+mj-ea"/>
              </a:rPr>
              <a:t>基于</a:t>
            </a:r>
            <a:r>
              <a:rPr lang="en-US" altLang="zh-CN" sz="1600" dirty="0" smtClean="0">
                <a:latin typeface="+mn-lt"/>
                <a:ea typeface="+mj-ea"/>
              </a:rPr>
              <a:t>Sconit EDI</a:t>
            </a:r>
            <a:r>
              <a:rPr lang="zh-CN" altLang="en-US" sz="1600" dirty="0" smtClean="0">
                <a:latin typeface="+mn-lt"/>
                <a:ea typeface="+mj-ea"/>
              </a:rPr>
              <a:t>界面打印并启用条码管理</a:t>
            </a:r>
            <a:endParaRPr lang="en-US" altLang="zh-CN" sz="1600" dirty="0" smtClean="0">
              <a:latin typeface="+mn-lt"/>
              <a:ea typeface="+mj-ea"/>
            </a:endParaRPr>
          </a:p>
          <a:p>
            <a:pPr lvl="1" eaLnBrk="1" hangingPunct="1">
              <a:defRPr/>
            </a:pPr>
            <a:r>
              <a:rPr lang="zh-CN" altLang="en-US" sz="1600" dirty="0" smtClean="0">
                <a:latin typeface="+mn-lt"/>
                <a:ea typeface="+mj-ea"/>
              </a:rPr>
              <a:t>物料入厂收货时开始打印并启用条码管理</a:t>
            </a:r>
          </a:p>
          <a:p>
            <a:pPr lvl="1" eaLnBrk="1" hangingPunct="1">
              <a:defRPr/>
            </a:pPr>
            <a:r>
              <a:rPr lang="zh-CN" altLang="en-US" sz="1600" dirty="0" smtClean="0">
                <a:latin typeface="+mn-lt"/>
                <a:ea typeface="+mj-ea"/>
              </a:rPr>
              <a:t>生产过程开始打印并启用条码管理</a:t>
            </a:r>
            <a:endParaRPr lang="en-US" altLang="zh-CN" sz="1600" dirty="0" smtClean="0">
              <a:latin typeface="+mn-lt"/>
              <a:ea typeface="+mj-ea"/>
            </a:endParaRPr>
          </a:p>
          <a:p>
            <a:pPr lvl="1" eaLnBrk="1" hangingPunct="1">
              <a:defRPr/>
            </a:pPr>
            <a:r>
              <a:rPr lang="en-US" altLang="zh-CN" sz="1600" dirty="0" smtClean="0">
                <a:latin typeface="+mn-lt"/>
                <a:ea typeface="+mj-ea"/>
              </a:rPr>
              <a:t>…</a:t>
            </a:r>
            <a:endParaRPr lang="zh-CN" altLang="en-US" sz="1600" dirty="0" smtClean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500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032751" y="4948014"/>
            <a:ext cx="860425" cy="125015"/>
          </a:xfrm>
          <a:prstGeom prst="rect">
            <a:avLst/>
          </a:prstGeom>
          <a:noFill/>
        </p:spPr>
        <p:txBody>
          <a:bodyPr/>
          <a:lstStyle/>
          <a:p>
            <a:fld id="{8D2AF5ED-B713-4F40-96F4-9751A76AE28D}" type="slidenum">
              <a:rPr lang="zh-CN" altLang="de-DE" sz="800" smtClean="0"/>
              <a:pPr/>
              <a:t>29</a:t>
            </a:fld>
            <a:endParaRPr lang="de-DE" altLang="zh-CN" sz="800" dirty="0" smtClean="0"/>
          </a:p>
        </p:txBody>
      </p:sp>
      <p:sp>
        <p:nvSpPr>
          <p:cNvPr id="27651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331790" y="234952"/>
            <a:ext cx="8459787" cy="33855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条码标签</a:t>
            </a:r>
          </a:p>
        </p:txBody>
      </p:sp>
      <p:pic>
        <p:nvPicPr>
          <p:cNvPr id="27654" name="Picture 5" descr="Honeywell%20Dolphin7600"/>
          <p:cNvPicPr>
            <a:picLocks noChangeAspect="1" noChangeArrowheads="1"/>
          </p:cNvPicPr>
          <p:nvPr/>
        </p:nvPicPr>
        <p:blipFill>
          <a:blip r:embed="rId2" cstate="print"/>
          <a:srcRect l="25500" r="26312"/>
          <a:stretch>
            <a:fillRect/>
          </a:stretch>
        </p:blipFill>
        <p:spPr bwMode="auto">
          <a:xfrm rot="-1613698">
            <a:off x="7476468" y="586191"/>
            <a:ext cx="866430" cy="158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32925" t="38016" r="38850" b="18672"/>
          <a:stretch>
            <a:fillRect/>
          </a:stretch>
        </p:blipFill>
        <p:spPr bwMode="auto">
          <a:xfrm>
            <a:off x="467544" y="915566"/>
            <a:ext cx="4248472" cy="2842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组合 7"/>
          <p:cNvGrpSpPr/>
          <p:nvPr/>
        </p:nvGrpSpPr>
        <p:grpSpPr>
          <a:xfrm>
            <a:off x="5004048" y="2283718"/>
            <a:ext cx="3796844" cy="2394266"/>
            <a:chOff x="5023628" y="2427734"/>
            <a:chExt cx="3796844" cy="239426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5966" t="30313" r="58236" b="25391"/>
            <a:stretch>
              <a:fillRect/>
            </a:stretch>
          </p:blipFill>
          <p:spPr bwMode="auto">
            <a:xfrm>
              <a:off x="5023628" y="2427734"/>
              <a:ext cx="3796844" cy="23942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 rot="5400000">
              <a:off x="7927721" y="3623906"/>
              <a:ext cx="129073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ABC LOGO</a:t>
              </a:r>
              <a:endParaRPr lang="zh-CN" altLang="en-US" sz="16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72230" y="987574"/>
            <a:ext cx="127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5113" indent="-265113"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一维条码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65113" indent="-265113"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二维条码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36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5801" y="1812131"/>
            <a:ext cx="4900613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itchFamily="34" charset="0"/>
              </a:rPr>
              <a:t>Sconit</a:t>
            </a:r>
            <a:r>
              <a:rPr lang="zh-CN" altLang="en-US" sz="3600" dirty="0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itchFamily="34" charset="0"/>
              </a:rPr>
              <a:t>解决</a:t>
            </a:r>
            <a:r>
              <a:rPr lang="zh-CN" altLang="en-US" sz="36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itchFamily="34" charset="0"/>
              </a:rPr>
              <a:t>方案概述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剪去单角的矩形 146"/>
          <p:cNvSpPr/>
          <p:nvPr/>
        </p:nvSpPr>
        <p:spPr bwMode="auto">
          <a:xfrm>
            <a:off x="4532797" y="4424624"/>
            <a:ext cx="774603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ctr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运单</a:t>
            </a:r>
            <a:endParaRPr lang="en-US" altLang="zh-CN" sz="105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4919156" y="1247989"/>
            <a:ext cx="3314315" cy="2792071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056949" y="2226363"/>
            <a:ext cx="465606" cy="78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5" name="AutoShape 33"/>
          <p:cNvSpPr>
            <a:spLocks noChangeArrowheads="1"/>
          </p:cNvSpPr>
          <p:nvPr/>
        </p:nvSpPr>
        <p:spPr bwMode="auto">
          <a:xfrm>
            <a:off x="5242687" y="3589546"/>
            <a:ext cx="381889" cy="286670"/>
          </a:xfrm>
          <a:prstGeom prst="cube">
            <a:avLst>
              <a:gd name="adj" fmla="val 25000"/>
            </a:avLst>
          </a:prstGeom>
          <a:solidFill>
            <a:srgbClr val="CCCC00"/>
          </a:solidFill>
          <a:ln w="6350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 cstate="print"/>
          <a:srcRect l="32925" t="38016" r="38850" b="18672"/>
          <a:stretch>
            <a:fillRect/>
          </a:stretch>
        </p:blipFill>
        <p:spPr bwMode="auto">
          <a:xfrm>
            <a:off x="5300153" y="3703515"/>
            <a:ext cx="214061" cy="143206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040865" y="989068"/>
            <a:ext cx="1873188" cy="230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txBody>
          <a:bodyPr wrap="square" lIns="0" tIns="0" rIns="0" bIns="0" rtlCol="0" anchor="b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zh-CN" altLang="en-US" sz="1500" dirty="0">
                <a:latin typeface="Arial" pitchFamily="34" charset="0"/>
                <a:ea typeface="微软雅黑" pitchFamily="34" charset="-122"/>
              </a:rPr>
              <a:t>存 储 区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631647" y="4060439"/>
            <a:ext cx="1859066" cy="230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txBody>
          <a:bodyPr wrap="square" lIns="0" tIns="0" rIns="0" bIns="0" rtlCol="0" anchor="b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zh-CN" altLang="en-US" sz="15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发 货 区</a:t>
            </a:r>
          </a:p>
        </p:txBody>
      </p:sp>
      <p:sp>
        <p:nvSpPr>
          <p:cNvPr id="144" name="AutoShape 33"/>
          <p:cNvSpPr>
            <a:spLocks noChangeArrowheads="1"/>
          </p:cNvSpPr>
          <p:nvPr/>
        </p:nvSpPr>
        <p:spPr bwMode="auto">
          <a:xfrm>
            <a:off x="5242987" y="3405298"/>
            <a:ext cx="381889" cy="287354"/>
          </a:xfrm>
          <a:prstGeom prst="cube">
            <a:avLst>
              <a:gd name="adj" fmla="val 25000"/>
            </a:avLst>
          </a:prstGeom>
          <a:solidFill>
            <a:srgbClr val="CCCC00"/>
          </a:solidFill>
          <a:ln w="6350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8" name="AutoShape 22"/>
          <p:cNvSpPr>
            <a:spLocks noChangeArrowheads="1"/>
          </p:cNvSpPr>
          <p:nvPr/>
        </p:nvSpPr>
        <p:spPr bwMode="auto">
          <a:xfrm>
            <a:off x="3693952" y="366685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9" name="AutoShape 31"/>
          <p:cNvSpPr>
            <a:spLocks noChangeArrowheads="1"/>
          </p:cNvSpPr>
          <p:nvPr/>
        </p:nvSpPr>
        <p:spPr bwMode="auto">
          <a:xfrm>
            <a:off x="3693952" y="353689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5096971" y="1430331"/>
            <a:ext cx="1024811" cy="1178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49419" y="2092800"/>
            <a:ext cx="915488" cy="19267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42456" y="1247989"/>
            <a:ext cx="3477491" cy="2792071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549419" y="2499806"/>
            <a:ext cx="9095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549420" y="2888329"/>
            <a:ext cx="91429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2549420" y="3287090"/>
            <a:ext cx="915487" cy="44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549420" y="3645434"/>
            <a:ext cx="9154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3292913" y="2848586"/>
            <a:ext cx="504677" cy="469325"/>
          </a:xfrm>
          <a:prstGeom prst="rightArrow">
            <a:avLst>
              <a:gd name="adj1" fmla="val 71810"/>
              <a:gd name="adj2" fmla="val 42051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拣货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2891315" y="3012978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4011650" y="366520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4208120" y="366520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2651371" y="3769346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2876398" y="3770892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3100235" y="3770892"/>
            <a:ext cx="248841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2092524" y="3240753"/>
            <a:ext cx="563964" cy="453215"/>
          </a:xfrm>
          <a:prstGeom prst="rightArrow">
            <a:avLst>
              <a:gd name="adj1" fmla="val 77926"/>
              <a:gd name="adj2" fmla="val 42990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上架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4011650" y="353524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4208120" y="353524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AutoShape 46"/>
          <p:cNvSpPr>
            <a:spLocks noChangeArrowheads="1"/>
          </p:cNvSpPr>
          <p:nvPr/>
        </p:nvSpPr>
        <p:spPr bwMode="auto">
          <a:xfrm>
            <a:off x="2676960" y="222936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4" name="AutoShape 47"/>
          <p:cNvSpPr>
            <a:spLocks noChangeArrowheads="1"/>
          </p:cNvSpPr>
          <p:nvPr/>
        </p:nvSpPr>
        <p:spPr bwMode="auto">
          <a:xfrm>
            <a:off x="2911034" y="2225797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5" name="AutoShape 48"/>
          <p:cNvSpPr>
            <a:spLocks noChangeArrowheads="1"/>
          </p:cNvSpPr>
          <p:nvPr/>
        </p:nvSpPr>
        <p:spPr bwMode="auto">
          <a:xfrm>
            <a:off x="2657679" y="301297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6" name="AutoShape 49"/>
          <p:cNvSpPr>
            <a:spLocks noChangeArrowheads="1"/>
          </p:cNvSpPr>
          <p:nvPr/>
        </p:nvSpPr>
        <p:spPr bwMode="auto">
          <a:xfrm>
            <a:off x="3143330" y="2613306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7" name="AutoShape 50"/>
          <p:cNvSpPr>
            <a:spLocks noChangeArrowheads="1"/>
          </p:cNvSpPr>
          <p:nvPr/>
        </p:nvSpPr>
        <p:spPr bwMode="auto">
          <a:xfrm>
            <a:off x="2895483" y="2609994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9" name="AutoShape 52"/>
          <p:cNvSpPr>
            <a:spLocks noChangeArrowheads="1"/>
          </p:cNvSpPr>
          <p:nvPr/>
        </p:nvSpPr>
        <p:spPr bwMode="auto">
          <a:xfrm>
            <a:off x="2655190" y="2613307"/>
            <a:ext cx="248841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4" name="剪去单角的矩形 53"/>
          <p:cNvSpPr/>
          <p:nvPr/>
        </p:nvSpPr>
        <p:spPr bwMode="auto">
          <a:xfrm>
            <a:off x="393586" y="1438626"/>
            <a:ext cx="694580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要货单</a:t>
            </a:r>
          </a:p>
        </p:txBody>
      </p:sp>
      <p:sp>
        <p:nvSpPr>
          <p:cNvPr id="55" name="剪去单角的矩形 54"/>
          <p:cNvSpPr/>
          <p:nvPr/>
        </p:nvSpPr>
        <p:spPr bwMode="auto">
          <a:xfrm>
            <a:off x="3732468" y="1425561"/>
            <a:ext cx="699218" cy="365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ctr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发货单</a:t>
            </a:r>
          </a:p>
        </p:txBody>
      </p:sp>
      <p:sp>
        <p:nvSpPr>
          <p:cNvPr id="65" name="AutoShape 21"/>
          <p:cNvSpPr>
            <a:spLocks noChangeArrowheads="1"/>
          </p:cNvSpPr>
          <p:nvPr/>
        </p:nvSpPr>
        <p:spPr bwMode="auto">
          <a:xfrm>
            <a:off x="3108412" y="339053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>
            <a:off x="5096971" y="1825538"/>
            <a:ext cx="1024810" cy="44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 flipV="1">
            <a:off x="5096971" y="2224825"/>
            <a:ext cx="1024812" cy="97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3" name="AutoShape 33"/>
          <p:cNvSpPr>
            <a:spLocks noChangeArrowheads="1"/>
          </p:cNvSpPr>
          <p:nvPr/>
        </p:nvSpPr>
        <p:spPr bwMode="auto">
          <a:xfrm>
            <a:off x="5285654" y="2282314"/>
            <a:ext cx="381889" cy="287354"/>
          </a:xfrm>
          <a:prstGeom prst="cube">
            <a:avLst>
              <a:gd name="adj" fmla="val 25000"/>
            </a:avLst>
          </a:prstGeom>
          <a:solidFill>
            <a:srgbClr val="CCCC00"/>
          </a:solidFill>
          <a:ln w="6350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4" name="AutoShape 33"/>
          <p:cNvSpPr>
            <a:spLocks noChangeArrowheads="1"/>
          </p:cNvSpPr>
          <p:nvPr/>
        </p:nvSpPr>
        <p:spPr bwMode="auto">
          <a:xfrm>
            <a:off x="5655584" y="2280253"/>
            <a:ext cx="381889" cy="287354"/>
          </a:xfrm>
          <a:prstGeom prst="cube">
            <a:avLst>
              <a:gd name="adj" fmla="val 25000"/>
            </a:avLst>
          </a:prstGeom>
          <a:solidFill>
            <a:srgbClr val="CCCC00"/>
          </a:solidFill>
          <a:ln w="6350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5" name="AutoShape 15"/>
          <p:cNvSpPr>
            <a:spLocks noChangeArrowheads="1"/>
          </p:cNvSpPr>
          <p:nvPr/>
        </p:nvSpPr>
        <p:spPr bwMode="auto">
          <a:xfrm rot="16200000">
            <a:off x="5292746" y="2780682"/>
            <a:ext cx="615182" cy="454790"/>
          </a:xfrm>
          <a:prstGeom prst="rightArrow">
            <a:avLst>
              <a:gd name="adj1" fmla="val 76172"/>
              <a:gd name="adj2" fmla="val 42051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eaVert" lIns="0" tIns="0" rIns="0" bIns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分播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3" name="AutoShape 15"/>
          <p:cNvSpPr>
            <a:spLocks noChangeArrowheads="1"/>
          </p:cNvSpPr>
          <p:nvPr/>
        </p:nvSpPr>
        <p:spPr bwMode="auto">
          <a:xfrm>
            <a:off x="6276184" y="1861905"/>
            <a:ext cx="644082" cy="445903"/>
          </a:xfrm>
          <a:prstGeom prst="rightArrow">
            <a:avLst>
              <a:gd name="adj1" fmla="val 74672"/>
              <a:gd name="adj2" fmla="val 42051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装箱</a:t>
            </a:r>
            <a:r>
              <a:rPr lang="en-US" altLang="zh-CN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94" name="Picture 4" descr="http://e.hiphotos.baidu.com/image/pic/item/902397dda144ad34dd1c56a2d5a20cf431ad857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r="8130"/>
          <a:stretch/>
        </p:blipFill>
        <p:spPr bwMode="auto">
          <a:xfrm>
            <a:off x="7059691" y="1876718"/>
            <a:ext cx="608953" cy="51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4.imgtn.bdimg.com/it/u=62577014,2083482782&amp;fm=21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94" y="3190277"/>
            <a:ext cx="1006424" cy="62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AutoShape 15"/>
          <p:cNvSpPr>
            <a:spLocks noChangeArrowheads="1"/>
          </p:cNvSpPr>
          <p:nvPr/>
        </p:nvSpPr>
        <p:spPr bwMode="auto">
          <a:xfrm rot="5400000">
            <a:off x="7089134" y="2559490"/>
            <a:ext cx="598869" cy="486947"/>
          </a:xfrm>
          <a:prstGeom prst="rightArrow">
            <a:avLst>
              <a:gd name="adj1" fmla="val 74081"/>
              <a:gd name="adj2" fmla="val 42051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lIns="0" tIns="0" rIns="0" bIns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装箱</a:t>
            </a:r>
            <a:r>
              <a:rPr lang="en-US" altLang="zh-CN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8" name="AutoShape 53"/>
          <p:cNvSpPr>
            <a:spLocks noChangeArrowheads="1"/>
          </p:cNvSpPr>
          <p:nvPr/>
        </p:nvSpPr>
        <p:spPr bwMode="auto">
          <a:xfrm>
            <a:off x="7831790" y="2312013"/>
            <a:ext cx="741946" cy="631896"/>
          </a:xfrm>
          <a:prstGeom prst="rightArrow">
            <a:avLst>
              <a:gd name="adj1" fmla="val 73102"/>
              <a:gd name="adj2" fmla="val 42112"/>
            </a:avLst>
          </a:prstGeom>
          <a:solidFill>
            <a:schemeClr val="accent1"/>
          </a:soli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发货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4" name="剪去单角的矩形 103"/>
          <p:cNvSpPr/>
          <p:nvPr/>
        </p:nvSpPr>
        <p:spPr bwMode="auto">
          <a:xfrm>
            <a:off x="472950" y="2565718"/>
            <a:ext cx="708024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ctr"/>
          <a:lstStyle/>
          <a:p>
            <a:pPr algn="ctr">
              <a:defRPr/>
            </a:pPr>
            <a:r>
              <a:rPr lang="zh-CN" altLang="en-US" sz="975" dirty="0">
                <a:latin typeface="Arial" pitchFamily="34" charset="0"/>
                <a:ea typeface="微软雅黑" pitchFamily="34" charset="-122"/>
                <a:cs typeface="Arial" pitchFamily="34" charset="0"/>
              </a:rPr>
              <a:t>运单</a:t>
            </a: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5" cstate="print"/>
          <a:srcRect l="32925" t="38016" r="38850" b="18672"/>
          <a:stretch>
            <a:fillRect/>
          </a:stretch>
        </p:blipFill>
        <p:spPr bwMode="auto">
          <a:xfrm>
            <a:off x="1462092" y="2321345"/>
            <a:ext cx="466918" cy="3123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09" name="剪去单角的矩形 108"/>
          <p:cNvSpPr/>
          <p:nvPr/>
        </p:nvSpPr>
        <p:spPr bwMode="auto">
          <a:xfrm>
            <a:off x="7021645" y="1430332"/>
            <a:ext cx="708024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t"/>
          <a:lstStyle/>
          <a:p>
            <a:pPr algn="ctr">
              <a:defRPr/>
            </a:pPr>
            <a:r>
              <a:rPr lang="zh-CN" altLang="en-US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装箱单</a:t>
            </a:r>
            <a:endParaRPr lang="en-US" altLang="zh-CN" sz="9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en-US" altLang="zh-CN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木箱</a:t>
            </a:r>
            <a:r>
              <a:rPr lang="en-US" altLang="zh-CN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endParaRPr lang="zh-CN" altLang="en-US" sz="788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6" name="剪去单角的矩形 125"/>
          <p:cNvSpPr/>
          <p:nvPr/>
        </p:nvSpPr>
        <p:spPr bwMode="auto">
          <a:xfrm>
            <a:off x="6412441" y="2881727"/>
            <a:ext cx="708024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t"/>
          <a:lstStyle/>
          <a:p>
            <a:pPr algn="ctr">
              <a:defRPr/>
            </a:pPr>
            <a:r>
              <a:rPr lang="zh-CN" altLang="en-US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装箱单</a:t>
            </a:r>
            <a:endParaRPr lang="en-US" altLang="zh-CN" sz="9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en-US" altLang="zh-CN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集装箱</a:t>
            </a:r>
            <a:r>
              <a:rPr lang="en-US" altLang="zh-CN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endParaRPr lang="zh-CN" altLang="en-US" sz="9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2" name="剪去单角的矩形 51"/>
          <p:cNvSpPr/>
          <p:nvPr/>
        </p:nvSpPr>
        <p:spPr bwMode="auto">
          <a:xfrm>
            <a:off x="393586" y="2292895"/>
            <a:ext cx="694580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ctr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送货单</a:t>
            </a:r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/>
          <a:srcRect l="32925" t="38016" r="38850" b="18672"/>
          <a:stretch>
            <a:fillRect/>
          </a:stretch>
        </p:blipFill>
        <p:spPr bwMode="auto">
          <a:xfrm>
            <a:off x="5298909" y="3510507"/>
            <a:ext cx="214061" cy="14320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9" name="Picture 2"/>
          <p:cNvPicPr>
            <a:picLocks noChangeAspect="1" noChangeArrowheads="1"/>
          </p:cNvPicPr>
          <p:nvPr/>
        </p:nvPicPr>
        <p:blipFill>
          <a:blip r:embed="rId2" cstate="print"/>
          <a:srcRect l="32925" t="38016" r="38850" b="18672"/>
          <a:stretch>
            <a:fillRect/>
          </a:stretch>
        </p:blipFill>
        <p:spPr bwMode="auto">
          <a:xfrm>
            <a:off x="5333230" y="2397193"/>
            <a:ext cx="214061" cy="14320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2" cstate="print"/>
          <a:srcRect l="32925" t="38016" r="38850" b="18672"/>
          <a:stretch>
            <a:fillRect/>
          </a:stretch>
        </p:blipFill>
        <p:spPr bwMode="auto">
          <a:xfrm>
            <a:off x="5708789" y="2392849"/>
            <a:ext cx="214061" cy="143206"/>
          </a:xfrm>
          <a:prstGeom prst="rect">
            <a:avLst/>
          </a:prstGeom>
          <a:ln>
            <a:noFill/>
          </a:ln>
          <a:effectLst/>
        </p:spPr>
      </p:pic>
      <p:sp>
        <p:nvSpPr>
          <p:cNvPr id="90" name="AutoShape 34"/>
          <p:cNvSpPr>
            <a:spLocks noChangeArrowheads="1"/>
          </p:cNvSpPr>
          <p:nvPr/>
        </p:nvSpPr>
        <p:spPr bwMode="auto">
          <a:xfrm>
            <a:off x="3833336" y="3015099"/>
            <a:ext cx="247650" cy="18484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8" name="AutoShape 51"/>
          <p:cNvSpPr>
            <a:spLocks noChangeArrowheads="1"/>
          </p:cNvSpPr>
          <p:nvPr/>
        </p:nvSpPr>
        <p:spPr bwMode="auto">
          <a:xfrm>
            <a:off x="4207103" y="3399396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66054" y="261550"/>
            <a:ext cx="18774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457200" eaLnBrk="1" hangingPunct="1">
              <a:defRPr lang="en-GB" sz="2200" b="1">
                <a:latin typeface="+mj-lt"/>
                <a:ea typeface="+mj-ea"/>
                <a:cs typeface="Arial"/>
              </a:defRPr>
            </a:lvl1pPr>
            <a:lvl2pPr defTabSz="457200" eaLnBrk="1" hangingPunct="1">
              <a:defRPr sz="2800" b="1">
                <a:cs typeface="Arial" charset="0"/>
              </a:defRPr>
            </a:lvl2pPr>
            <a:lvl3pPr defTabSz="457200" eaLnBrk="1" hangingPunct="1">
              <a:defRPr sz="2800" b="1">
                <a:cs typeface="Arial" charset="0"/>
              </a:defRPr>
            </a:lvl3pPr>
            <a:lvl4pPr defTabSz="457200" eaLnBrk="1" hangingPunct="1">
              <a:defRPr sz="2800" b="1">
                <a:cs typeface="Arial" charset="0"/>
              </a:defRPr>
            </a:lvl4pPr>
            <a:lvl5pPr defTabSz="457200" eaLnBrk="1" hangingPunct="1">
              <a:defRPr sz="2800" b="1">
                <a:cs typeface="Arial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2800" b="1">
                <a:cs typeface="Arial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2800" b="1">
                <a:cs typeface="Arial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2800" b="1">
                <a:cs typeface="Arial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2800" b="1">
                <a:cs typeface="Arial" charset="0"/>
              </a:defRPr>
            </a:lvl9pPr>
          </a:lstStyle>
          <a:p>
            <a:r>
              <a:rPr lang="zh-CN" altLang="en-US" dirty="0"/>
              <a:t>高级仓库管理</a:t>
            </a:r>
          </a:p>
        </p:txBody>
      </p:sp>
      <p:sp>
        <p:nvSpPr>
          <p:cNvPr id="158" name="剪去单角的矩形 157"/>
          <p:cNvSpPr/>
          <p:nvPr/>
        </p:nvSpPr>
        <p:spPr bwMode="auto">
          <a:xfrm>
            <a:off x="6056257" y="799376"/>
            <a:ext cx="774603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ctr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运单</a:t>
            </a:r>
          </a:p>
        </p:txBody>
      </p:sp>
      <p:sp>
        <p:nvSpPr>
          <p:cNvPr id="51" name="剪去单角的矩形 50"/>
          <p:cNvSpPr/>
          <p:nvPr/>
        </p:nvSpPr>
        <p:spPr bwMode="auto">
          <a:xfrm>
            <a:off x="5950348" y="483233"/>
            <a:ext cx="766745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t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送货单</a:t>
            </a:r>
            <a:endParaRPr lang="en-US" altLang="zh-CN" sz="105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788" dirty="0">
                <a:latin typeface="Arial" pitchFamily="34" charset="0"/>
                <a:ea typeface="微软雅黑" pitchFamily="34" charset="-122"/>
                <a:cs typeface="Arial" pitchFamily="34" charset="0"/>
              </a:rPr>
              <a:t>参考分播结果</a:t>
            </a:r>
            <a:endParaRPr lang="zh-CN" altLang="en-US" sz="6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40" name="矩形 1039"/>
          <p:cNvSpPr/>
          <p:nvPr/>
        </p:nvSpPr>
        <p:spPr>
          <a:xfrm>
            <a:off x="4914258" y="1499426"/>
            <a:ext cx="306551" cy="981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zh-CN" sz="675" dirty="0">
                <a:latin typeface="Arial" pitchFamily="34" charset="0"/>
                <a:ea typeface="微软雅黑" pitchFamily="34" charset="-122"/>
                <a:cs typeface="Arial" pitchFamily="34" charset="0"/>
              </a:rPr>
              <a:t>Dock1</a:t>
            </a:r>
            <a:endParaRPr lang="zh-CN" altLang="en-US" sz="675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908920" y="2289431"/>
            <a:ext cx="306551" cy="981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zh-CN" sz="675" dirty="0">
                <a:latin typeface="Arial" pitchFamily="34" charset="0"/>
                <a:ea typeface="微软雅黑" pitchFamily="34" charset="-122"/>
                <a:cs typeface="Arial" pitchFamily="34" charset="0"/>
              </a:rPr>
              <a:t>Dock3</a:t>
            </a:r>
            <a:endParaRPr lang="zh-CN" altLang="en-US" sz="675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4910152" y="1912341"/>
            <a:ext cx="306551" cy="981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zh-CN" sz="675" dirty="0">
                <a:latin typeface="Arial" pitchFamily="34" charset="0"/>
                <a:ea typeface="微软雅黑" pitchFamily="34" charset="-122"/>
                <a:cs typeface="Arial" pitchFamily="34" charset="0"/>
              </a:rPr>
              <a:t>Dock2</a:t>
            </a:r>
            <a:endParaRPr lang="zh-CN" altLang="en-US" sz="675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3" name="直接箭头连接符 2"/>
          <p:cNvCxnSpPr>
            <a:stCxn id="55" idx="1"/>
            <a:endCxn id="53" idx="3"/>
          </p:cNvCxnSpPr>
          <p:nvPr/>
        </p:nvCxnSpPr>
        <p:spPr>
          <a:xfrm flipH="1">
            <a:off x="4081246" y="1790786"/>
            <a:ext cx="831" cy="2796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54" idx="1"/>
            <a:endCxn id="52" idx="3"/>
          </p:cNvCxnSpPr>
          <p:nvPr/>
        </p:nvCxnSpPr>
        <p:spPr>
          <a:xfrm>
            <a:off x="740876" y="1802956"/>
            <a:ext cx="0" cy="489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54" idx="0"/>
            <a:endCxn id="107" idx="0"/>
          </p:cNvCxnSpPr>
          <p:nvPr/>
        </p:nvCxnSpPr>
        <p:spPr>
          <a:xfrm>
            <a:off x="1088166" y="1620792"/>
            <a:ext cx="607385" cy="700553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剪去单角的矩形 158"/>
          <p:cNvSpPr/>
          <p:nvPr/>
        </p:nvSpPr>
        <p:spPr bwMode="auto">
          <a:xfrm>
            <a:off x="7979152" y="3301272"/>
            <a:ext cx="805670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ctr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运单</a:t>
            </a:r>
          </a:p>
        </p:txBody>
      </p:sp>
      <p:sp>
        <p:nvSpPr>
          <p:cNvPr id="101" name="剪去单角的矩形 100"/>
          <p:cNvSpPr/>
          <p:nvPr/>
        </p:nvSpPr>
        <p:spPr bwMode="auto">
          <a:xfrm>
            <a:off x="7899103" y="2985130"/>
            <a:ext cx="791567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t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送货单</a:t>
            </a:r>
            <a:endParaRPr lang="en-US" altLang="zh-CN" sz="105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788" dirty="0">
                <a:latin typeface="Arial" pitchFamily="34" charset="0"/>
                <a:ea typeface="微软雅黑" pitchFamily="34" charset="-122"/>
                <a:cs typeface="Arial" pitchFamily="34" charset="0"/>
              </a:rPr>
              <a:t>参考装箱单</a:t>
            </a: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3744075" y="3608220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3745779" y="3742992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4257579" y="3742992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4257579" y="3609924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4257579" y="3471738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4063095" y="3609924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4064799" y="3744696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3893205" y="3085945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3198286" y="2687250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2950671" y="2687250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2972398" y="2306895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2715859" y="2689503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2733107" y="2301777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3157984" y="3847562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2935960" y="3842444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2701148" y="3839579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3171141" y="3464293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2943998" y="3080534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2709187" y="3082787"/>
            <a:ext cx="107030" cy="716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矩形 4"/>
          <p:cNvSpPr/>
          <p:nvPr/>
        </p:nvSpPr>
        <p:spPr>
          <a:xfrm>
            <a:off x="4567112" y="3273866"/>
            <a:ext cx="465606" cy="71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2" name="AutoShape 15"/>
          <p:cNvSpPr>
            <a:spLocks noChangeArrowheads="1"/>
          </p:cNvSpPr>
          <p:nvPr/>
        </p:nvSpPr>
        <p:spPr bwMode="auto">
          <a:xfrm>
            <a:off x="4545052" y="3413929"/>
            <a:ext cx="644082" cy="488294"/>
          </a:xfrm>
          <a:prstGeom prst="rightArrow">
            <a:avLst>
              <a:gd name="adj1" fmla="val 71810"/>
              <a:gd name="adj2" fmla="val 42051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翻箱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110460" y="3062315"/>
            <a:ext cx="702458" cy="772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1498887" y="3494279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1757962" y="349427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1498887" y="3359201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1757962" y="335920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剪去单角的矩形 55"/>
          <p:cNvSpPr/>
          <p:nvPr/>
        </p:nvSpPr>
        <p:spPr bwMode="auto">
          <a:xfrm>
            <a:off x="894052" y="3801880"/>
            <a:ext cx="775589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t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收货单</a:t>
            </a:r>
            <a:endParaRPr lang="en-US" altLang="zh-CN" sz="105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788" dirty="0">
                <a:latin typeface="Arial" pitchFamily="34" charset="0"/>
                <a:ea typeface="微软雅黑" pitchFamily="34" charset="-122"/>
                <a:cs typeface="Arial" pitchFamily="34" charset="0"/>
              </a:rPr>
              <a:t>参考送货单</a:t>
            </a:r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1498886" y="3226568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1811214" y="3431645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1812918" y="3566417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1553842" y="3573964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1553842" y="3440896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1553842" y="3302710"/>
            <a:ext cx="107030" cy="716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50" name="AutoShape 53"/>
          <p:cNvSpPr>
            <a:spLocks noChangeArrowheads="1"/>
          </p:cNvSpPr>
          <p:nvPr/>
        </p:nvSpPr>
        <p:spPr bwMode="auto">
          <a:xfrm>
            <a:off x="595077" y="3102396"/>
            <a:ext cx="810384" cy="631896"/>
          </a:xfrm>
          <a:prstGeom prst="rightArrow">
            <a:avLst>
              <a:gd name="adj1" fmla="val 73102"/>
              <a:gd name="adj2" fmla="val 42112"/>
            </a:avLst>
          </a:prstGeom>
          <a:solidFill>
            <a:srgbClr val="008000"/>
          </a:soli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收货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7" name="AutoShape 22"/>
          <p:cNvSpPr>
            <a:spLocks noChangeArrowheads="1"/>
          </p:cNvSpPr>
          <p:nvPr/>
        </p:nvSpPr>
        <p:spPr bwMode="auto">
          <a:xfrm>
            <a:off x="5249117" y="197916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8" name="AutoShape 22"/>
          <p:cNvSpPr>
            <a:spLocks noChangeArrowheads="1"/>
          </p:cNvSpPr>
          <p:nvPr/>
        </p:nvSpPr>
        <p:spPr bwMode="auto">
          <a:xfrm>
            <a:off x="5566815" y="1977503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9" name="AutoShape 23"/>
          <p:cNvSpPr>
            <a:spLocks noChangeArrowheads="1"/>
          </p:cNvSpPr>
          <p:nvPr/>
        </p:nvSpPr>
        <p:spPr bwMode="auto">
          <a:xfrm>
            <a:off x="5763285" y="1977503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40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5300944" y="2055294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5812744" y="2055294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5619964" y="2056998"/>
            <a:ext cx="107030" cy="716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3" name="AutoShape 27"/>
          <p:cNvSpPr>
            <a:spLocks noChangeArrowheads="1"/>
          </p:cNvSpPr>
          <p:nvPr/>
        </p:nvSpPr>
        <p:spPr bwMode="auto">
          <a:xfrm>
            <a:off x="5759747" y="1567394"/>
            <a:ext cx="248841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5817496" y="1644064"/>
            <a:ext cx="107030" cy="716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6" name="AutoShape 23"/>
          <p:cNvSpPr>
            <a:spLocks noChangeArrowheads="1"/>
          </p:cNvSpPr>
          <p:nvPr/>
        </p:nvSpPr>
        <p:spPr bwMode="auto">
          <a:xfrm>
            <a:off x="5648509" y="3687878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6" name="AutoShape 32"/>
          <p:cNvSpPr>
            <a:spLocks noChangeArrowheads="1"/>
          </p:cNvSpPr>
          <p:nvPr/>
        </p:nvSpPr>
        <p:spPr bwMode="auto">
          <a:xfrm>
            <a:off x="5648509" y="3557918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51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5697967" y="3765669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2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5697967" y="3632601"/>
            <a:ext cx="107030" cy="716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4" name="AutoShape 23"/>
          <p:cNvSpPr>
            <a:spLocks noChangeArrowheads="1"/>
          </p:cNvSpPr>
          <p:nvPr/>
        </p:nvSpPr>
        <p:spPr bwMode="auto">
          <a:xfrm>
            <a:off x="5885641" y="3689582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6" name="AutoShape 32"/>
          <p:cNvSpPr>
            <a:spLocks noChangeArrowheads="1"/>
          </p:cNvSpPr>
          <p:nvPr/>
        </p:nvSpPr>
        <p:spPr bwMode="auto">
          <a:xfrm>
            <a:off x="5885641" y="3555168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5935099" y="3767373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5935099" y="3634305"/>
            <a:ext cx="107030" cy="716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4" name="矩形 133"/>
          <p:cNvSpPr/>
          <p:nvPr/>
        </p:nvSpPr>
        <p:spPr>
          <a:xfrm>
            <a:off x="5184045" y="1132608"/>
            <a:ext cx="853414" cy="196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8" name="AutoShape 53"/>
          <p:cNvSpPr>
            <a:spLocks noChangeArrowheads="1"/>
          </p:cNvSpPr>
          <p:nvPr/>
        </p:nvSpPr>
        <p:spPr bwMode="auto">
          <a:xfrm rot="16200000">
            <a:off x="5261577" y="657188"/>
            <a:ext cx="688975" cy="705396"/>
          </a:xfrm>
          <a:prstGeom prst="rightArrow">
            <a:avLst>
              <a:gd name="adj1" fmla="val 75329"/>
              <a:gd name="adj2" fmla="val 42112"/>
            </a:avLst>
          </a:prstGeom>
          <a:solidFill>
            <a:schemeClr val="accent1"/>
          </a:solidFill>
          <a:ln w="19050">
            <a:noFill/>
            <a:miter lim="800000"/>
            <a:headEnd/>
            <a:tailEnd/>
          </a:ln>
        </p:spPr>
        <p:txBody>
          <a:bodyPr vert="vert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发货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629877" y="3955566"/>
            <a:ext cx="853414" cy="196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4" name="AutoShape 53"/>
          <p:cNvSpPr>
            <a:spLocks noChangeArrowheads="1"/>
          </p:cNvSpPr>
          <p:nvPr/>
        </p:nvSpPr>
        <p:spPr bwMode="auto">
          <a:xfrm rot="5400000">
            <a:off x="3716478" y="3899074"/>
            <a:ext cx="672977" cy="705396"/>
          </a:xfrm>
          <a:prstGeom prst="rightArrow">
            <a:avLst>
              <a:gd name="adj1" fmla="val 75329"/>
              <a:gd name="adj2" fmla="val 42112"/>
            </a:avLst>
          </a:prstGeom>
          <a:solidFill>
            <a:schemeClr val="accent1"/>
          </a:solidFill>
          <a:ln w="19050">
            <a:noFill/>
            <a:miter lim="800000"/>
            <a:headEnd/>
            <a:tailEnd/>
          </a:ln>
        </p:spPr>
        <p:txBody>
          <a:bodyPr vert="vert270" anchor="t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发货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6" name="剪去单角的矩形 165"/>
          <p:cNvSpPr/>
          <p:nvPr/>
        </p:nvSpPr>
        <p:spPr bwMode="auto">
          <a:xfrm>
            <a:off x="4440996" y="4109308"/>
            <a:ext cx="766745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t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送货单</a:t>
            </a:r>
            <a:endParaRPr lang="en-US" altLang="zh-CN" sz="105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788" dirty="0">
                <a:latin typeface="Arial" pitchFamily="34" charset="0"/>
                <a:ea typeface="微软雅黑" pitchFamily="34" charset="-122"/>
                <a:cs typeface="Arial" pitchFamily="34" charset="0"/>
              </a:rPr>
              <a:t>参考拣货结果</a:t>
            </a:r>
          </a:p>
        </p:txBody>
      </p:sp>
      <p:sp>
        <p:nvSpPr>
          <p:cNvPr id="53" name="剪去单角的矩形 52"/>
          <p:cNvSpPr/>
          <p:nvPr/>
        </p:nvSpPr>
        <p:spPr bwMode="auto">
          <a:xfrm>
            <a:off x="3720570" y="2070464"/>
            <a:ext cx="721352" cy="374568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拣货单</a:t>
            </a:r>
            <a:endParaRPr lang="en-US" altLang="zh-CN" sz="105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95218" y="2447875"/>
            <a:ext cx="98571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+mj-ea"/>
              <a:buAutoNum type="circleNumDbPlain"/>
              <a:defRPr/>
            </a:pPr>
            <a:r>
              <a:rPr lang="zh-CN" altLang="en-US" sz="825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订单关联条码</a:t>
            </a:r>
            <a:endParaRPr lang="en-US" altLang="zh-CN" sz="825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171450" indent="-171450">
              <a:buFont typeface="+mj-ea"/>
              <a:buAutoNum type="circleNumDbPlain"/>
              <a:defRPr/>
            </a:pPr>
            <a:r>
              <a:rPr lang="zh-CN" altLang="en-US" sz="825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合</a:t>
            </a:r>
            <a:r>
              <a:rPr lang="zh-CN" altLang="en-US" sz="825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拣再分播</a:t>
            </a:r>
            <a:endParaRPr lang="en-US" altLang="zh-CN" sz="825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171450" indent="-171450">
              <a:buFont typeface="+mj-ea"/>
              <a:buAutoNum type="circleNumDbPlain"/>
              <a:defRPr/>
            </a:pPr>
            <a:r>
              <a:rPr lang="zh-CN" altLang="en-US" sz="825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无条码库存</a:t>
            </a:r>
          </a:p>
        </p:txBody>
      </p:sp>
      <p:sp>
        <p:nvSpPr>
          <p:cNvPr id="23" name="椭圆 22"/>
          <p:cNvSpPr/>
          <p:nvPr/>
        </p:nvSpPr>
        <p:spPr>
          <a:xfrm>
            <a:off x="3962074" y="4219406"/>
            <a:ext cx="171450" cy="153239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lang="zh-CN" altLang="en-US" sz="825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4595210" y="3510255"/>
            <a:ext cx="171450" cy="159230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endParaRPr lang="zh-CN" altLang="en-US" sz="825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801134" y="3507229"/>
            <a:ext cx="171450" cy="159230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endParaRPr lang="zh-CN" altLang="en-US" sz="825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26" name="Picture 2" descr="http://www.tjhuxin.com/uploads/allimg/110314/1_110314110829_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4812">
            <a:off x="7326379" y="2050838"/>
            <a:ext cx="181103" cy="13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+mj-ea"/>
              </a:rPr>
              <a:t>库存管理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基础</a:t>
            </a:r>
            <a:r>
              <a:rPr lang="zh-CN" altLang="en-US" dirty="0" smtClean="0">
                <a:ea typeface="宋体" pitchFamily="2" charset="-122"/>
              </a:rPr>
              <a:t>库存管理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计划外出入库（多种移动类型）</a:t>
            </a: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库存盘点（按数量 </a:t>
            </a:r>
            <a:r>
              <a:rPr lang="en-US" altLang="zh-CN" dirty="0" smtClean="0">
                <a:ea typeface="宋体" pitchFamily="2" charset="-122"/>
              </a:rPr>
              <a:t>/ </a:t>
            </a:r>
            <a:r>
              <a:rPr lang="zh-CN" altLang="en-US" dirty="0" smtClean="0">
                <a:ea typeface="宋体" pitchFamily="2" charset="-122"/>
              </a:rPr>
              <a:t>按条码）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使用移动扫描枪进行仓储操作</a:t>
            </a: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打印条码标签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收货 </a:t>
            </a:r>
            <a:r>
              <a:rPr lang="en-US" altLang="zh-CN" dirty="0" smtClean="0">
                <a:ea typeface="宋体" pitchFamily="2" charset="-122"/>
              </a:rPr>
              <a:t>/ </a:t>
            </a:r>
            <a:r>
              <a:rPr lang="zh-CN" altLang="en-US" dirty="0" smtClean="0">
                <a:ea typeface="宋体" pitchFamily="2" charset="-122"/>
              </a:rPr>
              <a:t>拣货 </a:t>
            </a:r>
            <a:r>
              <a:rPr lang="en-US" altLang="zh-CN" dirty="0" smtClean="0">
                <a:ea typeface="宋体" pitchFamily="2" charset="-122"/>
              </a:rPr>
              <a:t>/ </a:t>
            </a:r>
            <a:r>
              <a:rPr lang="zh-CN" altLang="en-US" dirty="0" smtClean="0">
                <a:ea typeface="宋体" pitchFamily="2" charset="-122"/>
              </a:rPr>
              <a:t>分播 </a:t>
            </a:r>
            <a:r>
              <a:rPr lang="en-US" altLang="zh-CN" dirty="0" smtClean="0">
                <a:ea typeface="宋体" pitchFamily="2" charset="-122"/>
              </a:rPr>
              <a:t>/ </a:t>
            </a:r>
            <a:r>
              <a:rPr lang="zh-CN" altLang="en-US" dirty="0" smtClean="0">
                <a:ea typeface="宋体" pitchFamily="2" charset="-122"/>
              </a:rPr>
              <a:t>装箱 </a:t>
            </a:r>
            <a:r>
              <a:rPr lang="en-US" altLang="zh-CN" dirty="0" smtClean="0">
                <a:ea typeface="宋体" pitchFamily="2" charset="-122"/>
              </a:rPr>
              <a:t>/ </a:t>
            </a:r>
            <a:r>
              <a:rPr lang="zh-CN" altLang="en-US" dirty="0" smtClean="0">
                <a:ea typeface="宋体" pitchFamily="2" charset="-122"/>
              </a:rPr>
              <a:t>发货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上</a:t>
            </a:r>
            <a:r>
              <a:rPr lang="zh-CN" altLang="en-US" dirty="0" smtClean="0">
                <a:ea typeface="宋体" pitchFamily="2" charset="-122"/>
              </a:rPr>
              <a:t>架 </a:t>
            </a:r>
            <a:r>
              <a:rPr lang="en-US" altLang="zh-CN" dirty="0" smtClean="0">
                <a:ea typeface="宋体" pitchFamily="2" charset="-122"/>
              </a:rPr>
              <a:t>/ </a:t>
            </a:r>
            <a:r>
              <a:rPr lang="zh-CN" altLang="en-US" dirty="0" smtClean="0">
                <a:ea typeface="宋体" pitchFamily="2" charset="-122"/>
              </a:rPr>
              <a:t>下架 </a:t>
            </a:r>
            <a:r>
              <a:rPr lang="en-US" altLang="zh-CN" dirty="0" smtClean="0">
                <a:ea typeface="宋体" pitchFamily="2" charset="-122"/>
              </a:rPr>
              <a:t>/ </a:t>
            </a:r>
            <a:r>
              <a:rPr lang="zh-CN" altLang="en-US" dirty="0" smtClean="0">
                <a:ea typeface="宋体" pitchFamily="2" charset="-122"/>
              </a:rPr>
              <a:t>移动</a:t>
            </a: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打包</a:t>
            </a:r>
            <a:r>
              <a:rPr lang="en-US" altLang="zh-CN" dirty="0" smtClean="0">
                <a:ea typeface="宋体" pitchFamily="2" charset="-122"/>
              </a:rPr>
              <a:t> / </a:t>
            </a:r>
            <a:r>
              <a:rPr lang="zh-CN" altLang="en-US" dirty="0">
                <a:ea typeface="宋体" pitchFamily="2" charset="-122"/>
              </a:rPr>
              <a:t>拆</a:t>
            </a:r>
            <a:r>
              <a:rPr lang="zh-CN" altLang="en-US" dirty="0" smtClean="0">
                <a:ea typeface="宋体" pitchFamily="2" charset="-122"/>
              </a:rPr>
              <a:t>包</a:t>
            </a:r>
            <a:r>
              <a:rPr lang="en-US" altLang="zh-CN" dirty="0" smtClean="0">
                <a:ea typeface="宋体" pitchFamily="2" charset="-122"/>
              </a:rPr>
              <a:t> / </a:t>
            </a:r>
            <a:r>
              <a:rPr lang="zh-CN" altLang="en-US" dirty="0" smtClean="0">
                <a:ea typeface="宋体" pitchFamily="2" charset="-122"/>
              </a:rPr>
              <a:t>翻包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库存冻结</a:t>
            </a:r>
            <a:r>
              <a:rPr lang="en-US" altLang="zh-CN" dirty="0" smtClean="0">
                <a:ea typeface="宋体" pitchFamily="2" charset="-122"/>
              </a:rPr>
              <a:t> / </a:t>
            </a:r>
            <a:r>
              <a:rPr lang="zh-CN" altLang="en-US" dirty="0" smtClean="0">
                <a:ea typeface="宋体" pitchFamily="2" charset="-122"/>
              </a:rPr>
              <a:t>解冻</a:t>
            </a:r>
          </a:p>
          <a:p>
            <a:pPr lvl="1" eaLnBrk="1" hangingPunct="1"/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775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+mj-ea"/>
              </a:rPr>
              <a:t>实时库存查询</a:t>
            </a:r>
            <a:r>
              <a:rPr lang="en-US" altLang="zh-CN" dirty="0" smtClean="0">
                <a:latin typeface="+mj-ea"/>
              </a:rPr>
              <a:t>/</a:t>
            </a:r>
            <a:r>
              <a:rPr lang="zh-CN" altLang="en-US" dirty="0" smtClean="0">
                <a:latin typeface="+mj-ea"/>
              </a:rPr>
              <a:t>报表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4" y="699543"/>
            <a:ext cx="8497887" cy="407724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实时库存明细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在途库存明细</a:t>
            </a: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供应商寄售库存明细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客户寄售库存明细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历史库存明细</a:t>
            </a: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库存明细账龄</a:t>
            </a: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库存收发存明细报表</a:t>
            </a: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采购未开票明细和账龄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销售未开票明细和账龄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246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5801" y="1812131"/>
            <a:ext cx="4900613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典型案例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1471" y="540920"/>
            <a:ext cx="8460105" cy="30777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上汽依维柯红岩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195486"/>
            <a:ext cx="8460105" cy="338554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整</a:t>
            </a:r>
            <a:r>
              <a:rPr lang="zh-CN" altLang="en-US" dirty="0" smtClean="0">
                <a:latin typeface="+mj-ea"/>
              </a:rPr>
              <a:t>车厂的生产流</a:t>
            </a:r>
            <a:endParaRPr lang="zh-CN" altLang="en-US" dirty="0">
              <a:latin typeface="+mj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0" t="16173" r="12509" b="7774"/>
          <a:stretch/>
        </p:blipFill>
        <p:spPr bwMode="auto">
          <a:xfrm>
            <a:off x="323528" y="915566"/>
            <a:ext cx="7056784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img.autonet.com.tw/news/img/2012/1/bb2010078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7" b="3884"/>
          <a:stretch/>
        </p:blipFill>
        <p:spPr bwMode="auto">
          <a:xfrm>
            <a:off x="7117062" y="123478"/>
            <a:ext cx="2014900" cy="1224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85784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5B74-800B-4135-B5ED-21CB43E7011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9" t="18028" r="13995" b="11781"/>
          <a:stretch/>
        </p:blipFill>
        <p:spPr bwMode="auto">
          <a:xfrm>
            <a:off x="323528" y="967562"/>
            <a:ext cx="7070652" cy="3870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331471" y="540920"/>
            <a:ext cx="8460105" cy="30777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上汽依维柯红岩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23528" y="195486"/>
            <a:ext cx="8460105" cy="338554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外部零件流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Picture 2" descr="http://img.autonet.com.tw/news/img/2012/1/bb2010078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7" b="3884"/>
          <a:stretch/>
        </p:blipFill>
        <p:spPr bwMode="auto">
          <a:xfrm>
            <a:off x="7164288" y="195486"/>
            <a:ext cx="1872208" cy="1137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49400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9" t="17004" r="17426" b="7286"/>
          <a:stretch/>
        </p:blipFill>
        <p:spPr bwMode="auto">
          <a:xfrm>
            <a:off x="323528" y="889627"/>
            <a:ext cx="6984776" cy="4058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http://pic17.nipic.com/20111016/3970232_201232182000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" t="27050" r="2585" b="9275"/>
          <a:stretch/>
        </p:blipFill>
        <p:spPr bwMode="auto">
          <a:xfrm>
            <a:off x="7164288" y="349867"/>
            <a:ext cx="1872208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323528" y="195486"/>
            <a:ext cx="8460105" cy="365036"/>
          </a:xfrm>
        </p:spPr>
        <p:txBody>
          <a:bodyPr/>
          <a:lstStyle/>
          <a:p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整车流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31471" y="540920"/>
            <a:ext cx="84601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ct val="100000"/>
              </a:lnSpc>
              <a:spcAft>
                <a:spcPts val="138"/>
              </a:spcAft>
              <a:buSzPct val="100000"/>
              <a:buFont typeface="Wingdings" pitchFamily="2" charset="2"/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defRPr>
            </a:lvl1pPr>
            <a:lvl2pPr indent="0" algn="ctr" defTabSz="430213" eaLnBrk="1" hangingPunct="1">
              <a:lnSpc>
                <a:spcPct val="120000"/>
              </a:lnSpc>
              <a:spcAft>
                <a:spcPts val="138"/>
              </a:spcAft>
              <a:buSzPct val="100000"/>
              <a:buFont typeface="Wingdings" pitchFamily="2" charset="2"/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2pPr>
            <a:lvl3pPr indent="0" algn="ctr" defTabSz="457200" eaLnBrk="1" hangingPunct="1">
              <a:lnSpc>
                <a:spcPct val="120000"/>
              </a:lnSpc>
              <a:spcAft>
                <a:spcPts val="138"/>
              </a:spcAft>
              <a:buFont typeface="Arial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3pPr>
            <a:lvl4pPr indent="0" algn="ctr" defTabSz="457200" eaLnBrk="1" hangingPunct="1">
              <a:lnSpc>
                <a:spcPct val="120000"/>
              </a:lnSpc>
              <a:spcAft>
                <a:spcPts val="138"/>
              </a:spcAft>
              <a:buSzPct val="80000"/>
              <a:buFont typeface="Lucida Grande"/>
              <a:buNone/>
              <a:defRPr lang="en-US" sz="1400"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4pPr>
            <a:lvl5pPr indent="0" algn="ctr" defTabSz="457200" eaLnBrk="1" hangingPunct="1">
              <a:lnSpc>
                <a:spcPct val="120000"/>
              </a:lnSpc>
              <a:spcAft>
                <a:spcPts val="138"/>
              </a:spcAft>
              <a:buFont typeface="Arial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5pPr>
            <a:lvl6pPr indent="0" algn="ctr" defTabSz="457200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东南汽车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195486"/>
            <a:ext cx="8460105" cy="365036"/>
          </a:xfrm>
        </p:spPr>
        <p:txBody>
          <a:bodyPr/>
          <a:lstStyle/>
          <a:p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生产流</a:t>
            </a: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331471" y="540920"/>
            <a:ext cx="84601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ct val="100000"/>
              </a:lnSpc>
              <a:spcAft>
                <a:spcPts val="138"/>
              </a:spcAft>
              <a:buSzPct val="100000"/>
              <a:buFont typeface="Wingdings" pitchFamily="2" charset="2"/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defRPr>
            </a:lvl1pPr>
            <a:lvl2pPr indent="0" algn="ctr" defTabSz="430213" eaLnBrk="1" hangingPunct="1">
              <a:lnSpc>
                <a:spcPct val="120000"/>
              </a:lnSpc>
              <a:spcAft>
                <a:spcPts val="138"/>
              </a:spcAft>
              <a:buSzPct val="100000"/>
              <a:buFont typeface="Wingdings" pitchFamily="2" charset="2"/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2pPr>
            <a:lvl3pPr indent="0" algn="ctr" defTabSz="457200" eaLnBrk="1" hangingPunct="1">
              <a:lnSpc>
                <a:spcPct val="120000"/>
              </a:lnSpc>
              <a:spcAft>
                <a:spcPts val="138"/>
              </a:spcAft>
              <a:buFont typeface="Arial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3pPr>
            <a:lvl4pPr indent="0" algn="ctr" defTabSz="457200" eaLnBrk="1" hangingPunct="1">
              <a:lnSpc>
                <a:spcPct val="120000"/>
              </a:lnSpc>
              <a:spcAft>
                <a:spcPts val="138"/>
              </a:spcAft>
              <a:buSzPct val="80000"/>
              <a:buFont typeface="Lucida Grande"/>
              <a:buNone/>
              <a:defRPr lang="en-US" sz="1400"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4pPr>
            <a:lvl5pPr indent="0" algn="ctr" defTabSz="457200" eaLnBrk="1" hangingPunct="1">
              <a:lnSpc>
                <a:spcPct val="120000"/>
              </a:lnSpc>
              <a:spcAft>
                <a:spcPts val="138"/>
              </a:spcAft>
              <a:buFont typeface="Arial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5pPr>
            <a:lvl6pPr indent="0" algn="ctr" defTabSz="457200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申雅密封件有限公司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" t="5096" r="1562" b="2752"/>
          <a:stretch/>
        </p:blipFill>
        <p:spPr bwMode="auto">
          <a:xfrm>
            <a:off x="323527" y="915566"/>
            <a:ext cx="7304811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http://img5.imgtn.bdimg.com/it/u=3653751444,2753012067&amp;fm=23&amp;gp=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" r="13420" b="19316"/>
          <a:stretch/>
        </p:blipFill>
        <p:spPr bwMode="auto">
          <a:xfrm>
            <a:off x="7155780" y="285705"/>
            <a:ext cx="1988220" cy="11620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536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31788" y="814388"/>
          <a:ext cx="6716712" cy="424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Visio" r:id="rId3" imgW="9784547" imgH="7236649" progId="Visio.Drawing.11">
                  <p:embed/>
                </p:oleObj>
              </mc:Choice>
              <mc:Fallback>
                <p:oleObj name="Visio" r:id="rId3" imgW="9784547" imgH="7236649" progId="Visio.Drawing.11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814388"/>
                        <a:ext cx="6716712" cy="4249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23528" y="123478"/>
            <a:ext cx="8460105" cy="369332"/>
          </a:xfrm>
        </p:spPr>
        <p:txBody>
          <a:bodyPr/>
          <a:lstStyle/>
          <a:p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外部物流场景示意图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20838" y="479545"/>
            <a:ext cx="84601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ct val="100000"/>
              </a:lnSpc>
              <a:spcAft>
                <a:spcPts val="138"/>
              </a:spcAft>
              <a:buSzPct val="100000"/>
              <a:buFont typeface="Wingdings" pitchFamily="2" charset="2"/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defRPr>
            </a:lvl1pPr>
            <a:lvl2pPr indent="0" algn="ctr" defTabSz="430213" eaLnBrk="1" hangingPunct="1">
              <a:lnSpc>
                <a:spcPct val="120000"/>
              </a:lnSpc>
              <a:spcAft>
                <a:spcPts val="138"/>
              </a:spcAft>
              <a:buSzPct val="100000"/>
              <a:buFont typeface="Wingdings" pitchFamily="2" charset="2"/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2pPr>
            <a:lvl3pPr indent="0" algn="ctr" defTabSz="457200" eaLnBrk="1" hangingPunct="1">
              <a:lnSpc>
                <a:spcPct val="120000"/>
              </a:lnSpc>
              <a:spcAft>
                <a:spcPts val="138"/>
              </a:spcAft>
              <a:buFont typeface="Arial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3pPr>
            <a:lvl4pPr indent="0" algn="ctr" defTabSz="457200" eaLnBrk="1" hangingPunct="1">
              <a:lnSpc>
                <a:spcPct val="120000"/>
              </a:lnSpc>
              <a:spcAft>
                <a:spcPts val="138"/>
              </a:spcAft>
              <a:buSzPct val="80000"/>
              <a:buFont typeface="Lucida Grande"/>
              <a:buNone/>
              <a:defRPr lang="en-US" sz="1400"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4pPr>
            <a:lvl5pPr indent="0" algn="ctr" defTabSz="457200" eaLnBrk="1" hangingPunct="1">
              <a:lnSpc>
                <a:spcPct val="120000"/>
              </a:lnSpc>
              <a:spcAft>
                <a:spcPts val="138"/>
              </a:spcAft>
              <a:buFont typeface="Arial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5pPr>
            <a:lvl6pPr indent="0" algn="ctr" defTabSz="457200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zh-CN" altLang="en-US" dirty="0"/>
              <a:t>申雅密封件</a:t>
            </a:r>
            <a:r>
              <a:rPr lang="zh-CN" altLang="en-US" dirty="0" smtClean="0"/>
              <a:t>有限公司</a:t>
            </a:r>
            <a:endParaRPr lang="en-US" altLang="zh-CN" dirty="0"/>
          </a:p>
        </p:txBody>
      </p:sp>
      <p:pic>
        <p:nvPicPr>
          <p:cNvPr id="6" name="Picture 4" descr="http://img5.imgtn.bdimg.com/it/u=3653751444,2753012067&amp;fm=23&amp;gp=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" r="13420" b="19316"/>
          <a:stretch/>
        </p:blipFill>
        <p:spPr bwMode="auto">
          <a:xfrm>
            <a:off x="7078236" y="411510"/>
            <a:ext cx="1988220" cy="11620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973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38137" y="217570"/>
            <a:ext cx="8375650" cy="369332"/>
          </a:xfrm>
        </p:spPr>
        <p:txBody>
          <a:bodyPr/>
          <a:lstStyle/>
          <a:p>
            <a:r>
              <a:rPr lang="zh-CN" altLang="en-US" dirty="0" smtClean="0"/>
              <a:t> 客户</a:t>
            </a:r>
            <a:endParaRPr lang="zh-CN" altLang="en-US" dirty="0"/>
          </a:p>
        </p:txBody>
      </p:sp>
      <p:pic>
        <p:nvPicPr>
          <p:cNvPr id="6" name="Picture 2" descr="http://img02.tooopen.com/Download/2010/8/1/20100801224517947017.jpg"/>
          <p:cNvPicPr>
            <a:picLocks noChangeAspect="1" noChangeArrowheads="1"/>
          </p:cNvPicPr>
          <p:nvPr/>
        </p:nvPicPr>
        <p:blipFill>
          <a:blip r:embed="rId2" cstate="print"/>
          <a:srcRect l="12994" t="41343" r="13770" b="42120"/>
          <a:stretch>
            <a:fillRect/>
          </a:stretch>
        </p:blipFill>
        <p:spPr bwMode="auto">
          <a:xfrm>
            <a:off x="611560" y="1059582"/>
            <a:ext cx="2976331" cy="540060"/>
          </a:xfrm>
          <a:prstGeom prst="rect">
            <a:avLst/>
          </a:prstGeom>
          <a:noFill/>
        </p:spPr>
      </p:pic>
      <p:pic>
        <p:nvPicPr>
          <p:cNvPr id="7" name="Picture 7" descr="F:\Documents\Picture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02760"/>
            <a:ext cx="2904323" cy="466766"/>
          </a:xfrm>
          <a:prstGeom prst="rect">
            <a:avLst/>
          </a:prstGeom>
          <a:noFill/>
        </p:spPr>
      </p:pic>
      <p:pic>
        <p:nvPicPr>
          <p:cNvPr id="8195" name="Picture 3" descr="F:\Documents\Picture\YFK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915566"/>
            <a:ext cx="2313697" cy="756084"/>
          </a:xfrm>
          <a:prstGeom prst="rect">
            <a:avLst/>
          </a:prstGeom>
          <a:noFill/>
        </p:spPr>
      </p:pic>
      <p:pic>
        <p:nvPicPr>
          <p:cNvPr id="8196" name="Picture 4" descr="F:\Documents\Picture\KP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845053"/>
            <a:ext cx="2232248" cy="608795"/>
          </a:xfrm>
          <a:prstGeom prst="rect">
            <a:avLst/>
          </a:prstGeom>
          <a:noFill/>
        </p:spPr>
      </p:pic>
      <p:pic>
        <p:nvPicPr>
          <p:cNvPr id="8197" name="Picture 5" descr="F:\Documents\Picture\logo-y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9" y="3669872"/>
            <a:ext cx="2221961" cy="648072"/>
          </a:xfrm>
          <a:prstGeom prst="rect">
            <a:avLst/>
          </a:prstGeom>
          <a:noFill/>
        </p:spPr>
      </p:pic>
      <p:pic>
        <p:nvPicPr>
          <p:cNvPr id="8198" name="Picture 6" descr="F:\Documents\Picture\TX 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70" y="3705876"/>
            <a:ext cx="3024334" cy="594066"/>
          </a:xfrm>
          <a:prstGeom prst="rect">
            <a:avLst/>
          </a:prstGeom>
          <a:noFill/>
        </p:spPr>
      </p:pic>
      <p:pic>
        <p:nvPicPr>
          <p:cNvPr id="14" name="图片 13" descr="Logo-2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2841781"/>
            <a:ext cx="2909123" cy="491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5183" y="1142681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Site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5183" y="2036045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Site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844661" y="2913426"/>
            <a:ext cx="72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dirty="0" smtClean="0"/>
              <a:t> Site</a:t>
            </a:r>
            <a:r>
              <a:rPr lang="en-US" altLang="zh-CN" sz="1600" dirty="0" smtClean="0"/>
              <a:t>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1920" y="386789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Site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8991" y="388704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 Sites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586050" y="2934911"/>
            <a:ext cx="72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 Site</a:t>
            </a:r>
            <a:r>
              <a:rPr lang="en-US" altLang="zh-CN" sz="1600" dirty="0" smtClean="0"/>
              <a:t>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535179" y="206769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 Sites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524328" y="1153076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 Sites</a:t>
            </a:r>
            <a:endParaRPr lang="en-US" sz="1600" dirty="0"/>
          </a:p>
        </p:txBody>
      </p:sp>
      <p:pic>
        <p:nvPicPr>
          <p:cNvPr id="21" name="Picture 2" descr="F:\1230\PPT cover-01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7" t="86050" r="2468" b="3042"/>
          <a:stretch/>
        </p:blipFill>
        <p:spPr bwMode="auto">
          <a:xfrm>
            <a:off x="5292080" y="1844676"/>
            <a:ext cx="2169681" cy="72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7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Sconit – </a:t>
            </a:r>
            <a:r>
              <a:rPr lang="zh-CN" altLang="en-US" dirty="0"/>
              <a:t>智慧</a:t>
            </a:r>
            <a:r>
              <a:rPr lang="zh-CN" altLang="en-US" dirty="0" smtClean="0"/>
              <a:t>工厂解决方案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2" y="843558"/>
            <a:ext cx="8058222" cy="3937993"/>
          </a:xfrm>
        </p:spPr>
        <p:txBody>
          <a:bodyPr/>
          <a:lstStyle/>
          <a:p>
            <a:pPr eaLnBrk="1" hangingPunct="1"/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针对制造型企业的智慧工厂端到端解决方案，全面覆盖</a:t>
            </a:r>
            <a:r>
              <a:rPr lang="zh-CN" altLang="en-US" sz="1800" dirty="0">
                <a:latin typeface="+mn-lt"/>
                <a:ea typeface="宋体" panose="02010600030101010101" pitchFamily="2" charset="-122"/>
              </a:rPr>
              <a:t>工</a:t>
            </a:r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厂计划、物流、生产、仓储、运输管理等业务，应用物联网技术全面支持工业</a:t>
            </a:r>
            <a:r>
              <a:rPr lang="en-US" altLang="zh-CN" sz="1800" dirty="0" smtClean="0">
                <a:latin typeface="+mn-lt"/>
                <a:ea typeface="宋体" panose="02010600030101010101" pitchFamily="2" charset="-122"/>
              </a:rPr>
              <a:t>4.0</a:t>
            </a:r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+mn-lt"/>
              <a:ea typeface="宋体" panose="02010600030101010101" pitchFamily="2" charset="-122"/>
            </a:endParaRPr>
          </a:p>
          <a:p>
            <a:pPr eaLnBrk="1" hangingPunct="1"/>
            <a:endParaRPr lang="zh-CN" altLang="en-US" sz="1200" dirty="0" smtClean="0">
              <a:latin typeface="+mn-lt"/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latin typeface="+mn-lt"/>
                <a:ea typeface="宋体" panose="02010600030101010101" pitchFamily="2" charset="-122"/>
              </a:rPr>
              <a:t>Sconit</a:t>
            </a:r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源自汽车行业最佳业务实践，历经高端项目挑战，历时</a:t>
            </a:r>
            <a:r>
              <a:rPr lang="en-US" altLang="zh-CN" sz="1800" dirty="0" smtClean="0">
                <a:latin typeface="+mn-lt"/>
                <a:ea typeface="宋体" panose="02010600030101010101" pitchFamily="2" charset="-122"/>
              </a:rPr>
              <a:t>8</a:t>
            </a:r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年研发而成。</a:t>
            </a:r>
            <a:endParaRPr lang="en-US" altLang="zh-CN" sz="1800" dirty="0" smtClean="0">
              <a:latin typeface="+mn-lt"/>
              <a:ea typeface="宋体" panose="02010600030101010101" pitchFamily="2" charset="-122"/>
            </a:endParaRPr>
          </a:p>
          <a:p>
            <a:endParaRPr lang="en-US" altLang="zh-CN" sz="1200" dirty="0" smtClean="0">
              <a:latin typeface="+mn-lt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通常</a:t>
            </a:r>
            <a:r>
              <a:rPr lang="en-US" altLang="zh-CN" sz="1800" dirty="0" smtClean="0">
                <a:latin typeface="+mn-lt"/>
                <a:ea typeface="宋体" panose="02010600030101010101" pitchFamily="2" charset="-122"/>
              </a:rPr>
              <a:t>Sconit</a:t>
            </a:r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作为实时的业务系统独立运行，并与</a:t>
            </a:r>
            <a:r>
              <a:rPr lang="en-US" altLang="zh-CN" sz="1800" dirty="0" smtClean="0">
                <a:latin typeface="+mn-lt"/>
                <a:ea typeface="宋体" panose="02010600030101010101" pitchFamily="2" charset="-122"/>
              </a:rPr>
              <a:t>ERP</a:t>
            </a:r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系统（</a:t>
            </a:r>
            <a:r>
              <a:rPr lang="en-US" altLang="zh-CN" sz="1800" dirty="0" smtClean="0">
                <a:latin typeface="+mn-lt"/>
                <a:ea typeface="宋体" panose="02010600030101010101" pitchFamily="2" charset="-122"/>
              </a:rPr>
              <a:t>SAP, QAD</a:t>
            </a:r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等）无缝集成。</a:t>
            </a:r>
            <a:endParaRPr lang="en-US" altLang="zh-CN" sz="1800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3795886"/>
            <a:ext cx="504056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HP, Microsoft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认证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MES/LES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合作伙伴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1899442" y="303938"/>
            <a:ext cx="5400600" cy="47850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08169" y="1547499"/>
            <a:ext cx="2319380" cy="226663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03" y="149673"/>
            <a:ext cx="8459787" cy="369332"/>
          </a:xfrm>
        </p:spPr>
        <p:txBody>
          <a:bodyPr/>
          <a:lstStyle/>
          <a:p>
            <a:r>
              <a:rPr lang="zh-CN" altLang="en-US" sz="2400" dirty="0" smtClean="0"/>
              <a:t>智慧工厂解决方案</a:t>
            </a:r>
            <a:endParaRPr lang="en-US" sz="2400" dirty="0"/>
          </a:p>
        </p:txBody>
      </p:sp>
      <p:sp>
        <p:nvSpPr>
          <p:cNvPr id="20" name="Pie 19"/>
          <p:cNvSpPr/>
          <p:nvPr/>
        </p:nvSpPr>
        <p:spPr>
          <a:xfrm>
            <a:off x="3555626" y="1704632"/>
            <a:ext cx="2016224" cy="1909464"/>
          </a:xfrm>
          <a:prstGeom prst="pie">
            <a:avLst>
              <a:gd name="adj1" fmla="val 8927864"/>
              <a:gd name="adj2" fmla="val 16155782"/>
            </a:avLst>
          </a:prstGeom>
          <a:solidFill>
            <a:srgbClr val="0033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Pie 20"/>
          <p:cNvSpPr/>
          <p:nvPr/>
        </p:nvSpPr>
        <p:spPr>
          <a:xfrm rot="7401807">
            <a:off x="3651815" y="1695730"/>
            <a:ext cx="1927130" cy="1915249"/>
          </a:xfrm>
          <a:prstGeom prst="pie">
            <a:avLst>
              <a:gd name="adj1" fmla="val 8782446"/>
              <a:gd name="adj2" fmla="val 15737876"/>
            </a:avLst>
          </a:prstGeom>
          <a:solidFill>
            <a:srgbClr val="0033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Pie 21"/>
          <p:cNvSpPr/>
          <p:nvPr/>
        </p:nvSpPr>
        <p:spPr>
          <a:xfrm rot="14431414">
            <a:off x="3602760" y="1718707"/>
            <a:ext cx="1959557" cy="1962178"/>
          </a:xfrm>
          <a:prstGeom prst="pie">
            <a:avLst>
              <a:gd name="adj1" fmla="val 8718752"/>
              <a:gd name="adj2" fmla="val 16069064"/>
            </a:avLst>
          </a:prstGeom>
          <a:solidFill>
            <a:srgbClr val="0033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6023" y="2136680"/>
            <a:ext cx="91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主数据管理</a:t>
            </a:r>
            <a:endParaRPr 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51055" y="2115021"/>
            <a:ext cx="91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en-US" altLang="zh-CN" sz="16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5119" y="2928937"/>
            <a:ext cx="91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en-US" altLang="zh-CN" sz="16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集成</a:t>
            </a:r>
            <a:endParaRPr 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60251" y="440972"/>
            <a:ext cx="1044574" cy="1014818"/>
          </a:xfrm>
          <a:prstGeom prst="ellipse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物流</a:t>
            </a:r>
            <a:endParaRPr lang="en-US" altLang="zh-CN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25093" y="1790864"/>
            <a:ext cx="1059981" cy="1011840"/>
          </a:xfrm>
          <a:prstGeom prst="ellipse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生产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795799" y="3503034"/>
            <a:ext cx="1044574" cy="1014818"/>
          </a:xfrm>
          <a:prstGeom prst="ellipse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设施管理</a:t>
            </a:r>
            <a:endParaRPr 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35530" y="3502730"/>
            <a:ext cx="1044574" cy="1014818"/>
          </a:xfrm>
          <a:prstGeom prst="ellipse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仓储</a:t>
            </a:r>
            <a:endParaRPr lang="en-US" altLang="zh-CN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875465" y="1828573"/>
            <a:ext cx="1044574" cy="1014818"/>
          </a:xfrm>
          <a:prstGeom prst="ellipse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运输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Cloud Callout 42"/>
          <p:cNvSpPr/>
          <p:nvPr/>
        </p:nvSpPr>
        <p:spPr>
          <a:xfrm>
            <a:off x="5381670" y="395325"/>
            <a:ext cx="2180536" cy="1086990"/>
          </a:xfrm>
          <a:prstGeom prst="cloudCallout">
            <a:avLst>
              <a:gd name="adj1" fmla="val -58161"/>
              <a:gd name="adj2" fmla="val -108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从采购到销售的全过程物流管理系统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Cloud Callout 43"/>
          <p:cNvSpPr/>
          <p:nvPr/>
        </p:nvSpPr>
        <p:spPr>
          <a:xfrm>
            <a:off x="283203" y="830446"/>
            <a:ext cx="2076549" cy="1086990"/>
          </a:xfrm>
          <a:prstGeom prst="cloudCallout">
            <a:avLst>
              <a:gd name="adj1" fmla="val 39587"/>
              <a:gd name="adj2" fmla="val 52719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全面支持工业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4.0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的精益制造系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Cloud Callout 44"/>
          <p:cNvSpPr/>
          <p:nvPr/>
        </p:nvSpPr>
        <p:spPr>
          <a:xfrm>
            <a:off x="539552" y="3545158"/>
            <a:ext cx="1998532" cy="1197532"/>
          </a:xfrm>
          <a:prstGeom prst="cloudCallout">
            <a:avLst>
              <a:gd name="adj1" fmla="val 56996"/>
              <a:gd name="adj2" fmla="val -138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设备设施全生命周期管理系统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Cloud Callout 46"/>
          <p:cNvSpPr/>
          <p:nvPr/>
        </p:nvSpPr>
        <p:spPr>
          <a:xfrm>
            <a:off x="6633020" y="3614096"/>
            <a:ext cx="1925190" cy="1229260"/>
          </a:xfrm>
          <a:prstGeom prst="cloudCallout">
            <a:avLst>
              <a:gd name="adj1" fmla="val -59465"/>
              <a:gd name="adj2" fmla="val -1589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普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通到复杂仓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库的一体化仓储管理系统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Cloud Callout 47"/>
          <p:cNvSpPr/>
          <p:nvPr/>
        </p:nvSpPr>
        <p:spPr>
          <a:xfrm>
            <a:off x="6991091" y="2066184"/>
            <a:ext cx="1925190" cy="1229260"/>
          </a:xfrm>
          <a:prstGeom prst="cloudCallout">
            <a:avLst>
              <a:gd name="adj1" fmla="val -52285"/>
              <a:gd name="adj2" fmla="val -724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从运输执行到运费结算的全面运输管理系统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831" y="610863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LES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699571" y="165639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TMS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354340" y="4431915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WMS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25013" y="329183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FMS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662125" y="6424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PES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6460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90" y="234952"/>
            <a:ext cx="8459787" cy="369332"/>
          </a:xfrm>
        </p:spPr>
        <p:txBody>
          <a:bodyPr/>
          <a:lstStyle/>
          <a:p>
            <a:r>
              <a:rPr lang="zh-CN" altLang="en-US" sz="2400" dirty="0" smtClean="0"/>
              <a:t>解决方案特色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30202" y="765397"/>
            <a:ext cx="8432798" cy="403860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i="1" dirty="0"/>
              <a:t>物流管理，</a:t>
            </a:r>
            <a:r>
              <a:rPr lang="zh-CN" altLang="en-US" sz="1600" b="0" dirty="0"/>
              <a:t>基于统一的企业级供应链构架，通过供应链建模和条码技术，实现现场物流的实时化和精细化管理。</a:t>
            </a:r>
            <a:endParaRPr lang="en-US" altLang="zh-CN" sz="1600" b="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i="1" dirty="0"/>
              <a:t>生产管理，应用</a:t>
            </a:r>
            <a:r>
              <a:rPr lang="en-US" altLang="zh-CN" sz="1600" i="1" dirty="0"/>
              <a:t>JIS, JIT, </a:t>
            </a:r>
            <a:r>
              <a:rPr lang="zh-CN" altLang="en-US" sz="1600" i="1" dirty="0"/>
              <a:t>看板技术支持精益生产业务，实现从生产计划、生产执行，以及全面支持工业</a:t>
            </a:r>
            <a:r>
              <a:rPr lang="en-US" altLang="zh-CN" sz="1600" i="1" dirty="0"/>
              <a:t>4.0</a:t>
            </a:r>
            <a:r>
              <a:rPr lang="zh-CN" altLang="en-US" sz="1600" i="1" dirty="0"/>
              <a:t>的端到端解决方案。</a:t>
            </a:r>
            <a:endParaRPr lang="en-US" altLang="zh-CN" sz="1600" i="1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i="1" dirty="0" smtClean="0"/>
              <a:t>仓储管理，</a:t>
            </a:r>
            <a:r>
              <a:rPr lang="zh-CN" altLang="en-US" sz="1600" b="0" dirty="0" smtClean="0"/>
              <a:t>支持移动操作、动态库位管理和先进先出控制，从普通仓库到大型复杂仓库的一体化解决方案。</a:t>
            </a:r>
            <a:endParaRPr lang="en-US" altLang="zh-CN" sz="1600" b="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i="1" dirty="0"/>
              <a:t>运输管理，支持运输调度、运输执行和运费结算全过程管理。</a:t>
            </a:r>
            <a:endParaRPr lang="en-US" altLang="zh-CN" sz="1600" i="1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i="1" dirty="0"/>
              <a:t>设施管理，支持设备设施生命周期管理，设备设施维护和维修等过程的管理。</a:t>
            </a:r>
            <a:endParaRPr lang="en-US" altLang="zh-CN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F1CFBD-7B90-4403-8CEC-C7F57C764D70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3910900"/>
            <a:ext cx="525658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智慧工厂系列套件，每个模块都可以独立交付</a:t>
            </a:r>
            <a:endParaRPr lang="zh-CN" altLang="en-US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032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7" y="175741"/>
            <a:ext cx="8396041" cy="307777"/>
          </a:xfrm>
        </p:spPr>
        <p:txBody>
          <a:bodyPr/>
          <a:lstStyle/>
          <a:p>
            <a:r>
              <a:rPr lang="en-US" altLang="zh-CN" sz="2000" dirty="0"/>
              <a:t>Sconit</a:t>
            </a:r>
            <a:r>
              <a:rPr lang="zh-CN" altLang="en-US" sz="2000" dirty="0" smtClean="0"/>
              <a:t>系统功能分布</a:t>
            </a:r>
            <a:endParaRPr lang="zh-CN" altLang="en-US" sz="2000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4294967295"/>
          </p:nvPr>
        </p:nvSpPr>
        <p:spPr>
          <a:xfrm>
            <a:off x="387796" y="555526"/>
            <a:ext cx="3032076" cy="43924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物流执行系统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LES</a:t>
            </a: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测和作业计划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从采购单到采购结算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部移库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转储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从销售单到销售结算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量检验和不良品处理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一体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化条码管理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供应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商寄售和客户寄售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库存管理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合作伙伴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EDI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协同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生产执行系统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PES</a:t>
            </a: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生产计划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精益生产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(Lean)</a:t>
            </a: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从生产单到产品入库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物料追溯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过程防错和设备监控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4294967295"/>
          </p:nvPr>
        </p:nvSpPr>
        <p:spPr>
          <a:xfrm>
            <a:off x="5940152" y="555526"/>
            <a:ext cx="2880320" cy="43924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仓储管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理系统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WMS</a:t>
            </a: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从收货到上架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库内条码操作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货物特殊防护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从拣货单到发货</a:t>
            </a: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运输管理系统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TMS</a:t>
            </a: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货运需求和运输调度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运输执行和跟踪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特约运费管理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承运商运费结算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设施管理系统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FMS</a:t>
            </a: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设施生命周期管理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设施保养维护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设施维修管理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维修备件管理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8"/>
          <p:cNvSpPr>
            <a:spLocks noGrp="1"/>
          </p:cNvSpPr>
          <p:nvPr>
            <p:ph sz="quarter" idx="4294967295"/>
          </p:nvPr>
        </p:nvSpPr>
        <p:spPr>
          <a:xfrm>
            <a:off x="3563888" y="1923678"/>
            <a:ext cx="2232248" cy="17281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公共模块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BAS</a:t>
            </a: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主数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据管理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应用管理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移动终端程序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后台批量程序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系统集成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040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31596" y="3073032"/>
            <a:ext cx="2303054" cy="17309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Sconit</a:t>
            </a:r>
            <a:endParaRPr lang="zh-CN" alt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3955" y="3485627"/>
            <a:ext cx="2097100" cy="1229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Arial" pitchFamily="34" charset="0"/>
              <a:buChar char="•"/>
            </a:pPr>
            <a:endParaRPr lang="en-US" altLang="zh-CN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客户</a:t>
            </a:r>
            <a:r>
              <a:rPr lang="en-US" altLang="zh-CN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</a:t>
            </a:r>
            <a:endParaRPr lang="en-US" altLang="zh-CN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物流执行系统</a:t>
            </a:r>
            <a:endParaRPr lang="en-US" altLang="zh-CN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制造执行系统</a:t>
            </a:r>
            <a:endParaRPr lang="en-US" altLang="zh-CN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仓储管理系统</a:t>
            </a:r>
            <a:endParaRPr lang="en-US" altLang="zh-CN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运输管理系统</a:t>
            </a:r>
            <a:endParaRPr lang="en-US" altLang="zh-CN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602" y="1170283"/>
            <a:ext cx="1945626" cy="1287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SAP</a:t>
            </a:r>
          </a:p>
        </p:txBody>
      </p:sp>
      <p:sp>
        <p:nvSpPr>
          <p:cNvPr id="6" name="矩形 5"/>
          <p:cNvSpPr/>
          <p:nvPr/>
        </p:nvSpPr>
        <p:spPr>
          <a:xfrm>
            <a:off x="1843538" y="1602075"/>
            <a:ext cx="1755508" cy="771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Arial" pitchFamily="34" charset="0"/>
              <a:buChar char="•"/>
            </a:pPr>
            <a:r>
              <a:rPr lang="en-US" altLang="zh-CN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PP</a:t>
            </a:r>
          </a:p>
          <a:p>
            <a:pPr marL="214313" indent="-214313">
              <a:buFont typeface="Arial" pitchFamily="34" charset="0"/>
              <a:buChar char="•"/>
            </a:pPr>
            <a:r>
              <a:rPr lang="en-US" altLang="zh-CN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MM</a:t>
            </a:r>
          </a:p>
          <a:p>
            <a:pPr marL="214313" indent="-214313">
              <a:buFont typeface="Arial" pitchFamily="34" charset="0"/>
              <a:buChar char="•"/>
            </a:pPr>
            <a:r>
              <a:rPr lang="en-US" altLang="zh-CN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SD</a:t>
            </a:r>
          </a:p>
          <a:p>
            <a:pPr marL="214313" indent="-214313">
              <a:buFont typeface="Arial" pitchFamily="34" charset="0"/>
              <a:buChar char="•"/>
            </a:pPr>
            <a:r>
              <a:rPr lang="en-US" altLang="zh-CN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FI/CO</a:t>
            </a:r>
            <a:endParaRPr lang="zh-CN" alt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0547" y="1170283"/>
            <a:ext cx="1826225" cy="12874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Sconit-EDI</a:t>
            </a:r>
          </a:p>
        </p:txBody>
      </p:sp>
      <p:sp>
        <p:nvSpPr>
          <p:cNvPr id="8" name="矩形 7"/>
          <p:cNvSpPr/>
          <p:nvPr/>
        </p:nvSpPr>
        <p:spPr>
          <a:xfrm>
            <a:off x="6900818" y="1602075"/>
            <a:ext cx="1617149" cy="771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打印条码</a:t>
            </a:r>
            <a:endParaRPr lang="en-US" altLang="zh-CN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查看采购单</a:t>
            </a:r>
            <a:endParaRPr lang="en-US" altLang="zh-CN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发货</a:t>
            </a:r>
            <a:endParaRPr lang="en-US" altLang="zh-CN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en-US" altLang="zh-CN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zh-CN" alt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446881"/>
            <a:ext cx="1378526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供应商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客户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物料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物料清单</a:t>
            </a:r>
            <a:endParaRPr lang="en-US" altLang="zh-CN" sz="900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物料计划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生产计划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肘形连接符 9"/>
          <p:cNvCxnSpPr>
            <a:stCxn id="5" idx="1"/>
            <a:endCxn id="3" idx="1"/>
          </p:cNvCxnSpPr>
          <p:nvPr/>
        </p:nvCxnSpPr>
        <p:spPr>
          <a:xfrm rot="10800000" flipH="1" flipV="1">
            <a:off x="1749602" y="1813995"/>
            <a:ext cx="2281993" cy="2124521"/>
          </a:xfrm>
          <a:prstGeom prst="bentConnector3">
            <a:avLst>
              <a:gd name="adj1" fmla="val -7513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4939" y="2551257"/>
            <a:ext cx="1296893" cy="10387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业务数据</a:t>
            </a:r>
            <a:r>
              <a:rPr lang="en-US" altLang="zh-CN" sz="9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900" dirty="0">
                <a:latin typeface="Arial" pitchFamily="34" charset="0"/>
                <a:cs typeface="Arial" pitchFamily="34" charset="0"/>
              </a:rPr>
              <a:t>   - 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采购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900" dirty="0">
                <a:latin typeface="Arial" pitchFamily="34" charset="0"/>
                <a:cs typeface="Arial" pitchFamily="34" charset="0"/>
              </a:rPr>
              <a:t>   - 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生产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900" dirty="0">
                <a:latin typeface="Arial" pitchFamily="34" charset="0"/>
                <a:cs typeface="Arial" pitchFamily="34" charset="0"/>
              </a:rPr>
              <a:t>   - 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移库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900" dirty="0">
                <a:latin typeface="Arial" pitchFamily="34" charset="0"/>
                <a:cs typeface="Arial" pitchFamily="34" charset="0"/>
              </a:rPr>
              <a:t>   - 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委外加工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900" dirty="0">
                <a:latin typeface="Arial" pitchFamily="34" charset="0"/>
                <a:cs typeface="Arial" pitchFamily="34" charset="0"/>
              </a:rPr>
              <a:t>   - 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计划外出入库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900" dirty="0">
                <a:latin typeface="Arial" pitchFamily="34" charset="0"/>
                <a:cs typeface="Arial" pitchFamily="34" charset="0"/>
              </a:rPr>
              <a:t>   …</a:t>
            </a:r>
          </a:p>
        </p:txBody>
      </p:sp>
      <p:cxnSp>
        <p:nvCxnSpPr>
          <p:cNvPr id="12" name="直接箭头连接符 11"/>
          <p:cNvCxnSpPr>
            <a:stCxn id="5" idx="3"/>
            <a:endCxn id="7" idx="1"/>
          </p:cNvCxnSpPr>
          <p:nvPr/>
        </p:nvCxnSpPr>
        <p:spPr>
          <a:xfrm>
            <a:off x="3695228" y="1813995"/>
            <a:ext cx="30753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95230" y="1981538"/>
            <a:ext cx="3075317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11248" y="1428950"/>
            <a:ext cx="219557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物料需求预测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开票通知</a:t>
            </a:r>
            <a:endParaRPr lang="zh-CN" alt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0913" y="1993560"/>
            <a:ext cx="97373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发票</a:t>
            </a:r>
            <a:endParaRPr lang="zh-CN" alt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肘形连接符 15"/>
          <p:cNvCxnSpPr>
            <a:stCxn id="3" idx="0"/>
            <a:endCxn id="7" idx="2"/>
          </p:cNvCxnSpPr>
          <p:nvPr/>
        </p:nvCxnSpPr>
        <p:spPr>
          <a:xfrm rot="5400000" flipH="1" flipV="1">
            <a:off x="6125729" y="1515102"/>
            <a:ext cx="615325" cy="2500537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8142" y="2433616"/>
            <a:ext cx="95796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采购单</a:t>
            </a:r>
            <a:endParaRPr lang="en-US" altLang="zh-CN" sz="90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收货单</a:t>
            </a:r>
            <a:endParaRPr lang="en-US" altLang="zh-CN" sz="9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肘形连接符 23"/>
          <p:cNvCxnSpPr>
            <a:endCxn id="5" idx="2"/>
          </p:cNvCxnSpPr>
          <p:nvPr/>
        </p:nvCxnSpPr>
        <p:spPr>
          <a:xfrm rot="10800000">
            <a:off x="2722415" y="2457706"/>
            <a:ext cx="1309181" cy="123065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 txBox="1">
            <a:spLocks/>
          </p:cNvSpPr>
          <p:nvPr/>
        </p:nvSpPr>
        <p:spPr>
          <a:xfrm>
            <a:off x="487908" y="205979"/>
            <a:ext cx="8229600" cy="408171"/>
          </a:xfrm>
          <a:prstGeom prst="rect">
            <a:avLst/>
          </a:prstGeom>
        </p:spPr>
        <p:txBody>
          <a:bodyPr lIns="68580" tIns="34290" rIns="68580" bIns="3429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ea typeface="+mn-ea"/>
              </a:rPr>
              <a:t>Sconit</a:t>
            </a:r>
            <a:r>
              <a:rPr lang="zh-CN" altLang="en-US" dirty="0" smtClean="0">
                <a:ea typeface="+mn-ea"/>
              </a:rPr>
              <a:t>集成</a:t>
            </a:r>
            <a:endParaRPr lang="zh-CN" altLang="en-US" dirty="0">
              <a:ea typeface="+mn-ea"/>
            </a:endParaRPr>
          </a:p>
        </p:txBody>
      </p:sp>
      <p:cxnSp>
        <p:nvCxnSpPr>
          <p:cNvPr id="26" name="肘形连接符 25"/>
          <p:cNvCxnSpPr>
            <a:endCxn id="3" idx="3"/>
          </p:cNvCxnSpPr>
          <p:nvPr/>
        </p:nvCxnSpPr>
        <p:spPr>
          <a:xfrm rot="10800000" flipV="1">
            <a:off x="6334651" y="2457707"/>
            <a:ext cx="1815957" cy="1480807"/>
          </a:xfrm>
          <a:prstGeom prst="bentConnector3">
            <a:avLst>
              <a:gd name="adj1" fmla="val -1525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78086" y="3959111"/>
            <a:ext cx="97373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条码</a:t>
            </a:r>
            <a:endParaRPr lang="en-US" altLang="zh-CN" sz="90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送货</a:t>
            </a:r>
            <a:r>
              <a:rPr lang="zh-CN" altLang="en-US" sz="900" dirty="0">
                <a:latin typeface="Arial" pitchFamily="34" charset="0"/>
                <a:cs typeface="Arial" pitchFamily="34" charset="0"/>
              </a:rPr>
              <a:t>单</a:t>
            </a:r>
          </a:p>
        </p:txBody>
      </p:sp>
    </p:spTree>
    <p:extLst>
      <p:ext uri="{BB962C8B-B14F-4D97-AF65-F5344CB8AC3E}">
        <p14:creationId xmlns:p14="http://schemas.microsoft.com/office/powerpoint/2010/main" val="21562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5803" y="1812131"/>
            <a:ext cx="4900613" cy="11079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物流执行系</a:t>
            </a:r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统</a:t>
            </a:r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LES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al Slides with B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FEFEC98-BE53-47A4-A5BE-DC4C98B5B6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7D7AAD-E2EC-489E-BB67-CC1577DC6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56F507-2A9D-4741-BC33-BEBE414DDE1E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General Slides with Braining</Template>
  <TotalTime>9802</TotalTime>
  <Words>1664</Words>
  <Application>Microsoft Office PowerPoint</Application>
  <PresentationFormat>全屏显示(16:9)</PresentationFormat>
  <Paragraphs>593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 Unicode MS</vt:lpstr>
      <vt:lpstr>Futura Bk</vt:lpstr>
      <vt:lpstr>Lucida Grande</vt:lpstr>
      <vt:lpstr>黑体</vt:lpstr>
      <vt:lpstr>楷体_GB2312</vt:lpstr>
      <vt:lpstr>宋体</vt:lpstr>
      <vt:lpstr>微软雅黑</vt:lpstr>
      <vt:lpstr>Arial</vt:lpstr>
      <vt:lpstr>Calibri</vt:lpstr>
      <vt:lpstr>Wingdings</vt:lpstr>
      <vt:lpstr>General Slides with Braining</vt:lpstr>
      <vt:lpstr>Visio</vt:lpstr>
      <vt:lpstr>Sconit Solution 智慧工厂解决方案</vt:lpstr>
      <vt:lpstr>目 录</vt:lpstr>
      <vt:lpstr>Sconit解决方案概述</vt:lpstr>
      <vt:lpstr>Sconit – 智慧工厂解决方案</vt:lpstr>
      <vt:lpstr>智慧工厂解决方案</vt:lpstr>
      <vt:lpstr>解决方案特色</vt:lpstr>
      <vt:lpstr>Sconit系统功能分布</vt:lpstr>
      <vt:lpstr>PowerPoint 演示文稿</vt:lpstr>
      <vt:lpstr>物流执行系统 LES</vt:lpstr>
      <vt:lpstr>物流路线 </vt:lpstr>
      <vt:lpstr>应用物流路线对供应链建模</vt:lpstr>
      <vt:lpstr>物流路线设置</vt:lpstr>
      <vt:lpstr>精益引擎</vt:lpstr>
      <vt:lpstr>在物流路线中设置物流策略</vt:lpstr>
      <vt:lpstr>物流总图（示意图）</vt:lpstr>
      <vt:lpstr>订单生命周期</vt:lpstr>
      <vt:lpstr>物料采购</vt:lpstr>
      <vt:lpstr>物料采购</vt:lpstr>
      <vt:lpstr>异地转储（移库）</vt:lpstr>
      <vt:lpstr>销售</vt:lpstr>
      <vt:lpstr>供应商寄售</vt:lpstr>
      <vt:lpstr>采购结算</vt:lpstr>
      <vt:lpstr>客户寄售</vt:lpstr>
      <vt:lpstr>销售结算</vt:lpstr>
      <vt:lpstr>质量模型</vt:lpstr>
      <vt:lpstr>供应商协同</vt:lpstr>
      <vt:lpstr>仓储管理系统 WMS</vt:lpstr>
      <vt:lpstr>条码管理</vt:lpstr>
      <vt:lpstr>条码标签</vt:lpstr>
      <vt:lpstr>PowerPoint 演示文稿</vt:lpstr>
      <vt:lpstr>库存管理</vt:lpstr>
      <vt:lpstr>实时库存查询/报表</vt:lpstr>
      <vt:lpstr>典型案例</vt:lpstr>
      <vt:lpstr>整车厂的生产流</vt:lpstr>
      <vt:lpstr>外部零件流</vt:lpstr>
      <vt:lpstr>整车流</vt:lpstr>
      <vt:lpstr>生产流</vt:lpstr>
      <vt:lpstr>外部物流场景示意图</vt:lpstr>
      <vt:lpstr> 客户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信息技术引领流程变革</dc:title>
  <dc:subject>Enterprise Services Customer Presentation</dc:subject>
  <dc:creator>lideqing</dc:creator>
  <cp:keywords>es, enterprise services, presesntation, client facing, customer</cp:keywords>
  <cp:lastModifiedBy>druidwang</cp:lastModifiedBy>
  <cp:revision>1918</cp:revision>
  <dcterms:created xsi:type="dcterms:W3CDTF">2014-01-02T04:31:29Z</dcterms:created>
  <dcterms:modified xsi:type="dcterms:W3CDTF">2017-08-25T08:50:41Z</dcterms:modified>
</cp:coreProperties>
</file>