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</p:sldIdLst>
  <p:sldSz cy="5143500" cx="9144000"/>
  <p:notesSz cx="6858000" cy="9144000"/>
  <p:embeddedFontLst>
    <p:embeddedFont>
      <p:font typeface="Roboto"/>
      <p:regular r:id="rId93"/>
      <p:bold r:id="rId94"/>
      <p:italic r:id="rId95"/>
      <p:boldItalic r:id="rId9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42" Type="http://schemas.openxmlformats.org/officeDocument/2006/relationships/slide" Target="slides/slide37.xml"/><Relationship Id="rId86" Type="http://schemas.openxmlformats.org/officeDocument/2006/relationships/slide" Target="slides/slide81.xml"/><Relationship Id="rId41" Type="http://schemas.openxmlformats.org/officeDocument/2006/relationships/slide" Target="slides/slide36.xml"/><Relationship Id="rId85" Type="http://schemas.openxmlformats.org/officeDocument/2006/relationships/slide" Target="slides/slide80.xml"/><Relationship Id="rId44" Type="http://schemas.openxmlformats.org/officeDocument/2006/relationships/slide" Target="slides/slide39.xml"/><Relationship Id="rId88" Type="http://schemas.openxmlformats.org/officeDocument/2006/relationships/slide" Target="slides/slide83.xml"/><Relationship Id="rId43" Type="http://schemas.openxmlformats.org/officeDocument/2006/relationships/slide" Target="slides/slide38.xml"/><Relationship Id="rId87" Type="http://schemas.openxmlformats.org/officeDocument/2006/relationships/slide" Target="slides/slide8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95" Type="http://schemas.openxmlformats.org/officeDocument/2006/relationships/font" Target="fonts/Roboto-italic.fntdata"/><Relationship Id="rId50" Type="http://schemas.openxmlformats.org/officeDocument/2006/relationships/slide" Target="slides/slide45.xml"/><Relationship Id="rId94" Type="http://schemas.openxmlformats.org/officeDocument/2006/relationships/font" Target="fonts/Roboto-bold.fntdata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96" Type="http://schemas.openxmlformats.org/officeDocument/2006/relationships/font" Target="fonts/Roboto-boldItalic.fntdata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font" Target="fonts/Roboto-regular.fntdata"/><Relationship Id="rId92" Type="http://schemas.openxmlformats.org/officeDocument/2006/relationships/slide" Target="slides/slide87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b354a4469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b354a4469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b354a4469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b354a4469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d68c1753b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d68c1753b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diferencia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b354a4469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b354a4469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diferencia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b354a4469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7b354a4469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diferencia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7b354a4469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7b354a4469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diferencia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b354a4469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7b354a4469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7b354a4469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7b354a4469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b354a4469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7b354a4469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7b354a4469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7b354a4469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b354a446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b354a446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7b354a4469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7b354a4469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7b354a4469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7b354a4469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7b354a4469_0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7b354a4469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7b354a446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7b354a446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7b354a4469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7b354a4469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7b354a4469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7b354a4469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7b354a4469_0_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7b354a4469_0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7b354a4469_0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7b354a4469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7b354a4469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7b354a4469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7b354a4469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7b354a4469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b237df35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b237df35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7b354a4469_0_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7b354a4469_0_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7b354a4469_0_8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7b354a4469_0_8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7b354a4469_0_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7b354a4469_0_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7b354a4469_0_7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7b354a4469_0_7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7b354a4469_0_7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7b354a4469_0_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7b354a4469_0_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7b354a4469_0_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db392b8f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db392b8f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d68c1753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d68c1753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7b354a4469_0_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7b354a4469_0_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7b354a4469_0_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7b354a4469_0_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b354a4469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b354a4469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7b354a4469_0_8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7b354a4469_0_8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7b354a4469_0_8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7b354a4469_0_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7b354a4469_0_8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7b354a4469_0_8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7b354a4469_0_8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7b354a4469_0_8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7b354a4469_0_8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7b354a4469_0_8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7b354a4469_0_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7b354a4469_0_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d68c1753b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d68c1753b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7b354a4469_0_9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7b354a4469_0_9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7b354a4469_0_9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7b354a4469_0_9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7b354a4469_0_9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7b354a4469_0_9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b354a4469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b354a4469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7b354a4469_0_9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7b354a4469_0_9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7b354a4469_0_9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7b354a4469_0_9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7b354a4469_0_9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7b354a4469_0_9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7b354a4469_0_10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7b354a4469_0_10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7b354a4469_0_10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7b354a4469_0_10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7b354a4469_0_9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7b354a4469_0_9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7b354a4469_0_9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7b354a4469_0_9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7b354a44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7b354a44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7b354a4469_0_10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7b354a4469_0_10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7b354a446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7b354a446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b354a4469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b354a4469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7b354a4469_0_1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7b354a4469_0_1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7b354a4469_0_1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7b354a4469_0_1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7b354a4469_0_1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7b354a4469_0_1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7b354a4469_0_1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7b354a4469_0_1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7b354a4469_0_1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7b354a4469_0_1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7b354a4469_0_1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7b354a4469_0_1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7b354a4469_0_1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7b354a4469_0_1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7b354a4469_0_1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7b354a4469_0_1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7b354a4469_0_1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7b354a4469_0_1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7b354a4469_0_1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7b354a4469_0_1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b354a4469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b354a4469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7b354a4469_0_1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7b354a4469_0_1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7b354a4469_0_1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7b354a4469_0_1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7b354a4469_0_1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7b354a4469_0_1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7b354a446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0" name="Google Shape;1000;g7b354a446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7b354a4469_0_10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g7b354a4469_0_10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7b354a4469_0_1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6" name="Google Shape;1036;g7b354a4469_0_1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7b354a4469_0_1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7b354a4469_0_1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7b354a4469_0_1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7b354a4469_0_1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g7b354a4469_0_1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6" name="Google Shape;1066;g7b354a4469_0_1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7b354a4469_0_1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7b354a4469_0_1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b237df35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b237df35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g7b354a4469_0_1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Google Shape;1089;g7b354a4469_0_1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7b354a4469_0_1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7b354a4469_0_1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7b354a446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7b354a446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d68c1753b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Google Shape;1125;gd68c1753b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7b354a446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Google Shape;1132;g7b354a446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g7b354a446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8" name="Google Shape;1138;g7b354a446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7b237df35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7b237df35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g7b237df35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1" name="Google Shape;1151;g7b237df35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b354a4469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b354a446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3.jpg"/><Relationship Id="rId6" Type="http://schemas.openxmlformats.org/officeDocument/2006/relationships/image" Target="../media/image8.jpg"/><Relationship Id="rId7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3.jpg"/><Relationship Id="rId6" Type="http://schemas.openxmlformats.org/officeDocument/2006/relationships/image" Target="../media/image8.jpg"/><Relationship Id="rId7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3.jpg"/><Relationship Id="rId6" Type="http://schemas.openxmlformats.org/officeDocument/2006/relationships/image" Target="../media/image8.jpg"/><Relationship Id="rId7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3.jpg"/><Relationship Id="rId6" Type="http://schemas.openxmlformats.org/officeDocument/2006/relationships/image" Target="../media/image8.jpg"/><Relationship Id="rId7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3.jpg"/><Relationship Id="rId6" Type="http://schemas.openxmlformats.org/officeDocument/2006/relationships/image" Target="../media/image8.jpg"/><Relationship Id="rId7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4.gif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6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6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6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6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6.png"/><Relationship Id="rId4" Type="http://schemas.openxmlformats.org/officeDocument/2006/relationships/image" Target="../media/image23.png"/><Relationship Id="rId5" Type="http://schemas.openxmlformats.org/officeDocument/2006/relationships/image" Target="../media/image19.png"/><Relationship Id="rId6" Type="http://schemas.openxmlformats.org/officeDocument/2006/relationships/image" Target="../media/image2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0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4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4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4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4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4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4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4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4.png"/><Relationship Id="rId4" Type="http://schemas.openxmlformats.org/officeDocument/2006/relationships/image" Target="../media/image31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4.png"/><Relationship Id="rId4" Type="http://schemas.openxmlformats.org/officeDocument/2006/relationships/image" Target="../media/image31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4.png"/><Relationship Id="rId4" Type="http://schemas.openxmlformats.org/officeDocument/2006/relationships/image" Target="../media/image3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6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4.png"/><Relationship Id="rId4" Type="http://schemas.openxmlformats.org/officeDocument/2006/relationships/image" Target="../media/image31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4.png"/><Relationship Id="rId4" Type="http://schemas.openxmlformats.org/officeDocument/2006/relationships/image" Target="../media/image31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24.png"/><Relationship Id="rId4" Type="http://schemas.openxmlformats.org/officeDocument/2006/relationships/image" Target="../media/image31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28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31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30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32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2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87208" y="2486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Clase 16: Clustering y K-means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Laboratorio de datos, FCEyN, 18/05/2021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/>
          <p:nvPr/>
        </p:nvSpPr>
        <p:spPr>
          <a:xfrm>
            <a:off x="5393775" y="1931925"/>
            <a:ext cx="2690400" cy="400200"/>
          </a:xfrm>
          <a:prstGeom prst="wedgeRectCallout">
            <a:avLst>
              <a:gd fmla="val -58796" name="adj1"/>
              <a:gd fmla="val 5098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Clustering</a:t>
            </a:r>
            <a:endParaRPr/>
          </a:p>
        </p:txBody>
      </p:sp>
      <p:sp>
        <p:nvSpPr>
          <p:cNvPr id="158" name="Google Shape;158;p22"/>
          <p:cNvSpPr txBox="1"/>
          <p:nvPr/>
        </p:nvSpPr>
        <p:spPr>
          <a:xfrm>
            <a:off x="481650" y="1191050"/>
            <a:ext cx="38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Encontrar </a:t>
            </a:r>
            <a:r>
              <a:rPr b="1" lang="es-419">
                <a:latin typeface="Roboto"/>
                <a:ea typeface="Roboto"/>
                <a:cs typeface="Roboto"/>
                <a:sym typeface="Roboto"/>
              </a:rPr>
              <a:t>subgrupos </a:t>
            </a:r>
            <a:r>
              <a:rPr lang="es-419"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i="1" lang="es-419">
                <a:latin typeface="Roboto"/>
                <a:ea typeface="Roboto"/>
                <a:cs typeface="Roboto"/>
                <a:sym typeface="Roboto"/>
              </a:rPr>
              <a:t>clústers</a:t>
            </a:r>
            <a:r>
              <a:rPr lang="es-419">
                <a:latin typeface="Roboto"/>
                <a:ea typeface="Roboto"/>
                <a:cs typeface="Roboto"/>
                <a:sym typeface="Roboto"/>
              </a:rPr>
              <a:t>) en los datos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22"/>
          <p:cNvSpPr/>
          <p:nvPr/>
        </p:nvSpPr>
        <p:spPr>
          <a:xfrm>
            <a:off x="3970575" y="2229925"/>
            <a:ext cx="110100" cy="10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3860475" y="2376200"/>
            <a:ext cx="110100" cy="10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4128425" y="2565350"/>
            <a:ext cx="110100" cy="10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4857075" y="1814900"/>
            <a:ext cx="110100" cy="104100"/>
          </a:xfrm>
          <a:prstGeom prst="triangle">
            <a:avLst>
              <a:gd fmla="val 50000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4746975" y="2004050"/>
            <a:ext cx="110100" cy="104100"/>
          </a:xfrm>
          <a:prstGeom prst="triangle">
            <a:avLst>
              <a:gd fmla="val 50000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4961175" y="1999300"/>
            <a:ext cx="110100" cy="104100"/>
          </a:xfrm>
          <a:prstGeom prst="triangle">
            <a:avLst>
              <a:gd fmla="val 50000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4052225" y="2412950"/>
            <a:ext cx="110100" cy="10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3942125" y="2612975"/>
            <a:ext cx="110100" cy="10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7" name="Google Shape;167;p22"/>
          <p:cNvCxnSpPr/>
          <p:nvPr/>
        </p:nvCxnSpPr>
        <p:spPr>
          <a:xfrm>
            <a:off x="4428450" y="1842188"/>
            <a:ext cx="0" cy="117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22"/>
          <p:cNvCxnSpPr/>
          <p:nvPr/>
        </p:nvCxnSpPr>
        <p:spPr>
          <a:xfrm>
            <a:off x="4428450" y="3025625"/>
            <a:ext cx="146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22"/>
          <p:cNvCxnSpPr/>
          <p:nvPr/>
        </p:nvCxnSpPr>
        <p:spPr>
          <a:xfrm flipH="1">
            <a:off x="3693750" y="3014050"/>
            <a:ext cx="734700" cy="4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22"/>
          <p:cNvSpPr/>
          <p:nvPr/>
        </p:nvSpPr>
        <p:spPr>
          <a:xfrm>
            <a:off x="5131275" y="2668775"/>
            <a:ext cx="110100" cy="104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5283675" y="2744975"/>
            <a:ext cx="110100" cy="104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5436075" y="3049775"/>
            <a:ext cx="110100" cy="104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5512275" y="2821175"/>
            <a:ext cx="110100" cy="104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5207475" y="2973575"/>
            <a:ext cx="110100" cy="104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4875450" y="2483025"/>
            <a:ext cx="1053300" cy="958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3629825" y="2145100"/>
            <a:ext cx="734700" cy="7131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4614075" y="1714600"/>
            <a:ext cx="581700" cy="5727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8" name="Google Shape;178;p22"/>
          <p:cNvCxnSpPr/>
          <p:nvPr/>
        </p:nvCxnSpPr>
        <p:spPr>
          <a:xfrm>
            <a:off x="4948925" y="2133375"/>
            <a:ext cx="502200" cy="60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79" name="Google Shape;179;p22"/>
          <p:cNvCxnSpPr>
            <a:stCxn id="176" idx="0"/>
          </p:cNvCxnSpPr>
          <p:nvPr/>
        </p:nvCxnSpPr>
        <p:spPr>
          <a:xfrm flipH="1">
            <a:off x="3703175" y="2145100"/>
            <a:ext cx="294000" cy="25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80" name="Google Shape;180;p22"/>
          <p:cNvSpPr txBox="1"/>
          <p:nvPr/>
        </p:nvSpPr>
        <p:spPr>
          <a:xfrm>
            <a:off x="5381400" y="1948863"/>
            <a:ext cx="35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Maximizar distancia inter-cluster</a:t>
            </a: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2155275" y="1846875"/>
            <a:ext cx="1053300" cy="713100"/>
          </a:xfrm>
          <a:prstGeom prst="wedgeRectCallout">
            <a:avLst>
              <a:gd fmla="val 86559" name="adj1"/>
              <a:gd fmla="val 1640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2"/>
          <p:cNvSpPr txBox="1"/>
          <p:nvPr/>
        </p:nvSpPr>
        <p:spPr>
          <a:xfrm>
            <a:off x="2154400" y="1787775"/>
            <a:ext cx="1184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minimizar distancia intra-cluster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/>
          <p:nvPr/>
        </p:nvSpPr>
        <p:spPr>
          <a:xfrm>
            <a:off x="5393775" y="1931925"/>
            <a:ext cx="2690400" cy="400200"/>
          </a:xfrm>
          <a:prstGeom prst="wedgeRectCallout">
            <a:avLst>
              <a:gd fmla="val -58796" name="adj1"/>
              <a:gd fmla="val 5098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Clustering</a:t>
            </a:r>
            <a:endParaRPr/>
          </a:p>
        </p:txBody>
      </p:sp>
      <p:sp>
        <p:nvSpPr>
          <p:cNvPr id="189" name="Google Shape;189;p23"/>
          <p:cNvSpPr txBox="1"/>
          <p:nvPr/>
        </p:nvSpPr>
        <p:spPr>
          <a:xfrm>
            <a:off x="481650" y="1191050"/>
            <a:ext cx="38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Encontrar </a:t>
            </a:r>
            <a:r>
              <a:rPr b="1" lang="es-419">
                <a:latin typeface="Roboto"/>
                <a:ea typeface="Roboto"/>
                <a:cs typeface="Roboto"/>
                <a:sym typeface="Roboto"/>
              </a:rPr>
              <a:t>subgrupos </a:t>
            </a:r>
            <a:r>
              <a:rPr lang="es-419"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i="1" lang="es-419">
                <a:latin typeface="Roboto"/>
                <a:ea typeface="Roboto"/>
                <a:cs typeface="Roboto"/>
                <a:sym typeface="Roboto"/>
              </a:rPr>
              <a:t>clústers</a:t>
            </a:r>
            <a:r>
              <a:rPr lang="es-419">
                <a:latin typeface="Roboto"/>
                <a:ea typeface="Roboto"/>
                <a:cs typeface="Roboto"/>
                <a:sym typeface="Roboto"/>
              </a:rPr>
              <a:t>) en los datos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23"/>
          <p:cNvSpPr/>
          <p:nvPr/>
        </p:nvSpPr>
        <p:spPr>
          <a:xfrm>
            <a:off x="3970575" y="2229925"/>
            <a:ext cx="110100" cy="10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3"/>
          <p:cNvSpPr/>
          <p:nvPr/>
        </p:nvSpPr>
        <p:spPr>
          <a:xfrm>
            <a:off x="3860475" y="2376200"/>
            <a:ext cx="110100" cy="10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3"/>
          <p:cNvSpPr/>
          <p:nvPr/>
        </p:nvSpPr>
        <p:spPr>
          <a:xfrm>
            <a:off x="4128425" y="2565350"/>
            <a:ext cx="110100" cy="10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3"/>
          <p:cNvSpPr/>
          <p:nvPr/>
        </p:nvSpPr>
        <p:spPr>
          <a:xfrm>
            <a:off x="4857075" y="1814900"/>
            <a:ext cx="110100" cy="104100"/>
          </a:xfrm>
          <a:prstGeom prst="triangle">
            <a:avLst>
              <a:gd fmla="val 50000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3"/>
          <p:cNvSpPr/>
          <p:nvPr/>
        </p:nvSpPr>
        <p:spPr>
          <a:xfrm>
            <a:off x="4746975" y="2004050"/>
            <a:ext cx="110100" cy="104100"/>
          </a:xfrm>
          <a:prstGeom prst="triangle">
            <a:avLst>
              <a:gd fmla="val 50000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3"/>
          <p:cNvSpPr/>
          <p:nvPr/>
        </p:nvSpPr>
        <p:spPr>
          <a:xfrm>
            <a:off x="4961175" y="1999300"/>
            <a:ext cx="110100" cy="104100"/>
          </a:xfrm>
          <a:prstGeom prst="triangle">
            <a:avLst>
              <a:gd fmla="val 50000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3"/>
          <p:cNvSpPr/>
          <p:nvPr/>
        </p:nvSpPr>
        <p:spPr>
          <a:xfrm>
            <a:off x="4052225" y="2412950"/>
            <a:ext cx="110100" cy="10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3"/>
          <p:cNvSpPr/>
          <p:nvPr/>
        </p:nvSpPr>
        <p:spPr>
          <a:xfrm>
            <a:off x="3942125" y="2612975"/>
            <a:ext cx="110100" cy="10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8" name="Google Shape;198;p23"/>
          <p:cNvCxnSpPr/>
          <p:nvPr/>
        </p:nvCxnSpPr>
        <p:spPr>
          <a:xfrm>
            <a:off x="4428450" y="1842188"/>
            <a:ext cx="0" cy="117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23"/>
          <p:cNvCxnSpPr/>
          <p:nvPr/>
        </p:nvCxnSpPr>
        <p:spPr>
          <a:xfrm>
            <a:off x="4428450" y="3025625"/>
            <a:ext cx="146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23"/>
          <p:cNvCxnSpPr/>
          <p:nvPr/>
        </p:nvCxnSpPr>
        <p:spPr>
          <a:xfrm flipH="1">
            <a:off x="3693750" y="3014050"/>
            <a:ext cx="734700" cy="4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" name="Google Shape;201;p23"/>
          <p:cNvSpPr/>
          <p:nvPr/>
        </p:nvSpPr>
        <p:spPr>
          <a:xfrm>
            <a:off x="5131275" y="2668775"/>
            <a:ext cx="110100" cy="104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3"/>
          <p:cNvSpPr/>
          <p:nvPr/>
        </p:nvSpPr>
        <p:spPr>
          <a:xfrm>
            <a:off x="5283675" y="2744975"/>
            <a:ext cx="110100" cy="104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3"/>
          <p:cNvSpPr/>
          <p:nvPr/>
        </p:nvSpPr>
        <p:spPr>
          <a:xfrm>
            <a:off x="5436075" y="3049775"/>
            <a:ext cx="110100" cy="104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3"/>
          <p:cNvSpPr/>
          <p:nvPr/>
        </p:nvSpPr>
        <p:spPr>
          <a:xfrm>
            <a:off x="5512275" y="2821175"/>
            <a:ext cx="110100" cy="104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3"/>
          <p:cNvSpPr/>
          <p:nvPr/>
        </p:nvSpPr>
        <p:spPr>
          <a:xfrm>
            <a:off x="5207475" y="2973575"/>
            <a:ext cx="110100" cy="104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3"/>
          <p:cNvSpPr/>
          <p:nvPr/>
        </p:nvSpPr>
        <p:spPr>
          <a:xfrm>
            <a:off x="4875450" y="2483025"/>
            <a:ext cx="1053300" cy="958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3"/>
          <p:cNvSpPr/>
          <p:nvPr/>
        </p:nvSpPr>
        <p:spPr>
          <a:xfrm>
            <a:off x="3629825" y="2145100"/>
            <a:ext cx="734700" cy="7131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3"/>
          <p:cNvSpPr/>
          <p:nvPr/>
        </p:nvSpPr>
        <p:spPr>
          <a:xfrm>
            <a:off x="4614075" y="1714600"/>
            <a:ext cx="581700" cy="5727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9" name="Google Shape;209;p23"/>
          <p:cNvCxnSpPr/>
          <p:nvPr/>
        </p:nvCxnSpPr>
        <p:spPr>
          <a:xfrm>
            <a:off x="4948925" y="2133375"/>
            <a:ext cx="502200" cy="60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10" name="Google Shape;210;p23"/>
          <p:cNvCxnSpPr>
            <a:stCxn id="207" idx="0"/>
          </p:cNvCxnSpPr>
          <p:nvPr/>
        </p:nvCxnSpPr>
        <p:spPr>
          <a:xfrm flipH="1">
            <a:off x="3703175" y="2145100"/>
            <a:ext cx="294000" cy="25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11" name="Google Shape;211;p23"/>
          <p:cNvSpPr txBox="1"/>
          <p:nvPr/>
        </p:nvSpPr>
        <p:spPr>
          <a:xfrm>
            <a:off x="5381400" y="1948863"/>
            <a:ext cx="35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Maximizar distancia inter-cluster</a:t>
            </a:r>
            <a:endParaRPr/>
          </a:p>
        </p:txBody>
      </p:sp>
      <p:sp>
        <p:nvSpPr>
          <p:cNvPr id="212" name="Google Shape;212;p23"/>
          <p:cNvSpPr/>
          <p:nvPr/>
        </p:nvSpPr>
        <p:spPr>
          <a:xfrm>
            <a:off x="2155275" y="1846875"/>
            <a:ext cx="1053300" cy="713100"/>
          </a:xfrm>
          <a:prstGeom prst="wedgeRectCallout">
            <a:avLst>
              <a:gd fmla="val 86559" name="adj1"/>
              <a:gd fmla="val 1640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3"/>
          <p:cNvSpPr txBox="1"/>
          <p:nvPr/>
        </p:nvSpPr>
        <p:spPr>
          <a:xfrm>
            <a:off x="2154400" y="1787775"/>
            <a:ext cx="1184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minimizar distancia intra-cluster</a:t>
            </a:r>
            <a:endParaRPr/>
          </a:p>
        </p:txBody>
      </p:sp>
      <p:sp>
        <p:nvSpPr>
          <p:cNvPr id="214" name="Google Shape;214;p23"/>
          <p:cNvSpPr txBox="1"/>
          <p:nvPr/>
        </p:nvSpPr>
        <p:spPr>
          <a:xfrm>
            <a:off x="838275" y="3958750"/>
            <a:ext cx="555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Observaciones dentro de un cluster </a:t>
            </a:r>
            <a:r>
              <a:rPr b="1" lang="es-419"/>
              <a:t>similares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Observaciones entre clusters </a:t>
            </a:r>
            <a:r>
              <a:rPr b="1" lang="es-419"/>
              <a:t>no similares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Clustering - diferencia con PCA</a:t>
            </a:r>
            <a:endParaRPr/>
          </a:p>
        </p:txBody>
      </p:sp>
      <p:pic>
        <p:nvPicPr>
          <p:cNvPr id="220" name="Google Shape;2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950" y="1213675"/>
            <a:ext cx="5528650" cy="2193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4"/>
          <p:cNvSpPr txBox="1"/>
          <p:nvPr/>
        </p:nvSpPr>
        <p:spPr>
          <a:xfrm>
            <a:off x="523175" y="3399200"/>
            <a:ext cx="42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Reducir dimensión maximizando la varianza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Clustering - diferencia con PCA</a:t>
            </a:r>
            <a:endParaRPr/>
          </a:p>
        </p:txBody>
      </p:sp>
      <p:pic>
        <p:nvPicPr>
          <p:cNvPr id="227" name="Google Shape;2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950" y="1213675"/>
            <a:ext cx="5528650" cy="2193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5"/>
          <p:cNvSpPr txBox="1"/>
          <p:nvPr/>
        </p:nvSpPr>
        <p:spPr>
          <a:xfrm>
            <a:off x="523175" y="3399200"/>
            <a:ext cx="42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Reducir dimensión maximizando la varianza</a:t>
            </a:r>
            <a:endParaRPr/>
          </a:p>
        </p:txBody>
      </p:sp>
      <p:pic>
        <p:nvPicPr>
          <p:cNvPr id="229" name="Google Shape;229;p25"/>
          <p:cNvPicPr preferRelativeResize="0"/>
          <p:nvPr/>
        </p:nvPicPr>
        <p:blipFill rotWithShape="1">
          <a:blip r:embed="rId3">
            <a:alphaModFix/>
          </a:blip>
          <a:srcRect b="0" l="55070" r="0" t="0"/>
          <a:stretch/>
        </p:blipFill>
        <p:spPr>
          <a:xfrm>
            <a:off x="6562800" y="1204825"/>
            <a:ext cx="2484001" cy="219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5"/>
          <p:cNvPicPr preferRelativeResize="0"/>
          <p:nvPr/>
        </p:nvPicPr>
        <p:blipFill rotWithShape="1">
          <a:blip r:embed="rId3">
            <a:alphaModFix/>
          </a:blip>
          <a:srcRect b="67463" l="45643" r="44942" t="22484"/>
          <a:stretch/>
        </p:blipFill>
        <p:spPr>
          <a:xfrm>
            <a:off x="6042325" y="1696525"/>
            <a:ext cx="520475" cy="2204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5"/>
          <p:cNvSpPr txBox="1"/>
          <p:nvPr/>
        </p:nvSpPr>
        <p:spPr>
          <a:xfrm>
            <a:off x="5528675" y="1448725"/>
            <a:ext cx="3527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300"/>
              <a:t>CLUSTERING</a:t>
            </a:r>
            <a:endParaRPr b="1" sz="1300"/>
          </a:p>
        </p:txBody>
      </p:sp>
      <p:sp>
        <p:nvSpPr>
          <p:cNvPr id="232" name="Google Shape;232;p25"/>
          <p:cNvSpPr txBox="1"/>
          <p:nvPr/>
        </p:nvSpPr>
        <p:spPr>
          <a:xfrm>
            <a:off x="5513700" y="3430800"/>
            <a:ext cx="35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Encontrar grupos homogéneos</a:t>
            </a:r>
            <a:endParaRPr/>
          </a:p>
        </p:txBody>
      </p:sp>
      <p:sp>
        <p:nvSpPr>
          <p:cNvPr id="233" name="Google Shape;233;p25"/>
          <p:cNvSpPr/>
          <p:nvPr/>
        </p:nvSpPr>
        <p:spPr>
          <a:xfrm>
            <a:off x="7543200" y="1729900"/>
            <a:ext cx="636900" cy="459300"/>
          </a:xfrm>
          <a:prstGeom prst="ellipse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5"/>
          <p:cNvSpPr/>
          <p:nvPr/>
        </p:nvSpPr>
        <p:spPr>
          <a:xfrm>
            <a:off x="8180100" y="1944200"/>
            <a:ext cx="593400" cy="432000"/>
          </a:xfrm>
          <a:prstGeom prst="ellipse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5"/>
          <p:cNvSpPr/>
          <p:nvPr/>
        </p:nvSpPr>
        <p:spPr>
          <a:xfrm>
            <a:off x="7713375" y="2218400"/>
            <a:ext cx="520500" cy="459300"/>
          </a:xfrm>
          <a:prstGeom prst="ellipse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5"/>
          <p:cNvSpPr/>
          <p:nvPr/>
        </p:nvSpPr>
        <p:spPr>
          <a:xfrm>
            <a:off x="7017275" y="1997275"/>
            <a:ext cx="593400" cy="400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Clustering - diferencia con PCA</a:t>
            </a:r>
            <a:endParaRPr/>
          </a:p>
        </p:txBody>
      </p:sp>
      <p:pic>
        <p:nvPicPr>
          <p:cNvPr id="242" name="Google Shape;2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950" y="1213675"/>
            <a:ext cx="5528650" cy="219302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6"/>
          <p:cNvSpPr txBox="1"/>
          <p:nvPr/>
        </p:nvSpPr>
        <p:spPr>
          <a:xfrm>
            <a:off x="523175" y="3399200"/>
            <a:ext cx="42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Reducir dimensión maximizando la varianza</a:t>
            </a:r>
            <a:endParaRPr/>
          </a:p>
        </p:txBody>
      </p:sp>
      <p:pic>
        <p:nvPicPr>
          <p:cNvPr id="244" name="Google Shape;244;p26"/>
          <p:cNvPicPr preferRelativeResize="0"/>
          <p:nvPr/>
        </p:nvPicPr>
        <p:blipFill rotWithShape="1">
          <a:blip r:embed="rId3">
            <a:alphaModFix/>
          </a:blip>
          <a:srcRect b="0" l="55070" r="0" t="0"/>
          <a:stretch/>
        </p:blipFill>
        <p:spPr>
          <a:xfrm>
            <a:off x="6562800" y="1204825"/>
            <a:ext cx="2484001" cy="219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6"/>
          <p:cNvPicPr preferRelativeResize="0"/>
          <p:nvPr/>
        </p:nvPicPr>
        <p:blipFill rotWithShape="1">
          <a:blip r:embed="rId3">
            <a:alphaModFix/>
          </a:blip>
          <a:srcRect b="67463" l="45643" r="44942" t="22484"/>
          <a:stretch/>
        </p:blipFill>
        <p:spPr>
          <a:xfrm>
            <a:off x="6042325" y="1696525"/>
            <a:ext cx="520475" cy="220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6"/>
          <p:cNvSpPr txBox="1"/>
          <p:nvPr/>
        </p:nvSpPr>
        <p:spPr>
          <a:xfrm>
            <a:off x="5528675" y="1448725"/>
            <a:ext cx="3527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300"/>
              <a:t>CLUSTERING</a:t>
            </a:r>
            <a:endParaRPr b="1" sz="1300"/>
          </a:p>
        </p:txBody>
      </p:sp>
      <p:sp>
        <p:nvSpPr>
          <p:cNvPr id="247" name="Google Shape;247;p26"/>
          <p:cNvSpPr txBox="1"/>
          <p:nvPr/>
        </p:nvSpPr>
        <p:spPr>
          <a:xfrm>
            <a:off x="5513700" y="3430800"/>
            <a:ext cx="35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Encontrar grupos homogéneos</a:t>
            </a:r>
            <a:endParaRPr/>
          </a:p>
        </p:txBody>
      </p:sp>
      <p:sp>
        <p:nvSpPr>
          <p:cNvPr id="248" name="Google Shape;248;p26"/>
          <p:cNvSpPr/>
          <p:nvPr/>
        </p:nvSpPr>
        <p:spPr>
          <a:xfrm>
            <a:off x="7543200" y="1729900"/>
            <a:ext cx="636900" cy="459300"/>
          </a:xfrm>
          <a:prstGeom prst="ellipse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6"/>
          <p:cNvSpPr/>
          <p:nvPr/>
        </p:nvSpPr>
        <p:spPr>
          <a:xfrm>
            <a:off x="8180100" y="1944200"/>
            <a:ext cx="593400" cy="432000"/>
          </a:xfrm>
          <a:prstGeom prst="ellipse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6"/>
          <p:cNvSpPr/>
          <p:nvPr/>
        </p:nvSpPr>
        <p:spPr>
          <a:xfrm>
            <a:off x="7713375" y="2218400"/>
            <a:ext cx="520500" cy="459300"/>
          </a:xfrm>
          <a:prstGeom prst="ellipse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6"/>
          <p:cNvSpPr/>
          <p:nvPr/>
        </p:nvSpPr>
        <p:spPr>
          <a:xfrm>
            <a:off x="7017275" y="1997275"/>
            <a:ext cx="593400" cy="400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6"/>
          <p:cNvSpPr txBox="1"/>
          <p:nvPr/>
        </p:nvSpPr>
        <p:spPr>
          <a:xfrm>
            <a:off x="6042325" y="125175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 puede buscar grupos de samples en base a features  o clusters de features en base a samples (wordclouds)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Clustering - diferencia con PCA</a:t>
            </a:r>
            <a:endParaRPr/>
          </a:p>
        </p:txBody>
      </p:sp>
      <p:pic>
        <p:nvPicPr>
          <p:cNvPr id="258" name="Google Shape;2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950" y="1213675"/>
            <a:ext cx="5528650" cy="219302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7"/>
          <p:cNvSpPr txBox="1"/>
          <p:nvPr/>
        </p:nvSpPr>
        <p:spPr>
          <a:xfrm>
            <a:off x="523175" y="3399200"/>
            <a:ext cx="42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Reducir dimensión maximizando la varianza</a:t>
            </a:r>
            <a:endParaRPr/>
          </a:p>
        </p:txBody>
      </p:sp>
      <p:pic>
        <p:nvPicPr>
          <p:cNvPr id="260" name="Google Shape;260;p27"/>
          <p:cNvPicPr preferRelativeResize="0"/>
          <p:nvPr/>
        </p:nvPicPr>
        <p:blipFill rotWithShape="1">
          <a:blip r:embed="rId3">
            <a:alphaModFix/>
          </a:blip>
          <a:srcRect b="0" l="55070" r="0" t="0"/>
          <a:stretch/>
        </p:blipFill>
        <p:spPr>
          <a:xfrm>
            <a:off x="6562800" y="1204825"/>
            <a:ext cx="2484001" cy="219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7"/>
          <p:cNvPicPr preferRelativeResize="0"/>
          <p:nvPr/>
        </p:nvPicPr>
        <p:blipFill rotWithShape="1">
          <a:blip r:embed="rId3">
            <a:alphaModFix/>
          </a:blip>
          <a:srcRect b="67463" l="45643" r="44942" t="22484"/>
          <a:stretch/>
        </p:blipFill>
        <p:spPr>
          <a:xfrm>
            <a:off x="6042325" y="1696525"/>
            <a:ext cx="520475" cy="22045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7"/>
          <p:cNvSpPr txBox="1"/>
          <p:nvPr/>
        </p:nvSpPr>
        <p:spPr>
          <a:xfrm>
            <a:off x="5528675" y="1448725"/>
            <a:ext cx="3527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300"/>
              <a:t>CLUSTERING</a:t>
            </a:r>
            <a:endParaRPr b="1" sz="1300"/>
          </a:p>
        </p:txBody>
      </p:sp>
      <p:sp>
        <p:nvSpPr>
          <p:cNvPr id="263" name="Google Shape;263;p27"/>
          <p:cNvSpPr txBox="1"/>
          <p:nvPr/>
        </p:nvSpPr>
        <p:spPr>
          <a:xfrm>
            <a:off x="5513700" y="3430800"/>
            <a:ext cx="35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Encontrar grupos homogéneos</a:t>
            </a:r>
            <a:endParaRPr/>
          </a:p>
        </p:txBody>
      </p:sp>
      <p:sp>
        <p:nvSpPr>
          <p:cNvPr id="264" name="Google Shape;264;p27"/>
          <p:cNvSpPr/>
          <p:nvPr/>
        </p:nvSpPr>
        <p:spPr>
          <a:xfrm>
            <a:off x="7543200" y="1729900"/>
            <a:ext cx="636900" cy="459300"/>
          </a:xfrm>
          <a:prstGeom prst="ellipse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7"/>
          <p:cNvSpPr/>
          <p:nvPr/>
        </p:nvSpPr>
        <p:spPr>
          <a:xfrm>
            <a:off x="8180100" y="1944200"/>
            <a:ext cx="593400" cy="432000"/>
          </a:xfrm>
          <a:prstGeom prst="ellipse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7"/>
          <p:cNvSpPr/>
          <p:nvPr/>
        </p:nvSpPr>
        <p:spPr>
          <a:xfrm>
            <a:off x="7713375" y="2218400"/>
            <a:ext cx="520500" cy="459300"/>
          </a:xfrm>
          <a:prstGeom prst="ellipse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7"/>
          <p:cNvSpPr/>
          <p:nvPr/>
        </p:nvSpPr>
        <p:spPr>
          <a:xfrm>
            <a:off x="7017275" y="1997275"/>
            <a:ext cx="593400" cy="400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7"/>
          <p:cNvSpPr txBox="1"/>
          <p:nvPr/>
        </p:nvSpPr>
        <p:spPr>
          <a:xfrm>
            <a:off x="777050" y="3940375"/>
            <a:ext cx="7274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 puede encontrar grupos en el espacio de features original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Si son muchos -&gt; podría ser costoso computacionalmente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     -&gt; podrían esconderse las características que mejor agrupan los datos</a:t>
            </a:r>
            <a:endParaRPr/>
          </a:p>
        </p:txBody>
      </p:sp>
      <p:sp>
        <p:nvSpPr>
          <p:cNvPr id="269" name="Google Shape;269;p27"/>
          <p:cNvSpPr txBox="1"/>
          <p:nvPr/>
        </p:nvSpPr>
        <p:spPr>
          <a:xfrm>
            <a:off x="6042325" y="125175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 puede buscar grupos de samples en base a features  o clusters de features en base a samples (wordclouds)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Clustering - forma natural de agrupar los datos</a:t>
            </a:r>
            <a:endParaRPr/>
          </a:p>
        </p:txBody>
      </p:sp>
      <p:pic>
        <p:nvPicPr>
          <p:cNvPr descr="Los Simpson personaje Lisa Simpson PNG transparente - StickPNG" id="275" name="Google Shape;2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8550" y="1210350"/>
            <a:ext cx="948250" cy="10899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Categoría:Personajes | Simpson Wiki en Español | Fandom" id="276" name="Google Shape;27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6488" y="1210350"/>
            <a:ext cx="1089950" cy="10899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Categoría:Personajes secundarios | Simpson Wiki en Español | Fandom" id="277" name="Google Shape;27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6125" y="1210350"/>
            <a:ext cx="1089950" cy="10899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El Chico Que Perdió Su Sombra: Los 10 mejores personajes de Los Simpsons |  Personajes de los simpsons, Imagenes de homero, Los simpsons" id="278" name="Google Shape;278;p28"/>
          <p:cNvPicPr preferRelativeResize="0"/>
          <p:nvPr/>
        </p:nvPicPr>
        <p:blipFill rotWithShape="1">
          <a:blip r:embed="rId6">
            <a:alphaModFix/>
          </a:blip>
          <a:srcRect b="27662" l="0" r="0" t="0"/>
          <a:stretch/>
        </p:blipFill>
        <p:spPr>
          <a:xfrm>
            <a:off x="4965750" y="1210350"/>
            <a:ext cx="948250" cy="10899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Categoría:Personajes masculinos | Simpson Wiki en Español | Fandom" id="279" name="Google Shape;279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85075" y="1210350"/>
            <a:ext cx="1089950" cy="10899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Clustering - forma natural de agrupar los datos</a:t>
            </a:r>
            <a:endParaRPr/>
          </a:p>
        </p:txBody>
      </p:sp>
      <p:pic>
        <p:nvPicPr>
          <p:cNvPr descr="Los Simpson personaje Lisa Simpson PNG transparente - StickPNG" id="285" name="Google Shape;2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8550" y="1210350"/>
            <a:ext cx="948250" cy="10899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Categoría:Personajes | Simpson Wiki en Español | Fandom" id="286" name="Google Shape;28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6488" y="1210350"/>
            <a:ext cx="1089950" cy="10899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Categoría:Personajes secundarios | Simpson Wiki en Español | Fandom" id="287" name="Google Shape;28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6125" y="1210350"/>
            <a:ext cx="1089950" cy="10899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Los Simpson personaje Lisa Simpson PNG transparente - StickPNG" id="288" name="Google Shape;28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400" y="3549425"/>
            <a:ext cx="948250" cy="10899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Categoría:Personajes | Simpson Wiki en Español | Fandom" id="289" name="Google Shape;28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4100" y="3549425"/>
            <a:ext cx="1089950" cy="10899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Categoría:Personajes secundarios | Simpson Wiki en Español | Fandom" id="290" name="Google Shape;29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0500" y="3549425"/>
            <a:ext cx="1089950" cy="10899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El Chico Que Perdió Su Sombra: Los 10 mejores personajes de Los Simpsons |  Personajes de los simpsons, Imagenes de homero, Los simpsons" id="291" name="Google Shape;291;p29"/>
          <p:cNvPicPr preferRelativeResize="0"/>
          <p:nvPr/>
        </p:nvPicPr>
        <p:blipFill rotWithShape="1">
          <a:blip r:embed="rId6">
            <a:alphaModFix/>
          </a:blip>
          <a:srcRect b="27662" l="0" r="0" t="0"/>
          <a:stretch/>
        </p:blipFill>
        <p:spPr>
          <a:xfrm>
            <a:off x="5448775" y="3554850"/>
            <a:ext cx="948250" cy="10899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Categoría:Personajes masculinos | Simpson Wiki en Español | Fandom" id="292" name="Google Shape;292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33450" y="3554850"/>
            <a:ext cx="1089950" cy="10899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3" name="Google Shape;293;p29"/>
          <p:cNvSpPr txBox="1"/>
          <p:nvPr/>
        </p:nvSpPr>
        <p:spPr>
          <a:xfrm>
            <a:off x="2344600" y="3154650"/>
            <a:ext cx="35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Mujeres</a:t>
            </a:r>
            <a:endParaRPr/>
          </a:p>
        </p:txBody>
      </p:sp>
      <p:sp>
        <p:nvSpPr>
          <p:cNvPr id="294" name="Google Shape;294;p29"/>
          <p:cNvSpPr txBox="1"/>
          <p:nvPr/>
        </p:nvSpPr>
        <p:spPr>
          <a:xfrm>
            <a:off x="5755225" y="3119875"/>
            <a:ext cx="35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Hombres</a:t>
            </a:r>
            <a:endParaRPr/>
          </a:p>
        </p:txBody>
      </p:sp>
      <p:cxnSp>
        <p:nvCxnSpPr>
          <p:cNvPr id="295" name="Google Shape;295;p29"/>
          <p:cNvCxnSpPr/>
          <p:nvPr/>
        </p:nvCxnSpPr>
        <p:spPr>
          <a:xfrm>
            <a:off x="4989825" y="3279075"/>
            <a:ext cx="0" cy="1592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El Chico Que Perdió Su Sombra: Los 10 mejores personajes de Los Simpsons |  Personajes de los simpsons, Imagenes de homero, Los simpsons" id="296" name="Google Shape;296;p29"/>
          <p:cNvPicPr preferRelativeResize="0"/>
          <p:nvPr/>
        </p:nvPicPr>
        <p:blipFill rotWithShape="1">
          <a:blip r:embed="rId6">
            <a:alphaModFix/>
          </a:blip>
          <a:srcRect b="27662" l="0" r="0" t="0"/>
          <a:stretch/>
        </p:blipFill>
        <p:spPr>
          <a:xfrm>
            <a:off x="4965750" y="1210350"/>
            <a:ext cx="948250" cy="10899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Categoría:Personajes masculinos | Simpson Wiki en Español | Fandom" id="297" name="Google Shape;297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85075" y="1210350"/>
            <a:ext cx="1089950" cy="10899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Clustering - forma natural de agrupar los datos</a:t>
            </a:r>
            <a:endParaRPr/>
          </a:p>
        </p:txBody>
      </p:sp>
      <p:pic>
        <p:nvPicPr>
          <p:cNvPr descr="Los Simpson personaje Lisa Simpson PNG transparente - StickPNG" id="303" name="Google Shape;30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400" y="3549425"/>
            <a:ext cx="948250" cy="10899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Categoría:Personajes | Simpson Wiki en Español | Fandom" id="304" name="Google Shape;30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3450" y="3554850"/>
            <a:ext cx="1089950" cy="10899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Categoría:Personajes secundarios | Simpson Wiki en Español | Fandom" id="305" name="Google Shape;30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0500" y="3549425"/>
            <a:ext cx="1089950" cy="10899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El Chico Que Perdió Su Sombra: Los 10 mejores personajes de Los Simpsons |  Personajes de los simpsons, Imagenes de homero, Los simpsons" id="306" name="Google Shape;306;p30"/>
          <p:cNvPicPr preferRelativeResize="0"/>
          <p:nvPr/>
        </p:nvPicPr>
        <p:blipFill rotWithShape="1">
          <a:blip r:embed="rId6">
            <a:alphaModFix/>
          </a:blip>
          <a:srcRect b="27662" l="0" r="0" t="0"/>
          <a:stretch/>
        </p:blipFill>
        <p:spPr>
          <a:xfrm>
            <a:off x="5448775" y="3554850"/>
            <a:ext cx="948250" cy="10899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Categoría:Personajes masculinos | Simpson Wiki en Español | Fandom" id="307" name="Google Shape;307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46600" y="3554850"/>
            <a:ext cx="1089950" cy="10899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8" name="Google Shape;308;p30"/>
          <p:cNvSpPr txBox="1"/>
          <p:nvPr/>
        </p:nvSpPr>
        <p:spPr>
          <a:xfrm>
            <a:off x="2344600" y="3154650"/>
            <a:ext cx="35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Niñes</a:t>
            </a:r>
            <a:endParaRPr/>
          </a:p>
        </p:txBody>
      </p:sp>
      <p:sp>
        <p:nvSpPr>
          <p:cNvPr id="309" name="Google Shape;309;p30"/>
          <p:cNvSpPr txBox="1"/>
          <p:nvPr/>
        </p:nvSpPr>
        <p:spPr>
          <a:xfrm>
            <a:off x="5755225" y="3119875"/>
            <a:ext cx="35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Adultos</a:t>
            </a:r>
            <a:endParaRPr/>
          </a:p>
        </p:txBody>
      </p:sp>
      <p:cxnSp>
        <p:nvCxnSpPr>
          <p:cNvPr id="310" name="Google Shape;310;p30"/>
          <p:cNvCxnSpPr/>
          <p:nvPr/>
        </p:nvCxnSpPr>
        <p:spPr>
          <a:xfrm>
            <a:off x="4989825" y="3279075"/>
            <a:ext cx="0" cy="1592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Los Simpson personaje Lisa Simpson PNG transparente - StickPNG" id="311" name="Google Shape;31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8550" y="1210350"/>
            <a:ext cx="948250" cy="10899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Categoría:Personajes | Simpson Wiki en Español | Fandom" id="312" name="Google Shape;31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6488" y="1210350"/>
            <a:ext cx="1089950" cy="10899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Categoría:Personajes secundarios | Simpson Wiki en Español | Fandom" id="313" name="Google Shape;31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6125" y="1210350"/>
            <a:ext cx="1089950" cy="10899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El Chico Que Perdió Su Sombra: Los 10 mejores personajes de Los Simpsons |  Personajes de los simpsons, Imagenes de homero, Los simpsons" id="314" name="Google Shape;314;p30"/>
          <p:cNvPicPr preferRelativeResize="0"/>
          <p:nvPr/>
        </p:nvPicPr>
        <p:blipFill rotWithShape="1">
          <a:blip r:embed="rId6">
            <a:alphaModFix/>
          </a:blip>
          <a:srcRect b="27662" l="0" r="0" t="0"/>
          <a:stretch/>
        </p:blipFill>
        <p:spPr>
          <a:xfrm>
            <a:off x="4965750" y="1210350"/>
            <a:ext cx="948250" cy="10899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Categoría:Personajes masculinos | Simpson Wiki en Español | Fandom" id="315" name="Google Shape;315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85075" y="1210350"/>
            <a:ext cx="1089950" cy="10899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Clustering - forma natural de agrupar los datos</a:t>
            </a:r>
            <a:endParaRPr/>
          </a:p>
        </p:txBody>
      </p:sp>
      <p:pic>
        <p:nvPicPr>
          <p:cNvPr descr="Los Simpson personaje Lisa Simpson PNG transparente - StickPNG" id="321" name="Google Shape;32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8775" y="3552138"/>
            <a:ext cx="948250" cy="10899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Categoría:Personajes | Simpson Wiki en Español | Fandom" id="322" name="Google Shape;32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6850" y="3549425"/>
            <a:ext cx="1089950" cy="10899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Categoría:Personajes secundarios | Simpson Wiki en Español | Fandom" id="323" name="Google Shape;323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0500" y="3549425"/>
            <a:ext cx="1089950" cy="10899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El Chico Que Perdió Su Sombra: Los 10 mejores personajes de Los Simpsons |  Personajes de los simpsons, Imagenes de homero, Los simpsons" id="324" name="Google Shape;324;p31"/>
          <p:cNvPicPr preferRelativeResize="0"/>
          <p:nvPr/>
        </p:nvPicPr>
        <p:blipFill rotWithShape="1">
          <a:blip r:embed="rId6">
            <a:alphaModFix/>
          </a:blip>
          <a:srcRect b="27662" l="0" r="0" t="0"/>
          <a:stretch/>
        </p:blipFill>
        <p:spPr>
          <a:xfrm>
            <a:off x="2307575" y="3554850"/>
            <a:ext cx="948250" cy="10899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Categoría:Personajes masculinos | Simpson Wiki en Español | Fandom" id="325" name="Google Shape;325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52375" y="3554838"/>
            <a:ext cx="1089950" cy="10899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6" name="Google Shape;326;p31"/>
          <p:cNvSpPr txBox="1"/>
          <p:nvPr/>
        </p:nvSpPr>
        <p:spPr>
          <a:xfrm>
            <a:off x="2344600" y="3154650"/>
            <a:ext cx="35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 van a la primaria</a:t>
            </a:r>
            <a:endParaRPr/>
          </a:p>
        </p:txBody>
      </p:sp>
      <p:sp>
        <p:nvSpPr>
          <p:cNvPr id="327" name="Google Shape;327;p31"/>
          <p:cNvSpPr txBox="1"/>
          <p:nvPr/>
        </p:nvSpPr>
        <p:spPr>
          <a:xfrm>
            <a:off x="5755225" y="3119875"/>
            <a:ext cx="35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Van a la primaria</a:t>
            </a:r>
            <a:endParaRPr/>
          </a:p>
        </p:txBody>
      </p:sp>
      <p:cxnSp>
        <p:nvCxnSpPr>
          <p:cNvPr id="328" name="Google Shape;328;p31"/>
          <p:cNvCxnSpPr/>
          <p:nvPr/>
        </p:nvCxnSpPr>
        <p:spPr>
          <a:xfrm>
            <a:off x="4989825" y="3279075"/>
            <a:ext cx="0" cy="1592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Los Simpson personaje Lisa Simpson PNG transparente - StickPNG" id="329" name="Google Shape;32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8550" y="1210350"/>
            <a:ext cx="948250" cy="10899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Categoría:Personajes | Simpson Wiki en Español | Fandom" id="330" name="Google Shape;33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6488" y="1210350"/>
            <a:ext cx="1089950" cy="10899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Categoría:Personajes secundarios | Simpson Wiki en Español | Fandom" id="331" name="Google Shape;33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6125" y="1210350"/>
            <a:ext cx="1089950" cy="10899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El Chico Que Perdió Su Sombra: Los 10 mejores personajes de Los Simpsons |  Personajes de los simpsons, Imagenes de homero, Los simpsons" id="332" name="Google Shape;332;p31"/>
          <p:cNvPicPr preferRelativeResize="0"/>
          <p:nvPr/>
        </p:nvPicPr>
        <p:blipFill rotWithShape="1">
          <a:blip r:embed="rId6">
            <a:alphaModFix/>
          </a:blip>
          <a:srcRect b="27662" l="0" r="0" t="0"/>
          <a:stretch/>
        </p:blipFill>
        <p:spPr>
          <a:xfrm>
            <a:off x="4965750" y="1210350"/>
            <a:ext cx="948250" cy="10899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Categoría:Personajes masculinos | Simpson Wiki en Español | Fandom" id="333" name="Google Shape;333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85075" y="1210350"/>
            <a:ext cx="1089950" cy="10899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Recordemos...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325" y="1004125"/>
            <a:ext cx="6629908" cy="3820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62" name="Google Shape;62;p14"/>
          <p:cNvSpPr txBox="1"/>
          <p:nvPr/>
        </p:nvSpPr>
        <p:spPr>
          <a:xfrm>
            <a:off x="3783525" y="617525"/>
            <a:ext cx="292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Clase pasada (PCA)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Clustering - forma natural de agrupar los datos</a:t>
            </a:r>
            <a:endParaRPr/>
          </a:p>
        </p:txBody>
      </p:sp>
      <p:pic>
        <p:nvPicPr>
          <p:cNvPr descr="Los Simpson personaje Lisa Simpson PNG transparente - StickPNG" id="339" name="Google Shape;33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8550" y="1210350"/>
            <a:ext cx="948250" cy="10899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Categoría:Personajes | Simpson Wiki en Español | Fandom" id="340" name="Google Shape;34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6488" y="1210350"/>
            <a:ext cx="1089950" cy="10899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Categoría:Personajes secundarios | Simpson Wiki en Español | Fandom" id="341" name="Google Shape;34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6125" y="1210350"/>
            <a:ext cx="1089950" cy="10899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El Chico Que Perdió Su Sombra: Los 10 mejores personajes de Los Simpsons |  Personajes de los simpsons, Imagenes de homero, Los simpsons" id="342" name="Google Shape;342;p32"/>
          <p:cNvPicPr preferRelativeResize="0"/>
          <p:nvPr/>
        </p:nvPicPr>
        <p:blipFill rotWithShape="1">
          <a:blip r:embed="rId6">
            <a:alphaModFix/>
          </a:blip>
          <a:srcRect b="27662" l="0" r="0" t="0"/>
          <a:stretch/>
        </p:blipFill>
        <p:spPr>
          <a:xfrm>
            <a:off x="4965750" y="1210350"/>
            <a:ext cx="948250" cy="10899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Categoría:Personajes masculinos | Simpson Wiki en Español | Fandom" id="343" name="Google Shape;343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85075" y="1210350"/>
            <a:ext cx="1089950" cy="10899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4" name="Google Shape;344;p32"/>
          <p:cNvSpPr txBox="1"/>
          <p:nvPr/>
        </p:nvSpPr>
        <p:spPr>
          <a:xfrm>
            <a:off x="1056900" y="2991300"/>
            <a:ext cx="641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 hay una forma natural de agrupar los datos, el clustering es </a:t>
            </a:r>
            <a:r>
              <a:rPr b="1" lang="es-419"/>
              <a:t>subjetivo</a:t>
            </a:r>
            <a:r>
              <a:rPr lang="es-419"/>
              <a:t>, la mejor elección de grupos depende de qué le queremos preguntar a los datos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Clustering - estrategias</a:t>
            </a:r>
            <a:endParaRPr/>
          </a:p>
        </p:txBody>
      </p:sp>
      <p:sp>
        <p:nvSpPr>
          <p:cNvPr id="350" name="Google Shape;350;p33"/>
          <p:cNvSpPr txBox="1"/>
          <p:nvPr/>
        </p:nvSpPr>
        <p:spPr>
          <a:xfrm>
            <a:off x="549000" y="1148200"/>
            <a:ext cx="818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Hay muuuuchos m</a:t>
            </a:r>
            <a:r>
              <a:rPr lang="es-419">
                <a:latin typeface="Roboto"/>
                <a:ea typeface="Roboto"/>
                <a:cs typeface="Roboto"/>
                <a:sym typeface="Roboto"/>
              </a:rPr>
              <a:t>étodos de clusterización y distintos criterios de división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1" name="Google Shape;351;p33"/>
          <p:cNvPicPr preferRelativeResize="0"/>
          <p:nvPr/>
        </p:nvPicPr>
        <p:blipFill rotWithShape="1">
          <a:blip r:embed="rId3">
            <a:alphaModFix/>
          </a:blip>
          <a:srcRect b="-987" l="0" r="0" t="4191"/>
          <a:stretch/>
        </p:blipFill>
        <p:spPr>
          <a:xfrm>
            <a:off x="549000" y="1652500"/>
            <a:ext cx="3517075" cy="301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Clustering - estrategias</a:t>
            </a:r>
            <a:endParaRPr/>
          </a:p>
        </p:txBody>
      </p:sp>
      <p:sp>
        <p:nvSpPr>
          <p:cNvPr id="357" name="Google Shape;357;p34"/>
          <p:cNvSpPr txBox="1"/>
          <p:nvPr/>
        </p:nvSpPr>
        <p:spPr>
          <a:xfrm>
            <a:off x="549000" y="1148200"/>
            <a:ext cx="818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Hay muuuuchos métodos de clusterización y distintos criterios de división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8" name="Google Shape;358;p34"/>
          <p:cNvPicPr preferRelativeResize="0"/>
          <p:nvPr/>
        </p:nvPicPr>
        <p:blipFill rotWithShape="1">
          <a:blip r:embed="rId3">
            <a:alphaModFix/>
          </a:blip>
          <a:srcRect b="-987" l="0" r="0" t="4191"/>
          <a:stretch/>
        </p:blipFill>
        <p:spPr>
          <a:xfrm>
            <a:off x="549000" y="1652500"/>
            <a:ext cx="3517075" cy="30156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9" name="Google Shape;359;p34"/>
          <p:cNvCxnSpPr/>
          <p:nvPr/>
        </p:nvCxnSpPr>
        <p:spPr>
          <a:xfrm rot="10800000">
            <a:off x="3709975" y="3750550"/>
            <a:ext cx="949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60" name="Google Shape;36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4725" y="2038350"/>
            <a:ext cx="1549000" cy="143312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4"/>
          <p:cNvSpPr txBox="1"/>
          <p:nvPr/>
        </p:nvSpPr>
        <p:spPr>
          <a:xfrm>
            <a:off x="5363350" y="1521025"/>
            <a:ext cx="9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Partición</a:t>
            </a:r>
            <a:endParaRPr/>
          </a:p>
        </p:txBody>
      </p:sp>
      <p:pic>
        <p:nvPicPr>
          <p:cNvPr id="362" name="Google Shape;36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3575" y="2098950"/>
            <a:ext cx="1484200" cy="143312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34"/>
          <p:cNvSpPr txBox="1"/>
          <p:nvPr/>
        </p:nvSpPr>
        <p:spPr>
          <a:xfrm>
            <a:off x="7408500" y="1521025"/>
            <a:ext cx="35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Jerárquico</a:t>
            </a:r>
            <a:endParaRPr/>
          </a:p>
        </p:txBody>
      </p:sp>
      <p:sp>
        <p:nvSpPr>
          <p:cNvPr id="364" name="Google Shape;364;p34"/>
          <p:cNvSpPr txBox="1"/>
          <p:nvPr/>
        </p:nvSpPr>
        <p:spPr>
          <a:xfrm>
            <a:off x="4781650" y="3588600"/>
            <a:ext cx="2216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-particiona el espacio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-encuentra todos los clusters </a:t>
            </a:r>
            <a:r>
              <a:rPr lang="es-419"/>
              <a:t>simultáneamente</a:t>
            </a:r>
            <a:endParaRPr/>
          </a:p>
        </p:txBody>
      </p:sp>
      <p:sp>
        <p:nvSpPr>
          <p:cNvPr id="365" name="Google Shape;365;p34"/>
          <p:cNvSpPr txBox="1"/>
          <p:nvPr/>
        </p:nvSpPr>
        <p:spPr>
          <a:xfrm>
            <a:off x="7090100" y="3588600"/>
            <a:ext cx="352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-genera una jerarquía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 clusters anidados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K-means: Esquema</a:t>
            </a:r>
            <a:endParaRPr/>
          </a:p>
        </p:txBody>
      </p:sp>
      <p:pic>
        <p:nvPicPr>
          <p:cNvPr id="371" name="Google Shape;371;p35"/>
          <p:cNvPicPr preferRelativeResize="0"/>
          <p:nvPr/>
        </p:nvPicPr>
        <p:blipFill rotWithShape="1">
          <a:blip r:embed="rId3">
            <a:alphaModFix/>
          </a:blip>
          <a:srcRect b="50433" l="0" r="66633" t="0"/>
          <a:stretch/>
        </p:blipFill>
        <p:spPr>
          <a:xfrm>
            <a:off x="2722325" y="1072825"/>
            <a:ext cx="1306151" cy="1893949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35"/>
          <p:cNvSpPr txBox="1"/>
          <p:nvPr/>
        </p:nvSpPr>
        <p:spPr>
          <a:xfrm>
            <a:off x="452525" y="1289025"/>
            <a:ext cx="2008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Damos el número de clusters </a:t>
            </a:r>
            <a:r>
              <a:rPr b="1" i="1" lang="es-419"/>
              <a:t>k</a:t>
            </a:r>
            <a:r>
              <a:rPr lang="es-419"/>
              <a:t> que queremos obtener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K-means: Esquema</a:t>
            </a:r>
            <a:endParaRPr/>
          </a:p>
        </p:txBody>
      </p:sp>
      <p:pic>
        <p:nvPicPr>
          <p:cNvPr id="378" name="Google Shape;378;p36"/>
          <p:cNvPicPr preferRelativeResize="0"/>
          <p:nvPr/>
        </p:nvPicPr>
        <p:blipFill rotWithShape="1">
          <a:blip r:embed="rId3">
            <a:alphaModFix/>
          </a:blip>
          <a:srcRect b="50753" l="0" r="33002" t="0"/>
          <a:stretch/>
        </p:blipFill>
        <p:spPr>
          <a:xfrm>
            <a:off x="2722325" y="1072825"/>
            <a:ext cx="2622650" cy="188170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36"/>
          <p:cNvSpPr txBox="1"/>
          <p:nvPr/>
        </p:nvSpPr>
        <p:spPr>
          <a:xfrm>
            <a:off x="3948900" y="352175"/>
            <a:ext cx="18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Inicialización random</a:t>
            </a:r>
            <a:endParaRPr/>
          </a:p>
        </p:txBody>
      </p:sp>
      <p:cxnSp>
        <p:nvCxnSpPr>
          <p:cNvPr id="380" name="Google Shape;380;p36"/>
          <p:cNvCxnSpPr>
            <a:stCxn id="379" idx="2"/>
          </p:cNvCxnSpPr>
          <p:nvPr/>
        </p:nvCxnSpPr>
        <p:spPr>
          <a:xfrm>
            <a:off x="4882650" y="752375"/>
            <a:ext cx="9300" cy="328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1" name="Google Shape;381;p36"/>
          <p:cNvSpPr txBox="1"/>
          <p:nvPr/>
        </p:nvSpPr>
        <p:spPr>
          <a:xfrm>
            <a:off x="452525" y="1289025"/>
            <a:ext cx="2008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Damos el número de clusters </a:t>
            </a:r>
            <a:r>
              <a:rPr b="1" i="1" lang="es-419"/>
              <a:t>k</a:t>
            </a:r>
            <a:r>
              <a:rPr lang="es-419"/>
              <a:t> que queremos obtener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K-means: Esquema</a:t>
            </a:r>
            <a:endParaRPr/>
          </a:p>
        </p:txBody>
      </p:sp>
      <p:pic>
        <p:nvPicPr>
          <p:cNvPr id="387" name="Google Shape;387;p37"/>
          <p:cNvPicPr preferRelativeResize="0"/>
          <p:nvPr/>
        </p:nvPicPr>
        <p:blipFill rotWithShape="1">
          <a:blip r:embed="rId3">
            <a:alphaModFix/>
          </a:blip>
          <a:srcRect b="49952" l="0" r="-633" t="0"/>
          <a:stretch/>
        </p:blipFill>
        <p:spPr>
          <a:xfrm>
            <a:off x="2722325" y="1072825"/>
            <a:ext cx="3939125" cy="1912326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37"/>
          <p:cNvSpPr txBox="1"/>
          <p:nvPr/>
        </p:nvSpPr>
        <p:spPr>
          <a:xfrm>
            <a:off x="3948900" y="352175"/>
            <a:ext cx="18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Inicialización random</a:t>
            </a:r>
            <a:endParaRPr/>
          </a:p>
        </p:txBody>
      </p:sp>
      <p:cxnSp>
        <p:nvCxnSpPr>
          <p:cNvPr id="389" name="Google Shape;389;p37"/>
          <p:cNvCxnSpPr>
            <a:stCxn id="388" idx="2"/>
          </p:cNvCxnSpPr>
          <p:nvPr/>
        </p:nvCxnSpPr>
        <p:spPr>
          <a:xfrm>
            <a:off x="4882650" y="752375"/>
            <a:ext cx="9300" cy="328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0" name="Google Shape;390;p37"/>
          <p:cNvSpPr txBox="1"/>
          <p:nvPr/>
        </p:nvSpPr>
        <p:spPr>
          <a:xfrm>
            <a:off x="452525" y="1289025"/>
            <a:ext cx="2008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Damos el número de clusters </a:t>
            </a:r>
            <a:r>
              <a:rPr b="1" i="1" lang="es-419"/>
              <a:t>k</a:t>
            </a:r>
            <a:r>
              <a:rPr lang="es-419"/>
              <a:t> que queremos obtener</a:t>
            </a:r>
            <a:endParaRPr/>
          </a:p>
        </p:txBody>
      </p:sp>
      <p:sp>
        <p:nvSpPr>
          <p:cNvPr id="391" name="Google Shape;391;p37"/>
          <p:cNvSpPr txBox="1"/>
          <p:nvPr/>
        </p:nvSpPr>
        <p:spPr>
          <a:xfrm>
            <a:off x="7032600" y="598100"/>
            <a:ext cx="1799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Computa los </a:t>
            </a:r>
            <a:r>
              <a:rPr b="1" i="1" lang="es-419"/>
              <a:t>centroids</a:t>
            </a:r>
            <a:r>
              <a:rPr lang="es-419"/>
              <a:t> (centros) de cada cluster como el promedio de las features de sus samples</a:t>
            </a:r>
            <a:endParaRPr/>
          </a:p>
        </p:txBody>
      </p:sp>
      <p:cxnSp>
        <p:nvCxnSpPr>
          <p:cNvPr id="392" name="Google Shape;392;p37"/>
          <p:cNvCxnSpPr/>
          <p:nvPr/>
        </p:nvCxnSpPr>
        <p:spPr>
          <a:xfrm flipH="1">
            <a:off x="6556850" y="1404925"/>
            <a:ext cx="425400" cy="39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K-means: Esquema</a:t>
            </a:r>
            <a:endParaRPr/>
          </a:p>
        </p:txBody>
      </p:sp>
      <p:pic>
        <p:nvPicPr>
          <p:cNvPr id="398" name="Google Shape;398;p38"/>
          <p:cNvPicPr preferRelativeResize="0"/>
          <p:nvPr/>
        </p:nvPicPr>
        <p:blipFill rotWithShape="1">
          <a:blip r:embed="rId3">
            <a:alphaModFix/>
          </a:blip>
          <a:srcRect b="0" l="0" r="66007" t="50529"/>
          <a:stretch/>
        </p:blipFill>
        <p:spPr>
          <a:xfrm>
            <a:off x="2722325" y="3003526"/>
            <a:ext cx="1330650" cy="1890274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38"/>
          <p:cNvSpPr txBox="1"/>
          <p:nvPr/>
        </p:nvSpPr>
        <p:spPr>
          <a:xfrm>
            <a:off x="3948900" y="352175"/>
            <a:ext cx="18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Inicialización random</a:t>
            </a:r>
            <a:endParaRPr/>
          </a:p>
        </p:txBody>
      </p:sp>
      <p:cxnSp>
        <p:nvCxnSpPr>
          <p:cNvPr id="400" name="Google Shape;400;p38"/>
          <p:cNvCxnSpPr>
            <a:stCxn id="399" idx="2"/>
          </p:cNvCxnSpPr>
          <p:nvPr/>
        </p:nvCxnSpPr>
        <p:spPr>
          <a:xfrm>
            <a:off x="4882650" y="752375"/>
            <a:ext cx="9300" cy="328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1" name="Google Shape;401;p38"/>
          <p:cNvSpPr txBox="1"/>
          <p:nvPr/>
        </p:nvSpPr>
        <p:spPr>
          <a:xfrm>
            <a:off x="452525" y="1289025"/>
            <a:ext cx="2008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Damos el número de clusters </a:t>
            </a:r>
            <a:r>
              <a:rPr b="1" i="1" lang="es-419"/>
              <a:t>k</a:t>
            </a:r>
            <a:r>
              <a:rPr lang="es-419"/>
              <a:t> que queremos obtener</a:t>
            </a:r>
            <a:endParaRPr/>
          </a:p>
        </p:txBody>
      </p:sp>
      <p:sp>
        <p:nvSpPr>
          <p:cNvPr id="402" name="Google Shape;402;p38"/>
          <p:cNvSpPr txBox="1"/>
          <p:nvPr/>
        </p:nvSpPr>
        <p:spPr>
          <a:xfrm>
            <a:off x="7032600" y="598100"/>
            <a:ext cx="1799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Computa los </a:t>
            </a:r>
            <a:r>
              <a:rPr b="1" i="1" lang="es-419"/>
              <a:t>centroids</a:t>
            </a:r>
            <a:r>
              <a:rPr lang="es-419"/>
              <a:t> (centros) de cada cluster como el promedio de las features de sus samples</a:t>
            </a:r>
            <a:endParaRPr/>
          </a:p>
        </p:txBody>
      </p:sp>
      <p:pic>
        <p:nvPicPr>
          <p:cNvPr id="403" name="Google Shape;403;p38"/>
          <p:cNvPicPr preferRelativeResize="0"/>
          <p:nvPr/>
        </p:nvPicPr>
        <p:blipFill rotWithShape="1">
          <a:blip r:embed="rId3">
            <a:alphaModFix/>
          </a:blip>
          <a:srcRect b="49952" l="0" r="-633" t="0"/>
          <a:stretch/>
        </p:blipFill>
        <p:spPr>
          <a:xfrm>
            <a:off x="2722325" y="1072825"/>
            <a:ext cx="3939125" cy="1912326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38"/>
          <p:cNvSpPr txBox="1"/>
          <p:nvPr/>
        </p:nvSpPr>
        <p:spPr>
          <a:xfrm>
            <a:off x="391300" y="3236200"/>
            <a:ext cx="2198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le asigna a cada sample la etiqueta del cluster cuyo centroid es más cercano (distancia euclídea al cuadrado)</a:t>
            </a:r>
            <a:endParaRPr/>
          </a:p>
        </p:txBody>
      </p:sp>
      <p:cxnSp>
        <p:nvCxnSpPr>
          <p:cNvPr id="405" name="Google Shape;405;p38"/>
          <p:cNvCxnSpPr/>
          <p:nvPr/>
        </p:nvCxnSpPr>
        <p:spPr>
          <a:xfrm flipH="1">
            <a:off x="6556850" y="1404925"/>
            <a:ext cx="425400" cy="39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6" name="Google Shape;406;p38"/>
          <p:cNvCxnSpPr/>
          <p:nvPr/>
        </p:nvCxnSpPr>
        <p:spPr>
          <a:xfrm>
            <a:off x="2461025" y="3915900"/>
            <a:ext cx="447000" cy="17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K-means: Esquema</a:t>
            </a:r>
            <a:endParaRPr/>
          </a:p>
        </p:txBody>
      </p:sp>
      <p:pic>
        <p:nvPicPr>
          <p:cNvPr id="412" name="Google Shape;412;p39"/>
          <p:cNvPicPr preferRelativeResize="0"/>
          <p:nvPr/>
        </p:nvPicPr>
        <p:blipFill rotWithShape="1">
          <a:blip r:embed="rId3">
            <a:alphaModFix/>
          </a:blip>
          <a:srcRect b="0" l="0" r="66007" t="50529"/>
          <a:stretch/>
        </p:blipFill>
        <p:spPr>
          <a:xfrm>
            <a:off x="2722325" y="3003526"/>
            <a:ext cx="1330650" cy="1890274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39"/>
          <p:cNvSpPr txBox="1"/>
          <p:nvPr/>
        </p:nvSpPr>
        <p:spPr>
          <a:xfrm>
            <a:off x="3948900" y="352175"/>
            <a:ext cx="18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Inicialización random</a:t>
            </a:r>
            <a:endParaRPr/>
          </a:p>
        </p:txBody>
      </p:sp>
      <p:cxnSp>
        <p:nvCxnSpPr>
          <p:cNvPr id="414" name="Google Shape;414;p39"/>
          <p:cNvCxnSpPr>
            <a:stCxn id="413" idx="2"/>
          </p:cNvCxnSpPr>
          <p:nvPr/>
        </p:nvCxnSpPr>
        <p:spPr>
          <a:xfrm>
            <a:off x="4882650" y="752375"/>
            <a:ext cx="9300" cy="328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5" name="Google Shape;415;p39"/>
          <p:cNvSpPr txBox="1"/>
          <p:nvPr/>
        </p:nvSpPr>
        <p:spPr>
          <a:xfrm>
            <a:off x="452525" y="1289025"/>
            <a:ext cx="2008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Damos el número de clusters </a:t>
            </a:r>
            <a:r>
              <a:rPr b="1" i="1" lang="es-419"/>
              <a:t>k</a:t>
            </a:r>
            <a:r>
              <a:rPr lang="es-419"/>
              <a:t> que queremos obtener</a:t>
            </a:r>
            <a:endParaRPr/>
          </a:p>
        </p:txBody>
      </p:sp>
      <p:sp>
        <p:nvSpPr>
          <p:cNvPr id="416" name="Google Shape;416;p39"/>
          <p:cNvSpPr txBox="1"/>
          <p:nvPr/>
        </p:nvSpPr>
        <p:spPr>
          <a:xfrm>
            <a:off x="7032600" y="598100"/>
            <a:ext cx="1799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Computa los </a:t>
            </a:r>
            <a:r>
              <a:rPr b="1" i="1" lang="es-419"/>
              <a:t>centroids</a:t>
            </a:r>
            <a:r>
              <a:rPr lang="es-419"/>
              <a:t> (centros) de cada cluster como el promedio de las features de sus samples</a:t>
            </a:r>
            <a:endParaRPr/>
          </a:p>
        </p:txBody>
      </p:sp>
      <p:pic>
        <p:nvPicPr>
          <p:cNvPr id="417" name="Google Shape;417;p39"/>
          <p:cNvPicPr preferRelativeResize="0"/>
          <p:nvPr/>
        </p:nvPicPr>
        <p:blipFill rotWithShape="1">
          <a:blip r:embed="rId3">
            <a:alphaModFix/>
          </a:blip>
          <a:srcRect b="49952" l="0" r="-633" t="0"/>
          <a:stretch/>
        </p:blipFill>
        <p:spPr>
          <a:xfrm>
            <a:off x="2722325" y="1072825"/>
            <a:ext cx="3939125" cy="1912326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39"/>
          <p:cNvSpPr txBox="1"/>
          <p:nvPr/>
        </p:nvSpPr>
        <p:spPr>
          <a:xfrm>
            <a:off x="391300" y="3236200"/>
            <a:ext cx="2198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le asigna a cada sample la etiqueta del cluster cuyo centroid es más cercano (distancia euclídea al cuadrado)</a:t>
            </a:r>
            <a:endParaRPr/>
          </a:p>
        </p:txBody>
      </p:sp>
      <p:cxnSp>
        <p:nvCxnSpPr>
          <p:cNvPr id="419" name="Google Shape;419;p39"/>
          <p:cNvCxnSpPr/>
          <p:nvPr/>
        </p:nvCxnSpPr>
        <p:spPr>
          <a:xfrm flipH="1">
            <a:off x="6556850" y="1404925"/>
            <a:ext cx="425400" cy="39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0" name="Google Shape;420;p39"/>
          <p:cNvCxnSpPr/>
          <p:nvPr/>
        </p:nvCxnSpPr>
        <p:spPr>
          <a:xfrm>
            <a:off x="2461025" y="3915900"/>
            <a:ext cx="447000" cy="17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21" name="Google Shape;421;p39"/>
          <p:cNvPicPr preferRelativeResize="0"/>
          <p:nvPr/>
        </p:nvPicPr>
        <p:blipFill rotWithShape="1">
          <a:blip r:embed="rId3">
            <a:alphaModFix/>
          </a:blip>
          <a:srcRect b="0" l="33992" r="33158" t="49952"/>
          <a:stretch/>
        </p:blipFill>
        <p:spPr>
          <a:xfrm>
            <a:off x="4052975" y="2981475"/>
            <a:ext cx="1285876" cy="1912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K-means: Esquema</a:t>
            </a:r>
            <a:endParaRPr/>
          </a:p>
        </p:txBody>
      </p:sp>
      <p:pic>
        <p:nvPicPr>
          <p:cNvPr id="427" name="Google Shape;427;p40"/>
          <p:cNvPicPr preferRelativeResize="0"/>
          <p:nvPr/>
        </p:nvPicPr>
        <p:blipFill rotWithShape="1">
          <a:blip r:embed="rId3">
            <a:alphaModFix/>
          </a:blip>
          <a:srcRect b="0" l="0" r="66007" t="50529"/>
          <a:stretch/>
        </p:blipFill>
        <p:spPr>
          <a:xfrm>
            <a:off x="2722325" y="3003526"/>
            <a:ext cx="1330650" cy="1890274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40"/>
          <p:cNvSpPr txBox="1"/>
          <p:nvPr/>
        </p:nvSpPr>
        <p:spPr>
          <a:xfrm>
            <a:off x="3948900" y="352175"/>
            <a:ext cx="18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Inicialización random</a:t>
            </a:r>
            <a:endParaRPr/>
          </a:p>
        </p:txBody>
      </p:sp>
      <p:cxnSp>
        <p:nvCxnSpPr>
          <p:cNvPr id="429" name="Google Shape;429;p40"/>
          <p:cNvCxnSpPr>
            <a:stCxn id="428" idx="2"/>
          </p:cNvCxnSpPr>
          <p:nvPr/>
        </p:nvCxnSpPr>
        <p:spPr>
          <a:xfrm>
            <a:off x="4882650" y="752375"/>
            <a:ext cx="9300" cy="328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0" name="Google Shape;430;p40"/>
          <p:cNvSpPr txBox="1"/>
          <p:nvPr/>
        </p:nvSpPr>
        <p:spPr>
          <a:xfrm>
            <a:off x="452525" y="1289025"/>
            <a:ext cx="2008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Damos el número de clusters </a:t>
            </a:r>
            <a:r>
              <a:rPr b="1" i="1" lang="es-419"/>
              <a:t>k</a:t>
            </a:r>
            <a:r>
              <a:rPr lang="es-419"/>
              <a:t> que queremos obtener</a:t>
            </a:r>
            <a:endParaRPr/>
          </a:p>
        </p:txBody>
      </p:sp>
      <p:sp>
        <p:nvSpPr>
          <p:cNvPr id="431" name="Google Shape;431;p40"/>
          <p:cNvSpPr txBox="1"/>
          <p:nvPr/>
        </p:nvSpPr>
        <p:spPr>
          <a:xfrm>
            <a:off x="7032600" y="598100"/>
            <a:ext cx="1799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Computa los </a:t>
            </a:r>
            <a:r>
              <a:rPr b="1" i="1" lang="es-419"/>
              <a:t>centroids</a:t>
            </a:r>
            <a:r>
              <a:rPr lang="es-419"/>
              <a:t> (centros) de cada cluster como el promedio de las features de sus samples</a:t>
            </a:r>
            <a:endParaRPr/>
          </a:p>
        </p:txBody>
      </p:sp>
      <p:pic>
        <p:nvPicPr>
          <p:cNvPr id="432" name="Google Shape;432;p40"/>
          <p:cNvPicPr preferRelativeResize="0"/>
          <p:nvPr/>
        </p:nvPicPr>
        <p:blipFill rotWithShape="1">
          <a:blip r:embed="rId3">
            <a:alphaModFix/>
          </a:blip>
          <a:srcRect b="49952" l="0" r="-633" t="0"/>
          <a:stretch/>
        </p:blipFill>
        <p:spPr>
          <a:xfrm>
            <a:off x="2722325" y="1072825"/>
            <a:ext cx="3939125" cy="1912326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40"/>
          <p:cNvSpPr txBox="1"/>
          <p:nvPr/>
        </p:nvSpPr>
        <p:spPr>
          <a:xfrm>
            <a:off x="391300" y="3236200"/>
            <a:ext cx="2198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le asigna a cada sample la etiqueta del cluster cuyo centroid es más cercano (distancia euclídea al cuadrado)</a:t>
            </a:r>
            <a:endParaRPr/>
          </a:p>
        </p:txBody>
      </p:sp>
      <p:cxnSp>
        <p:nvCxnSpPr>
          <p:cNvPr id="434" name="Google Shape;434;p40"/>
          <p:cNvCxnSpPr/>
          <p:nvPr/>
        </p:nvCxnSpPr>
        <p:spPr>
          <a:xfrm flipH="1">
            <a:off x="6556850" y="1404925"/>
            <a:ext cx="425400" cy="39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5" name="Google Shape;435;p40"/>
          <p:cNvCxnSpPr/>
          <p:nvPr/>
        </p:nvCxnSpPr>
        <p:spPr>
          <a:xfrm>
            <a:off x="2461025" y="3915900"/>
            <a:ext cx="447000" cy="17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36" name="Google Shape;436;p40"/>
          <p:cNvPicPr preferRelativeResize="0"/>
          <p:nvPr/>
        </p:nvPicPr>
        <p:blipFill rotWithShape="1">
          <a:blip r:embed="rId3">
            <a:alphaModFix/>
          </a:blip>
          <a:srcRect b="0" l="33992" r="33158" t="49952"/>
          <a:stretch/>
        </p:blipFill>
        <p:spPr>
          <a:xfrm>
            <a:off x="4052975" y="2981475"/>
            <a:ext cx="1285876" cy="19123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7" name="Google Shape;437;p40"/>
          <p:cNvCxnSpPr/>
          <p:nvPr/>
        </p:nvCxnSpPr>
        <p:spPr>
          <a:xfrm flipH="1">
            <a:off x="5259250" y="1624700"/>
            <a:ext cx="1827600" cy="15012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Google Shape;442;p41"/>
          <p:cNvPicPr preferRelativeResize="0"/>
          <p:nvPr/>
        </p:nvPicPr>
        <p:blipFill rotWithShape="1">
          <a:blip r:embed="rId3">
            <a:alphaModFix/>
          </a:blip>
          <a:srcRect b="0" l="67150" r="0" t="48927"/>
          <a:stretch/>
        </p:blipFill>
        <p:spPr>
          <a:xfrm>
            <a:off x="5350925" y="2942301"/>
            <a:ext cx="1285876" cy="1951499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K-means: Esquema</a:t>
            </a:r>
            <a:endParaRPr/>
          </a:p>
        </p:txBody>
      </p:sp>
      <p:pic>
        <p:nvPicPr>
          <p:cNvPr id="444" name="Google Shape;444;p41"/>
          <p:cNvPicPr preferRelativeResize="0"/>
          <p:nvPr/>
        </p:nvPicPr>
        <p:blipFill rotWithShape="1">
          <a:blip r:embed="rId3">
            <a:alphaModFix/>
          </a:blip>
          <a:srcRect b="0" l="0" r="66007" t="50529"/>
          <a:stretch/>
        </p:blipFill>
        <p:spPr>
          <a:xfrm>
            <a:off x="2722325" y="3003526"/>
            <a:ext cx="1330650" cy="1890274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41"/>
          <p:cNvSpPr txBox="1"/>
          <p:nvPr/>
        </p:nvSpPr>
        <p:spPr>
          <a:xfrm>
            <a:off x="3948900" y="352175"/>
            <a:ext cx="18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Inicialización random</a:t>
            </a:r>
            <a:endParaRPr/>
          </a:p>
        </p:txBody>
      </p:sp>
      <p:cxnSp>
        <p:nvCxnSpPr>
          <p:cNvPr id="446" name="Google Shape;446;p41"/>
          <p:cNvCxnSpPr>
            <a:stCxn id="445" idx="2"/>
          </p:cNvCxnSpPr>
          <p:nvPr/>
        </p:nvCxnSpPr>
        <p:spPr>
          <a:xfrm>
            <a:off x="4882650" y="752375"/>
            <a:ext cx="9300" cy="328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7" name="Google Shape;447;p41"/>
          <p:cNvSpPr txBox="1"/>
          <p:nvPr/>
        </p:nvSpPr>
        <p:spPr>
          <a:xfrm>
            <a:off x="452525" y="1289025"/>
            <a:ext cx="2008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Damos el número de clusters </a:t>
            </a:r>
            <a:r>
              <a:rPr b="1" i="1" lang="es-419"/>
              <a:t>k</a:t>
            </a:r>
            <a:r>
              <a:rPr lang="es-419"/>
              <a:t> que queremos obtener</a:t>
            </a:r>
            <a:endParaRPr/>
          </a:p>
        </p:txBody>
      </p:sp>
      <p:sp>
        <p:nvSpPr>
          <p:cNvPr id="448" name="Google Shape;448;p41"/>
          <p:cNvSpPr txBox="1"/>
          <p:nvPr/>
        </p:nvSpPr>
        <p:spPr>
          <a:xfrm>
            <a:off x="7032600" y="598100"/>
            <a:ext cx="1799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Computa los </a:t>
            </a:r>
            <a:r>
              <a:rPr b="1" i="1" lang="es-419"/>
              <a:t>centroids</a:t>
            </a:r>
            <a:r>
              <a:rPr lang="es-419"/>
              <a:t> (centros) de cada cluster como el promedio de las features de sus samples</a:t>
            </a:r>
            <a:endParaRPr/>
          </a:p>
        </p:txBody>
      </p:sp>
      <p:pic>
        <p:nvPicPr>
          <p:cNvPr id="449" name="Google Shape;449;p41"/>
          <p:cNvPicPr preferRelativeResize="0"/>
          <p:nvPr/>
        </p:nvPicPr>
        <p:blipFill rotWithShape="1">
          <a:blip r:embed="rId3">
            <a:alphaModFix/>
          </a:blip>
          <a:srcRect b="49952" l="0" r="-633" t="0"/>
          <a:stretch/>
        </p:blipFill>
        <p:spPr>
          <a:xfrm>
            <a:off x="2722325" y="1072825"/>
            <a:ext cx="3939125" cy="1912326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41"/>
          <p:cNvSpPr txBox="1"/>
          <p:nvPr/>
        </p:nvSpPr>
        <p:spPr>
          <a:xfrm>
            <a:off x="391300" y="3236200"/>
            <a:ext cx="2198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le asigna a cada sample la etiqueta del cluster cuyo centroid es más cercano (distancia euclídea al cuadrado)</a:t>
            </a:r>
            <a:endParaRPr/>
          </a:p>
        </p:txBody>
      </p:sp>
      <p:cxnSp>
        <p:nvCxnSpPr>
          <p:cNvPr id="451" name="Google Shape;451;p41"/>
          <p:cNvCxnSpPr/>
          <p:nvPr/>
        </p:nvCxnSpPr>
        <p:spPr>
          <a:xfrm flipH="1">
            <a:off x="6556850" y="1404925"/>
            <a:ext cx="425400" cy="39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2" name="Google Shape;452;p41"/>
          <p:cNvCxnSpPr/>
          <p:nvPr/>
        </p:nvCxnSpPr>
        <p:spPr>
          <a:xfrm>
            <a:off x="2461025" y="3915900"/>
            <a:ext cx="447000" cy="17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53" name="Google Shape;453;p41"/>
          <p:cNvPicPr preferRelativeResize="0"/>
          <p:nvPr/>
        </p:nvPicPr>
        <p:blipFill rotWithShape="1">
          <a:blip r:embed="rId3">
            <a:alphaModFix/>
          </a:blip>
          <a:srcRect b="0" l="33992" r="33158" t="49952"/>
          <a:stretch/>
        </p:blipFill>
        <p:spPr>
          <a:xfrm>
            <a:off x="4052975" y="2981475"/>
            <a:ext cx="1285876" cy="19123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4" name="Google Shape;454;p41"/>
          <p:cNvCxnSpPr/>
          <p:nvPr/>
        </p:nvCxnSpPr>
        <p:spPr>
          <a:xfrm flipH="1">
            <a:off x="5259250" y="1624700"/>
            <a:ext cx="1827600" cy="15012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Motivación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526000" y="1240025"/>
            <a:ext cx="7629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¿Por qué estudiamos aprendizaje No-Supervisado?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" name="Google Shape;459;p42"/>
          <p:cNvPicPr preferRelativeResize="0"/>
          <p:nvPr/>
        </p:nvPicPr>
        <p:blipFill rotWithShape="1">
          <a:blip r:embed="rId3">
            <a:alphaModFix/>
          </a:blip>
          <a:srcRect b="0" l="67150" r="0" t="48927"/>
          <a:stretch/>
        </p:blipFill>
        <p:spPr>
          <a:xfrm>
            <a:off x="5350925" y="2942301"/>
            <a:ext cx="1285876" cy="1951499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K-means: Esquema</a:t>
            </a:r>
            <a:endParaRPr/>
          </a:p>
        </p:txBody>
      </p:sp>
      <p:pic>
        <p:nvPicPr>
          <p:cNvPr id="461" name="Google Shape;461;p42"/>
          <p:cNvPicPr preferRelativeResize="0"/>
          <p:nvPr/>
        </p:nvPicPr>
        <p:blipFill rotWithShape="1">
          <a:blip r:embed="rId3">
            <a:alphaModFix/>
          </a:blip>
          <a:srcRect b="0" l="0" r="66007" t="50529"/>
          <a:stretch/>
        </p:blipFill>
        <p:spPr>
          <a:xfrm>
            <a:off x="2722325" y="3003526"/>
            <a:ext cx="1330650" cy="1890274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42"/>
          <p:cNvSpPr txBox="1"/>
          <p:nvPr/>
        </p:nvSpPr>
        <p:spPr>
          <a:xfrm>
            <a:off x="3948900" y="352175"/>
            <a:ext cx="18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Inicialización random</a:t>
            </a:r>
            <a:endParaRPr/>
          </a:p>
        </p:txBody>
      </p:sp>
      <p:cxnSp>
        <p:nvCxnSpPr>
          <p:cNvPr id="463" name="Google Shape;463;p42"/>
          <p:cNvCxnSpPr>
            <a:stCxn id="462" idx="2"/>
          </p:cNvCxnSpPr>
          <p:nvPr/>
        </p:nvCxnSpPr>
        <p:spPr>
          <a:xfrm>
            <a:off x="4882650" y="752375"/>
            <a:ext cx="9300" cy="328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4" name="Google Shape;464;p42"/>
          <p:cNvSpPr txBox="1"/>
          <p:nvPr/>
        </p:nvSpPr>
        <p:spPr>
          <a:xfrm>
            <a:off x="452525" y="1289025"/>
            <a:ext cx="2008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Damos el número de clusters </a:t>
            </a:r>
            <a:r>
              <a:rPr b="1" i="1" lang="es-419"/>
              <a:t>k</a:t>
            </a:r>
            <a:r>
              <a:rPr lang="es-419"/>
              <a:t> que queremos obtener</a:t>
            </a:r>
            <a:endParaRPr/>
          </a:p>
        </p:txBody>
      </p:sp>
      <p:sp>
        <p:nvSpPr>
          <p:cNvPr id="465" name="Google Shape;465;p42"/>
          <p:cNvSpPr txBox="1"/>
          <p:nvPr/>
        </p:nvSpPr>
        <p:spPr>
          <a:xfrm>
            <a:off x="7032600" y="598100"/>
            <a:ext cx="1799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Computa los </a:t>
            </a:r>
            <a:r>
              <a:rPr b="1" i="1" lang="es-419"/>
              <a:t>centroids</a:t>
            </a:r>
            <a:r>
              <a:rPr lang="es-419"/>
              <a:t> (centros) de cada cluster como el promedio de las features de sus samples</a:t>
            </a:r>
            <a:endParaRPr/>
          </a:p>
        </p:txBody>
      </p:sp>
      <p:pic>
        <p:nvPicPr>
          <p:cNvPr id="466" name="Google Shape;466;p42"/>
          <p:cNvPicPr preferRelativeResize="0"/>
          <p:nvPr/>
        </p:nvPicPr>
        <p:blipFill rotWithShape="1">
          <a:blip r:embed="rId3">
            <a:alphaModFix/>
          </a:blip>
          <a:srcRect b="49952" l="0" r="-633" t="0"/>
          <a:stretch/>
        </p:blipFill>
        <p:spPr>
          <a:xfrm>
            <a:off x="2722325" y="1072825"/>
            <a:ext cx="3939125" cy="1912326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42"/>
          <p:cNvSpPr txBox="1"/>
          <p:nvPr/>
        </p:nvSpPr>
        <p:spPr>
          <a:xfrm>
            <a:off x="391300" y="3236200"/>
            <a:ext cx="2198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le asigna a cada sample la etiqueta del cluster cuyo centroid es más cercano (distancia euclídea al cuadrado)</a:t>
            </a:r>
            <a:endParaRPr/>
          </a:p>
        </p:txBody>
      </p:sp>
      <p:cxnSp>
        <p:nvCxnSpPr>
          <p:cNvPr id="468" name="Google Shape;468;p42"/>
          <p:cNvCxnSpPr/>
          <p:nvPr/>
        </p:nvCxnSpPr>
        <p:spPr>
          <a:xfrm flipH="1">
            <a:off x="6556850" y="1404925"/>
            <a:ext cx="425400" cy="39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9" name="Google Shape;469;p42"/>
          <p:cNvCxnSpPr/>
          <p:nvPr/>
        </p:nvCxnSpPr>
        <p:spPr>
          <a:xfrm>
            <a:off x="2461025" y="3915900"/>
            <a:ext cx="447000" cy="17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70" name="Google Shape;470;p42"/>
          <p:cNvPicPr preferRelativeResize="0"/>
          <p:nvPr/>
        </p:nvPicPr>
        <p:blipFill rotWithShape="1">
          <a:blip r:embed="rId3">
            <a:alphaModFix/>
          </a:blip>
          <a:srcRect b="0" l="33992" r="33158" t="49952"/>
          <a:stretch/>
        </p:blipFill>
        <p:spPr>
          <a:xfrm>
            <a:off x="4052975" y="2981475"/>
            <a:ext cx="1285876" cy="19123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1" name="Google Shape;471;p42"/>
          <p:cNvCxnSpPr/>
          <p:nvPr/>
        </p:nvCxnSpPr>
        <p:spPr>
          <a:xfrm flipH="1">
            <a:off x="5259250" y="1624700"/>
            <a:ext cx="1827600" cy="15012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2" name="Google Shape;472;p42"/>
          <p:cNvCxnSpPr/>
          <p:nvPr/>
        </p:nvCxnSpPr>
        <p:spPr>
          <a:xfrm>
            <a:off x="2516050" y="4191425"/>
            <a:ext cx="2944500" cy="5079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7" name="Google Shape;477;p43"/>
          <p:cNvPicPr preferRelativeResize="0"/>
          <p:nvPr/>
        </p:nvPicPr>
        <p:blipFill rotWithShape="1">
          <a:blip r:embed="rId3">
            <a:alphaModFix/>
          </a:blip>
          <a:srcRect b="0" l="67150" r="0" t="48927"/>
          <a:stretch/>
        </p:blipFill>
        <p:spPr>
          <a:xfrm>
            <a:off x="5350925" y="2942301"/>
            <a:ext cx="1285876" cy="1951499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K-means: Esquema</a:t>
            </a:r>
            <a:endParaRPr/>
          </a:p>
        </p:txBody>
      </p:sp>
      <p:pic>
        <p:nvPicPr>
          <p:cNvPr id="479" name="Google Shape;479;p43"/>
          <p:cNvPicPr preferRelativeResize="0"/>
          <p:nvPr/>
        </p:nvPicPr>
        <p:blipFill rotWithShape="1">
          <a:blip r:embed="rId3">
            <a:alphaModFix/>
          </a:blip>
          <a:srcRect b="0" l="0" r="66007" t="50529"/>
          <a:stretch/>
        </p:blipFill>
        <p:spPr>
          <a:xfrm>
            <a:off x="2722325" y="3003526"/>
            <a:ext cx="1330650" cy="1890274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43"/>
          <p:cNvSpPr txBox="1"/>
          <p:nvPr/>
        </p:nvSpPr>
        <p:spPr>
          <a:xfrm>
            <a:off x="3948900" y="352175"/>
            <a:ext cx="18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Inicialización random</a:t>
            </a:r>
            <a:endParaRPr/>
          </a:p>
        </p:txBody>
      </p:sp>
      <p:cxnSp>
        <p:nvCxnSpPr>
          <p:cNvPr id="481" name="Google Shape;481;p43"/>
          <p:cNvCxnSpPr>
            <a:stCxn id="480" idx="2"/>
          </p:cNvCxnSpPr>
          <p:nvPr/>
        </p:nvCxnSpPr>
        <p:spPr>
          <a:xfrm>
            <a:off x="4882650" y="752375"/>
            <a:ext cx="9300" cy="328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2" name="Google Shape;482;p43"/>
          <p:cNvSpPr txBox="1"/>
          <p:nvPr/>
        </p:nvSpPr>
        <p:spPr>
          <a:xfrm>
            <a:off x="452525" y="1289025"/>
            <a:ext cx="2008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Damos el número de clusters </a:t>
            </a:r>
            <a:r>
              <a:rPr b="1" i="1" lang="es-419"/>
              <a:t>k</a:t>
            </a:r>
            <a:r>
              <a:rPr lang="es-419"/>
              <a:t> que queremos obtener</a:t>
            </a:r>
            <a:endParaRPr/>
          </a:p>
        </p:txBody>
      </p:sp>
      <p:sp>
        <p:nvSpPr>
          <p:cNvPr id="483" name="Google Shape;483;p43"/>
          <p:cNvSpPr txBox="1"/>
          <p:nvPr/>
        </p:nvSpPr>
        <p:spPr>
          <a:xfrm>
            <a:off x="7032600" y="598100"/>
            <a:ext cx="1799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Computa los </a:t>
            </a:r>
            <a:r>
              <a:rPr b="1" i="1" lang="es-419"/>
              <a:t>centroids</a:t>
            </a:r>
            <a:r>
              <a:rPr lang="es-419"/>
              <a:t> (centros) de cada cluster como el promedio de las features de sus samples</a:t>
            </a:r>
            <a:endParaRPr/>
          </a:p>
        </p:txBody>
      </p:sp>
      <p:pic>
        <p:nvPicPr>
          <p:cNvPr id="484" name="Google Shape;484;p43"/>
          <p:cNvPicPr preferRelativeResize="0"/>
          <p:nvPr/>
        </p:nvPicPr>
        <p:blipFill rotWithShape="1">
          <a:blip r:embed="rId3">
            <a:alphaModFix/>
          </a:blip>
          <a:srcRect b="49952" l="0" r="-633" t="0"/>
          <a:stretch/>
        </p:blipFill>
        <p:spPr>
          <a:xfrm>
            <a:off x="2722325" y="1072825"/>
            <a:ext cx="3939125" cy="1912326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43"/>
          <p:cNvSpPr txBox="1"/>
          <p:nvPr/>
        </p:nvSpPr>
        <p:spPr>
          <a:xfrm>
            <a:off x="391300" y="3236200"/>
            <a:ext cx="2198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le asigna a cada sample la etiqueta del cluster cuyo centroid es más cercano (distancia euclídea al cuadrado)</a:t>
            </a:r>
            <a:endParaRPr/>
          </a:p>
        </p:txBody>
      </p:sp>
      <p:cxnSp>
        <p:nvCxnSpPr>
          <p:cNvPr id="486" name="Google Shape;486;p43"/>
          <p:cNvCxnSpPr/>
          <p:nvPr/>
        </p:nvCxnSpPr>
        <p:spPr>
          <a:xfrm flipH="1">
            <a:off x="6556850" y="1404925"/>
            <a:ext cx="425400" cy="39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7" name="Google Shape;487;p43"/>
          <p:cNvCxnSpPr/>
          <p:nvPr/>
        </p:nvCxnSpPr>
        <p:spPr>
          <a:xfrm>
            <a:off x="2461025" y="3915900"/>
            <a:ext cx="447000" cy="17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88" name="Google Shape;488;p43"/>
          <p:cNvPicPr preferRelativeResize="0"/>
          <p:nvPr/>
        </p:nvPicPr>
        <p:blipFill rotWithShape="1">
          <a:blip r:embed="rId3">
            <a:alphaModFix/>
          </a:blip>
          <a:srcRect b="0" l="33992" r="33158" t="49952"/>
          <a:stretch/>
        </p:blipFill>
        <p:spPr>
          <a:xfrm>
            <a:off x="4052975" y="2981475"/>
            <a:ext cx="1285876" cy="19123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9" name="Google Shape;489;p43"/>
          <p:cNvCxnSpPr/>
          <p:nvPr/>
        </p:nvCxnSpPr>
        <p:spPr>
          <a:xfrm flipH="1">
            <a:off x="5259250" y="1624700"/>
            <a:ext cx="1827600" cy="15012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0" name="Google Shape;490;p43"/>
          <p:cNvCxnSpPr/>
          <p:nvPr/>
        </p:nvCxnSpPr>
        <p:spPr>
          <a:xfrm>
            <a:off x="2516050" y="4191425"/>
            <a:ext cx="2944500" cy="5079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1" name="Google Shape;491;p43"/>
          <p:cNvSpPr txBox="1"/>
          <p:nvPr/>
        </p:nvSpPr>
        <p:spPr>
          <a:xfrm>
            <a:off x="6802425" y="3236200"/>
            <a:ext cx="2235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Termina cuando en una iteración no hay cambio de etiqueta o se llega a un máximo de iteraciones ‘max_iter’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K-means: Esquema</a:t>
            </a:r>
            <a:endParaRPr/>
          </a:p>
        </p:txBody>
      </p:sp>
      <p:sp>
        <p:nvSpPr>
          <p:cNvPr id="497" name="Google Shape;497;p44"/>
          <p:cNvSpPr txBox="1"/>
          <p:nvPr/>
        </p:nvSpPr>
        <p:spPr>
          <a:xfrm>
            <a:off x="3948900" y="352175"/>
            <a:ext cx="18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Inicialización random</a:t>
            </a:r>
            <a:endParaRPr/>
          </a:p>
        </p:txBody>
      </p:sp>
      <p:sp>
        <p:nvSpPr>
          <p:cNvPr id="498" name="Google Shape;498;p44"/>
          <p:cNvSpPr txBox="1"/>
          <p:nvPr/>
        </p:nvSpPr>
        <p:spPr>
          <a:xfrm>
            <a:off x="452525" y="1289025"/>
            <a:ext cx="2008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Damos el número de clusters </a:t>
            </a:r>
            <a:r>
              <a:rPr b="1" i="1" lang="es-419"/>
              <a:t>k</a:t>
            </a:r>
            <a:r>
              <a:rPr lang="es-419"/>
              <a:t> que queremos obtener</a:t>
            </a:r>
            <a:endParaRPr/>
          </a:p>
        </p:txBody>
      </p:sp>
      <p:pic>
        <p:nvPicPr>
          <p:cNvPr id="499" name="Google Shape;499;p44"/>
          <p:cNvPicPr preferRelativeResize="0"/>
          <p:nvPr/>
        </p:nvPicPr>
        <p:blipFill rotWithShape="1">
          <a:blip r:embed="rId3">
            <a:alphaModFix/>
          </a:blip>
          <a:srcRect b="50273" l="0" r="66162" t="0"/>
          <a:stretch/>
        </p:blipFill>
        <p:spPr>
          <a:xfrm>
            <a:off x="2722325" y="1072825"/>
            <a:ext cx="1324524" cy="19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44"/>
          <p:cNvSpPr txBox="1"/>
          <p:nvPr/>
        </p:nvSpPr>
        <p:spPr>
          <a:xfrm>
            <a:off x="4567325" y="1215550"/>
            <a:ext cx="35271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K-means: Esquema</a:t>
            </a:r>
            <a:endParaRPr/>
          </a:p>
        </p:txBody>
      </p:sp>
      <p:sp>
        <p:nvSpPr>
          <p:cNvPr id="506" name="Google Shape;506;p45"/>
          <p:cNvSpPr txBox="1"/>
          <p:nvPr/>
        </p:nvSpPr>
        <p:spPr>
          <a:xfrm>
            <a:off x="3948900" y="352175"/>
            <a:ext cx="18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Inicialización random</a:t>
            </a:r>
            <a:endParaRPr/>
          </a:p>
        </p:txBody>
      </p:sp>
      <p:sp>
        <p:nvSpPr>
          <p:cNvPr id="507" name="Google Shape;507;p45"/>
          <p:cNvSpPr txBox="1"/>
          <p:nvPr/>
        </p:nvSpPr>
        <p:spPr>
          <a:xfrm>
            <a:off x="452525" y="1289025"/>
            <a:ext cx="2008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Damos el número de clusters </a:t>
            </a:r>
            <a:r>
              <a:rPr b="1" i="1" lang="es-419"/>
              <a:t>k</a:t>
            </a:r>
            <a:r>
              <a:rPr lang="es-419"/>
              <a:t> que queremos obtener</a:t>
            </a:r>
            <a:endParaRPr/>
          </a:p>
        </p:txBody>
      </p:sp>
      <p:pic>
        <p:nvPicPr>
          <p:cNvPr id="508" name="Google Shape;508;p45"/>
          <p:cNvPicPr preferRelativeResize="0"/>
          <p:nvPr/>
        </p:nvPicPr>
        <p:blipFill rotWithShape="1">
          <a:blip r:embed="rId3">
            <a:alphaModFix/>
          </a:blip>
          <a:srcRect b="50273" l="0" r="66162" t="0"/>
          <a:stretch/>
        </p:blipFill>
        <p:spPr>
          <a:xfrm>
            <a:off x="2722325" y="1072825"/>
            <a:ext cx="1324524" cy="19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45"/>
          <p:cNvSpPr txBox="1"/>
          <p:nvPr/>
        </p:nvSpPr>
        <p:spPr>
          <a:xfrm>
            <a:off x="4567325" y="1215550"/>
            <a:ext cx="35271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0" name="Google Shape;510;p45"/>
          <p:cNvCxnSpPr>
            <a:stCxn id="506" idx="2"/>
          </p:cNvCxnSpPr>
          <p:nvPr/>
        </p:nvCxnSpPr>
        <p:spPr>
          <a:xfrm>
            <a:off x="4882650" y="752375"/>
            <a:ext cx="7992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1" name="Google Shape;511;p45"/>
          <p:cNvSpPr txBox="1"/>
          <p:nvPr/>
        </p:nvSpPr>
        <p:spPr>
          <a:xfrm>
            <a:off x="5210275" y="1001900"/>
            <a:ext cx="35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sklearn.cluster.KMeans</a:t>
            </a:r>
            <a:endParaRPr/>
          </a:p>
        </p:txBody>
      </p:sp>
      <p:cxnSp>
        <p:nvCxnSpPr>
          <p:cNvPr id="512" name="Google Shape;512;p45"/>
          <p:cNvCxnSpPr/>
          <p:nvPr/>
        </p:nvCxnSpPr>
        <p:spPr>
          <a:xfrm flipH="1">
            <a:off x="4884125" y="1366575"/>
            <a:ext cx="473100" cy="34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3" name="Google Shape;513;p45"/>
          <p:cNvSpPr txBox="1"/>
          <p:nvPr/>
        </p:nvSpPr>
        <p:spPr>
          <a:xfrm>
            <a:off x="4374500" y="1787650"/>
            <a:ext cx="127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init=‘random’</a:t>
            </a:r>
            <a:endParaRPr/>
          </a:p>
        </p:txBody>
      </p:sp>
      <p:cxnSp>
        <p:nvCxnSpPr>
          <p:cNvPr id="514" name="Google Shape;514;p45"/>
          <p:cNvCxnSpPr/>
          <p:nvPr/>
        </p:nvCxnSpPr>
        <p:spPr>
          <a:xfrm>
            <a:off x="6862850" y="1325900"/>
            <a:ext cx="490500" cy="34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5" name="Google Shape;515;p45"/>
          <p:cNvSpPr txBox="1"/>
          <p:nvPr/>
        </p:nvSpPr>
        <p:spPr>
          <a:xfrm>
            <a:off x="6751650" y="1787650"/>
            <a:ext cx="164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init=‘k-means++’</a:t>
            </a:r>
            <a:endParaRPr b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K-means: Esquema</a:t>
            </a:r>
            <a:endParaRPr/>
          </a:p>
        </p:txBody>
      </p:sp>
      <p:sp>
        <p:nvSpPr>
          <p:cNvPr id="521" name="Google Shape;521;p46"/>
          <p:cNvSpPr txBox="1"/>
          <p:nvPr/>
        </p:nvSpPr>
        <p:spPr>
          <a:xfrm>
            <a:off x="3948900" y="352175"/>
            <a:ext cx="18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Inicialización random</a:t>
            </a:r>
            <a:endParaRPr/>
          </a:p>
        </p:txBody>
      </p:sp>
      <p:sp>
        <p:nvSpPr>
          <p:cNvPr id="522" name="Google Shape;522;p46"/>
          <p:cNvSpPr txBox="1"/>
          <p:nvPr/>
        </p:nvSpPr>
        <p:spPr>
          <a:xfrm>
            <a:off x="452525" y="1289025"/>
            <a:ext cx="2008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Damos el número de clusters </a:t>
            </a:r>
            <a:r>
              <a:rPr b="1" i="1" lang="es-419"/>
              <a:t>k</a:t>
            </a:r>
            <a:r>
              <a:rPr lang="es-419"/>
              <a:t> que queremos obtener</a:t>
            </a:r>
            <a:endParaRPr/>
          </a:p>
        </p:txBody>
      </p:sp>
      <p:pic>
        <p:nvPicPr>
          <p:cNvPr id="523" name="Google Shape;523;p46"/>
          <p:cNvPicPr preferRelativeResize="0"/>
          <p:nvPr/>
        </p:nvPicPr>
        <p:blipFill rotWithShape="1">
          <a:blip r:embed="rId3">
            <a:alphaModFix/>
          </a:blip>
          <a:srcRect b="50273" l="0" r="66162" t="0"/>
          <a:stretch/>
        </p:blipFill>
        <p:spPr>
          <a:xfrm>
            <a:off x="2722325" y="1072825"/>
            <a:ext cx="1324524" cy="19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46"/>
          <p:cNvSpPr txBox="1"/>
          <p:nvPr/>
        </p:nvSpPr>
        <p:spPr>
          <a:xfrm>
            <a:off x="4567325" y="1215550"/>
            <a:ext cx="35271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5" name="Google Shape;525;p46"/>
          <p:cNvCxnSpPr>
            <a:stCxn id="521" idx="2"/>
          </p:cNvCxnSpPr>
          <p:nvPr/>
        </p:nvCxnSpPr>
        <p:spPr>
          <a:xfrm>
            <a:off x="4882650" y="752375"/>
            <a:ext cx="7992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6" name="Google Shape;526;p46"/>
          <p:cNvSpPr txBox="1"/>
          <p:nvPr/>
        </p:nvSpPr>
        <p:spPr>
          <a:xfrm>
            <a:off x="5210275" y="1001900"/>
            <a:ext cx="35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sklearn.cluster.KMeans</a:t>
            </a:r>
            <a:endParaRPr/>
          </a:p>
        </p:txBody>
      </p:sp>
      <p:cxnSp>
        <p:nvCxnSpPr>
          <p:cNvPr id="527" name="Google Shape;527;p46"/>
          <p:cNvCxnSpPr/>
          <p:nvPr/>
        </p:nvCxnSpPr>
        <p:spPr>
          <a:xfrm flipH="1">
            <a:off x="4884125" y="1366575"/>
            <a:ext cx="473100" cy="34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8" name="Google Shape;528;p46"/>
          <p:cNvSpPr txBox="1"/>
          <p:nvPr/>
        </p:nvSpPr>
        <p:spPr>
          <a:xfrm>
            <a:off x="4374500" y="1787650"/>
            <a:ext cx="127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init=‘random’</a:t>
            </a:r>
            <a:endParaRPr/>
          </a:p>
        </p:txBody>
      </p:sp>
      <p:cxnSp>
        <p:nvCxnSpPr>
          <p:cNvPr id="529" name="Google Shape;529;p46"/>
          <p:cNvCxnSpPr/>
          <p:nvPr/>
        </p:nvCxnSpPr>
        <p:spPr>
          <a:xfrm>
            <a:off x="6862850" y="1325900"/>
            <a:ext cx="490500" cy="34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0" name="Google Shape;530;p46"/>
          <p:cNvSpPr txBox="1"/>
          <p:nvPr/>
        </p:nvSpPr>
        <p:spPr>
          <a:xfrm>
            <a:off x="6751650" y="1787650"/>
            <a:ext cx="164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init=‘k-means++’</a:t>
            </a:r>
            <a:endParaRPr b="1"/>
          </a:p>
        </p:txBody>
      </p:sp>
      <p:sp>
        <p:nvSpPr>
          <p:cNvPr id="531" name="Google Shape;531;p46"/>
          <p:cNvSpPr txBox="1"/>
          <p:nvPr/>
        </p:nvSpPr>
        <p:spPr>
          <a:xfrm>
            <a:off x="4052225" y="2474875"/>
            <a:ext cx="213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elije aleatoriamente </a:t>
            </a:r>
            <a:r>
              <a:rPr b="1" i="1" lang="es-419"/>
              <a:t>k</a:t>
            </a:r>
            <a:r>
              <a:rPr lang="es-419"/>
              <a:t> samples como centroids</a:t>
            </a:r>
            <a:endParaRPr/>
          </a:p>
        </p:txBody>
      </p:sp>
      <p:cxnSp>
        <p:nvCxnSpPr>
          <p:cNvPr id="532" name="Google Shape;532;p46"/>
          <p:cNvCxnSpPr/>
          <p:nvPr/>
        </p:nvCxnSpPr>
        <p:spPr>
          <a:xfrm flipH="1">
            <a:off x="4885850" y="2229950"/>
            <a:ext cx="6000" cy="23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K-means: Esquema</a:t>
            </a:r>
            <a:endParaRPr/>
          </a:p>
        </p:txBody>
      </p:sp>
      <p:sp>
        <p:nvSpPr>
          <p:cNvPr id="538" name="Google Shape;538;p47"/>
          <p:cNvSpPr txBox="1"/>
          <p:nvPr/>
        </p:nvSpPr>
        <p:spPr>
          <a:xfrm>
            <a:off x="3948900" y="352175"/>
            <a:ext cx="18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Inicialización random</a:t>
            </a:r>
            <a:endParaRPr/>
          </a:p>
        </p:txBody>
      </p:sp>
      <p:sp>
        <p:nvSpPr>
          <p:cNvPr id="539" name="Google Shape;539;p47"/>
          <p:cNvSpPr txBox="1"/>
          <p:nvPr/>
        </p:nvSpPr>
        <p:spPr>
          <a:xfrm>
            <a:off x="452525" y="1289025"/>
            <a:ext cx="2008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Damos el número de clusters </a:t>
            </a:r>
            <a:r>
              <a:rPr b="1" i="1" lang="es-419"/>
              <a:t>k</a:t>
            </a:r>
            <a:r>
              <a:rPr lang="es-419"/>
              <a:t> que queremos obtener</a:t>
            </a:r>
            <a:endParaRPr/>
          </a:p>
        </p:txBody>
      </p:sp>
      <p:pic>
        <p:nvPicPr>
          <p:cNvPr id="540" name="Google Shape;540;p47"/>
          <p:cNvPicPr preferRelativeResize="0"/>
          <p:nvPr/>
        </p:nvPicPr>
        <p:blipFill rotWithShape="1">
          <a:blip r:embed="rId3">
            <a:alphaModFix/>
          </a:blip>
          <a:srcRect b="50273" l="0" r="66162" t="0"/>
          <a:stretch/>
        </p:blipFill>
        <p:spPr>
          <a:xfrm>
            <a:off x="2722325" y="1072825"/>
            <a:ext cx="1324524" cy="19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47"/>
          <p:cNvSpPr txBox="1"/>
          <p:nvPr/>
        </p:nvSpPr>
        <p:spPr>
          <a:xfrm>
            <a:off x="4567325" y="1215550"/>
            <a:ext cx="35271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2" name="Google Shape;542;p47"/>
          <p:cNvCxnSpPr>
            <a:stCxn id="538" idx="2"/>
          </p:cNvCxnSpPr>
          <p:nvPr/>
        </p:nvCxnSpPr>
        <p:spPr>
          <a:xfrm>
            <a:off x="4882650" y="752375"/>
            <a:ext cx="7992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3" name="Google Shape;543;p47"/>
          <p:cNvSpPr txBox="1"/>
          <p:nvPr/>
        </p:nvSpPr>
        <p:spPr>
          <a:xfrm>
            <a:off x="5210275" y="1001900"/>
            <a:ext cx="35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sklearn.cluster.KMeans</a:t>
            </a:r>
            <a:endParaRPr/>
          </a:p>
        </p:txBody>
      </p:sp>
      <p:cxnSp>
        <p:nvCxnSpPr>
          <p:cNvPr id="544" name="Google Shape;544;p47"/>
          <p:cNvCxnSpPr/>
          <p:nvPr/>
        </p:nvCxnSpPr>
        <p:spPr>
          <a:xfrm flipH="1">
            <a:off x="4884125" y="1366575"/>
            <a:ext cx="473100" cy="34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5" name="Google Shape;545;p47"/>
          <p:cNvSpPr txBox="1"/>
          <p:nvPr/>
        </p:nvSpPr>
        <p:spPr>
          <a:xfrm>
            <a:off x="4374500" y="1787650"/>
            <a:ext cx="127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init=‘random’</a:t>
            </a:r>
            <a:endParaRPr/>
          </a:p>
        </p:txBody>
      </p:sp>
      <p:cxnSp>
        <p:nvCxnSpPr>
          <p:cNvPr id="546" name="Google Shape;546;p47"/>
          <p:cNvCxnSpPr/>
          <p:nvPr/>
        </p:nvCxnSpPr>
        <p:spPr>
          <a:xfrm>
            <a:off x="6862850" y="1325900"/>
            <a:ext cx="490500" cy="34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7" name="Google Shape;547;p47"/>
          <p:cNvSpPr txBox="1"/>
          <p:nvPr/>
        </p:nvSpPr>
        <p:spPr>
          <a:xfrm>
            <a:off x="6751650" y="1787650"/>
            <a:ext cx="164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init=‘k-means++’</a:t>
            </a:r>
            <a:endParaRPr b="1"/>
          </a:p>
        </p:txBody>
      </p:sp>
      <p:sp>
        <p:nvSpPr>
          <p:cNvPr id="548" name="Google Shape;548;p47"/>
          <p:cNvSpPr txBox="1"/>
          <p:nvPr/>
        </p:nvSpPr>
        <p:spPr>
          <a:xfrm>
            <a:off x="4052225" y="2474875"/>
            <a:ext cx="213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elije aleatoriamente </a:t>
            </a:r>
            <a:r>
              <a:rPr b="1" i="1" lang="es-419"/>
              <a:t>k</a:t>
            </a:r>
            <a:r>
              <a:rPr lang="es-419"/>
              <a:t> samples como centroids</a:t>
            </a:r>
            <a:endParaRPr/>
          </a:p>
        </p:txBody>
      </p:sp>
      <p:cxnSp>
        <p:nvCxnSpPr>
          <p:cNvPr id="549" name="Google Shape;549;p47"/>
          <p:cNvCxnSpPr/>
          <p:nvPr/>
        </p:nvCxnSpPr>
        <p:spPr>
          <a:xfrm flipH="1">
            <a:off x="4885850" y="2229950"/>
            <a:ext cx="6000" cy="23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0" name="Google Shape;550;p47"/>
          <p:cNvSpPr txBox="1"/>
          <p:nvPr/>
        </p:nvSpPr>
        <p:spPr>
          <a:xfrm>
            <a:off x="6751650" y="2229950"/>
            <a:ext cx="156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mayor velocidad de convergencia</a:t>
            </a:r>
            <a:endParaRPr/>
          </a:p>
        </p:txBody>
      </p:sp>
      <p:sp>
        <p:nvSpPr>
          <p:cNvPr id="551" name="Google Shape;551;p47"/>
          <p:cNvSpPr txBox="1"/>
          <p:nvPr/>
        </p:nvSpPr>
        <p:spPr>
          <a:xfrm>
            <a:off x="-85336" y="3268850"/>
            <a:ext cx="8822700" cy="18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9017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s-419">
                <a:solidFill>
                  <a:schemeClr val="dk1"/>
                </a:solidFill>
                <a:highlight>
                  <a:srgbClr val="FFFFFF"/>
                </a:highlight>
              </a:rPr>
              <a:t>Escoge aleatoriamente un dato y lo asigna como centroid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901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s-419">
                <a:solidFill>
                  <a:schemeClr val="dk1"/>
                </a:solidFill>
                <a:highlight>
                  <a:srgbClr val="FFFFFF"/>
                </a:highlight>
              </a:rPr>
              <a:t>Para los otros datos x, calcula D(x), distancia entre x y el centro más cercano que ya ha sido seleccionado.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901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s-419">
                <a:solidFill>
                  <a:schemeClr val="dk1"/>
                </a:solidFill>
                <a:highlight>
                  <a:srgbClr val="FFFFFF"/>
                </a:highlight>
              </a:rPr>
              <a:t>Escoge un nuevo punto al azar como nuevo centroid, utilizando una distribución de probabilidad ponderada donde un punto x es escogido con la probabilidad proporcional a D(x)</a:t>
            </a:r>
            <a:r>
              <a:rPr baseline="30000" lang="es-419">
                <a:solidFill>
                  <a:schemeClr val="dk1"/>
                </a:solidFill>
                <a:highlight>
                  <a:srgbClr val="FFFFFF"/>
                </a:highlight>
              </a:rPr>
              <a:t>2</a:t>
            </a:r>
            <a:r>
              <a:rPr lang="es-419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901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s-419">
                <a:solidFill>
                  <a:schemeClr val="dk1"/>
                </a:solidFill>
                <a:highlight>
                  <a:srgbClr val="FFFFFF"/>
                </a:highlight>
              </a:rPr>
              <a:t>Repite paso 2 y 3 hasta que se hayan seleccionado k centroids.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2" name="Google Shape;552;p47"/>
          <p:cNvCxnSpPr/>
          <p:nvPr/>
        </p:nvCxnSpPr>
        <p:spPr>
          <a:xfrm flipH="1">
            <a:off x="6312500" y="2845550"/>
            <a:ext cx="1151100" cy="58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8" name="Google Shape;558;p48"/>
          <p:cNvPicPr preferRelativeResize="0"/>
          <p:nvPr/>
        </p:nvPicPr>
        <p:blipFill rotWithShape="1">
          <a:blip r:embed="rId3">
            <a:alphaModFix/>
          </a:blip>
          <a:srcRect b="50273" l="0" r="66162" t="0"/>
          <a:stretch/>
        </p:blipFill>
        <p:spPr>
          <a:xfrm>
            <a:off x="2820325" y="1115675"/>
            <a:ext cx="2469550" cy="3542650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48"/>
          <p:cNvSpPr/>
          <p:nvPr/>
        </p:nvSpPr>
        <p:spPr>
          <a:xfrm>
            <a:off x="3752975" y="2682025"/>
            <a:ext cx="116400" cy="122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0" name="Google Shape;560;p48"/>
          <p:cNvCxnSpPr>
            <a:endCxn id="559" idx="7"/>
          </p:cNvCxnSpPr>
          <p:nvPr/>
        </p:nvCxnSpPr>
        <p:spPr>
          <a:xfrm flipH="1">
            <a:off x="3852329" y="2397250"/>
            <a:ext cx="874200" cy="30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1" name="Google Shape;561;p48"/>
          <p:cNvSpPr txBox="1"/>
          <p:nvPr/>
        </p:nvSpPr>
        <p:spPr>
          <a:xfrm>
            <a:off x="4083700" y="2453200"/>
            <a:ext cx="35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D(xi)</a:t>
            </a:r>
            <a:endParaRPr/>
          </a:p>
        </p:txBody>
      </p:sp>
      <p:sp>
        <p:nvSpPr>
          <p:cNvPr id="562" name="Google Shape;562;p48"/>
          <p:cNvSpPr/>
          <p:nvPr/>
        </p:nvSpPr>
        <p:spPr>
          <a:xfrm>
            <a:off x="3661075" y="4093450"/>
            <a:ext cx="191400" cy="177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3" name="Google Shape;563;p48"/>
          <p:cNvCxnSpPr>
            <a:endCxn id="562" idx="2"/>
          </p:cNvCxnSpPr>
          <p:nvPr/>
        </p:nvCxnSpPr>
        <p:spPr>
          <a:xfrm>
            <a:off x="3452875" y="3971050"/>
            <a:ext cx="20820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K-means: Función objetivo</a:t>
            </a:r>
            <a:endParaRPr/>
          </a:p>
        </p:txBody>
      </p:sp>
      <p:sp>
        <p:nvSpPr>
          <p:cNvPr id="569" name="Google Shape;569;p49"/>
          <p:cNvSpPr txBox="1"/>
          <p:nvPr/>
        </p:nvSpPr>
        <p:spPr>
          <a:xfrm>
            <a:off x="313725" y="1111450"/>
            <a:ext cx="7733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Buena clusterización es la que minimiza la varianza entre datos de un mismo cluster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K-means: Función objetivo</a:t>
            </a:r>
            <a:endParaRPr/>
          </a:p>
        </p:txBody>
      </p:sp>
      <p:sp>
        <p:nvSpPr>
          <p:cNvPr id="575" name="Google Shape;575;p50"/>
          <p:cNvSpPr txBox="1"/>
          <p:nvPr/>
        </p:nvSpPr>
        <p:spPr>
          <a:xfrm>
            <a:off x="313725" y="1111450"/>
            <a:ext cx="7733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Buena clusterización es la que minimiza la varianza entre datos de un mismo cluster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76" name="Google Shape;57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3750" y="1604900"/>
            <a:ext cx="3571875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K-means: Función objetivo</a:t>
            </a:r>
            <a:endParaRPr/>
          </a:p>
        </p:txBody>
      </p:sp>
      <p:sp>
        <p:nvSpPr>
          <p:cNvPr id="582" name="Google Shape;582;p51"/>
          <p:cNvSpPr txBox="1"/>
          <p:nvPr/>
        </p:nvSpPr>
        <p:spPr>
          <a:xfrm>
            <a:off x="313725" y="1111450"/>
            <a:ext cx="7733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Buena clusterización es la que minimiza la varianza entre datos de un mismo cluster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83" name="Google Shape;58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3750" y="1604900"/>
            <a:ext cx="3571875" cy="8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51"/>
          <p:cNvSpPr txBox="1"/>
          <p:nvPr/>
        </p:nvSpPr>
        <p:spPr>
          <a:xfrm>
            <a:off x="3931175" y="2483025"/>
            <a:ext cx="233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distancia euclídea al cuadrado - lo más usual</a:t>
            </a:r>
            <a:endParaRPr/>
          </a:p>
        </p:txBody>
      </p:sp>
      <p:cxnSp>
        <p:nvCxnSpPr>
          <p:cNvPr id="585" name="Google Shape;585;p51"/>
          <p:cNvCxnSpPr/>
          <p:nvPr/>
        </p:nvCxnSpPr>
        <p:spPr>
          <a:xfrm>
            <a:off x="4408800" y="2361275"/>
            <a:ext cx="1102200" cy="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Motivación</a:t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526000" y="1240025"/>
            <a:ext cx="7629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¿Por qué estudiamos aprendizaje No-Supervisado?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Es más </a:t>
            </a:r>
            <a:r>
              <a:rPr b="1" lang="es-419">
                <a:latin typeface="Roboto"/>
                <a:ea typeface="Roboto"/>
                <a:cs typeface="Roboto"/>
                <a:sym typeface="Roboto"/>
              </a:rPr>
              <a:t>fácil</a:t>
            </a:r>
            <a:r>
              <a:rPr lang="es-419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419" u="sng">
                <a:latin typeface="Roboto"/>
                <a:ea typeface="Roboto"/>
                <a:cs typeface="Roboto"/>
                <a:sym typeface="Roboto"/>
              </a:rPr>
              <a:t>conseguir datos</a:t>
            </a:r>
            <a:r>
              <a:rPr lang="es-419">
                <a:latin typeface="Roboto"/>
                <a:ea typeface="Roboto"/>
                <a:cs typeface="Roboto"/>
                <a:sym typeface="Roboto"/>
              </a:rPr>
              <a:t> y más </a:t>
            </a:r>
            <a:r>
              <a:rPr b="1" lang="es-419">
                <a:latin typeface="Roboto"/>
                <a:ea typeface="Roboto"/>
                <a:cs typeface="Roboto"/>
                <a:sym typeface="Roboto"/>
              </a:rPr>
              <a:t>barato</a:t>
            </a:r>
            <a:r>
              <a:rPr lang="es-419">
                <a:latin typeface="Roboto"/>
                <a:ea typeface="Roboto"/>
                <a:cs typeface="Roboto"/>
                <a:sym typeface="Roboto"/>
              </a:rPr>
              <a:t>, es más que nada data generada con una máquina (no hay que pagarle a alguien para identificar clases o chequear el output)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K-means: Función objetivo</a:t>
            </a:r>
            <a:endParaRPr/>
          </a:p>
        </p:txBody>
      </p:sp>
      <p:sp>
        <p:nvSpPr>
          <p:cNvPr id="591" name="Google Shape;591;p52"/>
          <p:cNvSpPr txBox="1"/>
          <p:nvPr/>
        </p:nvSpPr>
        <p:spPr>
          <a:xfrm>
            <a:off x="313725" y="1111450"/>
            <a:ext cx="7733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Buena clusterización es la que minimiza la varianza entre datos de un mismo cluster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92" name="Google Shape;59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3750" y="1604900"/>
            <a:ext cx="3571875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K-means: Función objetivo</a:t>
            </a:r>
            <a:endParaRPr/>
          </a:p>
        </p:txBody>
      </p:sp>
      <p:sp>
        <p:nvSpPr>
          <p:cNvPr id="598" name="Google Shape;598;p53"/>
          <p:cNvSpPr txBox="1"/>
          <p:nvPr/>
        </p:nvSpPr>
        <p:spPr>
          <a:xfrm>
            <a:off x="313725" y="1111450"/>
            <a:ext cx="7733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Buena clusterización es la que minimiza la varianza entre datos de un mismo cluster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99" name="Google Shape;59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3750" y="1604900"/>
            <a:ext cx="3571875" cy="8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53"/>
          <p:cNvSpPr txBox="1"/>
          <p:nvPr/>
        </p:nvSpPr>
        <p:spPr>
          <a:xfrm>
            <a:off x="419175" y="2423175"/>
            <a:ext cx="668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Básicamente K-means es un algoritmo de optimización de esta función objetivo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K-means: Función objetivo</a:t>
            </a:r>
            <a:endParaRPr/>
          </a:p>
        </p:txBody>
      </p:sp>
      <p:sp>
        <p:nvSpPr>
          <p:cNvPr id="606" name="Google Shape;606;p54"/>
          <p:cNvSpPr txBox="1"/>
          <p:nvPr/>
        </p:nvSpPr>
        <p:spPr>
          <a:xfrm>
            <a:off x="313725" y="1111450"/>
            <a:ext cx="7733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Buena clusterización es la que minimiza la varianza entre datos de un mismo cluster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07" name="Google Shape;60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3750" y="1604900"/>
            <a:ext cx="3571875" cy="8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54"/>
          <p:cNvSpPr txBox="1"/>
          <p:nvPr/>
        </p:nvSpPr>
        <p:spPr>
          <a:xfrm>
            <a:off x="419175" y="2423175"/>
            <a:ext cx="6680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Básicamente K-means es un algoritmo de optimización de esta función objetivo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Depende de la inicialización -&gt; </a:t>
            </a:r>
            <a:r>
              <a:rPr b="1" lang="es-419"/>
              <a:t>modelo no determinista</a:t>
            </a:r>
            <a:endParaRPr b="1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K-means: Función objetivo</a:t>
            </a:r>
            <a:endParaRPr/>
          </a:p>
        </p:txBody>
      </p:sp>
      <p:sp>
        <p:nvSpPr>
          <p:cNvPr id="614" name="Google Shape;614;p55"/>
          <p:cNvSpPr txBox="1"/>
          <p:nvPr/>
        </p:nvSpPr>
        <p:spPr>
          <a:xfrm>
            <a:off x="313725" y="1111450"/>
            <a:ext cx="7733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Buena clusterización es la que minimiza la varianza entre datos de un mismo cluster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15" name="Google Shape;61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3750" y="1604900"/>
            <a:ext cx="3571875" cy="8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55"/>
          <p:cNvSpPr txBox="1"/>
          <p:nvPr/>
        </p:nvSpPr>
        <p:spPr>
          <a:xfrm>
            <a:off x="419175" y="2423175"/>
            <a:ext cx="6680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Básicamente K-means es un algoritmo de optimización de esta función objetivo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Depende de la inicialización -&gt; </a:t>
            </a:r>
            <a:r>
              <a:rPr b="1" lang="es-419"/>
              <a:t>modelo no determinista</a:t>
            </a:r>
            <a:endParaRPr b="1"/>
          </a:p>
        </p:txBody>
      </p:sp>
      <p:pic>
        <p:nvPicPr>
          <p:cNvPr id="617" name="Google Shape;617;p55"/>
          <p:cNvPicPr preferRelativeResize="0"/>
          <p:nvPr/>
        </p:nvPicPr>
        <p:blipFill rotWithShape="1">
          <a:blip r:embed="rId4">
            <a:alphaModFix/>
          </a:blip>
          <a:srcRect b="50963" l="0" r="0" t="0"/>
          <a:stretch/>
        </p:blipFill>
        <p:spPr>
          <a:xfrm>
            <a:off x="246575" y="2963650"/>
            <a:ext cx="3946251" cy="187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55"/>
          <p:cNvPicPr preferRelativeResize="0"/>
          <p:nvPr/>
        </p:nvPicPr>
        <p:blipFill rotWithShape="1">
          <a:blip r:embed="rId4">
            <a:alphaModFix/>
          </a:blip>
          <a:srcRect b="0" l="0" r="0" t="50963"/>
          <a:stretch/>
        </p:blipFill>
        <p:spPr>
          <a:xfrm>
            <a:off x="4168325" y="2963650"/>
            <a:ext cx="3946251" cy="1873700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55"/>
          <p:cNvSpPr txBox="1"/>
          <p:nvPr/>
        </p:nvSpPr>
        <p:spPr>
          <a:xfrm>
            <a:off x="389925" y="4754825"/>
            <a:ext cx="87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distintas inicializaciones del mismo modelo con los mismos datos ‘n_init’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K-means: Función objetivo</a:t>
            </a:r>
            <a:endParaRPr/>
          </a:p>
        </p:txBody>
      </p:sp>
      <p:sp>
        <p:nvSpPr>
          <p:cNvPr id="625" name="Google Shape;625;p56"/>
          <p:cNvSpPr txBox="1"/>
          <p:nvPr/>
        </p:nvSpPr>
        <p:spPr>
          <a:xfrm>
            <a:off x="313725" y="1111450"/>
            <a:ext cx="7733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Buena clusterización es la que minimiza la varianza entre datos de un mismo cluster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26" name="Google Shape;62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3750" y="1604900"/>
            <a:ext cx="3571875" cy="8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p56"/>
          <p:cNvSpPr txBox="1"/>
          <p:nvPr/>
        </p:nvSpPr>
        <p:spPr>
          <a:xfrm>
            <a:off x="419175" y="2423175"/>
            <a:ext cx="6680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Básicamente K-means es un algoritmo de optimización de esta función objetivo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Depende de la inicialización -&gt; </a:t>
            </a:r>
            <a:r>
              <a:rPr b="1" lang="es-419"/>
              <a:t>modelo no determinista</a:t>
            </a:r>
            <a:endParaRPr b="1"/>
          </a:p>
        </p:txBody>
      </p:sp>
      <p:pic>
        <p:nvPicPr>
          <p:cNvPr id="628" name="Google Shape;628;p56"/>
          <p:cNvPicPr preferRelativeResize="0"/>
          <p:nvPr/>
        </p:nvPicPr>
        <p:blipFill rotWithShape="1">
          <a:blip r:embed="rId4">
            <a:alphaModFix/>
          </a:blip>
          <a:srcRect b="50963" l="0" r="0" t="0"/>
          <a:stretch/>
        </p:blipFill>
        <p:spPr>
          <a:xfrm>
            <a:off x="246575" y="2963650"/>
            <a:ext cx="3946251" cy="187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9" name="Google Shape;629;p56"/>
          <p:cNvPicPr preferRelativeResize="0"/>
          <p:nvPr/>
        </p:nvPicPr>
        <p:blipFill rotWithShape="1">
          <a:blip r:embed="rId4">
            <a:alphaModFix/>
          </a:blip>
          <a:srcRect b="0" l="0" r="0" t="50963"/>
          <a:stretch/>
        </p:blipFill>
        <p:spPr>
          <a:xfrm>
            <a:off x="4168325" y="2963650"/>
            <a:ext cx="3946251" cy="1873700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56"/>
          <p:cNvSpPr txBox="1"/>
          <p:nvPr/>
        </p:nvSpPr>
        <p:spPr>
          <a:xfrm>
            <a:off x="389925" y="4754825"/>
            <a:ext cx="87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distintas inicializaciones del mismo modelo con los mismos datos ‘n_init’</a:t>
            </a:r>
            <a:endParaRPr/>
          </a:p>
        </p:txBody>
      </p:sp>
      <p:sp>
        <p:nvSpPr>
          <p:cNvPr id="631" name="Google Shape;631;p56"/>
          <p:cNvSpPr/>
          <p:nvPr/>
        </p:nvSpPr>
        <p:spPr>
          <a:xfrm>
            <a:off x="2093550" y="2954525"/>
            <a:ext cx="4317000" cy="171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2" name="Google Shape;632;p56"/>
          <p:cNvCxnSpPr>
            <a:stCxn id="631" idx="3"/>
          </p:cNvCxnSpPr>
          <p:nvPr/>
        </p:nvCxnSpPr>
        <p:spPr>
          <a:xfrm flipH="1" rot="10800000">
            <a:off x="6410550" y="2482925"/>
            <a:ext cx="1089900" cy="55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3" name="Google Shape;633;p56"/>
          <p:cNvSpPr txBox="1"/>
          <p:nvPr/>
        </p:nvSpPr>
        <p:spPr>
          <a:xfrm>
            <a:off x="6979875" y="1861925"/>
            <a:ext cx="189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Elige alguna de estas 4 inicializaciones</a:t>
            </a:r>
            <a:endParaRPr/>
          </a:p>
        </p:txBody>
      </p:sp>
      <p:sp>
        <p:nvSpPr>
          <p:cNvPr id="634" name="Google Shape;634;p56"/>
          <p:cNvSpPr txBox="1"/>
          <p:nvPr/>
        </p:nvSpPr>
        <p:spPr>
          <a:xfrm>
            <a:off x="1481225" y="1809613"/>
            <a:ext cx="35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SSE =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K-means: Gif</a:t>
            </a:r>
            <a:endParaRPr/>
          </a:p>
        </p:txBody>
      </p:sp>
      <p:pic>
        <p:nvPicPr>
          <p:cNvPr id="640" name="Google Shape;64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8325" y="741075"/>
            <a:ext cx="3948826" cy="3948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K-means: Elección de </a:t>
            </a:r>
            <a:r>
              <a:rPr i="1" lang="es-419"/>
              <a:t>k</a:t>
            </a:r>
            <a:endParaRPr i="1"/>
          </a:p>
        </p:txBody>
      </p:sp>
      <p:sp>
        <p:nvSpPr>
          <p:cNvPr id="646" name="Google Shape;646;p58"/>
          <p:cNvSpPr txBox="1"/>
          <p:nvPr/>
        </p:nvSpPr>
        <p:spPr>
          <a:xfrm>
            <a:off x="501500" y="1129825"/>
            <a:ext cx="838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 es trivial elegir </a:t>
            </a:r>
            <a:r>
              <a:rPr b="1" i="1" lang="es-419"/>
              <a:t>k</a:t>
            </a:r>
            <a:r>
              <a:rPr lang="es-419"/>
              <a:t> en la mayoría de los dataset reales. No hay algún método que funcione siempre.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K-means: Elección de </a:t>
            </a:r>
            <a:r>
              <a:rPr i="1" lang="es-419"/>
              <a:t>k</a:t>
            </a:r>
            <a:endParaRPr i="1"/>
          </a:p>
        </p:txBody>
      </p:sp>
      <p:sp>
        <p:nvSpPr>
          <p:cNvPr id="652" name="Google Shape;652;p59"/>
          <p:cNvSpPr txBox="1"/>
          <p:nvPr/>
        </p:nvSpPr>
        <p:spPr>
          <a:xfrm>
            <a:off x="501500" y="1129825"/>
            <a:ext cx="838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 es trivial elegir </a:t>
            </a:r>
            <a:r>
              <a:rPr b="1" i="1" lang="es-419"/>
              <a:t>k</a:t>
            </a:r>
            <a:r>
              <a:rPr lang="es-419"/>
              <a:t> en la mayoría de los dataset reales. No hay algún método que funcione siempre.</a:t>
            </a:r>
            <a:endParaRPr/>
          </a:p>
        </p:txBody>
      </p:sp>
      <p:sp>
        <p:nvSpPr>
          <p:cNvPr id="653" name="Google Shape;653;p59"/>
          <p:cNvSpPr txBox="1"/>
          <p:nvPr/>
        </p:nvSpPr>
        <p:spPr>
          <a:xfrm>
            <a:off x="523275" y="1680900"/>
            <a:ext cx="466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“Método del codo”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K-means: Elección de </a:t>
            </a:r>
            <a:r>
              <a:rPr i="1" lang="es-419"/>
              <a:t>k</a:t>
            </a:r>
            <a:endParaRPr i="1"/>
          </a:p>
        </p:txBody>
      </p:sp>
      <p:sp>
        <p:nvSpPr>
          <p:cNvPr id="659" name="Google Shape;659;p60"/>
          <p:cNvSpPr txBox="1"/>
          <p:nvPr/>
        </p:nvSpPr>
        <p:spPr>
          <a:xfrm>
            <a:off x="501500" y="1129825"/>
            <a:ext cx="838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 es trivial elegir </a:t>
            </a:r>
            <a:r>
              <a:rPr b="1" i="1" lang="es-419"/>
              <a:t>k</a:t>
            </a:r>
            <a:r>
              <a:rPr lang="es-419"/>
              <a:t> en la mayoría de los dataset reales. No hay algún método que funcione siempre.</a:t>
            </a:r>
            <a:endParaRPr/>
          </a:p>
        </p:txBody>
      </p:sp>
      <p:pic>
        <p:nvPicPr>
          <p:cNvPr id="660" name="Google Shape;660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750" y="2366700"/>
            <a:ext cx="3653725" cy="23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60"/>
          <p:cNvSpPr txBox="1"/>
          <p:nvPr/>
        </p:nvSpPr>
        <p:spPr>
          <a:xfrm>
            <a:off x="523275" y="1680900"/>
            <a:ext cx="466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“Método del codo”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K-means: Elección de </a:t>
            </a:r>
            <a:r>
              <a:rPr i="1" lang="es-419"/>
              <a:t>k</a:t>
            </a:r>
            <a:endParaRPr i="1"/>
          </a:p>
        </p:txBody>
      </p:sp>
      <p:sp>
        <p:nvSpPr>
          <p:cNvPr id="667" name="Google Shape;667;p61"/>
          <p:cNvSpPr txBox="1"/>
          <p:nvPr/>
        </p:nvSpPr>
        <p:spPr>
          <a:xfrm>
            <a:off x="501500" y="1129825"/>
            <a:ext cx="838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 es trivial elegir </a:t>
            </a:r>
            <a:r>
              <a:rPr b="1" i="1" lang="es-419"/>
              <a:t>k</a:t>
            </a:r>
            <a:r>
              <a:rPr lang="es-419"/>
              <a:t> en la mayoría de los dataset reales. No hay algún método que funcione siempre.</a:t>
            </a:r>
            <a:endParaRPr/>
          </a:p>
        </p:txBody>
      </p:sp>
      <p:pic>
        <p:nvPicPr>
          <p:cNvPr id="668" name="Google Shape;66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750" y="2366700"/>
            <a:ext cx="3653725" cy="23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p61"/>
          <p:cNvSpPr/>
          <p:nvPr/>
        </p:nvSpPr>
        <p:spPr>
          <a:xfrm>
            <a:off x="1401625" y="3928125"/>
            <a:ext cx="263400" cy="2511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61"/>
          <p:cNvSpPr txBox="1"/>
          <p:nvPr/>
        </p:nvSpPr>
        <p:spPr>
          <a:xfrm>
            <a:off x="523275" y="1680900"/>
            <a:ext cx="466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“Método del codo”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Motivación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526000" y="1240025"/>
            <a:ext cx="7629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¿Por qué estudiamos aprendizaje No-Supervisado?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Es más </a:t>
            </a:r>
            <a:r>
              <a:rPr b="1" lang="es-419">
                <a:latin typeface="Roboto"/>
                <a:ea typeface="Roboto"/>
                <a:cs typeface="Roboto"/>
                <a:sym typeface="Roboto"/>
              </a:rPr>
              <a:t>fácil</a:t>
            </a:r>
            <a:r>
              <a:rPr lang="es-419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419" u="sng">
                <a:latin typeface="Roboto"/>
                <a:ea typeface="Roboto"/>
                <a:cs typeface="Roboto"/>
                <a:sym typeface="Roboto"/>
              </a:rPr>
              <a:t>conseguir datos</a:t>
            </a:r>
            <a:r>
              <a:rPr lang="es-419">
                <a:latin typeface="Roboto"/>
                <a:ea typeface="Roboto"/>
                <a:cs typeface="Roboto"/>
                <a:sym typeface="Roboto"/>
              </a:rPr>
              <a:t> y más </a:t>
            </a:r>
            <a:r>
              <a:rPr b="1" lang="es-419">
                <a:latin typeface="Roboto"/>
                <a:ea typeface="Roboto"/>
                <a:cs typeface="Roboto"/>
                <a:sym typeface="Roboto"/>
              </a:rPr>
              <a:t>barato</a:t>
            </a:r>
            <a:r>
              <a:rPr lang="es-419">
                <a:latin typeface="Roboto"/>
                <a:ea typeface="Roboto"/>
                <a:cs typeface="Roboto"/>
                <a:sym typeface="Roboto"/>
              </a:rPr>
              <a:t>, es más que nada data generada con una máquina (no hay que pagarle a alguien para identificar clases o chequear el output)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00" y="2861925"/>
            <a:ext cx="2269025" cy="13927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311700" y="4298888"/>
            <a:ext cx="35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detección de tópicos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K-means: Elección de </a:t>
            </a:r>
            <a:r>
              <a:rPr i="1" lang="es-419"/>
              <a:t>k</a:t>
            </a:r>
            <a:endParaRPr i="1"/>
          </a:p>
        </p:txBody>
      </p:sp>
      <p:sp>
        <p:nvSpPr>
          <p:cNvPr id="676" name="Google Shape;676;p62"/>
          <p:cNvSpPr txBox="1"/>
          <p:nvPr/>
        </p:nvSpPr>
        <p:spPr>
          <a:xfrm>
            <a:off x="501500" y="1129825"/>
            <a:ext cx="838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 es trivial elegir </a:t>
            </a:r>
            <a:r>
              <a:rPr b="1" i="1" lang="es-419"/>
              <a:t>k</a:t>
            </a:r>
            <a:r>
              <a:rPr lang="es-419"/>
              <a:t> en la mayoría de los dataset reales. No hay algún método que funcione siempre.</a:t>
            </a:r>
            <a:endParaRPr/>
          </a:p>
        </p:txBody>
      </p:sp>
      <p:sp>
        <p:nvSpPr>
          <p:cNvPr id="677" name="Google Shape;677;p62"/>
          <p:cNvSpPr txBox="1"/>
          <p:nvPr/>
        </p:nvSpPr>
        <p:spPr>
          <a:xfrm>
            <a:off x="523275" y="1680900"/>
            <a:ext cx="466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“Método del codo”</a:t>
            </a:r>
            <a:endParaRPr/>
          </a:p>
        </p:txBody>
      </p:sp>
      <p:pic>
        <p:nvPicPr>
          <p:cNvPr id="678" name="Google Shape;678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750" y="2366700"/>
            <a:ext cx="3653725" cy="23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679" name="Google Shape;679;p62"/>
          <p:cNvSpPr/>
          <p:nvPr/>
        </p:nvSpPr>
        <p:spPr>
          <a:xfrm>
            <a:off x="1401625" y="3928125"/>
            <a:ext cx="263400" cy="2511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62"/>
          <p:cNvSpPr txBox="1"/>
          <p:nvPr/>
        </p:nvSpPr>
        <p:spPr>
          <a:xfrm>
            <a:off x="5485825" y="1680900"/>
            <a:ext cx="225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“coeficiente de Silhouette”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K-means: Elección de </a:t>
            </a:r>
            <a:r>
              <a:rPr i="1" lang="es-419"/>
              <a:t>k</a:t>
            </a:r>
            <a:endParaRPr i="1"/>
          </a:p>
        </p:txBody>
      </p:sp>
      <p:sp>
        <p:nvSpPr>
          <p:cNvPr id="686" name="Google Shape;686;p63"/>
          <p:cNvSpPr txBox="1"/>
          <p:nvPr/>
        </p:nvSpPr>
        <p:spPr>
          <a:xfrm>
            <a:off x="501500" y="1129825"/>
            <a:ext cx="838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 es trivial elegir </a:t>
            </a:r>
            <a:r>
              <a:rPr b="1" i="1" lang="es-419"/>
              <a:t>k</a:t>
            </a:r>
            <a:r>
              <a:rPr lang="es-419"/>
              <a:t> en la mayoría de los dataset reales. No hay algún método que funcione siempre.</a:t>
            </a:r>
            <a:endParaRPr/>
          </a:p>
        </p:txBody>
      </p:sp>
      <p:sp>
        <p:nvSpPr>
          <p:cNvPr id="687" name="Google Shape;687;p63"/>
          <p:cNvSpPr txBox="1"/>
          <p:nvPr/>
        </p:nvSpPr>
        <p:spPr>
          <a:xfrm>
            <a:off x="523275" y="1680900"/>
            <a:ext cx="466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“Método del codo”</a:t>
            </a:r>
            <a:endParaRPr/>
          </a:p>
        </p:txBody>
      </p:sp>
      <p:pic>
        <p:nvPicPr>
          <p:cNvPr id="688" name="Google Shape;688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750" y="2366700"/>
            <a:ext cx="3653725" cy="23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Google Shape;689;p63"/>
          <p:cNvSpPr/>
          <p:nvPr/>
        </p:nvSpPr>
        <p:spPr>
          <a:xfrm>
            <a:off x="1401625" y="3928125"/>
            <a:ext cx="263400" cy="2511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63"/>
          <p:cNvSpPr txBox="1"/>
          <p:nvPr/>
        </p:nvSpPr>
        <p:spPr>
          <a:xfrm>
            <a:off x="5485825" y="1680900"/>
            <a:ext cx="225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“coeficiente de Silhouette”</a:t>
            </a:r>
            <a:endParaRPr/>
          </a:p>
        </p:txBody>
      </p:sp>
      <p:sp>
        <p:nvSpPr>
          <p:cNvPr id="691" name="Google Shape;691;p63"/>
          <p:cNvSpPr txBox="1"/>
          <p:nvPr/>
        </p:nvSpPr>
        <p:spPr>
          <a:xfrm>
            <a:off x="4751025" y="2031300"/>
            <a:ext cx="3653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medida de cuán similar es un dado dato a los datos de su cluster en comparación a los datos del cluster más cercano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K-means: Elección de </a:t>
            </a:r>
            <a:r>
              <a:rPr i="1" lang="es-419"/>
              <a:t>k</a:t>
            </a:r>
            <a:endParaRPr i="1"/>
          </a:p>
        </p:txBody>
      </p:sp>
      <p:sp>
        <p:nvSpPr>
          <p:cNvPr id="697" name="Google Shape;697;p64"/>
          <p:cNvSpPr txBox="1"/>
          <p:nvPr/>
        </p:nvSpPr>
        <p:spPr>
          <a:xfrm>
            <a:off x="501500" y="1129825"/>
            <a:ext cx="838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 es trivial elegir </a:t>
            </a:r>
            <a:r>
              <a:rPr b="1" i="1" lang="es-419"/>
              <a:t>k</a:t>
            </a:r>
            <a:r>
              <a:rPr lang="es-419"/>
              <a:t> en la mayoría de los dataset reales. No hay algún método que funcione siempre.</a:t>
            </a:r>
            <a:endParaRPr/>
          </a:p>
        </p:txBody>
      </p:sp>
      <p:sp>
        <p:nvSpPr>
          <p:cNvPr id="698" name="Google Shape;698;p64"/>
          <p:cNvSpPr txBox="1"/>
          <p:nvPr/>
        </p:nvSpPr>
        <p:spPr>
          <a:xfrm>
            <a:off x="523275" y="1680900"/>
            <a:ext cx="466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“Método del codo”</a:t>
            </a:r>
            <a:endParaRPr/>
          </a:p>
        </p:txBody>
      </p:sp>
      <p:pic>
        <p:nvPicPr>
          <p:cNvPr id="699" name="Google Shape;699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750" y="2366700"/>
            <a:ext cx="3653725" cy="23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p64"/>
          <p:cNvSpPr/>
          <p:nvPr/>
        </p:nvSpPr>
        <p:spPr>
          <a:xfrm>
            <a:off x="1401625" y="3928125"/>
            <a:ext cx="263400" cy="2511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64"/>
          <p:cNvSpPr txBox="1"/>
          <p:nvPr/>
        </p:nvSpPr>
        <p:spPr>
          <a:xfrm>
            <a:off x="5485825" y="1680900"/>
            <a:ext cx="225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“coeficiente de Silhouette”</a:t>
            </a:r>
            <a:endParaRPr/>
          </a:p>
        </p:txBody>
      </p:sp>
      <p:sp>
        <p:nvSpPr>
          <p:cNvPr id="702" name="Google Shape;702;p64"/>
          <p:cNvSpPr txBox="1"/>
          <p:nvPr/>
        </p:nvSpPr>
        <p:spPr>
          <a:xfrm>
            <a:off x="4751025" y="2031300"/>
            <a:ext cx="3653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medida de cuán similar es un dado dato a los datos de su cluster en comparación a los datos del cluster más cercano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su valor va [-1,1]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K-means: Elección de </a:t>
            </a:r>
            <a:r>
              <a:rPr i="1" lang="es-419"/>
              <a:t>k</a:t>
            </a:r>
            <a:endParaRPr i="1"/>
          </a:p>
        </p:txBody>
      </p:sp>
      <p:sp>
        <p:nvSpPr>
          <p:cNvPr id="708" name="Google Shape;708;p65"/>
          <p:cNvSpPr txBox="1"/>
          <p:nvPr/>
        </p:nvSpPr>
        <p:spPr>
          <a:xfrm>
            <a:off x="501500" y="1129825"/>
            <a:ext cx="838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 es trivial elegir </a:t>
            </a:r>
            <a:r>
              <a:rPr b="1" i="1" lang="es-419"/>
              <a:t>k</a:t>
            </a:r>
            <a:r>
              <a:rPr lang="es-419"/>
              <a:t> en la mayoría de los dataset reales. No hay algún método que funcione siempre.</a:t>
            </a:r>
            <a:endParaRPr/>
          </a:p>
        </p:txBody>
      </p:sp>
      <p:sp>
        <p:nvSpPr>
          <p:cNvPr id="709" name="Google Shape;709;p65"/>
          <p:cNvSpPr txBox="1"/>
          <p:nvPr/>
        </p:nvSpPr>
        <p:spPr>
          <a:xfrm>
            <a:off x="523275" y="1680900"/>
            <a:ext cx="466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“Método del codo”</a:t>
            </a:r>
            <a:endParaRPr/>
          </a:p>
        </p:txBody>
      </p:sp>
      <p:pic>
        <p:nvPicPr>
          <p:cNvPr id="710" name="Google Shape;710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750" y="2366700"/>
            <a:ext cx="3653725" cy="23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711" name="Google Shape;711;p65"/>
          <p:cNvSpPr/>
          <p:nvPr/>
        </p:nvSpPr>
        <p:spPr>
          <a:xfrm>
            <a:off x="1401625" y="3928125"/>
            <a:ext cx="263400" cy="2511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65"/>
          <p:cNvSpPr txBox="1"/>
          <p:nvPr/>
        </p:nvSpPr>
        <p:spPr>
          <a:xfrm>
            <a:off x="5485825" y="1680900"/>
            <a:ext cx="225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“coeficiente de Silhouette”</a:t>
            </a:r>
            <a:endParaRPr/>
          </a:p>
        </p:txBody>
      </p:sp>
      <p:sp>
        <p:nvSpPr>
          <p:cNvPr id="713" name="Google Shape;713;p65"/>
          <p:cNvSpPr txBox="1"/>
          <p:nvPr/>
        </p:nvSpPr>
        <p:spPr>
          <a:xfrm>
            <a:off x="4751025" y="2031300"/>
            <a:ext cx="3653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medida de cuán similar es un dado dato a los datos de su cluster en comparación a los datos del cluster más cercano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su valor va [-1,1]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 indica que el dato está bien emparejado en su propio cluster y mal emparejado con los datos de otros clusters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K-means: Elección de </a:t>
            </a:r>
            <a:r>
              <a:rPr i="1" lang="es-419"/>
              <a:t>k</a:t>
            </a:r>
            <a:endParaRPr i="1"/>
          </a:p>
        </p:txBody>
      </p:sp>
      <p:sp>
        <p:nvSpPr>
          <p:cNvPr id="719" name="Google Shape;719;p66"/>
          <p:cNvSpPr txBox="1"/>
          <p:nvPr/>
        </p:nvSpPr>
        <p:spPr>
          <a:xfrm>
            <a:off x="501500" y="1129825"/>
            <a:ext cx="838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 es trivial elegir </a:t>
            </a:r>
            <a:r>
              <a:rPr b="1" i="1" lang="es-419"/>
              <a:t>k</a:t>
            </a:r>
            <a:r>
              <a:rPr lang="es-419"/>
              <a:t> en la mayoría de los dataset reales. No hay algún método que funcione siempre.</a:t>
            </a:r>
            <a:endParaRPr/>
          </a:p>
        </p:txBody>
      </p:sp>
      <p:sp>
        <p:nvSpPr>
          <p:cNvPr id="720" name="Google Shape;720;p66"/>
          <p:cNvSpPr txBox="1"/>
          <p:nvPr/>
        </p:nvSpPr>
        <p:spPr>
          <a:xfrm>
            <a:off x="523275" y="1680900"/>
            <a:ext cx="466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“Método del codo”</a:t>
            </a:r>
            <a:endParaRPr/>
          </a:p>
        </p:txBody>
      </p:sp>
      <p:pic>
        <p:nvPicPr>
          <p:cNvPr id="721" name="Google Shape;721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750" y="2366700"/>
            <a:ext cx="3653725" cy="23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722" name="Google Shape;722;p66"/>
          <p:cNvSpPr/>
          <p:nvPr/>
        </p:nvSpPr>
        <p:spPr>
          <a:xfrm>
            <a:off x="1401625" y="3928125"/>
            <a:ext cx="263400" cy="2511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66"/>
          <p:cNvSpPr txBox="1"/>
          <p:nvPr/>
        </p:nvSpPr>
        <p:spPr>
          <a:xfrm>
            <a:off x="5485825" y="1680900"/>
            <a:ext cx="225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“coeficiente de Silhouette”</a:t>
            </a:r>
            <a:endParaRPr/>
          </a:p>
        </p:txBody>
      </p:sp>
      <p:sp>
        <p:nvSpPr>
          <p:cNvPr id="724" name="Google Shape;724;p66"/>
          <p:cNvSpPr txBox="1"/>
          <p:nvPr/>
        </p:nvSpPr>
        <p:spPr>
          <a:xfrm>
            <a:off x="4751025" y="2031300"/>
            <a:ext cx="3653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medida de cuán similar es un dado dato a los datos de su cluster en comparación a los datos del cluster más cercano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su valor va [-1,1]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 indica que el dato está bien emparejado en su propio cluster y mal emparejado con los datos de otros clusters</a:t>
            </a:r>
            <a:endParaRPr/>
          </a:p>
        </p:txBody>
      </p:sp>
      <p:pic>
        <p:nvPicPr>
          <p:cNvPr id="725" name="Google Shape;725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8550" y="4179225"/>
            <a:ext cx="2390775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6" name="Google Shape;726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11975" y="3989300"/>
            <a:ext cx="21336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7" name="Google Shape;727;p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11974" y="4500000"/>
            <a:ext cx="20538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K-means: Elección de </a:t>
            </a:r>
            <a:r>
              <a:rPr i="1" lang="es-419"/>
              <a:t>k</a:t>
            </a:r>
            <a:endParaRPr i="1"/>
          </a:p>
        </p:txBody>
      </p:sp>
      <p:sp>
        <p:nvSpPr>
          <p:cNvPr id="733" name="Google Shape;733;p67"/>
          <p:cNvSpPr txBox="1"/>
          <p:nvPr/>
        </p:nvSpPr>
        <p:spPr>
          <a:xfrm>
            <a:off x="501500" y="1129825"/>
            <a:ext cx="838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 es trivial elegir </a:t>
            </a:r>
            <a:r>
              <a:rPr b="1" i="1" lang="es-419"/>
              <a:t>k</a:t>
            </a:r>
            <a:r>
              <a:rPr lang="es-419"/>
              <a:t> en la mayoría de los dataset reales. No hay algún método que funcione siempre.</a:t>
            </a:r>
            <a:endParaRPr/>
          </a:p>
        </p:txBody>
      </p:sp>
      <p:sp>
        <p:nvSpPr>
          <p:cNvPr id="734" name="Google Shape;734;p67"/>
          <p:cNvSpPr txBox="1"/>
          <p:nvPr/>
        </p:nvSpPr>
        <p:spPr>
          <a:xfrm>
            <a:off x="523275" y="1680900"/>
            <a:ext cx="466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“Método del codo”</a:t>
            </a:r>
            <a:endParaRPr/>
          </a:p>
        </p:txBody>
      </p:sp>
      <p:pic>
        <p:nvPicPr>
          <p:cNvPr id="735" name="Google Shape;735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750" y="2366700"/>
            <a:ext cx="3653725" cy="23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736" name="Google Shape;736;p67"/>
          <p:cNvSpPr/>
          <p:nvPr/>
        </p:nvSpPr>
        <p:spPr>
          <a:xfrm>
            <a:off x="1401625" y="3928125"/>
            <a:ext cx="263400" cy="2511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67"/>
          <p:cNvSpPr txBox="1"/>
          <p:nvPr/>
        </p:nvSpPr>
        <p:spPr>
          <a:xfrm>
            <a:off x="5485825" y="1680900"/>
            <a:ext cx="225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“coeficiente de Silhouette”</a:t>
            </a:r>
            <a:endParaRPr/>
          </a:p>
        </p:txBody>
      </p:sp>
      <p:pic>
        <p:nvPicPr>
          <p:cNvPr id="738" name="Google Shape;738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7650" y="2391225"/>
            <a:ext cx="3713233" cy="236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K-means: Elección de </a:t>
            </a:r>
            <a:r>
              <a:rPr i="1" lang="es-419"/>
              <a:t>k</a:t>
            </a:r>
            <a:endParaRPr i="1"/>
          </a:p>
        </p:txBody>
      </p:sp>
      <p:sp>
        <p:nvSpPr>
          <p:cNvPr id="744" name="Google Shape;744;p68"/>
          <p:cNvSpPr txBox="1"/>
          <p:nvPr/>
        </p:nvSpPr>
        <p:spPr>
          <a:xfrm>
            <a:off x="501500" y="1129825"/>
            <a:ext cx="838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 es trivial elegir </a:t>
            </a:r>
            <a:r>
              <a:rPr b="1" i="1" lang="es-419"/>
              <a:t>k</a:t>
            </a:r>
            <a:r>
              <a:rPr lang="es-419"/>
              <a:t> en la mayoría de los dataset reales. No hay algún método que funcione siempre.</a:t>
            </a:r>
            <a:endParaRPr/>
          </a:p>
        </p:txBody>
      </p:sp>
      <p:sp>
        <p:nvSpPr>
          <p:cNvPr id="745" name="Google Shape;745;p68"/>
          <p:cNvSpPr txBox="1"/>
          <p:nvPr/>
        </p:nvSpPr>
        <p:spPr>
          <a:xfrm>
            <a:off x="523275" y="1680900"/>
            <a:ext cx="466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“Método del codo”</a:t>
            </a:r>
            <a:endParaRPr/>
          </a:p>
        </p:txBody>
      </p:sp>
      <p:pic>
        <p:nvPicPr>
          <p:cNvPr id="746" name="Google Shape;746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750" y="2366700"/>
            <a:ext cx="3653725" cy="23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747" name="Google Shape;747;p68"/>
          <p:cNvSpPr/>
          <p:nvPr/>
        </p:nvSpPr>
        <p:spPr>
          <a:xfrm>
            <a:off x="1401625" y="3928125"/>
            <a:ext cx="263400" cy="2511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68"/>
          <p:cNvSpPr txBox="1"/>
          <p:nvPr/>
        </p:nvSpPr>
        <p:spPr>
          <a:xfrm>
            <a:off x="5485825" y="1680900"/>
            <a:ext cx="225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“coeficiente de Silhouette”</a:t>
            </a:r>
            <a:endParaRPr/>
          </a:p>
        </p:txBody>
      </p:sp>
      <p:pic>
        <p:nvPicPr>
          <p:cNvPr id="749" name="Google Shape;749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7650" y="2391225"/>
            <a:ext cx="3713233" cy="23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68"/>
          <p:cNvSpPr/>
          <p:nvPr/>
        </p:nvSpPr>
        <p:spPr>
          <a:xfrm>
            <a:off x="5674950" y="2446200"/>
            <a:ext cx="263400" cy="2511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-419"/>
              <a:t>K-means: Pros y Cons</a:t>
            </a:r>
            <a:endParaRPr/>
          </a:p>
        </p:txBody>
      </p:sp>
      <p:pic>
        <p:nvPicPr>
          <p:cNvPr id="756" name="Google Shape;756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2650" y="876900"/>
            <a:ext cx="3791201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757" name="Google Shape;757;p69"/>
          <p:cNvSpPr txBox="1"/>
          <p:nvPr/>
        </p:nvSpPr>
        <p:spPr>
          <a:xfrm>
            <a:off x="526000" y="1540075"/>
            <a:ext cx="3924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Char char="+"/>
            </a:pPr>
            <a:r>
              <a:rPr lang="es-419">
                <a:solidFill>
                  <a:srgbClr val="00FF00"/>
                </a:solidFill>
              </a:rPr>
              <a:t>Simple y Fácil de implementar</a:t>
            </a:r>
            <a:endParaRPr>
              <a:solidFill>
                <a:srgbClr val="00FF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Char char="+"/>
            </a:pPr>
            <a:r>
              <a:rPr lang="es-419">
                <a:solidFill>
                  <a:srgbClr val="00FF00"/>
                </a:solidFill>
              </a:rPr>
              <a:t>Orden del algoritmo es lineal</a:t>
            </a:r>
            <a:endParaRPr>
              <a:solidFill>
                <a:srgbClr val="00FF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-"/>
            </a:pPr>
            <a:r>
              <a:rPr lang="es-419">
                <a:solidFill>
                  <a:srgbClr val="FF0000"/>
                </a:solidFill>
              </a:rPr>
              <a:t>Depende de la inicialización</a:t>
            </a:r>
            <a:endParaRPr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-"/>
            </a:pPr>
            <a:r>
              <a:rPr lang="es-419">
                <a:solidFill>
                  <a:srgbClr val="FF0000"/>
                </a:solidFill>
              </a:rPr>
              <a:t>Tiende a caer en un mínimo local</a:t>
            </a:r>
            <a:endParaRPr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-"/>
            </a:pPr>
            <a:r>
              <a:rPr lang="es-419">
                <a:solidFill>
                  <a:srgbClr val="FF0000"/>
                </a:solidFill>
              </a:rPr>
              <a:t>Sensible a outliers</a:t>
            </a:r>
            <a:endParaRPr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-"/>
            </a:pPr>
            <a:r>
              <a:rPr lang="es-419">
                <a:solidFill>
                  <a:srgbClr val="FF0000"/>
                </a:solidFill>
              </a:rPr>
              <a:t>Los clusters tienen que tener forma esférica</a:t>
            </a:r>
            <a:endParaRPr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-"/>
            </a:pPr>
            <a:r>
              <a:rPr lang="es-419">
                <a:solidFill>
                  <a:srgbClr val="FF0000"/>
                </a:solidFill>
              </a:rPr>
              <a:t>No se puede aplicar a data categórica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Clustering Jerárquico: Dendograma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Clustering Jerárquico: Dendograma</a:t>
            </a:r>
            <a:endParaRPr/>
          </a:p>
        </p:txBody>
      </p:sp>
      <p:pic>
        <p:nvPicPr>
          <p:cNvPr id="768" name="Google Shape;768;p71"/>
          <p:cNvPicPr preferRelativeResize="0"/>
          <p:nvPr/>
        </p:nvPicPr>
        <p:blipFill rotWithShape="1">
          <a:blip r:embed="rId3">
            <a:alphaModFix/>
          </a:blip>
          <a:srcRect b="49644" l="0" r="49545" t="0"/>
          <a:stretch/>
        </p:blipFill>
        <p:spPr>
          <a:xfrm>
            <a:off x="1134175" y="929975"/>
            <a:ext cx="2120050" cy="20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Google Shape;769;p71"/>
          <p:cNvSpPr txBox="1"/>
          <p:nvPr/>
        </p:nvSpPr>
        <p:spPr>
          <a:xfrm>
            <a:off x="97375" y="1123675"/>
            <a:ext cx="162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n</a:t>
            </a:r>
            <a:r>
              <a:rPr lang="es-419"/>
              <a:t> samples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n</a:t>
            </a:r>
            <a:r>
              <a:rPr lang="es-419"/>
              <a:t> clusters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Motivación</a:t>
            </a:r>
            <a:endParaRPr/>
          </a:p>
        </p:txBody>
      </p:sp>
      <p:sp>
        <p:nvSpPr>
          <p:cNvPr id="88" name="Google Shape;88;p18"/>
          <p:cNvSpPr txBox="1"/>
          <p:nvPr/>
        </p:nvSpPr>
        <p:spPr>
          <a:xfrm>
            <a:off x="526000" y="1240025"/>
            <a:ext cx="7629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¿Por qué estudiamos aprendizaje No-Supervisado?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Es más </a:t>
            </a:r>
            <a:r>
              <a:rPr b="1" lang="es-419">
                <a:latin typeface="Roboto"/>
                <a:ea typeface="Roboto"/>
                <a:cs typeface="Roboto"/>
                <a:sym typeface="Roboto"/>
              </a:rPr>
              <a:t>fácil</a:t>
            </a:r>
            <a:r>
              <a:rPr lang="es-419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419" u="sng">
                <a:latin typeface="Roboto"/>
                <a:ea typeface="Roboto"/>
                <a:cs typeface="Roboto"/>
                <a:sym typeface="Roboto"/>
              </a:rPr>
              <a:t>conseguir datos</a:t>
            </a:r>
            <a:r>
              <a:rPr lang="es-419">
                <a:latin typeface="Roboto"/>
                <a:ea typeface="Roboto"/>
                <a:cs typeface="Roboto"/>
                <a:sym typeface="Roboto"/>
              </a:rPr>
              <a:t> y más </a:t>
            </a:r>
            <a:r>
              <a:rPr b="1" lang="es-419">
                <a:latin typeface="Roboto"/>
                <a:ea typeface="Roboto"/>
                <a:cs typeface="Roboto"/>
                <a:sym typeface="Roboto"/>
              </a:rPr>
              <a:t>barato</a:t>
            </a:r>
            <a:r>
              <a:rPr lang="es-419">
                <a:latin typeface="Roboto"/>
                <a:ea typeface="Roboto"/>
                <a:cs typeface="Roboto"/>
                <a:sym typeface="Roboto"/>
              </a:rPr>
              <a:t>, es más que nada data generada con una máquina (no hay que pagarle a alguien para identificar clases o chequear el output)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00" y="2861925"/>
            <a:ext cx="2269025" cy="139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4425" y="2439525"/>
            <a:ext cx="2728974" cy="238739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311700" y="4298888"/>
            <a:ext cx="35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detección de tópicos</a:t>
            </a: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2808450" y="4743300"/>
            <a:ext cx="35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Identificación tipos celulares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Clustering Jerárquico: Dendograma</a:t>
            </a:r>
            <a:endParaRPr/>
          </a:p>
        </p:txBody>
      </p:sp>
      <p:pic>
        <p:nvPicPr>
          <p:cNvPr id="775" name="Google Shape;775;p72"/>
          <p:cNvPicPr preferRelativeResize="0"/>
          <p:nvPr/>
        </p:nvPicPr>
        <p:blipFill rotWithShape="1">
          <a:blip r:embed="rId3">
            <a:alphaModFix/>
          </a:blip>
          <a:srcRect b="49644" l="0" r="49545" t="0"/>
          <a:stretch/>
        </p:blipFill>
        <p:spPr>
          <a:xfrm>
            <a:off x="1134175" y="929975"/>
            <a:ext cx="2120050" cy="20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776" name="Google Shape;776;p72"/>
          <p:cNvSpPr txBox="1"/>
          <p:nvPr/>
        </p:nvSpPr>
        <p:spPr>
          <a:xfrm>
            <a:off x="97375" y="1123675"/>
            <a:ext cx="162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n</a:t>
            </a:r>
            <a:r>
              <a:rPr lang="es-419"/>
              <a:t> samples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n</a:t>
            </a:r>
            <a:r>
              <a:rPr lang="es-419"/>
              <a:t> clusters</a:t>
            </a:r>
            <a:endParaRPr/>
          </a:p>
        </p:txBody>
      </p:sp>
      <p:sp>
        <p:nvSpPr>
          <p:cNvPr id="777" name="Google Shape;777;p72"/>
          <p:cNvSpPr txBox="1"/>
          <p:nvPr/>
        </p:nvSpPr>
        <p:spPr>
          <a:xfrm>
            <a:off x="3307975" y="1102600"/>
            <a:ext cx="2320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medida de distancia entre samples (‘affinity’), usualmente la euclídea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Clustering Jerárquico: Dendograma</a:t>
            </a:r>
            <a:endParaRPr/>
          </a:p>
        </p:txBody>
      </p:sp>
      <p:pic>
        <p:nvPicPr>
          <p:cNvPr id="783" name="Google Shape;783;p73"/>
          <p:cNvPicPr preferRelativeResize="0"/>
          <p:nvPr/>
        </p:nvPicPr>
        <p:blipFill rotWithShape="1">
          <a:blip r:embed="rId3">
            <a:alphaModFix/>
          </a:blip>
          <a:srcRect b="49644" l="0" r="49545" t="0"/>
          <a:stretch/>
        </p:blipFill>
        <p:spPr>
          <a:xfrm>
            <a:off x="1134175" y="929975"/>
            <a:ext cx="2120050" cy="20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784" name="Google Shape;784;p73"/>
          <p:cNvSpPr txBox="1"/>
          <p:nvPr/>
        </p:nvSpPr>
        <p:spPr>
          <a:xfrm>
            <a:off x="97375" y="1123675"/>
            <a:ext cx="162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n</a:t>
            </a:r>
            <a:r>
              <a:rPr lang="es-419"/>
              <a:t> samples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n</a:t>
            </a:r>
            <a:r>
              <a:rPr lang="es-419"/>
              <a:t> clusters</a:t>
            </a:r>
            <a:endParaRPr/>
          </a:p>
        </p:txBody>
      </p:sp>
      <p:sp>
        <p:nvSpPr>
          <p:cNvPr id="785" name="Google Shape;785;p73"/>
          <p:cNvSpPr txBox="1"/>
          <p:nvPr/>
        </p:nvSpPr>
        <p:spPr>
          <a:xfrm>
            <a:off x="3307975" y="1102600"/>
            <a:ext cx="2320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medida de distancia entre samples (‘affinity’), usualmente la euclídea</a:t>
            </a:r>
            <a:endParaRPr/>
          </a:p>
        </p:txBody>
      </p:sp>
      <p:cxnSp>
        <p:nvCxnSpPr>
          <p:cNvPr id="786" name="Google Shape;786;p73"/>
          <p:cNvCxnSpPr/>
          <p:nvPr/>
        </p:nvCxnSpPr>
        <p:spPr>
          <a:xfrm>
            <a:off x="3840700" y="1931275"/>
            <a:ext cx="1524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7" name="Google Shape;787;p73"/>
          <p:cNvSpPr txBox="1"/>
          <p:nvPr/>
        </p:nvSpPr>
        <p:spPr>
          <a:xfrm>
            <a:off x="3263750" y="2016975"/>
            <a:ext cx="248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junto los dos cluster que están a menor distancia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Clustering Jerárquico: Dendograma</a:t>
            </a:r>
            <a:endParaRPr/>
          </a:p>
        </p:txBody>
      </p:sp>
      <p:pic>
        <p:nvPicPr>
          <p:cNvPr id="793" name="Google Shape;793;p74"/>
          <p:cNvPicPr preferRelativeResize="0"/>
          <p:nvPr/>
        </p:nvPicPr>
        <p:blipFill rotWithShape="1">
          <a:blip r:embed="rId3">
            <a:alphaModFix/>
          </a:blip>
          <a:srcRect b="49644" l="0" r="49545" t="0"/>
          <a:stretch/>
        </p:blipFill>
        <p:spPr>
          <a:xfrm>
            <a:off x="1134175" y="929975"/>
            <a:ext cx="2120050" cy="20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794" name="Google Shape;794;p74"/>
          <p:cNvSpPr txBox="1"/>
          <p:nvPr/>
        </p:nvSpPr>
        <p:spPr>
          <a:xfrm>
            <a:off x="97375" y="1123675"/>
            <a:ext cx="162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n</a:t>
            </a:r>
            <a:r>
              <a:rPr lang="es-419"/>
              <a:t> samples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n</a:t>
            </a:r>
            <a:r>
              <a:rPr lang="es-419"/>
              <a:t> clusters</a:t>
            </a:r>
            <a:endParaRPr/>
          </a:p>
        </p:txBody>
      </p:sp>
      <p:sp>
        <p:nvSpPr>
          <p:cNvPr id="795" name="Google Shape;795;p74"/>
          <p:cNvSpPr txBox="1"/>
          <p:nvPr/>
        </p:nvSpPr>
        <p:spPr>
          <a:xfrm>
            <a:off x="3307975" y="1102600"/>
            <a:ext cx="2320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medida de distancia entre samples (‘affinity’), usualmente la euclídea</a:t>
            </a:r>
            <a:endParaRPr/>
          </a:p>
        </p:txBody>
      </p:sp>
      <p:cxnSp>
        <p:nvCxnSpPr>
          <p:cNvPr id="796" name="Google Shape;796;p74"/>
          <p:cNvCxnSpPr/>
          <p:nvPr/>
        </p:nvCxnSpPr>
        <p:spPr>
          <a:xfrm>
            <a:off x="3840700" y="1931275"/>
            <a:ext cx="1524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7" name="Google Shape;797;p74"/>
          <p:cNvSpPr txBox="1"/>
          <p:nvPr/>
        </p:nvSpPr>
        <p:spPr>
          <a:xfrm>
            <a:off x="3263750" y="2016975"/>
            <a:ext cx="248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junto los dos cluster que están a menor distancia</a:t>
            </a:r>
            <a:endParaRPr/>
          </a:p>
        </p:txBody>
      </p:sp>
      <p:pic>
        <p:nvPicPr>
          <p:cNvPr id="798" name="Google Shape;798;p74"/>
          <p:cNvPicPr preferRelativeResize="0"/>
          <p:nvPr/>
        </p:nvPicPr>
        <p:blipFill rotWithShape="1">
          <a:blip r:embed="rId3">
            <a:alphaModFix/>
          </a:blip>
          <a:srcRect b="49644" l="50519" r="0" t="0"/>
          <a:stretch/>
        </p:blipFill>
        <p:spPr>
          <a:xfrm>
            <a:off x="5521250" y="868750"/>
            <a:ext cx="2079176" cy="20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Google Shape;799;p74"/>
          <p:cNvSpPr txBox="1"/>
          <p:nvPr/>
        </p:nvSpPr>
        <p:spPr>
          <a:xfrm>
            <a:off x="7667700" y="1316225"/>
            <a:ext cx="35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n-1</a:t>
            </a:r>
            <a:r>
              <a:rPr lang="es-419"/>
              <a:t> clusters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Clustering Jerárquico: Dendograma</a:t>
            </a:r>
            <a:endParaRPr/>
          </a:p>
        </p:txBody>
      </p:sp>
      <p:pic>
        <p:nvPicPr>
          <p:cNvPr id="805" name="Google Shape;805;p75"/>
          <p:cNvPicPr preferRelativeResize="0"/>
          <p:nvPr/>
        </p:nvPicPr>
        <p:blipFill rotWithShape="1">
          <a:blip r:embed="rId3">
            <a:alphaModFix/>
          </a:blip>
          <a:srcRect b="49644" l="0" r="49545" t="0"/>
          <a:stretch/>
        </p:blipFill>
        <p:spPr>
          <a:xfrm>
            <a:off x="1134175" y="929975"/>
            <a:ext cx="2120050" cy="20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806" name="Google Shape;806;p75"/>
          <p:cNvSpPr txBox="1"/>
          <p:nvPr/>
        </p:nvSpPr>
        <p:spPr>
          <a:xfrm>
            <a:off x="97375" y="1123675"/>
            <a:ext cx="162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n</a:t>
            </a:r>
            <a:r>
              <a:rPr lang="es-419"/>
              <a:t> samples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n</a:t>
            </a:r>
            <a:r>
              <a:rPr lang="es-419"/>
              <a:t> clusters</a:t>
            </a:r>
            <a:endParaRPr/>
          </a:p>
        </p:txBody>
      </p:sp>
      <p:sp>
        <p:nvSpPr>
          <p:cNvPr id="807" name="Google Shape;807;p75"/>
          <p:cNvSpPr txBox="1"/>
          <p:nvPr/>
        </p:nvSpPr>
        <p:spPr>
          <a:xfrm>
            <a:off x="3307975" y="1102600"/>
            <a:ext cx="2320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medida de distancia entre samples (‘affinity’), usualmente la euclídea</a:t>
            </a:r>
            <a:endParaRPr/>
          </a:p>
        </p:txBody>
      </p:sp>
      <p:cxnSp>
        <p:nvCxnSpPr>
          <p:cNvPr id="808" name="Google Shape;808;p75"/>
          <p:cNvCxnSpPr/>
          <p:nvPr/>
        </p:nvCxnSpPr>
        <p:spPr>
          <a:xfrm>
            <a:off x="3840700" y="1931275"/>
            <a:ext cx="1524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9" name="Google Shape;809;p75"/>
          <p:cNvSpPr txBox="1"/>
          <p:nvPr/>
        </p:nvSpPr>
        <p:spPr>
          <a:xfrm>
            <a:off x="3263750" y="2016975"/>
            <a:ext cx="248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junto los dos cluster que están a menor distancia</a:t>
            </a:r>
            <a:endParaRPr/>
          </a:p>
        </p:txBody>
      </p:sp>
      <p:pic>
        <p:nvPicPr>
          <p:cNvPr id="810" name="Google Shape;810;p75"/>
          <p:cNvPicPr preferRelativeResize="0"/>
          <p:nvPr/>
        </p:nvPicPr>
        <p:blipFill rotWithShape="1">
          <a:blip r:embed="rId3">
            <a:alphaModFix/>
          </a:blip>
          <a:srcRect b="49644" l="50519" r="0" t="0"/>
          <a:stretch/>
        </p:blipFill>
        <p:spPr>
          <a:xfrm>
            <a:off x="5521250" y="868750"/>
            <a:ext cx="2079176" cy="20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811" name="Google Shape;811;p75"/>
          <p:cNvSpPr txBox="1"/>
          <p:nvPr/>
        </p:nvSpPr>
        <p:spPr>
          <a:xfrm>
            <a:off x="7667700" y="1316225"/>
            <a:ext cx="35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n-1</a:t>
            </a:r>
            <a:r>
              <a:rPr lang="es-419"/>
              <a:t> clusters</a:t>
            </a:r>
            <a:endParaRPr/>
          </a:p>
        </p:txBody>
      </p:sp>
      <p:sp>
        <p:nvSpPr>
          <p:cNvPr id="812" name="Google Shape;812;p75"/>
          <p:cNvSpPr txBox="1"/>
          <p:nvPr/>
        </p:nvSpPr>
        <p:spPr>
          <a:xfrm>
            <a:off x="7745275" y="2697375"/>
            <a:ext cx="1302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distancia entre clusters de &gt;=1 elementos (‘linkage’)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Clustering Jerárquico: Dendograma</a:t>
            </a:r>
            <a:endParaRPr/>
          </a:p>
        </p:txBody>
      </p:sp>
      <p:pic>
        <p:nvPicPr>
          <p:cNvPr id="818" name="Google Shape;818;p76"/>
          <p:cNvPicPr preferRelativeResize="0"/>
          <p:nvPr/>
        </p:nvPicPr>
        <p:blipFill rotWithShape="1">
          <a:blip r:embed="rId3">
            <a:alphaModFix/>
          </a:blip>
          <a:srcRect b="49644" l="0" r="49545" t="0"/>
          <a:stretch/>
        </p:blipFill>
        <p:spPr>
          <a:xfrm>
            <a:off x="1134175" y="929975"/>
            <a:ext cx="2120050" cy="20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819" name="Google Shape;819;p76"/>
          <p:cNvSpPr txBox="1"/>
          <p:nvPr/>
        </p:nvSpPr>
        <p:spPr>
          <a:xfrm>
            <a:off x="97375" y="1123675"/>
            <a:ext cx="162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n</a:t>
            </a:r>
            <a:r>
              <a:rPr lang="es-419"/>
              <a:t> samples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n</a:t>
            </a:r>
            <a:r>
              <a:rPr lang="es-419"/>
              <a:t> clusters</a:t>
            </a:r>
            <a:endParaRPr/>
          </a:p>
        </p:txBody>
      </p:sp>
      <p:sp>
        <p:nvSpPr>
          <p:cNvPr id="820" name="Google Shape;820;p76"/>
          <p:cNvSpPr txBox="1"/>
          <p:nvPr/>
        </p:nvSpPr>
        <p:spPr>
          <a:xfrm>
            <a:off x="3307975" y="1102600"/>
            <a:ext cx="2320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medida de </a:t>
            </a:r>
            <a:r>
              <a:rPr b="1" lang="es-419"/>
              <a:t>distancia entre samples </a:t>
            </a:r>
            <a:r>
              <a:rPr lang="es-419"/>
              <a:t>(‘affinity’)</a:t>
            </a:r>
            <a:r>
              <a:rPr lang="es-419"/>
              <a:t>, usualmente la euclídea</a:t>
            </a:r>
            <a:endParaRPr/>
          </a:p>
        </p:txBody>
      </p:sp>
      <p:cxnSp>
        <p:nvCxnSpPr>
          <p:cNvPr id="821" name="Google Shape;821;p76"/>
          <p:cNvCxnSpPr/>
          <p:nvPr/>
        </p:nvCxnSpPr>
        <p:spPr>
          <a:xfrm>
            <a:off x="3840700" y="1931275"/>
            <a:ext cx="1524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2" name="Google Shape;822;p76"/>
          <p:cNvSpPr txBox="1"/>
          <p:nvPr/>
        </p:nvSpPr>
        <p:spPr>
          <a:xfrm>
            <a:off x="3263750" y="2016975"/>
            <a:ext cx="248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junto los dos cluster que están a menor distancia</a:t>
            </a:r>
            <a:endParaRPr/>
          </a:p>
        </p:txBody>
      </p:sp>
      <p:pic>
        <p:nvPicPr>
          <p:cNvPr id="823" name="Google Shape;823;p76"/>
          <p:cNvPicPr preferRelativeResize="0"/>
          <p:nvPr/>
        </p:nvPicPr>
        <p:blipFill rotWithShape="1">
          <a:blip r:embed="rId3">
            <a:alphaModFix/>
          </a:blip>
          <a:srcRect b="49644" l="50519" r="0" t="0"/>
          <a:stretch/>
        </p:blipFill>
        <p:spPr>
          <a:xfrm>
            <a:off x="5521250" y="868750"/>
            <a:ext cx="2079176" cy="20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824" name="Google Shape;824;p76"/>
          <p:cNvSpPr txBox="1"/>
          <p:nvPr/>
        </p:nvSpPr>
        <p:spPr>
          <a:xfrm>
            <a:off x="7667700" y="1316225"/>
            <a:ext cx="35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n-1</a:t>
            </a:r>
            <a:r>
              <a:rPr lang="es-419"/>
              <a:t> clusters</a:t>
            </a:r>
            <a:endParaRPr/>
          </a:p>
        </p:txBody>
      </p:sp>
      <p:sp>
        <p:nvSpPr>
          <p:cNvPr id="825" name="Google Shape;825;p76"/>
          <p:cNvSpPr txBox="1"/>
          <p:nvPr/>
        </p:nvSpPr>
        <p:spPr>
          <a:xfrm>
            <a:off x="7745275" y="2697375"/>
            <a:ext cx="1302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distancia entre clusters</a:t>
            </a:r>
            <a:r>
              <a:rPr lang="es-419"/>
              <a:t> de &gt;=1 elementos (‘linkage’)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Clustering Jerárquico: Dendograma</a:t>
            </a:r>
            <a:endParaRPr/>
          </a:p>
        </p:txBody>
      </p:sp>
      <p:pic>
        <p:nvPicPr>
          <p:cNvPr id="831" name="Google Shape;831;p77"/>
          <p:cNvPicPr preferRelativeResize="0"/>
          <p:nvPr/>
        </p:nvPicPr>
        <p:blipFill rotWithShape="1">
          <a:blip r:embed="rId3">
            <a:alphaModFix/>
          </a:blip>
          <a:srcRect b="49644" l="0" r="49545" t="0"/>
          <a:stretch/>
        </p:blipFill>
        <p:spPr>
          <a:xfrm>
            <a:off x="1134175" y="929975"/>
            <a:ext cx="2120050" cy="20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832" name="Google Shape;832;p77"/>
          <p:cNvSpPr txBox="1"/>
          <p:nvPr/>
        </p:nvSpPr>
        <p:spPr>
          <a:xfrm>
            <a:off x="97375" y="1123675"/>
            <a:ext cx="162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n</a:t>
            </a:r>
            <a:r>
              <a:rPr lang="es-419"/>
              <a:t> samples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n</a:t>
            </a:r>
            <a:r>
              <a:rPr lang="es-419"/>
              <a:t> clusters</a:t>
            </a:r>
            <a:endParaRPr/>
          </a:p>
        </p:txBody>
      </p:sp>
      <p:sp>
        <p:nvSpPr>
          <p:cNvPr id="833" name="Google Shape;833;p77"/>
          <p:cNvSpPr txBox="1"/>
          <p:nvPr/>
        </p:nvSpPr>
        <p:spPr>
          <a:xfrm>
            <a:off x="3307975" y="1102600"/>
            <a:ext cx="2320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medida de </a:t>
            </a:r>
            <a:r>
              <a:rPr lang="es-419"/>
              <a:t>distancia entre samples (‘affinity’), </a:t>
            </a:r>
            <a:r>
              <a:rPr lang="es-419"/>
              <a:t>usualmente la euclídea</a:t>
            </a:r>
            <a:endParaRPr/>
          </a:p>
        </p:txBody>
      </p:sp>
      <p:cxnSp>
        <p:nvCxnSpPr>
          <p:cNvPr id="834" name="Google Shape;834;p77"/>
          <p:cNvCxnSpPr/>
          <p:nvPr/>
        </p:nvCxnSpPr>
        <p:spPr>
          <a:xfrm>
            <a:off x="3840700" y="1931275"/>
            <a:ext cx="1524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5" name="Google Shape;835;p77"/>
          <p:cNvSpPr txBox="1"/>
          <p:nvPr/>
        </p:nvSpPr>
        <p:spPr>
          <a:xfrm>
            <a:off x="3263750" y="2016975"/>
            <a:ext cx="248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junto los dos cluster que están a menor distancia</a:t>
            </a:r>
            <a:endParaRPr/>
          </a:p>
        </p:txBody>
      </p:sp>
      <p:pic>
        <p:nvPicPr>
          <p:cNvPr id="836" name="Google Shape;836;p77"/>
          <p:cNvPicPr preferRelativeResize="0"/>
          <p:nvPr/>
        </p:nvPicPr>
        <p:blipFill rotWithShape="1">
          <a:blip r:embed="rId3">
            <a:alphaModFix/>
          </a:blip>
          <a:srcRect b="49644" l="50519" r="0" t="0"/>
          <a:stretch/>
        </p:blipFill>
        <p:spPr>
          <a:xfrm>
            <a:off x="5521250" y="868750"/>
            <a:ext cx="2079176" cy="20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837" name="Google Shape;837;p77"/>
          <p:cNvSpPr txBox="1"/>
          <p:nvPr/>
        </p:nvSpPr>
        <p:spPr>
          <a:xfrm>
            <a:off x="7667700" y="1316225"/>
            <a:ext cx="35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n-1</a:t>
            </a:r>
            <a:r>
              <a:rPr lang="es-419"/>
              <a:t> clusters</a:t>
            </a:r>
            <a:endParaRPr/>
          </a:p>
        </p:txBody>
      </p:sp>
      <p:pic>
        <p:nvPicPr>
          <p:cNvPr id="838" name="Google Shape;838;p77"/>
          <p:cNvPicPr preferRelativeResize="0"/>
          <p:nvPr/>
        </p:nvPicPr>
        <p:blipFill rotWithShape="1">
          <a:blip r:embed="rId3">
            <a:alphaModFix/>
          </a:blip>
          <a:srcRect b="0" l="0" r="49400" t="49763"/>
          <a:stretch/>
        </p:blipFill>
        <p:spPr>
          <a:xfrm>
            <a:off x="5521250" y="3062600"/>
            <a:ext cx="2126176" cy="2080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9" name="Google Shape;839;p77"/>
          <p:cNvCxnSpPr/>
          <p:nvPr/>
        </p:nvCxnSpPr>
        <p:spPr>
          <a:xfrm>
            <a:off x="7635050" y="2483050"/>
            <a:ext cx="6000" cy="58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0" name="Google Shape;840;p77"/>
          <p:cNvSpPr txBox="1"/>
          <p:nvPr/>
        </p:nvSpPr>
        <p:spPr>
          <a:xfrm>
            <a:off x="7745275" y="2697375"/>
            <a:ext cx="1302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distancia entre clusters</a:t>
            </a:r>
            <a:r>
              <a:rPr lang="es-419"/>
              <a:t> de &gt;=1 elementos (‘linkage’)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Clustering Jerárquico: Dendograma</a:t>
            </a:r>
            <a:endParaRPr/>
          </a:p>
        </p:txBody>
      </p:sp>
      <p:pic>
        <p:nvPicPr>
          <p:cNvPr id="846" name="Google Shape;846;p78"/>
          <p:cNvPicPr preferRelativeResize="0"/>
          <p:nvPr/>
        </p:nvPicPr>
        <p:blipFill rotWithShape="1">
          <a:blip r:embed="rId3">
            <a:alphaModFix/>
          </a:blip>
          <a:srcRect b="49644" l="0" r="49545" t="0"/>
          <a:stretch/>
        </p:blipFill>
        <p:spPr>
          <a:xfrm>
            <a:off x="1134175" y="929975"/>
            <a:ext cx="2120050" cy="20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847" name="Google Shape;847;p78"/>
          <p:cNvSpPr txBox="1"/>
          <p:nvPr/>
        </p:nvSpPr>
        <p:spPr>
          <a:xfrm>
            <a:off x="97375" y="1123675"/>
            <a:ext cx="162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n</a:t>
            </a:r>
            <a:r>
              <a:rPr lang="es-419"/>
              <a:t> samples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n</a:t>
            </a:r>
            <a:r>
              <a:rPr lang="es-419"/>
              <a:t> clusters</a:t>
            </a:r>
            <a:endParaRPr/>
          </a:p>
        </p:txBody>
      </p:sp>
      <p:sp>
        <p:nvSpPr>
          <p:cNvPr id="848" name="Google Shape;848;p78"/>
          <p:cNvSpPr txBox="1"/>
          <p:nvPr/>
        </p:nvSpPr>
        <p:spPr>
          <a:xfrm>
            <a:off x="3307975" y="1102600"/>
            <a:ext cx="2320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medida de </a:t>
            </a:r>
            <a:r>
              <a:rPr lang="es-419"/>
              <a:t>distancia entre samples (‘affinity’),</a:t>
            </a:r>
            <a:r>
              <a:rPr lang="es-419"/>
              <a:t> usualmente la euclídea</a:t>
            </a:r>
            <a:endParaRPr/>
          </a:p>
        </p:txBody>
      </p:sp>
      <p:cxnSp>
        <p:nvCxnSpPr>
          <p:cNvPr id="849" name="Google Shape;849;p78"/>
          <p:cNvCxnSpPr/>
          <p:nvPr/>
        </p:nvCxnSpPr>
        <p:spPr>
          <a:xfrm>
            <a:off x="3840700" y="1931275"/>
            <a:ext cx="1524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0" name="Google Shape;850;p78"/>
          <p:cNvSpPr txBox="1"/>
          <p:nvPr/>
        </p:nvSpPr>
        <p:spPr>
          <a:xfrm>
            <a:off x="3263750" y="2016975"/>
            <a:ext cx="248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junto los dos cluster que están a menor distancia</a:t>
            </a:r>
            <a:endParaRPr/>
          </a:p>
        </p:txBody>
      </p:sp>
      <p:pic>
        <p:nvPicPr>
          <p:cNvPr id="851" name="Google Shape;851;p78"/>
          <p:cNvPicPr preferRelativeResize="0"/>
          <p:nvPr/>
        </p:nvPicPr>
        <p:blipFill rotWithShape="1">
          <a:blip r:embed="rId3">
            <a:alphaModFix/>
          </a:blip>
          <a:srcRect b="49644" l="50519" r="0" t="0"/>
          <a:stretch/>
        </p:blipFill>
        <p:spPr>
          <a:xfrm>
            <a:off x="5521250" y="868750"/>
            <a:ext cx="2079176" cy="20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852" name="Google Shape;852;p78"/>
          <p:cNvSpPr txBox="1"/>
          <p:nvPr/>
        </p:nvSpPr>
        <p:spPr>
          <a:xfrm>
            <a:off x="7667700" y="1316225"/>
            <a:ext cx="35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n-1</a:t>
            </a:r>
            <a:r>
              <a:rPr lang="es-419"/>
              <a:t> clusters</a:t>
            </a:r>
            <a:endParaRPr/>
          </a:p>
        </p:txBody>
      </p:sp>
      <p:pic>
        <p:nvPicPr>
          <p:cNvPr id="853" name="Google Shape;853;p78"/>
          <p:cNvPicPr preferRelativeResize="0"/>
          <p:nvPr/>
        </p:nvPicPr>
        <p:blipFill rotWithShape="1">
          <a:blip r:embed="rId3">
            <a:alphaModFix/>
          </a:blip>
          <a:srcRect b="0" l="0" r="49400" t="49763"/>
          <a:stretch/>
        </p:blipFill>
        <p:spPr>
          <a:xfrm>
            <a:off x="5521250" y="3062600"/>
            <a:ext cx="2126176" cy="2080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4" name="Google Shape;854;p78"/>
          <p:cNvCxnSpPr/>
          <p:nvPr/>
        </p:nvCxnSpPr>
        <p:spPr>
          <a:xfrm>
            <a:off x="7635050" y="2483050"/>
            <a:ext cx="6000" cy="58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5" name="Google Shape;855;p78"/>
          <p:cNvSpPr txBox="1"/>
          <p:nvPr/>
        </p:nvSpPr>
        <p:spPr>
          <a:xfrm>
            <a:off x="7745275" y="2697375"/>
            <a:ext cx="1302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distancia entre clusters de &gt;=1 elementos (‘linkage’)</a:t>
            </a:r>
            <a:endParaRPr/>
          </a:p>
        </p:txBody>
      </p:sp>
      <p:pic>
        <p:nvPicPr>
          <p:cNvPr id="856" name="Google Shape;856;p78"/>
          <p:cNvPicPr preferRelativeResize="0"/>
          <p:nvPr/>
        </p:nvPicPr>
        <p:blipFill rotWithShape="1">
          <a:blip r:embed="rId3">
            <a:alphaModFix/>
          </a:blip>
          <a:srcRect b="0" l="50308" r="0" t="46216"/>
          <a:stretch/>
        </p:blipFill>
        <p:spPr>
          <a:xfrm>
            <a:off x="3201875" y="2915650"/>
            <a:ext cx="2088025" cy="2227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7" name="Google Shape;857;p78"/>
          <p:cNvCxnSpPr/>
          <p:nvPr/>
        </p:nvCxnSpPr>
        <p:spPr>
          <a:xfrm flipH="1">
            <a:off x="5289900" y="4194825"/>
            <a:ext cx="508200" cy="4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Clustering Jerárquico: Dendograma</a:t>
            </a:r>
            <a:endParaRPr/>
          </a:p>
        </p:txBody>
      </p:sp>
      <p:pic>
        <p:nvPicPr>
          <p:cNvPr id="863" name="Google Shape;863;p79"/>
          <p:cNvPicPr preferRelativeResize="0"/>
          <p:nvPr/>
        </p:nvPicPr>
        <p:blipFill rotWithShape="1">
          <a:blip r:embed="rId3">
            <a:alphaModFix/>
          </a:blip>
          <a:srcRect b="49644" l="0" r="49545" t="0"/>
          <a:stretch/>
        </p:blipFill>
        <p:spPr>
          <a:xfrm>
            <a:off x="1134175" y="929975"/>
            <a:ext cx="2120050" cy="20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864" name="Google Shape;864;p79"/>
          <p:cNvSpPr txBox="1"/>
          <p:nvPr/>
        </p:nvSpPr>
        <p:spPr>
          <a:xfrm>
            <a:off x="97375" y="1123675"/>
            <a:ext cx="162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n</a:t>
            </a:r>
            <a:r>
              <a:rPr lang="es-419"/>
              <a:t> samples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n</a:t>
            </a:r>
            <a:r>
              <a:rPr lang="es-419"/>
              <a:t> clusters</a:t>
            </a:r>
            <a:endParaRPr/>
          </a:p>
        </p:txBody>
      </p:sp>
      <p:sp>
        <p:nvSpPr>
          <p:cNvPr id="865" name="Google Shape;865;p79"/>
          <p:cNvSpPr txBox="1"/>
          <p:nvPr/>
        </p:nvSpPr>
        <p:spPr>
          <a:xfrm>
            <a:off x="3307975" y="1102600"/>
            <a:ext cx="2320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medida de distancia entre samples (‘affinity’), usualmente la euclídea</a:t>
            </a:r>
            <a:endParaRPr/>
          </a:p>
        </p:txBody>
      </p:sp>
      <p:cxnSp>
        <p:nvCxnSpPr>
          <p:cNvPr id="866" name="Google Shape;866;p79"/>
          <p:cNvCxnSpPr/>
          <p:nvPr/>
        </p:nvCxnSpPr>
        <p:spPr>
          <a:xfrm>
            <a:off x="3840700" y="1931275"/>
            <a:ext cx="1524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7" name="Google Shape;867;p79"/>
          <p:cNvSpPr txBox="1"/>
          <p:nvPr/>
        </p:nvSpPr>
        <p:spPr>
          <a:xfrm>
            <a:off x="3263750" y="2016975"/>
            <a:ext cx="248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junto los dos cluster que están a menor distancia</a:t>
            </a:r>
            <a:endParaRPr/>
          </a:p>
        </p:txBody>
      </p:sp>
      <p:pic>
        <p:nvPicPr>
          <p:cNvPr id="868" name="Google Shape;868;p79"/>
          <p:cNvPicPr preferRelativeResize="0"/>
          <p:nvPr/>
        </p:nvPicPr>
        <p:blipFill rotWithShape="1">
          <a:blip r:embed="rId3">
            <a:alphaModFix/>
          </a:blip>
          <a:srcRect b="49644" l="50519" r="0" t="0"/>
          <a:stretch/>
        </p:blipFill>
        <p:spPr>
          <a:xfrm>
            <a:off x="5521250" y="868750"/>
            <a:ext cx="2079176" cy="20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869" name="Google Shape;869;p79"/>
          <p:cNvSpPr txBox="1"/>
          <p:nvPr/>
        </p:nvSpPr>
        <p:spPr>
          <a:xfrm>
            <a:off x="7667700" y="1316225"/>
            <a:ext cx="35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n-1</a:t>
            </a:r>
            <a:r>
              <a:rPr lang="es-419"/>
              <a:t> clusters</a:t>
            </a:r>
            <a:endParaRPr/>
          </a:p>
        </p:txBody>
      </p:sp>
      <p:pic>
        <p:nvPicPr>
          <p:cNvPr id="870" name="Google Shape;870;p79"/>
          <p:cNvPicPr preferRelativeResize="0"/>
          <p:nvPr/>
        </p:nvPicPr>
        <p:blipFill rotWithShape="1">
          <a:blip r:embed="rId3">
            <a:alphaModFix/>
          </a:blip>
          <a:srcRect b="0" l="0" r="49400" t="49763"/>
          <a:stretch/>
        </p:blipFill>
        <p:spPr>
          <a:xfrm>
            <a:off x="5521250" y="3062600"/>
            <a:ext cx="2126176" cy="2080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1" name="Google Shape;871;p79"/>
          <p:cNvCxnSpPr/>
          <p:nvPr/>
        </p:nvCxnSpPr>
        <p:spPr>
          <a:xfrm>
            <a:off x="7635050" y="2483050"/>
            <a:ext cx="6000" cy="58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2" name="Google Shape;872;p79"/>
          <p:cNvSpPr txBox="1"/>
          <p:nvPr/>
        </p:nvSpPr>
        <p:spPr>
          <a:xfrm>
            <a:off x="7745275" y="2697375"/>
            <a:ext cx="1302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distancia entre clusters de &gt;=1 elementos (‘linkage’)</a:t>
            </a:r>
            <a:endParaRPr/>
          </a:p>
        </p:txBody>
      </p:sp>
      <p:pic>
        <p:nvPicPr>
          <p:cNvPr id="873" name="Google Shape;873;p79"/>
          <p:cNvPicPr preferRelativeResize="0"/>
          <p:nvPr/>
        </p:nvPicPr>
        <p:blipFill rotWithShape="1">
          <a:blip r:embed="rId3">
            <a:alphaModFix/>
          </a:blip>
          <a:srcRect b="0" l="50308" r="0" t="46216"/>
          <a:stretch/>
        </p:blipFill>
        <p:spPr>
          <a:xfrm>
            <a:off x="3201875" y="2915650"/>
            <a:ext cx="2088025" cy="2227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4" name="Google Shape;874;p79"/>
          <p:cNvCxnSpPr/>
          <p:nvPr/>
        </p:nvCxnSpPr>
        <p:spPr>
          <a:xfrm flipH="1">
            <a:off x="5289900" y="4194825"/>
            <a:ext cx="508200" cy="4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75" name="Google Shape;875;p79"/>
          <p:cNvPicPr preferRelativeResize="0"/>
          <p:nvPr/>
        </p:nvPicPr>
        <p:blipFill rotWithShape="1">
          <a:blip r:embed="rId4">
            <a:alphaModFix/>
          </a:blip>
          <a:srcRect b="0" l="0" r="52805" t="0"/>
          <a:stretch/>
        </p:blipFill>
        <p:spPr>
          <a:xfrm>
            <a:off x="526000" y="3062600"/>
            <a:ext cx="1999680" cy="1851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cxnSp>
        <p:nvCxnSpPr>
          <p:cNvPr id="876" name="Google Shape;876;p79"/>
          <p:cNvCxnSpPr/>
          <p:nvPr/>
        </p:nvCxnSpPr>
        <p:spPr>
          <a:xfrm flipH="1">
            <a:off x="2799775" y="4194825"/>
            <a:ext cx="508200" cy="4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7" name="Google Shape;877;p79"/>
          <p:cNvSpPr txBox="1"/>
          <p:nvPr/>
        </p:nvSpPr>
        <p:spPr>
          <a:xfrm>
            <a:off x="2808450" y="4252625"/>
            <a:ext cx="35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(...)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Clustering Jerárquico: Dendograma</a:t>
            </a:r>
            <a:endParaRPr/>
          </a:p>
        </p:txBody>
      </p:sp>
      <p:pic>
        <p:nvPicPr>
          <p:cNvPr id="883" name="Google Shape;883;p80"/>
          <p:cNvPicPr preferRelativeResize="0"/>
          <p:nvPr/>
        </p:nvPicPr>
        <p:blipFill rotWithShape="1">
          <a:blip r:embed="rId3">
            <a:alphaModFix/>
          </a:blip>
          <a:srcRect b="49644" l="0" r="49545" t="0"/>
          <a:stretch/>
        </p:blipFill>
        <p:spPr>
          <a:xfrm>
            <a:off x="1134175" y="929975"/>
            <a:ext cx="2120050" cy="20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884" name="Google Shape;884;p80"/>
          <p:cNvSpPr txBox="1"/>
          <p:nvPr/>
        </p:nvSpPr>
        <p:spPr>
          <a:xfrm>
            <a:off x="97375" y="1123675"/>
            <a:ext cx="162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n</a:t>
            </a:r>
            <a:r>
              <a:rPr lang="es-419"/>
              <a:t> samples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n</a:t>
            </a:r>
            <a:r>
              <a:rPr lang="es-419"/>
              <a:t> clusters</a:t>
            </a:r>
            <a:endParaRPr/>
          </a:p>
        </p:txBody>
      </p:sp>
      <p:sp>
        <p:nvSpPr>
          <p:cNvPr id="885" name="Google Shape;885;p80"/>
          <p:cNvSpPr txBox="1"/>
          <p:nvPr/>
        </p:nvSpPr>
        <p:spPr>
          <a:xfrm>
            <a:off x="3307975" y="1102600"/>
            <a:ext cx="2320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medida de distancia entre samples (‘affinity’), usualmente la euclídea</a:t>
            </a:r>
            <a:endParaRPr/>
          </a:p>
        </p:txBody>
      </p:sp>
      <p:cxnSp>
        <p:nvCxnSpPr>
          <p:cNvPr id="886" name="Google Shape;886;p80"/>
          <p:cNvCxnSpPr/>
          <p:nvPr/>
        </p:nvCxnSpPr>
        <p:spPr>
          <a:xfrm>
            <a:off x="3840700" y="1931275"/>
            <a:ext cx="1524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7" name="Google Shape;887;p80"/>
          <p:cNvSpPr txBox="1"/>
          <p:nvPr/>
        </p:nvSpPr>
        <p:spPr>
          <a:xfrm>
            <a:off x="3263750" y="2016975"/>
            <a:ext cx="248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junto los dos cluster que están a menor distancia</a:t>
            </a:r>
            <a:endParaRPr/>
          </a:p>
        </p:txBody>
      </p:sp>
      <p:pic>
        <p:nvPicPr>
          <p:cNvPr id="888" name="Google Shape;888;p80"/>
          <p:cNvPicPr preferRelativeResize="0"/>
          <p:nvPr/>
        </p:nvPicPr>
        <p:blipFill rotWithShape="1">
          <a:blip r:embed="rId3">
            <a:alphaModFix/>
          </a:blip>
          <a:srcRect b="49644" l="50519" r="0" t="0"/>
          <a:stretch/>
        </p:blipFill>
        <p:spPr>
          <a:xfrm>
            <a:off x="5521250" y="868750"/>
            <a:ext cx="2079176" cy="20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889" name="Google Shape;889;p80"/>
          <p:cNvSpPr txBox="1"/>
          <p:nvPr/>
        </p:nvSpPr>
        <p:spPr>
          <a:xfrm>
            <a:off x="7667700" y="1316225"/>
            <a:ext cx="35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n-1</a:t>
            </a:r>
            <a:r>
              <a:rPr lang="es-419"/>
              <a:t> clusters</a:t>
            </a:r>
            <a:endParaRPr/>
          </a:p>
        </p:txBody>
      </p:sp>
      <p:pic>
        <p:nvPicPr>
          <p:cNvPr id="890" name="Google Shape;890;p80"/>
          <p:cNvPicPr preferRelativeResize="0"/>
          <p:nvPr/>
        </p:nvPicPr>
        <p:blipFill rotWithShape="1">
          <a:blip r:embed="rId3">
            <a:alphaModFix/>
          </a:blip>
          <a:srcRect b="0" l="0" r="49400" t="49763"/>
          <a:stretch/>
        </p:blipFill>
        <p:spPr>
          <a:xfrm>
            <a:off x="5521250" y="3062600"/>
            <a:ext cx="2126176" cy="2080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1" name="Google Shape;891;p80"/>
          <p:cNvCxnSpPr/>
          <p:nvPr/>
        </p:nvCxnSpPr>
        <p:spPr>
          <a:xfrm>
            <a:off x="7635050" y="2483050"/>
            <a:ext cx="6000" cy="58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2" name="Google Shape;892;p80"/>
          <p:cNvSpPr txBox="1"/>
          <p:nvPr/>
        </p:nvSpPr>
        <p:spPr>
          <a:xfrm>
            <a:off x="7745275" y="2697375"/>
            <a:ext cx="1302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distancia entre clusters de &gt;=1 elementos (‘linkage’)</a:t>
            </a:r>
            <a:endParaRPr/>
          </a:p>
        </p:txBody>
      </p:sp>
      <p:pic>
        <p:nvPicPr>
          <p:cNvPr id="893" name="Google Shape;893;p80"/>
          <p:cNvPicPr preferRelativeResize="0"/>
          <p:nvPr/>
        </p:nvPicPr>
        <p:blipFill rotWithShape="1">
          <a:blip r:embed="rId3">
            <a:alphaModFix/>
          </a:blip>
          <a:srcRect b="0" l="50308" r="0" t="46216"/>
          <a:stretch/>
        </p:blipFill>
        <p:spPr>
          <a:xfrm>
            <a:off x="3201875" y="2915650"/>
            <a:ext cx="2088025" cy="2227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4" name="Google Shape;894;p80"/>
          <p:cNvCxnSpPr/>
          <p:nvPr/>
        </p:nvCxnSpPr>
        <p:spPr>
          <a:xfrm flipH="1">
            <a:off x="5289900" y="4194825"/>
            <a:ext cx="508200" cy="4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95" name="Google Shape;895;p80"/>
          <p:cNvPicPr preferRelativeResize="0"/>
          <p:nvPr/>
        </p:nvPicPr>
        <p:blipFill rotWithShape="1">
          <a:blip r:embed="rId4">
            <a:alphaModFix/>
          </a:blip>
          <a:srcRect b="0" l="0" r="52805" t="0"/>
          <a:stretch/>
        </p:blipFill>
        <p:spPr>
          <a:xfrm>
            <a:off x="526000" y="3062600"/>
            <a:ext cx="1999680" cy="1851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cxnSp>
        <p:nvCxnSpPr>
          <p:cNvPr id="896" name="Google Shape;896;p80"/>
          <p:cNvCxnSpPr/>
          <p:nvPr/>
        </p:nvCxnSpPr>
        <p:spPr>
          <a:xfrm flipH="1">
            <a:off x="2799775" y="4194825"/>
            <a:ext cx="508200" cy="4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7" name="Google Shape;897;p80"/>
          <p:cNvSpPr txBox="1"/>
          <p:nvPr/>
        </p:nvSpPr>
        <p:spPr>
          <a:xfrm>
            <a:off x="2808450" y="4252625"/>
            <a:ext cx="35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(...)</a:t>
            </a:r>
            <a:endParaRPr/>
          </a:p>
        </p:txBody>
      </p:sp>
      <p:sp>
        <p:nvSpPr>
          <p:cNvPr id="898" name="Google Shape;898;p80"/>
          <p:cNvSpPr txBox="1"/>
          <p:nvPr/>
        </p:nvSpPr>
        <p:spPr>
          <a:xfrm>
            <a:off x="954650" y="2715650"/>
            <a:ext cx="35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1</a:t>
            </a:r>
            <a:r>
              <a:rPr lang="es-419"/>
              <a:t> cluster</a:t>
            </a:r>
            <a:endParaRPr/>
          </a:p>
        </p:txBody>
      </p:sp>
      <p:sp>
        <p:nvSpPr>
          <p:cNvPr id="899" name="Google Shape;899;p80"/>
          <p:cNvSpPr txBox="1"/>
          <p:nvPr/>
        </p:nvSpPr>
        <p:spPr>
          <a:xfrm>
            <a:off x="923350" y="4545800"/>
            <a:ext cx="35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9</a:t>
            </a:r>
            <a:r>
              <a:rPr lang="es-419"/>
              <a:t> clusters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Clustering Jerárquico: Dendograma</a:t>
            </a:r>
            <a:endParaRPr/>
          </a:p>
        </p:txBody>
      </p:sp>
      <p:pic>
        <p:nvPicPr>
          <p:cNvPr id="905" name="Google Shape;905;p81"/>
          <p:cNvPicPr preferRelativeResize="0"/>
          <p:nvPr/>
        </p:nvPicPr>
        <p:blipFill rotWithShape="1">
          <a:blip r:embed="rId3">
            <a:alphaModFix/>
          </a:blip>
          <a:srcRect b="49644" l="0" r="49545" t="0"/>
          <a:stretch/>
        </p:blipFill>
        <p:spPr>
          <a:xfrm>
            <a:off x="1134175" y="929975"/>
            <a:ext cx="2120050" cy="20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906" name="Google Shape;906;p81"/>
          <p:cNvSpPr txBox="1"/>
          <p:nvPr/>
        </p:nvSpPr>
        <p:spPr>
          <a:xfrm>
            <a:off x="97375" y="1123675"/>
            <a:ext cx="162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n</a:t>
            </a:r>
            <a:r>
              <a:rPr lang="es-419"/>
              <a:t> samples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n</a:t>
            </a:r>
            <a:r>
              <a:rPr lang="es-419"/>
              <a:t> clusters</a:t>
            </a:r>
            <a:endParaRPr/>
          </a:p>
        </p:txBody>
      </p:sp>
      <p:sp>
        <p:nvSpPr>
          <p:cNvPr id="907" name="Google Shape;907;p81"/>
          <p:cNvSpPr txBox="1"/>
          <p:nvPr/>
        </p:nvSpPr>
        <p:spPr>
          <a:xfrm>
            <a:off x="3307975" y="1102600"/>
            <a:ext cx="2320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medida de distancia entre samples (‘affinity’), usualmente la euclídea</a:t>
            </a:r>
            <a:endParaRPr/>
          </a:p>
        </p:txBody>
      </p:sp>
      <p:cxnSp>
        <p:nvCxnSpPr>
          <p:cNvPr id="908" name="Google Shape;908;p81"/>
          <p:cNvCxnSpPr/>
          <p:nvPr/>
        </p:nvCxnSpPr>
        <p:spPr>
          <a:xfrm>
            <a:off x="3840700" y="1931275"/>
            <a:ext cx="1524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9" name="Google Shape;909;p81"/>
          <p:cNvSpPr txBox="1"/>
          <p:nvPr/>
        </p:nvSpPr>
        <p:spPr>
          <a:xfrm>
            <a:off x="3263750" y="2016975"/>
            <a:ext cx="248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junto los dos cluster que están a menor distancia</a:t>
            </a:r>
            <a:endParaRPr/>
          </a:p>
        </p:txBody>
      </p:sp>
      <p:pic>
        <p:nvPicPr>
          <p:cNvPr id="910" name="Google Shape;910;p81"/>
          <p:cNvPicPr preferRelativeResize="0"/>
          <p:nvPr/>
        </p:nvPicPr>
        <p:blipFill rotWithShape="1">
          <a:blip r:embed="rId3">
            <a:alphaModFix/>
          </a:blip>
          <a:srcRect b="49644" l="50519" r="0" t="0"/>
          <a:stretch/>
        </p:blipFill>
        <p:spPr>
          <a:xfrm>
            <a:off x="5521250" y="868750"/>
            <a:ext cx="2079176" cy="20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911" name="Google Shape;911;p81"/>
          <p:cNvSpPr txBox="1"/>
          <p:nvPr/>
        </p:nvSpPr>
        <p:spPr>
          <a:xfrm>
            <a:off x="7667700" y="1316225"/>
            <a:ext cx="35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n-1</a:t>
            </a:r>
            <a:r>
              <a:rPr lang="es-419"/>
              <a:t> clusters</a:t>
            </a:r>
            <a:endParaRPr/>
          </a:p>
        </p:txBody>
      </p:sp>
      <p:pic>
        <p:nvPicPr>
          <p:cNvPr id="912" name="Google Shape;912;p81"/>
          <p:cNvPicPr preferRelativeResize="0"/>
          <p:nvPr/>
        </p:nvPicPr>
        <p:blipFill rotWithShape="1">
          <a:blip r:embed="rId3">
            <a:alphaModFix/>
          </a:blip>
          <a:srcRect b="0" l="0" r="49400" t="49763"/>
          <a:stretch/>
        </p:blipFill>
        <p:spPr>
          <a:xfrm>
            <a:off x="5521250" y="3062600"/>
            <a:ext cx="2126176" cy="2080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3" name="Google Shape;913;p81"/>
          <p:cNvCxnSpPr/>
          <p:nvPr/>
        </p:nvCxnSpPr>
        <p:spPr>
          <a:xfrm>
            <a:off x="7635050" y="2483050"/>
            <a:ext cx="6000" cy="58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4" name="Google Shape;914;p81"/>
          <p:cNvSpPr txBox="1"/>
          <p:nvPr/>
        </p:nvSpPr>
        <p:spPr>
          <a:xfrm>
            <a:off x="7745275" y="2697375"/>
            <a:ext cx="1302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distancia entre clusters de &gt;=1 elementos (‘linkage’)</a:t>
            </a:r>
            <a:endParaRPr/>
          </a:p>
        </p:txBody>
      </p:sp>
      <p:pic>
        <p:nvPicPr>
          <p:cNvPr id="915" name="Google Shape;915;p81"/>
          <p:cNvPicPr preferRelativeResize="0"/>
          <p:nvPr/>
        </p:nvPicPr>
        <p:blipFill rotWithShape="1">
          <a:blip r:embed="rId3">
            <a:alphaModFix/>
          </a:blip>
          <a:srcRect b="0" l="50308" r="0" t="46216"/>
          <a:stretch/>
        </p:blipFill>
        <p:spPr>
          <a:xfrm>
            <a:off x="3201875" y="2915650"/>
            <a:ext cx="2088025" cy="2227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6" name="Google Shape;916;p81"/>
          <p:cNvCxnSpPr/>
          <p:nvPr/>
        </p:nvCxnSpPr>
        <p:spPr>
          <a:xfrm flipH="1">
            <a:off x="5289900" y="4194825"/>
            <a:ext cx="508200" cy="4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17" name="Google Shape;917;p81"/>
          <p:cNvPicPr preferRelativeResize="0"/>
          <p:nvPr/>
        </p:nvPicPr>
        <p:blipFill rotWithShape="1">
          <a:blip r:embed="rId4">
            <a:alphaModFix/>
          </a:blip>
          <a:srcRect b="0" l="0" r="52805" t="0"/>
          <a:stretch/>
        </p:blipFill>
        <p:spPr>
          <a:xfrm>
            <a:off x="526000" y="3062600"/>
            <a:ext cx="1999680" cy="1851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cxnSp>
        <p:nvCxnSpPr>
          <p:cNvPr id="918" name="Google Shape;918;p81"/>
          <p:cNvCxnSpPr/>
          <p:nvPr/>
        </p:nvCxnSpPr>
        <p:spPr>
          <a:xfrm flipH="1">
            <a:off x="2799775" y="4194825"/>
            <a:ext cx="508200" cy="4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9" name="Google Shape;919;p81"/>
          <p:cNvSpPr txBox="1"/>
          <p:nvPr/>
        </p:nvSpPr>
        <p:spPr>
          <a:xfrm>
            <a:off x="2808450" y="4252625"/>
            <a:ext cx="35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(...)</a:t>
            </a:r>
            <a:endParaRPr/>
          </a:p>
        </p:txBody>
      </p:sp>
      <p:sp>
        <p:nvSpPr>
          <p:cNvPr id="920" name="Google Shape;920;p81"/>
          <p:cNvSpPr txBox="1"/>
          <p:nvPr/>
        </p:nvSpPr>
        <p:spPr>
          <a:xfrm>
            <a:off x="954650" y="2715650"/>
            <a:ext cx="35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1</a:t>
            </a:r>
            <a:r>
              <a:rPr lang="es-419"/>
              <a:t> cluster</a:t>
            </a:r>
            <a:endParaRPr/>
          </a:p>
        </p:txBody>
      </p:sp>
      <p:sp>
        <p:nvSpPr>
          <p:cNvPr id="921" name="Google Shape;921;p81"/>
          <p:cNvSpPr txBox="1"/>
          <p:nvPr/>
        </p:nvSpPr>
        <p:spPr>
          <a:xfrm>
            <a:off x="923350" y="4545800"/>
            <a:ext cx="35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9</a:t>
            </a:r>
            <a:r>
              <a:rPr lang="es-419"/>
              <a:t> clusters</a:t>
            </a:r>
            <a:endParaRPr/>
          </a:p>
        </p:txBody>
      </p:sp>
      <p:cxnSp>
        <p:nvCxnSpPr>
          <p:cNvPr id="922" name="Google Shape;922;p81"/>
          <p:cNvCxnSpPr/>
          <p:nvPr/>
        </p:nvCxnSpPr>
        <p:spPr>
          <a:xfrm rot="10800000">
            <a:off x="801550" y="4252650"/>
            <a:ext cx="14757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Motivación</a:t>
            </a:r>
            <a:endParaRPr/>
          </a:p>
        </p:txBody>
      </p:sp>
      <p:sp>
        <p:nvSpPr>
          <p:cNvPr id="98" name="Google Shape;98;p19"/>
          <p:cNvSpPr txBox="1"/>
          <p:nvPr/>
        </p:nvSpPr>
        <p:spPr>
          <a:xfrm>
            <a:off x="526000" y="1240025"/>
            <a:ext cx="7629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¿Por qué estudiamos aprendizaje No-Supervisado?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Es más </a:t>
            </a:r>
            <a:r>
              <a:rPr b="1" lang="es-419">
                <a:latin typeface="Roboto"/>
                <a:ea typeface="Roboto"/>
                <a:cs typeface="Roboto"/>
                <a:sym typeface="Roboto"/>
              </a:rPr>
              <a:t>fácil</a:t>
            </a:r>
            <a:r>
              <a:rPr lang="es-419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419" u="sng">
                <a:latin typeface="Roboto"/>
                <a:ea typeface="Roboto"/>
                <a:cs typeface="Roboto"/>
                <a:sym typeface="Roboto"/>
              </a:rPr>
              <a:t>conseguir datos</a:t>
            </a:r>
            <a:r>
              <a:rPr lang="es-419">
                <a:latin typeface="Roboto"/>
                <a:ea typeface="Roboto"/>
                <a:cs typeface="Roboto"/>
                <a:sym typeface="Roboto"/>
              </a:rPr>
              <a:t> y más </a:t>
            </a:r>
            <a:r>
              <a:rPr b="1" lang="es-419">
                <a:latin typeface="Roboto"/>
                <a:ea typeface="Roboto"/>
                <a:cs typeface="Roboto"/>
                <a:sym typeface="Roboto"/>
              </a:rPr>
              <a:t>barato</a:t>
            </a:r>
            <a:r>
              <a:rPr lang="es-419">
                <a:latin typeface="Roboto"/>
                <a:ea typeface="Roboto"/>
                <a:cs typeface="Roboto"/>
                <a:sym typeface="Roboto"/>
              </a:rPr>
              <a:t>, es más que nada data generada con una máquina (no hay que pagarle a alguien para identificar clases o chequear el output)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00" y="2861925"/>
            <a:ext cx="2269025" cy="139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4425" y="2439525"/>
            <a:ext cx="2728974" cy="238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4400" y="2571738"/>
            <a:ext cx="3434251" cy="186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5865450" y="4534300"/>
            <a:ext cx="35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Recomendación/Publicidad</a:t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2808450" y="4743300"/>
            <a:ext cx="35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Identificación tipos celulares</a:t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311700" y="4298888"/>
            <a:ext cx="35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detección de tópicos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Clustering Jerárquico: Dendograma</a:t>
            </a:r>
            <a:endParaRPr/>
          </a:p>
        </p:txBody>
      </p:sp>
      <p:pic>
        <p:nvPicPr>
          <p:cNvPr id="928" name="Google Shape;928;p82"/>
          <p:cNvPicPr preferRelativeResize="0"/>
          <p:nvPr/>
        </p:nvPicPr>
        <p:blipFill rotWithShape="1">
          <a:blip r:embed="rId3">
            <a:alphaModFix/>
          </a:blip>
          <a:srcRect b="49644" l="0" r="49545" t="0"/>
          <a:stretch/>
        </p:blipFill>
        <p:spPr>
          <a:xfrm>
            <a:off x="1134175" y="929975"/>
            <a:ext cx="2120050" cy="20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929" name="Google Shape;929;p82"/>
          <p:cNvSpPr txBox="1"/>
          <p:nvPr/>
        </p:nvSpPr>
        <p:spPr>
          <a:xfrm>
            <a:off x="97375" y="1123675"/>
            <a:ext cx="162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n</a:t>
            </a:r>
            <a:r>
              <a:rPr lang="es-419"/>
              <a:t> samples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n</a:t>
            </a:r>
            <a:r>
              <a:rPr lang="es-419"/>
              <a:t> clusters</a:t>
            </a:r>
            <a:endParaRPr/>
          </a:p>
        </p:txBody>
      </p:sp>
      <p:sp>
        <p:nvSpPr>
          <p:cNvPr id="930" name="Google Shape;930;p82"/>
          <p:cNvSpPr txBox="1"/>
          <p:nvPr/>
        </p:nvSpPr>
        <p:spPr>
          <a:xfrm>
            <a:off x="3307975" y="1102600"/>
            <a:ext cx="2320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medida de distancia entre samples (‘affinity’), usualmente la euclídea</a:t>
            </a:r>
            <a:endParaRPr/>
          </a:p>
        </p:txBody>
      </p:sp>
      <p:cxnSp>
        <p:nvCxnSpPr>
          <p:cNvPr id="931" name="Google Shape;931;p82"/>
          <p:cNvCxnSpPr/>
          <p:nvPr/>
        </p:nvCxnSpPr>
        <p:spPr>
          <a:xfrm>
            <a:off x="3840700" y="1931275"/>
            <a:ext cx="1524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2" name="Google Shape;932;p82"/>
          <p:cNvSpPr txBox="1"/>
          <p:nvPr/>
        </p:nvSpPr>
        <p:spPr>
          <a:xfrm>
            <a:off x="3263750" y="2016975"/>
            <a:ext cx="248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junto los dos cluster que están a menor distancia</a:t>
            </a:r>
            <a:endParaRPr/>
          </a:p>
        </p:txBody>
      </p:sp>
      <p:pic>
        <p:nvPicPr>
          <p:cNvPr id="933" name="Google Shape;933;p82"/>
          <p:cNvPicPr preferRelativeResize="0"/>
          <p:nvPr/>
        </p:nvPicPr>
        <p:blipFill rotWithShape="1">
          <a:blip r:embed="rId3">
            <a:alphaModFix/>
          </a:blip>
          <a:srcRect b="49644" l="50519" r="0" t="0"/>
          <a:stretch/>
        </p:blipFill>
        <p:spPr>
          <a:xfrm>
            <a:off x="5521250" y="868750"/>
            <a:ext cx="2079176" cy="20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934" name="Google Shape;934;p82"/>
          <p:cNvSpPr txBox="1"/>
          <p:nvPr/>
        </p:nvSpPr>
        <p:spPr>
          <a:xfrm>
            <a:off x="7667700" y="1316225"/>
            <a:ext cx="35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n-1</a:t>
            </a:r>
            <a:r>
              <a:rPr lang="es-419"/>
              <a:t> clusters</a:t>
            </a:r>
            <a:endParaRPr/>
          </a:p>
        </p:txBody>
      </p:sp>
      <p:pic>
        <p:nvPicPr>
          <p:cNvPr id="935" name="Google Shape;935;p82"/>
          <p:cNvPicPr preferRelativeResize="0"/>
          <p:nvPr/>
        </p:nvPicPr>
        <p:blipFill rotWithShape="1">
          <a:blip r:embed="rId3">
            <a:alphaModFix/>
          </a:blip>
          <a:srcRect b="0" l="0" r="49400" t="49763"/>
          <a:stretch/>
        </p:blipFill>
        <p:spPr>
          <a:xfrm>
            <a:off x="5521250" y="3062600"/>
            <a:ext cx="2126176" cy="2080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6" name="Google Shape;936;p82"/>
          <p:cNvCxnSpPr/>
          <p:nvPr/>
        </p:nvCxnSpPr>
        <p:spPr>
          <a:xfrm>
            <a:off x="7635050" y="2483050"/>
            <a:ext cx="6000" cy="58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7" name="Google Shape;937;p82"/>
          <p:cNvSpPr txBox="1"/>
          <p:nvPr/>
        </p:nvSpPr>
        <p:spPr>
          <a:xfrm>
            <a:off x="7745275" y="2697375"/>
            <a:ext cx="1302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distancia entre clusters de &gt;=1 elementos (‘linkage’)</a:t>
            </a:r>
            <a:endParaRPr/>
          </a:p>
        </p:txBody>
      </p:sp>
      <p:pic>
        <p:nvPicPr>
          <p:cNvPr id="938" name="Google Shape;938;p82"/>
          <p:cNvPicPr preferRelativeResize="0"/>
          <p:nvPr/>
        </p:nvPicPr>
        <p:blipFill rotWithShape="1">
          <a:blip r:embed="rId3">
            <a:alphaModFix/>
          </a:blip>
          <a:srcRect b="0" l="50308" r="0" t="46216"/>
          <a:stretch/>
        </p:blipFill>
        <p:spPr>
          <a:xfrm>
            <a:off x="3201875" y="2915650"/>
            <a:ext cx="2088025" cy="2227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9" name="Google Shape;939;p82"/>
          <p:cNvCxnSpPr/>
          <p:nvPr/>
        </p:nvCxnSpPr>
        <p:spPr>
          <a:xfrm flipH="1">
            <a:off x="5289900" y="4194825"/>
            <a:ext cx="508200" cy="4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40" name="Google Shape;940;p82"/>
          <p:cNvPicPr preferRelativeResize="0"/>
          <p:nvPr/>
        </p:nvPicPr>
        <p:blipFill rotWithShape="1">
          <a:blip r:embed="rId4">
            <a:alphaModFix/>
          </a:blip>
          <a:srcRect b="0" l="0" r="52805" t="0"/>
          <a:stretch/>
        </p:blipFill>
        <p:spPr>
          <a:xfrm>
            <a:off x="526000" y="3062600"/>
            <a:ext cx="1999680" cy="1851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cxnSp>
        <p:nvCxnSpPr>
          <p:cNvPr id="941" name="Google Shape;941;p82"/>
          <p:cNvCxnSpPr/>
          <p:nvPr/>
        </p:nvCxnSpPr>
        <p:spPr>
          <a:xfrm flipH="1">
            <a:off x="2799775" y="4194825"/>
            <a:ext cx="508200" cy="4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2" name="Google Shape;942;p82"/>
          <p:cNvSpPr txBox="1"/>
          <p:nvPr/>
        </p:nvSpPr>
        <p:spPr>
          <a:xfrm>
            <a:off x="2808450" y="4252625"/>
            <a:ext cx="35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(...)</a:t>
            </a:r>
            <a:endParaRPr/>
          </a:p>
        </p:txBody>
      </p:sp>
      <p:sp>
        <p:nvSpPr>
          <p:cNvPr id="943" name="Google Shape;943;p82"/>
          <p:cNvSpPr txBox="1"/>
          <p:nvPr/>
        </p:nvSpPr>
        <p:spPr>
          <a:xfrm>
            <a:off x="954650" y="2715650"/>
            <a:ext cx="35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1</a:t>
            </a:r>
            <a:r>
              <a:rPr lang="es-419"/>
              <a:t> cluster</a:t>
            </a:r>
            <a:endParaRPr/>
          </a:p>
        </p:txBody>
      </p:sp>
      <p:sp>
        <p:nvSpPr>
          <p:cNvPr id="944" name="Google Shape;944;p82"/>
          <p:cNvSpPr txBox="1"/>
          <p:nvPr/>
        </p:nvSpPr>
        <p:spPr>
          <a:xfrm>
            <a:off x="923350" y="4545800"/>
            <a:ext cx="35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9</a:t>
            </a:r>
            <a:r>
              <a:rPr lang="es-419"/>
              <a:t> clusters</a:t>
            </a:r>
            <a:endParaRPr/>
          </a:p>
        </p:txBody>
      </p:sp>
      <p:cxnSp>
        <p:nvCxnSpPr>
          <p:cNvPr id="945" name="Google Shape;945;p82"/>
          <p:cNvCxnSpPr/>
          <p:nvPr/>
        </p:nvCxnSpPr>
        <p:spPr>
          <a:xfrm rot="10800000">
            <a:off x="801550" y="4252650"/>
            <a:ext cx="14757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46" name="Google Shape;946;p82"/>
          <p:cNvCxnSpPr/>
          <p:nvPr/>
        </p:nvCxnSpPr>
        <p:spPr>
          <a:xfrm>
            <a:off x="770925" y="4258775"/>
            <a:ext cx="0" cy="1041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Clustering Jerárquico: Dendograma</a:t>
            </a:r>
            <a:endParaRPr/>
          </a:p>
        </p:txBody>
      </p:sp>
      <p:pic>
        <p:nvPicPr>
          <p:cNvPr id="952" name="Google Shape;952;p83"/>
          <p:cNvPicPr preferRelativeResize="0"/>
          <p:nvPr/>
        </p:nvPicPr>
        <p:blipFill rotWithShape="1">
          <a:blip r:embed="rId3">
            <a:alphaModFix/>
          </a:blip>
          <a:srcRect b="49644" l="0" r="49545" t="0"/>
          <a:stretch/>
        </p:blipFill>
        <p:spPr>
          <a:xfrm>
            <a:off x="1134175" y="929975"/>
            <a:ext cx="2120050" cy="20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953" name="Google Shape;953;p83"/>
          <p:cNvSpPr txBox="1"/>
          <p:nvPr/>
        </p:nvSpPr>
        <p:spPr>
          <a:xfrm>
            <a:off x="97375" y="1123675"/>
            <a:ext cx="162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n</a:t>
            </a:r>
            <a:r>
              <a:rPr lang="es-419"/>
              <a:t> samples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n</a:t>
            </a:r>
            <a:r>
              <a:rPr lang="es-419"/>
              <a:t> clusters</a:t>
            </a:r>
            <a:endParaRPr/>
          </a:p>
        </p:txBody>
      </p:sp>
      <p:sp>
        <p:nvSpPr>
          <p:cNvPr id="954" name="Google Shape;954;p83"/>
          <p:cNvSpPr txBox="1"/>
          <p:nvPr/>
        </p:nvSpPr>
        <p:spPr>
          <a:xfrm>
            <a:off x="3307975" y="1102600"/>
            <a:ext cx="2320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medida de distancia entre samples (‘affinity’), usualmente la euclídea</a:t>
            </a:r>
            <a:endParaRPr/>
          </a:p>
        </p:txBody>
      </p:sp>
      <p:cxnSp>
        <p:nvCxnSpPr>
          <p:cNvPr id="955" name="Google Shape;955;p83"/>
          <p:cNvCxnSpPr/>
          <p:nvPr/>
        </p:nvCxnSpPr>
        <p:spPr>
          <a:xfrm>
            <a:off x="3840700" y="1931275"/>
            <a:ext cx="1524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6" name="Google Shape;956;p83"/>
          <p:cNvSpPr txBox="1"/>
          <p:nvPr/>
        </p:nvSpPr>
        <p:spPr>
          <a:xfrm>
            <a:off x="3263750" y="2016975"/>
            <a:ext cx="248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junto los dos cluster que están a menor distancia</a:t>
            </a:r>
            <a:endParaRPr/>
          </a:p>
        </p:txBody>
      </p:sp>
      <p:pic>
        <p:nvPicPr>
          <p:cNvPr id="957" name="Google Shape;957;p83"/>
          <p:cNvPicPr preferRelativeResize="0"/>
          <p:nvPr/>
        </p:nvPicPr>
        <p:blipFill rotWithShape="1">
          <a:blip r:embed="rId3">
            <a:alphaModFix/>
          </a:blip>
          <a:srcRect b="49644" l="50519" r="0" t="0"/>
          <a:stretch/>
        </p:blipFill>
        <p:spPr>
          <a:xfrm>
            <a:off x="5521250" y="868750"/>
            <a:ext cx="2079176" cy="20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958" name="Google Shape;958;p83"/>
          <p:cNvSpPr txBox="1"/>
          <p:nvPr/>
        </p:nvSpPr>
        <p:spPr>
          <a:xfrm>
            <a:off x="7667700" y="1316225"/>
            <a:ext cx="35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n-1</a:t>
            </a:r>
            <a:r>
              <a:rPr lang="es-419"/>
              <a:t> clusters</a:t>
            </a:r>
            <a:endParaRPr/>
          </a:p>
        </p:txBody>
      </p:sp>
      <p:pic>
        <p:nvPicPr>
          <p:cNvPr id="959" name="Google Shape;959;p83"/>
          <p:cNvPicPr preferRelativeResize="0"/>
          <p:nvPr/>
        </p:nvPicPr>
        <p:blipFill rotWithShape="1">
          <a:blip r:embed="rId3">
            <a:alphaModFix/>
          </a:blip>
          <a:srcRect b="0" l="0" r="49400" t="49763"/>
          <a:stretch/>
        </p:blipFill>
        <p:spPr>
          <a:xfrm>
            <a:off x="5521250" y="3062600"/>
            <a:ext cx="2126176" cy="2080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0" name="Google Shape;960;p83"/>
          <p:cNvCxnSpPr/>
          <p:nvPr/>
        </p:nvCxnSpPr>
        <p:spPr>
          <a:xfrm>
            <a:off x="7635050" y="2483050"/>
            <a:ext cx="6000" cy="58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1" name="Google Shape;961;p83"/>
          <p:cNvSpPr txBox="1"/>
          <p:nvPr/>
        </p:nvSpPr>
        <p:spPr>
          <a:xfrm>
            <a:off x="7745275" y="2697375"/>
            <a:ext cx="1302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distancia entre clusters de &gt;=1 elementos (‘linkage’)</a:t>
            </a:r>
            <a:endParaRPr/>
          </a:p>
        </p:txBody>
      </p:sp>
      <p:pic>
        <p:nvPicPr>
          <p:cNvPr id="962" name="Google Shape;962;p83"/>
          <p:cNvPicPr preferRelativeResize="0"/>
          <p:nvPr/>
        </p:nvPicPr>
        <p:blipFill rotWithShape="1">
          <a:blip r:embed="rId3">
            <a:alphaModFix/>
          </a:blip>
          <a:srcRect b="0" l="50308" r="0" t="46216"/>
          <a:stretch/>
        </p:blipFill>
        <p:spPr>
          <a:xfrm>
            <a:off x="3201875" y="2915650"/>
            <a:ext cx="2088025" cy="2227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3" name="Google Shape;963;p83"/>
          <p:cNvCxnSpPr/>
          <p:nvPr/>
        </p:nvCxnSpPr>
        <p:spPr>
          <a:xfrm flipH="1">
            <a:off x="5289900" y="4194825"/>
            <a:ext cx="508200" cy="4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64" name="Google Shape;964;p83"/>
          <p:cNvPicPr preferRelativeResize="0"/>
          <p:nvPr/>
        </p:nvPicPr>
        <p:blipFill rotWithShape="1">
          <a:blip r:embed="rId4">
            <a:alphaModFix/>
          </a:blip>
          <a:srcRect b="0" l="0" r="52805" t="0"/>
          <a:stretch/>
        </p:blipFill>
        <p:spPr>
          <a:xfrm>
            <a:off x="526000" y="3062600"/>
            <a:ext cx="1999680" cy="1851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cxnSp>
        <p:nvCxnSpPr>
          <p:cNvPr id="965" name="Google Shape;965;p83"/>
          <p:cNvCxnSpPr/>
          <p:nvPr/>
        </p:nvCxnSpPr>
        <p:spPr>
          <a:xfrm flipH="1">
            <a:off x="2799775" y="4194825"/>
            <a:ext cx="508200" cy="4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6" name="Google Shape;966;p83"/>
          <p:cNvSpPr txBox="1"/>
          <p:nvPr/>
        </p:nvSpPr>
        <p:spPr>
          <a:xfrm>
            <a:off x="2808450" y="4252625"/>
            <a:ext cx="35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(...)</a:t>
            </a:r>
            <a:endParaRPr/>
          </a:p>
        </p:txBody>
      </p:sp>
      <p:sp>
        <p:nvSpPr>
          <p:cNvPr id="967" name="Google Shape;967;p83"/>
          <p:cNvSpPr txBox="1"/>
          <p:nvPr/>
        </p:nvSpPr>
        <p:spPr>
          <a:xfrm>
            <a:off x="954650" y="2715650"/>
            <a:ext cx="35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1</a:t>
            </a:r>
            <a:r>
              <a:rPr lang="es-419"/>
              <a:t> cluster</a:t>
            </a:r>
            <a:endParaRPr/>
          </a:p>
        </p:txBody>
      </p:sp>
      <p:sp>
        <p:nvSpPr>
          <p:cNvPr id="968" name="Google Shape;968;p83"/>
          <p:cNvSpPr txBox="1"/>
          <p:nvPr/>
        </p:nvSpPr>
        <p:spPr>
          <a:xfrm>
            <a:off x="923350" y="4545800"/>
            <a:ext cx="35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9</a:t>
            </a:r>
            <a:r>
              <a:rPr lang="es-419"/>
              <a:t> clusters</a:t>
            </a:r>
            <a:endParaRPr/>
          </a:p>
        </p:txBody>
      </p:sp>
      <p:cxnSp>
        <p:nvCxnSpPr>
          <p:cNvPr id="969" name="Google Shape;969;p83"/>
          <p:cNvCxnSpPr/>
          <p:nvPr/>
        </p:nvCxnSpPr>
        <p:spPr>
          <a:xfrm rot="10800000">
            <a:off x="801550" y="4252650"/>
            <a:ext cx="14757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70" name="Google Shape;970;p83"/>
          <p:cNvCxnSpPr/>
          <p:nvPr/>
        </p:nvCxnSpPr>
        <p:spPr>
          <a:xfrm>
            <a:off x="770925" y="4258775"/>
            <a:ext cx="0" cy="1041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1" name="Google Shape;971;p83"/>
          <p:cNvCxnSpPr/>
          <p:nvPr/>
        </p:nvCxnSpPr>
        <p:spPr>
          <a:xfrm flipH="1">
            <a:off x="3091525" y="1619675"/>
            <a:ext cx="24600" cy="969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Clustering Jerárquico: Dendograma</a:t>
            </a:r>
            <a:endParaRPr/>
          </a:p>
        </p:txBody>
      </p:sp>
      <p:pic>
        <p:nvPicPr>
          <p:cNvPr id="977" name="Google Shape;977;p84"/>
          <p:cNvPicPr preferRelativeResize="0"/>
          <p:nvPr/>
        </p:nvPicPr>
        <p:blipFill rotWithShape="1">
          <a:blip r:embed="rId3">
            <a:alphaModFix/>
          </a:blip>
          <a:srcRect b="49644" l="0" r="49545" t="0"/>
          <a:stretch/>
        </p:blipFill>
        <p:spPr>
          <a:xfrm>
            <a:off x="1134175" y="929975"/>
            <a:ext cx="2120050" cy="20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978" name="Google Shape;978;p84"/>
          <p:cNvSpPr txBox="1"/>
          <p:nvPr/>
        </p:nvSpPr>
        <p:spPr>
          <a:xfrm>
            <a:off x="97375" y="1123675"/>
            <a:ext cx="162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n</a:t>
            </a:r>
            <a:r>
              <a:rPr lang="es-419"/>
              <a:t> samples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n</a:t>
            </a:r>
            <a:r>
              <a:rPr lang="es-419"/>
              <a:t> clusters</a:t>
            </a:r>
            <a:endParaRPr/>
          </a:p>
        </p:txBody>
      </p:sp>
      <p:sp>
        <p:nvSpPr>
          <p:cNvPr id="979" name="Google Shape;979;p84"/>
          <p:cNvSpPr txBox="1"/>
          <p:nvPr/>
        </p:nvSpPr>
        <p:spPr>
          <a:xfrm>
            <a:off x="3307975" y="1102600"/>
            <a:ext cx="2320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medida de distancia entre samples (‘affinity’), usualmente la euclídea</a:t>
            </a:r>
            <a:endParaRPr/>
          </a:p>
        </p:txBody>
      </p:sp>
      <p:cxnSp>
        <p:nvCxnSpPr>
          <p:cNvPr id="980" name="Google Shape;980;p84"/>
          <p:cNvCxnSpPr/>
          <p:nvPr/>
        </p:nvCxnSpPr>
        <p:spPr>
          <a:xfrm>
            <a:off x="3840700" y="1931275"/>
            <a:ext cx="1524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1" name="Google Shape;981;p84"/>
          <p:cNvSpPr txBox="1"/>
          <p:nvPr/>
        </p:nvSpPr>
        <p:spPr>
          <a:xfrm>
            <a:off x="3263750" y="2016975"/>
            <a:ext cx="248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junto los dos cluster que están a menor distancia</a:t>
            </a:r>
            <a:endParaRPr/>
          </a:p>
        </p:txBody>
      </p:sp>
      <p:pic>
        <p:nvPicPr>
          <p:cNvPr id="982" name="Google Shape;982;p84"/>
          <p:cNvPicPr preferRelativeResize="0"/>
          <p:nvPr/>
        </p:nvPicPr>
        <p:blipFill rotWithShape="1">
          <a:blip r:embed="rId3">
            <a:alphaModFix/>
          </a:blip>
          <a:srcRect b="49644" l="50519" r="0" t="0"/>
          <a:stretch/>
        </p:blipFill>
        <p:spPr>
          <a:xfrm>
            <a:off x="5521250" y="868750"/>
            <a:ext cx="2079176" cy="20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983" name="Google Shape;983;p84"/>
          <p:cNvSpPr txBox="1"/>
          <p:nvPr/>
        </p:nvSpPr>
        <p:spPr>
          <a:xfrm>
            <a:off x="7667700" y="1316225"/>
            <a:ext cx="35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n-1</a:t>
            </a:r>
            <a:r>
              <a:rPr lang="es-419"/>
              <a:t> clusters</a:t>
            </a:r>
            <a:endParaRPr/>
          </a:p>
        </p:txBody>
      </p:sp>
      <p:pic>
        <p:nvPicPr>
          <p:cNvPr id="984" name="Google Shape;984;p84"/>
          <p:cNvPicPr preferRelativeResize="0"/>
          <p:nvPr/>
        </p:nvPicPr>
        <p:blipFill rotWithShape="1">
          <a:blip r:embed="rId3">
            <a:alphaModFix/>
          </a:blip>
          <a:srcRect b="0" l="0" r="49400" t="49763"/>
          <a:stretch/>
        </p:blipFill>
        <p:spPr>
          <a:xfrm>
            <a:off x="5521250" y="3062600"/>
            <a:ext cx="2126176" cy="2080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5" name="Google Shape;985;p84"/>
          <p:cNvCxnSpPr/>
          <p:nvPr/>
        </p:nvCxnSpPr>
        <p:spPr>
          <a:xfrm>
            <a:off x="7635050" y="2483050"/>
            <a:ext cx="6000" cy="58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6" name="Google Shape;986;p84"/>
          <p:cNvSpPr txBox="1"/>
          <p:nvPr/>
        </p:nvSpPr>
        <p:spPr>
          <a:xfrm>
            <a:off x="7745275" y="2697375"/>
            <a:ext cx="1302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distancia entre clusters de &gt;=1 elementos (‘linkage’)</a:t>
            </a:r>
            <a:endParaRPr/>
          </a:p>
        </p:txBody>
      </p:sp>
      <p:pic>
        <p:nvPicPr>
          <p:cNvPr id="987" name="Google Shape;987;p84"/>
          <p:cNvPicPr preferRelativeResize="0"/>
          <p:nvPr/>
        </p:nvPicPr>
        <p:blipFill rotWithShape="1">
          <a:blip r:embed="rId3">
            <a:alphaModFix/>
          </a:blip>
          <a:srcRect b="0" l="50308" r="0" t="46216"/>
          <a:stretch/>
        </p:blipFill>
        <p:spPr>
          <a:xfrm>
            <a:off x="3201875" y="2915650"/>
            <a:ext cx="2088025" cy="2227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8" name="Google Shape;988;p84"/>
          <p:cNvCxnSpPr/>
          <p:nvPr/>
        </p:nvCxnSpPr>
        <p:spPr>
          <a:xfrm flipH="1">
            <a:off x="5289900" y="4194825"/>
            <a:ext cx="508200" cy="4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89" name="Google Shape;989;p84"/>
          <p:cNvPicPr preferRelativeResize="0"/>
          <p:nvPr/>
        </p:nvPicPr>
        <p:blipFill rotWithShape="1">
          <a:blip r:embed="rId4">
            <a:alphaModFix/>
          </a:blip>
          <a:srcRect b="0" l="0" r="52805" t="0"/>
          <a:stretch/>
        </p:blipFill>
        <p:spPr>
          <a:xfrm>
            <a:off x="526000" y="3062600"/>
            <a:ext cx="1999680" cy="1851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cxnSp>
        <p:nvCxnSpPr>
          <p:cNvPr id="990" name="Google Shape;990;p84"/>
          <p:cNvCxnSpPr/>
          <p:nvPr/>
        </p:nvCxnSpPr>
        <p:spPr>
          <a:xfrm flipH="1">
            <a:off x="2799775" y="4194825"/>
            <a:ext cx="508200" cy="4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1" name="Google Shape;991;p84"/>
          <p:cNvSpPr txBox="1"/>
          <p:nvPr/>
        </p:nvSpPr>
        <p:spPr>
          <a:xfrm>
            <a:off x="2808450" y="4252625"/>
            <a:ext cx="35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(...)</a:t>
            </a:r>
            <a:endParaRPr/>
          </a:p>
        </p:txBody>
      </p:sp>
      <p:sp>
        <p:nvSpPr>
          <p:cNvPr id="992" name="Google Shape;992;p84"/>
          <p:cNvSpPr txBox="1"/>
          <p:nvPr/>
        </p:nvSpPr>
        <p:spPr>
          <a:xfrm>
            <a:off x="954650" y="2715650"/>
            <a:ext cx="35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1</a:t>
            </a:r>
            <a:r>
              <a:rPr lang="es-419"/>
              <a:t> cluster</a:t>
            </a:r>
            <a:endParaRPr/>
          </a:p>
        </p:txBody>
      </p:sp>
      <p:sp>
        <p:nvSpPr>
          <p:cNvPr id="993" name="Google Shape;993;p84"/>
          <p:cNvSpPr txBox="1"/>
          <p:nvPr/>
        </p:nvSpPr>
        <p:spPr>
          <a:xfrm>
            <a:off x="923350" y="4545800"/>
            <a:ext cx="35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9</a:t>
            </a:r>
            <a:r>
              <a:rPr lang="es-419"/>
              <a:t> clusters</a:t>
            </a:r>
            <a:endParaRPr/>
          </a:p>
        </p:txBody>
      </p:sp>
      <p:cxnSp>
        <p:nvCxnSpPr>
          <p:cNvPr id="994" name="Google Shape;994;p84"/>
          <p:cNvCxnSpPr/>
          <p:nvPr/>
        </p:nvCxnSpPr>
        <p:spPr>
          <a:xfrm rot="10800000">
            <a:off x="801550" y="4252650"/>
            <a:ext cx="14757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84"/>
          <p:cNvCxnSpPr/>
          <p:nvPr/>
        </p:nvCxnSpPr>
        <p:spPr>
          <a:xfrm>
            <a:off x="770925" y="4258775"/>
            <a:ext cx="0" cy="1041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6" name="Google Shape;996;p84"/>
          <p:cNvCxnSpPr/>
          <p:nvPr/>
        </p:nvCxnSpPr>
        <p:spPr>
          <a:xfrm flipH="1">
            <a:off x="3091525" y="1619675"/>
            <a:ext cx="24600" cy="969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7" name="Google Shape;997;p84"/>
          <p:cNvSpPr txBox="1"/>
          <p:nvPr/>
        </p:nvSpPr>
        <p:spPr>
          <a:xfrm rot="-5400000">
            <a:off x="-277100" y="3729175"/>
            <a:ext cx="111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linkage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Clustering Jerárquico: Linkage</a:t>
            </a:r>
            <a:endParaRPr/>
          </a:p>
        </p:txBody>
      </p:sp>
      <p:pic>
        <p:nvPicPr>
          <p:cNvPr id="1003" name="Google Shape;1003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25" y="1372175"/>
            <a:ext cx="4219575" cy="280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4" name="Google Shape;1004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9875" y="1372175"/>
            <a:ext cx="4351764" cy="2800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5" name="Google Shape;1005;p85"/>
          <p:cNvCxnSpPr/>
          <p:nvPr/>
        </p:nvCxnSpPr>
        <p:spPr>
          <a:xfrm flipH="1" rot="10800000">
            <a:off x="2289550" y="1907575"/>
            <a:ext cx="967500" cy="110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6" name="Google Shape;1006;p85"/>
          <p:cNvCxnSpPr/>
          <p:nvPr/>
        </p:nvCxnSpPr>
        <p:spPr>
          <a:xfrm flipH="1" rot="10800000">
            <a:off x="1578575" y="3321925"/>
            <a:ext cx="2627700" cy="183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7" name="Google Shape;1007;p85"/>
          <p:cNvCxnSpPr/>
          <p:nvPr/>
        </p:nvCxnSpPr>
        <p:spPr>
          <a:xfrm flipH="1" rot="10800000">
            <a:off x="6354000" y="3536200"/>
            <a:ext cx="1862700" cy="4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8" name="Google Shape;1008;p85"/>
          <p:cNvSpPr/>
          <p:nvPr/>
        </p:nvSpPr>
        <p:spPr>
          <a:xfrm>
            <a:off x="6214525" y="3493375"/>
            <a:ext cx="104100" cy="110100"/>
          </a:xfrm>
          <a:prstGeom prst="flowChartSummingJunction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85"/>
          <p:cNvSpPr/>
          <p:nvPr/>
        </p:nvSpPr>
        <p:spPr>
          <a:xfrm>
            <a:off x="8216700" y="3483550"/>
            <a:ext cx="104100" cy="110100"/>
          </a:xfrm>
          <a:prstGeom prst="flowChartSummingJunction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0" name="Google Shape;1010;p85"/>
          <p:cNvCxnSpPr/>
          <p:nvPr/>
        </p:nvCxnSpPr>
        <p:spPr>
          <a:xfrm>
            <a:off x="6618675" y="2274850"/>
            <a:ext cx="1500300" cy="18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1" name="Google Shape;1011;p85"/>
          <p:cNvCxnSpPr/>
          <p:nvPr/>
        </p:nvCxnSpPr>
        <p:spPr>
          <a:xfrm>
            <a:off x="6716400" y="1953475"/>
            <a:ext cx="1384200" cy="321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2" name="Google Shape;1012;p85"/>
          <p:cNvCxnSpPr/>
          <p:nvPr/>
        </p:nvCxnSpPr>
        <p:spPr>
          <a:xfrm flipH="1" rot="10800000">
            <a:off x="6722750" y="1882950"/>
            <a:ext cx="1983900" cy="73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3" name="Google Shape;1013;p85"/>
          <p:cNvCxnSpPr/>
          <p:nvPr/>
        </p:nvCxnSpPr>
        <p:spPr>
          <a:xfrm flipH="1" rot="10800000">
            <a:off x="6654700" y="1876975"/>
            <a:ext cx="1090500" cy="122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4" name="Google Shape;1014;p85"/>
          <p:cNvCxnSpPr/>
          <p:nvPr/>
        </p:nvCxnSpPr>
        <p:spPr>
          <a:xfrm flipH="1" rot="10800000">
            <a:off x="6704400" y="1631925"/>
            <a:ext cx="1396200" cy="342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5" name="Google Shape;1015;p85"/>
          <p:cNvCxnSpPr/>
          <p:nvPr/>
        </p:nvCxnSpPr>
        <p:spPr>
          <a:xfrm flipH="1" rot="10800000">
            <a:off x="6587250" y="1895275"/>
            <a:ext cx="2076600" cy="390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6" name="Google Shape;1016;p85"/>
          <p:cNvCxnSpPr/>
          <p:nvPr/>
        </p:nvCxnSpPr>
        <p:spPr>
          <a:xfrm flipH="1" rot="10800000">
            <a:off x="6624775" y="1913725"/>
            <a:ext cx="1138800" cy="379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7" name="Google Shape;1017;p85"/>
          <p:cNvCxnSpPr/>
          <p:nvPr/>
        </p:nvCxnSpPr>
        <p:spPr>
          <a:xfrm flipH="1" rot="10800000">
            <a:off x="6637025" y="1625950"/>
            <a:ext cx="1457400" cy="64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8" name="Google Shape;1018;p85"/>
          <p:cNvCxnSpPr/>
          <p:nvPr/>
        </p:nvCxnSpPr>
        <p:spPr>
          <a:xfrm>
            <a:off x="5981850" y="2085050"/>
            <a:ext cx="2100300" cy="189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9" name="Google Shape;1019;p85"/>
          <p:cNvCxnSpPr/>
          <p:nvPr/>
        </p:nvCxnSpPr>
        <p:spPr>
          <a:xfrm flipH="1" rot="10800000">
            <a:off x="5963475" y="1888975"/>
            <a:ext cx="2718600" cy="202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0" name="Google Shape;1020;p85"/>
          <p:cNvCxnSpPr/>
          <p:nvPr/>
        </p:nvCxnSpPr>
        <p:spPr>
          <a:xfrm flipH="1" rot="10800000">
            <a:off x="6006350" y="1901450"/>
            <a:ext cx="1732800" cy="183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1" name="Google Shape;1021;p85"/>
          <p:cNvCxnSpPr/>
          <p:nvPr/>
        </p:nvCxnSpPr>
        <p:spPr>
          <a:xfrm flipH="1" rot="10800000">
            <a:off x="6000225" y="1607425"/>
            <a:ext cx="2124900" cy="447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2" name="Google Shape;1022;p85"/>
          <p:cNvCxnSpPr/>
          <p:nvPr/>
        </p:nvCxnSpPr>
        <p:spPr>
          <a:xfrm flipH="1" rot="10800000">
            <a:off x="6539050" y="1607500"/>
            <a:ext cx="1543200" cy="153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3" name="Google Shape;1023;p85"/>
          <p:cNvCxnSpPr/>
          <p:nvPr/>
        </p:nvCxnSpPr>
        <p:spPr>
          <a:xfrm>
            <a:off x="6569675" y="1785000"/>
            <a:ext cx="1175700" cy="85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4" name="Google Shape;1024;p85"/>
          <p:cNvCxnSpPr/>
          <p:nvPr/>
        </p:nvCxnSpPr>
        <p:spPr>
          <a:xfrm>
            <a:off x="6557425" y="1766625"/>
            <a:ext cx="2106300" cy="116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85"/>
          <p:cNvCxnSpPr/>
          <p:nvPr/>
        </p:nvCxnSpPr>
        <p:spPr>
          <a:xfrm>
            <a:off x="6569675" y="1785000"/>
            <a:ext cx="1512300" cy="489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6" name="Google Shape;1026;p85"/>
          <p:cNvSpPr txBox="1"/>
          <p:nvPr/>
        </p:nvSpPr>
        <p:spPr>
          <a:xfrm>
            <a:off x="421900" y="4295525"/>
            <a:ext cx="620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-419"/>
              <a:t>ward</a:t>
            </a:r>
            <a:r>
              <a:rPr lang="es-419"/>
              <a:t>: minimiza la varianza del cluster que se va a </a:t>
            </a:r>
            <a:r>
              <a:rPr i="1" lang="es-419"/>
              <a:t>mergear</a:t>
            </a:r>
            <a:endParaRPr i="1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Clustering Jerárquico: Devuelta al dendograma</a:t>
            </a:r>
            <a:endParaRPr/>
          </a:p>
        </p:txBody>
      </p:sp>
      <p:pic>
        <p:nvPicPr>
          <p:cNvPr id="1032" name="Google Shape;1032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500" y="2019300"/>
            <a:ext cx="2638425" cy="23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3" name="Google Shape;1033;p86"/>
          <p:cNvSpPr txBox="1"/>
          <p:nvPr/>
        </p:nvSpPr>
        <p:spPr>
          <a:xfrm>
            <a:off x="832175" y="2051700"/>
            <a:ext cx="35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45 observaciones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Clustering Jerárquico: Devuelta al dendograma</a:t>
            </a:r>
            <a:endParaRPr/>
          </a:p>
        </p:txBody>
      </p:sp>
      <p:pic>
        <p:nvPicPr>
          <p:cNvPr id="1039" name="Google Shape;1039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500" y="2019300"/>
            <a:ext cx="2638425" cy="23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0" name="Google Shape;1040;p87"/>
          <p:cNvPicPr preferRelativeResize="0"/>
          <p:nvPr/>
        </p:nvPicPr>
        <p:blipFill rotWithShape="1">
          <a:blip r:embed="rId4">
            <a:alphaModFix/>
          </a:blip>
          <a:srcRect b="0" l="0" r="67877" t="0"/>
          <a:stretch/>
        </p:blipFill>
        <p:spPr>
          <a:xfrm>
            <a:off x="3097050" y="1874125"/>
            <a:ext cx="1917275" cy="301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1" name="Google Shape;1041;p87"/>
          <p:cNvSpPr txBox="1"/>
          <p:nvPr/>
        </p:nvSpPr>
        <p:spPr>
          <a:xfrm>
            <a:off x="832175" y="2051700"/>
            <a:ext cx="35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45 observaciones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Clustering Jerárquico: Devuelta al dendograma</a:t>
            </a:r>
            <a:endParaRPr/>
          </a:p>
        </p:txBody>
      </p:sp>
      <p:pic>
        <p:nvPicPr>
          <p:cNvPr id="1047" name="Google Shape;1047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500" y="2019300"/>
            <a:ext cx="2638425" cy="23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8" name="Google Shape;1048;p88"/>
          <p:cNvPicPr preferRelativeResize="0"/>
          <p:nvPr/>
        </p:nvPicPr>
        <p:blipFill rotWithShape="1">
          <a:blip r:embed="rId4">
            <a:alphaModFix/>
          </a:blip>
          <a:srcRect b="0" l="0" r="33818" t="0"/>
          <a:stretch/>
        </p:blipFill>
        <p:spPr>
          <a:xfrm>
            <a:off x="3097050" y="1874125"/>
            <a:ext cx="3950176" cy="301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9" name="Google Shape;1049;p88"/>
          <p:cNvSpPr txBox="1"/>
          <p:nvPr/>
        </p:nvSpPr>
        <p:spPr>
          <a:xfrm>
            <a:off x="832175" y="2051700"/>
            <a:ext cx="35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45 observaciones</a:t>
            </a:r>
            <a:endParaRPr/>
          </a:p>
        </p:txBody>
      </p:sp>
      <p:cxnSp>
        <p:nvCxnSpPr>
          <p:cNvPr id="1050" name="Google Shape;1050;p88"/>
          <p:cNvCxnSpPr/>
          <p:nvPr/>
        </p:nvCxnSpPr>
        <p:spPr>
          <a:xfrm rot="10800000">
            <a:off x="6474375" y="1766500"/>
            <a:ext cx="0" cy="54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1" name="Google Shape;1051;p88"/>
          <p:cNvSpPr txBox="1"/>
          <p:nvPr/>
        </p:nvSpPr>
        <p:spPr>
          <a:xfrm>
            <a:off x="6149150" y="1417600"/>
            <a:ext cx="35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‘corte’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Clustering Jerárquico: Devuelta al dendograma</a:t>
            </a:r>
            <a:endParaRPr/>
          </a:p>
        </p:txBody>
      </p:sp>
      <p:pic>
        <p:nvPicPr>
          <p:cNvPr id="1057" name="Google Shape;1057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500" y="2019300"/>
            <a:ext cx="2638425" cy="23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8" name="Google Shape;1058;p89"/>
          <p:cNvPicPr preferRelativeResize="0"/>
          <p:nvPr/>
        </p:nvPicPr>
        <p:blipFill rotWithShape="1">
          <a:blip r:embed="rId4">
            <a:alphaModFix/>
          </a:blip>
          <a:srcRect b="0" l="0" r="33818" t="0"/>
          <a:stretch/>
        </p:blipFill>
        <p:spPr>
          <a:xfrm>
            <a:off x="3097050" y="1874125"/>
            <a:ext cx="3950176" cy="301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9" name="Google Shape;1059;p89"/>
          <p:cNvSpPr txBox="1"/>
          <p:nvPr/>
        </p:nvSpPr>
        <p:spPr>
          <a:xfrm>
            <a:off x="832175" y="2051700"/>
            <a:ext cx="35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45 observaciones</a:t>
            </a:r>
            <a:endParaRPr/>
          </a:p>
        </p:txBody>
      </p:sp>
      <p:cxnSp>
        <p:nvCxnSpPr>
          <p:cNvPr id="1060" name="Google Shape;1060;p89"/>
          <p:cNvCxnSpPr/>
          <p:nvPr/>
        </p:nvCxnSpPr>
        <p:spPr>
          <a:xfrm rot="10800000">
            <a:off x="6474375" y="1766500"/>
            <a:ext cx="0" cy="54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1" name="Google Shape;1061;p89"/>
          <p:cNvSpPr txBox="1"/>
          <p:nvPr/>
        </p:nvSpPr>
        <p:spPr>
          <a:xfrm>
            <a:off x="6149150" y="1417600"/>
            <a:ext cx="35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‘corte’</a:t>
            </a:r>
            <a:endParaRPr/>
          </a:p>
        </p:txBody>
      </p:sp>
      <p:sp>
        <p:nvSpPr>
          <p:cNvPr id="1062" name="Google Shape;1062;p89"/>
          <p:cNvSpPr/>
          <p:nvPr/>
        </p:nvSpPr>
        <p:spPr>
          <a:xfrm>
            <a:off x="5556550" y="2339475"/>
            <a:ext cx="159300" cy="1410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89"/>
          <p:cNvSpPr/>
          <p:nvPr/>
        </p:nvSpPr>
        <p:spPr>
          <a:xfrm>
            <a:off x="6253925" y="2339475"/>
            <a:ext cx="159300" cy="1410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Clustering Jerárquico: Devuelta al dendograma</a:t>
            </a:r>
            <a:endParaRPr/>
          </a:p>
        </p:txBody>
      </p:sp>
      <p:pic>
        <p:nvPicPr>
          <p:cNvPr id="1069" name="Google Shape;1069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500" y="2019300"/>
            <a:ext cx="2638425" cy="23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0" name="Google Shape;1070;p90"/>
          <p:cNvPicPr preferRelativeResize="0"/>
          <p:nvPr/>
        </p:nvPicPr>
        <p:blipFill rotWithShape="1">
          <a:blip r:embed="rId4">
            <a:alphaModFix/>
          </a:blip>
          <a:srcRect b="0" l="0" r="33818" t="0"/>
          <a:stretch/>
        </p:blipFill>
        <p:spPr>
          <a:xfrm>
            <a:off x="3097050" y="1874125"/>
            <a:ext cx="3950176" cy="301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1" name="Google Shape;1071;p90"/>
          <p:cNvSpPr txBox="1"/>
          <p:nvPr/>
        </p:nvSpPr>
        <p:spPr>
          <a:xfrm>
            <a:off x="832175" y="2051700"/>
            <a:ext cx="35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45 observaciones</a:t>
            </a:r>
            <a:endParaRPr/>
          </a:p>
        </p:txBody>
      </p:sp>
      <p:cxnSp>
        <p:nvCxnSpPr>
          <p:cNvPr id="1072" name="Google Shape;1072;p90"/>
          <p:cNvCxnSpPr/>
          <p:nvPr/>
        </p:nvCxnSpPr>
        <p:spPr>
          <a:xfrm rot="10800000">
            <a:off x="6474375" y="1766500"/>
            <a:ext cx="0" cy="54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3" name="Google Shape;1073;p90"/>
          <p:cNvSpPr txBox="1"/>
          <p:nvPr/>
        </p:nvSpPr>
        <p:spPr>
          <a:xfrm>
            <a:off x="6149150" y="1417600"/>
            <a:ext cx="35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‘corte’</a:t>
            </a:r>
            <a:endParaRPr/>
          </a:p>
        </p:txBody>
      </p:sp>
      <p:sp>
        <p:nvSpPr>
          <p:cNvPr id="1074" name="Google Shape;1074;p90"/>
          <p:cNvSpPr/>
          <p:nvPr/>
        </p:nvSpPr>
        <p:spPr>
          <a:xfrm>
            <a:off x="5556550" y="2339475"/>
            <a:ext cx="159300" cy="1410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90"/>
          <p:cNvSpPr/>
          <p:nvPr/>
        </p:nvSpPr>
        <p:spPr>
          <a:xfrm>
            <a:off x="6253925" y="2339475"/>
            <a:ext cx="159300" cy="1410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90"/>
          <p:cNvSpPr txBox="1"/>
          <p:nvPr/>
        </p:nvSpPr>
        <p:spPr>
          <a:xfrm>
            <a:off x="5467425" y="4785375"/>
            <a:ext cx="35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dos </a:t>
            </a:r>
            <a:r>
              <a:rPr lang="es-419"/>
              <a:t>clusters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Clustering Jerárquico: Devuelta al dendograma</a:t>
            </a:r>
            <a:endParaRPr/>
          </a:p>
        </p:txBody>
      </p:sp>
      <p:pic>
        <p:nvPicPr>
          <p:cNvPr id="1082" name="Google Shape;1082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500" y="2019300"/>
            <a:ext cx="2638425" cy="23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3" name="Google Shape;1083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7050" y="1874125"/>
            <a:ext cx="5968725" cy="30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84" name="Google Shape;1084;p91"/>
          <p:cNvSpPr txBox="1"/>
          <p:nvPr/>
        </p:nvSpPr>
        <p:spPr>
          <a:xfrm>
            <a:off x="832175" y="2051700"/>
            <a:ext cx="35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45 observaciones</a:t>
            </a:r>
            <a:endParaRPr/>
          </a:p>
        </p:txBody>
      </p:sp>
      <p:cxnSp>
        <p:nvCxnSpPr>
          <p:cNvPr id="1085" name="Google Shape;1085;p91"/>
          <p:cNvCxnSpPr/>
          <p:nvPr/>
        </p:nvCxnSpPr>
        <p:spPr>
          <a:xfrm rot="10800000">
            <a:off x="8760375" y="1766425"/>
            <a:ext cx="0" cy="145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6" name="Google Shape;1086;p91"/>
          <p:cNvSpPr txBox="1"/>
          <p:nvPr/>
        </p:nvSpPr>
        <p:spPr>
          <a:xfrm>
            <a:off x="8435150" y="1417600"/>
            <a:ext cx="35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‘corte’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Clustering</a:t>
            </a:r>
            <a:endParaRPr/>
          </a:p>
        </p:txBody>
      </p:sp>
      <p:sp>
        <p:nvSpPr>
          <p:cNvPr id="110" name="Google Shape;110;p20"/>
          <p:cNvSpPr txBox="1"/>
          <p:nvPr/>
        </p:nvSpPr>
        <p:spPr>
          <a:xfrm>
            <a:off x="481650" y="1191050"/>
            <a:ext cx="38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Encontrar </a:t>
            </a:r>
            <a:r>
              <a:rPr b="1" lang="es-419">
                <a:latin typeface="Roboto"/>
                <a:ea typeface="Roboto"/>
                <a:cs typeface="Roboto"/>
                <a:sym typeface="Roboto"/>
              </a:rPr>
              <a:t>subgrupos </a:t>
            </a:r>
            <a:r>
              <a:rPr lang="es-419"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i="1" lang="es-419">
                <a:latin typeface="Roboto"/>
                <a:ea typeface="Roboto"/>
                <a:cs typeface="Roboto"/>
                <a:sym typeface="Roboto"/>
              </a:rPr>
              <a:t>clústers</a:t>
            </a:r>
            <a:r>
              <a:rPr lang="es-419">
                <a:latin typeface="Roboto"/>
                <a:ea typeface="Roboto"/>
                <a:cs typeface="Roboto"/>
                <a:sym typeface="Roboto"/>
              </a:rPr>
              <a:t>) en los datos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20"/>
          <p:cNvSpPr/>
          <p:nvPr/>
        </p:nvSpPr>
        <p:spPr>
          <a:xfrm>
            <a:off x="3970650" y="2223825"/>
            <a:ext cx="110100" cy="10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3860550" y="2370100"/>
            <a:ext cx="110100" cy="10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4128500" y="2559250"/>
            <a:ext cx="110100" cy="10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4857150" y="1808800"/>
            <a:ext cx="110100" cy="104100"/>
          </a:xfrm>
          <a:prstGeom prst="triangle">
            <a:avLst>
              <a:gd fmla="val 50000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4747050" y="1997950"/>
            <a:ext cx="110100" cy="104100"/>
          </a:xfrm>
          <a:prstGeom prst="triangle">
            <a:avLst>
              <a:gd fmla="val 50000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4961250" y="1993200"/>
            <a:ext cx="110100" cy="104100"/>
          </a:xfrm>
          <a:prstGeom prst="triangle">
            <a:avLst>
              <a:gd fmla="val 50000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4052300" y="2406850"/>
            <a:ext cx="110100" cy="10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3942200" y="2606875"/>
            <a:ext cx="110100" cy="10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9" name="Google Shape;119;p20"/>
          <p:cNvCxnSpPr/>
          <p:nvPr/>
        </p:nvCxnSpPr>
        <p:spPr>
          <a:xfrm>
            <a:off x="4428525" y="1836088"/>
            <a:ext cx="0" cy="117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20"/>
          <p:cNvCxnSpPr/>
          <p:nvPr/>
        </p:nvCxnSpPr>
        <p:spPr>
          <a:xfrm>
            <a:off x="4428525" y="3019525"/>
            <a:ext cx="146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20"/>
          <p:cNvCxnSpPr/>
          <p:nvPr/>
        </p:nvCxnSpPr>
        <p:spPr>
          <a:xfrm flipH="1">
            <a:off x="3693825" y="3007950"/>
            <a:ext cx="734700" cy="4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20"/>
          <p:cNvSpPr/>
          <p:nvPr/>
        </p:nvSpPr>
        <p:spPr>
          <a:xfrm>
            <a:off x="5131350" y="2662675"/>
            <a:ext cx="110100" cy="104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5283750" y="2738875"/>
            <a:ext cx="110100" cy="104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5436150" y="3043675"/>
            <a:ext cx="110100" cy="104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5512350" y="2815075"/>
            <a:ext cx="110100" cy="104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5207550" y="2967475"/>
            <a:ext cx="110100" cy="104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Clustering Jerárquico: Devuelta al dendograma</a:t>
            </a:r>
            <a:endParaRPr/>
          </a:p>
        </p:txBody>
      </p:sp>
      <p:pic>
        <p:nvPicPr>
          <p:cNvPr id="1092" name="Google Shape;1092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500" y="2019300"/>
            <a:ext cx="2638425" cy="23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3" name="Google Shape;1093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7050" y="1874125"/>
            <a:ext cx="5968725" cy="30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94" name="Google Shape;1094;p92"/>
          <p:cNvSpPr txBox="1"/>
          <p:nvPr/>
        </p:nvSpPr>
        <p:spPr>
          <a:xfrm>
            <a:off x="832175" y="2051700"/>
            <a:ext cx="35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45 observaciones</a:t>
            </a:r>
            <a:endParaRPr/>
          </a:p>
        </p:txBody>
      </p:sp>
      <p:cxnSp>
        <p:nvCxnSpPr>
          <p:cNvPr id="1095" name="Google Shape;1095;p92"/>
          <p:cNvCxnSpPr/>
          <p:nvPr/>
        </p:nvCxnSpPr>
        <p:spPr>
          <a:xfrm rot="10800000">
            <a:off x="8760375" y="1766425"/>
            <a:ext cx="0" cy="145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6" name="Google Shape;1096;p92"/>
          <p:cNvSpPr txBox="1"/>
          <p:nvPr/>
        </p:nvSpPr>
        <p:spPr>
          <a:xfrm>
            <a:off x="8435150" y="1417600"/>
            <a:ext cx="35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‘corte’</a:t>
            </a:r>
            <a:endParaRPr/>
          </a:p>
        </p:txBody>
      </p:sp>
      <p:sp>
        <p:nvSpPr>
          <p:cNvPr id="1097" name="Google Shape;1097;p92"/>
          <p:cNvSpPr/>
          <p:nvPr/>
        </p:nvSpPr>
        <p:spPr>
          <a:xfrm>
            <a:off x="7624075" y="3190600"/>
            <a:ext cx="159300" cy="1410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92"/>
          <p:cNvSpPr/>
          <p:nvPr/>
        </p:nvSpPr>
        <p:spPr>
          <a:xfrm>
            <a:off x="8137750" y="3190600"/>
            <a:ext cx="159300" cy="1410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9" name="Google Shape;1099;p92"/>
          <p:cNvSpPr/>
          <p:nvPr/>
        </p:nvSpPr>
        <p:spPr>
          <a:xfrm>
            <a:off x="8535075" y="3190600"/>
            <a:ext cx="159300" cy="1410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Clustering Jerárquico: Devuelta al dendograma</a:t>
            </a:r>
            <a:endParaRPr/>
          </a:p>
        </p:txBody>
      </p:sp>
      <p:pic>
        <p:nvPicPr>
          <p:cNvPr id="1105" name="Google Shape;1105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500" y="2019300"/>
            <a:ext cx="2638425" cy="23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6" name="Google Shape;1106;p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7050" y="1874125"/>
            <a:ext cx="5968725" cy="30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107" name="Google Shape;1107;p93"/>
          <p:cNvSpPr txBox="1"/>
          <p:nvPr/>
        </p:nvSpPr>
        <p:spPr>
          <a:xfrm>
            <a:off x="832175" y="2051700"/>
            <a:ext cx="35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45 observaciones</a:t>
            </a:r>
            <a:endParaRPr/>
          </a:p>
        </p:txBody>
      </p:sp>
      <p:cxnSp>
        <p:nvCxnSpPr>
          <p:cNvPr id="1108" name="Google Shape;1108;p93"/>
          <p:cNvCxnSpPr/>
          <p:nvPr/>
        </p:nvCxnSpPr>
        <p:spPr>
          <a:xfrm rot="10800000">
            <a:off x="8760375" y="1766425"/>
            <a:ext cx="0" cy="145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9" name="Google Shape;1109;p93"/>
          <p:cNvSpPr txBox="1"/>
          <p:nvPr/>
        </p:nvSpPr>
        <p:spPr>
          <a:xfrm>
            <a:off x="8435150" y="1417600"/>
            <a:ext cx="35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‘corte’</a:t>
            </a:r>
            <a:endParaRPr/>
          </a:p>
        </p:txBody>
      </p:sp>
      <p:sp>
        <p:nvSpPr>
          <p:cNvPr id="1110" name="Google Shape;1110;p93"/>
          <p:cNvSpPr/>
          <p:nvPr/>
        </p:nvSpPr>
        <p:spPr>
          <a:xfrm>
            <a:off x="7624075" y="3190600"/>
            <a:ext cx="159300" cy="1410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93"/>
          <p:cNvSpPr/>
          <p:nvPr/>
        </p:nvSpPr>
        <p:spPr>
          <a:xfrm>
            <a:off x="8137750" y="3190600"/>
            <a:ext cx="159300" cy="1410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93"/>
          <p:cNvSpPr/>
          <p:nvPr/>
        </p:nvSpPr>
        <p:spPr>
          <a:xfrm>
            <a:off x="8535075" y="3190600"/>
            <a:ext cx="159300" cy="1410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93"/>
          <p:cNvSpPr txBox="1"/>
          <p:nvPr/>
        </p:nvSpPr>
        <p:spPr>
          <a:xfrm>
            <a:off x="7753425" y="4785375"/>
            <a:ext cx="35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tres </a:t>
            </a:r>
            <a:r>
              <a:rPr lang="es-419"/>
              <a:t>clusters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-419"/>
              <a:t>Clustering Jerárquico: Devuelta al dendograma</a:t>
            </a:r>
            <a:endParaRPr/>
          </a:p>
        </p:txBody>
      </p:sp>
      <p:pic>
        <p:nvPicPr>
          <p:cNvPr id="1119" name="Google Shape;1119;p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8132" y="1028700"/>
            <a:ext cx="6715100" cy="293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0" name="Google Shape;1120;p94"/>
          <p:cNvSpPr/>
          <p:nvPr/>
        </p:nvSpPr>
        <p:spPr>
          <a:xfrm rot="-3161938">
            <a:off x="3139057" y="2331935"/>
            <a:ext cx="446533" cy="1533638"/>
          </a:xfrm>
          <a:prstGeom prst="moon">
            <a:avLst>
              <a:gd fmla="val 1776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94"/>
          <p:cNvSpPr txBox="1"/>
          <p:nvPr/>
        </p:nvSpPr>
        <p:spPr>
          <a:xfrm>
            <a:off x="728075" y="3820350"/>
            <a:ext cx="694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clusters que se obtienen cortando el dendograma a una dada altura estan anidados con los clusteres que se obtienen al cortar el dendograma en una altura superior</a:t>
            </a:r>
            <a:endParaRPr/>
          </a:p>
        </p:txBody>
      </p:sp>
      <p:sp>
        <p:nvSpPr>
          <p:cNvPr id="1122" name="Google Shape;1122;p94"/>
          <p:cNvSpPr txBox="1"/>
          <p:nvPr/>
        </p:nvSpPr>
        <p:spPr>
          <a:xfrm>
            <a:off x="728075" y="4405750"/>
            <a:ext cx="724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Este puede ser un requisito fuerte para un dataset real donde no necesariamente la mejor clusterizacion de los datos en 3 grupos resulta de tomar la mejor clusterizacion de los datos en dos grupos y separarlos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Clustering Jerárquico: Pros y Cons</a:t>
            </a:r>
            <a:endParaRPr/>
          </a:p>
        </p:txBody>
      </p:sp>
      <p:sp>
        <p:nvSpPr>
          <p:cNvPr id="1128" name="Google Shape;1128;p95"/>
          <p:cNvSpPr txBox="1"/>
          <p:nvPr/>
        </p:nvSpPr>
        <p:spPr>
          <a:xfrm>
            <a:off x="145000" y="1311475"/>
            <a:ext cx="5664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Char char="+"/>
            </a:pPr>
            <a:r>
              <a:rPr lang="es-419">
                <a:solidFill>
                  <a:srgbClr val="00FF00"/>
                </a:solidFill>
              </a:rPr>
              <a:t>Pueden revelar detalles finos en la relación de los datos</a:t>
            </a:r>
            <a:endParaRPr>
              <a:solidFill>
                <a:srgbClr val="00FF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Char char="+"/>
            </a:pPr>
            <a:r>
              <a:rPr lang="es-419">
                <a:solidFill>
                  <a:srgbClr val="00FF00"/>
                </a:solidFill>
              </a:rPr>
              <a:t>Proveen un dendograma interpretable</a:t>
            </a:r>
            <a:endParaRPr>
              <a:solidFill>
                <a:srgbClr val="00FF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Char char="+"/>
            </a:pPr>
            <a:r>
              <a:rPr lang="es-419">
                <a:solidFill>
                  <a:srgbClr val="00FF00"/>
                </a:solidFill>
              </a:rPr>
              <a:t>Son determinísticos - producen el mismo resultado si se corre el mismo modelo con el mismo input</a:t>
            </a:r>
            <a:endParaRPr>
              <a:solidFill>
                <a:srgbClr val="00FF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-"/>
            </a:pPr>
            <a:r>
              <a:rPr lang="es-419">
                <a:solidFill>
                  <a:srgbClr val="FF0000"/>
                </a:solidFill>
              </a:rPr>
              <a:t>Son computacionalmente costosos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129" name="Google Shape;1129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9600" y="2131550"/>
            <a:ext cx="3596300" cy="282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Consideraciones</a:t>
            </a:r>
            <a:endParaRPr/>
          </a:p>
        </p:txBody>
      </p:sp>
      <p:sp>
        <p:nvSpPr>
          <p:cNvPr id="1135" name="Google Shape;1135;p96"/>
          <p:cNvSpPr txBox="1"/>
          <p:nvPr/>
        </p:nvSpPr>
        <p:spPr>
          <a:xfrm>
            <a:off x="568875" y="1448225"/>
            <a:ext cx="67416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Tanto K-means como clustering jerárquico asignan un cluster a cada sample, por lo que los clusters encontrados pueden distorsionarse fuertemente debido a la presencia de outliers</a:t>
            </a:r>
            <a:r>
              <a:rPr lang="es-419"/>
              <a:t> que no pertenecen a algún determinado grupo -&gt; modelos mixtos están pensados para lidiar con outliers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Los algoritmos de clusterización no suelen ser robustos ante permutaciones en los datos. Si computamos un set de k clusters en nuestros datos, removemos algunas muestras de forma aleatoria y volvemos a clusterizar los resultados pueden ser muy distintos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Los resultados de una clusterización no deberían ser vistos como una verdad absoluta si no que deberían dar un puntapie inicial al desarrollo de una hipótesis científica e investigación futura, preferentemente, en un dataset independiente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Sugerencias</a:t>
            </a:r>
            <a:endParaRPr/>
          </a:p>
        </p:txBody>
      </p:sp>
      <p:sp>
        <p:nvSpPr>
          <p:cNvPr id="1141" name="Google Shape;1141;p97"/>
          <p:cNvSpPr txBox="1"/>
          <p:nvPr/>
        </p:nvSpPr>
        <p:spPr>
          <a:xfrm>
            <a:off x="446400" y="1258400"/>
            <a:ext cx="7213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Realizar varias inicializaciones de los modelos cambiando los parámetros para ver las estructuras que emergen consistentemente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Testear la robustez del método aplicándolo sobre subsets aleatorios de los datos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(sklearn) K-means clustering</a:t>
            </a:r>
            <a:endParaRPr/>
          </a:p>
        </p:txBody>
      </p:sp>
      <p:pic>
        <p:nvPicPr>
          <p:cNvPr id="1147" name="Google Shape;1147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7025"/>
            <a:ext cx="8839201" cy="1262743"/>
          </a:xfrm>
          <a:prstGeom prst="rect">
            <a:avLst/>
          </a:prstGeom>
          <a:noFill/>
          <a:ln>
            <a:noFill/>
          </a:ln>
        </p:spPr>
      </p:pic>
      <p:sp>
        <p:nvSpPr>
          <p:cNvPr id="1148" name="Google Shape;1148;p98"/>
          <p:cNvSpPr txBox="1"/>
          <p:nvPr/>
        </p:nvSpPr>
        <p:spPr>
          <a:xfrm>
            <a:off x="201475" y="2727975"/>
            <a:ext cx="8790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 parámetro es </a:t>
            </a:r>
            <a:r>
              <a:rPr i="1" lang="es-419"/>
              <a:t>n_clusters</a:t>
            </a:r>
            <a:r>
              <a:rPr lang="es-419"/>
              <a:t> con el cual indicamos al modelo el número de clusters que queremos obtener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/>
              <a:t>init</a:t>
            </a:r>
            <a:r>
              <a:rPr lang="es-419"/>
              <a:t> </a:t>
            </a:r>
            <a:r>
              <a:rPr lang="es-419"/>
              <a:t>- es el método de inicialización de los k centroids (random, k-means++)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/>
              <a:t>n_init</a:t>
            </a:r>
            <a:r>
              <a:rPr lang="es-419"/>
              <a:t> - cuantas veces queremos inicializar el modelo ya que no es determinista (output es el de menor SSE)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/>
              <a:t>max_iter</a:t>
            </a:r>
            <a:r>
              <a:rPr lang="es-419"/>
              <a:t> - el número máximo de iteraciones si es que no converge antes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(sklearn) Clustering Jerárquico</a:t>
            </a:r>
            <a:endParaRPr/>
          </a:p>
        </p:txBody>
      </p:sp>
      <p:pic>
        <p:nvPicPr>
          <p:cNvPr id="1154" name="Google Shape;1154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7025"/>
            <a:ext cx="8839201" cy="1272028"/>
          </a:xfrm>
          <a:prstGeom prst="rect">
            <a:avLst/>
          </a:prstGeom>
          <a:noFill/>
          <a:ln>
            <a:noFill/>
          </a:ln>
        </p:spPr>
      </p:pic>
      <p:sp>
        <p:nvSpPr>
          <p:cNvPr id="1155" name="Google Shape;1155;p99"/>
          <p:cNvSpPr txBox="1"/>
          <p:nvPr/>
        </p:nvSpPr>
        <p:spPr>
          <a:xfrm>
            <a:off x="262700" y="2832075"/>
            <a:ext cx="8728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/>
              <a:t>affinity </a:t>
            </a:r>
            <a:r>
              <a:rPr lang="es-419"/>
              <a:t>- medida de disimilaridad de para el primer paso del algoritmo (distancia </a:t>
            </a:r>
            <a:r>
              <a:rPr lang="es-419"/>
              <a:t>euclídea</a:t>
            </a:r>
            <a:r>
              <a:rPr lang="es-419"/>
              <a:t> o basada en </a:t>
            </a:r>
            <a:r>
              <a:rPr lang="es-419"/>
              <a:t>correlación</a:t>
            </a:r>
            <a:r>
              <a:rPr lang="es-419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/>
              <a:t>linkage </a:t>
            </a:r>
            <a:r>
              <a:rPr lang="es-419"/>
              <a:t>- medida de disimilaridad cuando un cluster tiene más de un elemento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Clustering</a:t>
            </a:r>
            <a:endParaRPr/>
          </a:p>
        </p:txBody>
      </p:sp>
      <p:sp>
        <p:nvSpPr>
          <p:cNvPr id="132" name="Google Shape;132;p21"/>
          <p:cNvSpPr txBox="1"/>
          <p:nvPr/>
        </p:nvSpPr>
        <p:spPr>
          <a:xfrm>
            <a:off x="481650" y="1191050"/>
            <a:ext cx="38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Encontrar </a:t>
            </a:r>
            <a:r>
              <a:rPr b="1" lang="es-419">
                <a:latin typeface="Roboto"/>
                <a:ea typeface="Roboto"/>
                <a:cs typeface="Roboto"/>
                <a:sym typeface="Roboto"/>
              </a:rPr>
              <a:t>subgrupos </a:t>
            </a:r>
            <a:r>
              <a:rPr lang="es-419"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i="1" lang="es-419">
                <a:latin typeface="Roboto"/>
                <a:ea typeface="Roboto"/>
                <a:cs typeface="Roboto"/>
                <a:sym typeface="Roboto"/>
              </a:rPr>
              <a:t>clústers</a:t>
            </a:r>
            <a:r>
              <a:rPr lang="es-419">
                <a:latin typeface="Roboto"/>
                <a:ea typeface="Roboto"/>
                <a:cs typeface="Roboto"/>
                <a:sym typeface="Roboto"/>
              </a:rPr>
              <a:t>) en los datos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1"/>
          <p:cNvSpPr/>
          <p:nvPr/>
        </p:nvSpPr>
        <p:spPr>
          <a:xfrm>
            <a:off x="4875525" y="2476925"/>
            <a:ext cx="1053300" cy="958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1"/>
          <p:cNvSpPr/>
          <p:nvPr/>
        </p:nvSpPr>
        <p:spPr>
          <a:xfrm>
            <a:off x="3629900" y="2139000"/>
            <a:ext cx="734700" cy="7131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/>
          <p:nvPr/>
        </p:nvSpPr>
        <p:spPr>
          <a:xfrm>
            <a:off x="4614150" y="1708500"/>
            <a:ext cx="581700" cy="5727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1"/>
          <p:cNvSpPr/>
          <p:nvPr/>
        </p:nvSpPr>
        <p:spPr>
          <a:xfrm>
            <a:off x="3970650" y="2223825"/>
            <a:ext cx="110100" cy="10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3860550" y="2370100"/>
            <a:ext cx="110100" cy="10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1"/>
          <p:cNvSpPr/>
          <p:nvPr/>
        </p:nvSpPr>
        <p:spPr>
          <a:xfrm>
            <a:off x="4128500" y="2559250"/>
            <a:ext cx="110100" cy="10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/>
          <p:nvPr/>
        </p:nvSpPr>
        <p:spPr>
          <a:xfrm>
            <a:off x="4857150" y="1808800"/>
            <a:ext cx="110100" cy="104100"/>
          </a:xfrm>
          <a:prstGeom prst="triangle">
            <a:avLst>
              <a:gd fmla="val 50000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1"/>
          <p:cNvSpPr/>
          <p:nvPr/>
        </p:nvSpPr>
        <p:spPr>
          <a:xfrm>
            <a:off x="4747050" y="1997950"/>
            <a:ext cx="110100" cy="104100"/>
          </a:xfrm>
          <a:prstGeom prst="triangle">
            <a:avLst>
              <a:gd fmla="val 50000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1"/>
          <p:cNvSpPr/>
          <p:nvPr/>
        </p:nvSpPr>
        <p:spPr>
          <a:xfrm>
            <a:off x="4961250" y="1993200"/>
            <a:ext cx="110100" cy="104100"/>
          </a:xfrm>
          <a:prstGeom prst="triangle">
            <a:avLst>
              <a:gd fmla="val 50000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4052300" y="2406850"/>
            <a:ext cx="110100" cy="10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3942200" y="2606875"/>
            <a:ext cx="110100" cy="10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4" name="Google Shape;144;p21"/>
          <p:cNvCxnSpPr/>
          <p:nvPr/>
        </p:nvCxnSpPr>
        <p:spPr>
          <a:xfrm>
            <a:off x="4428525" y="1836088"/>
            <a:ext cx="0" cy="117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21"/>
          <p:cNvCxnSpPr/>
          <p:nvPr/>
        </p:nvCxnSpPr>
        <p:spPr>
          <a:xfrm>
            <a:off x="4428525" y="3019525"/>
            <a:ext cx="146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1"/>
          <p:cNvCxnSpPr/>
          <p:nvPr/>
        </p:nvCxnSpPr>
        <p:spPr>
          <a:xfrm flipH="1">
            <a:off x="3693825" y="3007950"/>
            <a:ext cx="734700" cy="4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21"/>
          <p:cNvSpPr/>
          <p:nvPr/>
        </p:nvSpPr>
        <p:spPr>
          <a:xfrm>
            <a:off x="5131350" y="2662675"/>
            <a:ext cx="110100" cy="104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/>
          <p:nvPr/>
        </p:nvSpPr>
        <p:spPr>
          <a:xfrm>
            <a:off x="5283750" y="2738875"/>
            <a:ext cx="110100" cy="104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1"/>
          <p:cNvSpPr/>
          <p:nvPr/>
        </p:nvSpPr>
        <p:spPr>
          <a:xfrm>
            <a:off x="5436150" y="3043675"/>
            <a:ext cx="110100" cy="104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1"/>
          <p:cNvSpPr/>
          <p:nvPr/>
        </p:nvSpPr>
        <p:spPr>
          <a:xfrm>
            <a:off x="5512350" y="2815075"/>
            <a:ext cx="110100" cy="104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1"/>
          <p:cNvSpPr/>
          <p:nvPr/>
        </p:nvSpPr>
        <p:spPr>
          <a:xfrm>
            <a:off x="5207550" y="2967475"/>
            <a:ext cx="110100" cy="104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