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66" r:id="rId2"/>
    <p:sldId id="306" r:id="rId3"/>
    <p:sldId id="303" r:id="rId4"/>
    <p:sldId id="272" r:id="rId5"/>
    <p:sldId id="275" r:id="rId6"/>
    <p:sldId id="304" r:id="rId7"/>
    <p:sldId id="274" r:id="rId8"/>
    <p:sldId id="273" r:id="rId9"/>
    <p:sldId id="276" r:id="rId10"/>
    <p:sldId id="278" r:id="rId11"/>
    <p:sldId id="281" r:id="rId12"/>
    <p:sldId id="282" r:id="rId13"/>
    <p:sldId id="319" r:id="rId14"/>
    <p:sldId id="300" r:id="rId15"/>
    <p:sldId id="284" r:id="rId16"/>
    <p:sldId id="301" r:id="rId17"/>
    <p:sldId id="320" r:id="rId18"/>
    <p:sldId id="288" r:id="rId19"/>
    <p:sldId id="287" r:id="rId20"/>
    <p:sldId id="321" r:id="rId21"/>
    <p:sldId id="322" r:id="rId22"/>
    <p:sldId id="286" r:id="rId23"/>
    <p:sldId id="285" r:id="rId24"/>
    <p:sldId id="323" r:id="rId25"/>
    <p:sldId id="283" r:id="rId26"/>
    <p:sldId id="324" r:id="rId27"/>
    <p:sldId id="289" r:id="rId28"/>
    <p:sldId id="325" r:id="rId29"/>
    <p:sldId id="326" r:id="rId30"/>
    <p:sldId id="313" r:id="rId31"/>
    <p:sldId id="315" r:id="rId32"/>
    <p:sldId id="316" r:id="rId33"/>
    <p:sldId id="317" r:id="rId34"/>
    <p:sldId id="318" r:id="rId35"/>
  </p:sldIdLst>
  <p:sldSz cx="6858000" cy="9144000" type="screen4x3"/>
  <p:notesSz cx="9296400" cy="7010400"/>
  <p:defaultTextStyle>
    <a:defPPr>
      <a:defRPr lang="en-US"/>
    </a:defPPr>
    <a:lvl1pPr marL="0" algn="l" defTabSz="950851" rtl="0" eaLnBrk="1" latinLnBrk="0" hangingPunct="1">
      <a:defRPr sz="1900" kern="1200">
        <a:solidFill>
          <a:schemeClr val="tx1"/>
        </a:solidFill>
        <a:latin typeface="+mn-lt"/>
        <a:ea typeface="+mn-ea"/>
        <a:cs typeface="+mn-cs"/>
      </a:defRPr>
    </a:lvl1pPr>
    <a:lvl2pPr marL="475426" algn="l" defTabSz="950851" rtl="0" eaLnBrk="1" latinLnBrk="0" hangingPunct="1">
      <a:defRPr sz="1900" kern="1200">
        <a:solidFill>
          <a:schemeClr val="tx1"/>
        </a:solidFill>
        <a:latin typeface="+mn-lt"/>
        <a:ea typeface="+mn-ea"/>
        <a:cs typeface="+mn-cs"/>
      </a:defRPr>
    </a:lvl2pPr>
    <a:lvl3pPr marL="950851" algn="l" defTabSz="950851" rtl="0" eaLnBrk="1" latinLnBrk="0" hangingPunct="1">
      <a:defRPr sz="1900" kern="1200">
        <a:solidFill>
          <a:schemeClr val="tx1"/>
        </a:solidFill>
        <a:latin typeface="+mn-lt"/>
        <a:ea typeface="+mn-ea"/>
        <a:cs typeface="+mn-cs"/>
      </a:defRPr>
    </a:lvl3pPr>
    <a:lvl4pPr marL="1426278" algn="l" defTabSz="950851" rtl="0" eaLnBrk="1" latinLnBrk="0" hangingPunct="1">
      <a:defRPr sz="1900" kern="1200">
        <a:solidFill>
          <a:schemeClr val="tx1"/>
        </a:solidFill>
        <a:latin typeface="+mn-lt"/>
        <a:ea typeface="+mn-ea"/>
        <a:cs typeface="+mn-cs"/>
      </a:defRPr>
    </a:lvl4pPr>
    <a:lvl5pPr marL="1901703" algn="l" defTabSz="950851" rtl="0" eaLnBrk="1" latinLnBrk="0" hangingPunct="1">
      <a:defRPr sz="1900" kern="1200">
        <a:solidFill>
          <a:schemeClr val="tx1"/>
        </a:solidFill>
        <a:latin typeface="+mn-lt"/>
        <a:ea typeface="+mn-ea"/>
        <a:cs typeface="+mn-cs"/>
      </a:defRPr>
    </a:lvl5pPr>
    <a:lvl6pPr marL="2377129" algn="l" defTabSz="950851" rtl="0" eaLnBrk="1" latinLnBrk="0" hangingPunct="1">
      <a:defRPr sz="1900" kern="1200">
        <a:solidFill>
          <a:schemeClr val="tx1"/>
        </a:solidFill>
        <a:latin typeface="+mn-lt"/>
        <a:ea typeface="+mn-ea"/>
        <a:cs typeface="+mn-cs"/>
      </a:defRPr>
    </a:lvl6pPr>
    <a:lvl7pPr marL="2852555" algn="l" defTabSz="950851" rtl="0" eaLnBrk="1" latinLnBrk="0" hangingPunct="1">
      <a:defRPr sz="1900" kern="1200">
        <a:solidFill>
          <a:schemeClr val="tx1"/>
        </a:solidFill>
        <a:latin typeface="+mn-lt"/>
        <a:ea typeface="+mn-ea"/>
        <a:cs typeface="+mn-cs"/>
      </a:defRPr>
    </a:lvl7pPr>
    <a:lvl8pPr marL="3327981" algn="l" defTabSz="950851" rtl="0" eaLnBrk="1" latinLnBrk="0" hangingPunct="1">
      <a:defRPr sz="1900" kern="1200">
        <a:solidFill>
          <a:schemeClr val="tx1"/>
        </a:solidFill>
        <a:latin typeface="+mn-lt"/>
        <a:ea typeface="+mn-ea"/>
        <a:cs typeface="+mn-cs"/>
      </a:defRPr>
    </a:lvl8pPr>
    <a:lvl9pPr marL="3803407" algn="l" defTabSz="950851"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83589" autoAdjust="0"/>
  </p:normalViewPr>
  <p:slideViewPr>
    <p:cSldViewPr>
      <p:cViewPr>
        <p:scale>
          <a:sx n="90" d="100"/>
          <a:sy n="90" d="100"/>
        </p:scale>
        <p:origin x="-3570" y="-72"/>
      </p:cViewPr>
      <p:guideLst>
        <p:guide orient="horz" pos="2880"/>
        <p:guide pos="2160"/>
      </p:guideLst>
    </p:cSldViewPr>
  </p:slideViewPr>
  <p:outlineViewPr>
    <p:cViewPr>
      <p:scale>
        <a:sx n="33" d="100"/>
        <a:sy n="33" d="100"/>
      </p:scale>
      <p:origin x="0" y="468"/>
    </p:cViewPr>
  </p:outlineViewPr>
  <p:notesTextViewPr>
    <p:cViewPr>
      <p:scale>
        <a:sx n="200" d="100"/>
        <a:sy n="200" d="100"/>
      </p:scale>
      <p:origin x="0" y="0"/>
    </p:cViewPr>
  </p:notesTextViewPr>
  <p:sorterViewPr>
    <p:cViewPr>
      <p:scale>
        <a:sx n="100" d="100"/>
        <a:sy n="100" d="100"/>
      </p:scale>
      <p:origin x="0" y="0"/>
    </p:cViewPr>
  </p:sorterViewPr>
  <p:notesViewPr>
    <p:cSldViewPr>
      <p:cViewPr varScale="1">
        <p:scale>
          <a:sx n="166" d="100"/>
          <a:sy n="166" d="100"/>
        </p:scale>
        <p:origin x="-656" y="-11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50A89-F838-44F0-8F6D-BB3C02792611}" type="doc">
      <dgm:prSet loTypeId="urn:microsoft.com/office/officeart/2005/8/layout/cycle2" loCatId="cycle" qsTypeId="urn:microsoft.com/office/officeart/2005/8/quickstyle/simple2" qsCatId="simple" csTypeId="urn:microsoft.com/office/officeart/2005/8/colors/accent1_2" csCatId="accent1" phldr="1"/>
      <dgm:spPr/>
      <dgm:t>
        <a:bodyPr/>
        <a:lstStyle/>
        <a:p>
          <a:endParaRPr lang="en-US"/>
        </a:p>
      </dgm:t>
    </dgm:pt>
    <dgm:pt modelId="{88610800-2205-422D-BE7C-5E3629BF7C3B}">
      <dgm:prSet phldrT="[Text]" custT="1"/>
      <dgm:spPr>
        <a:xfrm>
          <a:off x="2968286" y="-11108"/>
          <a:ext cx="1179760" cy="1064939"/>
        </a:xfrm>
      </dgm:spPr>
      <dgm:t>
        <a:bodyPr/>
        <a:lstStyle/>
        <a:p>
          <a:r>
            <a:rPr lang="en-US" sz="1100" b="1" dirty="0" smtClean="0">
              <a:latin typeface="Arial" pitchFamily="34" charset="0"/>
              <a:cs typeface="Arial" pitchFamily="34" charset="0"/>
            </a:rPr>
            <a:t>Master Trainer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trains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B-CARE Coordinators and End Users.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Retrain if necessary.</a:t>
          </a:r>
          <a:endParaRPr lang="en-US" sz="1100" b="1" dirty="0">
            <a:latin typeface="Arial" pitchFamily="34" charset="0"/>
            <a:cs typeface="Arial" pitchFamily="34" charset="0"/>
          </a:endParaRPr>
        </a:p>
      </dgm:t>
    </dgm:pt>
    <dgm:pt modelId="{1ACCBBA9-DCB9-45FA-B949-6EEEBD1653BF}" type="parTrans" cxnId="{753E8356-1ADF-4EF0-B2FD-1D51FB1E1A4B}">
      <dgm:prSet/>
      <dgm:spPr/>
      <dgm:t>
        <a:bodyPr/>
        <a:lstStyle/>
        <a:p>
          <a:endParaRPr lang="en-US"/>
        </a:p>
      </dgm:t>
    </dgm:pt>
    <dgm:pt modelId="{7EEE3709-A20C-4C63-B67B-116A21A57FAD}" type="sibTrans" cxnId="{753E8356-1ADF-4EF0-B2FD-1D51FB1E1A4B}">
      <dgm:prSet/>
      <dgm:spPr/>
      <dgm:t>
        <a:bodyPr/>
        <a:lstStyle/>
        <a:p>
          <a:endParaRPr lang="en-US" dirty="0"/>
        </a:p>
      </dgm:t>
    </dgm:pt>
    <dgm:pt modelId="{5AD41E8A-BED4-45B8-9C08-5FBF3EEC3A40}">
      <dgm:prSet phldrT="[Text]" custT="1"/>
      <dgm:spPr>
        <a:xfrm>
          <a:off x="3407266" y="1772610"/>
          <a:ext cx="1464537" cy="961727"/>
        </a:xfrm>
      </dgm:spPr>
      <dgm:t>
        <a:bodyPr/>
        <a:lstStyle/>
        <a:p>
          <a:r>
            <a:rPr lang="en-US" sz="1100" b="1" dirty="0" smtClean="0">
              <a:latin typeface="Arial" pitchFamily="34" charset="0"/>
              <a:cs typeface="Arial" pitchFamily="34" charset="0"/>
            </a:rPr>
            <a:t>End Users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collect data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and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submit to database</a:t>
          </a:r>
          <a:r>
            <a:rPr lang="en-US" sz="1100" dirty="0" smtClean="0">
              <a:latin typeface="Arial" pitchFamily="34" charset="0"/>
              <a:cs typeface="Arial" pitchFamily="34" charset="0"/>
            </a:rPr>
            <a:t>.</a:t>
          </a:r>
          <a:endParaRPr lang="en-US" sz="1100" dirty="0">
            <a:latin typeface="Arial" pitchFamily="34" charset="0"/>
            <a:cs typeface="Arial" pitchFamily="34" charset="0"/>
          </a:endParaRPr>
        </a:p>
      </dgm:t>
    </dgm:pt>
    <dgm:pt modelId="{8E77E0A4-F147-4D93-B79F-9265051D113A}" type="parTrans" cxnId="{94149A4D-FBD6-4E83-82BC-737F486AC02F}">
      <dgm:prSet/>
      <dgm:spPr/>
      <dgm:t>
        <a:bodyPr/>
        <a:lstStyle/>
        <a:p>
          <a:endParaRPr lang="en-US"/>
        </a:p>
      </dgm:t>
    </dgm:pt>
    <dgm:pt modelId="{571CE4C2-BCE8-42D4-AB5F-F7487EE78C16}" type="sibTrans" cxnId="{94149A4D-FBD6-4E83-82BC-737F486AC02F}">
      <dgm:prSet/>
      <dgm:spPr/>
      <dgm:t>
        <a:bodyPr/>
        <a:lstStyle/>
        <a:p>
          <a:endParaRPr lang="en-US" dirty="0"/>
        </a:p>
      </dgm:t>
    </dgm:pt>
    <dgm:pt modelId="{3B9DE9FF-9326-431E-A2F3-7F800BA9B5AF}">
      <dgm:prSet phldrT="[Text]" custT="1"/>
      <dgm:spPr>
        <a:xfrm>
          <a:off x="1909117" y="2935581"/>
          <a:ext cx="1416759" cy="961727"/>
        </a:xfrm>
      </dgm:spPr>
      <dgm:t>
        <a:bodyPr/>
        <a:lstStyle/>
        <a:p>
          <a:r>
            <a:rPr lang="en-US" sz="1100" b="1" dirty="0" smtClean="0">
              <a:latin typeface="Arial" pitchFamily="34" charset="0"/>
              <a:cs typeface="Arial" pitchFamily="34" charset="0"/>
            </a:rPr>
            <a:t>Econometrica IT team </a:t>
          </a:r>
          <a:r>
            <a:rPr lang="en-US" sz="1100" b="1" dirty="0">
              <a:latin typeface="Arial" pitchFamily="34" charset="0"/>
              <a:cs typeface="Arial" pitchFamily="34" charset="0"/>
            </a:rPr>
            <a:t>conducts quality and completeness </a:t>
          </a:r>
          <a:r>
            <a:rPr lang="en-US" sz="1100" b="1" dirty="0" smtClean="0">
              <a:latin typeface="Arial" pitchFamily="34" charset="0"/>
              <a:cs typeface="Arial" pitchFamily="34" charset="0"/>
            </a:rPr>
            <a:t>check and forwards </a:t>
          </a:r>
          <a:r>
            <a:rPr lang="en-US" sz="1100" b="1" dirty="0">
              <a:latin typeface="Arial" pitchFamily="34" charset="0"/>
              <a:cs typeface="Arial" pitchFamily="34" charset="0"/>
            </a:rPr>
            <a:t>report biweekly </a:t>
          </a:r>
          <a:r>
            <a:rPr lang="en-US" sz="1100" b="1" dirty="0" smtClean="0">
              <a:latin typeface="Arial" pitchFamily="34" charset="0"/>
              <a:cs typeface="Arial" pitchFamily="34" charset="0"/>
            </a:rPr>
            <a:t>to</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B-CARE Coordinators and Master Trainers</a:t>
          </a:r>
          <a:r>
            <a:rPr lang="en-US" sz="1100" b="1" dirty="0">
              <a:latin typeface="Arial" pitchFamily="34" charset="0"/>
              <a:cs typeface="Arial" pitchFamily="34" charset="0"/>
            </a:rPr>
            <a:t>.</a:t>
          </a:r>
        </a:p>
      </dgm:t>
    </dgm:pt>
    <dgm:pt modelId="{4288463D-FD0E-4881-BAF9-5FCCDC4EE12A}" type="parTrans" cxnId="{4BBD0C2F-4A91-4964-8E92-90629135D036}">
      <dgm:prSet/>
      <dgm:spPr/>
      <dgm:t>
        <a:bodyPr/>
        <a:lstStyle/>
        <a:p>
          <a:endParaRPr lang="en-US"/>
        </a:p>
      </dgm:t>
    </dgm:pt>
    <dgm:pt modelId="{C0A54AC0-B385-486A-9C07-D17406A8D0ED}" type="sibTrans" cxnId="{4BBD0C2F-4A91-4964-8E92-90629135D036}">
      <dgm:prSet/>
      <dgm:spPr/>
      <dgm:t>
        <a:bodyPr/>
        <a:lstStyle/>
        <a:p>
          <a:endParaRPr lang="en-US" dirty="0"/>
        </a:p>
      </dgm:t>
    </dgm:pt>
    <dgm:pt modelId="{A56715A7-829E-427E-88DF-341510722252}">
      <dgm:prSet phldrT="[Text]" custT="1"/>
      <dgm:spPr>
        <a:xfrm>
          <a:off x="1048516" y="90339"/>
          <a:ext cx="1256621" cy="862044"/>
        </a:xfrm>
      </dgm:spPr>
      <dgm:t>
        <a:bodyPr/>
        <a:lstStyle/>
        <a:p>
          <a:r>
            <a:rPr lang="en-US" sz="1100" b="1" dirty="0" smtClean="0">
              <a:latin typeface="Arial" pitchFamily="34" charset="0"/>
              <a:cs typeface="Arial" pitchFamily="34" charset="0"/>
            </a:rPr>
            <a:t>Master </a:t>
          </a:r>
          <a:r>
            <a:rPr lang="en-US" sz="1100" b="1" dirty="0">
              <a:latin typeface="Arial" pitchFamily="34" charset="0"/>
              <a:cs typeface="Arial" pitchFamily="34" charset="0"/>
            </a:rPr>
            <a:t>Trainers and </a:t>
          </a:r>
          <a:r>
            <a:rPr lang="en-US" sz="1100" b="1" dirty="0" smtClean="0">
              <a:latin typeface="Arial" pitchFamily="34" charset="0"/>
              <a:cs typeface="Arial" pitchFamily="34" charset="0"/>
            </a:rPr>
            <a:t>B-CARE Coordinators </a:t>
          </a:r>
          <a:r>
            <a:rPr lang="en-US" sz="1100" b="1" dirty="0">
              <a:latin typeface="Arial" pitchFamily="34" charset="0"/>
              <a:cs typeface="Arial" pitchFamily="34" charset="0"/>
            </a:rPr>
            <a:t>confer for next steps. </a:t>
          </a:r>
          <a:r>
            <a:rPr lang="en-US" sz="1100" b="1" dirty="0" smtClean="0">
              <a:latin typeface="Arial" pitchFamily="34" charset="0"/>
              <a:cs typeface="Arial" pitchFamily="34" charset="0"/>
            </a:rPr>
            <a:t>B-CARE Coordinator shares </a:t>
          </a:r>
          <a:r>
            <a:rPr lang="en-US" sz="1100" b="1" dirty="0">
              <a:latin typeface="Arial" pitchFamily="34" charset="0"/>
              <a:cs typeface="Arial" pitchFamily="34" charset="0"/>
            </a:rPr>
            <a:t>results with </a:t>
          </a:r>
          <a:r>
            <a:rPr lang="en-US" sz="1100" b="1" dirty="0" smtClean="0">
              <a:latin typeface="Arial" pitchFamily="34" charset="0"/>
              <a:cs typeface="Arial" pitchFamily="34" charset="0"/>
            </a:rPr>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End </a:t>
          </a:r>
          <a:r>
            <a:rPr lang="en-US" sz="1100" b="1" dirty="0">
              <a:latin typeface="Arial" pitchFamily="34" charset="0"/>
              <a:cs typeface="Arial" pitchFamily="34" charset="0"/>
            </a:rPr>
            <a:t>Users</a:t>
          </a:r>
          <a:r>
            <a:rPr lang="en-US" sz="1100" dirty="0">
              <a:latin typeface="Arial" pitchFamily="34" charset="0"/>
              <a:cs typeface="Arial" pitchFamily="34" charset="0"/>
            </a:rPr>
            <a:t>.</a:t>
          </a:r>
        </a:p>
      </dgm:t>
    </dgm:pt>
    <dgm:pt modelId="{AE310D2C-45D5-4465-BA52-57CD716FE27A}" type="parTrans" cxnId="{5727F687-2BB2-48BC-9B0F-E174217EB550}">
      <dgm:prSet/>
      <dgm:spPr/>
      <dgm:t>
        <a:bodyPr/>
        <a:lstStyle/>
        <a:p>
          <a:endParaRPr lang="en-US"/>
        </a:p>
      </dgm:t>
    </dgm:pt>
    <dgm:pt modelId="{1589C9EA-2276-4E2D-94C8-CAA827612DD8}" type="sibTrans" cxnId="{5727F687-2BB2-48BC-9B0F-E174217EB550}">
      <dgm:prSet/>
      <dgm:spPr/>
      <dgm:t>
        <a:bodyPr/>
        <a:lstStyle/>
        <a:p>
          <a:endParaRPr lang="en-US" dirty="0"/>
        </a:p>
      </dgm:t>
    </dgm:pt>
    <dgm:pt modelId="{776EA5FC-55FF-4F81-9D07-AF4F85138EC5}">
      <dgm:prSet phldrT="[Text]" custT="1"/>
      <dgm:spPr>
        <a:xfrm>
          <a:off x="1048516" y="90339"/>
          <a:ext cx="1256621" cy="862044"/>
        </a:xfrm>
      </dgm:spPr>
      <dgm:t>
        <a:bodyPr/>
        <a:lstStyle/>
        <a:p>
          <a:r>
            <a:rPr lang="en-US" sz="1100" b="1" dirty="0">
              <a:latin typeface="Arial" pitchFamily="34" charset="0"/>
              <a:cs typeface="Arial" pitchFamily="34" charset="0"/>
            </a:rPr>
            <a:t>Master Trainers </a:t>
          </a:r>
          <a:r>
            <a:rPr lang="en-US" sz="1100" b="1" dirty="0" smtClean="0">
              <a:latin typeface="Arial" pitchFamily="34" charset="0"/>
              <a:cs typeface="Arial" pitchFamily="34" charset="0"/>
            </a:rPr>
            <a:t/>
          </a:r>
          <a:br>
            <a:rPr lang="en-US" sz="1100" b="1" dirty="0" smtClean="0">
              <a:latin typeface="Arial" pitchFamily="34" charset="0"/>
              <a:cs typeface="Arial" pitchFamily="34" charset="0"/>
            </a:rPr>
          </a:br>
          <a:r>
            <a:rPr lang="en-US" sz="1100" b="1" dirty="0" smtClean="0">
              <a:latin typeface="Arial" pitchFamily="34" charset="0"/>
              <a:cs typeface="Arial" pitchFamily="34" charset="0"/>
            </a:rPr>
            <a:t>and B-CARE Coordinators review </a:t>
          </a:r>
          <a:r>
            <a:rPr lang="en-US" sz="1100" b="1" dirty="0">
              <a:latin typeface="Arial" pitchFamily="34" charset="0"/>
              <a:cs typeface="Arial" pitchFamily="34" charset="0"/>
            </a:rPr>
            <a:t>report </a:t>
          </a:r>
          <a:r>
            <a:rPr lang="en-US" sz="1100" b="1" dirty="0" smtClean="0">
              <a:latin typeface="Arial" pitchFamily="34" charset="0"/>
              <a:cs typeface="Arial" pitchFamily="34" charset="0"/>
            </a:rPr>
            <a:t>and look </a:t>
          </a:r>
          <a:r>
            <a:rPr lang="en-US" sz="1100" b="1" dirty="0">
              <a:latin typeface="Arial" pitchFamily="34" charset="0"/>
              <a:cs typeface="Arial" pitchFamily="34" charset="0"/>
            </a:rPr>
            <a:t>for </a:t>
          </a:r>
          <a:r>
            <a:rPr lang="en-US" sz="1100" b="1" dirty="0" smtClean="0">
              <a:latin typeface="Arial" pitchFamily="34" charset="0"/>
              <a:cs typeface="Arial" pitchFamily="34" charset="0"/>
            </a:rPr>
            <a:t>opportunities for improvement in quality and/or completeness</a:t>
          </a:r>
          <a:r>
            <a:rPr lang="en-US" sz="1100" dirty="0" smtClean="0">
              <a:latin typeface="Arial" pitchFamily="34" charset="0"/>
              <a:cs typeface="Arial" pitchFamily="34" charset="0"/>
            </a:rPr>
            <a:t>.</a:t>
          </a:r>
          <a:endParaRPr lang="en-US" sz="1100" dirty="0">
            <a:latin typeface="Arial" pitchFamily="34" charset="0"/>
            <a:cs typeface="Arial" pitchFamily="34" charset="0"/>
          </a:endParaRPr>
        </a:p>
      </dgm:t>
    </dgm:pt>
    <dgm:pt modelId="{762E8AA4-6A6F-4F4D-9F3E-91574C20E34C}" type="parTrans" cxnId="{FF86D593-3131-4596-8E55-C7BF8365C4FF}">
      <dgm:prSet/>
      <dgm:spPr/>
      <dgm:t>
        <a:bodyPr/>
        <a:lstStyle/>
        <a:p>
          <a:endParaRPr lang="en-US"/>
        </a:p>
      </dgm:t>
    </dgm:pt>
    <dgm:pt modelId="{C9D5B858-FE25-42E2-A736-61B33F2AFA34}" type="sibTrans" cxnId="{FF86D593-3131-4596-8E55-C7BF8365C4FF}">
      <dgm:prSet/>
      <dgm:spPr/>
      <dgm:t>
        <a:bodyPr/>
        <a:lstStyle/>
        <a:p>
          <a:endParaRPr lang="en-US" dirty="0"/>
        </a:p>
      </dgm:t>
    </dgm:pt>
    <dgm:pt modelId="{6B6DB01B-62FD-4B84-9D04-7DEC7C688B2E}" type="pres">
      <dgm:prSet presAssocID="{1EB50A89-F838-44F0-8F6D-BB3C02792611}" presName="cycle" presStyleCnt="0">
        <dgm:presLayoutVars>
          <dgm:dir/>
          <dgm:resizeHandles val="exact"/>
        </dgm:presLayoutVars>
      </dgm:prSet>
      <dgm:spPr/>
      <dgm:t>
        <a:bodyPr/>
        <a:lstStyle/>
        <a:p>
          <a:endParaRPr lang="en-US"/>
        </a:p>
      </dgm:t>
    </dgm:pt>
    <dgm:pt modelId="{D4C056FF-D863-4AB7-B5FE-7EBFE65D6E87}" type="pres">
      <dgm:prSet presAssocID="{88610800-2205-422D-BE7C-5E3629BF7C3B}" presName="node" presStyleLbl="node1" presStyleIdx="0" presStyleCnt="5" custScaleX="139208" custScaleY="136835">
        <dgm:presLayoutVars>
          <dgm:bulletEnabled val="1"/>
        </dgm:presLayoutVars>
      </dgm:prSet>
      <dgm:spPr/>
      <dgm:t>
        <a:bodyPr/>
        <a:lstStyle/>
        <a:p>
          <a:endParaRPr lang="en-US"/>
        </a:p>
      </dgm:t>
    </dgm:pt>
    <dgm:pt modelId="{9993B0DD-5C7A-4853-9105-06FE57D1E717}" type="pres">
      <dgm:prSet presAssocID="{7EEE3709-A20C-4C63-B67B-116A21A57FAD}" presName="sibTrans" presStyleLbl="sibTrans2D1" presStyleIdx="0" presStyleCnt="5"/>
      <dgm:spPr/>
      <dgm:t>
        <a:bodyPr/>
        <a:lstStyle/>
        <a:p>
          <a:endParaRPr lang="en-US"/>
        </a:p>
      </dgm:t>
    </dgm:pt>
    <dgm:pt modelId="{087F6AD2-A1DB-46B3-A206-70867B933FAA}" type="pres">
      <dgm:prSet presAssocID="{7EEE3709-A20C-4C63-B67B-116A21A57FAD}" presName="connectorText" presStyleLbl="sibTrans2D1" presStyleIdx="0" presStyleCnt="5"/>
      <dgm:spPr/>
      <dgm:t>
        <a:bodyPr/>
        <a:lstStyle/>
        <a:p>
          <a:endParaRPr lang="en-US"/>
        </a:p>
      </dgm:t>
    </dgm:pt>
    <dgm:pt modelId="{1C4D6642-3AAC-4635-B4E4-C1E3EA754FAA}" type="pres">
      <dgm:prSet presAssocID="{5AD41E8A-BED4-45B8-9C08-5FBF3EEC3A40}" presName="node" presStyleLbl="node1" presStyleIdx="1" presStyleCnt="5" custScaleX="130491" custScaleY="125622">
        <dgm:presLayoutVars>
          <dgm:bulletEnabled val="1"/>
        </dgm:presLayoutVars>
      </dgm:prSet>
      <dgm:spPr/>
      <dgm:t>
        <a:bodyPr/>
        <a:lstStyle/>
        <a:p>
          <a:endParaRPr lang="en-US"/>
        </a:p>
      </dgm:t>
    </dgm:pt>
    <dgm:pt modelId="{6AA1B63E-52BD-4886-A461-D4B160DEAE96}" type="pres">
      <dgm:prSet presAssocID="{571CE4C2-BCE8-42D4-AB5F-F7487EE78C16}" presName="sibTrans" presStyleLbl="sibTrans2D1" presStyleIdx="1" presStyleCnt="5"/>
      <dgm:spPr/>
      <dgm:t>
        <a:bodyPr/>
        <a:lstStyle/>
        <a:p>
          <a:endParaRPr lang="en-US"/>
        </a:p>
      </dgm:t>
    </dgm:pt>
    <dgm:pt modelId="{74B52126-47D4-4B82-BD44-64F122FF3D63}" type="pres">
      <dgm:prSet presAssocID="{571CE4C2-BCE8-42D4-AB5F-F7487EE78C16}" presName="connectorText" presStyleLbl="sibTrans2D1" presStyleIdx="1" presStyleCnt="5"/>
      <dgm:spPr/>
      <dgm:t>
        <a:bodyPr/>
        <a:lstStyle/>
        <a:p>
          <a:endParaRPr lang="en-US"/>
        </a:p>
      </dgm:t>
    </dgm:pt>
    <dgm:pt modelId="{DD5B6325-A881-416A-9715-EA0A2D342625}" type="pres">
      <dgm:prSet presAssocID="{3B9DE9FF-9326-431E-A2F3-7F800BA9B5AF}" presName="node" presStyleLbl="node1" presStyleIdx="2" presStyleCnt="5" custScaleX="126709" custScaleY="133502">
        <dgm:presLayoutVars>
          <dgm:bulletEnabled val="1"/>
        </dgm:presLayoutVars>
      </dgm:prSet>
      <dgm:spPr/>
      <dgm:t>
        <a:bodyPr/>
        <a:lstStyle/>
        <a:p>
          <a:endParaRPr lang="en-US"/>
        </a:p>
      </dgm:t>
    </dgm:pt>
    <dgm:pt modelId="{09B416D1-0955-47F1-A5B7-AFC729257CBD}" type="pres">
      <dgm:prSet presAssocID="{C0A54AC0-B385-486A-9C07-D17406A8D0ED}" presName="sibTrans" presStyleLbl="sibTrans2D1" presStyleIdx="2" presStyleCnt="5"/>
      <dgm:spPr/>
      <dgm:t>
        <a:bodyPr/>
        <a:lstStyle/>
        <a:p>
          <a:endParaRPr lang="en-US"/>
        </a:p>
      </dgm:t>
    </dgm:pt>
    <dgm:pt modelId="{0AF6D2B3-A6AC-4170-A018-C4B9212AC8B9}" type="pres">
      <dgm:prSet presAssocID="{C0A54AC0-B385-486A-9C07-D17406A8D0ED}" presName="connectorText" presStyleLbl="sibTrans2D1" presStyleIdx="2" presStyleCnt="5"/>
      <dgm:spPr/>
      <dgm:t>
        <a:bodyPr/>
        <a:lstStyle/>
        <a:p>
          <a:endParaRPr lang="en-US"/>
        </a:p>
      </dgm:t>
    </dgm:pt>
    <dgm:pt modelId="{2B7C4269-A1C9-427E-8560-E29A3BDCBFF6}" type="pres">
      <dgm:prSet presAssocID="{A56715A7-829E-427E-88DF-341510722252}" presName="node" presStyleLbl="node1" presStyleIdx="3" presStyleCnt="5" custScaleX="128725" custScaleY="130168">
        <dgm:presLayoutVars>
          <dgm:bulletEnabled val="1"/>
        </dgm:presLayoutVars>
      </dgm:prSet>
      <dgm:spPr/>
      <dgm:t>
        <a:bodyPr/>
        <a:lstStyle/>
        <a:p>
          <a:endParaRPr lang="en-US"/>
        </a:p>
      </dgm:t>
    </dgm:pt>
    <dgm:pt modelId="{FD33EE65-FECE-40BC-911B-3A84B806F23B}" type="pres">
      <dgm:prSet presAssocID="{1589C9EA-2276-4E2D-94C8-CAA827612DD8}" presName="sibTrans" presStyleLbl="sibTrans2D1" presStyleIdx="3" presStyleCnt="5"/>
      <dgm:spPr/>
      <dgm:t>
        <a:bodyPr/>
        <a:lstStyle/>
        <a:p>
          <a:endParaRPr lang="en-US"/>
        </a:p>
      </dgm:t>
    </dgm:pt>
    <dgm:pt modelId="{A205DD8E-669A-4753-9AC9-6C83E5859B8D}" type="pres">
      <dgm:prSet presAssocID="{1589C9EA-2276-4E2D-94C8-CAA827612DD8}" presName="connectorText" presStyleLbl="sibTrans2D1" presStyleIdx="3" presStyleCnt="5"/>
      <dgm:spPr/>
      <dgm:t>
        <a:bodyPr/>
        <a:lstStyle/>
        <a:p>
          <a:endParaRPr lang="en-US"/>
        </a:p>
      </dgm:t>
    </dgm:pt>
    <dgm:pt modelId="{86D807AB-80AA-4868-99A6-A05C24D197AC}" type="pres">
      <dgm:prSet presAssocID="{776EA5FC-55FF-4F81-9D07-AF4F85138EC5}" presName="node" presStyleLbl="node1" presStyleIdx="4" presStyleCnt="5" custScaleX="133586" custScaleY="135566">
        <dgm:presLayoutVars>
          <dgm:bulletEnabled val="1"/>
        </dgm:presLayoutVars>
      </dgm:prSet>
      <dgm:spPr/>
      <dgm:t>
        <a:bodyPr/>
        <a:lstStyle/>
        <a:p>
          <a:endParaRPr lang="en-US"/>
        </a:p>
      </dgm:t>
    </dgm:pt>
    <dgm:pt modelId="{34B11590-39CF-4516-B8D4-6909F48C1C61}" type="pres">
      <dgm:prSet presAssocID="{C9D5B858-FE25-42E2-A736-61B33F2AFA34}" presName="sibTrans" presStyleLbl="sibTrans2D1" presStyleIdx="4" presStyleCnt="5"/>
      <dgm:spPr/>
      <dgm:t>
        <a:bodyPr/>
        <a:lstStyle/>
        <a:p>
          <a:endParaRPr lang="en-US"/>
        </a:p>
      </dgm:t>
    </dgm:pt>
    <dgm:pt modelId="{36D2EF5B-1513-4CDD-BBBC-6F142A450BBA}" type="pres">
      <dgm:prSet presAssocID="{C9D5B858-FE25-42E2-A736-61B33F2AFA34}" presName="connectorText" presStyleLbl="sibTrans2D1" presStyleIdx="4" presStyleCnt="5"/>
      <dgm:spPr/>
      <dgm:t>
        <a:bodyPr/>
        <a:lstStyle/>
        <a:p>
          <a:endParaRPr lang="en-US"/>
        </a:p>
      </dgm:t>
    </dgm:pt>
  </dgm:ptLst>
  <dgm:cxnLst>
    <dgm:cxn modelId="{6197896B-FF01-4875-A6A5-C9DD26E107B1}" type="presOf" srcId="{7EEE3709-A20C-4C63-B67B-116A21A57FAD}" destId="{087F6AD2-A1DB-46B3-A206-70867B933FAA}" srcOrd="1" destOrd="0" presId="urn:microsoft.com/office/officeart/2005/8/layout/cycle2"/>
    <dgm:cxn modelId="{28D85E25-AFDA-4385-9AE7-7FA782F21C7B}" type="presOf" srcId="{571CE4C2-BCE8-42D4-AB5F-F7487EE78C16}" destId="{6AA1B63E-52BD-4886-A461-D4B160DEAE96}" srcOrd="0" destOrd="0" presId="urn:microsoft.com/office/officeart/2005/8/layout/cycle2"/>
    <dgm:cxn modelId="{5727F687-2BB2-48BC-9B0F-E174217EB550}" srcId="{1EB50A89-F838-44F0-8F6D-BB3C02792611}" destId="{A56715A7-829E-427E-88DF-341510722252}" srcOrd="3" destOrd="0" parTransId="{AE310D2C-45D5-4465-BA52-57CD716FE27A}" sibTransId="{1589C9EA-2276-4E2D-94C8-CAA827612DD8}"/>
    <dgm:cxn modelId="{4BBD0C2F-4A91-4964-8E92-90629135D036}" srcId="{1EB50A89-F838-44F0-8F6D-BB3C02792611}" destId="{3B9DE9FF-9326-431E-A2F3-7F800BA9B5AF}" srcOrd="2" destOrd="0" parTransId="{4288463D-FD0E-4881-BAF9-5FCCDC4EE12A}" sibTransId="{C0A54AC0-B385-486A-9C07-D17406A8D0ED}"/>
    <dgm:cxn modelId="{1B399C62-97AD-41E4-B559-FDB3D60EE0B9}" type="presOf" srcId="{88610800-2205-422D-BE7C-5E3629BF7C3B}" destId="{D4C056FF-D863-4AB7-B5FE-7EBFE65D6E87}" srcOrd="0" destOrd="0" presId="urn:microsoft.com/office/officeart/2005/8/layout/cycle2"/>
    <dgm:cxn modelId="{2F7CA661-8C9D-479E-9238-487B9702CD8B}" type="presOf" srcId="{571CE4C2-BCE8-42D4-AB5F-F7487EE78C16}" destId="{74B52126-47D4-4B82-BD44-64F122FF3D63}" srcOrd="1" destOrd="0" presId="urn:microsoft.com/office/officeart/2005/8/layout/cycle2"/>
    <dgm:cxn modelId="{4BE9FCBB-C8E6-4556-86C9-601BADBC7A57}" type="presOf" srcId="{C0A54AC0-B385-486A-9C07-D17406A8D0ED}" destId="{0AF6D2B3-A6AC-4170-A018-C4B9212AC8B9}" srcOrd="1" destOrd="0" presId="urn:microsoft.com/office/officeart/2005/8/layout/cycle2"/>
    <dgm:cxn modelId="{7EBBC2E9-6D37-4B05-AD33-712D190D6196}" type="presOf" srcId="{3B9DE9FF-9326-431E-A2F3-7F800BA9B5AF}" destId="{DD5B6325-A881-416A-9715-EA0A2D342625}" srcOrd="0" destOrd="0" presId="urn:microsoft.com/office/officeart/2005/8/layout/cycle2"/>
    <dgm:cxn modelId="{1C762712-D30E-4212-9B8B-3942263E29A3}" type="presOf" srcId="{C0A54AC0-B385-486A-9C07-D17406A8D0ED}" destId="{09B416D1-0955-47F1-A5B7-AFC729257CBD}" srcOrd="0" destOrd="0" presId="urn:microsoft.com/office/officeart/2005/8/layout/cycle2"/>
    <dgm:cxn modelId="{9A35C105-EA45-4FEE-8E45-0EBF7ACF8F30}" type="presOf" srcId="{1589C9EA-2276-4E2D-94C8-CAA827612DD8}" destId="{A205DD8E-669A-4753-9AC9-6C83E5859B8D}" srcOrd="1" destOrd="0" presId="urn:microsoft.com/office/officeart/2005/8/layout/cycle2"/>
    <dgm:cxn modelId="{40601741-16D6-4E10-A400-C0E7529E11D8}" type="presOf" srcId="{C9D5B858-FE25-42E2-A736-61B33F2AFA34}" destId="{34B11590-39CF-4516-B8D4-6909F48C1C61}" srcOrd="0" destOrd="0" presId="urn:microsoft.com/office/officeart/2005/8/layout/cycle2"/>
    <dgm:cxn modelId="{6CAC411A-5E6A-451B-AB06-F1A8A7516C3B}" type="presOf" srcId="{1EB50A89-F838-44F0-8F6D-BB3C02792611}" destId="{6B6DB01B-62FD-4B84-9D04-7DEC7C688B2E}" srcOrd="0" destOrd="0" presId="urn:microsoft.com/office/officeart/2005/8/layout/cycle2"/>
    <dgm:cxn modelId="{02E3D6F5-3072-4952-BE39-637BF2D2E1E8}" type="presOf" srcId="{776EA5FC-55FF-4F81-9D07-AF4F85138EC5}" destId="{86D807AB-80AA-4868-99A6-A05C24D197AC}" srcOrd="0" destOrd="0" presId="urn:microsoft.com/office/officeart/2005/8/layout/cycle2"/>
    <dgm:cxn modelId="{FF86D593-3131-4596-8E55-C7BF8365C4FF}" srcId="{1EB50A89-F838-44F0-8F6D-BB3C02792611}" destId="{776EA5FC-55FF-4F81-9D07-AF4F85138EC5}" srcOrd="4" destOrd="0" parTransId="{762E8AA4-6A6F-4F4D-9F3E-91574C20E34C}" sibTransId="{C9D5B858-FE25-42E2-A736-61B33F2AFA34}"/>
    <dgm:cxn modelId="{DF820104-0061-4105-A612-04BCC0515F62}" type="presOf" srcId="{5AD41E8A-BED4-45B8-9C08-5FBF3EEC3A40}" destId="{1C4D6642-3AAC-4635-B4E4-C1E3EA754FAA}" srcOrd="0" destOrd="0" presId="urn:microsoft.com/office/officeart/2005/8/layout/cycle2"/>
    <dgm:cxn modelId="{B0C8167C-5C7B-458A-9CB9-AA0F43649754}" type="presOf" srcId="{C9D5B858-FE25-42E2-A736-61B33F2AFA34}" destId="{36D2EF5B-1513-4CDD-BBBC-6F142A450BBA}" srcOrd="1" destOrd="0" presId="urn:microsoft.com/office/officeart/2005/8/layout/cycle2"/>
    <dgm:cxn modelId="{4A5EB90F-0568-4692-805F-00D5E5C01DD0}" type="presOf" srcId="{1589C9EA-2276-4E2D-94C8-CAA827612DD8}" destId="{FD33EE65-FECE-40BC-911B-3A84B806F23B}" srcOrd="0" destOrd="0" presId="urn:microsoft.com/office/officeart/2005/8/layout/cycle2"/>
    <dgm:cxn modelId="{EC42A9C2-1E91-4600-B4DE-35626451FD52}" type="presOf" srcId="{7EEE3709-A20C-4C63-B67B-116A21A57FAD}" destId="{9993B0DD-5C7A-4853-9105-06FE57D1E717}" srcOrd="0" destOrd="0" presId="urn:microsoft.com/office/officeart/2005/8/layout/cycle2"/>
    <dgm:cxn modelId="{753E8356-1ADF-4EF0-B2FD-1D51FB1E1A4B}" srcId="{1EB50A89-F838-44F0-8F6D-BB3C02792611}" destId="{88610800-2205-422D-BE7C-5E3629BF7C3B}" srcOrd="0" destOrd="0" parTransId="{1ACCBBA9-DCB9-45FA-B949-6EEEBD1653BF}" sibTransId="{7EEE3709-A20C-4C63-B67B-116A21A57FAD}"/>
    <dgm:cxn modelId="{6C2F04A5-A9CD-4209-A43D-DFE3C4B71DE7}" type="presOf" srcId="{A56715A7-829E-427E-88DF-341510722252}" destId="{2B7C4269-A1C9-427E-8560-E29A3BDCBFF6}" srcOrd="0" destOrd="0" presId="urn:microsoft.com/office/officeart/2005/8/layout/cycle2"/>
    <dgm:cxn modelId="{94149A4D-FBD6-4E83-82BC-737F486AC02F}" srcId="{1EB50A89-F838-44F0-8F6D-BB3C02792611}" destId="{5AD41E8A-BED4-45B8-9C08-5FBF3EEC3A40}" srcOrd="1" destOrd="0" parTransId="{8E77E0A4-F147-4D93-B79F-9265051D113A}" sibTransId="{571CE4C2-BCE8-42D4-AB5F-F7487EE78C16}"/>
    <dgm:cxn modelId="{B6309013-5B85-474D-8BFE-9E4742357530}" type="presParOf" srcId="{6B6DB01B-62FD-4B84-9D04-7DEC7C688B2E}" destId="{D4C056FF-D863-4AB7-B5FE-7EBFE65D6E87}" srcOrd="0" destOrd="0" presId="urn:microsoft.com/office/officeart/2005/8/layout/cycle2"/>
    <dgm:cxn modelId="{37CF4CA9-A221-47E9-A8B6-CFB0DB34A645}" type="presParOf" srcId="{6B6DB01B-62FD-4B84-9D04-7DEC7C688B2E}" destId="{9993B0DD-5C7A-4853-9105-06FE57D1E717}" srcOrd="1" destOrd="0" presId="urn:microsoft.com/office/officeart/2005/8/layout/cycle2"/>
    <dgm:cxn modelId="{B80CD1D9-14F5-4085-BFF6-E50CFBCD0A81}" type="presParOf" srcId="{9993B0DD-5C7A-4853-9105-06FE57D1E717}" destId="{087F6AD2-A1DB-46B3-A206-70867B933FAA}" srcOrd="0" destOrd="0" presId="urn:microsoft.com/office/officeart/2005/8/layout/cycle2"/>
    <dgm:cxn modelId="{EAD4CAAF-3926-43A0-BA55-65B160F01077}" type="presParOf" srcId="{6B6DB01B-62FD-4B84-9D04-7DEC7C688B2E}" destId="{1C4D6642-3AAC-4635-B4E4-C1E3EA754FAA}" srcOrd="2" destOrd="0" presId="urn:microsoft.com/office/officeart/2005/8/layout/cycle2"/>
    <dgm:cxn modelId="{7F13DC81-A0ED-4E72-B115-ADC4359FD3E6}" type="presParOf" srcId="{6B6DB01B-62FD-4B84-9D04-7DEC7C688B2E}" destId="{6AA1B63E-52BD-4886-A461-D4B160DEAE96}" srcOrd="3" destOrd="0" presId="urn:microsoft.com/office/officeart/2005/8/layout/cycle2"/>
    <dgm:cxn modelId="{910CCADC-5EAE-4133-BBD0-E23302AF5306}" type="presParOf" srcId="{6AA1B63E-52BD-4886-A461-D4B160DEAE96}" destId="{74B52126-47D4-4B82-BD44-64F122FF3D63}" srcOrd="0" destOrd="0" presId="urn:microsoft.com/office/officeart/2005/8/layout/cycle2"/>
    <dgm:cxn modelId="{CD9F5AE3-BDCC-4EFE-9784-FB45B02643A4}" type="presParOf" srcId="{6B6DB01B-62FD-4B84-9D04-7DEC7C688B2E}" destId="{DD5B6325-A881-416A-9715-EA0A2D342625}" srcOrd="4" destOrd="0" presId="urn:microsoft.com/office/officeart/2005/8/layout/cycle2"/>
    <dgm:cxn modelId="{82B93DC3-8079-4FAC-B21B-AD3F8C35D15A}" type="presParOf" srcId="{6B6DB01B-62FD-4B84-9D04-7DEC7C688B2E}" destId="{09B416D1-0955-47F1-A5B7-AFC729257CBD}" srcOrd="5" destOrd="0" presId="urn:microsoft.com/office/officeart/2005/8/layout/cycle2"/>
    <dgm:cxn modelId="{10FD006A-7FC9-41BA-8B1F-42B300BBC768}" type="presParOf" srcId="{09B416D1-0955-47F1-A5B7-AFC729257CBD}" destId="{0AF6D2B3-A6AC-4170-A018-C4B9212AC8B9}" srcOrd="0" destOrd="0" presId="urn:microsoft.com/office/officeart/2005/8/layout/cycle2"/>
    <dgm:cxn modelId="{96F127C7-147E-4ABA-AB94-8FC90C10E314}" type="presParOf" srcId="{6B6DB01B-62FD-4B84-9D04-7DEC7C688B2E}" destId="{2B7C4269-A1C9-427E-8560-E29A3BDCBFF6}" srcOrd="6" destOrd="0" presId="urn:microsoft.com/office/officeart/2005/8/layout/cycle2"/>
    <dgm:cxn modelId="{10C7542F-A285-426B-951A-3A48D5BFDD9D}" type="presParOf" srcId="{6B6DB01B-62FD-4B84-9D04-7DEC7C688B2E}" destId="{FD33EE65-FECE-40BC-911B-3A84B806F23B}" srcOrd="7" destOrd="0" presId="urn:microsoft.com/office/officeart/2005/8/layout/cycle2"/>
    <dgm:cxn modelId="{45CCAAF9-C396-45B2-8591-8FE7885CA28A}" type="presParOf" srcId="{FD33EE65-FECE-40BC-911B-3A84B806F23B}" destId="{A205DD8E-669A-4753-9AC9-6C83E5859B8D}" srcOrd="0" destOrd="0" presId="urn:microsoft.com/office/officeart/2005/8/layout/cycle2"/>
    <dgm:cxn modelId="{815755E0-A000-430E-8A6A-34D652606387}" type="presParOf" srcId="{6B6DB01B-62FD-4B84-9D04-7DEC7C688B2E}" destId="{86D807AB-80AA-4868-99A6-A05C24D197AC}" srcOrd="8" destOrd="0" presId="urn:microsoft.com/office/officeart/2005/8/layout/cycle2"/>
    <dgm:cxn modelId="{E6A2A3F7-BB33-44E7-A1CE-150D2DE1A175}" type="presParOf" srcId="{6B6DB01B-62FD-4B84-9D04-7DEC7C688B2E}" destId="{34B11590-39CF-4516-B8D4-6909F48C1C61}" srcOrd="9" destOrd="0" presId="urn:microsoft.com/office/officeart/2005/8/layout/cycle2"/>
    <dgm:cxn modelId="{6EC90449-B5E1-469E-AB41-24C17714ECF5}" type="presParOf" srcId="{34B11590-39CF-4516-B8D4-6909F48C1C61}" destId="{36D2EF5B-1513-4CDD-BBBC-6F142A450BB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056FF-D863-4AB7-B5FE-7EBFE65D6E87}">
      <dsp:nvSpPr>
        <dsp:cNvPr id="0" name=""/>
        <dsp:cNvSpPr/>
      </dsp:nvSpPr>
      <dsp:spPr>
        <a:xfrm>
          <a:off x="1482011" y="370770"/>
          <a:ext cx="2008956" cy="197471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latin typeface="Arial" pitchFamily="34" charset="0"/>
              <a:cs typeface="Arial" pitchFamily="34" charset="0"/>
            </a:rPr>
            <a:t>Master Trainer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trains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B-CARE Coordinators and End Users.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Retrain if necessary.</a:t>
          </a:r>
          <a:endParaRPr lang="en-US" sz="1100" b="1" kern="1200" dirty="0">
            <a:latin typeface="Arial" pitchFamily="34" charset="0"/>
            <a:cs typeface="Arial" pitchFamily="34" charset="0"/>
          </a:endParaRPr>
        </a:p>
      </dsp:txBody>
      <dsp:txXfrm>
        <a:off x="1776216" y="659960"/>
        <a:ext cx="1420546" cy="1396331"/>
      </dsp:txXfrm>
    </dsp:sp>
    <dsp:sp modelId="{9993B0DD-5C7A-4853-9105-06FE57D1E717}">
      <dsp:nvSpPr>
        <dsp:cNvPr id="0" name=""/>
        <dsp:cNvSpPr/>
      </dsp:nvSpPr>
      <dsp:spPr>
        <a:xfrm rot="2160000">
          <a:off x="3324776" y="1769770"/>
          <a:ext cx="126964" cy="48705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3328413" y="1855987"/>
        <a:ext cx="88875" cy="292235"/>
      </dsp:txXfrm>
    </dsp:sp>
    <dsp:sp modelId="{1C4D6642-3AAC-4635-B4E4-C1E3EA754FAA}">
      <dsp:nvSpPr>
        <dsp:cNvPr id="0" name=""/>
        <dsp:cNvSpPr/>
      </dsp:nvSpPr>
      <dsp:spPr>
        <a:xfrm>
          <a:off x="3298052" y="1725411"/>
          <a:ext cx="1883158" cy="181289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latin typeface="Arial" pitchFamily="34" charset="0"/>
              <a:cs typeface="Arial" pitchFamily="34" charset="0"/>
            </a:rPr>
            <a:t>End Users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collect data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and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submit to database</a:t>
          </a:r>
          <a:r>
            <a:rPr lang="en-US" sz="1100" kern="1200" dirty="0" smtClean="0">
              <a:latin typeface="Arial" pitchFamily="34" charset="0"/>
              <a:cs typeface="Arial" pitchFamily="34" charset="0"/>
            </a:rPr>
            <a:t>.</a:t>
          </a:r>
          <a:endParaRPr lang="en-US" sz="1100" kern="1200" dirty="0">
            <a:latin typeface="Arial" pitchFamily="34" charset="0"/>
            <a:cs typeface="Arial" pitchFamily="34" charset="0"/>
          </a:endParaRPr>
        </a:p>
      </dsp:txBody>
      <dsp:txXfrm>
        <a:off x="3573834" y="1990903"/>
        <a:ext cx="1331594" cy="1281908"/>
      </dsp:txXfrm>
    </dsp:sp>
    <dsp:sp modelId="{6AA1B63E-52BD-4886-A461-D4B160DEAE96}">
      <dsp:nvSpPr>
        <dsp:cNvPr id="0" name=""/>
        <dsp:cNvSpPr/>
      </dsp:nvSpPr>
      <dsp:spPr>
        <a:xfrm rot="6480000">
          <a:off x="3834456" y="3391399"/>
          <a:ext cx="158516" cy="48705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3865581" y="3466196"/>
        <a:ext cx="110961" cy="292235"/>
      </dsp:txXfrm>
    </dsp:sp>
    <dsp:sp modelId="{DD5B6325-A881-416A-9715-EA0A2D342625}">
      <dsp:nvSpPr>
        <dsp:cNvPr id="0" name=""/>
        <dsp:cNvSpPr/>
      </dsp:nvSpPr>
      <dsp:spPr>
        <a:xfrm>
          <a:off x="2655701" y="3729494"/>
          <a:ext cx="1828579" cy="192661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latin typeface="Arial" pitchFamily="34" charset="0"/>
              <a:cs typeface="Arial" pitchFamily="34" charset="0"/>
            </a:rPr>
            <a:t>Econometrica IT team </a:t>
          </a:r>
          <a:r>
            <a:rPr lang="en-US" sz="1100" b="1" kern="1200" dirty="0">
              <a:latin typeface="Arial" pitchFamily="34" charset="0"/>
              <a:cs typeface="Arial" pitchFamily="34" charset="0"/>
            </a:rPr>
            <a:t>conducts quality and completeness </a:t>
          </a:r>
          <a:r>
            <a:rPr lang="en-US" sz="1100" b="1" kern="1200" dirty="0" smtClean="0">
              <a:latin typeface="Arial" pitchFamily="34" charset="0"/>
              <a:cs typeface="Arial" pitchFamily="34" charset="0"/>
            </a:rPr>
            <a:t>check and forwards </a:t>
          </a:r>
          <a:r>
            <a:rPr lang="en-US" sz="1100" b="1" kern="1200" dirty="0">
              <a:latin typeface="Arial" pitchFamily="34" charset="0"/>
              <a:cs typeface="Arial" pitchFamily="34" charset="0"/>
            </a:rPr>
            <a:t>report biweekly </a:t>
          </a:r>
          <a:r>
            <a:rPr lang="en-US" sz="1100" b="1" kern="1200" dirty="0" smtClean="0">
              <a:latin typeface="Arial" pitchFamily="34" charset="0"/>
              <a:cs typeface="Arial" pitchFamily="34" charset="0"/>
            </a:rPr>
            <a:t>to</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B-CARE Coordinators and Master Trainers</a:t>
          </a:r>
          <a:r>
            <a:rPr lang="en-US" sz="1100" b="1" kern="1200" dirty="0">
              <a:latin typeface="Arial" pitchFamily="34" charset="0"/>
              <a:cs typeface="Arial" pitchFamily="34" charset="0"/>
            </a:rPr>
            <a:t>.</a:t>
          </a:r>
        </a:p>
      </dsp:txBody>
      <dsp:txXfrm>
        <a:off x="2923490" y="4011640"/>
        <a:ext cx="1293001" cy="1362319"/>
      </dsp:txXfrm>
    </dsp:sp>
    <dsp:sp modelId="{09B416D1-0955-47F1-A5B7-AFC729257CBD}">
      <dsp:nvSpPr>
        <dsp:cNvPr id="0" name=""/>
        <dsp:cNvSpPr/>
      </dsp:nvSpPr>
      <dsp:spPr>
        <a:xfrm rot="10800000">
          <a:off x="2412794" y="4449271"/>
          <a:ext cx="171654" cy="48705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2464290" y="4546682"/>
        <a:ext cx="120158" cy="292235"/>
      </dsp:txXfrm>
    </dsp:sp>
    <dsp:sp modelId="{2B7C4269-A1C9-427E-8560-E29A3BDCBFF6}">
      <dsp:nvSpPr>
        <dsp:cNvPr id="0" name=""/>
        <dsp:cNvSpPr/>
      </dsp:nvSpPr>
      <dsp:spPr>
        <a:xfrm>
          <a:off x="474152" y="3753551"/>
          <a:ext cx="1857673" cy="187849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latin typeface="Arial" pitchFamily="34" charset="0"/>
              <a:cs typeface="Arial" pitchFamily="34" charset="0"/>
            </a:rPr>
            <a:t>Master </a:t>
          </a:r>
          <a:r>
            <a:rPr lang="en-US" sz="1100" b="1" kern="1200" dirty="0">
              <a:latin typeface="Arial" pitchFamily="34" charset="0"/>
              <a:cs typeface="Arial" pitchFamily="34" charset="0"/>
            </a:rPr>
            <a:t>Trainers and </a:t>
          </a:r>
          <a:r>
            <a:rPr lang="en-US" sz="1100" b="1" kern="1200" dirty="0" smtClean="0">
              <a:latin typeface="Arial" pitchFamily="34" charset="0"/>
              <a:cs typeface="Arial" pitchFamily="34" charset="0"/>
            </a:rPr>
            <a:t>B-CARE Coordinators </a:t>
          </a:r>
          <a:r>
            <a:rPr lang="en-US" sz="1100" b="1" kern="1200" dirty="0">
              <a:latin typeface="Arial" pitchFamily="34" charset="0"/>
              <a:cs typeface="Arial" pitchFamily="34" charset="0"/>
            </a:rPr>
            <a:t>confer for next steps. </a:t>
          </a:r>
          <a:r>
            <a:rPr lang="en-US" sz="1100" b="1" kern="1200" dirty="0" smtClean="0">
              <a:latin typeface="Arial" pitchFamily="34" charset="0"/>
              <a:cs typeface="Arial" pitchFamily="34" charset="0"/>
            </a:rPr>
            <a:t>B-CARE Coordinator shares </a:t>
          </a:r>
          <a:r>
            <a:rPr lang="en-US" sz="1100" b="1" kern="1200" dirty="0">
              <a:latin typeface="Arial" pitchFamily="34" charset="0"/>
              <a:cs typeface="Arial" pitchFamily="34" charset="0"/>
            </a:rPr>
            <a:t>results with </a:t>
          </a:r>
          <a:r>
            <a:rPr lang="en-US" sz="1100" b="1" kern="1200" dirty="0" smtClean="0">
              <a:latin typeface="Arial" pitchFamily="34" charset="0"/>
              <a:cs typeface="Arial" pitchFamily="34" charset="0"/>
            </a:rPr>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End </a:t>
          </a:r>
          <a:r>
            <a:rPr lang="en-US" sz="1100" b="1" kern="1200" dirty="0">
              <a:latin typeface="Arial" pitchFamily="34" charset="0"/>
              <a:cs typeface="Arial" pitchFamily="34" charset="0"/>
            </a:rPr>
            <a:t>Users</a:t>
          </a:r>
          <a:r>
            <a:rPr lang="en-US" sz="1100" kern="1200" dirty="0">
              <a:latin typeface="Arial" pitchFamily="34" charset="0"/>
              <a:cs typeface="Arial" pitchFamily="34" charset="0"/>
            </a:rPr>
            <a:t>.</a:t>
          </a:r>
        </a:p>
      </dsp:txBody>
      <dsp:txXfrm>
        <a:off x="746202" y="4028651"/>
        <a:ext cx="1313573" cy="1328297"/>
      </dsp:txXfrm>
    </dsp:sp>
    <dsp:sp modelId="{FD33EE65-FECE-40BC-911B-3A84B806F23B}">
      <dsp:nvSpPr>
        <dsp:cNvPr id="0" name=""/>
        <dsp:cNvSpPr/>
      </dsp:nvSpPr>
      <dsp:spPr>
        <a:xfrm rot="15120000">
          <a:off x="1008527" y="3440734"/>
          <a:ext cx="133536" cy="48705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1034747" y="3557195"/>
        <a:ext cx="93475" cy="292235"/>
      </dsp:txXfrm>
    </dsp:sp>
    <dsp:sp modelId="{86D807AB-80AA-4868-99A6-A05C24D197AC}">
      <dsp:nvSpPr>
        <dsp:cNvPr id="0" name=""/>
        <dsp:cNvSpPr/>
      </dsp:nvSpPr>
      <dsp:spPr>
        <a:xfrm>
          <a:off x="-230563" y="1653658"/>
          <a:ext cx="1927823" cy="195639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latin typeface="Arial" pitchFamily="34" charset="0"/>
              <a:cs typeface="Arial" pitchFamily="34" charset="0"/>
            </a:rPr>
            <a:t>Master Trainers </a:t>
          </a:r>
          <a:r>
            <a:rPr lang="en-US" sz="1100" b="1" kern="1200" dirty="0" smtClean="0">
              <a:latin typeface="Arial" pitchFamily="34" charset="0"/>
              <a:cs typeface="Arial" pitchFamily="34" charset="0"/>
            </a:rPr>
            <a:t/>
          </a:r>
          <a:br>
            <a:rPr lang="en-US" sz="1100" b="1" kern="1200" dirty="0" smtClean="0">
              <a:latin typeface="Arial" pitchFamily="34" charset="0"/>
              <a:cs typeface="Arial" pitchFamily="34" charset="0"/>
            </a:rPr>
          </a:br>
          <a:r>
            <a:rPr lang="en-US" sz="1100" b="1" kern="1200" dirty="0" smtClean="0">
              <a:latin typeface="Arial" pitchFamily="34" charset="0"/>
              <a:cs typeface="Arial" pitchFamily="34" charset="0"/>
            </a:rPr>
            <a:t>and B-CARE Coordinators review </a:t>
          </a:r>
          <a:r>
            <a:rPr lang="en-US" sz="1100" b="1" kern="1200" dirty="0">
              <a:latin typeface="Arial" pitchFamily="34" charset="0"/>
              <a:cs typeface="Arial" pitchFamily="34" charset="0"/>
            </a:rPr>
            <a:t>report </a:t>
          </a:r>
          <a:r>
            <a:rPr lang="en-US" sz="1100" b="1" kern="1200" dirty="0" smtClean="0">
              <a:latin typeface="Arial" pitchFamily="34" charset="0"/>
              <a:cs typeface="Arial" pitchFamily="34" charset="0"/>
            </a:rPr>
            <a:t>and look </a:t>
          </a:r>
          <a:r>
            <a:rPr lang="en-US" sz="1100" b="1" kern="1200" dirty="0">
              <a:latin typeface="Arial" pitchFamily="34" charset="0"/>
              <a:cs typeface="Arial" pitchFamily="34" charset="0"/>
            </a:rPr>
            <a:t>for </a:t>
          </a:r>
          <a:r>
            <a:rPr lang="en-US" sz="1100" b="1" kern="1200" dirty="0" smtClean="0">
              <a:latin typeface="Arial" pitchFamily="34" charset="0"/>
              <a:cs typeface="Arial" pitchFamily="34" charset="0"/>
            </a:rPr>
            <a:t>opportunities for improvement in quality and/or completeness</a:t>
          </a:r>
          <a:r>
            <a:rPr lang="en-US" sz="1100" kern="1200" dirty="0" smtClean="0">
              <a:latin typeface="Arial" pitchFamily="34" charset="0"/>
              <a:cs typeface="Arial" pitchFamily="34" charset="0"/>
            </a:rPr>
            <a:t>.</a:t>
          </a:r>
          <a:endParaRPr lang="en-US" sz="1100" kern="1200" dirty="0">
            <a:latin typeface="Arial" pitchFamily="34" charset="0"/>
            <a:cs typeface="Arial" pitchFamily="34" charset="0"/>
          </a:endParaRPr>
        </a:p>
      </dsp:txBody>
      <dsp:txXfrm>
        <a:off x="51760" y="1940166"/>
        <a:ext cx="1363177" cy="1383381"/>
      </dsp:txXfrm>
    </dsp:sp>
    <dsp:sp modelId="{34B11590-39CF-4516-B8D4-6909F48C1C61}">
      <dsp:nvSpPr>
        <dsp:cNvPr id="0" name=""/>
        <dsp:cNvSpPr/>
      </dsp:nvSpPr>
      <dsp:spPr>
        <a:xfrm rot="19440000">
          <a:off x="1542549" y="1761948"/>
          <a:ext cx="105874" cy="48705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1545582" y="1868694"/>
        <a:ext cx="74112" cy="2922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282" cy="350760"/>
          </a:xfrm>
          <a:prstGeom prst="rect">
            <a:avLst/>
          </a:prstGeom>
        </p:spPr>
        <p:txBody>
          <a:bodyPr vert="horz" lIns="91425" tIns="45713" rIns="91425" bIns="45713" rtlCol="0"/>
          <a:lstStyle>
            <a:lvl1pPr algn="l">
              <a:defRPr sz="1200"/>
            </a:lvl1pPr>
          </a:lstStyle>
          <a:p>
            <a:endParaRPr lang="en-US" dirty="0"/>
          </a:p>
        </p:txBody>
      </p:sp>
      <p:sp>
        <p:nvSpPr>
          <p:cNvPr id="3" name="Date Placeholder 2"/>
          <p:cNvSpPr>
            <a:spLocks noGrp="1"/>
          </p:cNvSpPr>
          <p:nvPr>
            <p:ph type="dt" sz="quarter" idx="1"/>
          </p:nvPr>
        </p:nvSpPr>
        <p:spPr>
          <a:xfrm>
            <a:off x="5265014" y="1"/>
            <a:ext cx="4029282" cy="350760"/>
          </a:xfrm>
          <a:prstGeom prst="rect">
            <a:avLst/>
          </a:prstGeom>
        </p:spPr>
        <p:txBody>
          <a:bodyPr vert="horz" lIns="91425" tIns="45713" rIns="91425" bIns="45713" rtlCol="0"/>
          <a:lstStyle>
            <a:lvl1pPr algn="r">
              <a:defRPr sz="1200"/>
            </a:lvl1pPr>
          </a:lstStyle>
          <a:p>
            <a:fld id="{7E24ACB1-E8DB-42ED-BC50-E5CB8CED6F51}" type="datetimeFigureOut">
              <a:rPr lang="en-US" smtClean="0"/>
              <a:pPr/>
              <a:t>11/8/2013</a:t>
            </a:fld>
            <a:endParaRPr lang="en-US" dirty="0"/>
          </a:p>
        </p:txBody>
      </p:sp>
      <p:sp>
        <p:nvSpPr>
          <p:cNvPr id="4" name="Footer Placeholder 3"/>
          <p:cNvSpPr>
            <a:spLocks noGrp="1"/>
          </p:cNvSpPr>
          <p:nvPr>
            <p:ph type="ftr" sz="quarter" idx="2"/>
          </p:nvPr>
        </p:nvSpPr>
        <p:spPr>
          <a:xfrm>
            <a:off x="1" y="6658444"/>
            <a:ext cx="4029282" cy="350760"/>
          </a:xfrm>
          <a:prstGeom prst="rect">
            <a:avLst/>
          </a:prstGeom>
        </p:spPr>
        <p:txBody>
          <a:bodyPr vert="horz" lIns="91425" tIns="45713" rIns="91425"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014" y="6658444"/>
            <a:ext cx="4029282" cy="350760"/>
          </a:xfrm>
          <a:prstGeom prst="rect">
            <a:avLst/>
          </a:prstGeom>
        </p:spPr>
        <p:txBody>
          <a:bodyPr vert="horz" lIns="91425" tIns="45713" rIns="91425" bIns="45713" rtlCol="0" anchor="b"/>
          <a:lstStyle>
            <a:lvl1pPr algn="r">
              <a:defRPr sz="1200"/>
            </a:lvl1pPr>
          </a:lstStyle>
          <a:p>
            <a:fld id="{DF8DDDD6-407C-4026-8168-EB23BBA098DC}" type="slidenum">
              <a:rPr lang="en-US" smtClean="0"/>
              <a:pPr/>
              <a:t>‹#›</a:t>
            </a:fld>
            <a:endParaRPr lang="en-US" dirty="0"/>
          </a:p>
        </p:txBody>
      </p:sp>
    </p:spTree>
    <p:extLst>
      <p:ext uri="{BB962C8B-B14F-4D97-AF65-F5344CB8AC3E}">
        <p14:creationId xmlns:p14="http://schemas.microsoft.com/office/powerpoint/2010/main" val="111094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63" tIns="46582" rIns="93163" bIns="46582" rtlCol="0"/>
          <a:lstStyle>
            <a:lvl1pPr algn="l">
              <a:defRPr sz="1200"/>
            </a:lvl1pPr>
          </a:lstStyle>
          <a:p>
            <a:endParaRPr lang="en-US" dirty="0"/>
          </a:p>
        </p:txBody>
      </p:sp>
      <p:sp>
        <p:nvSpPr>
          <p:cNvPr id="3" name="Date Placeholder 2"/>
          <p:cNvSpPr>
            <a:spLocks noGrp="1"/>
          </p:cNvSpPr>
          <p:nvPr>
            <p:ph type="dt" idx="1"/>
          </p:nvPr>
        </p:nvSpPr>
        <p:spPr>
          <a:xfrm>
            <a:off x="5265810" y="0"/>
            <a:ext cx="4028440" cy="350520"/>
          </a:xfrm>
          <a:prstGeom prst="rect">
            <a:avLst/>
          </a:prstGeom>
        </p:spPr>
        <p:txBody>
          <a:bodyPr vert="horz" lIns="93163" tIns="46582" rIns="93163" bIns="46582" rtlCol="0"/>
          <a:lstStyle>
            <a:lvl1pPr algn="r">
              <a:defRPr sz="1200"/>
            </a:lvl1pPr>
          </a:lstStyle>
          <a:p>
            <a:fld id="{E80423F2-4F0C-4B02-8F81-DB81606295CB}" type="datetimeFigureOut">
              <a:rPr lang="en-US" smtClean="0"/>
              <a:pPr/>
              <a:t>11/8/2013</a:t>
            </a:fld>
            <a:endParaRPr lang="en-US" dirty="0"/>
          </a:p>
        </p:txBody>
      </p:sp>
      <p:sp>
        <p:nvSpPr>
          <p:cNvPr id="4" name="Slide Image Placeholder 3"/>
          <p:cNvSpPr>
            <a:spLocks noGrp="1" noRot="1" noChangeAspect="1"/>
          </p:cNvSpPr>
          <p:nvPr>
            <p:ph type="sldImg" idx="2"/>
          </p:nvPr>
        </p:nvSpPr>
        <p:spPr>
          <a:xfrm>
            <a:off x="3662363" y="525463"/>
            <a:ext cx="1971675" cy="2628900"/>
          </a:xfrm>
          <a:prstGeom prst="rect">
            <a:avLst/>
          </a:prstGeom>
          <a:noFill/>
          <a:ln w="12700">
            <a:solidFill>
              <a:prstClr val="black"/>
            </a:solidFill>
          </a:ln>
        </p:spPr>
        <p:txBody>
          <a:bodyPr vert="horz" lIns="93163" tIns="46582" rIns="93163" bIns="46582" rtlCol="0" anchor="ctr"/>
          <a:lstStyle/>
          <a:p>
            <a:endParaRPr lang="en-US" dirty="0"/>
          </a:p>
        </p:txBody>
      </p:sp>
      <p:sp>
        <p:nvSpPr>
          <p:cNvPr id="5" name="Notes Placeholder 4"/>
          <p:cNvSpPr>
            <a:spLocks noGrp="1"/>
          </p:cNvSpPr>
          <p:nvPr>
            <p:ph type="body" sz="quarter" idx="3"/>
          </p:nvPr>
        </p:nvSpPr>
        <p:spPr>
          <a:xfrm>
            <a:off x="929640" y="3329941"/>
            <a:ext cx="7437120" cy="3154680"/>
          </a:xfrm>
          <a:prstGeom prst="rect">
            <a:avLst/>
          </a:prstGeom>
        </p:spPr>
        <p:txBody>
          <a:bodyPr vert="horz" lIns="93163" tIns="46582" rIns="93163"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5"/>
            <a:ext cx="4028440" cy="350520"/>
          </a:xfrm>
          <a:prstGeom prst="rect">
            <a:avLst/>
          </a:prstGeom>
        </p:spPr>
        <p:txBody>
          <a:bodyPr vert="horz" lIns="93163" tIns="46582" rIns="93163" bIns="4658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10" y="6658665"/>
            <a:ext cx="4028440" cy="350520"/>
          </a:xfrm>
          <a:prstGeom prst="rect">
            <a:avLst/>
          </a:prstGeom>
        </p:spPr>
        <p:txBody>
          <a:bodyPr vert="horz" lIns="93163" tIns="46582" rIns="93163" bIns="46582" rtlCol="0" anchor="b"/>
          <a:lstStyle>
            <a:lvl1pPr algn="r">
              <a:defRPr sz="1200"/>
            </a:lvl1pPr>
          </a:lstStyle>
          <a:p>
            <a:fld id="{3BA4C501-ED0C-4D89-B70A-9B170CB3FF83}" type="slidenum">
              <a:rPr lang="en-US" smtClean="0"/>
              <a:pPr/>
              <a:t>‹#›</a:t>
            </a:fld>
            <a:endParaRPr lang="en-US" dirty="0"/>
          </a:p>
        </p:txBody>
      </p:sp>
    </p:spTree>
    <p:extLst>
      <p:ext uri="{BB962C8B-B14F-4D97-AF65-F5344CB8AC3E}">
        <p14:creationId xmlns:p14="http://schemas.microsoft.com/office/powerpoint/2010/main" val="2623870396"/>
      </p:ext>
    </p:extLst>
  </p:cSld>
  <p:clrMap bg1="lt1" tx1="dk1" bg2="lt2" tx2="dk2" accent1="accent1" accent2="accent2" accent3="accent3" accent4="accent4" accent5="accent5" accent6="accent6" hlink="hlink" folHlink="folHlink"/>
  <p:notesStyle>
    <a:lvl1pPr marL="0" algn="l" defTabSz="950851" rtl="0" eaLnBrk="1" latinLnBrk="0" hangingPunct="1">
      <a:defRPr sz="1300" kern="1200">
        <a:solidFill>
          <a:schemeClr val="tx1"/>
        </a:solidFill>
        <a:latin typeface="+mn-lt"/>
        <a:ea typeface="+mn-ea"/>
        <a:cs typeface="+mn-cs"/>
      </a:defRPr>
    </a:lvl1pPr>
    <a:lvl2pPr marL="475426" algn="l" defTabSz="950851" rtl="0" eaLnBrk="1" latinLnBrk="0" hangingPunct="1">
      <a:defRPr sz="1300" kern="1200">
        <a:solidFill>
          <a:schemeClr val="tx1"/>
        </a:solidFill>
        <a:latin typeface="+mn-lt"/>
        <a:ea typeface="+mn-ea"/>
        <a:cs typeface="+mn-cs"/>
      </a:defRPr>
    </a:lvl2pPr>
    <a:lvl3pPr marL="950851" algn="l" defTabSz="950851" rtl="0" eaLnBrk="1" latinLnBrk="0" hangingPunct="1">
      <a:defRPr sz="1300" kern="1200">
        <a:solidFill>
          <a:schemeClr val="tx1"/>
        </a:solidFill>
        <a:latin typeface="+mn-lt"/>
        <a:ea typeface="+mn-ea"/>
        <a:cs typeface="+mn-cs"/>
      </a:defRPr>
    </a:lvl3pPr>
    <a:lvl4pPr marL="1426278" algn="l" defTabSz="950851" rtl="0" eaLnBrk="1" latinLnBrk="0" hangingPunct="1">
      <a:defRPr sz="1300" kern="1200">
        <a:solidFill>
          <a:schemeClr val="tx1"/>
        </a:solidFill>
        <a:latin typeface="+mn-lt"/>
        <a:ea typeface="+mn-ea"/>
        <a:cs typeface="+mn-cs"/>
      </a:defRPr>
    </a:lvl4pPr>
    <a:lvl5pPr marL="1901703" algn="l" defTabSz="950851" rtl="0" eaLnBrk="1" latinLnBrk="0" hangingPunct="1">
      <a:defRPr sz="1300" kern="1200">
        <a:solidFill>
          <a:schemeClr val="tx1"/>
        </a:solidFill>
        <a:latin typeface="+mn-lt"/>
        <a:ea typeface="+mn-ea"/>
        <a:cs typeface="+mn-cs"/>
      </a:defRPr>
    </a:lvl5pPr>
    <a:lvl6pPr marL="2377129" algn="l" defTabSz="950851" rtl="0" eaLnBrk="1" latinLnBrk="0" hangingPunct="1">
      <a:defRPr sz="1300" kern="1200">
        <a:solidFill>
          <a:schemeClr val="tx1"/>
        </a:solidFill>
        <a:latin typeface="+mn-lt"/>
        <a:ea typeface="+mn-ea"/>
        <a:cs typeface="+mn-cs"/>
      </a:defRPr>
    </a:lvl6pPr>
    <a:lvl7pPr marL="2852555" algn="l" defTabSz="950851" rtl="0" eaLnBrk="1" latinLnBrk="0" hangingPunct="1">
      <a:defRPr sz="1300" kern="1200">
        <a:solidFill>
          <a:schemeClr val="tx1"/>
        </a:solidFill>
        <a:latin typeface="+mn-lt"/>
        <a:ea typeface="+mn-ea"/>
        <a:cs typeface="+mn-cs"/>
      </a:defRPr>
    </a:lvl7pPr>
    <a:lvl8pPr marL="3327981" algn="l" defTabSz="950851" rtl="0" eaLnBrk="1" latinLnBrk="0" hangingPunct="1">
      <a:defRPr sz="1300" kern="1200">
        <a:solidFill>
          <a:schemeClr val="tx1"/>
        </a:solidFill>
        <a:latin typeface="+mn-lt"/>
        <a:ea typeface="+mn-ea"/>
        <a:cs typeface="+mn-cs"/>
      </a:defRPr>
    </a:lvl8pPr>
    <a:lvl9pPr marL="3803407" algn="l" defTabSz="95085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1</a:t>
            </a:fld>
            <a:endParaRPr lang="en-US" dirty="0"/>
          </a:p>
        </p:txBody>
      </p:sp>
    </p:spTree>
    <p:extLst>
      <p:ext uri="{BB962C8B-B14F-4D97-AF65-F5344CB8AC3E}">
        <p14:creationId xmlns:p14="http://schemas.microsoft.com/office/powerpoint/2010/main" val="3392913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r>
              <a:rPr lang="en-US" baseline="0" dirty="0" smtClean="0"/>
              <a:t>II. Admission Information</a:t>
            </a:r>
          </a:p>
          <a:p>
            <a:endParaRPr lang="en-US" baseline="0" dirty="0" smtClean="0"/>
          </a:p>
          <a:p>
            <a:pPr defTabSz="914256">
              <a:defRPr/>
            </a:pPr>
            <a:r>
              <a:rPr lang="en-US" sz="1200" dirty="0"/>
              <a:t>These questions pertain to the patient's residence and functioning </a:t>
            </a:r>
            <a:r>
              <a:rPr lang="en-US" sz="1200" b="1" u="sng" dirty="0"/>
              <a:t>prior to</a:t>
            </a:r>
            <a:r>
              <a:rPr lang="en-US" sz="1200" dirty="0"/>
              <a:t> the illness, injury or exacerbation of condition leading to hospitalization.</a:t>
            </a:r>
          </a:p>
          <a:p>
            <a:r>
              <a:rPr lang="en-US" sz="1200" b="1" dirty="0"/>
              <a:t> </a:t>
            </a:r>
            <a:endParaRPr lang="en-US" sz="1200" dirty="0"/>
          </a:p>
          <a:p>
            <a:r>
              <a:rPr lang="en-US" sz="1200" dirty="0"/>
              <a:t> </a:t>
            </a:r>
          </a:p>
          <a:p>
            <a:pPr lvl="0"/>
            <a:r>
              <a:rPr lang="en-US" sz="1200" dirty="0"/>
              <a:t>Indicate type of residence</a:t>
            </a:r>
          </a:p>
          <a:p>
            <a:r>
              <a:rPr lang="en-US" sz="1200" dirty="0"/>
              <a:t> </a:t>
            </a:r>
          </a:p>
          <a:p>
            <a:pPr lvl="0"/>
            <a:r>
              <a:rPr lang="en-US" sz="1200" dirty="0"/>
              <a:t>Indicate - for those living in the community - the type of help they used</a:t>
            </a:r>
          </a:p>
          <a:p>
            <a:r>
              <a:rPr lang="en-US" sz="1200" dirty="0"/>
              <a:t> </a:t>
            </a:r>
          </a:p>
          <a:p>
            <a:pPr lvl="0"/>
            <a:r>
              <a:rPr lang="en-US" sz="1200" dirty="0"/>
              <a:t>Functioning:  For B5a - B5e select one criteria for level of functioning for each category.</a:t>
            </a:r>
          </a:p>
          <a:p>
            <a:pPr lvl="1"/>
            <a:r>
              <a:rPr lang="en-US" sz="1200" dirty="0"/>
              <a:t>Independent</a:t>
            </a:r>
          </a:p>
          <a:p>
            <a:pPr lvl="1"/>
            <a:r>
              <a:rPr lang="en-US" sz="1200" dirty="0"/>
              <a:t>Need some help</a:t>
            </a:r>
          </a:p>
          <a:p>
            <a:pPr lvl="1"/>
            <a:r>
              <a:rPr lang="en-US" sz="1200" dirty="0"/>
              <a:t>Dependent</a:t>
            </a:r>
          </a:p>
          <a:p>
            <a:pPr lvl="1"/>
            <a:r>
              <a:rPr lang="en-US" sz="1200" dirty="0"/>
              <a:t>Not applicable</a:t>
            </a:r>
          </a:p>
          <a:p>
            <a:pPr lvl="1"/>
            <a:r>
              <a:rPr lang="en-US" sz="1200" dirty="0"/>
              <a:t>Unknown</a:t>
            </a:r>
          </a:p>
          <a:p>
            <a:r>
              <a:rPr lang="en-US" sz="1200" dirty="0"/>
              <a:t> </a:t>
            </a:r>
          </a:p>
          <a:p>
            <a:pPr lvl="0"/>
            <a:r>
              <a:rPr lang="en-US" sz="1200" dirty="0"/>
              <a:t>Indicate if the patient uses mobility devices and aids.</a:t>
            </a:r>
          </a:p>
          <a:p>
            <a:r>
              <a:rPr lang="en-US" sz="1200" dirty="0"/>
              <a:t> </a:t>
            </a:r>
          </a:p>
          <a:p>
            <a:pPr lvl="0"/>
            <a:r>
              <a:rPr lang="en-US" sz="1200" dirty="0"/>
              <a:t>Indicate if patient has had one or more falls in the past year, or a fall with injury.</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3BA4C501-ED0C-4D89-B70A-9B170CB3FF83}" type="slidenum">
              <a:rPr lang="en-US" smtClean="0"/>
              <a:pPr/>
              <a:t>10</a:t>
            </a:fld>
            <a:endParaRPr lang="en-US" dirty="0"/>
          </a:p>
        </p:txBody>
      </p:sp>
    </p:spTree>
    <p:extLst>
      <p:ext uri="{BB962C8B-B14F-4D97-AF65-F5344CB8AC3E}">
        <p14:creationId xmlns:p14="http://schemas.microsoft.com/office/powerpoint/2010/main" val="189585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Current Medical Information</a:t>
            </a:r>
            <a:endParaRPr lang="en-US" sz="1200" dirty="0"/>
          </a:p>
          <a:p>
            <a:r>
              <a:rPr lang="en-US" sz="1200" b="1" dirty="0"/>
              <a:t> </a:t>
            </a:r>
            <a:endParaRPr lang="en-US" sz="1200" dirty="0"/>
          </a:p>
          <a:p>
            <a:r>
              <a:rPr lang="en-US" sz="1200" dirty="0"/>
              <a:t>This section documents the patient's medical condition </a:t>
            </a:r>
            <a:r>
              <a:rPr lang="en-US" sz="1200" b="1" dirty="0"/>
              <a:t>during the two day assessment period</a:t>
            </a:r>
            <a:r>
              <a:rPr lang="en-US" sz="1200" dirty="0"/>
              <a:t> including major treatments, skin integrity, wounds and height and weight.</a:t>
            </a:r>
          </a:p>
          <a:p>
            <a:r>
              <a:rPr lang="en-US" sz="1200" dirty="0"/>
              <a:t> </a:t>
            </a:r>
          </a:p>
          <a:p>
            <a:pPr lvl="0"/>
            <a:r>
              <a:rPr lang="en-US" sz="1200" dirty="0"/>
              <a:t>D. major treatments: Check each block indicated</a:t>
            </a:r>
          </a:p>
          <a:p>
            <a:pPr lvl="1"/>
            <a:r>
              <a:rPr lang="en-US" sz="1200" dirty="0"/>
              <a:t>Specify most intensive frequency of trach tube suctioning</a:t>
            </a:r>
          </a:p>
          <a:p>
            <a:r>
              <a:rPr lang="en-US" sz="1200" dirty="0"/>
              <a:t> </a:t>
            </a:r>
          </a:p>
          <a:p>
            <a:pPr lvl="0"/>
            <a:r>
              <a:rPr lang="en-US" sz="1200" dirty="0"/>
              <a:t>G. Skin integrity: Indicate presence of pressure ulcers</a:t>
            </a:r>
          </a:p>
          <a:p>
            <a:r>
              <a:rPr lang="en-US" sz="1200" dirty="0"/>
              <a:t> </a:t>
            </a:r>
          </a:p>
          <a:p>
            <a:pPr lvl="0"/>
            <a:r>
              <a:rPr lang="en-US" sz="1200" dirty="0"/>
              <a:t>Indicate risk of pressure ulcers</a:t>
            </a:r>
          </a:p>
          <a:p>
            <a:r>
              <a:rPr lang="en-US" sz="1200" dirty="0"/>
              <a:t> </a:t>
            </a:r>
          </a:p>
        </p:txBody>
      </p:sp>
      <p:sp>
        <p:nvSpPr>
          <p:cNvPr id="4" name="Slide Number Placeholder 3"/>
          <p:cNvSpPr>
            <a:spLocks noGrp="1"/>
          </p:cNvSpPr>
          <p:nvPr>
            <p:ph type="sldNum" sz="quarter" idx="10"/>
          </p:nvPr>
        </p:nvSpPr>
        <p:spPr/>
        <p:txBody>
          <a:bodyPr/>
          <a:lstStyle/>
          <a:p>
            <a:fld id="{3BA4C501-ED0C-4D89-B70A-9B170CB3FF83}" type="slidenum">
              <a:rPr lang="en-US" smtClean="0"/>
              <a:pPr/>
              <a:t>11</a:t>
            </a:fld>
            <a:endParaRPr lang="en-US" dirty="0"/>
          </a:p>
        </p:txBody>
      </p:sp>
    </p:spTree>
    <p:extLst>
      <p:ext uri="{BB962C8B-B14F-4D97-AF65-F5344CB8AC3E}">
        <p14:creationId xmlns:p14="http://schemas.microsoft.com/office/powerpoint/2010/main" val="57657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Indicate if patient has one or more unhealed pressure ulcers at stage 2 or higher or unstageable.</a:t>
            </a:r>
          </a:p>
          <a:p>
            <a:pPr lvl="1"/>
            <a:r>
              <a:rPr lang="en-US" sz="1200" dirty="0"/>
              <a:t>Indicate number of each </a:t>
            </a:r>
          </a:p>
          <a:p>
            <a:r>
              <a:rPr lang="en-US" sz="1200" dirty="0"/>
              <a:t> </a:t>
            </a:r>
          </a:p>
          <a:p>
            <a:pPr lvl="0"/>
            <a:r>
              <a:rPr lang="en-US" sz="1200" dirty="0"/>
              <a:t>Indicate number of major wounds by type (exclude pressure ulcers)</a:t>
            </a:r>
          </a:p>
          <a:p>
            <a:r>
              <a:rPr lang="en-US" sz="1200" dirty="0"/>
              <a:t> </a:t>
            </a:r>
          </a:p>
          <a:p>
            <a:pPr lvl="0"/>
            <a:r>
              <a:rPr lang="en-US" sz="1200" dirty="0"/>
              <a:t>Indicate which turning surfaces have a major wound or pressure ulcer.</a:t>
            </a:r>
          </a:p>
          <a:p>
            <a:r>
              <a:rPr lang="en-US" sz="1200" dirty="0"/>
              <a:t> </a:t>
            </a:r>
          </a:p>
          <a:p>
            <a:pPr lvl="0"/>
            <a:r>
              <a:rPr lang="en-US" sz="1200" dirty="0"/>
              <a:t>H: Indicate patient's height and weight.</a:t>
            </a:r>
          </a:p>
          <a:p>
            <a:r>
              <a:rPr lang="en-US" sz="1200" dirty="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12</a:t>
            </a:fld>
            <a:endParaRPr lang="en-US" dirty="0"/>
          </a:p>
        </p:txBody>
      </p:sp>
    </p:spTree>
    <p:extLst>
      <p:ext uri="{BB962C8B-B14F-4D97-AF65-F5344CB8AC3E}">
        <p14:creationId xmlns:p14="http://schemas.microsoft.com/office/powerpoint/2010/main" val="211126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Cognitive Status, Mood and Pain</a:t>
            </a:r>
            <a:endParaRPr lang="en-US" sz="1200" dirty="0"/>
          </a:p>
          <a:p>
            <a:r>
              <a:rPr lang="en-US" sz="1200" b="1" dirty="0"/>
              <a:t> </a:t>
            </a:r>
            <a:endParaRPr lang="en-US" sz="1200" dirty="0"/>
          </a:p>
          <a:p>
            <a:r>
              <a:rPr lang="en-US" sz="1200" dirty="0"/>
              <a:t>This section seeks documentation of the patient's temporal orientation, mental status, level of confusion, behavioral indicators for depression, mood and level of pain.</a:t>
            </a:r>
          </a:p>
          <a:p>
            <a:r>
              <a:rPr lang="en-US" sz="1200" dirty="0"/>
              <a:t> </a:t>
            </a:r>
          </a:p>
          <a:p>
            <a:pPr lvl="0"/>
            <a:r>
              <a:rPr lang="en-US" sz="1200" dirty="0"/>
              <a:t>A: Indicate if patient is comatose</a:t>
            </a:r>
          </a:p>
          <a:p>
            <a:r>
              <a:rPr lang="en-US" sz="1200" dirty="0"/>
              <a:t> </a:t>
            </a:r>
          </a:p>
          <a:p>
            <a:pPr lvl="0"/>
            <a:r>
              <a:rPr lang="en-US" sz="1200" dirty="0"/>
              <a:t>B: Indicate if interview was attempted; if not attempted indicate reason</a:t>
            </a:r>
          </a:p>
          <a:p>
            <a:r>
              <a:rPr lang="en-US" sz="1200" dirty="0"/>
              <a:t> </a:t>
            </a:r>
          </a:p>
          <a:p>
            <a:pPr lvl="0"/>
            <a:r>
              <a:rPr lang="en-US" sz="1200" dirty="0"/>
              <a:t>B3: Brief mental status: query patient on year and month - indicate answers</a:t>
            </a:r>
          </a:p>
          <a:p>
            <a:r>
              <a:rPr lang="en-US" sz="1200" dirty="0"/>
              <a:t> </a:t>
            </a:r>
          </a:p>
          <a:p>
            <a:pPr lvl="0"/>
            <a:r>
              <a:rPr lang="en-US" sz="1200" dirty="0"/>
              <a:t>C: Note observations of cognitive status: check all that apply</a:t>
            </a:r>
          </a:p>
          <a:p>
            <a:pPr lvl="1"/>
            <a:r>
              <a:rPr lang="en-US" sz="1200" dirty="0"/>
              <a:t>Memory/recall - give patient three words to remember (sock, blue, dresser)</a:t>
            </a:r>
          </a:p>
          <a:p>
            <a:pPr lvl="1"/>
            <a:r>
              <a:rPr lang="en-US" sz="1200" dirty="0"/>
              <a:t>Ask patient the current season </a:t>
            </a:r>
          </a:p>
          <a:p>
            <a:pPr lvl="1"/>
            <a:r>
              <a:rPr lang="en-US" sz="1200" dirty="0"/>
              <a:t>Ask patient location of their room </a:t>
            </a:r>
          </a:p>
          <a:p>
            <a:pPr lvl="1"/>
            <a:r>
              <a:rPr lang="en-US" sz="1200" dirty="0"/>
              <a:t>Ask patient your name (or name of other medical personnel in room)</a:t>
            </a:r>
          </a:p>
          <a:p>
            <a:pPr lvl="1"/>
            <a:r>
              <a:rPr lang="en-US" sz="1200" dirty="0"/>
              <a:t>Ask patient where they are </a:t>
            </a:r>
          </a:p>
          <a:p>
            <a:r>
              <a:rPr lang="en-US" sz="1200" dirty="0"/>
              <a:t> </a:t>
            </a:r>
          </a:p>
        </p:txBody>
      </p:sp>
      <p:sp>
        <p:nvSpPr>
          <p:cNvPr id="4" name="Slide Number Placeholder 3"/>
          <p:cNvSpPr>
            <a:spLocks noGrp="1"/>
          </p:cNvSpPr>
          <p:nvPr>
            <p:ph type="sldNum" sz="quarter" idx="10"/>
          </p:nvPr>
        </p:nvSpPr>
        <p:spPr/>
        <p:txBody>
          <a:bodyPr/>
          <a:lstStyle/>
          <a:p>
            <a:fld id="{3BA4C501-ED0C-4D89-B70A-9B170CB3FF83}" type="slidenum">
              <a:rPr lang="en-US" smtClean="0"/>
              <a:pPr/>
              <a:t>14</a:t>
            </a:fld>
            <a:endParaRPr lang="en-US" dirty="0"/>
          </a:p>
        </p:txBody>
      </p:sp>
    </p:spTree>
    <p:extLst>
      <p:ext uri="{BB962C8B-B14F-4D97-AF65-F5344CB8AC3E}">
        <p14:creationId xmlns:p14="http://schemas.microsoft.com/office/powerpoint/2010/main" val="211126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D: Confusion Assessment Method (CAM): The CAM is a standardized and validated tool </a:t>
            </a:r>
            <a:r>
              <a:rPr lang="en-US" dirty="0" smtClean="0"/>
              <a:t>that</a:t>
            </a:r>
            <a:r>
              <a:rPr lang="en-US" baseline="0" dirty="0" smtClean="0"/>
              <a:t> </a:t>
            </a:r>
            <a:r>
              <a:rPr lang="en-US" dirty="0" smtClean="0"/>
              <a:t>has become the most widely used instrument for detection of delirium world-wide because</a:t>
            </a:r>
            <a:r>
              <a:rPr lang="en-US" baseline="0" dirty="0" smtClean="0"/>
              <a:t> </a:t>
            </a:r>
            <a:r>
              <a:rPr lang="en-US" dirty="0" smtClean="0"/>
              <a:t>of its strong validation results as well as its ease of use.</a:t>
            </a:r>
            <a:endParaRPr lang="en-US" sz="1200" dirty="0"/>
          </a:p>
          <a:p>
            <a:pPr lvl="0"/>
            <a:endParaRPr lang="en-US" sz="1200" dirty="0"/>
          </a:p>
          <a:p>
            <a:pPr lvl="0"/>
            <a:r>
              <a:rPr lang="en-US" sz="1200" dirty="0"/>
              <a:t>Indicate if interview was attempted; if yes, indicate behavior for each status (does not matter if the behavior may be caused by medication or treatment)</a:t>
            </a:r>
          </a:p>
          <a:p>
            <a:pPr lvl="1"/>
            <a:r>
              <a:rPr lang="en-US" sz="1200" dirty="0"/>
              <a:t>Inattention</a:t>
            </a:r>
          </a:p>
          <a:p>
            <a:pPr lvl="1"/>
            <a:r>
              <a:rPr lang="en-US" sz="1200" dirty="0"/>
              <a:t>Disorganized thinking</a:t>
            </a:r>
          </a:p>
          <a:p>
            <a:pPr lvl="1"/>
            <a:r>
              <a:rPr lang="en-US" sz="1200" dirty="0"/>
              <a:t>Altered state of consciousness/alertness</a:t>
            </a:r>
          </a:p>
          <a:p>
            <a:pPr lvl="1"/>
            <a:r>
              <a:rPr lang="en-US" sz="1200" dirty="0"/>
              <a:t>Psychomotor retardation</a:t>
            </a:r>
          </a:p>
          <a:p>
            <a:r>
              <a:rPr lang="en-US" sz="1200" dirty="0"/>
              <a:t> </a:t>
            </a:r>
          </a:p>
          <a:p>
            <a:pPr lvl="0"/>
            <a:r>
              <a:rPr lang="en-US" sz="1200" dirty="0"/>
              <a:t>E: Behavioral symptoms: indicate if patient exhibits physical, verbal or other disruptive and dangerous behaviors.</a:t>
            </a:r>
          </a:p>
          <a:p>
            <a:r>
              <a:rPr lang="en-US" sz="1200" dirty="0"/>
              <a:t> </a:t>
            </a:r>
          </a:p>
          <a:p>
            <a:pPr lvl="0"/>
            <a:r>
              <a:rPr lang="en-US" sz="1200" dirty="0"/>
              <a:t>F: Mood (Patient Health Questionnaire): Indicate if interview was attempted; if yes, indicate the answers to two questions (yes or no); if yes, indicate how many times in the past two weeks patient experienced these emotions.</a:t>
            </a:r>
          </a:p>
          <a:p>
            <a:r>
              <a:rPr lang="en-US" sz="1200" dirty="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15</a:t>
            </a:fld>
            <a:endParaRPr lang="en-US" dirty="0"/>
          </a:p>
        </p:txBody>
      </p:sp>
    </p:spTree>
    <p:extLst>
      <p:ext uri="{BB962C8B-B14F-4D97-AF65-F5344CB8AC3E}">
        <p14:creationId xmlns:p14="http://schemas.microsoft.com/office/powerpoint/2010/main" val="103178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G: Pain: Indicate if interview was attempted; if yes, indicate pain presence, severity, effect on sleep, effect on activities. </a:t>
            </a:r>
          </a:p>
          <a:p>
            <a:pPr lvl="0"/>
            <a:endParaRPr lang="en-US" sz="1200" dirty="0"/>
          </a:p>
          <a:p>
            <a:pPr lvl="0"/>
            <a:r>
              <a:rPr lang="en-US" sz="1200" dirty="0"/>
              <a:t>Has the patient had pain in the past two days?</a:t>
            </a:r>
          </a:p>
          <a:p>
            <a:pPr lvl="0"/>
            <a:r>
              <a:rPr lang="en-US" sz="1200" dirty="0"/>
              <a:t>Ask Patient to rate pain on scale of 1-10</a:t>
            </a:r>
          </a:p>
          <a:p>
            <a:pPr lvl="0"/>
            <a:r>
              <a:rPr lang="en-US" sz="1200" dirty="0"/>
              <a:t>Has pain interfered with sleep the past two days?</a:t>
            </a:r>
          </a:p>
          <a:p>
            <a:pPr lvl="0"/>
            <a:r>
              <a:rPr lang="en-US" sz="1200" dirty="0"/>
              <a:t>Has pain interfered with  activities the past two days?</a:t>
            </a:r>
          </a:p>
          <a:p>
            <a:pPr lvl="0"/>
            <a:endParaRPr lang="en-US" sz="1200" dirty="0"/>
          </a:p>
          <a:p>
            <a:pPr lvl="0"/>
            <a:r>
              <a:rPr lang="en-US" sz="1200" dirty="0"/>
              <a:t>G6. Document your pain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16</a:t>
            </a:fld>
            <a:endParaRPr lang="en-US" dirty="0"/>
          </a:p>
        </p:txBody>
      </p:sp>
    </p:spTree>
    <p:extLst>
      <p:ext uri="{BB962C8B-B14F-4D97-AF65-F5344CB8AC3E}">
        <p14:creationId xmlns:p14="http://schemas.microsoft.com/office/powerpoint/2010/main" val="103178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Impairments</a:t>
            </a:r>
            <a:endParaRPr lang="en-US" sz="1200" dirty="0"/>
          </a:p>
          <a:p>
            <a:r>
              <a:rPr lang="en-US" sz="1200" b="1" dirty="0"/>
              <a:t> </a:t>
            </a:r>
            <a:endParaRPr lang="en-US" sz="1200" dirty="0"/>
          </a:p>
          <a:p>
            <a:r>
              <a:rPr lang="en-US" sz="1200" dirty="0"/>
              <a:t>This section seeks documentation of patient impairment during the two day assessment period in areas of bladder and bowel management, ability to swallow, verbal communication and understanding, respiratory status, mobility and sitting endurance, and the use of mobility devices and aids.</a:t>
            </a:r>
          </a:p>
          <a:p>
            <a:r>
              <a:rPr lang="en-US" sz="1200" b="1" dirty="0"/>
              <a:t> </a:t>
            </a:r>
            <a:endParaRPr lang="en-US" sz="1200" dirty="0"/>
          </a:p>
          <a:p>
            <a:pPr lvl="0"/>
            <a:r>
              <a:rPr lang="en-US" sz="1200" dirty="0"/>
              <a:t>A: BLADDER AND BOWEL: Indicate if patient has impairments with bladder or bowel management.</a:t>
            </a:r>
          </a:p>
          <a:p>
            <a:r>
              <a:rPr lang="en-US" sz="1200" dirty="0"/>
              <a:t> </a:t>
            </a:r>
          </a:p>
          <a:p>
            <a:pPr lvl="0"/>
            <a:r>
              <a:rPr lang="en-US" sz="1200" dirty="0"/>
              <a:t>Indicate any bladder or bowel issues as indicated: </a:t>
            </a:r>
          </a:p>
          <a:p>
            <a:pPr lvl="1"/>
            <a:r>
              <a:rPr lang="en-US" sz="1200" dirty="0"/>
              <a:t>External or indwelling device</a:t>
            </a:r>
          </a:p>
          <a:p>
            <a:pPr lvl="1"/>
            <a:r>
              <a:rPr lang="en-US" sz="1200" dirty="0"/>
              <a:t>Frequency of incontinence</a:t>
            </a:r>
          </a:p>
          <a:p>
            <a:pPr lvl="1"/>
            <a:r>
              <a:rPr lang="en-US" sz="1200" dirty="0"/>
              <a:t>Assistance with management of equipment or devices</a:t>
            </a:r>
          </a:p>
          <a:p>
            <a:pPr lvl="1"/>
            <a:r>
              <a:rPr lang="en-US" sz="1200" dirty="0"/>
              <a:t>If patient was incontinent prior to hospitalization</a:t>
            </a:r>
          </a:p>
          <a:p>
            <a:r>
              <a:rPr lang="en-US" sz="1200" dirty="0"/>
              <a:t> </a:t>
            </a:r>
          </a:p>
          <a:p>
            <a:pPr lvl="0"/>
            <a:r>
              <a:rPr lang="en-US" sz="1200" dirty="0"/>
              <a:t>B: SWALLOWING: Indicate if patient can take food by mouth.</a:t>
            </a:r>
          </a:p>
          <a:p>
            <a:r>
              <a:rPr lang="en-US" sz="1200" dirty="0"/>
              <a:t> </a:t>
            </a:r>
          </a:p>
          <a:p>
            <a:pPr lvl="0"/>
            <a:r>
              <a:rPr lang="en-US" sz="1200" dirty="0"/>
              <a:t>Check one box to describe patient's usual ability to swallow</a:t>
            </a:r>
          </a:p>
          <a:p>
            <a:r>
              <a:rPr lang="en-US" sz="1200" dirty="0"/>
              <a:t> </a:t>
            </a:r>
          </a:p>
        </p:txBody>
      </p:sp>
      <p:sp>
        <p:nvSpPr>
          <p:cNvPr id="4" name="Slide Number Placeholder 3"/>
          <p:cNvSpPr>
            <a:spLocks noGrp="1"/>
          </p:cNvSpPr>
          <p:nvPr>
            <p:ph type="sldNum" sz="quarter" idx="10"/>
          </p:nvPr>
        </p:nvSpPr>
        <p:spPr/>
        <p:txBody>
          <a:bodyPr/>
          <a:lstStyle/>
          <a:p>
            <a:fld id="{3BA4C501-ED0C-4D89-B70A-9B170CB3FF83}" type="slidenum">
              <a:rPr lang="en-US" smtClean="0"/>
              <a:pPr/>
              <a:t>18</a:t>
            </a:fld>
            <a:endParaRPr lang="en-US" dirty="0"/>
          </a:p>
        </p:txBody>
      </p:sp>
    </p:spTree>
    <p:extLst>
      <p:ext uri="{BB962C8B-B14F-4D97-AF65-F5344CB8AC3E}">
        <p14:creationId xmlns:p14="http://schemas.microsoft.com/office/powerpoint/2010/main" val="3028645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C: UNDERSTANDING AND COMMUNICATION: Indicate if patient has hearing, vision or communication impairment.</a:t>
            </a:r>
          </a:p>
          <a:p>
            <a:r>
              <a:rPr lang="en-US" sz="1200" dirty="0"/>
              <a:t> </a:t>
            </a:r>
          </a:p>
          <a:p>
            <a:pPr lvl="0"/>
            <a:r>
              <a:rPr lang="en-US" sz="1200" dirty="0"/>
              <a:t>Indicate the level of understanding of verbal content (exclude language barriers)</a:t>
            </a:r>
          </a:p>
          <a:p>
            <a:r>
              <a:rPr lang="en-US" sz="1200" dirty="0"/>
              <a:t> </a:t>
            </a:r>
          </a:p>
          <a:p>
            <a:pPr lvl="0"/>
            <a:r>
              <a:rPr lang="en-US" sz="1200" dirty="0"/>
              <a:t>Indicate level of patient expression of ideas and wants</a:t>
            </a:r>
          </a:p>
          <a:p>
            <a:endParaRPr lang="en-US" dirty="0" smtClean="0"/>
          </a:p>
          <a:p>
            <a:pPr lvl="0"/>
            <a:r>
              <a:rPr lang="en-US" sz="1200" dirty="0"/>
              <a:t>F: RESPIRATORY: Indicate if patient has any respiratory impairments</a:t>
            </a:r>
          </a:p>
          <a:p>
            <a:r>
              <a:rPr lang="en-US" sz="1200" dirty="0"/>
              <a:t> </a:t>
            </a:r>
          </a:p>
          <a:p>
            <a:pPr lvl="0"/>
            <a:r>
              <a:rPr lang="en-US" sz="1200" dirty="0"/>
              <a:t>Indicate patient's respiratory status with and without supplemental oxygen.</a:t>
            </a:r>
          </a:p>
          <a:p>
            <a:r>
              <a:rPr lang="en-US" sz="1200" dirty="0"/>
              <a:t> </a:t>
            </a:r>
          </a:p>
          <a:p>
            <a:pPr lvl="0"/>
            <a:r>
              <a:rPr lang="en-US" sz="1200" dirty="0"/>
              <a:t>G: ENDURANCE: Indicate if patient has any endurance limitations.</a:t>
            </a:r>
          </a:p>
          <a:p>
            <a:r>
              <a:rPr lang="en-US" sz="1200" dirty="0"/>
              <a:t> </a:t>
            </a:r>
          </a:p>
          <a:p>
            <a:pPr lvl="0"/>
            <a:r>
              <a:rPr lang="en-US" sz="1200" dirty="0"/>
              <a:t>Indicate patient's ability to walk or wheel (with wheelchair or walker) 50 feet.</a:t>
            </a:r>
          </a:p>
          <a:p>
            <a:r>
              <a:rPr lang="en-US" sz="1200" dirty="0"/>
              <a:t> </a:t>
            </a:r>
          </a:p>
          <a:p>
            <a:pPr lvl="0"/>
            <a:r>
              <a:rPr lang="en-US" sz="1200" dirty="0"/>
              <a:t>Indicate patient's ability to sit for 15 minutes.</a:t>
            </a:r>
          </a:p>
          <a:p>
            <a:r>
              <a:rPr lang="en-US" sz="1200" dirty="0"/>
              <a:t> </a:t>
            </a:r>
          </a:p>
          <a:p>
            <a:pPr lvl="0"/>
            <a:r>
              <a:rPr lang="en-US" sz="1200" dirty="0"/>
              <a:t>H: Indicate </a:t>
            </a:r>
            <a:r>
              <a:rPr lang="en-US" sz="1200" b="1" dirty="0"/>
              <a:t>all</a:t>
            </a:r>
            <a:r>
              <a:rPr lang="en-US" sz="1200" dirty="0"/>
              <a:t> of the mobility devices used by patient (if not listed, describe in Other)</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19</a:t>
            </a:fld>
            <a:endParaRPr lang="en-US" dirty="0"/>
          </a:p>
        </p:txBody>
      </p:sp>
    </p:spTree>
    <p:extLst>
      <p:ext uri="{BB962C8B-B14F-4D97-AF65-F5344CB8AC3E}">
        <p14:creationId xmlns:p14="http://schemas.microsoft.com/office/powerpoint/2010/main" val="2621146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r>
              <a:rPr lang="en-US" dirty="0" smtClean="0"/>
              <a:t>This page explains the ratings for functional status coding for questions starting on page 13. </a:t>
            </a:r>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22</a:t>
            </a:fld>
            <a:endParaRPr lang="en-US" dirty="0"/>
          </a:p>
        </p:txBody>
      </p:sp>
    </p:spTree>
    <p:extLst>
      <p:ext uri="{BB962C8B-B14F-4D97-AF65-F5344CB8AC3E}">
        <p14:creationId xmlns:p14="http://schemas.microsoft.com/office/powerpoint/2010/main" val="774331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Functional Status</a:t>
            </a:r>
            <a:endParaRPr lang="en-US" sz="1200" dirty="0"/>
          </a:p>
          <a:p>
            <a:r>
              <a:rPr lang="en-US" sz="1200" b="1" dirty="0"/>
              <a:t> </a:t>
            </a:r>
            <a:endParaRPr lang="en-US" sz="1200" dirty="0"/>
          </a:p>
          <a:p>
            <a:r>
              <a:rPr lang="en-US" sz="1200" dirty="0"/>
              <a:t>This section documents the patient's ability to handle activities of daily living during the two day assessment period.</a:t>
            </a:r>
          </a:p>
          <a:p>
            <a:r>
              <a:rPr lang="en-US" sz="1200" dirty="0"/>
              <a:t> </a:t>
            </a:r>
          </a:p>
          <a:p>
            <a:pPr lvl="0"/>
            <a:r>
              <a:rPr lang="en-US" sz="1200" dirty="0"/>
              <a:t>In this section, choose from the drop box the answer that best describes the patient's ability to perform the listed task. If the activity was not attempted, choose the reason why.</a:t>
            </a:r>
          </a:p>
          <a:p>
            <a:r>
              <a:rPr lang="en-US" sz="1200" dirty="0"/>
              <a:t> </a:t>
            </a:r>
          </a:p>
          <a:p>
            <a:pPr lvl="0"/>
            <a:r>
              <a:rPr lang="en-US" sz="1200" dirty="0"/>
              <a:t>SELF CARE, FUNCTIONAL MOBILITY AND ABILITY: Indicate the patient's functional ability to perform each task:</a:t>
            </a:r>
          </a:p>
          <a:p>
            <a:pPr lvl="1"/>
            <a:r>
              <a:rPr lang="en-US" sz="1200" dirty="0"/>
              <a:t>Eating</a:t>
            </a:r>
          </a:p>
          <a:p>
            <a:pPr lvl="1"/>
            <a:r>
              <a:rPr lang="en-US" sz="1200" dirty="0"/>
              <a:t>Oral hygiene</a:t>
            </a:r>
          </a:p>
          <a:p>
            <a:pPr lvl="1"/>
            <a:r>
              <a:rPr lang="en-US" sz="1200" dirty="0"/>
              <a:t>Toilet hygiene</a:t>
            </a:r>
          </a:p>
          <a:p>
            <a:pPr lvl="1"/>
            <a:r>
              <a:rPr lang="en-US" sz="1200" dirty="0"/>
              <a:t>Upper body dressing</a:t>
            </a:r>
          </a:p>
          <a:p>
            <a:pPr lvl="1"/>
            <a:r>
              <a:rPr lang="en-US" sz="1200" dirty="0"/>
              <a:t>Lower body dressing</a:t>
            </a:r>
          </a:p>
          <a:p>
            <a:pPr lvl="1"/>
            <a:r>
              <a:rPr lang="en-US" sz="1200" dirty="0"/>
              <a:t>Lying to sitting on side of bed</a:t>
            </a:r>
          </a:p>
          <a:p>
            <a:pPr lvl="1"/>
            <a:r>
              <a:rPr lang="en-US" sz="1200" dirty="0"/>
              <a:t>Sit to stand</a:t>
            </a:r>
          </a:p>
          <a:p>
            <a:pPr lvl="1"/>
            <a:r>
              <a:rPr lang="en-US" sz="1200" dirty="0"/>
              <a:t>Chair/bed-to-chair transfer</a:t>
            </a:r>
          </a:p>
          <a:p>
            <a:pPr lvl="1"/>
            <a:r>
              <a:rPr lang="en-US" sz="1200" dirty="0"/>
              <a:t>Toilet transfer</a:t>
            </a:r>
          </a:p>
          <a:p>
            <a:pPr lvl="1"/>
            <a:r>
              <a:rPr lang="en-US" sz="1200" dirty="0"/>
              <a:t>Wash upper body</a:t>
            </a:r>
          </a:p>
          <a:p>
            <a:pPr lvl="1"/>
            <a:r>
              <a:rPr lang="en-US" sz="1200" dirty="0"/>
              <a:t>Shower/bathing self</a:t>
            </a:r>
          </a:p>
          <a:p>
            <a:pPr lvl="1"/>
            <a:r>
              <a:rPr lang="en-US" sz="1200" dirty="0"/>
              <a:t>Roll left and right</a:t>
            </a:r>
          </a:p>
          <a:p>
            <a:pPr lvl="1"/>
            <a:r>
              <a:rPr lang="en-US" sz="1200" dirty="0"/>
              <a:t>Sitting to lying</a:t>
            </a:r>
          </a:p>
          <a:p>
            <a:pPr lvl="1"/>
            <a:r>
              <a:rPr lang="en-US" sz="1200" dirty="0"/>
              <a:t>Putting on/taking off footwear</a:t>
            </a:r>
          </a:p>
          <a:p>
            <a:pPr lvl="1"/>
            <a:r>
              <a:rPr lang="en-US" sz="1200" dirty="0"/>
              <a:t>Does the patient primarily use a wheelchair for mobility</a:t>
            </a:r>
          </a:p>
          <a:p>
            <a:pPr lvl="1"/>
            <a:r>
              <a:rPr lang="en-US" sz="1200" dirty="0"/>
              <a:t>Can patient walk 50 feet with two turns</a:t>
            </a:r>
          </a:p>
          <a:p>
            <a:pPr lvl="1"/>
            <a:r>
              <a:rPr lang="en-US" sz="1200" dirty="0"/>
              <a:t>Can patient go up and down 4 steps</a:t>
            </a:r>
          </a:p>
          <a:p>
            <a:r>
              <a:rPr lang="en-US" sz="1200" dirty="0"/>
              <a:t> </a:t>
            </a:r>
          </a:p>
          <a:p>
            <a:pPr lvl="0"/>
            <a:endParaRPr lang="en-US" sz="1200" dirty="0"/>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23</a:t>
            </a:fld>
            <a:endParaRPr lang="en-US" dirty="0"/>
          </a:p>
        </p:txBody>
      </p:sp>
    </p:spTree>
    <p:extLst>
      <p:ext uri="{BB962C8B-B14F-4D97-AF65-F5344CB8AC3E}">
        <p14:creationId xmlns:p14="http://schemas.microsoft.com/office/powerpoint/2010/main" val="179397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to this training session for the B-CARE tool!</a:t>
            </a:r>
          </a:p>
          <a:p>
            <a:endParaRPr lang="en-US" baseline="0" dirty="0" smtClean="0"/>
          </a:p>
          <a:p>
            <a:r>
              <a:rPr lang="en-US" baseline="0" dirty="0" smtClean="0"/>
              <a:t>This training will cover background information about the B-CARE and its uses, specific instructions for using the tool as well as training support.</a:t>
            </a:r>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Overall Plan of Care </a:t>
            </a:r>
            <a:endParaRPr lang="en-US" sz="1200" dirty="0"/>
          </a:p>
          <a:p>
            <a:r>
              <a:rPr lang="en-US" sz="1200" b="1" dirty="0"/>
              <a:t> </a:t>
            </a:r>
            <a:endParaRPr lang="en-US" sz="1200" dirty="0"/>
          </a:p>
          <a:p>
            <a:pPr lvl="0"/>
            <a:r>
              <a:rPr lang="en-US" sz="1200" dirty="0"/>
              <a:t>Indicate the best descriptor of the patient's overall status</a:t>
            </a:r>
          </a:p>
          <a:p>
            <a:pPr lvl="0"/>
            <a:endParaRPr lang="en-US" sz="1200" b="1" dirty="0"/>
          </a:p>
          <a:p>
            <a:pPr lvl="0"/>
            <a:r>
              <a:rPr lang="en-US" sz="1200" b="1" dirty="0"/>
              <a:t>Discharge Status (Models 1, 2 and 4)</a:t>
            </a:r>
            <a:endParaRPr lang="en-US" sz="1200" dirty="0"/>
          </a:p>
          <a:p>
            <a:r>
              <a:rPr lang="en-US" sz="1200" dirty="0"/>
              <a:t> </a:t>
            </a:r>
          </a:p>
          <a:p>
            <a:pPr lvl="0"/>
            <a:r>
              <a:rPr lang="en-US" sz="1200" dirty="0"/>
              <a:t>Indicate discharge location</a:t>
            </a:r>
          </a:p>
          <a:p>
            <a:r>
              <a:rPr lang="en-US" sz="1200" dirty="0"/>
              <a:t> </a:t>
            </a:r>
          </a:p>
          <a:p>
            <a:pPr lvl="0"/>
            <a:r>
              <a:rPr lang="en-US" sz="1200" dirty="0"/>
              <a:t>Indicate caregiver availability.</a:t>
            </a:r>
          </a:p>
          <a:p>
            <a:r>
              <a:rPr lang="en-US" sz="1200" dirty="0"/>
              <a:t> </a:t>
            </a:r>
          </a:p>
          <a:p>
            <a:pPr lvl="0"/>
            <a:r>
              <a:rPr lang="en-US" sz="1200" dirty="0"/>
              <a:t>Indicate if patient has one or more willing caregivers</a:t>
            </a:r>
          </a:p>
          <a:p>
            <a:r>
              <a:rPr lang="en-US" sz="1200" dirty="0"/>
              <a:t> </a:t>
            </a:r>
          </a:p>
          <a:p>
            <a:pPr lvl="0"/>
            <a:r>
              <a:rPr lang="en-US" sz="1200" dirty="0"/>
              <a:t>Indicate type of caregiver/relationship</a:t>
            </a:r>
          </a:p>
          <a:p>
            <a:r>
              <a:rPr lang="en-US" sz="1200" dirty="0"/>
              <a:t> </a:t>
            </a:r>
          </a:p>
          <a:p>
            <a:pPr lvl="0"/>
            <a:r>
              <a:rPr lang="en-US" sz="1200" dirty="0"/>
              <a:t>B: Indicate type of residence at discharge (community location only)</a:t>
            </a:r>
          </a:p>
          <a:p>
            <a:r>
              <a:rPr lang="en-US" sz="1200" dirty="0"/>
              <a:t> </a:t>
            </a:r>
          </a:p>
        </p:txBody>
      </p:sp>
      <p:sp>
        <p:nvSpPr>
          <p:cNvPr id="4" name="Slide Number Placeholder 3"/>
          <p:cNvSpPr>
            <a:spLocks noGrp="1"/>
          </p:cNvSpPr>
          <p:nvPr>
            <p:ph type="sldNum" sz="quarter" idx="10"/>
          </p:nvPr>
        </p:nvSpPr>
        <p:spPr/>
        <p:txBody>
          <a:bodyPr/>
          <a:lstStyle/>
          <a:p>
            <a:fld id="{3BA4C501-ED0C-4D89-B70A-9B170CB3FF83}" type="slidenum">
              <a:rPr lang="en-US" smtClean="0"/>
              <a:pPr/>
              <a:t>25</a:t>
            </a:fld>
            <a:endParaRPr lang="en-US" dirty="0"/>
          </a:p>
        </p:txBody>
      </p:sp>
    </p:spTree>
    <p:extLst>
      <p:ext uri="{BB962C8B-B14F-4D97-AF65-F5344CB8AC3E}">
        <p14:creationId xmlns:p14="http://schemas.microsoft.com/office/powerpoint/2010/main" val="3716066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C: Support Needs: Indicate each category in which the patient needs assistance</a:t>
            </a:r>
          </a:p>
          <a:p>
            <a:r>
              <a:rPr lang="en-US" sz="1200" dirty="0"/>
              <a:t> </a:t>
            </a:r>
          </a:p>
          <a:p>
            <a:pPr lvl="0"/>
            <a:r>
              <a:rPr lang="en-US" sz="1200" dirty="0"/>
              <a:t>E: Discharge location with additional services: If patient is discharged with referral for services, indicate the name of the provider and check the appropriate box for type of services. Indicate city and state of provider.</a:t>
            </a:r>
          </a:p>
          <a:p>
            <a:r>
              <a:rPr lang="en-US" sz="1200" dirty="0"/>
              <a:t> </a:t>
            </a:r>
          </a:p>
          <a:p>
            <a:pPr lvl="0"/>
            <a:r>
              <a:rPr lang="en-US" sz="1200" dirty="0"/>
              <a:t>Indicate if discharge was delayed for 24 hours and reason for delay</a:t>
            </a:r>
          </a:p>
          <a:p>
            <a:pPr lvl="0"/>
            <a:endParaRPr lang="en-US" sz="1200" dirty="0"/>
          </a:p>
          <a:p>
            <a:pPr lvl="0"/>
            <a:r>
              <a:rPr lang="en-US" sz="1200" dirty="0"/>
              <a:t>Complete the "Other Useful Information"  textbox if there is additional information about the patient that should be shared with post acute providers.</a:t>
            </a:r>
          </a:p>
          <a:p>
            <a:r>
              <a:rPr lang="en-US" sz="1200" dirty="0"/>
              <a:t> </a:t>
            </a:r>
          </a:p>
          <a:p>
            <a:pPr lvl="0"/>
            <a:endParaRPr lang="en-US" sz="1200" dirty="0"/>
          </a:p>
          <a:p>
            <a:endParaRPr lang="en-US" dirty="0" smtClean="0"/>
          </a:p>
          <a:p>
            <a:r>
              <a:rPr lang="en-US" b="1" dirty="0" smtClean="0"/>
              <a:t>Note Blue</a:t>
            </a:r>
            <a:r>
              <a:rPr lang="en-US" b="1" baseline="0" dirty="0" smtClean="0"/>
              <a:t> Buttons at the bottom of the page:</a:t>
            </a:r>
          </a:p>
          <a:p>
            <a:endParaRPr lang="en-US" b="1" baseline="0" dirty="0" smtClean="0"/>
          </a:p>
          <a:p>
            <a:r>
              <a:rPr lang="en-US" b="0" baseline="0" dirty="0" smtClean="0"/>
              <a:t>If you are using the B-CARE electronically, these buttons will allow you to save changes in the B-CARE tool or reset the tool to a blank form</a:t>
            </a:r>
            <a:endParaRPr lang="en-US" b="0"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27</a:t>
            </a:fld>
            <a:endParaRPr lang="en-US" dirty="0"/>
          </a:p>
        </p:txBody>
      </p:sp>
    </p:spTree>
    <p:extLst>
      <p:ext uri="{BB962C8B-B14F-4D97-AF65-F5344CB8AC3E}">
        <p14:creationId xmlns:p14="http://schemas.microsoft.com/office/powerpoint/2010/main" val="3671387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*Announce Data System training here?</a:t>
            </a:r>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t>31</a:t>
            </a:fld>
            <a:endParaRPr lang="en-US" dirty="0"/>
          </a:p>
        </p:txBody>
      </p:sp>
    </p:spTree>
    <p:extLst>
      <p:ext uri="{BB962C8B-B14F-4D97-AF65-F5344CB8AC3E}">
        <p14:creationId xmlns:p14="http://schemas.microsoft.com/office/powerpoint/2010/main" val="340984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B-CARE tool is divided into 10 separate</a:t>
            </a:r>
            <a:r>
              <a:rPr lang="en-US" baseline="0" dirty="0" smtClean="0"/>
              <a:t> segments as indicated here.</a:t>
            </a:r>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The B-CARE tool for Models 1, 2 and 4 is called "Hospital, 0-Day Discharge" – it is to be done completed the day prior to discharge and day of discharge</a:t>
            </a:r>
          </a:p>
          <a:p>
            <a:pPr lvl="0"/>
            <a:endParaRPr lang="en-US" sz="1200" dirty="0"/>
          </a:p>
          <a:p>
            <a:pPr lvl="0"/>
            <a:r>
              <a:rPr lang="en-US" sz="1200" dirty="0"/>
              <a:t>The B-CARE for Model 3 is called "Post Acute Care, 0-day Admission“ – is to be completed at admission</a:t>
            </a:r>
          </a:p>
          <a:p>
            <a:r>
              <a:rPr lang="en-US" sz="1200" dirty="0"/>
              <a:t> </a:t>
            </a:r>
          </a:p>
        </p:txBody>
      </p:sp>
      <p:sp>
        <p:nvSpPr>
          <p:cNvPr id="4" name="Slide Number Placeholder 3"/>
          <p:cNvSpPr>
            <a:spLocks noGrp="1"/>
          </p:cNvSpPr>
          <p:nvPr>
            <p:ph type="sldNum" sz="quarter" idx="10"/>
          </p:nvPr>
        </p:nvSpPr>
        <p:spPr/>
        <p:txBody>
          <a:bodyPr/>
          <a:lstStyle/>
          <a:p>
            <a:fld id="{3BA4C501-ED0C-4D89-B70A-9B170CB3FF83}" type="slidenum">
              <a:rPr lang="en-US" smtClean="0"/>
              <a:pPr/>
              <a:t>4</a:t>
            </a:fld>
            <a:endParaRPr lang="en-US" dirty="0"/>
          </a:p>
        </p:txBody>
      </p:sp>
    </p:spTree>
    <p:extLst>
      <p:ext uri="{BB962C8B-B14F-4D97-AF65-F5344CB8AC3E}">
        <p14:creationId xmlns:p14="http://schemas.microsoft.com/office/powerpoint/2010/main" val="253008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dirty="0"/>
              <a:t>PRINT FORMAT - On the first page of the B-CARE, there are three blue "click here" boxes at the bottom of the page. </a:t>
            </a:r>
          </a:p>
          <a:p>
            <a:r>
              <a:rPr lang="en-US" sz="1200" dirty="0"/>
              <a:t> </a:t>
            </a:r>
          </a:p>
          <a:p>
            <a:pPr lvl="1"/>
            <a:r>
              <a:rPr lang="en-US" sz="1200" dirty="0"/>
              <a:t>If you click on the first blue box, on your left, the form will expand to include all of the drop down menus on each page - if you are using a printed version of the B-CARE, you want to click on this box before printing.</a:t>
            </a:r>
          </a:p>
          <a:p>
            <a:pPr lvl="1"/>
            <a:endParaRPr lang="en-US" sz="1200" dirty="0"/>
          </a:p>
          <a:p>
            <a:pPr lvl="1"/>
            <a:r>
              <a:rPr lang="en-US" sz="1200" dirty="0"/>
              <a:t>If you filled out any drop down menus prior to clicking the print form, those responses will be lost.</a:t>
            </a:r>
          </a:p>
          <a:p>
            <a:pPr lvl="1"/>
            <a:endParaRPr lang="en-US" sz="1200" dirty="0"/>
          </a:p>
          <a:p>
            <a:pPr lvl="1"/>
            <a:r>
              <a:rPr lang="en-US" sz="1200" dirty="0"/>
              <a:t>Information from the paper format B-CARE tool will need to be data entered into the web portal following completion.</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5</a:t>
            </a:fld>
            <a:endParaRPr lang="en-US" dirty="0"/>
          </a:p>
        </p:txBody>
      </p:sp>
    </p:spTree>
    <p:extLst>
      <p:ext uri="{BB962C8B-B14F-4D97-AF65-F5344CB8AC3E}">
        <p14:creationId xmlns:p14="http://schemas.microsoft.com/office/powerpoint/2010/main" val="12971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defTabSz="950701">
              <a:defRPr/>
            </a:pPr>
            <a:r>
              <a:rPr lang="en-US" sz="1400" dirty="0"/>
              <a:t>ELECTRONIC FORMAT - If your facility chooses to use the B-CARE in its electronic format, you will receive instructions on where to access the B-CARE tool from your B-CARE Coordinator. The B-CARE tool can be used online through the web portal, or may be used and stored on your facility's secure computer network until it is completed.</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6</a:t>
            </a:fld>
            <a:endParaRPr lang="en-US" dirty="0"/>
          </a:p>
        </p:txBody>
      </p:sp>
    </p:spTree>
    <p:extLst>
      <p:ext uri="{BB962C8B-B14F-4D97-AF65-F5344CB8AC3E}">
        <p14:creationId xmlns:p14="http://schemas.microsoft.com/office/powerpoint/2010/main" val="12971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r>
              <a:rPr lang="en-US" dirty="0" smtClean="0"/>
              <a:t>The B-CARE tool uses two icons to guide you on</a:t>
            </a:r>
            <a:r>
              <a:rPr lang="en-US" baseline="0" dirty="0" smtClean="0"/>
              <a:t> how the sections are to be completed. Pages with a clock icon are to be completed during the two day assessment period. Pages with an ear icon are to be completed face-to-face with the patient or their proxy. </a:t>
            </a:r>
          </a:p>
          <a:p>
            <a:endParaRPr lang="en-US" baseline="0" dirty="0" smtClean="0"/>
          </a:p>
          <a:p>
            <a:pPr lvl="0"/>
            <a:r>
              <a:rPr lang="en-US" sz="1200" dirty="0"/>
              <a:t>The face-to-face requirement does not mean that a formal meeting must be set up with the patient or caregiver, but that the information must be gathered during time with the patient or proxy</a:t>
            </a:r>
          </a:p>
          <a:p>
            <a:r>
              <a:rPr lang="en-US" sz="1200" dirty="0"/>
              <a:t> </a:t>
            </a:r>
          </a:p>
          <a:p>
            <a:pPr lvl="1"/>
            <a:r>
              <a:rPr lang="en-US" sz="1200" dirty="0"/>
              <a:t>In the patient's room during routine clinical work</a:t>
            </a:r>
          </a:p>
          <a:p>
            <a:pPr lvl="1"/>
            <a:r>
              <a:rPr lang="en-US" sz="1200" dirty="0"/>
              <a:t>Incorporate into patient interactions</a:t>
            </a:r>
          </a:p>
          <a:p>
            <a:pPr lvl="1"/>
            <a:r>
              <a:rPr lang="en-US" sz="1200" dirty="0"/>
              <a:t>If patient asks, you are collecting information for discharge planning</a:t>
            </a:r>
          </a:p>
          <a:p>
            <a:r>
              <a:rPr lang="en-US" sz="1200" dirty="0"/>
              <a:t> </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7</a:t>
            </a:fld>
            <a:endParaRPr lang="en-US" dirty="0"/>
          </a:p>
        </p:txBody>
      </p:sp>
    </p:spTree>
    <p:extLst>
      <p:ext uri="{BB962C8B-B14F-4D97-AF65-F5344CB8AC3E}">
        <p14:creationId xmlns:p14="http://schemas.microsoft.com/office/powerpoint/2010/main" val="26808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defTabSz="914256">
              <a:defRPr/>
            </a:pPr>
            <a:r>
              <a:rPr lang="en-US" sz="1200" b="1" dirty="0"/>
              <a:t>Authorization and Certification</a:t>
            </a:r>
            <a:endParaRPr lang="en-US" sz="1200" dirty="0"/>
          </a:p>
          <a:p>
            <a:pPr lvl="0"/>
            <a:endParaRPr lang="en-US" sz="1200" dirty="0"/>
          </a:p>
          <a:p>
            <a:pPr lvl="0"/>
            <a:r>
              <a:rPr lang="en-US" sz="1200" dirty="0"/>
              <a:t>Page 2 of the B-CARE tool is formatted to allow the end user to certify that the information entered into the B-CARE tool is </a:t>
            </a:r>
          </a:p>
          <a:p>
            <a:pPr lvl="1"/>
            <a:r>
              <a:rPr lang="en-US" sz="1200" dirty="0"/>
              <a:t>Accurate and truthful</a:t>
            </a:r>
          </a:p>
          <a:p>
            <a:pPr lvl="1"/>
            <a:r>
              <a:rPr lang="en-US" sz="1200" dirty="0"/>
              <a:t>Collected on the required dates, and</a:t>
            </a:r>
          </a:p>
          <a:p>
            <a:pPr lvl="1"/>
            <a:r>
              <a:rPr lang="en-US" sz="1200" dirty="0"/>
              <a:t>Entered accurately.</a:t>
            </a:r>
          </a:p>
          <a:p>
            <a:r>
              <a:rPr lang="en-US" sz="1200" dirty="0"/>
              <a:t> </a:t>
            </a:r>
          </a:p>
          <a:p>
            <a:pPr lvl="0"/>
            <a:r>
              <a:rPr lang="en-US" sz="1200" dirty="0"/>
              <a:t>You should indicate agreement that you are authorized to submit the information on behalf of the facility (I agree).</a:t>
            </a:r>
          </a:p>
          <a:p>
            <a:r>
              <a:rPr lang="en-US" sz="1200" dirty="0"/>
              <a:t> </a:t>
            </a:r>
          </a:p>
          <a:p>
            <a:pPr lvl="0"/>
            <a:r>
              <a:rPr lang="en-US" sz="1200" dirty="0"/>
              <a:t>Finally, enter your name, credentials, date and sign (either electronically or manually on the paper format version). NOTE: a licensed health care professional must sign here; if the B-CARE is completed by an unlicensed person, then a licensed health professional must sign the form.</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8</a:t>
            </a:fld>
            <a:endParaRPr lang="en-US" dirty="0"/>
          </a:p>
        </p:txBody>
      </p:sp>
    </p:spTree>
    <p:extLst>
      <p:ext uri="{BB962C8B-B14F-4D97-AF65-F5344CB8AC3E}">
        <p14:creationId xmlns:p14="http://schemas.microsoft.com/office/powerpoint/2010/main" val="201218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2363" y="525463"/>
            <a:ext cx="1971675" cy="2628900"/>
          </a:xfrm>
        </p:spPr>
      </p:sp>
      <p:sp>
        <p:nvSpPr>
          <p:cNvPr id="3" name="Notes Placeholder 2"/>
          <p:cNvSpPr>
            <a:spLocks noGrp="1"/>
          </p:cNvSpPr>
          <p:nvPr>
            <p:ph type="body" idx="1"/>
          </p:nvPr>
        </p:nvSpPr>
        <p:spPr/>
        <p:txBody>
          <a:bodyPr/>
          <a:lstStyle/>
          <a:p>
            <a:pPr lvl="0"/>
            <a:r>
              <a:rPr lang="en-US" sz="1200" b="1" dirty="0"/>
              <a:t>Administrative Items</a:t>
            </a:r>
            <a:endParaRPr lang="en-US" sz="1200" dirty="0"/>
          </a:p>
          <a:p>
            <a:r>
              <a:rPr lang="en-US" sz="1200" b="1" dirty="0"/>
              <a:t> </a:t>
            </a:r>
            <a:endParaRPr lang="en-US" sz="1200" dirty="0"/>
          </a:p>
          <a:p>
            <a:r>
              <a:rPr lang="en-US" sz="1200" dirty="0"/>
              <a:t>Your facility might choose to have this section completed from admission information prior  to distribution to the end user completing clinical and other information gleaned from the patient interview. Your Core Administrator will advise you of the process.</a:t>
            </a:r>
          </a:p>
          <a:p>
            <a:r>
              <a:rPr lang="en-US" sz="1200" dirty="0"/>
              <a:t> </a:t>
            </a:r>
          </a:p>
          <a:p>
            <a:pPr lvl="0"/>
            <a:r>
              <a:rPr lang="en-US" sz="1200" i="1" dirty="0"/>
              <a:t>Section A</a:t>
            </a:r>
            <a:r>
              <a:rPr lang="en-US" sz="1200" dirty="0"/>
              <a:t>: enter the patient discharge date. Assessment reference date is the day before discharge (NOTE: dates are MM/DD/YYYY)</a:t>
            </a:r>
          </a:p>
          <a:p>
            <a:r>
              <a:rPr lang="en-US" sz="1200" dirty="0"/>
              <a:t> </a:t>
            </a:r>
          </a:p>
          <a:p>
            <a:pPr lvl="0"/>
            <a:r>
              <a:rPr lang="en-US" sz="1200" i="1" dirty="0"/>
              <a:t>Section B</a:t>
            </a:r>
            <a:r>
              <a:rPr lang="en-US" sz="1200" dirty="0"/>
              <a:t>: Provider information pertains to the FACILITY. Enter the facility's full name, NPI (National Provider Identifier) and address.</a:t>
            </a:r>
          </a:p>
          <a:p>
            <a:r>
              <a:rPr lang="en-US" sz="1200" dirty="0"/>
              <a:t> </a:t>
            </a:r>
          </a:p>
          <a:p>
            <a:pPr lvl="0"/>
            <a:r>
              <a:rPr lang="en-US" sz="1200" i="1" dirty="0"/>
              <a:t>Section C</a:t>
            </a:r>
            <a:r>
              <a:rPr lang="en-US" sz="1200" dirty="0"/>
              <a:t>: Enter patient's full name (First, Middle and Last) </a:t>
            </a:r>
          </a:p>
          <a:p>
            <a:pPr lvl="1"/>
            <a:r>
              <a:rPr lang="en-US" sz="1200" dirty="0"/>
              <a:t>If any patient name is longer than the box provided, enter as many letters of the name as fit. </a:t>
            </a:r>
          </a:p>
          <a:p>
            <a:pPr lvl="1"/>
            <a:r>
              <a:rPr lang="en-US" sz="1200" dirty="0"/>
              <a:t>If the patient has a suffix such as "Jr.", "Sr." or "III" or "IV", enter them. </a:t>
            </a:r>
          </a:p>
          <a:p>
            <a:pPr lvl="1"/>
            <a:r>
              <a:rPr lang="en-US" sz="1200" dirty="0"/>
              <a:t>Do not enter professional titles (MD or JD)</a:t>
            </a:r>
          </a:p>
          <a:p>
            <a:pPr lvl="0"/>
            <a:r>
              <a:rPr lang="en-US" sz="1200" dirty="0"/>
              <a:t>Enter the patients' Medicare Health Insurance Claim Number (HICN) - TWICE.</a:t>
            </a:r>
          </a:p>
          <a:p>
            <a:pPr lvl="0"/>
            <a:r>
              <a:rPr lang="en-US" sz="1200" dirty="0"/>
              <a:t>Enter patient's date of birth</a:t>
            </a:r>
          </a:p>
          <a:p>
            <a:pPr lvl="0"/>
            <a:r>
              <a:rPr lang="en-US" sz="1200" dirty="0"/>
              <a:t>Enter patient's social security number</a:t>
            </a:r>
          </a:p>
          <a:p>
            <a:pPr lvl="0"/>
            <a:r>
              <a:rPr lang="en-US" sz="1200" dirty="0"/>
              <a:t>Enter patient's gender</a:t>
            </a:r>
          </a:p>
          <a:p>
            <a:pPr lvl="0"/>
            <a:r>
              <a:rPr lang="en-US" sz="1200" dirty="0"/>
              <a:t>Enter patient's race/ethnicity (this must be from the patient - do not guess!)</a:t>
            </a:r>
          </a:p>
          <a:p>
            <a:pPr lvl="0"/>
            <a:r>
              <a:rPr lang="en-US" sz="1200" dirty="0"/>
              <a:t>Enter patient's email and address. If a proxy answers questions for the patient, enter proxy address and phone number.</a:t>
            </a:r>
          </a:p>
          <a:p>
            <a:pPr lvl="0"/>
            <a:r>
              <a:rPr lang="en-US" sz="1200" dirty="0"/>
              <a:t>Enter patient's email address - TWICE. If patient does not have email, leave blank.</a:t>
            </a:r>
          </a:p>
          <a:p>
            <a:pPr lvl="0"/>
            <a:r>
              <a:rPr lang="en-US" sz="1200" dirty="0"/>
              <a:t>Enter patient's address and phone number.</a:t>
            </a:r>
          </a:p>
          <a:p>
            <a:pPr lvl="0"/>
            <a:r>
              <a:rPr lang="en-US" sz="1200" dirty="0"/>
              <a:t>If a qualified relative, guardian or friend provides patient information, enter identifying information for the proxy in Section C15.</a:t>
            </a:r>
          </a:p>
          <a:p>
            <a:endParaRPr lang="en-US" dirty="0"/>
          </a:p>
        </p:txBody>
      </p:sp>
      <p:sp>
        <p:nvSpPr>
          <p:cNvPr id="4" name="Slide Number Placeholder 3"/>
          <p:cNvSpPr>
            <a:spLocks noGrp="1"/>
          </p:cNvSpPr>
          <p:nvPr>
            <p:ph type="sldNum" sz="quarter" idx="10"/>
          </p:nvPr>
        </p:nvSpPr>
        <p:spPr/>
        <p:txBody>
          <a:bodyPr/>
          <a:lstStyle/>
          <a:p>
            <a:fld id="{3BA4C501-ED0C-4D89-B70A-9B170CB3FF83}" type="slidenum">
              <a:rPr lang="en-US" smtClean="0"/>
              <a:pPr/>
              <a:t>9</a:t>
            </a:fld>
            <a:endParaRPr lang="en-US" dirty="0"/>
          </a:p>
        </p:txBody>
      </p:sp>
    </p:spTree>
    <p:extLst>
      <p:ext uri="{BB962C8B-B14F-4D97-AF65-F5344CB8AC3E}">
        <p14:creationId xmlns:p14="http://schemas.microsoft.com/office/powerpoint/2010/main" val="334942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4572002"/>
            <a:ext cx="5257800" cy="3386667"/>
          </a:xfrm>
        </p:spPr>
        <p:txBody>
          <a:bodyPr/>
          <a:lstStyle>
            <a:lvl1pPr marL="0" indent="0" algn="ctr">
              <a:buNone/>
              <a:defRPr>
                <a:solidFill>
                  <a:schemeClr val="tx1">
                    <a:tint val="75000"/>
                  </a:schemeClr>
                </a:solidFill>
              </a:defRPr>
            </a:lvl1pPr>
            <a:lvl2pPr marL="475426" indent="0" algn="ctr">
              <a:buNone/>
              <a:defRPr>
                <a:solidFill>
                  <a:schemeClr val="tx1">
                    <a:tint val="75000"/>
                  </a:schemeClr>
                </a:solidFill>
              </a:defRPr>
            </a:lvl2pPr>
            <a:lvl3pPr marL="950851" indent="0" algn="ctr">
              <a:buNone/>
              <a:defRPr>
                <a:solidFill>
                  <a:schemeClr val="tx1">
                    <a:tint val="75000"/>
                  </a:schemeClr>
                </a:solidFill>
              </a:defRPr>
            </a:lvl3pPr>
            <a:lvl4pPr marL="1426278" indent="0" algn="ctr">
              <a:buNone/>
              <a:defRPr>
                <a:solidFill>
                  <a:schemeClr val="tx1">
                    <a:tint val="75000"/>
                  </a:schemeClr>
                </a:solidFill>
              </a:defRPr>
            </a:lvl4pPr>
            <a:lvl5pPr marL="1901703" indent="0" algn="ctr">
              <a:buNone/>
              <a:defRPr>
                <a:solidFill>
                  <a:schemeClr val="tx1">
                    <a:tint val="75000"/>
                  </a:schemeClr>
                </a:solidFill>
              </a:defRPr>
            </a:lvl5pPr>
            <a:lvl6pPr marL="2377129" indent="0" algn="ctr">
              <a:buNone/>
              <a:defRPr>
                <a:solidFill>
                  <a:schemeClr val="tx1">
                    <a:tint val="75000"/>
                  </a:schemeClr>
                </a:solidFill>
              </a:defRPr>
            </a:lvl6pPr>
            <a:lvl7pPr marL="2852555" indent="0" algn="ctr">
              <a:buNone/>
              <a:defRPr>
                <a:solidFill>
                  <a:schemeClr val="tx1">
                    <a:tint val="75000"/>
                  </a:schemeClr>
                </a:solidFill>
              </a:defRPr>
            </a:lvl7pPr>
            <a:lvl8pPr marL="3327981" indent="0" algn="ctr">
              <a:buNone/>
              <a:defRPr>
                <a:solidFill>
                  <a:schemeClr val="tx1">
                    <a:tint val="75000"/>
                  </a:schemeClr>
                </a:solidFill>
              </a:defRPr>
            </a:lvl8pPr>
            <a:lvl9pPr marL="3803407" indent="0" algn="ctr">
              <a:buNone/>
              <a:defRPr>
                <a:solidFill>
                  <a:schemeClr val="tx1">
                    <a:tint val="75000"/>
                  </a:schemeClr>
                </a:solidFill>
              </a:defRPr>
            </a:lvl9pPr>
          </a:lstStyle>
          <a:p>
            <a:r>
              <a:rPr lang="en-US" dirty="0" smtClean="0"/>
              <a:t>Click to edit Master subtitle style</a:t>
            </a:r>
            <a:endParaRPr lang="en-US" dirty="0"/>
          </a:p>
        </p:txBody>
      </p:sp>
      <p:sp>
        <p:nvSpPr>
          <p:cNvPr id="7" name="Title 6"/>
          <p:cNvSpPr>
            <a:spLocks noGrp="1"/>
          </p:cNvSpPr>
          <p:nvPr>
            <p:ph type="title"/>
          </p:nvPr>
        </p:nvSpPr>
        <p:spPr>
          <a:xfrm>
            <a:off x="1295399" y="366187"/>
            <a:ext cx="5219701" cy="3934882"/>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327816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Introduction to B-CARE Assessment Tool</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699310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28752" y="372533"/>
            <a:ext cx="4942285" cy="1862222"/>
          </a:xfrm>
        </p:spPr>
        <p:txBody>
          <a:bodyPr anchor="t"/>
          <a:lstStyle>
            <a:lvl1pPr algn="l">
              <a:defRPr sz="4200" b="1" cap="none" baseline="0"/>
            </a:lvl1pPr>
          </a:lstStyle>
          <a:p>
            <a:r>
              <a:rPr lang="en-US" dirty="0" smtClean="0"/>
              <a:t>Section Title</a:t>
            </a:r>
            <a:endParaRPr lang="en-US" dirty="0"/>
          </a:p>
        </p:txBody>
      </p:sp>
      <p:sp>
        <p:nvSpPr>
          <p:cNvPr id="3" name="Text Placeholder 2"/>
          <p:cNvSpPr>
            <a:spLocks noGrp="1"/>
          </p:cNvSpPr>
          <p:nvPr>
            <p:ph type="body" idx="1" hasCustomPrompt="1"/>
          </p:nvPr>
        </p:nvSpPr>
        <p:spPr>
          <a:xfrm>
            <a:off x="1428752" y="2269075"/>
            <a:ext cx="4942285" cy="2051049"/>
          </a:xfrm>
        </p:spPr>
        <p:txBody>
          <a:bodyPr anchor="t"/>
          <a:lstStyle>
            <a:lvl1pPr marL="0" indent="0">
              <a:buNone/>
              <a:defRPr sz="2100">
                <a:solidFill>
                  <a:schemeClr val="tx1">
                    <a:tint val="75000"/>
                  </a:schemeClr>
                </a:solidFill>
              </a:defRPr>
            </a:lvl1pPr>
            <a:lvl2pPr marL="475426" indent="0">
              <a:buNone/>
              <a:defRPr sz="1900">
                <a:solidFill>
                  <a:schemeClr val="tx1">
                    <a:tint val="75000"/>
                  </a:schemeClr>
                </a:solidFill>
              </a:defRPr>
            </a:lvl2pPr>
            <a:lvl3pPr marL="950851" indent="0">
              <a:buNone/>
              <a:defRPr sz="1700">
                <a:solidFill>
                  <a:schemeClr val="tx1">
                    <a:tint val="75000"/>
                  </a:schemeClr>
                </a:solidFill>
              </a:defRPr>
            </a:lvl3pPr>
            <a:lvl4pPr marL="1426278" indent="0">
              <a:buNone/>
              <a:defRPr sz="1500">
                <a:solidFill>
                  <a:schemeClr val="tx1">
                    <a:tint val="75000"/>
                  </a:schemeClr>
                </a:solidFill>
              </a:defRPr>
            </a:lvl4pPr>
            <a:lvl5pPr marL="1901703" indent="0">
              <a:buNone/>
              <a:defRPr sz="1500">
                <a:solidFill>
                  <a:schemeClr val="tx1">
                    <a:tint val="75000"/>
                  </a:schemeClr>
                </a:solidFill>
              </a:defRPr>
            </a:lvl5pPr>
            <a:lvl6pPr marL="2377129" indent="0">
              <a:buNone/>
              <a:defRPr sz="1500">
                <a:solidFill>
                  <a:schemeClr val="tx1">
                    <a:tint val="75000"/>
                  </a:schemeClr>
                </a:solidFill>
              </a:defRPr>
            </a:lvl6pPr>
            <a:lvl7pPr marL="2852555" indent="0">
              <a:buNone/>
              <a:defRPr sz="1500">
                <a:solidFill>
                  <a:schemeClr val="tx1">
                    <a:tint val="75000"/>
                  </a:schemeClr>
                </a:solidFill>
              </a:defRPr>
            </a:lvl7pPr>
            <a:lvl8pPr marL="3327981" indent="0">
              <a:buNone/>
              <a:defRPr sz="1500">
                <a:solidFill>
                  <a:schemeClr val="tx1">
                    <a:tint val="75000"/>
                  </a:schemeClr>
                </a:solidFill>
              </a:defRPr>
            </a:lvl8pPr>
            <a:lvl9pPr marL="3803407" indent="0">
              <a:buNone/>
              <a:defRPr sz="1500">
                <a:solidFill>
                  <a:schemeClr val="tx1">
                    <a:tint val="75000"/>
                  </a:schemeClr>
                </a:solidFill>
              </a:defRPr>
            </a:lvl9pPr>
          </a:lstStyle>
          <a:p>
            <a:pPr lvl="0"/>
            <a:r>
              <a:rPr lang="en-US" dirty="0" smtClean="0"/>
              <a:t>Section Number</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dirty="0" smtClean="0"/>
              <a:t>Introduction to B-CARE Assessment Tool</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20926815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019549" y="2133604"/>
            <a:ext cx="2571751" cy="6034617"/>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Introduction to B-CARE Assessment Tool</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pPr/>
              <a:t>‹#›</a:t>
            </a:fld>
            <a:endParaRPr lang="en-US" dirty="0"/>
          </a:p>
        </p:txBody>
      </p:sp>
      <p:sp>
        <p:nvSpPr>
          <p:cNvPr id="8" name="Content Placeholder 3"/>
          <p:cNvSpPr>
            <a:spLocks noGrp="1"/>
          </p:cNvSpPr>
          <p:nvPr>
            <p:ph sz="half" idx="13"/>
          </p:nvPr>
        </p:nvSpPr>
        <p:spPr>
          <a:xfrm>
            <a:off x="1447800" y="2133602"/>
            <a:ext cx="2571751" cy="6034617"/>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509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40113824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1366" y="372535"/>
            <a:ext cx="2256234" cy="1549401"/>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3714754" y="364076"/>
            <a:ext cx="2800351" cy="7804151"/>
          </a:xfrm>
        </p:spPr>
        <p:txBody>
          <a:bodyPr>
            <a:normAutofit/>
          </a:bodyPr>
          <a:lstStyle>
            <a:lvl1pPr>
              <a:defRPr sz="2500"/>
            </a:lvl1pPr>
            <a:lvl2pPr>
              <a:defRPr sz="2100"/>
            </a:lvl2pPr>
            <a:lvl3pPr>
              <a:defRPr sz="1900"/>
            </a:lvl3pPr>
            <a:lvl4pPr>
              <a:defRPr sz="1700"/>
            </a:lvl4pPr>
            <a:lvl5pPr>
              <a:defRPr sz="17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401366" y="1921942"/>
            <a:ext cx="2256234" cy="6254750"/>
          </a:xfrm>
        </p:spPr>
        <p:txBody>
          <a:bodyPr/>
          <a:lstStyle>
            <a:lvl1pPr marL="0" indent="0">
              <a:buNone/>
              <a:defRPr sz="1500"/>
            </a:lvl1pPr>
            <a:lvl2pPr marL="475426" indent="0">
              <a:buNone/>
              <a:defRPr sz="1300"/>
            </a:lvl2pPr>
            <a:lvl3pPr marL="950851" indent="0">
              <a:buNone/>
              <a:defRPr sz="1000"/>
            </a:lvl3pPr>
            <a:lvl4pPr marL="1426278" indent="0">
              <a:buNone/>
              <a:defRPr sz="900"/>
            </a:lvl4pPr>
            <a:lvl5pPr marL="1901703" indent="0">
              <a:buNone/>
              <a:defRPr sz="900"/>
            </a:lvl5pPr>
            <a:lvl6pPr marL="2377129" indent="0">
              <a:buNone/>
              <a:defRPr sz="900"/>
            </a:lvl6pPr>
            <a:lvl7pPr marL="2852555" indent="0">
              <a:buNone/>
              <a:defRPr sz="900"/>
            </a:lvl7pPr>
            <a:lvl8pPr marL="3327981" indent="0">
              <a:buNone/>
              <a:defRPr sz="900"/>
            </a:lvl8pPr>
            <a:lvl9pPr marL="3803407"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Introduction to B-CARE Assessment Tool</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22614920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9700" y="6006987"/>
            <a:ext cx="5143500" cy="810798"/>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409700" y="372533"/>
            <a:ext cx="5143500" cy="5486400"/>
          </a:xfrm>
        </p:spPr>
        <p:txBody>
          <a:bodyPr/>
          <a:lstStyle>
            <a:lvl1pPr marL="0" indent="0">
              <a:buNone/>
              <a:defRPr sz="3300"/>
            </a:lvl1pPr>
            <a:lvl2pPr marL="475426" indent="0">
              <a:buNone/>
              <a:defRPr sz="2900"/>
            </a:lvl2pPr>
            <a:lvl3pPr marL="950851" indent="0">
              <a:buNone/>
              <a:defRPr sz="2500"/>
            </a:lvl3pPr>
            <a:lvl4pPr marL="1426278" indent="0">
              <a:buNone/>
              <a:defRPr sz="2100"/>
            </a:lvl4pPr>
            <a:lvl5pPr marL="1901703" indent="0">
              <a:buNone/>
              <a:defRPr sz="2100"/>
            </a:lvl5pPr>
            <a:lvl6pPr marL="2377129" indent="0">
              <a:buNone/>
              <a:defRPr sz="2100"/>
            </a:lvl6pPr>
            <a:lvl7pPr marL="2852555" indent="0">
              <a:buNone/>
              <a:defRPr sz="2100"/>
            </a:lvl7pPr>
            <a:lvl8pPr marL="3327981" indent="0">
              <a:buNone/>
              <a:defRPr sz="2100"/>
            </a:lvl8pPr>
            <a:lvl9pPr marL="3803407" indent="0">
              <a:buNone/>
              <a:defRPr sz="2100"/>
            </a:lvl9pPr>
          </a:lstStyle>
          <a:p>
            <a:endParaRPr lang="en-US" dirty="0"/>
          </a:p>
        </p:txBody>
      </p:sp>
      <p:sp>
        <p:nvSpPr>
          <p:cNvPr id="4" name="Text Placeholder 3"/>
          <p:cNvSpPr>
            <a:spLocks noGrp="1"/>
          </p:cNvSpPr>
          <p:nvPr>
            <p:ph type="body" sz="half" idx="2"/>
          </p:nvPr>
        </p:nvSpPr>
        <p:spPr>
          <a:xfrm>
            <a:off x="1409700" y="6739470"/>
            <a:ext cx="5143500" cy="1151467"/>
          </a:xfrm>
        </p:spPr>
        <p:txBody>
          <a:bodyPr/>
          <a:lstStyle>
            <a:lvl1pPr marL="0" indent="0">
              <a:buNone/>
              <a:defRPr sz="1500"/>
            </a:lvl1pPr>
            <a:lvl2pPr marL="475426" indent="0">
              <a:buNone/>
              <a:defRPr sz="1300"/>
            </a:lvl2pPr>
            <a:lvl3pPr marL="950851" indent="0">
              <a:buNone/>
              <a:defRPr sz="1000"/>
            </a:lvl3pPr>
            <a:lvl4pPr marL="1426278" indent="0">
              <a:buNone/>
              <a:defRPr sz="900"/>
            </a:lvl4pPr>
            <a:lvl5pPr marL="1901703" indent="0">
              <a:buNone/>
              <a:defRPr sz="900"/>
            </a:lvl5pPr>
            <a:lvl6pPr marL="2377129" indent="0">
              <a:buNone/>
              <a:defRPr sz="900"/>
            </a:lvl6pPr>
            <a:lvl7pPr marL="2852555" indent="0">
              <a:buNone/>
              <a:defRPr sz="900"/>
            </a:lvl7pPr>
            <a:lvl8pPr marL="3327981" indent="0">
              <a:buNone/>
              <a:defRPr sz="900"/>
            </a:lvl8pPr>
            <a:lvl9pPr marL="380340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Introduction to B-CARE Assessment Tool</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4111643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9700" y="304800"/>
            <a:ext cx="5143500" cy="810798"/>
          </a:xfrm>
        </p:spPr>
        <p:txBody>
          <a:bodyPr anchor="b">
            <a:noAutofit/>
          </a:bodyPr>
          <a:lstStyle>
            <a:lvl1pPr algn="l">
              <a:defRPr sz="3600" b="1"/>
            </a:lvl1pPr>
          </a:lstStyle>
          <a:p>
            <a:r>
              <a:rPr kumimoji="0" lang="en-US" sz="4200" b="1" i="0" u="none" strike="noStrike" kern="1200" cap="none" spc="0" normalizeH="0" baseline="0" noProof="0" dirty="0" smtClean="0">
                <a:ln>
                  <a:noFill/>
                </a:ln>
                <a:solidFill>
                  <a:srgbClr val="526DB0"/>
                </a:solidFill>
                <a:effectLst/>
                <a:uLnTx/>
                <a:uFillTx/>
                <a:latin typeface="+mj-lt"/>
                <a:ea typeface="+mj-ea"/>
                <a:cs typeface="+mj-cs"/>
              </a:rPr>
              <a:t>Click to edit Master title style</a:t>
            </a:r>
            <a:endParaRPr lang="en-US" dirty="0"/>
          </a:p>
        </p:txBody>
      </p:sp>
      <p:sp>
        <p:nvSpPr>
          <p:cNvPr id="3" name="Picture Placeholder 2"/>
          <p:cNvSpPr>
            <a:spLocks noGrp="1"/>
          </p:cNvSpPr>
          <p:nvPr>
            <p:ph type="pic" idx="1"/>
          </p:nvPr>
        </p:nvSpPr>
        <p:spPr>
          <a:xfrm>
            <a:off x="1409700" y="1219200"/>
            <a:ext cx="5143500" cy="6934200"/>
          </a:xfrm>
          <a:ln>
            <a:solidFill>
              <a:schemeClr val="accent1"/>
            </a:solidFill>
          </a:ln>
        </p:spPr>
        <p:txBody>
          <a:bodyPr/>
          <a:lstStyle>
            <a:lvl1pPr marL="0" indent="0">
              <a:buNone/>
              <a:defRPr sz="3300"/>
            </a:lvl1pPr>
            <a:lvl2pPr marL="475426" indent="0">
              <a:buNone/>
              <a:defRPr sz="2900"/>
            </a:lvl2pPr>
            <a:lvl3pPr marL="950851" indent="0">
              <a:buNone/>
              <a:defRPr sz="2500"/>
            </a:lvl3pPr>
            <a:lvl4pPr marL="1426278" indent="0">
              <a:buNone/>
              <a:defRPr sz="2100"/>
            </a:lvl4pPr>
            <a:lvl5pPr marL="1901703" indent="0">
              <a:buNone/>
              <a:defRPr sz="2100"/>
            </a:lvl5pPr>
            <a:lvl6pPr marL="2377129" indent="0">
              <a:buNone/>
              <a:defRPr sz="2100"/>
            </a:lvl6pPr>
            <a:lvl7pPr marL="2852555" indent="0">
              <a:buNone/>
              <a:defRPr sz="2100"/>
            </a:lvl7pPr>
            <a:lvl8pPr marL="3327981" indent="0">
              <a:buNone/>
              <a:defRPr sz="2100"/>
            </a:lvl8pPr>
            <a:lvl9pPr marL="3803407" indent="0">
              <a:buNone/>
              <a:defRPr sz="2100"/>
            </a:lvl9pPr>
          </a:lstStyle>
          <a:p>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Introduction to B-CARE Assessment Tool</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25151271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9700" y="304800"/>
            <a:ext cx="5143500" cy="810798"/>
          </a:xfrm>
        </p:spPr>
        <p:txBody>
          <a:bodyPr anchor="b"/>
          <a:lstStyle>
            <a:lvl1pPr algn="l">
              <a:defRPr sz="2100" b="1"/>
            </a:lvl1pPr>
          </a:lstStyle>
          <a:p>
            <a:r>
              <a:rPr kumimoji="0" lang="en-US" sz="4200" b="1" i="0" u="none" strike="noStrike" kern="1200" cap="none" spc="0" normalizeH="0" baseline="0" noProof="0" dirty="0" smtClean="0">
                <a:ln>
                  <a:noFill/>
                </a:ln>
                <a:solidFill>
                  <a:srgbClr val="526DB0"/>
                </a:solidFill>
                <a:effectLst/>
                <a:uLnTx/>
                <a:uFillTx/>
                <a:latin typeface="+mj-lt"/>
                <a:ea typeface="+mj-ea"/>
                <a:cs typeface="+mj-cs"/>
              </a:rPr>
              <a:t>Click to edit Master title style</a:t>
            </a:r>
            <a:endParaRPr lang="en-US" dirty="0"/>
          </a:p>
        </p:txBody>
      </p:sp>
      <p:sp>
        <p:nvSpPr>
          <p:cNvPr id="3" name="Picture Placeholder 2"/>
          <p:cNvSpPr>
            <a:spLocks noGrp="1"/>
          </p:cNvSpPr>
          <p:nvPr>
            <p:ph type="pic" idx="1"/>
          </p:nvPr>
        </p:nvSpPr>
        <p:spPr>
          <a:xfrm>
            <a:off x="1409700" y="1219200"/>
            <a:ext cx="5143500" cy="2057400"/>
          </a:xfrm>
        </p:spPr>
        <p:txBody>
          <a:bodyPr/>
          <a:lstStyle>
            <a:lvl1pPr marL="0" indent="0">
              <a:buNone/>
              <a:defRPr sz="3300"/>
            </a:lvl1pPr>
            <a:lvl2pPr marL="475426" indent="0">
              <a:buNone/>
              <a:defRPr sz="2900"/>
            </a:lvl2pPr>
            <a:lvl3pPr marL="950851" indent="0">
              <a:buNone/>
              <a:defRPr sz="2500"/>
            </a:lvl3pPr>
            <a:lvl4pPr marL="1426278" indent="0">
              <a:buNone/>
              <a:defRPr sz="2100"/>
            </a:lvl4pPr>
            <a:lvl5pPr marL="1901703" indent="0">
              <a:buNone/>
              <a:defRPr sz="2100"/>
            </a:lvl5pPr>
            <a:lvl6pPr marL="2377129" indent="0">
              <a:buNone/>
              <a:defRPr sz="2100"/>
            </a:lvl6pPr>
            <a:lvl7pPr marL="2852555" indent="0">
              <a:buNone/>
              <a:defRPr sz="2100"/>
            </a:lvl7pPr>
            <a:lvl8pPr marL="3327981" indent="0">
              <a:buNone/>
              <a:defRPr sz="2100"/>
            </a:lvl8pPr>
            <a:lvl9pPr marL="3803407" indent="0">
              <a:buNone/>
              <a:defRPr sz="2100"/>
            </a:lvl9pPr>
          </a:lstStyle>
          <a:p>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Introduction to B-CARE Assessment Tool</a:t>
            </a:r>
            <a:endParaRPr lang="en-US" dirty="0"/>
          </a:p>
        </p:txBody>
      </p:sp>
      <p:sp>
        <p:nvSpPr>
          <p:cNvPr id="7" name="Slide Number Placeholder 6"/>
          <p:cNvSpPr>
            <a:spLocks noGrp="1"/>
          </p:cNvSpPr>
          <p:nvPr>
            <p:ph type="sldNum" sz="quarter" idx="12"/>
          </p:nvPr>
        </p:nvSpPr>
        <p:spPr/>
        <p:txBody>
          <a:bodyPr/>
          <a:lstStyle/>
          <a:p>
            <a:fld id="{C745F1B8-0583-4C61-966A-B3E5E47922B2}" type="slidenum">
              <a:rPr lang="en-US" smtClean="0"/>
              <a:pPr/>
              <a:t>‹#›</a:t>
            </a:fld>
            <a:endParaRPr lang="en-US" dirty="0"/>
          </a:p>
        </p:txBody>
      </p:sp>
      <p:sp>
        <p:nvSpPr>
          <p:cNvPr id="9" name="Content Placeholder 8"/>
          <p:cNvSpPr>
            <a:spLocks noGrp="1"/>
          </p:cNvSpPr>
          <p:nvPr>
            <p:ph sz="quarter" idx="14"/>
          </p:nvPr>
        </p:nvSpPr>
        <p:spPr>
          <a:xfrm>
            <a:off x="1409700" y="3352800"/>
            <a:ext cx="51435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680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9700" y="228600"/>
            <a:ext cx="5257796" cy="1524000"/>
          </a:xfrm>
          <a:prstGeom prst="rect">
            <a:avLst/>
          </a:prstGeom>
        </p:spPr>
        <p:txBody>
          <a:bodyPr vert="horz" lIns="95085" tIns="47543" rIns="95085" bIns="47543"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09700" y="1905000"/>
            <a:ext cx="5257796" cy="6400799"/>
          </a:xfrm>
          <a:prstGeom prst="rect">
            <a:avLst/>
          </a:prstGeom>
        </p:spPr>
        <p:txBody>
          <a:bodyPr vert="horz" lIns="95085" tIns="47543" rIns="95085" bIns="4754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24001" y="8460316"/>
            <a:ext cx="762000" cy="486834"/>
          </a:xfrm>
          <a:prstGeom prst="rect">
            <a:avLst/>
          </a:prstGeom>
        </p:spPr>
        <p:txBody>
          <a:bodyPr vert="horz" lIns="95085" tIns="47543" rIns="95085" bIns="47543" rtlCol="0" anchor="ctr"/>
          <a:lstStyle>
            <a:lvl1pPr algn="l">
              <a:defRPr sz="13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400305" y="8460316"/>
            <a:ext cx="3390895" cy="486834"/>
          </a:xfrm>
          <a:prstGeom prst="rect">
            <a:avLst/>
          </a:prstGeom>
        </p:spPr>
        <p:txBody>
          <a:bodyPr vert="horz" lIns="95085" tIns="47543" rIns="95085" bIns="47543" rtlCol="0" anchor="ctr"/>
          <a:lstStyle>
            <a:lvl1pPr algn="ctr">
              <a:defRPr sz="1300">
                <a:solidFill>
                  <a:srgbClr val="FFFFFF"/>
                </a:solidFill>
              </a:defRPr>
            </a:lvl1pPr>
          </a:lstStyle>
          <a:p>
            <a:r>
              <a:rPr lang="en-US" dirty="0" smtClean="0"/>
              <a:t>Introduction to B-CARE Assessment Tool</a:t>
            </a:r>
            <a:endParaRPr lang="en-US" dirty="0"/>
          </a:p>
        </p:txBody>
      </p:sp>
      <p:sp>
        <p:nvSpPr>
          <p:cNvPr id="6" name="Slide Number Placeholder 5"/>
          <p:cNvSpPr>
            <a:spLocks noGrp="1"/>
          </p:cNvSpPr>
          <p:nvPr>
            <p:ph type="sldNum" sz="quarter" idx="4"/>
          </p:nvPr>
        </p:nvSpPr>
        <p:spPr>
          <a:xfrm>
            <a:off x="5924545" y="8458200"/>
            <a:ext cx="742951" cy="486834"/>
          </a:xfrm>
          <a:prstGeom prst="rect">
            <a:avLst/>
          </a:prstGeom>
        </p:spPr>
        <p:txBody>
          <a:bodyPr vert="horz" lIns="95085" tIns="47543" rIns="95085" bIns="47543" rtlCol="0" anchor="ctr"/>
          <a:lstStyle>
            <a:lvl1pPr algn="r">
              <a:defRPr sz="1300">
                <a:solidFill>
                  <a:srgbClr val="FFFFFF"/>
                </a:solidFill>
              </a:defRPr>
            </a:lvl1pPr>
          </a:lstStyle>
          <a:p>
            <a:fld id="{C745F1B8-0583-4C61-966A-B3E5E47922B2}" type="slidenum">
              <a:rPr lang="en-US" smtClean="0"/>
              <a:pPr/>
              <a:t>‹#›</a:t>
            </a:fld>
            <a:endParaRPr lang="en-US" dirty="0"/>
          </a:p>
        </p:txBody>
      </p:sp>
    </p:spTree>
    <p:extLst>
      <p:ext uri="{BB962C8B-B14F-4D97-AF65-F5344CB8AC3E}">
        <p14:creationId xmlns:p14="http://schemas.microsoft.com/office/powerpoint/2010/main" val="71673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hf hdr="0" dt="0"/>
  <p:txStyles>
    <p:titleStyle>
      <a:lvl1pPr algn="ctr" defTabSz="950851" rtl="0" eaLnBrk="1" latinLnBrk="0" hangingPunct="1">
        <a:spcBef>
          <a:spcPct val="0"/>
        </a:spcBef>
        <a:buNone/>
        <a:defRPr sz="4200" b="1" kern="1200">
          <a:solidFill>
            <a:schemeClr val="accent3"/>
          </a:solidFill>
          <a:effectLst/>
          <a:latin typeface="+mj-lt"/>
          <a:ea typeface="+mj-ea"/>
          <a:cs typeface="+mj-cs"/>
        </a:defRPr>
      </a:lvl1pPr>
    </p:titleStyle>
    <p:bodyStyle>
      <a:lvl1pPr marL="356569" indent="-356569" algn="l" defTabSz="950851"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2567" indent="-297141" algn="l" defTabSz="950851"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88565" indent="-237713" algn="l" defTabSz="950851"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63990"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39417"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14842"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090268"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65694"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41120" indent="-237713" algn="l" defTabSz="95085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0851" rtl="0" eaLnBrk="1" latinLnBrk="0" hangingPunct="1">
        <a:defRPr sz="1900" kern="1200">
          <a:solidFill>
            <a:schemeClr val="tx1"/>
          </a:solidFill>
          <a:latin typeface="+mn-lt"/>
          <a:ea typeface="+mn-ea"/>
          <a:cs typeface="+mn-cs"/>
        </a:defRPr>
      </a:lvl1pPr>
      <a:lvl2pPr marL="475426" algn="l" defTabSz="950851" rtl="0" eaLnBrk="1" latinLnBrk="0" hangingPunct="1">
        <a:defRPr sz="1900" kern="1200">
          <a:solidFill>
            <a:schemeClr val="tx1"/>
          </a:solidFill>
          <a:latin typeface="+mn-lt"/>
          <a:ea typeface="+mn-ea"/>
          <a:cs typeface="+mn-cs"/>
        </a:defRPr>
      </a:lvl2pPr>
      <a:lvl3pPr marL="950851" algn="l" defTabSz="950851" rtl="0" eaLnBrk="1" latinLnBrk="0" hangingPunct="1">
        <a:defRPr sz="1900" kern="1200">
          <a:solidFill>
            <a:schemeClr val="tx1"/>
          </a:solidFill>
          <a:latin typeface="+mn-lt"/>
          <a:ea typeface="+mn-ea"/>
          <a:cs typeface="+mn-cs"/>
        </a:defRPr>
      </a:lvl3pPr>
      <a:lvl4pPr marL="1426278" algn="l" defTabSz="950851" rtl="0" eaLnBrk="1" latinLnBrk="0" hangingPunct="1">
        <a:defRPr sz="1900" kern="1200">
          <a:solidFill>
            <a:schemeClr val="tx1"/>
          </a:solidFill>
          <a:latin typeface="+mn-lt"/>
          <a:ea typeface="+mn-ea"/>
          <a:cs typeface="+mn-cs"/>
        </a:defRPr>
      </a:lvl4pPr>
      <a:lvl5pPr marL="1901703" algn="l" defTabSz="950851" rtl="0" eaLnBrk="1" latinLnBrk="0" hangingPunct="1">
        <a:defRPr sz="1900" kern="1200">
          <a:solidFill>
            <a:schemeClr val="tx1"/>
          </a:solidFill>
          <a:latin typeface="+mn-lt"/>
          <a:ea typeface="+mn-ea"/>
          <a:cs typeface="+mn-cs"/>
        </a:defRPr>
      </a:lvl5pPr>
      <a:lvl6pPr marL="2377129" algn="l" defTabSz="950851" rtl="0" eaLnBrk="1" latinLnBrk="0" hangingPunct="1">
        <a:defRPr sz="1900" kern="1200">
          <a:solidFill>
            <a:schemeClr val="tx1"/>
          </a:solidFill>
          <a:latin typeface="+mn-lt"/>
          <a:ea typeface="+mn-ea"/>
          <a:cs typeface="+mn-cs"/>
        </a:defRPr>
      </a:lvl6pPr>
      <a:lvl7pPr marL="2852555" algn="l" defTabSz="950851" rtl="0" eaLnBrk="1" latinLnBrk="0" hangingPunct="1">
        <a:defRPr sz="1900" kern="1200">
          <a:solidFill>
            <a:schemeClr val="tx1"/>
          </a:solidFill>
          <a:latin typeface="+mn-lt"/>
          <a:ea typeface="+mn-ea"/>
          <a:cs typeface="+mn-cs"/>
        </a:defRPr>
      </a:lvl7pPr>
      <a:lvl8pPr marL="3327981" algn="l" defTabSz="950851" rtl="0" eaLnBrk="1" latinLnBrk="0" hangingPunct="1">
        <a:defRPr sz="1900" kern="1200">
          <a:solidFill>
            <a:schemeClr val="tx1"/>
          </a:solidFill>
          <a:latin typeface="+mn-lt"/>
          <a:ea typeface="+mn-ea"/>
          <a:cs typeface="+mn-cs"/>
        </a:defRPr>
      </a:lvl8pPr>
      <a:lvl9pPr marL="3803407" algn="l" defTabSz="95085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3429000" y="3810001"/>
            <a:ext cx="3124200" cy="2209800"/>
          </a:xfrm>
        </p:spPr>
        <p:txBody>
          <a:bodyPr>
            <a:noAutofit/>
          </a:bodyPr>
          <a:lstStyle/>
          <a:p>
            <a:pPr algn="r"/>
            <a:r>
              <a:rPr lang="en-US" sz="3200" b="1" i="1" dirty="0" smtClean="0">
                <a:solidFill>
                  <a:srgbClr val="FF0000"/>
                </a:solidFill>
                <a:latin typeface="+mj-lt"/>
                <a:cs typeface="Calibri Light"/>
              </a:rPr>
              <a:t>(Revised) </a:t>
            </a:r>
            <a:r>
              <a:rPr lang="en-US" sz="3200" dirty="0" smtClean="0">
                <a:latin typeface="+mj-lt"/>
                <a:cs typeface="Calibri Light"/>
              </a:rPr>
              <a:t>Introduction </a:t>
            </a:r>
            <a:r>
              <a:rPr lang="en-US" sz="3200" dirty="0" smtClean="0">
                <a:latin typeface="+mj-lt"/>
                <a:cs typeface="Calibri Light"/>
              </a:rPr>
              <a:t/>
            </a:r>
            <a:br>
              <a:rPr lang="en-US" sz="3200" dirty="0" smtClean="0">
                <a:latin typeface="+mj-lt"/>
                <a:cs typeface="Calibri Light"/>
              </a:rPr>
            </a:br>
            <a:r>
              <a:rPr lang="en-US" sz="3200" dirty="0" smtClean="0">
                <a:latin typeface="+mj-lt"/>
                <a:cs typeface="Calibri Light"/>
              </a:rPr>
              <a:t>to the B-CARE </a:t>
            </a:r>
            <a:br>
              <a:rPr lang="en-US" sz="3200" dirty="0" smtClean="0">
                <a:latin typeface="+mj-lt"/>
                <a:cs typeface="Calibri Light"/>
              </a:rPr>
            </a:br>
            <a:r>
              <a:rPr lang="en-US" sz="3200" dirty="0" smtClean="0">
                <a:latin typeface="+mj-lt"/>
                <a:cs typeface="Calibri Light"/>
              </a:rPr>
              <a:t>Assessment </a:t>
            </a:r>
            <a:r>
              <a:rPr lang="en-US" sz="3200" dirty="0" smtClean="0">
                <a:latin typeface="+mj-lt"/>
                <a:cs typeface="Calibri Light"/>
              </a:rPr>
              <a:t>Tool</a:t>
            </a:r>
          </a:p>
          <a:p>
            <a:pPr algn="r"/>
            <a:r>
              <a:rPr lang="en-US" sz="3200" dirty="0" smtClean="0">
                <a:latin typeface="+mj-lt"/>
                <a:cs typeface="Calibri Light"/>
              </a:rPr>
              <a:t>Webinar</a:t>
            </a:r>
            <a:endParaRPr lang="en-US" sz="3200" dirty="0" smtClean="0">
              <a:latin typeface="+mj-lt"/>
              <a:cs typeface="Calibri Light"/>
            </a:endParaRPr>
          </a:p>
          <a:p>
            <a:pPr algn="r"/>
            <a:r>
              <a:rPr lang="en-US" sz="2800" dirty="0" smtClean="0">
                <a:latin typeface="+mj-lt"/>
                <a:cs typeface="Calibri Light"/>
              </a:rPr>
              <a:t>DATE/TIME</a:t>
            </a:r>
            <a:endParaRPr lang="en-US" sz="2800" dirty="0">
              <a:latin typeface="+mj-lt"/>
              <a:cs typeface="Calibri Light"/>
            </a:endParaRPr>
          </a:p>
        </p:txBody>
      </p:sp>
      <p:sp>
        <p:nvSpPr>
          <p:cNvPr id="8" name="Title 7"/>
          <p:cNvSpPr>
            <a:spLocks noGrp="1"/>
          </p:cNvSpPr>
          <p:nvPr>
            <p:ph type="title"/>
          </p:nvPr>
        </p:nvSpPr>
        <p:spPr>
          <a:xfrm>
            <a:off x="76201" y="762000"/>
            <a:ext cx="6476999" cy="2438401"/>
          </a:xfrm>
        </p:spPr>
        <p:txBody>
          <a:bodyPr>
            <a:normAutofit/>
          </a:bodyPr>
          <a:lstStyle/>
          <a:p>
            <a:pPr algn="r"/>
            <a:r>
              <a:rPr lang="en-US" sz="3800" dirty="0" smtClean="0"/>
              <a:t>Bundled Payments for </a:t>
            </a:r>
            <a:br>
              <a:rPr lang="en-US" sz="3800" dirty="0" smtClean="0"/>
            </a:br>
            <a:r>
              <a:rPr lang="en-US" sz="3800" dirty="0" smtClean="0"/>
              <a:t>Care Improvement Initiative–Continuity Assessment Record and Evaluation (B-CARE)</a:t>
            </a:r>
            <a:endParaRPr lang="en-US" sz="3800" dirty="0"/>
          </a:p>
        </p:txBody>
      </p:sp>
    </p:spTree>
    <p:extLst>
      <p:ext uri="{BB962C8B-B14F-4D97-AF65-F5344CB8AC3E}">
        <p14:creationId xmlns:p14="http://schemas.microsoft.com/office/powerpoint/2010/main" val="2182725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II. Admission </a:t>
            </a:r>
            <a:r>
              <a:rPr lang="en-US" sz="3200" dirty="0" smtClean="0"/>
              <a:t>Information</a:t>
            </a:r>
            <a:endParaRPr lang="en-US" sz="32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10</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5359876"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1787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III. </a:t>
            </a:r>
            <a:r>
              <a:rPr lang="en-US" sz="2700" dirty="0" smtClean="0"/>
              <a:t>Current</a:t>
            </a:r>
            <a:r>
              <a:rPr lang="en-US" sz="2600" dirty="0" smtClean="0"/>
              <a:t> Medical Information</a:t>
            </a:r>
            <a:endParaRPr lang="en-US" sz="26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11</a:t>
            </a:fld>
            <a:endParaRPr 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219200" y="1219200"/>
            <a:ext cx="5353717"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4089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700" dirty="0" smtClean="0"/>
              <a:t>III. Current </a:t>
            </a:r>
            <a:r>
              <a:rPr lang="en-US" sz="2700" dirty="0"/>
              <a:t>Medical </a:t>
            </a:r>
            <a:r>
              <a:rPr lang="en-US" sz="2700" dirty="0" smtClean="0"/>
              <a:t>Information (Continued)</a:t>
            </a:r>
            <a:endParaRPr lang="en-US" sz="27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12</a:t>
            </a:fld>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489"/>
          <a:stretch/>
        </p:blipFill>
        <p:spPr bwMode="auto">
          <a:xfrm>
            <a:off x="1219200" y="1143000"/>
            <a:ext cx="5287926"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3944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700" dirty="0"/>
              <a:t>III. Current Medical Information (</a:t>
            </a:r>
            <a:r>
              <a:rPr lang="en-US" sz="2700" dirty="0" smtClean="0"/>
              <a:t>Continued, 2)</a:t>
            </a:r>
            <a:endParaRPr lang="en-US" sz="27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13</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359878"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8050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5143500" cy="582198"/>
          </a:xfrm>
        </p:spPr>
        <p:txBody>
          <a:bodyPr>
            <a:noAutofit/>
          </a:bodyPr>
          <a:lstStyle/>
          <a:p>
            <a:pPr algn="ctr"/>
            <a:r>
              <a:rPr lang="en-US" sz="2600" dirty="0" smtClean="0"/>
              <a:t>IV</a:t>
            </a:r>
            <a:r>
              <a:rPr lang="en-US" sz="2600" dirty="0"/>
              <a:t>. Cognitive Status, </a:t>
            </a:r>
            <a:r>
              <a:rPr lang="en-US" sz="2600" dirty="0" smtClean="0"/>
              <a:t>Mood &amp; Pain</a:t>
            </a:r>
            <a:endParaRPr lang="en-US" sz="26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14</a:t>
            </a:fld>
            <a:endParaRPr lang="en-US"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89"/>
          <a:stretch/>
        </p:blipFill>
        <p:spPr bwMode="auto">
          <a:xfrm>
            <a:off x="1219200" y="1143000"/>
            <a:ext cx="5304046"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3944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dirty="0" smtClean="0"/>
              <a:t>IV. Cognitive Status, Mood &amp; Pain (Continued)</a:t>
            </a:r>
            <a:endParaRPr lang="en-US" sz="25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15</a:t>
            </a:fld>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5350083"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28724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dirty="0" smtClean="0"/>
              <a:t>IV. Cognitive Status, Mood &amp; Pain (Continued, 2)</a:t>
            </a:r>
            <a:endParaRPr lang="en-US" sz="2500" dirty="0"/>
          </a:p>
        </p:txBody>
      </p:sp>
      <p:pic>
        <p:nvPicPr>
          <p:cNvPr id="8" name="Picture Placeholder 7"/>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2016" r="2016"/>
          <a:stretch>
            <a:fillRect/>
          </a:stretch>
        </p:blipFill>
        <p:spPr/>
      </p:pic>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16</a:t>
            </a:fld>
            <a:endParaRPr lang="en-US" dirty="0"/>
          </a:p>
        </p:txBody>
      </p:sp>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151" r="1574"/>
          <a:stretch/>
        </p:blipFill>
        <p:spPr bwMode="auto">
          <a:xfrm>
            <a:off x="1219199" y="1222744"/>
            <a:ext cx="5338716"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28724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500" dirty="0"/>
              <a:t>IV. Cognitive Status, Mood &amp; Pain (Continued, </a:t>
            </a:r>
            <a:r>
              <a:rPr lang="en-US" sz="2500" dirty="0" smtClean="0"/>
              <a:t>3)</a:t>
            </a:r>
            <a:endParaRPr lang="en-US" sz="25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17</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360625"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7536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V. </a:t>
            </a:r>
            <a:r>
              <a:rPr lang="en-US" sz="3200" dirty="0" smtClean="0"/>
              <a:t>Impairments</a:t>
            </a:r>
            <a:endParaRPr lang="en-US" sz="32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18</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132367"/>
            <a:ext cx="5331039"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06780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V. </a:t>
            </a:r>
            <a:r>
              <a:rPr lang="en-US" sz="2800" dirty="0" smtClean="0"/>
              <a:t>Impairments (Continued)</a:t>
            </a:r>
            <a:endParaRPr lang="en-US" sz="28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19</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75" y="1206795"/>
            <a:ext cx="5324276"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88399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228600"/>
            <a:ext cx="5257796" cy="990600"/>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1409700" y="1219200"/>
            <a:ext cx="5257796" cy="7086599"/>
          </a:xfrm>
        </p:spPr>
        <p:txBody>
          <a:bodyPr>
            <a:normAutofit/>
          </a:bodyPr>
          <a:lstStyle/>
          <a:p>
            <a:pPr marL="475426" lvl="1" indent="0">
              <a:buNone/>
            </a:pPr>
            <a:endParaRPr lang="en-US" dirty="0"/>
          </a:p>
          <a:p>
            <a:pPr lvl="1">
              <a:buFont typeface="Arial" pitchFamily="34" charset="0"/>
              <a:buChar char="•"/>
            </a:pPr>
            <a:r>
              <a:rPr lang="en-US" dirty="0" smtClean="0"/>
              <a:t>B-CARE Key Components</a:t>
            </a:r>
          </a:p>
          <a:p>
            <a:pPr lvl="1">
              <a:buFont typeface="Arial" pitchFamily="34" charset="0"/>
              <a:buChar char="•"/>
            </a:pPr>
            <a:r>
              <a:rPr lang="en-US" dirty="0" smtClean="0"/>
              <a:t>B-CARE Tool Format and Using the B-CARE Tool</a:t>
            </a:r>
          </a:p>
          <a:p>
            <a:pPr lvl="1">
              <a:buFont typeface="Arial" pitchFamily="34" charset="0"/>
              <a:buChar char="•"/>
            </a:pPr>
            <a:r>
              <a:rPr lang="en-US" dirty="0" smtClean="0"/>
              <a:t>B-CARE Tool Pages and Functionality</a:t>
            </a:r>
          </a:p>
          <a:p>
            <a:pPr lvl="1">
              <a:buFont typeface="Arial" pitchFamily="34" charset="0"/>
              <a:buChar char="•"/>
            </a:pPr>
            <a:r>
              <a:rPr lang="en-US" dirty="0" smtClean="0"/>
              <a:t>Awardee Time Commitment</a:t>
            </a:r>
          </a:p>
          <a:p>
            <a:pPr lvl="1">
              <a:buFont typeface="Arial" pitchFamily="34" charset="0"/>
              <a:buChar char="•"/>
            </a:pPr>
            <a:r>
              <a:rPr lang="en-US" dirty="0" smtClean="0"/>
              <a:t>Quality Support, Reports, and Monitoring</a:t>
            </a:r>
          </a:p>
          <a:p>
            <a:pPr marL="475426" lvl="1" indent="0">
              <a:buNone/>
            </a:pPr>
            <a:endParaRPr lang="en-US" dirty="0" smtClean="0"/>
          </a:p>
          <a:p>
            <a:pPr lvl="1"/>
            <a:endParaRPr lang="en-US" dirty="0" smtClean="0"/>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2</a:t>
            </a:fld>
            <a:endParaRPr lang="en-US" dirty="0"/>
          </a:p>
        </p:txBody>
      </p:sp>
    </p:spTree>
    <p:extLst>
      <p:ext uri="{BB962C8B-B14F-4D97-AF65-F5344CB8AC3E}">
        <p14:creationId xmlns:p14="http://schemas.microsoft.com/office/powerpoint/2010/main" val="2046865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 Impairments (</a:t>
            </a:r>
            <a:r>
              <a:rPr lang="en-US" sz="2800" dirty="0" smtClean="0"/>
              <a:t>Continued, 2)</a:t>
            </a:r>
            <a:endParaRPr lang="en-US" sz="28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20</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324860"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285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 Impairments (Continued, </a:t>
            </a:r>
            <a:r>
              <a:rPr lang="en-US" sz="2800" dirty="0" smtClean="0"/>
              <a:t>3)</a:t>
            </a:r>
            <a:endParaRPr lang="en-US" sz="28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21</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80214"/>
            <a:ext cx="5356985"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084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VI. Functional Status</a:t>
            </a:r>
            <a:endParaRPr lang="en-US" sz="32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22</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5342763"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8493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VI. Functional </a:t>
            </a:r>
            <a:r>
              <a:rPr lang="en-US" sz="3000" dirty="0" smtClean="0"/>
              <a:t>Status (Continued)</a:t>
            </a:r>
            <a:endParaRPr lang="en-US" sz="30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23</a:t>
            </a:fld>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860" y="1219200"/>
            <a:ext cx="5348954"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68793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VI. Functional Status (</a:t>
            </a:r>
            <a:r>
              <a:rPr lang="en-US" sz="3000" dirty="0" smtClean="0"/>
              <a:t>Continued, 2)</a:t>
            </a:r>
            <a:endParaRPr lang="en-US" sz="30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24</a:t>
            </a:fld>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332891"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08418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smtClean="0"/>
              <a:t>VII. Overall Plan of Care</a:t>
            </a:r>
            <a:endParaRPr lang="en-US" sz="30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25</a:t>
            </a:fld>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5332891"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25423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VIII. Discharge Status</a:t>
            </a:r>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26</a:t>
            </a:fld>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707" y="1143000"/>
            <a:ext cx="5339078" cy="6931152"/>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4640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VIII. Discharge </a:t>
            </a:r>
            <a:r>
              <a:rPr lang="en-US" sz="3000" dirty="0" smtClean="0"/>
              <a:t>Status (Continued)</a:t>
            </a:r>
            <a:endParaRPr lang="en-US" sz="3000"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27</a:t>
            </a:fld>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08567"/>
            <a:ext cx="5351494"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2191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VIII. Discharge Status (</a:t>
            </a:r>
            <a:r>
              <a:rPr lang="en-US" sz="3000" dirty="0" smtClean="0"/>
              <a:t>Continued, 2)</a:t>
            </a:r>
            <a:endParaRPr lang="en-US" sz="3000" dirty="0"/>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28</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5370227"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9893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t>X. Other Useful Information</a:t>
            </a:r>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29</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545" y="1143000"/>
            <a:ext cx="5347118" cy="6931152"/>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8655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Components of B-CARE Tools</a:t>
            </a:r>
            <a:endParaRPr lang="en-US" i="1" dirty="0"/>
          </a:p>
        </p:txBody>
      </p:sp>
      <p:sp>
        <p:nvSpPr>
          <p:cNvPr id="3" name="Content Placeholder 2"/>
          <p:cNvSpPr>
            <a:spLocks noGrp="1"/>
          </p:cNvSpPr>
          <p:nvPr>
            <p:ph idx="1"/>
          </p:nvPr>
        </p:nvSpPr>
        <p:spPr>
          <a:xfrm>
            <a:off x="1386895" y="1676400"/>
            <a:ext cx="4533900" cy="6400799"/>
          </a:xfrm>
        </p:spPr>
        <p:txBody>
          <a:bodyPr>
            <a:normAutofit/>
          </a:bodyPr>
          <a:lstStyle/>
          <a:p>
            <a:pPr marL="736600" indent="-736600">
              <a:buFont typeface="+mj-lt"/>
              <a:buAutoNum type="arabicPeriod"/>
            </a:pPr>
            <a:r>
              <a:rPr lang="en-US" sz="2800" dirty="0"/>
              <a:t>Administrative Items</a:t>
            </a:r>
          </a:p>
          <a:p>
            <a:pPr marL="736600" indent="-736600">
              <a:buFont typeface="+mj-lt"/>
              <a:buAutoNum type="arabicPeriod"/>
            </a:pPr>
            <a:r>
              <a:rPr lang="en-US" sz="2800" dirty="0"/>
              <a:t>Current and Present Service Use</a:t>
            </a:r>
          </a:p>
          <a:p>
            <a:pPr marL="736600" indent="-736600">
              <a:buFont typeface="+mj-lt"/>
              <a:buAutoNum type="arabicPeriod"/>
            </a:pPr>
            <a:r>
              <a:rPr lang="en-US" sz="2800" dirty="0"/>
              <a:t>Current Medical Information</a:t>
            </a:r>
          </a:p>
          <a:p>
            <a:pPr marL="736600" indent="-736600">
              <a:buFont typeface="+mj-lt"/>
              <a:buAutoNum type="arabicPeriod"/>
            </a:pPr>
            <a:r>
              <a:rPr lang="en-US" sz="2800" dirty="0"/>
              <a:t>Cognitive Status</a:t>
            </a:r>
            <a:r>
              <a:rPr lang="en-US" sz="2800" dirty="0" smtClean="0"/>
              <a:t>,</a:t>
            </a:r>
            <a:br>
              <a:rPr lang="en-US" sz="2800" dirty="0" smtClean="0"/>
            </a:br>
            <a:r>
              <a:rPr lang="en-US" sz="2800" dirty="0" smtClean="0"/>
              <a:t>Mood &amp; Pain</a:t>
            </a:r>
            <a:endParaRPr lang="en-US" sz="2800" dirty="0"/>
          </a:p>
          <a:p>
            <a:pPr marL="736600" indent="-736600">
              <a:buFont typeface="+mj-lt"/>
              <a:buAutoNum type="arabicPeriod"/>
            </a:pPr>
            <a:r>
              <a:rPr lang="en-US" sz="2800" dirty="0"/>
              <a:t>Impairments</a:t>
            </a:r>
          </a:p>
          <a:p>
            <a:pPr marL="736600" indent="-736600">
              <a:buFont typeface="+mj-lt"/>
              <a:buAutoNum type="arabicPeriod"/>
            </a:pPr>
            <a:r>
              <a:rPr lang="en-US" sz="2800" dirty="0"/>
              <a:t>Functional Status</a:t>
            </a:r>
          </a:p>
          <a:p>
            <a:pPr marL="736600" indent="-736600">
              <a:buFont typeface="+mj-lt"/>
              <a:buAutoNum type="arabicPeriod"/>
            </a:pPr>
            <a:r>
              <a:rPr lang="en-US" sz="2800" dirty="0" smtClean="0"/>
              <a:t>Overall </a:t>
            </a:r>
            <a:r>
              <a:rPr lang="en-US" sz="2800" dirty="0"/>
              <a:t>Plan of </a:t>
            </a:r>
            <a:r>
              <a:rPr lang="en-US" sz="2800" dirty="0" smtClean="0"/>
              <a:t>Care</a:t>
            </a:r>
          </a:p>
          <a:p>
            <a:pPr marL="736600" indent="-736600">
              <a:buFont typeface="+mj-lt"/>
              <a:buAutoNum type="arabicPeriod"/>
            </a:pPr>
            <a:r>
              <a:rPr lang="en-US" sz="2800" dirty="0" smtClean="0"/>
              <a:t>Discharge </a:t>
            </a:r>
            <a:r>
              <a:rPr lang="en-US" sz="2800" dirty="0"/>
              <a:t>Status</a:t>
            </a:r>
          </a:p>
          <a:p>
            <a:pPr marL="736600" indent="-736600">
              <a:buFont typeface="+mj-lt"/>
              <a:buAutoNum type="arabicPeriod"/>
              <a:tabLst>
                <a:tab pos="858838" algn="l"/>
              </a:tabLst>
            </a:pPr>
            <a:r>
              <a:rPr lang="en-US" sz="2800" dirty="0" smtClean="0"/>
              <a:t>Additional </a:t>
            </a:r>
            <a:r>
              <a:rPr lang="en-US" sz="2800" dirty="0"/>
              <a:t>Information</a:t>
            </a:r>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3</a:t>
            </a:fld>
            <a:endParaRPr lang="en-US" dirty="0"/>
          </a:p>
        </p:txBody>
      </p:sp>
      <p:pic>
        <p:nvPicPr>
          <p:cNvPr id="8" name="Picture 7" descr="snapshot of model co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730" y="2514600"/>
            <a:ext cx="808520" cy="104647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descr="snapshot of model co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53149">
            <a:off x="5445099" y="3743378"/>
            <a:ext cx="855770" cy="110953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descr="snapshot of model cov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800" y="4519661"/>
            <a:ext cx="843464" cy="10927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85859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Awardee Time Commitments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all Awardees, ongoing time commitments will vary, depending on: </a:t>
            </a:r>
          </a:p>
          <a:p>
            <a:pPr lvl="1"/>
            <a:r>
              <a:rPr lang="en-US" dirty="0" smtClean="0"/>
              <a:t>Awardee B-CARE Tool Model. </a:t>
            </a:r>
          </a:p>
          <a:p>
            <a:pPr lvl="1"/>
            <a:r>
              <a:rPr lang="en-US" dirty="0" smtClean="0"/>
              <a:t>The number of medical severity (MS)-DRGs the Awardee has selected to track. </a:t>
            </a:r>
          </a:p>
          <a:p>
            <a:pPr lvl="1"/>
            <a:r>
              <a:rPr lang="en-US" dirty="0" smtClean="0"/>
              <a:t>The number of episodes the Awardee is tracking. </a:t>
            </a:r>
          </a:p>
          <a:p>
            <a:pPr lvl="1"/>
            <a:r>
              <a:rPr lang="en-US" dirty="0" smtClean="0"/>
              <a:t>The episode length the Awardee assigns to each MS-DRG. (According to CMS, the majority of Model 2 and Model 3 applicants have elected 90-day episodes.) </a:t>
            </a:r>
          </a:p>
          <a:p>
            <a:pPr lvl="1"/>
            <a:r>
              <a:rPr lang="en-US" dirty="0" smtClean="0"/>
              <a:t>The number of beneficiaries meeting the episode criteria. </a:t>
            </a:r>
          </a:p>
          <a:p>
            <a:pPr lvl="1"/>
            <a:r>
              <a:rPr lang="en-US" dirty="0" smtClean="0"/>
              <a:t>The average length of time to administer the B-CARE Tool and enter data. (Presumably, as End Users become more proficient, this would decrease. This is also dependent upon the solution the Awardee employs (paper or electronic).</a:t>
            </a:r>
          </a:p>
          <a:p>
            <a:pPr lvl="1"/>
            <a:r>
              <a:rPr lang="en-US" dirty="0" smtClean="0"/>
              <a:t>Retrieving/interpreting/reports. </a:t>
            </a:r>
          </a:p>
          <a:p>
            <a:pPr lvl="1"/>
            <a:r>
              <a:rPr lang="en-US" dirty="0" smtClean="0"/>
              <a:t>Development and implementation of any retraining based on report results.</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30</a:t>
            </a:fld>
            <a:endParaRPr lang="en-US" dirty="0"/>
          </a:p>
        </p:txBody>
      </p:sp>
    </p:spTree>
    <p:extLst>
      <p:ext uri="{BB962C8B-B14F-4D97-AF65-F5344CB8AC3E}">
        <p14:creationId xmlns:p14="http://schemas.microsoft.com/office/powerpoint/2010/main" val="1193758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Support</a:t>
            </a:r>
            <a:endParaRPr lang="en-US" dirty="0"/>
          </a:p>
        </p:txBody>
      </p:sp>
      <p:sp>
        <p:nvSpPr>
          <p:cNvPr id="3" name="Content Placeholder 2"/>
          <p:cNvSpPr>
            <a:spLocks noGrp="1"/>
          </p:cNvSpPr>
          <p:nvPr>
            <p:ph idx="1"/>
          </p:nvPr>
        </p:nvSpPr>
        <p:spPr>
          <a:xfrm>
            <a:off x="1447800" y="1524000"/>
            <a:ext cx="5257796" cy="6400799"/>
          </a:xfrm>
        </p:spPr>
        <p:txBody>
          <a:bodyPr>
            <a:normAutofit fontScale="77500" lnSpcReduction="20000"/>
          </a:bodyPr>
          <a:lstStyle/>
          <a:p>
            <a:pPr>
              <a:lnSpc>
                <a:spcPct val="120000"/>
              </a:lnSpc>
              <a:spcBef>
                <a:spcPts val="0"/>
              </a:spcBef>
            </a:pPr>
            <a:r>
              <a:rPr lang="en-US" dirty="0" smtClean="0"/>
              <a:t>For all Awardees, ongoing time commitments will include retrieving and interpreting reports to complete the B-CARE Tool elements and developing and implementing any retraining based on report results.</a:t>
            </a:r>
          </a:p>
          <a:p>
            <a:pPr>
              <a:lnSpc>
                <a:spcPct val="120000"/>
              </a:lnSpc>
              <a:spcBef>
                <a:spcPts val="600"/>
              </a:spcBef>
            </a:pPr>
            <a:r>
              <a:rPr lang="en-US" dirty="0" smtClean="0"/>
              <a:t>The data quality and completeness feedback loop promotes continuous improvement in the accuracy, completeness, and reliability of the data. </a:t>
            </a:r>
          </a:p>
          <a:p>
            <a:pPr>
              <a:lnSpc>
                <a:spcPct val="120000"/>
              </a:lnSpc>
              <a:spcBef>
                <a:spcPts val="600"/>
              </a:spcBef>
            </a:pPr>
            <a:r>
              <a:rPr lang="en-US" dirty="0" smtClean="0"/>
              <a:t>Additional information on the data  collection system is forthcoming. </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31</a:t>
            </a:fld>
            <a:endParaRPr lang="en-US" dirty="0"/>
          </a:p>
        </p:txBody>
      </p:sp>
    </p:spTree>
    <p:extLst>
      <p:ext uri="{BB962C8B-B14F-4D97-AF65-F5344CB8AC3E}">
        <p14:creationId xmlns:p14="http://schemas.microsoft.com/office/powerpoint/2010/main" val="3510275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Quality and Completeness Feedback Loop</a:t>
            </a:r>
            <a:endParaRPr lang="en-US" dirty="0"/>
          </a:p>
        </p:txBody>
      </p:sp>
      <p:graphicFrame>
        <p:nvGraphicFramePr>
          <p:cNvPr id="8" name="Content Placeholder 7" descr="Data Quality and Completeness Feedback Loop"/>
          <p:cNvGraphicFramePr>
            <a:graphicFrameLocks noGrp="1"/>
          </p:cNvGraphicFramePr>
          <p:nvPr>
            <p:ph idx="1"/>
            <p:extLst>
              <p:ext uri="{D42A27DB-BD31-4B8C-83A1-F6EECF244321}">
                <p14:modId xmlns:p14="http://schemas.microsoft.com/office/powerpoint/2010/main" val="4159862420"/>
              </p:ext>
            </p:extLst>
          </p:nvPr>
        </p:nvGraphicFramePr>
        <p:xfrm>
          <a:off x="1447800" y="2050324"/>
          <a:ext cx="4950648" cy="602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32</a:t>
            </a:fld>
            <a:endParaRPr lang="en-US" dirty="0"/>
          </a:p>
        </p:txBody>
      </p:sp>
    </p:spTree>
    <p:extLst>
      <p:ext uri="{BB962C8B-B14F-4D97-AF65-F5344CB8AC3E}">
        <p14:creationId xmlns:p14="http://schemas.microsoft.com/office/powerpoint/2010/main" val="3439315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Reports and Monitoring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dirty="0"/>
              <a:t>Reports:</a:t>
            </a:r>
          </a:p>
          <a:p>
            <a:r>
              <a:rPr lang="en-US" sz="3600" dirty="0"/>
              <a:t>Quality Report.</a:t>
            </a:r>
          </a:p>
          <a:p>
            <a:r>
              <a:rPr lang="en-US" sz="3600" dirty="0"/>
              <a:t>Completeness Report.</a:t>
            </a:r>
          </a:p>
          <a:p>
            <a:pPr marL="0" indent="0">
              <a:buNone/>
            </a:pPr>
            <a:endParaRPr lang="en-US" sz="3600" dirty="0" smtClean="0"/>
          </a:p>
          <a:p>
            <a:pPr marL="0" indent="0">
              <a:buNone/>
            </a:pPr>
            <a:r>
              <a:rPr lang="en-US" sz="3600" b="1" dirty="0" smtClean="0"/>
              <a:t>Monitoring:</a:t>
            </a:r>
          </a:p>
          <a:p>
            <a:r>
              <a:rPr lang="en-US" dirty="0" smtClean="0"/>
              <a:t>May develop systematic review of B-CARE tools for completeness.</a:t>
            </a:r>
          </a:p>
          <a:p>
            <a:r>
              <a:rPr lang="en-US" dirty="0" smtClean="0"/>
              <a:t>Review management reports on B-CARE submissions.</a:t>
            </a:r>
          </a:p>
          <a:p>
            <a:r>
              <a:rPr lang="en-US" dirty="0" smtClean="0"/>
              <a:t>Target quality improvement corrective action plans for identified problems.</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33</a:t>
            </a:fld>
            <a:endParaRPr lang="en-US" dirty="0"/>
          </a:p>
        </p:txBody>
      </p:sp>
    </p:spTree>
    <p:extLst>
      <p:ext uri="{BB962C8B-B14F-4D97-AF65-F5344CB8AC3E}">
        <p14:creationId xmlns:p14="http://schemas.microsoft.com/office/powerpoint/2010/main" val="241625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199"/>
            <a:ext cx="5448296" cy="5562601"/>
          </a:xfrm>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Thank you for your participation!</a:t>
            </a:r>
          </a:p>
        </p:txBody>
      </p:sp>
      <p:sp>
        <p:nvSpPr>
          <p:cNvPr id="4" name="Footer Placeholder 3"/>
          <p:cNvSpPr>
            <a:spLocks noGrp="1"/>
          </p:cNvSpPr>
          <p:nvPr>
            <p:ph type="ftr" sz="quarter" idx="11"/>
          </p:nvPr>
        </p:nvSpPr>
        <p:spPr/>
        <p:txBody>
          <a:bodyPr/>
          <a:lstStyle/>
          <a:p>
            <a:r>
              <a:rPr lang="en-US" smtClean="0"/>
              <a:t>Introduction to B-CARE Assessment Tool</a:t>
            </a:r>
            <a:endParaRPr lang="en-US" dirty="0"/>
          </a:p>
        </p:txBody>
      </p:sp>
      <p:sp>
        <p:nvSpPr>
          <p:cNvPr id="5" name="Slide Number Placeholder 4"/>
          <p:cNvSpPr>
            <a:spLocks noGrp="1"/>
          </p:cNvSpPr>
          <p:nvPr>
            <p:ph type="sldNum" sz="quarter" idx="12"/>
          </p:nvPr>
        </p:nvSpPr>
        <p:spPr/>
        <p:txBody>
          <a:bodyPr/>
          <a:lstStyle/>
          <a:p>
            <a:fld id="{C745F1B8-0583-4C61-966A-B3E5E47922B2}" type="slidenum">
              <a:rPr lang="en-US" smtClean="0"/>
              <a:pPr/>
              <a:t>34</a:t>
            </a:fld>
            <a:endParaRPr lang="en-US" dirty="0"/>
          </a:p>
        </p:txBody>
      </p:sp>
    </p:spTree>
    <p:extLst>
      <p:ext uri="{BB962C8B-B14F-4D97-AF65-F5344CB8AC3E}">
        <p14:creationId xmlns:p14="http://schemas.microsoft.com/office/powerpoint/2010/main" val="178009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B-CARE Tool Format </a:t>
            </a:r>
            <a:br>
              <a:rPr lang="en-US" dirty="0" smtClean="0"/>
            </a:br>
            <a:endParaRPr lang="en-US" dirty="0"/>
          </a:p>
        </p:txBody>
      </p:sp>
      <p:sp>
        <p:nvSpPr>
          <p:cNvPr id="7" name="Content Placeholder 6"/>
          <p:cNvSpPr>
            <a:spLocks noGrp="1"/>
          </p:cNvSpPr>
          <p:nvPr>
            <p:ph idx="1"/>
          </p:nvPr>
        </p:nvSpPr>
        <p:spPr>
          <a:xfrm>
            <a:off x="1447800" y="1219200"/>
            <a:ext cx="5257796" cy="6400799"/>
          </a:xfrm>
        </p:spPr>
        <p:txBody>
          <a:bodyPr>
            <a:normAutofit/>
          </a:bodyPr>
          <a:lstStyle/>
          <a:p>
            <a:pPr>
              <a:spcAft>
                <a:spcPts val="300"/>
              </a:spcAft>
            </a:pPr>
            <a:r>
              <a:rPr lang="en-US" dirty="0" smtClean="0"/>
              <a:t>Models 1, 2, and 4 are called “Hospital, 0-Day Discharge.” These models are performed in a hospital setting at discharge.</a:t>
            </a:r>
          </a:p>
          <a:p>
            <a:r>
              <a:rPr lang="en-US" dirty="0" smtClean="0"/>
              <a:t>Model 3 is called “Post Acute Care, 0-Day Admission.” This model is performed at admission (in nursing homes, home health agencies, long-term care hospitals).</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4</a:t>
            </a:fld>
            <a:endParaRPr lang="en-US" dirty="0"/>
          </a:p>
        </p:txBody>
      </p:sp>
    </p:spTree>
    <p:extLst>
      <p:ext uri="{BB962C8B-B14F-4D97-AF65-F5344CB8AC3E}">
        <p14:creationId xmlns:p14="http://schemas.microsoft.com/office/powerpoint/2010/main" val="1444372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smtClean="0"/>
              <a:t>Model 1, Cover Page </a:t>
            </a:r>
            <a:br>
              <a:rPr lang="en-US" sz="2800" dirty="0" smtClean="0"/>
            </a:br>
            <a:r>
              <a:rPr lang="en-US" sz="2800" dirty="0" smtClean="0"/>
              <a:t>(Bottom of Page)</a:t>
            </a:r>
            <a:endParaRPr lang="en-US" sz="2800" dirty="0"/>
          </a:p>
        </p:txBody>
      </p:sp>
      <p:pic>
        <p:nvPicPr>
          <p:cNvPr id="9" name="Picture Placeholder 8"/>
          <p:cNvPicPr>
            <a:picLocks noGrp="1" noChangeAspect="1"/>
          </p:cNvPicPr>
          <p:nvPr>
            <p:ph type="pic" idx="1"/>
          </p:nvPr>
        </p:nvPicPr>
        <p:blipFill rotWithShape="1">
          <a:blip r:embed="rId3" cstate="print">
            <a:extLst>
              <a:ext uri="{28A0092B-C50C-407E-A947-70E740481C1C}">
                <a14:useLocalDpi xmlns:a14="http://schemas.microsoft.com/office/drawing/2010/main" val="0"/>
              </a:ext>
            </a:extLst>
          </a:blip>
          <a:srcRect t="50201" b="22511"/>
          <a:stretch/>
        </p:blipFill>
        <p:spPr>
          <a:xfrm>
            <a:off x="1447800" y="1295400"/>
            <a:ext cx="5143500" cy="1816444"/>
          </a:xfrm>
          <a:ln>
            <a:solidFill>
              <a:schemeClr val="accent1"/>
            </a:solidFill>
          </a:ln>
          <a:effectLst>
            <a:outerShdw blurRad="50800" dist="38100" dir="5400000" algn="t" rotWithShape="0">
              <a:prstClr val="black">
                <a:alpha val="40000"/>
              </a:prstClr>
            </a:outerShdw>
          </a:effectLst>
        </p:spPr>
      </p:pic>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5</a:t>
            </a:fld>
            <a:endParaRPr lang="en-US" dirty="0"/>
          </a:p>
        </p:txBody>
      </p:sp>
      <p:sp>
        <p:nvSpPr>
          <p:cNvPr id="25" name="Content Placeholder 24"/>
          <p:cNvSpPr>
            <a:spLocks noGrp="1"/>
          </p:cNvSpPr>
          <p:nvPr>
            <p:ph sz="quarter" idx="14"/>
          </p:nvPr>
        </p:nvSpPr>
        <p:spPr>
          <a:xfrm>
            <a:off x="1447800" y="3200400"/>
            <a:ext cx="5143500" cy="4724400"/>
          </a:xfrm>
        </p:spPr>
        <p:txBody>
          <a:bodyPr>
            <a:normAutofit fontScale="70000" lnSpcReduction="20000"/>
          </a:bodyPr>
          <a:lstStyle/>
          <a:p>
            <a:r>
              <a:rPr lang="en-US" dirty="0"/>
              <a:t>If you click on the first blue </a:t>
            </a:r>
            <a:r>
              <a:rPr lang="en-US" dirty="0" smtClean="0"/>
              <a:t>box </a:t>
            </a:r>
            <a:r>
              <a:rPr lang="en-US" dirty="0"/>
              <a:t>on </a:t>
            </a:r>
            <a:r>
              <a:rPr lang="en-US" dirty="0" smtClean="0"/>
              <a:t>the left</a:t>
            </a:r>
            <a:r>
              <a:rPr lang="en-US" dirty="0"/>
              <a:t>, the form will expand to include all of the drop-down menus on each </a:t>
            </a:r>
            <a:r>
              <a:rPr lang="en-US" dirty="0" smtClean="0"/>
              <a:t>page; if </a:t>
            </a:r>
            <a:r>
              <a:rPr lang="en-US" dirty="0"/>
              <a:t>you are using a printed version of the </a:t>
            </a:r>
            <a:r>
              <a:rPr lang="en-US" dirty="0" smtClean="0"/>
              <a:t>B-CARE Tool, click </a:t>
            </a:r>
            <a:r>
              <a:rPr lang="en-US" dirty="0"/>
              <a:t>on this box before printing. </a:t>
            </a:r>
            <a:r>
              <a:rPr lang="en-US" dirty="0" smtClean="0"/>
              <a:t>Note</a:t>
            </a:r>
            <a:r>
              <a:rPr lang="en-US" dirty="0"/>
              <a:t>: If you have filled out any drop-down menus prior to clicking this button, those responses will be lost. Click the next button, “Click here to reset the view,” to view those responses again.</a:t>
            </a:r>
          </a:p>
          <a:p>
            <a:pPr>
              <a:lnSpc>
                <a:spcPct val="120000"/>
              </a:lnSpc>
              <a:spcBef>
                <a:spcPts val="600"/>
              </a:spcBef>
            </a:pPr>
            <a:r>
              <a:rPr lang="en-US" dirty="0"/>
              <a:t>Information from the paper format B-CARE </a:t>
            </a:r>
            <a:r>
              <a:rPr lang="en-US" dirty="0" smtClean="0"/>
              <a:t>Tool </a:t>
            </a:r>
            <a:r>
              <a:rPr lang="en-US" dirty="0"/>
              <a:t>will need to be </a:t>
            </a:r>
            <a:r>
              <a:rPr lang="en-US" dirty="0" smtClean="0"/>
              <a:t>entered </a:t>
            </a:r>
            <a:r>
              <a:rPr lang="en-US" dirty="0"/>
              <a:t>into the </a:t>
            </a:r>
            <a:r>
              <a:rPr lang="en-US" dirty="0" smtClean="0"/>
              <a:t>Web </a:t>
            </a:r>
            <a:r>
              <a:rPr lang="en-US" dirty="0"/>
              <a:t>portal following completion</a:t>
            </a:r>
            <a:r>
              <a:rPr lang="en-US" dirty="0" smtClean="0"/>
              <a:t>.</a:t>
            </a:r>
            <a:endParaRPr lang="en-US" dirty="0"/>
          </a:p>
        </p:txBody>
      </p:sp>
      <p:sp>
        <p:nvSpPr>
          <p:cNvPr id="17" name="Down Arrow 16"/>
          <p:cNvSpPr/>
          <p:nvPr/>
        </p:nvSpPr>
        <p:spPr>
          <a:xfrm rot="19065913">
            <a:off x="1404053" y="1369578"/>
            <a:ext cx="470688" cy="1234289"/>
          </a:xfrm>
          <a:prstGeom prst="downArrow">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95085" tIns="47543" rIns="95085" bIns="47543" spcCol="0" rtlCol="0" anchor="ctr"/>
          <a:lstStyle/>
          <a:p>
            <a:pPr algn="ctr"/>
            <a:r>
              <a:rPr lang="en-US" b="1" dirty="0" smtClean="0"/>
              <a:t>For Print</a:t>
            </a:r>
            <a:endParaRPr lang="en-US" b="1" dirty="0"/>
          </a:p>
        </p:txBody>
      </p:sp>
    </p:spTree>
    <p:extLst>
      <p:ext uri="{BB962C8B-B14F-4D97-AF65-F5344CB8AC3E}">
        <p14:creationId xmlns:p14="http://schemas.microsoft.com/office/powerpoint/2010/main" val="2546540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smtClean="0"/>
              <a:t>Model 1, Cover Page </a:t>
            </a:r>
            <a:br>
              <a:rPr lang="en-US" sz="2800" dirty="0" smtClean="0"/>
            </a:br>
            <a:r>
              <a:rPr lang="en-US" sz="2800" dirty="0" smtClean="0"/>
              <a:t>(Bottom of Page)</a:t>
            </a:r>
            <a:endParaRPr lang="en-US" sz="2800" dirty="0"/>
          </a:p>
        </p:txBody>
      </p:sp>
      <p:sp>
        <p:nvSpPr>
          <p:cNvPr id="22" name="Picture Placeholder 21"/>
          <p:cNvSpPr>
            <a:spLocks noGrp="1"/>
          </p:cNvSpPr>
          <p:nvPr>
            <p:ph type="pic" idx="1"/>
          </p:nvPr>
        </p:nvSpPr>
        <p:spPr/>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6</a:t>
            </a:fld>
            <a:endParaRPr lang="en-US" dirty="0"/>
          </a:p>
        </p:txBody>
      </p:sp>
      <p:sp>
        <p:nvSpPr>
          <p:cNvPr id="10" name="Content Placeholder 9"/>
          <p:cNvSpPr>
            <a:spLocks noGrp="1"/>
          </p:cNvSpPr>
          <p:nvPr>
            <p:ph sz="quarter" idx="14"/>
          </p:nvPr>
        </p:nvSpPr>
        <p:spPr/>
        <p:txBody>
          <a:bodyPr>
            <a:noAutofit/>
          </a:bodyPr>
          <a:lstStyle/>
          <a:p>
            <a:pPr>
              <a:lnSpc>
                <a:spcPct val="114000"/>
              </a:lnSpc>
            </a:pPr>
            <a:r>
              <a:rPr lang="en-US" sz="1900" dirty="0" smtClean="0"/>
              <a:t>If your facility chooses to use the B-CARE Tool in its electronic format, you will receive instructions from your B-CARE Coordinator on where to access the B-CARE Tool. The B-CARE Tool can be used online through the Web portal, or it may be used and stored on your facility’s secure computer network until it is completed.</a:t>
            </a:r>
          </a:p>
          <a:p>
            <a:pPr>
              <a:lnSpc>
                <a:spcPct val="114000"/>
              </a:lnSpc>
              <a:spcBef>
                <a:spcPts val="600"/>
              </a:spcBef>
            </a:pPr>
            <a:r>
              <a:rPr lang="en-US" sz="1900" dirty="0" smtClean="0"/>
              <a:t>The SAVE and SUBMIT buttons will be activated for those using the electronic format. Note that end </a:t>
            </a:r>
            <a:r>
              <a:rPr lang="en-US" sz="1900" dirty="0"/>
              <a:t>u</a:t>
            </a:r>
            <a:r>
              <a:rPr lang="en-US" sz="1900" dirty="0" smtClean="0"/>
              <a:t>sers can SAVE their progress on each Tool but they will NOT be able to SUBMIT the completed Tool without the proper credentials. </a:t>
            </a:r>
            <a:endParaRPr lang="en-US" sz="1900" dirty="0"/>
          </a:p>
        </p:txBody>
      </p:sp>
      <p:pic>
        <p:nvPicPr>
          <p:cNvPr id="14" name="Picture Placeholder 8"/>
          <p:cNvPicPr>
            <a:picLocks noChangeAspect="1"/>
          </p:cNvPicPr>
          <p:nvPr/>
        </p:nvPicPr>
        <p:blipFill rotWithShape="1">
          <a:blip r:embed="rId3" cstate="print">
            <a:extLst>
              <a:ext uri="{28A0092B-C50C-407E-A947-70E740481C1C}">
                <a14:useLocalDpi xmlns:a14="http://schemas.microsoft.com/office/drawing/2010/main" val="0"/>
              </a:ext>
            </a:extLst>
          </a:blip>
          <a:srcRect t="50201" b="22511"/>
          <a:stretch/>
        </p:blipFill>
        <p:spPr>
          <a:xfrm>
            <a:off x="1447800" y="1295400"/>
            <a:ext cx="5143500" cy="1816444"/>
          </a:xfrm>
          <a:prstGeom prst="rect">
            <a:avLst/>
          </a:prstGeom>
          <a:ln>
            <a:solidFill>
              <a:schemeClr val="accent1"/>
            </a:solidFill>
          </a:ln>
          <a:effectLst>
            <a:outerShdw blurRad="50800" dist="38100" dir="5400000" algn="t" rotWithShape="0">
              <a:prstClr val="black">
                <a:alpha val="40000"/>
              </a:prstClr>
            </a:outerShdw>
          </a:effectLst>
        </p:spPr>
      </p:pic>
      <p:sp>
        <p:nvSpPr>
          <p:cNvPr id="15" name="Down Arrow 14"/>
          <p:cNvSpPr/>
          <p:nvPr/>
        </p:nvSpPr>
        <p:spPr>
          <a:xfrm flipV="1">
            <a:off x="4910135" y="2849617"/>
            <a:ext cx="171451"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5085" tIns="47543" rIns="95085" bIns="47543" spcCol="0" rtlCol="0" anchor="ctr"/>
          <a:lstStyle/>
          <a:p>
            <a:pPr algn="ctr"/>
            <a:endParaRPr lang="en-US" dirty="0"/>
          </a:p>
        </p:txBody>
      </p:sp>
      <p:sp>
        <p:nvSpPr>
          <p:cNvPr id="16" name="Down Arrow 15"/>
          <p:cNvSpPr/>
          <p:nvPr/>
        </p:nvSpPr>
        <p:spPr>
          <a:xfrm flipV="1">
            <a:off x="5867400" y="2849617"/>
            <a:ext cx="171451"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5085" tIns="47543" rIns="95085" bIns="47543" spcCol="0" rtlCol="0" anchor="ctr"/>
          <a:lstStyle/>
          <a:p>
            <a:pPr algn="ctr"/>
            <a:endParaRPr lang="en-US" dirty="0"/>
          </a:p>
        </p:txBody>
      </p:sp>
    </p:spTree>
    <p:extLst>
      <p:ext uri="{BB962C8B-B14F-4D97-AF65-F5344CB8AC3E}">
        <p14:creationId xmlns:p14="http://schemas.microsoft.com/office/powerpoint/2010/main" val="249665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the B-CARE Tool</a:t>
            </a:r>
            <a:br>
              <a:rPr lang="en-US" dirty="0" smtClean="0"/>
            </a:br>
            <a:endParaRPr lang="en-US" dirty="0"/>
          </a:p>
        </p:txBody>
      </p:sp>
      <p:sp>
        <p:nvSpPr>
          <p:cNvPr id="3" name="Content Placeholder 2"/>
          <p:cNvSpPr>
            <a:spLocks noGrp="1"/>
          </p:cNvSpPr>
          <p:nvPr>
            <p:ph idx="1"/>
          </p:nvPr>
        </p:nvSpPr>
        <p:spPr/>
        <p:txBody>
          <a:bodyPr>
            <a:normAutofit/>
          </a:bodyPr>
          <a:lstStyle/>
          <a:p>
            <a:pPr marL="475426" indent="-475426">
              <a:spcBef>
                <a:spcPts val="0"/>
              </a:spcBef>
              <a:buFont typeface="Wingdings" pitchFamily="2" charset="2"/>
              <a:buChar char=""/>
            </a:pPr>
            <a:r>
              <a:rPr lang="en-US" dirty="0" smtClean="0"/>
              <a:t>Sections with a clock icon should be completed during the 2-day assessment period.</a:t>
            </a:r>
          </a:p>
          <a:p>
            <a:pPr marL="472124" indent="-472124">
              <a:spcBef>
                <a:spcPts val="0"/>
              </a:spcBef>
              <a:buFont typeface="Webdings" pitchFamily="18" charset="2"/>
              <a:buChar char=""/>
            </a:pPr>
            <a:endParaRPr lang="en-US" dirty="0" smtClean="0"/>
          </a:p>
          <a:p>
            <a:pPr marL="472124" indent="-472124">
              <a:spcBef>
                <a:spcPts val="0"/>
              </a:spcBef>
              <a:buFont typeface="Webdings" pitchFamily="18" charset="2"/>
              <a:buChar char=""/>
            </a:pPr>
            <a:r>
              <a:rPr lang="en-US" dirty="0" smtClean="0"/>
              <a:t>Sections with an ear icon should be completed based on information from the patient or proxy interview.</a:t>
            </a:r>
          </a:p>
          <a:p>
            <a:pPr>
              <a:spcBef>
                <a:spcPts val="0"/>
              </a:spcBef>
              <a:spcAft>
                <a:spcPts val="600"/>
              </a:spcAft>
            </a:pPr>
            <a:endParaRPr lang="en-US" dirty="0" smtClean="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7</a:t>
            </a:fld>
            <a:endParaRPr lang="en-US" dirty="0"/>
          </a:p>
        </p:txBody>
      </p:sp>
    </p:spTree>
    <p:extLst>
      <p:ext uri="{BB962C8B-B14F-4D97-AF65-F5344CB8AC3E}">
        <p14:creationId xmlns:p14="http://schemas.microsoft.com/office/powerpoint/2010/main" val="2113315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Authorization and </a:t>
            </a:r>
            <a:r>
              <a:rPr lang="en-US" dirty="0" smtClean="0"/>
              <a:t>Certification</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8</a:t>
            </a:fld>
            <a:endParaRPr lang="en-US"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495" t="1323" b="1455"/>
          <a:stretch/>
        </p:blipFill>
        <p:spPr bwMode="auto">
          <a:xfrm>
            <a:off x="1382486" y="1654629"/>
            <a:ext cx="5022554" cy="6400800"/>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5573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 Administrative Items</a:t>
            </a:r>
            <a:endParaRPr lang="en-US" dirty="0"/>
          </a:p>
        </p:txBody>
      </p:sp>
      <p:sp>
        <p:nvSpPr>
          <p:cNvPr id="5" name="Footer Placeholder 4"/>
          <p:cNvSpPr>
            <a:spLocks noGrp="1"/>
          </p:cNvSpPr>
          <p:nvPr>
            <p:ph type="ftr" sz="quarter" idx="11"/>
          </p:nvPr>
        </p:nvSpPr>
        <p:spPr/>
        <p:txBody>
          <a:bodyPr/>
          <a:lstStyle/>
          <a:p>
            <a:r>
              <a:rPr lang="en-US" dirty="0" smtClean="0"/>
              <a:t>Introduction to the B-CARE Assessment Tool</a:t>
            </a:r>
            <a:endParaRPr lang="en-US" dirty="0"/>
          </a:p>
        </p:txBody>
      </p:sp>
      <p:sp>
        <p:nvSpPr>
          <p:cNvPr id="6" name="Slide Number Placeholder 5"/>
          <p:cNvSpPr>
            <a:spLocks noGrp="1"/>
          </p:cNvSpPr>
          <p:nvPr>
            <p:ph type="sldNum" sz="quarter" idx="12"/>
          </p:nvPr>
        </p:nvSpPr>
        <p:spPr/>
        <p:txBody>
          <a:bodyPr/>
          <a:lstStyle/>
          <a:p>
            <a:fld id="{C745F1B8-0583-4C61-966A-B3E5E47922B2}" type="slidenum">
              <a:rPr lang="en-US" smtClean="0"/>
              <a:pPr/>
              <a:t>9</a:t>
            </a:fld>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54"/>
          <a:stretch/>
        </p:blipFill>
        <p:spPr bwMode="auto">
          <a:xfrm>
            <a:off x="1117450" y="1262742"/>
            <a:ext cx="5500614" cy="6862355"/>
          </a:xfrm>
          <a:prstGeom prst="rect">
            <a:avLst/>
          </a:prstGeom>
          <a:noFill/>
          <a:ln w="9525">
            <a:solidFill>
              <a:schemeClr val="accent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29501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D1282E"/>
      </a:dk2>
      <a:lt2>
        <a:srgbClr val="C8C8B1"/>
      </a:lt2>
      <a:accent1>
        <a:srgbClr val="0070C0"/>
      </a:accent1>
      <a:accent2>
        <a:srgbClr val="F5C201"/>
      </a:accent2>
      <a:accent3>
        <a:srgbClr val="526DB0"/>
      </a:accent3>
      <a:accent4>
        <a:srgbClr val="989AAC"/>
      </a:accent4>
      <a:accent5>
        <a:srgbClr val="DC5924"/>
      </a:accent5>
      <a:accent6>
        <a:srgbClr val="B4B392"/>
      </a:accent6>
      <a:hlink>
        <a:srgbClr val="0070C0"/>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4990</TotalTime>
  <Words>1647</Words>
  <Application>Microsoft Office PowerPoint</Application>
  <PresentationFormat>On-screen Show (4:3)</PresentationFormat>
  <Paragraphs>399</Paragraphs>
  <Slides>34</Slides>
  <Notes>22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Bundled Payments for  Care Improvement Initiative–Continuity Assessment Record and Evaluation (B-CARE)</vt:lpstr>
      <vt:lpstr>Agenda</vt:lpstr>
      <vt:lpstr>Key Components of B-CARE Tools</vt:lpstr>
      <vt:lpstr>B-CARE Tool Format  </vt:lpstr>
      <vt:lpstr>Model 1, Cover Page  (Bottom of Page)</vt:lpstr>
      <vt:lpstr>Model 1, Cover Page  (Bottom of Page)</vt:lpstr>
      <vt:lpstr> Using the B-CARE Tool </vt:lpstr>
      <vt:lpstr>Authorization and Certification</vt:lpstr>
      <vt:lpstr>I. Administrative Items</vt:lpstr>
      <vt:lpstr>II. Admission Information</vt:lpstr>
      <vt:lpstr>III. Current Medical Information</vt:lpstr>
      <vt:lpstr>III. Current Medical Information (Continued)</vt:lpstr>
      <vt:lpstr>III. Current Medical Information (Continued, 2)</vt:lpstr>
      <vt:lpstr>IV. Cognitive Status, Mood &amp; Pain</vt:lpstr>
      <vt:lpstr>IV. Cognitive Status, Mood &amp; Pain (Continued)</vt:lpstr>
      <vt:lpstr>IV. Cognitive Status, Mood &amp; Pain (Continued, 2)</vt:lpstr>
      <vt:lpstr>IV. Cognitive Status, Mood &amp; Pain (Continued, 3)</vt:lpstr>
      <vt:lpstr>V. Impairments</vt:lpstr>
      <vt:lpstr>V. Impairments (Continued)</vt:lpstr>
      <vt:lpstr>V. Impairments (Continued, 2)</vt:lpstr>
      <vt:lpstr>V. Impairments (Continued, 3)</vt:lpstr>
      <vt:lpstr>VI. Functional Status</vt:lpstr>
      <vt:lpstr>VI. Functional Status (Continued)</vt:lpstr>
      <vt:lpstr>VI. Functional Status (Continued, 2)</vt:lpstr>
      <vt:lpstr>VII. Overall Plan of Care</vt:lpstr>
      <vt:lpstr>VIII. Discharge Status</vt:lpstr>
      <vt:lpstr>VIII. Discharge Status (Continued)</vt:lpstr>
      <vt:lpstr>VIII. Discharge Status (Continued, 2)</vt:lpstr>
      <vt:lpstr>X. Other Useful Information</vt:lpstr>
      <vt:lpstr>Awardee Time Commitments</vt:lpstr>
      <vt:lpstr>Quality and Support</vt:lpstr>
      <vt:lpstr>Quality and Completeness Feedback Loop</vt:lpstr>
      <vt:lpstr>Quality Reports and Monitoring</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Catt Buko</dc:creator>
  <cp:lastModifiedBy>Lynnette Pair Young</cp:lastModifiedBy>
  <cp:revision>205</cp:revision>
  <cp:lastPrinted>2013-11-08T20:49:17Z</cp:lastPrinted>
  <dcterms:created xsi:type="dcterms:W3CDTF">2013-05-13T13:56:46Z</dcterms:created>
  <dcterms:modified xsi:type="dcterms:W3CDTF">2013-11-08T21:33:46Z</dcterms:modified>
</cp:coreProperties>
</file>