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4"/>
  </p:sldMasterIdLst>
  <p:notesMasterIdLst>
    <p:notesMasterId r:id="rId16"/>
  </p:notesMasterIdLst>
  <p:handoutMasterIdLst>
    <p:handoutMasterId r:id="rId17"/>
  </p:handout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1FAB977-8F15-406C-B1D4-E84346D3192A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Раздел без заголовка" id="{713E3195-19DE-4907-BDD0-3D43FE88CA55}">
          <p14:sldIdLst/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36DB-1EB0-4F07-AA88-CC57C6EFFC20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4FCA76-C2E5-4A33-A497-815136A3E817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pPr rtl="0"/>
            <a:fld id="{69986525-B07B-4DDA-AD46-1F50770BD62C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pPr rtl="0"/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rtl="0"/>
            <a:fld id="{D0AF73D5-1AF3-46AC-AE19-774453643DF2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rtl="0"/>
            <a:fld id="{E0D80ABA-A0E9-4829-857B-8077D3153B47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rtl="0"/>
            <a:fld id="{C00E7EA8-E288-4091-9102-674C44D0DCB9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pPr rtl="0"/>
            <a:fld id="{BD1C8A21-0B36-48E1-A1AF-1F077E89411C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pPr rtl="0"/>
            <a:endParaRPr lang="ru-RU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rtl="0"/>
            <a:fld id="{8885B48A-73C3-42BF-836F-9A149C7C4E78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rtl="0"/>
            <a:endParaRPr lang="ru-RU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10" name="Прямоугольник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rtl="0"/>
            <a:fld id="{93FCB5F1-585A-4CA1-AB4D-9AB916C8A1D9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rtl="0"/>
            <a:endParaRPr lang="ru-RU" noProof="1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rtl="0"/>
            <a:fld id="{7500B000-755A-4965-B8BF-1BF5558102BD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rtl="0"/>
            <a:endParaRPr lang="ru-RU" noProof="1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7" name="Прямоугольник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rtl="0"/>
            <a:fld id="{E2557065-FCE8-4483-999E-156E8F3ADA58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pPr rtl="0"/>
            <a:fld id="{D65BB1ED-4923-4F7A-9A51-9902905E07D9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pPr rtl="0"/>
            <a:endParaRPr lang="ru-RU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pPr rtl="0"/>
            <a:fld id="{FF4817A6-A068-4DF0-B894-E731AE8C6E3B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pPr rtl="0"/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rtl="0"/>
            <a:endParaRPr lang="ru-RU" noProof="1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rtl="0"/>
            <a:fld id="{8885B48A-73C3-42BF-836F-9A149C7C4E78}" type="datetime1">
              <a:rPr lang="ru-RU" noProof="1" smtClean="0"/>
              <a:t>25.04.2022</a:t>
            </a:fld>
            <a:endParaRPr lang="ru-RU" noProof="1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Прямоугольник 88">
            <a:extLst>
              <a:ext uri="{FF2B5EF4-FFF2-40B4-BE49-F238E27FC236}">
                <a16:creationId xmlns:a16="http://schemas.microsoft.com/office/drawing/2014/main" xmlns="" id="{3D1E5586-8BB5-40F6-96C3-2E87DD7CE5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8690994" y="4013224"/>
            <a:ext cx="1080861" cy="1313492"/>
          </a:xfrm>
        </p:spPr>
        <p:txBody>
          <a:bodyPr rtlCol="0">
            <a:normAutofit/>
          </a:bodyPr>
          <a:lstStyle/>
          <a:p>
            <a:pPr algn="ctr"/>
            <a:r>
              <a:rPr lang="en-US" sz="4400" noProof="1"/>
              <a:t> </a:t>
            </a:r>
            <a:endParaRPr lang="ru-RU" sz="44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4853" y="3078024"/>
            <a:ext cx="45719" cy="181326"/>
          </a:xfrm>
        </p:spPr>
        <p:txBody>
          <a:bodyPr rtlCol="0">
            <a:normAutofit fontScale="25000" lnSpcReduction="20000"/>
          </a:bodyPr>
          <a:lstStyle/>
          <a:p>
            <a:pPr algn="ctr" rtl="0"/>
            <a:r>
              <a:rPr lang="ru-RU" noProof="1"/>
              <a:t> </a:t>
            </a:r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xmlns="" id="{8A832D40-B9E2-4CE7-9E0A-B35591EA2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C3F919-052B-41C1-86FA-CB9712E60685}"/>
              </a:ext>
            </a:extLst>
          </p:cNvPr>
          <p:cNvSpPr txBox="1"/>
          <p:nvPr/>
        </p:nvSpPr>
        <p:spPr>
          <a:xfrm>
            <a:off x="246804" y="838040"/>
            <a:ext cx="251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ТЕМА ВКР</a:t>
            </a:r>
            <a:r>
              <a:rPr lang="en-US" sz="4000" dirty="0"/>
              <a:t>:</a:t>
            </a:r>
            <a:endParaRPr lang="ru-R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A3AD0A-1FEB-4E1A-90D2-2B10B7AFDDD6}"/>
              </a:ext>
            </a:extLst>
          </p:cNvPr>
          <p:cNvSpPr txBox="1"/>
          <p:nvPr/>
        </p:nvSpPr>
        <p:spPr>
          <a:xfrm>
            <a:off x="246805" y="1982077"/>
            <a:ext cx="49950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Разработка рекламной лэндинг страницы для </a:t>
            </a:r>
            <a:r>
              <a:rPr lang="en-US" sz="4000" dirty="0" smtClean="0"/>
              <a:t>event-</a:t>
            </a:r>
            <a:r>
              <a:rPr lang="ru-RU" sz="4000" dirty="0" smtClean="0"/>
              <a:t>агентства.</a:t>
            </a:r>
            <a:endParaRPr lang="ru-R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C6D0430-8875-4F92-A94D-C4CB7B0529C4}"/>
              </a:ext>
            </a:extLst>
          </p:cNvPr>
          <p:cNvSpPr txBox="1"/>
          <p:nvPr/>
        </p:nvSpPr>
        <p:spPr>
          <a:xfrm>
            <a:off x="246804" y="5489269"/>
            <a:ext cx="514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 err="1" smtClean="0"/>
              <a:t>Дрей</a:t>
            </a:r>
            <a:r>
              <a:rPr lang="ru-RU" dirty="0" smtClean="0"/>
              <a:t> Дмитрий Сергеевич</a:t>
            </a:r>
          </a:p>
          <a:p>
            <a:r>
              <a:rPr lang="ru-RU" dirty="0" smtClean="0"/>
              <a:t>Группа</a:t>
            </a:r>
            <a:r>
              <a:rPr lang="en-US" dirty="0"/>
              <a:t>: </a:t>
            </a:r>
            <a:r>
              <a:rPr lang="ru-RU" dirty="0"/>
              <a:t>Покс-45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b="0" i="0" dirty="0" smtClean="0">
                <a:effectLst/>
              </a:rPr>
              <a:t>Серов Алексей Олегович</a:t>
            </a:r>
            <a:endParaRPr lang="ru-RU" dirty="0"/>
          </a:p>
        </p:txBody>
      </p:sp>
      <p:pic>
        <p:nvPicPr>
          <p:cNvPr id="1026" name="Picture 2" descr="Разработка презентации. Проектирование. Тексты. Дизайн.">
            <a:extLst>
              <a:ext uri="{FF2B5EF4-FFF2-40B4-BE49-F238E27FC236}">
                <a16:creationId xmlns:a16="http://schemas.microsoft.com/office/drawing/2014/main" xmlns="" id="{A3F126A4-66BA-4BFA-B640-82BA9275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894" y="838040"/>
            <a:ext cx="5915235" cy="512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306634A-B58C-48FB-8F65-F32C18A2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02AE0F8-1129-4364-8387-833F3D0F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3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4AED4E-151F-4E8B-BE5A-E87C3207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36933A-EB14-45DC-80D7-2210DE381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19142"/>
            <a:ext cx="6888191" cy="17037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5400" dirty="0"/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763FB04-A37E-4878-8E89-C101090CF9B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3992" y="1337733"/>
            <a:ext cx="4163384" cy="4163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04AB60-8E8B-4F81-BED1-B216A4E713A2}"/>
              </a:ext>
            </a:extLst>
          </p:cNvPr>
          <p:cNvSpPr txBox="1"/>
          <p:nvPr/>
        </p:nvSpPr>
        <p:spPr>
          <a:xfrm>
            <a:off x="685801" y="5039452"/>
            <a:ext cx="514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 err="1" smtClean="0"/>
              <a:t>Дрей</a:t>
            </a:r>
            <a:r>
              <a:rPr lang="ru-RU" dirty="0" smtClean="0"/>
              <a:t> Дмитрий Сергеевич </a:t>
            </a:r>
          </a:p>
          <a:p>
            <a:r>
              <a:rPr lang="ru-RU" dirty="0" smtClean="0"/>
              <a:t>Группа</a:t>
            </a:r>
            <a:r>
              <a:rPr lang="en-US" dirty="0"/>
              <a:t>: </a:t>
            </a:r>
            <a:r>
              <a:rPr lang="ru-RU" dirty="0"/>
              <a:t>Покс-45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b="0" i="0" dirty="0" smtClean="0">
                <a:effectLst/>
              </a:rPr>
              <a:t>Серов Алексей Олегович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89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26" y="1437499"/>
            <a:ext cx="1528893" cy="702541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noProof="1"/>
              <a:t>Цели</a:t>
            </a:r>
            <a:r>
              <a:rPr lang="en-US" noProof="1"/>
              <a:t>: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26" y="2002690"/>
            <a:ext cx="2560738" cy="3122762"/>
          </a:xfrm>
        </p:spPr>
        <p:txBody>
          <a:bodyPr rtlCol="0">
            <a:normAutofit/>
          </a:bodyPr>
          <a:lstStyle/>
          <a:p>
            <a:pPr rtl="0"/>
            <a:r>
              <a:rPr lang="ru-RU" sz="2800" noProof="1" smtClean="0"/>
              <a:t>Реклама</a:t>
            </a:r>
            <a:endParaRPr lang="ru-RU" sz="2800" noProof="1"/>
          </a:p>
          <a:p>
            <a:pPr rtl="0"/>
            <a:r>
              <a:rPr lang="ru-RU" sz="2800" noProof="1"/>
              <a:t>Удобство</a:t>
            </a:r>
          </a:p>
          <a:p>
            <a:pPr rtl="0"/>
            <a:r>
              <a:rPr lang="ru-RU" sz="2800" noProof="1"/>
              <a:t>Надёжность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9B86C896-E078-440A-B811-B8932657B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864" y="-238059"/>
            <a:ext cx="7844405" cy="78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8C60AF-C1F8-4CAE-901A-FBF5AF4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1F3CB65-1A51-4EFE-A058-D73DC8187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Расширение клиентской базы</a:t>
            </a:r>
          </a:p>
          <a:p>
            <a:r>
              <a:rPr lang="ru-RU" sz="2800" dirty="0" smtClean="0"/>
              <a:t>Запись клиентов на консультации</a:t>
            </a:r>
            <a:endParaRPr lang="ru-RU" sz="2800" dirty="0"/>
          </a:p>
          <a:p>
            <a:r>
              <a:rPr lang="ru-RU" sz="2800" dirty="0" smtClean="0"/>
              <a:t>Увеличение объёмов работ</a:t>
            </a:r>
            <a:endParaRPr lang="ru-RU" sz="2800" dirty="0"/>
          </a:p>
          <a:p>
            <a:r>
              <a:rPr lang="ru-RU" sz="2800" dirty="0" smtClean="0"/>
              <a:t>Привлечение  новых клиентов</a:t>
            </a:r>
            <a:endParaRPr lang="ru-RU" sz="2800" dirty="0"/>
          </a:p>
          <a:p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24C1413-C9FD-4615-A89E-3D6470A0C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412" y="1310898"/>
            <a:ext cx="4203989" cy="42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8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982682-6DB8-4287-86C1-2C00A252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344F711-75EE-4CD3-A0C9-5450AA7E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13" y="2360762"/>
            <a:ext cx="10131425" cy="364913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73129"/>
            <a:ext cx="10972800" cy="288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5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2BF244-4A02-4C6C-A62B-01001E0F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375482-E3B5-42B1-B10A-D0D1C9D0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6" y="1521237"/>
            <a:ext cx="5224462" cy="50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13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DDF9DF1-57D5-4761-9AD3-F713AF5E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3" y="512233"/>
            <a:ext cx="2574635" cy="145626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Прототип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F9A33E6-1C5A-4F32-B301-101EAD80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91651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3" y="1476375"/>
            <a:ext cx="5535932" cy="515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81018"/>
            <a:ext cx="56864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88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0C4754-86F5-4930-AE8E-350E1539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16B6917-10A8-48DD-8333-6E64570B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413" y="1605171"/>
            <a:ext cx="4152200" cy="11631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Инструментальные и программные средства разработки.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B66CBEE-9237-4872-B360-A40C4334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79" y="2903859"/>
            <a:ext cx="1069534" cy="10502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1F03AF9-C48E-4A6F-A314-43A782C0E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700" y="2780232"/>
            <a:ext cx="1309402" cy="13094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BD119B26-EF14-4F26-B50A-603FF61CC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378" y="2743474"/>
            <a:ext cx="1309402" cy="130940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F74EA9B2-9AA6-428D-AE0C-80963751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067" y="2903859"/>
            <a:ext cx="1277349" cy="9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62706AFB-8937-4F35-BBD9-ADB1F1B1A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9242" y="3805684"/>
            <a:ext cx="2442716" cy="244271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C0432A6D-A6EE-4D73-89DB-A2DDD551D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6812" y="4265047"/>
            <a:ext cx="1309402" cy="13094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9579AA6A-275D-402E-A4A6-F08785E341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6328" y="4312301"/>
            <a:ext cx="2404091" cy="12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6107BF-5F5B-4F38-B5FA-44C758A2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2E364CF-AE29-4510-9C7E-4C29EE4F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252663"/>
            <a:ext cx="106870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90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08D3E6-0A4C-4B83-9A36-0BE24EDF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66016"/>
            <a:ext cx="3590637" cy="879294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E9E16990-06AD-4BD1-B1A6-BD89E9B71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43703"/>
              </p:ext>
            </p:extLst>
          </p:nvPr>
        </p:nvGraphicFramePr>
        <p:xfrm>
          <a:off x="1001366" y="1653251"/>
          <a:ext cx="3987333" cy="38881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{69CF1AB2-1976-4502-BF36-3FF5EA218861}</a:tableStyleId>
              </a:tblPr>
              <a:tblGrid>
                <a:gridCol w="859749">
                  <a:extLst>
                    <a:ext uri="{9D8B030D-6E8A-4147-A177-3AD203B41FA5}">
                      <a16:colId xmlns:a16="http://schemas.microsoft.com/office/drawing/2014/main" xmlns="" val="3097905096"/>
                    </a:ext>
                  </a:extLst>
                </a:gridCol>
                <a:gridCol w="82590">
                  <a:extLst>
                    <a:ext uri="{9D8B030D-6E8A-4147-A177-3AD203B41FA5}">
                      <a16:colId xmlns:a16="http://schemas.microsoft.com/office/drawing/2014/main" xmlns="" val="4181822183"/>
                    </a:ext>
                  </a:extLst>
                </a:gridCol>
                <a:gridCol w="1848300">
                  <a:extLst>
                    <a:ext uri="{9D8B030D-6E8A-4147-A177-3AD203B41FA5}">
                      <a16:colId xmlns:a16="http://schemas.microsoft.com/office/drawing/2014/main" xmlns="" val="2176162665"/>
                    </a:ext>
                  </a:extLst>
                </a:gridCol>
                <a:gridCol w="1196694">
                  <a:extLst>
                    <a:ext uri="{9D8B030D-6E8A-4147-A177-3AD203B41FA5}">
                      <a16:colId xmlns:a16="http://schemas.microsoft.com/office/drawing/2014/main" xmlns="" val="709169293"/>
                    </a:ext>
                  </a:extLst>
                </a:gridCol>
              </a:tblGrid>
              <a:tr h="142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Название: 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Тест </a:t>
                      </a:r>
                      <a:r>
                        <a:rPr lang="en-US" sz="900">
                          <a:effectLst/>
                        </a:rPr>
                        <a:t>header-</a:t>
                      </a:r>
                      <a:r>
                        <a:rPr lang="ru-RU" sz="900">
                          <a:effectLst/>
                        </a:rPr>
                        <a:t>меню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5904394"/>
                  </a:ext>
                </a:extLst>
              </a:tr>
              <a:tr h="142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Функция: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Скролл к нужной части страницы;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395035"/>
                  </a:ext>
                </a:extLst>
              </a:tr>
              <a:tr h="85483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Действие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Ожидаемый результат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Результат теста:</a:t>
                      </a:r>
                      <a:endParaRPr lang="ru-RU" sz="7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160020" algn="l"/>
                          <a:tab pos="457200" algn="l"/>
                        </a:tabLst>
                      </a:pPr>
                      <a:r>
                        <a:rPr lang="ru-RU" sz="900">
                          <a:effectLst/>
                        </a:rPr>
                        <a:t>пройден </a:t>
                      </a:r>
                      <a:endParaRPr lang="ru-RU" sz="7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160020" algn="l"/>
                          <a:tab pos="457200" algn="l"/>
                        </a:tabLst>
                      </a:pPr>
                      <a:r>
                        <a:rPr lang="ru-RU" sz="900">
                          <a:effectLst/>
                        </a:rPr>
                        <a:t>провален</a:t>
                      </a:r>
                      <a:endParaRPr lang="ru-RU" sz="7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160020" algn="l"/>
                          <a:tab pos="457200" algn="l"/>
                        </a:tabLst>
                      </a:pPr>
                      <a:r>
                        <a:rPr lang="ru-RU" sz="900">
                          <a:effectLst/>
                        </a:rPr>
                        <a:t>заблокирован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extLst>
                  <a:ext uri="{0D108BD9-81ED-4DB2-BD59-A6C34878D82A}">
                    <a16:rowId xmlns:a16="http://schemas.microsoft.com/office/drawing/2014/main" xmlns="" val="257321594"/>
                  </a:ext>
                </a:extLst>
              </a:tr>
              <a:tr h="18478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900" dirty="0">
                          <a:effectLst/>
                        </a:rPr>
                        <a:t>Предусловие: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9419241"/>
                  </a:ext>
                </a:extLst>
              </a:tr>
              <a:tr h="44755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Перейти на сайт, найти </a:t>
                      </a:r>
                      <a:r>
                        <a:rPr lang="en-US" sz="900">
                          <a:effectLst/>
                        </a:rPr>
                        <a:t>header</a:t>
                      </a:r>
                      <a:r>
                        <a:rPr lang="ru-RU" sz="900">
                          <a:effectLst/>
                        </a:rPr>
                        <a:t>-меню 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Страница и само меню загрузились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Пройден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extLst>
                  <a:ext uri="{0D108BD9-81ED-4DB2-BD59-A6C34878D82A}">
                    <a16:rowId xmlns:a16="http://schemas.microsoft.com/office/drawing/2014/main" xmlns="" val="1095785621"/>
                  </a:ext>
                </a:extLst>
              </a:tr>
              <a:tr h="24892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900">
                          <a:effectLst/>
                        </a:rPr>
                        <a:t>Шаги теста: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1415330"/>
                  </a:ext>
                </a:extLst>
              </a:tr>
              <a:tr h="29514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Выбрать пункт «О нас»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Страница пролистывается до </a:t>
                      </a:r>
                      <a:r>
                        <a:rPr lang="ru-RU" sz="900" dirty="0" smtClean="0">
                          <a:effectLst/>
                        </a:rPr>
                        <a:t>блока, где</a:t>
                      </a:r>
                      <a:r>
                        <a:rPr lang="ru-RU" sz="900" baseline="0" dirty="0" smtClean="0">
                          <a:effectLst/>
                        </a:rPr>
                        <a:t> описывается компания</a:t>
                      </a:r>
                      <a:r>
                        <a:rPr lang="ru-RU" sz="900" dirty="0" smtClean="0">
                          <a:effectLst/>
                        </a:rPr>
                        <a:t> 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Пройден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extLst>
                  <a:ext uri="{0D108BD9-81ED-4DB2-BD59-A6C34878D82A}">
                    <a16:rowId xmlns:a16="http://schemas.microsoft.com/office/drawing/2014/main" xmlns="" val="3376980364"/>
                  </a:ext>
                </a:extLst>
              </a:tr>
              <a:tr h="29514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Выбрать пункт </a:t>
                      </a:r>
                      <a:r>
                        <a:rPr lang="ru-RU" sz="900" dirty="0" smtClean="0">
                          <a:effectLst/>
                        </a:rPr>
                        <a:t>«Фото»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Страница пролистывается до </a:t>
                      </a:r>
                      <a:r>
                        <a:rPr lang="ru-RU" sz="900" dirty="0" smtClean="0">
                          <a:effectLst/>
                        </a:rPr>
                        <a:t>блока, где</a:t>
                      </a:r>
                      <a:r>
                        <a:rPr lang="ru-RU" sz="900" baseline="0" dirty="0" smtClean="0">
                          <a:effectLst/>
                        </a:rPr>
                        <a:t> показаны  фото с мероприятий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Пройден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extLst>
                  <a:ext uri="{0D108BD9-81ED-4DB2-BD59-A6C34878D82A}">
                    <a16:rowId xmlns:a16="http://schemas.microsoft.com/office/drawing/2014/main" xmlns="" val="1165361298"/>
                  </a:ext>
                </a:extLst>
              </a:tr>
              <a:tr h="44755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Выбрать пункт </a:t>
                      </a:r>
                      <a:r>
                        <a:rPr lang="ru-RU" sz="900" dirty="0" smtClean="0">
                          <a:effectLst/>
                        </a:rPr>
                        <a:t>«мероприятия»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Страница пролистывается до </a:t>
                      </a:r>
                      <a:r>
                        <a:rPr lang="ru-RU" sz="900" dirty="0" smtClean="0">
                          <a:effectLst/>
                        </a:rPr>
                        <a:t>блока</a:t>
                      </a:r>
                      <a:r>
                        <a:rPr lang="ru-RU" sz="900" baseline="0" dirty="0" smtClean="0">
                          <a:effectLst/>
                        </a:rPr>
                        <a:t> где представлены виды мероприятий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Пройден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extLst>
                  <a:ext uri="{0D108BD9-81ED-4DB2-BD59-A6C34878D82A}">
                    <a16:rowId xmlns:a16="http://schemas.microsoft.com/office/drawing/2014/main" xmlns="" val="2068898968"/>
                  </a:ext>
                </a:extLst>
              </a:tr>
              <a:tr h="29514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Выбрать пункт «Главная»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Страница пролистывается в самый верх страницы.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Пройден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77" marR="45877" marT="0" marB="0"/>
                </a:tc>
                <a:extLst>
                  <a:ext uri="{0D108BD9-81ED-4DB2-BD59-A6C34878D82A}">
                    <a16:rowId xmlns:a16="http://schemas.microsoft.com/office/drawing/2014/main" xmlns="" val="28539979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665E1C-7681-4341-8010-2636027371E1}"/>
              </a:ext>
            </a:extLst>
          </p:cNvPr>
          <p:cNvSpPr txBox="1"/>
          <p:nvPr/>
        </p:nvSpPr>
        <p:spPr>
          <a:xfrm>
            <a:off x="2462194" y="1283919"/>
            <a:ext cx="10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Test-Case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B7B38D9C-2E94-412A-B006-1131A627B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83533"/>
              </p:ext>
            </p:extLst>
          </p:nvPr>
        </p:nvGraphicFramePr>
        <p:xfrm>
          <a:off x="5410864" y="2130273"/>
          <a:ext cx="5779770" cy="364935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3086342795"/>
                    </a:ext>
                  </a:extLst>
                </a:gridCol>
                <a:gridCol w="3970020">
                  <a:extLst>
                    <a:ext uri="{9D8B030D-6E8A-4147-A177-3AD203B41FA5}">
                      <a16:colId xmlns:a16="http://schemas.microsoft.com/office/drawing/2014/main" xmlns="" val="3299166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Короткое описание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Переход к нужной части страницы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121804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Проект (Project)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План </a:t>
                      </a:r>
                      <a:r>
                        <a:rPr lang="en-US" sz="14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15090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Компонент приложения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Пункт в </a:t>
                      </a:r>
                      <a:r>
                        <a:rPr lang="en-US" sz="1400">
                          <a:effectLst/>
                        </a:rPr>
                        <a:t>header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238518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Номер версии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1.1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952352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Серьёзность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S3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507077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Приоритет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P2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88615554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6019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Шаги воспроизведения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1) Перейти на сайт (на главную страницу сайта);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2) В появившимся сверху </a:t>
                      </a:r>
                      <a:r>
                        <a:rPr lang="en-US" sz="1400" dirty="0">
                          <a:effectLst/>
                        </a:rPr>
                        <a:t>header</a:t>
                      </a:r>
                      <a:r>
                        <a:rPr lang="ru-RU" sz="1400" dirty="0">
                          <a:effectLst/>
                        </a:rPr>
                        <a:t> выбрать пункт </a:t>
                      </a:r>
                      <a:r>
                        <a:rPr lang="ru-RU" sz="1400" dirty="0" smtClean="0">
                          <a:effectLst/>
                        </a:rPr>
                        <a:t>«Фото»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91616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Фактический Результат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Ничего не произошло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95951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Ожидаемый результат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</a:rPr>
                        <a:t>Страница пролистывается вниз до пункта, описывающего компанию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83786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5D37DE7-E9A9-474E-8E42-63AC31981B11}"/>
              </a:ext>
            </a:extLst>
          </p:cNvPr>
          <p:cNvSpPr txBox="1"/>
          <p:nvPr/>
        </p:nvSpPr>
        <p:spPr>
          <a:xfrm>
            <a:off x="7676635" y="1760941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Bug-Report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348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321</TotalTime>
  <Words>254</Words>
  <Application>Microsoft Office PowerPoint</Application>
  <PresentationFormat>Произвольный</PresentationFormat>
  <Paragraphs>86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Литейная</vt:lpstr>
      <vt:lpstr> </vt:lpstr>
      <vt:lpstr>Цели:</vt:lpstr>
      <vt:lpstr>Задачи:</vt:lpstr>
      <vt:lpstr>Mind map:</vt:lpstr>
      <vt:lpstr>Use case:</vt:lpstr>
      <vt:lpstr>Прототип:</vt:lpstr>
      <vt:lpstr>Разработка:</vt:lpstr>
      <vt:lpstr>Планирование</vt:lpstr>
      <vt:lpstr>Тестирование</vt:lpstr>
      <vt:lpstr>Экономика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Ли Игорь</dc:creator>
  <cp:lastModifiedBy>dreydrul@gmail.com</cp:lastModifiedBy>
  <cp:revision>12</cp:revision>
  <dcterms:created xsi:type="dcterms:W3CDTF">2022-04-18T11:35:25Z</dcterms:created>
  <dcterms:modified xsi:type="dcterms:W3CDTF">2022-04-25T08:20:56Z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