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5"/>
    <p:sldMasterId id="2147483705" r:id="rId6"/>
    <p:sldMasterId id="2147483706" r:id="rId7"/>
    <p:sldMasterId id="2147483707" r:id="rId8"/>
    <p:sldMasterId id="2147483708"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Lst>
  <p:sldSz cy="5143500" cx="9144000"/>
  <p:notesSz cx="6858000" cy="9144000"/>
  <p:embeddedFontLst>
    <p:embeddedFont>
      <p:font typeface="Raleway"/>
      <p:regular r:id="rId43"/>
      <p:bold r:id="rId44"/>
      <p:italic r:id="rId45"/>
      <p:boldItalic r:id="rId46"/>
    </p:embeddedFont>
    <p:embeddedFont>
      <p:font typeface="Economica"/>
      <p:regular r:id="rId47"/>
      <p:bold r:id="rId48"/>
      <p:italic r:id="rId49"/>
      <p:boldItalic r:id="rId50"/>
    </p:embeddedFont>
    <p:embeddedFont>
      <p:font typeface="Roboto"/>
      <p:regular r:id="rId51"/>
      <p:bold r:id="rId52"/>
      <p:italic r:id="rId53"/>
      <p:boldItalic r:id="rId54"/>
    </p:embeddedFont>
    <p:embeddedFont>
      <p:font typeface="Source Sans Pro"/>
      <p:regular r:id="rId55"/>
      <p:bold r:id="rId56"/>
      <p:italic r:id="rId57"/>
      <p:boldItalic r:id="rId58"/>
    </p:embeddedFont>
    <p:embeddedFont>
      <p:font typeface="Open Sans"/>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6674521-3851-4AFE-9167-808461F217D0}">
  <a:tblStyle styleId="{B6674521-3851-4AFE-9167-808461F217D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370131F-1CFC-47EE-9200-570C346AD07A}"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2B6AC36A-4839-403B-AF46-95D3B5546D9B}"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42" Type="http://schemas.openxmlformats.org/officeDocument/2006/relationships/slide" Target="slides/slide32.xml"/><Relationship Id="rId41" Type="http://schemas.openxmlformats.org/officeDocument/2006/relationships/slide" Target="slides/slide31.xml"/><Relationship Id="rId44" Type="http://schemas.openxmlformats.org/officeDocument/2006/relationships/font" Target="fonts/Raleway-bold.fntdata"/><Relationship Id="rId43" Type="http://schemas.openxmlformats.org/officeDocument/2006/relationships/font" Target="fonts/Raleway-regular.fntdata"/><Relationship Id="rId46" Type="http://schemas.openxmlformats.org/officeDocument/2006/relationships/font" Target="fonts/Raleway-boldItalic.fntdata"/><Relationship Id="rId45" Type="http://schemas.openxmlformats.org/officeDocument/2006/relationships/font" Target="fonts/Raleway-italic.fntdata"/><Relationship Id="rId1" Type="http://schemas.openxmlformats.org/officeDocument/2006/relationships/theme" Target="theme/theme6.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font" Target="fonts/Economica-bold.fntdata"/><Relationship Id="rId47" Type="http://schemas.openxmlformats.org/officeDocument/2006/relationships/font" Target="fonts/Economica-regular.fntdata"/><Relationship Id="rId49" Type="http://schemas.openxmlformats.org/officeDocument/2006/relationships/font" Target="fonts/Economica-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1.xml"/><Relationship Id="rId30" Type="http://schemas.openxmlformats.org/officeDocument/2006/relationships/slide" Target="slides/slide20.xml"/><Relationship Id="rId33" Type="http://schemas.openxmlformats.org/officeDocument/2006/relationships/slide" Target="slides/slide23.xml"/><Relationship Id="rId32" Type="http://schemas.openxmlformats.org/officeDocument/2006/relationships/slide" Target="slides/slide22.xml"/><Relationship Id="rId35" Type="http://schemas.openxmlformats.org/officeDocument/2006/relationships/slide" Target="slides/slide25.xml"/><Relationship Id="rId34" Type="http://schemas.openxmlformats.org/officeDocument/2006/relationships/slide" Target="slides/slide24.xml"/><Relationship Id="rId37" Type="http://schemas.openxmlformats.org/officeDocument/2006/relationships/slide" Target="slides/slide27.xml"/><Relationship Id="rId36" Type="http://schemas.openxmlformats.org/officeDocument/2006/relationships/slide" Target="slides/slide26.xml"/><Relationship Id="rId39" Type="http://schemas.openxmlformats.org/officeDocument/2006/relationships/slide" Target="slides/slide29.xml"/><Relationship Id="rId38" Type="http://schemas.openxmlformats.org/officeDocument/2006/relationships/slide" Target="slides/slide28.xml"/><Relationship Id="rId62" Type="http://schemas.openxmlformats.org/officeDocument/2006/relationships/font" Target="fonts/OpenSans-boldItalic.fntdata"/><Relationship Id="rId61" Type="http://schemas.openxmlformats.org/officeDocument/2006/relationships/font" Target="fonts/OpenSans-italic.fntdata"/><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60" Type="http://schemas.openxmlformats.org/officeDocument/2006/relationships/font" Target="fonts/OpenSans-bold.fntdata"/><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29" Type="http://schemas.openxmlformats.org/officeDocument/2006/relationships/slide" Target="slides/slide19.xml"/><Relationship Id="rId51" Type="http://schemas.openxmlformats.org/officeDocument/2006/relationships/font" Target="fonts/Roboto-regular.fntdata"/><Relationship Id="rId50" Type="http://schemas.openxmlformats.org/officeDocument/2006/relationships/font" Target="fonts/Economica-boldItalic.fntdata"/><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1.xml"/><Relationship Id="rId55" Type="http://schemas.openxmlformats.org/officeDocument/2006/relationships/font" Target="fonts/SourceSansPro-regular.fntdata"/><Relationship Id="rId10" Type="http://schemas.openxmlformats.org/officeDocument/2006/relationships/notesMaster" Target="notesMasters/notesMaster1.xml"/><Relationship Id="rId54" Type="http://schemas.openxmlformats.org/officeDocument/2006/relationships/font" Target="fonts/Roboto-boldItalic.fntdata"/><Relationship Id="rId13" Type="http://schemas.openxmlformats.org/officeDocument/2006/relationships/slide" Target="slides/slide3.xml"/><Relationship Id="rId57" Type="http://schemas.openxmlformats.org/officeDocument/2006/relationships/font" Target="fonts/SourceSansPro-italic.fntdata"/><Relationship Id="rId12" Type="http://schemas.openxmlformats.org/officeDocument/2006/relationships/slide" Target="slides/slide2.xml"/><Relationship Id="rId56" Type="http://schemas.openxmlformats.org/officeDocument/2006/relationships/font" Target="fonts/SourceSansPro-bold.fntdata"/><Relationship Id="rId15" Type="http://schemas.openxmlformats.org/officeDocument/2006/relationships/slide" Target="slides/slide5.xml"/><Relationship Id="rId59" Type="http://schemas.openxmlformats.org/officeDocument/2006/relationships/font" Target="fonts/OpenSans-regular.fntdata"/><Relationship Id="rId14" Type="http://schemas.openxmlformats.org/officeDocument/2006/relationships/slide" Target="slides/slide4.xml"/><Relationship Id="rId58" Type="http://schemas.openxmlformats.org/officeDocument/2006/relationships/font" Target="fonts/SourceSansPro-boldItalic.fntdata"/><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c7156c18f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c7156c18f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acd40e1fc4_0_1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acd40e1fc4_0_1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Calibri"/>
              <a:buAutoNum type="arabicPeriod"/>
            </a:pPr>
            <a:r>
              <a:t/>
            </a:r>
            <a:endParaRPr sz="1050">
              <a:solidFill>
                <a:srgbClr val="202122"/>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acd40e1fc4_0_1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acd40e1fc4_0_1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Calibri"/>
              <a:buAutoNum type="arabicPeriod"/>
            </a:pPr>
            <a:r>
              <a:t/>
            </a:r>
            <a:endParaRPr sz="1050">
              <a:solidFill>
                <a:srgbClr val="202122"/>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acd40e1fc4_0_1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acd40e1fc4_0_1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sz="1050">
              <a:solidFill>
                <a:srgbClr val="202122"/>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acd40e1fc4_0_29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acd40e1fc4_0_29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Calibri"/>
              <a:buAutoNum type="arabicPeriod"/>
            </a:pPr>
            <a:r>
              <a:t/>
            </a:r>
            <a:endParaRPr sz="1050">
              <a:solidFill>
                <a:srgbClr val="202122"/>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acd40e1fc4_0_2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acd40e1fc4_0_2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33333"/>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acd40e1fc4_0_2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acd40e1fc4_0_2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33333"/>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acd40e1fc4_0_1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acd40e1fc4_0_1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sz="1050">
              <a:solidFill>
                <a:srgbClr val="202122"/>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acd40e1fc4_0_1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acd40e1fc4_0_1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sz="1050">
              <a:solidFill>
                <a:srgbClr val="202122"/>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acd40e1fc4_0_1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acd40e1fc4_0_1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sz="1050">
              <a:solidFill>
                <a:srgbClr val="202122"/>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acd40e1fc4_0_1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acd40e1fc4_0_1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sz="1050">
              <a:solidFill>
                <a:srgbClr val="202122"/>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acd40e1fc4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acd40e1fc4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33333"/>
              </a:solidFill>
              <a:highlight>
                <a:srgbClr val="FFFFFF"/>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acd40e1fc4_0_2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acd40e1fc4_0_2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33333"/>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acd40e1fc4_0_2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acd40e1fc4_0_2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33333"/>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acd40e1fc4_0_2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acd40e1fc4_0_2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33333"/>
              </a:solidFill>
              <a:highlight>
                <a:srgbClr val="FFFFFF"/>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acd40e1fc4_0_1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acd40e1fc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acd40e1fc4_0_2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acd40e1fc4_0_2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acd40e1fc4_0_1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acd40e1fc4_0_1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33333"/>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acd40e1fc4_0_2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acd40e1fc4_0_2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33333"/>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acd40e1fc4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acd40e1fc4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Calibri"/>
              <a:buAutoNum type="arabicPeriod"/>
            </a:pPr>
            <a:r>
              <a:t/>
            </a:r>
            <a:endParaRPr sz="1050">
              <a:solidFill>
                <a:srgbClr val="202122"/>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acd40e1fc4_0_2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acd40e1fc4_0_2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33333"/>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acd40e1fc4_0_2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acd40e1fc4_0_2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33333"/>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cd40e1fc4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cd40e1fc4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50">
              <a:solidFill>
                <a:srgbClr val="202122"/>
              </a:solidFill>
              <a:highlight>
                <a:srgbClr val="FFFFFF"/>
              </a:highlight>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acd40e1fc4_0_2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acd40e1fc4_0_2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33333"/>
              </a:solidFill>
              <a:highlight>
                <a:srgbClr val="FFFFFF"/>
              </a:high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acd40e1fc4_0_2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acd40e1fc4_0_2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980000"/>
                </a:solidFill>
                <a:highlight>
                  <a:srgbClr val="FFFFFF"/>
                </a:highlight>
              </a:rPr>
              <a:t>Gen_test_ae:</a:t>
            </a:r>
            <a:r>
              <a:rPr lang="en" sz="1050">
                <a:solidFill>
                  <a:srgbClr val="333333"/>
                </a:solidFill>
                <a:highlight>
                  <a:srgbClr val="FFFFFF"/>
                </a:highlight>
              </a:rPr>
              <a:t> give them the awareness of the different cultures and uh you know have all sorts of um at least you know let them know what that that other people do things differently than than than maybe in their own neighborhood</a:t>
            </a:r>
            <a:endParaRPr sz="1050">
              <a:solidFill>
                <a:srgbClr val="333333"/>
              </a:solidFill>
              <a:highlight>
                <a:srgbClr val="FFFFFF"/>
              </a:high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acd40e1fc4_0_2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acd40e1fc4_0_2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33333"/>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acd40e1fc4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acd40e1fc4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50">
              <a:solidFill>
                <a:srgbClr val="202122"/>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acd40e1fc4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acd40e1fc4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50">
              <a:solidFill>
                <a:srgbClr val="202122"/>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ad40ec860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ad40ec860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33333"/>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acd40e1fc4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acd40e1fc4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rPr>
              <a:t>Its not </a:t>
            </a:r>
            <a:r>
              <a:rPr lang="en" sz="1050">
                <a:solidFill>
                  <a:srgbClr val="333333"/>
                </a:solidFill>
                <a:highlight>
                  <a:srgbClr val="FFFFFF"/>
                </a:highlight>
              </a:rPr>
              <a:t>necessary</a:t>
            </a:r>
            <a:r>
              <a:rPr lang="en" sz="1050">
                <a:solidFill>
                  <a:srgbClr val="333333"/>
                </a:solidFill>
                <a:highlight>
                  <a:srgbClr val="FFFFFF"/>
                </a:highlight>
              </a:rPr>
              <a:t> for all 3 to be present in the text as in the examples shown.</a:t>
            </a:r>
            <a:endParaRPr sz="1050">
              <a:solidFill>
                <a:srgbClr val="333333"/>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cd40e1fc4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acd40e1fc4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acd40e1fc4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acd40e1fc4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50">
              <a:solidFill>
                <a:srgbClr val="202122"/>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57" name="Google Shape;57;p14"/>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sz="2400"/>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58" name="Google Shape;58;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15"/>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5"/>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2" name="Google Shape;62;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5" name="Google Shape;6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6" name="Google Shape;66;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 name="Google Shape;69;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0" name="Google Shape;70;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4" name="Google Shape;74;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79" name="Shape 79"/>
        <p:cNvGrpSpPr/>
        <p:nvPr/>
      </p:nvGrpSpPr>
      <p:grpSpPr>
        <a:xfrm>
          <a:off x="0" y="0"/>
          <a:ext cx="0" cy="0"/>
          <a:chOff x="0" y="0"/>
          <a:chExt cx="0" cy="0"/>
        </a:xfrm>
      </p:grpSpPr>
      <p:sp>
        <p:nvSpPr>
          <p:cNvPr id="80" name="Google Shape;80;p20"/>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81" name="Google Shape;81;p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1"/>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 name="Google Shape;84;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5" name="Google Shape;85;p21"/>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86" name="Google Shape;86;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7" name="Google Shape;87;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8" name="Google Shape;88;p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1" name="Google Shape;91;p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 name="Shape 92"/>
        <p:cNvGrpSpPr/>
        <p:nvPr/>
      </p:nvGrpSpPr>
      <p:grpSpPr>
        <a:xfrm>
          <a:off x="0" y="0"/>
          <a:ext cx="0" cy="0"/>
          <a:chOff x="0" y="0"/>
          <a:chExt cx="0" cy="0"/>
        </a:xfrm>
      </p:grpSpPr>
      <p:sp>
        <p:nvSpPr>
          <p:cNvPr id="93" name="Google Shape;93;p2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3"/>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rtl="0"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rtl="0"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rtl="0"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rtl="0"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rtl="0"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rtl="0"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rtl="0"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rtl="0"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95" name="Google Shape;95;p23"/>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96" name="Google Shape;96;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p2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4" name="Shape 104"/>
        <p:cNvGrpSpPr/>
        <p:nvPr/>
      </p:nvGrpSpPr>
      <p:grpSpPr>
        <a:xfrm>
          <a:off x="0" y="0"/>
          <a:ext cx="0" cy="0"/>
          <a:chOff x="0" y="0"/>
          <a:chExt cx="0" cy="0"/>
        </a:xfrm>
      </p:grpSpPr>
      <p:sp>
        <p:nvSpPr>
          <p:cNvPr id="105" name="Google Shape;105;p26"/>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06" name="Google Shape;106;p26"/>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07" name="Google Shape;107;p26"/>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08" name="Google Shape;108;p26"/>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09" name="Google Shape;109;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0" name="Shape 110"/>
        <p:cNvGrpSpPr/>
        <p:nvPr/>
      </p:nvGrpSpPr>
      <p:grpSpPr>
        <a:xfrm>
          <a:off x="0" y="0"/>
          <a:ext cx="0" cy="0"/>
          <a:chOff x="0" y="0"/>
          <a:chExt cx="0" cy="0"/>
        </a:xfrm>
      </p:grpSpPr>
      <p:sp>
        <p:nvSpPr>
          <p:cNvPr id="111" name="Google Shape;111;p27"/>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2" name="Google Shape;112;p27"/>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3" name="Google Shape;113;p27"/>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14" name="Google Shape;114;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5" name="Shape 115"/>
        <p:cNvGrpSpPr/>
        <p:nvPr/>
      </p:nvGrpSpPr>
      <p:grpSpPr>
        <a:xfrm>
          <a:off x="0" y="0"/>
          <a:ext cx="0" cy="0"/>
          <a:chOff x="0" y="0"/>
          <a:chExt cx="0" cy="0"/>
        </a:xfrm>
      </p:grpSpPr>
      <p:sp>
        <p:nvSpPr>
          <p:cNvPr id="116" name="Google Shape;116;p2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18" name="Google Shape;118;p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9" name="Google Shape;119;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0" name="Shape 120"/>
        <p:cNvGrpSpPr/>
        <p:nvPr/>
      </p:nvGrpSpPr>
      <p:grpSpPr>
        <a:xfrm>
          <a:off x="0" y="0"/>
          <a:ext cx="0" cy="0"/>
          <a:chOff x="0" y="0"/>
          <a:chExt cx="0" cy="0"/>
        </a:xfrm>
      </p:grpSpPr>
      <p:sp>
        <p:nvSpPr>
          <p:cNvPr id="121" name="Google Shape;121;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22" name="Google Shape;122;p29"/>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3" name="Google Shape;123;p29"/>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4" name="Google Shape;124;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sp>
        <p:nvSpPr>
          <p:cNvPr id="126" name="Google Shape;126;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27" name="Google Shape;127;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8" name="Shape 128"/>
        <p:cNvGrpSpPr/>
        <p:nvPr/>
      </p:nvGrpSpPr>
      <p:grpSpPr>
        <a:xfrm>
          <a:off x="0" y="0"/>
          <a:ext cx="0" cy="0"/>
          <a:chOff x="0" y="0"/>
          <a:chExt cx="0" cy="0"/>
        </a:xfrm>
      </p:grpSpPr>
      <p:sp>
        <p:nvSpPr>
          <p:cNvPr id="129" name="Google Shape;129;p3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30" name="Google Shape;130;p31"/>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31" name="Google Shape;131;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2" name="Shape 132"/>
        <p:cNvGrpSpPr/>
        <p:nvPr/>
      </p:nvGrpSpPr>
      <p:grpSpPr>
        <a:xfrm>
          <a:off x="0" y="0"/>
          <a:ext cx="0" cy="0"/>
          <a:chOff x="0" y="0"/>
          <a:chExt cx="0" cy="0"/>
        </a:xfrm>
      </p:grpSpPr>
      <p:sp>
        <p:nvSpPr>
          <p:cNvPr id="133" name="Google Shape;133;p3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2"/>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5" name="Google Shape;135;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6" name="Shape 136"/>
        <p:cNvGrpSpPr/>
        <p:nvPr/>
      </p:nvGrpSpPr>
      <p:grpSpPr>
        <a:xfrm>
          <a:off x="0" y="0"/>
          <a:ext cx="0" cy="0"/>
          <a:chOff x="0" y="0"/>
          <a:chExt cx="0" cy="0"/>
        </a:xfrm>
      </p:grpSpPr>
      <p:sp>
        <p:nvSpPr>
          <p:cNvPr id="137" name="Google Shape;137;p33"/>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8" name="Google Shape;138;p3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39" name="Google Shape;139;p33"/>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140" name="Google Shape;140;p33"/>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141" name="Google Shape;141;p3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42" name="Google Shape;142;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3" name="Shape 143"/>
        <p:cNvGrpSpPr/>
        <p:nvPr/>
      </p:nvGrpSpPr>
      <p:grpSpPr>
        <a:xfrm>
          <a:off x="0" y="0"/>
          <a:ext cx="0" cy="0"/>
          <a:chOff x="0" y="0"/>
          <a:chExt cx="0" cy="0"/>
        </a:xfrm>
      </p:grpSpPr>
      <p:sp>
        <p:nvSpPr>
          <p:cNvPr id="144" name="Google Shape;144;p34"/>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145" name="Google Shape;145;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6" name="Shape 146"/>
        <p:cNvGrpSpPr/>
        <p:nvPr/>
      </p:nvGrpSpPr>
      <p:grpSpPr>
        <a:xfrm>
          <a:off x="0" y="0"/>
          <a:ext cx="0" cy="0"/>
          <a:chOff x="0" y="0"/>
          <a:chExt cx="0" cy="0"/>
        </a:xfrm>
      </p:grpSpPr>
      <p:sp>
        <p:nvSpPr>
          <p:cNvPr id="147" name="Google Shape;147;p35"/>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5"/>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149" name="Google Shape;149;p35"/>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50" name="Google Shape;150;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 name="Shape 151"/>
        <p:cNvGrpSpPr/>
        <p:nvPr/>
      </p:nvGrpSpPr>
      <p:grpSpPr>
        <a:xfrm>
          <a:off x="0" y="0"/>
          <a:ext cx="0" cy="0"/>
          <a:chOff x="0" y="0"/>
          <a:chExt cx="0" cy="0"/>
        </a:xfrm>
      </p:grpSpPr>
      <p:sp>
        <p:nvSpPr>
          <p:cNvPr id="152" name="Google Shape;152;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53" name="Shape 153"/>
        <p:cNvGrpSpPr/>
        <p:nvPr/>
      </p:nvGrpSpPr>
      <p:grpSpPr>
        <a:xfrm>
          <a:off x="0" y="0"/>
          <a:ext cx="0" cy="0"/>
          <a:chOff x="0" y="0"/>
          <a:chExt cx="0" cy="0"/>
        </a:xfrm>
      </p:grpSpPr>
      <p:sp>
        <p:nvSpPr>
          <p:cNvPr id="154" name="Google Shape;154;p3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37"/>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457200" lvl="0" marL="457200" rtl="0" algn="l">
              <a:lnSpc>
                <a:spcPct val="100000"/>
              </a:lnSpc>
              <a:spcBef>
                <a:spcPts val="720"/>
              </a:spcBef>
              <a:spcAft>
                <a:spcPts val="0"/>
              </a:spcAft>
              <a:buClr>
                <a:srgbClr val="0000FF"/>
              </a:buClr>
              <a:buSzPts val="3600"/>
              <a:buFont typeface="Arial"/>
              <a:buChar char="•"/>
              <a:defRPr sz="3600"/>
            </a:lvl1pPr>
            <a:lvl2pPr indent="-406400" lvl="1" marL="914400" rtl="0" algn="l">
              <a:lnSpc>
                <a:spcPct val="100000"/>
              </a:lnSpc>
              <a:spcBef>
                <a:spcPts val="560"/>
              </a:spcBef>
              <a:spcAft>
                <a:spcPts val="0"/>
              </a:spcAft>
              <a:buClr>
                <a:srgbClr val="0000FF"/>
              </a:buClr>
              <a:buSzPts val="2800"/>
              <a:buFont typeface="Arial"/>
              <a:buChar char="–"/>
              <a:defRPr sz="2800"/>
            </a:lvl2pPr>
            <a:lvl3pPr indent="-381000" lvl="2" marL="1371600" rtl="0" algn="l">
              <a:lnSpc>
                <a:spcPct val="100000"/>
              </a:lnSpc>
              <a:spcBef>
                <a:spcPts val="480"/>
              </a:spcBef>
              <a:spcAft>
                <a:spcPts val="0"/>
              </a:spcAft>
              <a:buClr>
                <a:srgbClr val="0000FF"/>
              </a:buClr>
              <a:buSzPts val="2400"/>
              <a:buFont typeface="Arial"/>
              <a:buChar char="•"/>
              <a:defRPr sz="2400"/>
            </a:lvl3pPr>
            <a:lvl4pPr indent="-381000" lvl="3" marL="1828800" rtl="0" algn="l">
              <a:lnSpc>
                <a:spcPct val="100000"/>
              </a:lnSpc>
              <a:spcBef>
                <a:spcPts val="480"/>
              </a:spcBef>
              <a:spcAft>
                <a:spcPts val="0"/>
              </a:spcAft>
              <a:buClr>
                <a:srgbClr val="0000FF"/>
              </a:buClr>
              <a:buSzPts val="2400"/>
              <a:buFont typeface="Arial"/>
              <a:buChar char="–"/>
              <a:defRPr sz="2400"/>
            </a:lvl4pPr>
            <a:lvl5pPr indent="-381000" lvl="4" marL="2286000" rtl="0" algn="l">
              <a:lnSpc>
                <a:spcPct val="100000"/>
              </a:lnSpc>
              <a:spcBef>
                <a:spcPts val="480"/>
              </a:spcBef>
              <a:spcAft>
                <a:spcPts val="0"/>
              </a:spcAft>
              <a:buClr>
                <a:srgbClr val="0000FF"/>
              </a:buClr>
              <a:buSzPts val="2400"/>
              <a:buFont typeface="Arial"/>
              <a:buChar char="»"/>
              <a:defRPr sz="2400"/>
            </a:lvl5pPr>
            <a:lvl6pPr indent="-342900" lvl="5" marL="2743200" rtl="0" algn="l">
              <a:lnSpc>
                <a:spcPct val="100000"/>
              </a:lnSpc>
              <a:spcBef>
                <a:spcPts val="360"/>
              </a:spcBef>
              <a:spcAft>
                <a:spcPts val="0"/>
              </a:spcAft>
              <a:buClr>
                <a:srgbClr val="0000FF"/>
              </a:buClr>
              <a:buSzPts val="1800"/>
              <a:buChar char="»"/>
              <a:defRPr/>
            </a:lvl6pPr>
            <a:lvl7pPr indent="-342900" lvl="6" marL="3200400" rtl="0" algn="l">
              <a:lnSpc>
                <a:spcPct val="100000"/>
              </a:lnSpc>
              <a:spcBef>
                <a:spcPts val="360"/>
              </a:spcBef>
              <a:spcAft>
                <a:spcPts val="0"/>
              </a:spcAft>
              <a:buClr>
                <a:srgbClr val="0000FF"/>
              </a:buClr>
              <a:buSzPts val="1800"/>
              <a:buChar char="»"/>
              <a:defRPr/>
            </a:lvl7pPr>
            <a:lvl8pPr indent="-342900" lvl="7" marL="3657600" rtl="0" algn="l">
              <a:lnSpc>
                <a:spcPct val="100000"/>
              </a:lnSpc>
              <a:spcBef>
                <a:spcPts val="360"/>
              </a:spcBef>
              <a:spcAft>
                <a:spcPts val="0"/>
              </a:spcAft>
              <a:buClr>
                <a:srgbClr val="0000FF"/>
              </a:buClr>
              <a:buSzPts val="1800"/>
              <a:buChar char="»"/>
              <a:defRPr/>
            </a:lvl8pPr>
            <a:lvl9pPr indent="-342900" lvl="8" marL="4114800" rtl="0" algn="l">
              <a:lnSpc>
                <a:spcPct val="100000"/>
              </a:lnSpc>
              <a:spcBef>
                <a:spcPts val="360"/>
              </a:spcBef>
              <a:spcAft>
                <a:spcPts val="0"/>
              </a:spcAft>
              <a:buClr>
                <a:srgbClr val="0000FF"/>
              </a:buClr>
              <a:buSzPts val="1800"/>
              <a:buChar char="»"/>
              <a:defRPr/>
            </a:lvl9pPr>
          </a:lstStyle>
          <a:p/>
        </p:txBody>
      </p:sp>
      <p:sp>
        <p:nvSpPr>
          <p:cNvPr id="156" name="Google Shape;156;p3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2" name="Shape 162"/>
        <p:cNvGrpSpPr/>
        <p:nvPr/>
      </p:nvGrpSpPr>
      <p:grpSpPr>
        <a:xfrm>
          <a:off x="0" y="0"/>
          <a:ext cx="0" cy="0"/>
          <a:chOff x="0" y="0"/>
          <a:chExt cx="0" cy="0"/>
        </a:xfrm>
      </p:grpSpPr>
      <p:sp>
        <p:nvSpPr>
          <p:cNvPr id="163" name="Google Shape;163;p39"/>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64" name="Google Shape;164;p39"/>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65" name="Google Shape;165;p39"/>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66" name="Google Shape;166;p39"/>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67" name="Google Shape;167;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8" name="Shape 168"/>
        <p:cNvGrpSpPr/>
        <p:nvPr/>
      </p:nvGrpSpPr>
      <p:grpSpPr>
        <a:xfrm>
          <a:off x="0" y="0"/>
          <a:ext cx="0" cy="0"/>
          <a:chOff x="0" y="0"/>
          <a:chExt cx="0" cy="0"/>
        </a:xfrm>
      </p:grpSpPr>
      <p:sp>
        <p:nvSpPr>
          <p:cNvPr id="169" name="Google Shape;169;p40"/>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0" name="Google Shape;170;p40"/>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1" name="Google Shape;171;p40"/>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72" name="Google Shape;172;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3" name="Shape 173"/>
        <p:cNvGrpSpPr/>
        <p:nvPr/>
      </p:nvGrpSpPr>
      <p:grpSpPr>
        <a:xfrm>
          <a:off x="0" y="0"/>
          <a:ext cx="0" cy="0"/>
          <a:chOff x="0" y="0"/>
          <a:chExt cx="0" cy="0"/>
        </a:xfrm>
      </p:grpSpPr>
      <p:sp>
        <p:nvSpPr>
          <p:cNvPr id="174" name="Google Shape;174;p4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76" name="Google Shape;176;p4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77" name="Google Shape;177;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8" name="Shape 178"/>
        <p:cNvGrpSpPr/>
        <p:nvPr/>
      </p:nvGrpSpPr>
      <p:grpSpPr>
        <a:xfrm>
          <a:off x="0" y="0"/>
          <a:ext cx="0" cy="0"/>
          <a:chOff x="0" y="0"/>
          <a:chExt cx="0" cy="0"/>
        </a:xfrm>
      </p:grpSpPr>
      <p:sp>
        <p:nvSpPr>
          <p:cNvPr id="179" name="Google Shape;179;p4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80" name="Google Shape;180;p42"/>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81" name="Google Shape;181;p42"/>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82" name="Google Shape;182;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4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85" name="Google Shape;185;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6" name="Shape 186"/>
        <p:cNvGrpSpPr/>
        <p:nvPr/>
      </p:nvGrpSpPr>
      <p:grpSpPr>
        <a:xfrm>
          <a:off x="0" y="0"/>
          <a:ext cx="0" cy="0"/>
          <a:chOff x="0" y="0"/>
          <a:chExt cx="0" cy="0"/>
        </a:xfrm>
      </p:grpSpPr>
      <p:sp>
        <p:nvSpPr>
          <p:cNvPr id="187" name="Google Shape;187;p4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88" name="Google Shape;188;p44"/>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89" name="Google Shape;189;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0" name="Shape 190"/>
        <p:cNvGrpSpPr/>
        <p:nvPr/>
      </p:nvGrpSpPr>
      <p:grpSpPr>
        <a:xfrm>
          <a:off x="0" y="0"/>
          <a:ext cx="0" cy="0"/>
          <a:chOff x="0" y="0"/>
          <a:chExt cx="0" cy="0"/>
        </a:xfrm>
      </p:grpSpPr>
      <p:sp>
        <p:nvSpPr>
          <p:cNvPr id="191" name="Google Shape;191;p45"/>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5"/>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93" name="Google Shape;193;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4" name="Shape 194"/>
        <p:cNvGrpSpPr/>
        <p:nvPr/>
      </p:nvGrpSpPr>
      <p:grpSpPr>
        <a:xfrm>
          <a:off x="0" y="0"/>
          <a:ext cx="0" cy="0"/>
          <a:chOff x="0" y="0"/>
          <a:chExt cx="0" cy="0"/>
        </a:xfrm>
      </p:grpSpPr>
      <p:sp>
        <p:nvSpPr>
          <p:cNvPr id="195" name="Google Shape;195;p46"/>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 name="Google Shape;196;p4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97" name="Google Shape;197;p46"/>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198" name="Google Shape;198;p46"/>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199" name="Google Shape;199;p4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200" name="Google Shape;200;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1" name="Shape 201"/>
        <p:cNvGrpSpPr/>
        <p:nvPr/>
      </p:nvGrpSpPr>
      <p:grpSpPr>
        <a:xfrm>
          <a:off x="0" y="0"/>
          <a:ext cx="0" cy="0"/>
          <a:chOff x="0" y="0"/>
          <a:chExt cx="0" cy="0"/>
        </a:xfrm>
      </p:grpSpPr>
      <p:sp>
        <p:nvSpPr>
          <p:cNvPr id="202" name="Google Shape;202;p47"/>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203" name="Google Shape;203;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4" name="Shape 204"/>
        <p:cNvGrpSpPr/>
        <p:nvPr/>
      </p:nvGrpSpPr>
      <p:grpSpPr>
        <a:xfrm>
          <a:off x="0" y="0"/>
          <a:ext cx="0" cy="0"/>
          <a:chOff x="0" y="0"/>
          <a:chExt cx="0" cy="0"/>
        </a:xfrm>
      </p:grpSpPr>
      <p:sp>
        <p:nvSpPr>
          <p:cNvPr id="205" name="Google Shape;205;p4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8"/>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207" name="Google Shape;207;p48"/>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208" name="Google Shape;208;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9" name="Shape 209"/>
        <p:cNvGrpSpPr/>
        <p:nvPr/>
      </p:nvGrpSpPr>
      <p:grpSpPr>
        <a:xfrm>
          <a:off x="0" y="0"/>
          <a:ext cx="0" cy="0"/>
          <a:chOff x="0" y="0"/>
          <a:chExt cx="0" cy="0"/>
        </a:xfrm>
      </p:grpSpPr>
      <p:sp>
        <p:nvSpPr>
          <p:cNvPr id="210" name="Google Shape;210;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5" name="Shape 215"/>
        <p:cNvGrpSpPr/>
        <p:nvPr/>
      </p:nvGrpSpPr>
      <p:grpSpPr>
        <a:xfrm>
          <a:off x="0" y="0"/>
          <a:ext cx="0" cy="0"/>
          <a:chOff x="0" y="0"/>
          <a:chExt cx="0" cy="0"/>
        </a:xfrm>
      </p:grpSpPr>
      <p:sp>
        <p:nvSpPr>
          <p:cNvPr id="216" name="Google Shape;216;p5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17" name="Google Shape;217;p5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8" name="Google Shape;218;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9" name="Shape 219"/>
        <p:cNvGrpSpPr/>
        <p:nvPr/>
      </p:nvGrpSpPr>
      <p:grpSpPr>
        <a:xfrm>
          <a:off x="0" y="0"/>
          <a:ext cx="0" cy="0"/>
          <a:chOff x="0" y="0"/>
          <a:chExt cx="0" cy="0"/>
        </a:xfrm>
      </p:grpSpPr>
      <p:sp>
        <p:nvSpPr>
          <p:cNvPr id="220" name="Google Shape;220;p5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1" name="Google Shape;221;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2" name="Shape 222"/>
        <p:cNvGrpSpPr/>
        <p:nvPr/>
      </p:nvGrpSpPr>
      <p:grpSpPr>
        <a:xfrm>
          <a:off x="0" y="0"/>
          <a:ext cx="0" cy="0"/>
          <a:chOff x="0" y="0"/>
          <a:chExt cx="0" cy="0"/>
        </a:xfrm>
      </p:grpSpPr>
      <p:sp>
        <p:nvSpPr>
          <p:cNvPr id="223" name="Google Shape;223;p5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4" name="Google Shape;224;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5" name="Google Shape;225;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6" name="Shape 226"/>
        <p:cNvGrpSpPr/>
        <p:nvPr/>
      </p:nvGrpSpPr>
      <p:grpSpPr>
        <a:xfrm>
          <a:off x="0" y="0"/>
          <a:ext cx="0" cy="0"/>
          <a:chOff x="0" y="0"/>
          <a:chExt cx="0" cy="0"/>
        </a:xfrm>
      </p:grpSpPr>
      <p:sp>
        <p:nvSpPr>
          <p:cNvPr id="227" name="Google Shape;227;p5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8" name="Google Shape;228;p5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29" name="Google Shape;229;p5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0" name="Google Shape;230;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1" name="Shape 231"/>
        <p:cNvGrpSpPr/>
        <p:nvPr/>
      </p:nvGrpSpPr>
      <p:grpSpPr>
        <a:xfrm>
          <a:off x="0" y="0"/>
          <a:ext cx="0" cy="0"/>
          <a:chOff x="0" y="0"/>
          <a:chExt cx="0" cy="0"/>
        </a:xfrm>
      </p:grpSpPr>
      <p:sp>
        <p:nvSpPr>
          <p:cNvPr id="232" name="Google Shape;232;p5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3" name="Google Shape;233;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4" name="Shape 234"/>
        <p:cNvGrpSpPr/>
        <p:nvPr/>
      </p:nvGrpSpPr>
      <p:grpSpPr>
        <a:xfrm>
          <a:off x="0" y="0"/>
          <a:ext cx="0" cy="0"/>
          <a:chOff x="0" y="0"/>
          <a:chExt cx="0" cy="0"/>
        </a:xfrm>
      </p:grpSpPr>
      <p:sp>
        <p:nvSpPr>
          <p:cNvPr id="235" name="Google Shape;235;p5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36" name="Google Shape;236;p5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7" name="Google Shape;237;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38" name="Shape 238"/>
        <p:cNvGrpSpPr/>
        <p:nvPr/>
      </p:nvGrpSpPr>
      <p:grpSpPr>
        <a:xfrm>
          <a:off x="0" y="0"/>
          <a:ext cx="0" cy="0"/>
          <a:chOff x="0" y="0"/>
          <a:chExt cx="0" cy="0"/>
        </a:xfrm>
      </p:grpSpPr>
      <p:sp>
        <p:nvSpPr>
          <p:cNvPr id="239" name="Google Shape;239;p57"/>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40" name="Google Shape;240;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41" name="Shape 241"/>
        <p:cNvGrpSpPr/>
        <p:nvPr/>
      </p:nvGrpSpPr>
      <p:grpSpPr>
        <a:xfrm>
          <a:off x="0" y="0"/>
          <a:ext cx="0" cy="0"/>
          <a:chOff x="0" y="0"/>
          <a:chExt cx="0" cy="0"/>
        </a:xfrm>
      </p:grpSpPr>
      <p:sp>
        <p:nvSpPr>
          <p:cNvPr id="242" name="Google Shape;242;p5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8"/>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44" name="Google Shape;244;p58"/>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5" name="Google Shape;245;p58"/>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6" name="Google Shape;246;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7" name="Shape 247"/>
        <p:cNvGrpSpPr/>
        <p:nvPr/>
      </p:nvGrpSpPr>
      <p:grpSpPr>
        <a:xfrm>
          <a:off x="0" y="0"/>
          <a:ext cx="0" cy="0"/>
          <a:chOff x="0" y="0"/>
          <a:chExt cx="0" cy="0"/>
        </a:xfrm>
      </p:grpSpPr>
      <p:sp>
        <p:nvSpPr>
          <p:cNvPr id="248" name="Google Shape;248;p59"/>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249" name="Google Shape;249;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50" name="Shape 250"/>
        <p:cNvGrpSpPr/>
        <p:nvPr/>
      </p:nvGrpSpPr>
      <p:grpSpPr>
        <a:xfrm>
          <a:off x="0" y="0"/>
          <a:ext cx="0" cy="0"/>
          <a:chOff x="0" y="0"/>
          <a:chExt cx="0" cy="0"/>
        </a:xfrm>
      </p:grpSpPr>
      <p:sp>
        <p:nvSpPr>
          <p:cNvPr id="251" name="Google Shape;251;p6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52" name="Google Shape;252;p60"/>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253" name="Google Shape;253;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4" name="Shape 254"/>
        <p:cNvGrpSpPr/>
        <p:nvPr/>
      </p:nvGrpSpPr>
      <p:grpSpPr>
        <a:xfrm>
          <a:off x="0" y="0"/>
          <a:ext cx="0" cy="0"/>
          <a:chOff x="0" y="0"/>
          <a:chExt cx="0" cy="0"/>
        </a:xfrm>
      </p:grpSpPr>
      <p:sp>
        <p:nvSpPr>
          <p:cNvPr id="255" name="Google Shape;255;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6.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theme" Target="../theme/theme4.xml"/><Relationship Id="rId12" Type="http://schemas.openxmlformats.org/officeDocument/2006/relationships/slideLayout" Target="../slideLayouts/slideLayout3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0" Type="http://schemas.openxmlformats.org/officeDocument/2006/relationships/slideLayout" Target="../slideLayouts/slideLayout44.xml"/><Relationship Id="rId12" Type="http://schemas.openxmlformats.org/officeDocument/2006/relationships/theme" Target="../theme/theme1.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6.xml"/><Relationship Id="rId10" Type="http://schemas.openxmlformats.org/officeDocument/2006/relationships/slideLayout" Target="../slideLayouts/slideLayout55.xml"/><Relationship Id="rId12" Type="http://schemas.openxmlformats.org/officeDocument/2006/relationships/theme" Target="../theme/theme2.xml"/><Relationship Id="rId1" Type="http://schemas.openxmlformats.org/officeDocument/2006/relationships/slideLayout" Target="../slideLayouts/slideLayout46.xml"/><Relationship Id="rId2" Type="http://schemas.openxmlformats.org/officeDocument/2006/relationships/slideLayout" Target="../slideLayouts/slideLayout47.xml"/><Relationship Id="rId3" Type="http://schemas.openxmlformats.org/officeDocument/2006/relationships/slideLayout" Target="../slideLayouts/slideLayout48.xml"/><Relationship Id="rId4" Type="http://schemas.openxmlformats.org/officeDocument/2006/relationships/slideLayout" Target="../slideLayouts/slideLayout49.xml"/><Relationship Id="rId9" Type="http://schemas.openxmlformats.org/officeDocument/2006/relationships/slideLayout" Target="../slideLayouts/slideLayout54.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rtl="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53" name="Google Shape;53;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Source Sans Pro"/>
                <a:ea typeface="Source Sans Pro"/>
                <a:cs typeface="Source Sans Pro"/>
                <a:sym typeface="Source Sans Pro"/>
              </a:defRPr>
            </a:lvl1pPr>
            <a:lvl2pPr lvl="1" rtl="0" algn="r">
              <a:buNone/>
              <a:defRPr sz="1000">
                <a:solidFill>
                  <a:schemeClr val="lt2"/>
                </a:solidFill>
                <a:latin typeface="Source Sans Pro"/>
                <a:ea typeface="Source Sans Pro"/>
                <a:cs typeface="Source Sans Pro"/>
                <a:sym typeface="Source Sans Pro"/>
              </a:defRPr>
            </a:lvl2pPr>
            <a:lvl3pPr lvl="2" rtl="0" algn="r">
              <a:buNone/>
              <a:defRPr sz="1000">
                <a:solidFill>
                  <a:schemeClr val="lt2"/>
                </a:solidFill>
                <a:latin typeface="Source Sans Pro"/>
                <a:ea typeface="Source Sans Pro"/>
                <a:cs typeface="Source Sans Pro"/>
                <a:sym typeface="Source Sans Pro"/>
              </a:defRPr>
            </a:lvl3pPr>
            <a:lvl4pPr lvl="3" rtl="0" algn="r">
              <a:buNone/>
              <a:defRPr sz="1000">
                <a:solidFill>
                  <a:schemeClr val="lt2"/>
                </a:solidFill>
                <a:latin typeface="Source Sans Pro"/>
                <a:ea typeface="Source Sans Pro"/>
                <a:cs typeface="Source Sans Pro"/>
                <a:sym typeface="Source Sans Pro"/>
              </a:defRPr>
            </a:lvl4pPr>
            <a:lvl5pPr lvl="4" rtl="0" algn="r">
              <a:buNone/>
              <a:defRPr sz="1000">
                <a:solidFill>
                  <a:schemeClr val="lt2"/>
                </a:solidFill>
                <a:latin typeface="Source Sans Pro"/>
                <a:ea typeface="Source Sans Pro"/>
                <a:cs typeface="Source Sans Pro"/>
                <a:sym typeface="Source Sans Pro"/>
              </a:defRPr>
            </a:lvl5pPr>
            <a:lvl6pPr lvl="5" rtl="0" algn="r">
              <a:buNone/>
              <a:defRPr sz="1000">
                <a:solidFill>
                  <a:schemeClr val="lt2"/>
                </a:solidFill>
                <a:latin typeface="Source Sans Pro"/>
                <a:ea typeface="Source Sans Pro"/>
                <a:cs typeface="Source Sans Pro"/>
                <a:sym typeface="Source Sans Pro"/>
              </a:defRPr>
            </a:lvl6pPr>
            <a:lvl7pPr lvl="6" rtl="0" algn="r">
              <a:buNone/>
              <a:defRPr sz="1000">
                <a:solidFill>
                  <a:schemeClr val="lt2"/>
                </a:solidFill>
                <a:latin typeface="Source Sans Pro"/>
                <a:ea typeface="Source Sans Pro"/>
                <a:cs typeface="Source Sans Pro"/>
                <a:sym typeface="Source Sans Pro"/>
              </a:defRPr>
            </a:lvl7pPr>
            <a:lvl8pPr lvl="7" rtl="0" algn="r">
              <a:buNone/>
              <a:defRPr sz="1000">
                <a:solidFill>
                  <a:schemeClr val="lt2"/>
                </a:solidFill>
                <a:latin typeface="Source Sans Pro"/>
                <a:ea typeface="Source Sans Pro"/>
                <a:cs typeface="Source Sans Pro"/>
                <a:sym typeface="Source Sans Pro"/>
              </a:defRPr>
            </a:lvl8pPr>
            <a:lvl9pPr lvl="8" rtl="0"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99" name="Shape 99"/>
        <p:cNvGrpSpPr/>
        <p:nvPr/>
      </p:nvGrpSpPr>
      <p:grpSpPr>
        <a:xfrm>
          <a:off x="0" y="0"/>
          <a:ext cx="0" cy="0"/>
          <a:chOff x="0" y="0"/>
          <a:chExt cx="0" cy="0"/>
        </a:xfrm>
      </p:grpSpPr>
      <p:sp>
        <p:nvSpPr>
          <p:cNvPr id="100" name="Google Shape;100;p2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101" name="Google Shape;101;p25"/>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102" name="Google Shape;10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
        <p:nvSpPr>
          <p:cNvPr id="103" name="Google Shape;103;p25">
            <a:hlinkClick/>
          </p:cNvPr>
          <p:cNvSpPr/>
          <p:nvPr/>
        </p:nvSpPr>
        <p:spPr>
          <a:xfrm>
            <a:off x="8865600" y="60225"/>
            <a:ext cx="216900" cy="277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157" name="Shape 157"/>
        <p:cNvGrpSpPr/>
        <p:nvPr/>
      </p:nvGrpSpPr>
      <p:grpSpPr>
        <a:xfrm>
          <a:off x="0" y="0"/>
          <a:ext cx="0" cy="0"/>
          <a:chOff x="0" y="0"/>
          <a:chExt cx="0" cy="0"/>
        </a:xfrm>
      </p:grpSpPr>
      <p:sp>
        <p:nvSpPr>
          <p:cNvPr id="158" name="Google Shape;158;p3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159" name="Google Shape;159;p38"/>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160" name="Google Shape;160;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
        <p:nvSpPr>
          <p:cNvPr id="161" name="Google Shape;161;p38">
            <a:hlinkClick/>
          </p:cNvPr>
          <p:cNvSpPr/>
          <p:nvPr/>
        </p:nvSpPr>
        <p:spPr>
          <a:xfrm>
            <a:off x="8937000" y="58525"/>
            <a:ext cx="207000" cy="282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11" name="Shape 211"/>
        <p:cNvGrpSpPr/>
        <p:nvPr/>
      </p:nvGrpSpPr>
      <p:grpSpPr>
        <a:xfrm>
          <a:off x="0" y="0"/>
          <a:ext cx="0" cy="0"/>
          <a:chOff x="0" y="0"/>
          <a:chExt cx="0" cy="0"/>
        </a:xfrm>
      </p:grpSpPr>
      <p:sp>
        <p:nvSpPr>
          <p:cNvPr id="212" name="Google Shape;212;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13" name="Google Shape;213;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214" name="Google Shape;214;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jpg"/><Relationship Id="rId9"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2.jpg"/><Relationship Id="rId7" Type="http://schemas.openxmlformats.org/officeDocument/2006/relationships/image" Target="../media/image18.png"/><Relationship Id="rId8"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1.xml"/><Relationship Id="rId3" Type="http://schemas.openxmlformats.org/officeDocument/2006/relationships/hyperlink" Target="https://www.semanticscholar.org/paper/A-Probabilistic-Formulation-of-Unsupervised-Text-He-Wang/6348a1942d08a2199139ffe6366bd536f7042c10" TargetMode="External"/><Relationship Id="rId4" Type="http://schemas.openxmlformats.org/officeDocument/2006/relationships/hyperlink" Target="https://www.aclweb.org/anthology/2020.acl-main.346/"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image" Target="../media/image1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62"/>
          <p:cNvPicPr preferRelativeResize="0"/>
          <p:nvPr/>
        </p:nvPicPr>
        <p:blipFill rotWithShape="1">
          <a:blip r:embed="rId3">
            <a:alphaModFix/>
          </a:blip>
          <a:srcRect b="15130" l="0" r="0" t="13364"/>
          <a:stretch/>
        </p:blipFill>
        <p:spPr>
          <a:xfrm>
            <a:off x="65850" y="72250"/>
            <a:ext cx="2321200" cy="626375"/>
          </a:xfrm>
          <a:prstGeom prst="rect">
            <a:avLst/>
          </a:prstGeom>
          <a:noFill/>
          <a:ln>
            <a:noFill/>
          </a:ln>
        </p:spPr>
      </p:pic>
      <p:sp>
        <p:nvSpPr>
          <p:cNvPr id="261" name="Google Shape;261;p62"/>
          <p:cNvSpPr txBox="1"/>
          <p:nvPr/>
        </p:nvSpPr>
        <p:spPr>
          <a:xfrm>
            <a:off x="222450" y="702615"/>
            <a:ext cx="8699100" cy="1077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dk1"/>
                </a:solidFill>
                <a:highlight>
                  <a:srgbClr val="FFFFFF"/>
                </a:highlight>
                <a:latin typeface="Economica"/>
                <a:ea typeface="Economica"/>
                <a:cs typeface="Economica"/>
                <a:sym typeface="Economica"/>
              </a:rPr>
              <a:t>Disfluency Correction using Unsupervised and Semi-supervised Learning</a:t>
            </a:r>
            <a:endParaRPr b="1" sz="2800">
              <a:solidFill>
                <a:schemeClr val="dk1"/>
              </a:solidFill>
              <a:highlight>
                <a:srgbClr val="FFFFFF"/>
              </a:highlight>
              <a:latin typeface="Economica"/>
              <a:ea typeface="Economica"/>
              <a:cs typeface="Economica"/>
              <a:sym typeface="Economica"/>
            </a:endParaRPr>
          </a:p>
          <a:p>
            <a:pPr indent="0" lvl="0" marL="0" rtl="0" algn="ctr">
              <a:spcBef>
                <a:spcPts val="0"/>
              </a:spcBef>
              <a:spcAft>
                <a:spcPts val="0"/>
              </a:spcAft>
              <a:buNone/>
            </a:pPr>
            <a:r>
              <a:rPr b="1" lang="en">
                <a:solidFill>
                  <a:srgbClr val="666666"/>
                </a:solidFill>
                <a:highlight>
                  <a:srgbClr val="FFFFFF"/>
                </a:highlight>
                <a:latin typeface="Consolas"/>
                <a:ea typeface="Consolas"/>
                <a:cs typeface="Consolas"/>
                <a:sym typeface="Consolas"/>
              </a:rPr>
              <a:t>Nikhil Saini, Drumil Trivedi, Shreya Khare,</a:t>
            </a:r>
            <a:r>
              <a:rPr b="1" lang="en" sz="1600">
                <a:solidFill>
                  <a:srgbClr val="666666"/>
                </a:solidFill>
                <a:highlight>
                  <a:srgbClr val="FFFFFF"/>
                </a:highlight>
                <a:latin typeface="Consolas"/>
                <a:ea typeface="Consolas"/>
                <a:cs typeface="Consolas"/>
                <a:sym typeface="Consolas"/>
              </a:rPr>
              <a:t> </a:t>
            </a:r>
            <a:r>
              <a:rPr b="1" lang="en">
                <a:solidFill>
                  <a:srgbClr val="666666"/>
                </a:solidFill>
                <a:highlight>
                  <a:srgbClr val="FFFFFF"/>
                </a:highlight>
                <a:latin typeface="Consolas"/>
                <a:ea typeface="Consolas"/>
                <a:cs typeface="Consolas"/>
                <a:sym typeface="Consolas"/>
              </a:rPr>
              <a:t>Tejas Dhamecha, </a:t>
            </a:r>
            <a:endParaRPr b="1">
              <a:solidFill>
                <a:srgbClr val="666666"/>
              </a:solidFill>
              <a:highlight>
                <a:srgbClr val="FFFFFF"/>
              </a:highlight>
              <a:latin typeface="Consolas"/>
              <a:ea typeface="Consolas"/>
              <a:cs typeface="Consolas"/>
              <a:sym typeface="Consolas"/>
            </a:endParaRPr>
          </a:p>
          <a:p>
            <a:pPr indent="0" lvl="0" marL="0" rtl="0" algn="ctr">
              <a:spcBef>
                <a:spcPts val="0"/>
              </a:spcBef>
              <a:spcAft>
                <a:spcPts val="0"/>
              </a:spcAft>
              <a:buNone/>
            </a:pPr>
            <a:r>
              <a:rPr b="1" lang="en">
                <a:solidFill>
                  <a:srgbClr val="666666"/>
                </a:solidFill>
                <a:highlight>
                  <a:srgbClr val="FFFFFF"/>
                </a:highlight>
                <a:latin typeface="Consolas"/>
                <a:ea typeface="Consolas"/>
                <a:cs typeface="Consolas"/>
                <a:sym typeface="Consolas"/>
              </a:rPr>
              <a:t>Preethi Jyothi, Samarth Bharadwaj and Pushpak Bhattacharyya</a:t>
            </a:r>
            <a:endParaRPr b="1">
              <a:solidFill>
                <a:srgbClr val="666666"/>
              </a:solidFill>
              <a:highlight>
                <a:srgbClr val="FFFFFF"/>
              </a:highlight>
              <a:latin typeface="Consolas"/>
              <a:ea typeface="Consolas"/>
              <a:cs typeface="Consolas"/>
              <a:sym typeface="Consolas"/>
            </a:endParaRPr>
          </a:p>
        </p:txBody>
      </p:sp>
      <p:pic>
        <p:nvPicPr>
          <p:cNvPr id="262" name="Google Shape;262;p62"/>
          <p:cNvPicPr preferRelativeResize="0"/>
          <p:nvPr/>
        </p:nvPicPr>
        <p:blipFill>
          <a:blip r:embed="rId4">
            <a:alphaModFix/>
          </a:blip>
          <a:stretch>
            <a:fillRect/>
          </a:stretch>
        </p:blipFill>
        <p:spPr>
          <a:xfrm>
            <a:off x="144545" y="4252095"/>
            <a:ext cx="875950" cy="875950"/>
          </a:xfrm>
          <a:prstGeom prst="rect">
            <a:avLst/>
          </a:prstGeom>
          <a:noFill/>
          <a:ln>
            <a:noFill/>
          </a:ln>
        </p:spPr>
      </p:pic>
      <p:pic>
        <p:nvPicPr>
          <p:cNvPr id="263" name="Google Shape;263;p62"/>
          <p:cNvPicPr preferRelativeResize="0"/>
          <p:nvPr/>
        </p:nvPicPr>
        <p:blipFill>
          <a:blip r:embed="rId5">
            <a:alphaModFix/>
          </a:blip>
          <a:stretch>
            <a:fillRect/>
          </a:stretch>
        </p:blipFill>
        <p:spPr>
          <a:xfrm>
            <a:off x="390346" y="1913471"/>
            <a:ext cx="4217699" cy="2205088"/>
          </a:xfrm>
          <a:prstGeom prst="rect">
            <a:avLst/>
          </a:prstGeom>
          <a:noFill/>
          <a:ln cap="flat" cmpd="sng" w="9525">
            <a:solidFill>
              <a:schemeClr val="dk2"/>
            </a:solidFill>
            <a:prstDash val="solid"/>
            <a:round/>
            <a:headEnd len="sm" w="sm" type="none"/>
            <a:tailEnd len="sm" w="sm" type="none"/>
          </a:ln>
        </p:spPr>
      </p:pic>
      <p:pic>
        <p:nvPicPr>
          <p:cNvPr id="264" name="Google Shape;264;p62"/>
          <p:cNvPicPr preferRelativeResize="0"/>
          <p:nvPr/>
        </p:nvPicPr>
        <p:blipFill>
          <a:blip r:embed="rId6">
            <a:alphaModFix/>
          </a:blip>
          <a:stretch>
            <a:fillRect/>
          </a:stretch>
        </p:blipFill>
        <p:spPr>
          <a:xfrm>
            <a:off x="8056896" y="4252100"/>
            <a:ext cx="911791" cy="875950"/>
          </a:xfrm>
          <a:prstGeom prst="rect">
            <a:avLst/>
          </a:prstGeom>
          <a:noFill/>
          <a:ln>
            <a:noFill/>
          </a:ln>
        </p:spPr>
      </p:pic>
      <p:pic>
        <p:nvPicPr>
          <p:cNvPr id="265" name="Google Shape;265;p62"/>
          <p:cNvPicPr preferRelativeResize="0"/>
          <p:nvPr/>
        </p:nvPicPr>
        <p:blipFill rotWithShape="1">
          <a:blip r:embed="rId7">
            <a:alphaModFix/>
          </a:blip>
          <a:srcRect b="30990" l="0" r="0" t="31530"/>
          <a:stretch/>
        </p:blipFill>
        <p:spPr>
          <a:xfrm>
            <a:off x="2471375" y="72250"/>
            <a:ext cx="6497300" cy="626375"/>
          </a:xfrm>
          <a:prstGeom prst="rect">
            <a:avLst/>
          </a:prstGeom>
          <a:noFill/>
          <a:ln>
            <a:noFill/>
          </a:ln>
        </p:spPr>
      </p:pic>
      <p:pic>
        <p:nvPicPr>
          <p:cNvPr id="266" name="Google Shape;266;p62"/>
          <p:cNvPicPr preferRelativeResize="0"/>
          <p:nvPr/>
        </p:nvPicPr>
        <p:blipFill>
          <a:blip r:embed="rId8">
            <a:alphaModFix/>
          </a:blip>
          <a:stretch>
            <a:fillRect/>
          </a:stretch>
        </p:blipFill>
        <p:spPr>
          <a:xfrm>
            <a:off x="3974886" y="4464550"/>
            <a:ext cx="1127624" cy="451050"/>
          </a:xfrm>
          <a:prstGeom prst="rect">
            <a:avLst/>
          </a:prstGeom>
          <a:noFill/>
          <a:ln>
            <a:noFill/>
          </a:ln>
        </p:spPr>
      </p:pic>
      <p:pic>
        <p:nvPicPr>
          <p:cNvPr id="267" name="Google Shape;267;p62"/>
          <p:cNvPicPr preferRelativeResize="0"/>
          <p:nvPr/>
        </p:nvPicPr>
        <p:blipFill>
          <a:blip r:embed="rId9">
            <a:alphaModFix/>
          </a:blip>
          <a:stretch>
            <a:fillRect/>
          </a:stretch>
        </p:blipFill>
        <p:spPr>
          <a:xfrm>
            <a:off x="5603350" y="1846700"/>
            <a:ext cx="3045200" cy="2338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71"/>
          <p:cNvSpPr txBox="1"/>
          <p:nvPr/>
        </p:nvSpPr>
        <p:spPr>
          <a:xfrm>
            <a:off x="6537100" y="5728350"/>
            <a:ext cx="4598400" cy="7290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1600"/>
              </a:spcAft>
              <a:buClr>
                <a:schemeClr val="dk1"/>
              </a:buClr>
              <a:buSzPts val="1100"/>
              <a:buFont typeface="Arial"/>
              <a:buNone/>
            </a:pPr>
            <a:r>
              <a:rPr lang="en" sz="1000">
                <a:solidFill>
                  <a:schemeClr val="dk1"/>
                </a:solidFill>
                <a:latin typeface="Open Sans"/>
                <a:ea typeface="Open Sans"/>
                <a:cs typeface="Open Sans"/>
                <a:sym typeface="Open Sans"/>
              </a:rPr>
              <a:t>                                                            ----------------------------------------------</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es  : Spanish</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en  : English</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DFLT : Disfluent   FLT: Fluent</a:t>
            </a:r>
            <a:br>
              <a:rPr lang="en" sz="1000">
                <a:solidFill>
                  <a:schemeClr val="dk1"/>
                </a:solidFill>
                <a:latin typeface="Open Sans"/>
                <a:ea typeface="Open Sans"/>
                <a:cs typeface="Open Sans"/>
                <a:sym typeface="Open Sans"/>
              </a:rPr>
            </a:br>
            <a:endParaRPr sz="1000">
              <a:latin typeface="Open Sans"/>
              <a:ea typeface="Open Sans"/>
              <a:cs typeface="Open Sans"/>
              <a:sym typeface="Open Sans"/>
            </a:endParaRPr>
          </a:p>
        </p:txBody>
      </p:sp>
      <p:sp>
        <p:nvSpPr>
          <p:cNvPr id="375" name="Google Shape;375;p71"/>
          <p:cNvSpPr txBox="1"/>
          <p:nvPr/>
        </p:nvSpPr>
        <p:spPr>
          <a:xfrm>
            <a:off x="311700" y="-115075"/>
            <a:ext cx="8520600" cy="831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400">
                <a:latin typeface="Economica"/>
                <a:ea typeface="Economica"/>
                <a:cs typeface="Economica"/>
                <a:sym typeface="Economica"/>
              </a:rPr>
              <a:t>Unsupervised Style Transfer Approach (</a:t>
            </a:r>
            <a:r>
              <a:rPr b="1" lang="en" sz="3400">
                <a:latin typeface="Economica"/>
                <a:ea typeface="Economica"/>
                <a:cs typeface="Economica"/>
                <a:sym typeface="Economica"/>
              </a:rPr>
              <a:t>1/3</a:t>
            </a:r>
            <a:r>
              <a:rPr b="1" lang="en" sz="3400">
                <a:latin typeface="Economica"/>
                <a:ea typeface="Economica"/>
                <a:cs typeface="Economica"/>
                <a:sym typeface="Economica"/>
              </a:rPr>
              <a:t>)</a:t>
            </a:r>
            <a:endParaRPr b="1" baseline="30000" sz="3400">
              <a:solidFill>
                <a:srgbClr val="000000"/>
              </a:solidFill>
              <a:latin typeface="Economica"/>
              <a:ea typeface="Economica"/>
              <a:cs typeface="Economica"/>
              <a:sym typeface="Economica"/>
            </a:endParaRPr>
          </a:p>
        </p:txBody>
      </p:sp>
      <p:sp>
        <p:nvSpPr>
          <p:cNvPr id="376" name="Google Shape;376;p71"/>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000000"/>
                </a:solidFill>
                <a:latin typeface="Economica"/>
                <a:ea typeface="Economica"/>
                <a:cs typeface="Economica"/>
                <a:sym typeface="Economica"/>
              </a:rPr>
              <a:t>‹#›</a:t>
            </a:fld>
            <a:endParaRPr sz="1000">
              <a:solidFill>
                <a:srgbClr val="000000"/>
              </a:solidFill>
              <a:latin typeface="Economica"/>
              <a:ea typeface="Economica"/>
              <a:cs typeface="Economica"/>
              <a:sym typeface="Economica"/>
            </a:endParaRPr>
          </a:p>
        </p:txBody>
      </p:sp>
      <p:sp>
        <p:nvSpPr>
          <p:cNvPr id="377" name="Google Shape;377;p71"/>
          <p:cNvSpPr txBox="1"/>
          <p:nvPr/>
        </p:nvSpPr>
        <p:spPr>
          <a:xfrm>
            <a:off x="799500" y="1086450"/>
            <a:ext cx="7545000" cy="602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900">
              <a:latin typeface="Economica"/>
              <a:ea typeface="Economica"/>
              <a:cs typeface="Economica"/>
              <a:sym typeface="Economica"/>
            </a:endParaRPr>
          </a:p>
        </p:txBody>
      </p:sp>
      <p:sp>
        <p:nvSpPr>
          <p:cNvPr id="378" name="Google Shape;378;p71"/>
          <p:cNvSpPr txBox="1"/>
          <p:nvPr/>
        </p:nvSpPr>
        <p:spPr>
          <a:xfrm>
            <a:off x="0" y="3880150"/>
            <a:ext cx="8397300" cy="10551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br>
              <a:rPr lang="en" sz="1000">
                <a:solidFill>
                  <a:schemeClr val="dk1"/>
                </a:solidFill>
                <a:latin typeface="Open Sans"/>
                <a:ea typeface="Open Sans"/>
                <a:cs typeface="Open Sans"/>
                <a:sym typeface="Open Sans"/>
              </a:rPr>
            </a:b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a:t>
            </a:r>
            <a:br>
              <a:rPr lang="en" sz="1000">
                <a:solidFill>
                  <a:schemeClr val="dk1"/>
                </a:solidFill>
                <a:latin typeface="Open Sans"/>
                <a:ea typeface="Open Sans"/>
                <a:cs typeface="Open Sans"/>
                <a:sym typeface="Open Sans"/>
              </a:rPr>
            </a:br>
            <a:br>
              <a:rPr lang="en" sz="1000">
                <a:solidFill>
                  <a:schemeClr val="dk1"/>
                </a:solidFill>
                <a:latin typeface="Open Sans"/>
                <a:ea typeface="Open Sans"/>
                <a:cs typeface="Open Sans"/>
                <a:sym typeface="Open Sans"/>
              </a:rPr>
            </a:br>
            <a:br>
              <a:rPr lang="en" sz="1000">
                <a:solidFill>
                  <a:schemeClr val="dk1"/>
                </a:solidFill>
                <a:latin typeface="Open Sans"/>
                <a:ea typeface="Open Sans"/>
                <a:cs typeface="Open Sans"/>
                <a:sym typeface="Open Sans"/>
              </a:rPr>
            </a:br>
            <a:r>
              <a:rPr lang="en" sz="900">
                <a:solidFill>
                  <a:srgbClr val="3C78D8"/>
                </a:solidFill>
                <a:highlight>
                  <a:schemeClr val="lt1"/>
                </a:highlight>
                <a:latin typeface="Consolas"/>
                <a:ea typeface="Consolas"/>
                <a:cs typeface="Consolas"/>
                <a:sym typeface="Consolas"/>
              </a:rPr>
              <a:t>He, Junxian et al. “A Probabilistic Formulation of Unsupervised Text Style Transfer.” </a:t>
            </a:r>
            <a:r>
              <a:rPr i="1" lang="en" sz="900">
                <a:solidFill>
                  <a:srgbClr val="3C78D8"/>
                </a:solidFill>
                <a:highlight>
                  <a:schemeClr val="lt1"/>
                </a:highlight>
                <a:latin typeface="Consolas"/>
                <a:ea typeface="Consolas"/>
                <a:cs typeface="Consolas"/>
                <a:sym typeface="Consolas"/>
              </a:rPr>
              <a:t>ICML, 2020</a:t>
            </a:r>
            <a:r>
              <a:rPr lang="en">
                <a:solidFill>
                  <a:srgbClr val="2E414F"/>
                </a:solidFill>
                <a:highlight>
                  <a:schemeClr val="lt1"/>
                </a:highlight>
                <a:latin typeface="Roboto"/>
                <a:ea typeface="Roboto"/>
                <a:cs typeface="Roboto"/>
                <a:sym typeface="Roboto"/>
              </a:rPr>
              <a:t> </a:t>
            </a:r>
            <a:endParaRPr sz="1050">
              <a:solidFill>
                <a:srgbClr val="202122"/>
              </a:solidFill>
              <a:highlight>
                <a:schemeClr val="lt1"/>
              </a:highlight>
            </a:endParaRPr>
          </a:p>
          <a:p>
            <a:pPr indent="457200" lvl="0" marL="0" rtl="0" algn="l">
              <a:lnSpc>
                <a:spcPct val="115000"/>
              </a:lnSpc>
              <a:spcBef>
                <a:spcPts val="1600"/>
              </a:spcBef>
              <a:spcAft>
                <a:spcPts val="1600"/>
              </a:spcAft>
              <a:buClr>
                <a:schemeClr val="dk1"/>
              </a:buClr>
              <a:buSzPts val="1100"/>
              <a:buFont typeface="Arial"/>
              <a:buNone/>
            </a:pPr>
            <a:r>
              <a:t/>
            </a:r>
            <a:endParaRPr sz="800">
              <a:solidFill>
                <a:srgbClr val="3C78D8"/>
              </a:solidFill>
            </a:endParaRPr>
          </a:p>
        </p:txBody>
      </p:sp>
      <p:sp>
        <p:nvSpPr>
          <p:cNvPr id="379" name="Google Shape;379;p71"/>
          <p:cNvSpPr txBox="1"/>
          <p:nvPr/>
        </p:nvSpPr>
        <p:spPr>
          <a:xfrm>
            <a:off x="4685775" y="1395400"/>
            <a:ext cx="5010900" cy="15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rgbClr val="595959"/>
              </a:solidFill>
            </a:endParaRPr>
          </a:p>
          <a:p>
            <a:pPr indent="0" lvl="0" marL="0" rtl="0" algn="l">
              <a:spcBef>
                <a:spcPts val="0"/>
              </a:spcBef>
              <a:spcAft>
                <a:spcPts val="0"/>
              </a:spcAft>
              <a:buNone/>
            </a:pPr>
            <a:r>
              <a:rPr lang="en">
                <a:solidFill>
                  <a:srgbClr val="595959"/>
                </a:solidFill>
              </a:rPr>
              <a:t>-----------------------------------------------------</a:t>
            </a:r>
            <a:endParaRPr>
              <a:solidFill>
                <a:srgbClr val="595959"/>
              </a:solidFill>
            </a:endParaRPr>
          </a:p>
          <a:p>
            <a:pPr indent="0" lvl="0" marL="0" rtl="0" algn="l">
              <a:spcBef>
                <a:spcPts val="0"/>
              </a:spcBef>
              <a:spcAft>
                <a:spcPts val="0"/>
              </a:spcAft>
              <a:buNone/>
            </a:pPr>
            <a:r>
              <a:rPr b="1" lang="en">
                <a:solidFill>
                  <a:srgbClr val="595959"/>
                </a:solidFill>
              </a:rPr>
              <a:t>X = x</a:t>
            </a:r>
            <a:r>
              <a:rPr b="1" baseline="-25000" lang="en">
                <a:solidFill>
                  <a:srgbClr val="595959"/>
                </a:solidFill>
              </a:rPr>
              <a:t>1</a:t>
            </a:r>
            <a:r>
              <a:rPr b="1" lang="en">
                <a:solidFill>
                  <a:srgbClr val="595959"/>
                </a:solidFill>
              </a:rPr>
              <a:t>, x</a:t>
            </a:r>
            <a:r>
              <a:rPr b="1" baseline="-25000" lang="en">
                <a:solidFill>
                  <a:srgbClr val="595959"/>
                </a:solidFill>
              </a:rPr>
              <a:t>2</a:t>
            </a:r>
            <a:r>
              <a:rPr b="1" lang="en">
                <a:solidFill>
                  <a:srgbClr val="595959"/>
                </a:solidFill>
              </a:rPr>
              <a:t>, … x</a:t>
            </a:r>
            <a:r>
              <a:rPr b="1" baseline="-25000" lang="en">
                <a:solidFill>
                  <a:srgbClr val="595959"/>
                </a:solidFill>
              </a:rPr>
              <a:t>m</a:t>
            </a:r>
            <a:r>
              <a:rPr b="1" lang="en">
                <a:solidFill>
                  <a:srgbClr val="595959"/>
                </a:solidFill>
              </a:rPr>
              <a:t> :</a:t>
            </a:r>
            <a:r>
              <a:rPr lang="en">
                <a:solidFill>
                  <a:srgbClr val="595959"/>
                </a:solidFill>
              </a:rPr>
              <a:t> Data from domain 1</a:t>
            </a:r>
            <a:br>
              <a:rPr baseline="-25000" lang="en">
                <a:solidFill>
                  <a:srgbClr val="595959"/>
                </a:solidFill>
              </a:rPr>
            </a:br>
            <a:r>
              <a:rPr b="1" lang="en">
                <a:solidFill>
                  <a:srgbClr val="595959"/>
                </a:solidFill>
              </a:rPr>
              <a:t>Y = y</a:t>
            </a:r>
            <a:r>
              <a:rPr b="1" baseline="-25000" lang="en">
                <a:solidFill>
                  <a:srgbClr val="595959"/>
                </a:solidFill>
              </a:rPr>
              <a:t>1</a:t>
            </a:r>
            <a:r>
              <a:rPr b="1" lang="en">
                <a:solidFill>
                  <a:srgbClr val="595959"/>
                </a:solidFill>
              </a:rPr>
              <a:t>, y</a:t>
            </a:r>
            <a:r>
              <a:rPr b="1" baseline="-25000" lang="en">
                <a:solidFill>
                  <a:srgbClr val="595959"/>
                </a:solidFill>
              </a:rPr>
              <a:t>2</a:t>
            </a:r>
            <a:r>
              <a:rPr b="1" lang="en">
                <a:solidFill>
                  <a:srgbClr val="595959"/>
                </a:solidFill>
              </a:rPr>
              <a:t>, … y</a:t>
            </a:r>
            <a:r>
              <a:rPr b="1" baseline="-25000" lang="en">
                <a:solidFill>
                  <a:srgbClr val="595959"/>
                </a:solidFill>
              </a:rPr>
              <a:t>n   </a:t>
            </a:r>
            <a:r>
              <a:rPr b="1" lang="en">
                <a:solidFill>
                  <a:srgbClr val="595959"/>
                </a:solidFill>
              </a:rPr>
              <a:t>: </a:t>
            </a:r>
            <a:r>
              <a:rPr lang="en">
                <a:solidFill>
                  <a:srgbClr val="595959"/>
                </a:solidFill>
              </a:rPr>
              <a:t>Data from domain 2</a:t>
            </a:r>
            <a:br>
              <a:rPr lang="en">
                <a:solidFill>
                  <a:srgbClr val="595959"/>
                </a:solidFill>
              </a:rPr>
            </a:br>
            <a:r>
              <a:rPr b="1" lang="en">
                <a:solidFill>
                  <a:srgbClr val="595959"/>
                </a:solidFill>
              </a:rPr>
              <a:t>X_bar and Y_bar :</a:t>
            </a:r>
            <a:r>
              <a:rPr lang="en">
                <a:solidFill>
                  <a:srgbClr val="595959"/>
                </a:solidFill>
              </a:rPr>
              <a:t> represents latent parallel sentences        in Domain1 &amp; Domain2 </a:t>
            </a:r>
            <a:br>
              <a:rPr lang="en">
                <a:solidFill>
                  <a:srgbClr val="595959"/>
                </a:solidFill>
              </a:rPr>
            </a:br>
            <a:r>
              <a:rPr b="1" lang="en">
                <a:solidFill>
                  <a:srgbClr val="595959"/>
                </a:solidFill>
              </a:rPr>
              <a:t>Shaded:</a:t>
            </a:r>
            <a:r>
              <a:rPr lang="en">
                <a:solidFill>
                  <a:srgbClr val="595959"/>
                </a:solidFill>
              </a:rPr>
              <a:t> Observed Variables</a:t>
            </a:r>
            <a:br>
              <a:rPr lang="en">
                <a:solidFill>
                  <a:srgbClr val="595959"/>
                </a:solidFill>
              </a:rPr>
            </a:br>
            <a:r>
              <a:rPr b="1" lang="en">
                <a:solidFill>
                  <a:srgbClr val="595959"/>
                </a:solidFill>
              </a:rPr>
              <a:t>Unshaded:</a:t>
            </a:r>
            <a:r>
              <a:rPr lang="en">
                <a:solidFill>
                  <a:srgbClr val="595959"/>
                </a:solidFill>
              </a:rPr>
              <a:t> Latent Variables</a:t>
            </a:r>
            <a:endParaRPr>
              <a:solidFill>
                <a:srgbClr val="595959"/>
              </a:solidFill>
            </a:endParaRPr>
          </a:p>
          <a:p>
            <a:pPr indent="0" lvl="0" marL="0" rtl="0" algn="l">
              <a:spcBef>
                <a:spcPts val="0"/>
              </a:spcBef>
              <a:spcAft>
                <a:spcPts val="0"/>
              </a:spcAft>
              <a:buNone/>
            </a:pPr>
            <a:r>
              <a:rPr b="1" lang="en">
                <a:solidFill>
                  <a:srgbClr val="595959"/>
                </a:solidFill>
              </a:rPr>
              <a:t>C</a:t>
            </a:r>
            <a:r>
              <a:rPr b="1" baseline="-25000" lang="en">
                <a:solidFill>
                  <a:srgbClr val="595959"/>
                </a:solidFill>
              </a:rPr>
              <a:t>D1</a:t>
            </a:r>
            <a:r>
              <a:rPr b="1" lang="en">
                <a:solidFill>
                  <a:srgbClr val="595959"/>
                </a:solidFill>
              </a:rPr>
              <a:t> &amp; C</a:t>
            </a:r>
            <a:r>
              <a:rPr b="1" baseline="-25000" lang="en">
                <a:solidFill>
                  <a:srgbClr val="595959"/>
                </a:solidFill>
              </a:rPr>
              <a:t>D2</a:t>
            </a:r>
            <a:r>
              <a:rPr b="1" lang="en">
                <a:solidFill>
                  <a:srgbClr val="595959"/>
                </a:solidFill>
              </a:rPr>
              <a:t> :</a:t>
            </a:r>
            <a:r>
              <a:rPr lang="en">
                <a:solidFill>
                  <a:srgbClr val="595959"/>
                </a:solidFill>
              </a:rPr>
              <a:t> Domain Embeddings</a:t>
            </a:r>
            <a:br>
              <a:rPr lang="en">
                <a:solidFill>
                  <a:srgbClr val="595959"/>
                </a:solidFill>
              </a:rPr>
            </a:br>
            <a:r>
              <a:rPr b="1" lang="en">
                <a:solidFill>
                  <a:srgbClr val="595959"/>
                </a:solidFill>
              </a:rPr>
              <a:t>Dotted Lines -</a:t>
            </a:r>
            <a:r>
              <a:rPr lang="en">
                <a:solidFill>
                  <a:srgbClr val="595959"/>
                </a:solidFill>
              </a:rPr>
              <a:t> Inference Network</a:t>
            </a:r>
            <a:br>
              <a:rPr lang="en">
                <a:solidFill>
                  <a:srgbClr val="595959"/>
                </a:solidFill>
              </a:rPr>
            </a:br>
            <a:r>
              <a:rPr b="1" lang="en">
                <a:solidFill>
                  <a:srgbClr val="595959"/>
                </a:solidFill>
              </a:rPr>
              <a:t>Solid Lines -</a:t>
            </a:r>
            <a:r>
              <a:rPr lang="en">
                <a:solidFill>
                  <a:srgbClr val="595959"/>
                </a:solidFill>
              </a:rPr>
              <a:t> Transduction Network</a:t>
            </a:r>
            <a:endParaRPr>
              <a:solidFill>
                <a:srgbClr val="595959"/>
              </a:solidFill>
            </a:endParaRPr>
          </a:p>
        </p:txBody>
      </p:sp>
      <p:pic>
        <p:nvPicPr>
          <p:cNvPr id="380" name="Google Shape;380;p71"/>
          <p:cNvPicPr preferRelativeResize="0"/>
          <p:nvPr/>
        </p:nvPicPr>
        <p:blipFill>
          <a:blip r:embed="rId3">
            <a:alphaModFix/>
          </a:blip>
          <a:stretch>
            <a:fillRect/>
          </a:stretch>
        </p:blipFill>
        <p:spPr>
          <a:xfrm>
            <a:off x="222300" y="1625250"/>
            <a:ext cx="4292424" cy="2422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72"/>
          <p:cNvSpPr txBox="1"/>
          <p:nvPr/>
        </p:nvSpPr>
        <p:spPr>
          <a:xfrm>
            <a:off x="6537100" y="5728350"/>
            <a:ext cx="4598400" cy="7290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1600"/>
              </a:spcAft>
              <a:buClr>
                <a:schemeClr val="dk1"/>
              </a:buClr>
              <a:buSzPts val="1100"/>
              <a:buFont typeface="Arial"/>
              <a:buNone/>
            </a:pPr>
            <a:r>
              <a:rPr lang="en" sz="1000">
                <a:solidFill>
                  <a:schemeClr val="dk1"/>
                </a:solidFill>
                <a:latin typeface="Open Sans"/>
                <a:ea typeface="Open Sans"/>
                <a:cs typeface="Open Sans"/>
                <a:sym typeface="Open Sans"/>
              </a:rPr>
              <a:t>                                                            ----------------------------------------------</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es  : Spanish</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en  : English</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DFLT : Disfluent   FLT: Fluent</a:t>
            </a:r>
            <a:br>
              <a:rPr lang="en" sz="1000">
                <a:solidFill>
                  <a:schemeClr val="dk1"/>
                </a:solidFill>
                <a:latin typeface="Open Sans"/>
                <a:ea typeface="Open Sans"/>
                <a:cs typeface="Open Sans"/>
                <a:sym typeface="Open Sans"/>
              </a:rPr>
            </a:br>
            <a:endParaRPr sz="1000">
              <a:latin typeface="Open Sans"/>
              <a:ea typeface="Open Sans"/>
              <a:cs typeface="Open Sans"/>
              <a:sym typeface="Open Sans"/>
            </a:endParaRPr>
          </a:p>
        </p:txBody>
      </p:sp>
      <p:sp>
        <p:nvSpPr>
          <p:cNvPr id="386" name="Google Shape;386;p72"/>
          <p:cNvSpPr txBox="1"/>
          <p:nvPr/>
        </p:nvSpPr>
        <p:spPr>
          <a:xfrm>
            <a:off x="311700" y="-115075"/>
            <a:ext cx="8520600" cy="831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400">
                <a:latin typeface="Economica"/>
                <a:ea typeface="Economica"/>
                <a:cs typeface="Economica"/>
                <a:sym typeface="Economica"/>
              </a:rPr>
              <a:t>Unsupervised Style Transfer Approach (Training) (</a:t>
            </a:r>
            <a:r>
              <a:rPr b="1" lang="en" sz="3400">
                <a:latin typeface="Economica"/>
                <a:ea typeface="Economica"/>
                <a:cs typeface="Economica"/>
                <a:sym typeface="Economica"/>
              </a:rPr>
              <a:t>2/3</a:t>
            </a:r>
            <a:r>
              <a:rPr b="1" lang="en" sz="3400">
                <a:latin typeface="Economica"/>
                <a:ea typeface="Economica"/>
                <a:cs typeface="Economica"/>
                <a:sym typeface="Economica"/>
              </a:rPr>
              <a:t>)</a:t>
            </a:r>
            <a:endParaRPr b="1" baseline="30000" sz="3400">
              <a:solidFill>
                <a:srgbClr val="000000"/>
              </a:solidFill>
              <a:latin typeface="Economica"/>
              <a:ea typeface="Economica"/>
              <a:cs typeface="Economica"/>
              <a:sym typeface="Economica"/>
            </a:endParaRPr>
          </a:p>
        </p:txBody>
      </p:sp>
      <p:sp>
        <p:nvSpPr>
          <p:cNvPr id="387" name="Google Shape;387;p72"/>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000000"/>
                </a:solidFill>
                <a:latin typeface="Economica"/>
                <a:ea typeface="Economica"/>
                <a:cs typeface="Economica"/>
                <a:sym typeface="Economica"/>
              </a:rPr>
              <a:t>‹#›</a:t>
            </a:fld>
            <a:endParaRPr sz="1000">
              <a:solidFill>
                <a:srgbClr val="000000"/>
              </a:solidFill>
              <a:latin typeface="Economica"/>
              <a:ea typeface="Economica"/>
              <a:cs typeface="Economica"/>
              <a:sym typeface="Economica"/>
            </a:endParaRPr>
          </a:p>
        </p:txBody>
      </p:sp>
      <p:sp>
        <p:nvSpPr>
          <p:cNvPr id="388" name="Google Shape;388;p72"/>
          <p:cNvSpPr txBox="1"/>
          <p:nvPr/>
        </p:nvSpPr>
        <p:spPr>
          <a:xfrm>
            <a:off x="799500" y="1086450"/>
            <a:ext cx="7545000" cy="602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900">
              <a:latin typeface="Economica"/>
              <a:ea typeface="Economica"/>
              <a:cs typeface="Economica"/>
              <a:sym typeface="Economica"/>
            </a:endParaRPr>
          </a:p>
        </p:txBody>
      </p:sp>
      <p:sp>
        <p:nvSpPr>
          <p:cNvPr id="389" name="Google Shape;389;p72"/>
          <p:cNvSpPr txBox="1"/>
          <p:nvPr/>
        </p:nvSpPr>
        <p:spPr>
          <a:xfrm>
            <a:off x="0" y="3880150"/>
            <a:ext cx="8397300" cy="10551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br>
              <a:rPr lang="en" sz="1000">
                <a:solidFill>
                  <a:schemeClr val="dk1"/>
                </a:solidFill>
                <a:latin typeface="Open Sans"/>
                <a:ea typeface="Open Sans"/>
                <a:cs typeface="Open Sans"/>
                <a:sym typeface="Open Sans"/>
              </a:rPr>
            </a:b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a:t>
            </a:r>
            <a:br>
              <a:rPr lang="en" sz="1000">
                <a:solidFill>
                  <a:schemeClr val="dk1"/>
                </a:solidFill>
                <a:latin typeface="Open Sans"/>
                <a:ea typeface="Open Sans"/>
                <a:cs typeface="Open Sans"/>
                <a:sym typeface="Open Sans"/>
              </a:rPr>
            </a:br>
            <a:br>
              <a:rPr lang="en" sz="1000">
                <a:solidFill>
                  <a:schemeClr val="dk1"/>
                </a:solidFill>
                <a:latin typeface="Open Sans"/>
                <a:ea typeface="Open Sans"/>
                <a:cs typeface="Open Sans"/>
                <a:sym typeface="Open Sans"/>
              </a:rPr>
            </a:br>
            <a:br>
              <a:rPr lang="en" sz="1000">
                <a:solidFill>
                  <a:schemeClr val="dk1"/>
                </a:solidFill>
                <a:latin typeface="Open Sans"/>
                <a:ea typeface="Open Sans"/>
                <a:cs typeface="Open Sans"/>
                <a:sym typeface="Open Sans"/>
              </a:rPr>
            </a:br>
            <a:r>
              <a:rPr lang="en" sz="900">
                <a:solidFill>
                  <a:srgbClr val="3C78D8"/>
                </a:solidFill>
                <a:highlight>
                  <a:schemeClr val="lt1"/>
                </a:highlight>
                <a:latin typeface="Consolas"/>
                <a:ea typeface="Consolas"/>
                <a:cs typeface="Consolas"/>
                <a:sym typeface="Consolas"/>
              </a:rPr>
              <a:t>He, Junxian et al. “A Probabilistic Formulation of Unsupervised Text Style Transfer.” </a:t>
            </a:r>
            <a:r>
              <a:rPr i="1" lang="en" sz="900">
                <a:solidFill>
                  <a:srgbClr val="3C78D8"/>
                </a:solidFill>
                <a:highlight>
                  <a:schemeClr val="lt1"/>
                </a:highlight>
                <a:latin typeface="Consolas"/>
                <a:ea typeface="Consolas"/>
                <a:cs typeface="Consolas"/>
                <a:sym typeface="Consolas"/>
              </a:rPr>
              <a:t>ICML, 2020</a:t>
            </a:r>
            <a:r>
              <a:rPr lang="en">
                <a:solidFill>
                  <a:srgbClr val="2E414F"/>
                </a:solidFill>
                <a:highlight>
                  <a:schemeClr val="lt1"/>
                </a:highlight>
                <a:latin typeface="Roboto"/>
                <a:ea typeface="Roboto"/>
                <a:cs typeface="Roboto"/>
                <a:sym typeface="Roboto"/>
              </a:rPr>
              <a:t> </a:t>
            </a:r>
            <a:endParaRPr sz="1050">
              <a:solidFill>
                <a:srgbClr val="202122"/>
              </a:solidFill>
              <a:highlight>
                <a:schemeClr val="lt1"/>
              </a:highlight>
            </a:endParaRPr>
          </a:p>
          <a:p>
            <a:pPr indent="457200" lvl="0" marL="0" rtl="0" algn="l">
              <a:lnSpc>
                <a:spcPct val="115000"/>
              </a:lnSpc>
              <a:spcBef>
                <a:spcPts val="1600"/>
              </a:spcBef>
              <a:spcAft>
                <a:spcPts val="1600"/>
              </a:spcAft>
              <a:buClr>
                <a:schemeClr val="dk1"/>
              </a:buClr>
              <a:buSzPts val="1100"/>
              <a:buFont typeface="Arial"/>
              <a:buNone/>
            </a:pPr>
            <a:r>
              <a:t/>
            </a:r>
            <a:endParaRPr sz="800">
              <a:solidFill>
                <a:srgbClr val="3C78D8"/>
              </a:solidFill>
            </a:endParaRPr>
          </a:p>
        </p:txBody>
      </p:sp>
      <p:pic>
        <p:nvPicPr>
          <p:cNvPr id="390" name="Google Shape;390;p72"/>
          <p:cNvPicPr preferRelativeResize="0"/>
          <p:nvPr/>
        </p:nvPicPr>
        <p:blipFill>
          <a:blip r:embed="rId3">
            <a:alphaModFix/>
          </a:blip>
          <a:stretch>
            <a:fillRect/>
          </a:stretch>
        </p:blipFill>
        <p:spPr>
          <a:xfrm>
            <a:off x="0" y="1153023"/>
            <a:ext cx="4475125" cy="2727127"/>
          </a:xfrm>
          <a:prstGeom prst="rect">
            <a:avLst/>
          </a:prstGeom>
          <a:noFill/>
          <a:ln>
            <a:noFill/>
          </a:ln>
        </p:spPr>
      </p:pic>
      <p:pic>
        <p:nvPicPr>
          <p:cNvPr id="391" name="Google Shape;391;p72"/>
          <p:cNvPicPr preferRelativeResize="0"/>
          <p:nvPr/>
        </p:nvPicPr>
        <p:blipFill>
          <a:blip r:embed="rId4">
            <a:alphaModFix/>
          </a:blip>
          <a:stretch>
            <a:fillRect/>
          </a:stretch>
        </p:blipFill>
        <p:spPr>
          <a:xfrm>
            <a:off x="4668875" y="1153025"/>
            <a:ext cx="4475125" cy="272713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73"/>
          <p:cNvSpPr txBox="1"/>
          <p:nvPr/>
        </p:nvSpPr>
        <p:spPr>
          <a:xfrm>
            <a:off x="6537100" y="5728350"/>
            <a:ext cx="4598400" cy="7290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1600"/>
              </a:spcAft>
              <a:buClr>
                <a:schemeClr val="dk1"/>
              </a:buClr>
              <a:buSzPts val="1100"/>
              <a:buFont typeface="Arial"/>
              <a:buNone/>
            </a:pPr>
            <a:r>
              <a:rPr lang="en" sz="1000">
                <a:solidFill>
                  <a:schemeClr val="dk1"/>
                </a:solidFill>
                <a:latin typeface="Open Sans"/>
                <a:ea typeface="Open Sans"/>
                <a:cs typeface="Open Sans"/>
                <a:sym typeface="Open Sans"/>
              </a:rPr>
              <a:t>                                                            ----------------------------------------------</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es  : Spanish</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en  : English</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DFLT : Disfluent   FLT: Fluent</a:t>
            </a:r>
            <a:br>
              <a:rPr lang="en" sz="1000">
                <a:solidFill>
                  <a:schemeClr val="dk1"/>
                </a:solidFill>
                <a:latin typeface="Open Sans"/>
                <a:ea typeface="Open Sans"/>
                <a:cs typeface="Open Sans"/>
                <a:sym typeface="Open Sans"/>
              </a:rPr>
            </a:br>
            <a:endParaRPr sz="1000">
              <a:latin typeface="Open Sans"/>
              <a:ea typeface="Open Sans"/>
              <a:cs typeface="Open Sans"/>
              <a:sym typeface="Open Sans"/>
            </a:endParaRPr>
          </a:p>
        </p:txBody>
      </p:sp>
      <p:sp>
        <p:nvSpPr>
          <p:cNvPr id="397" name="Google Shape;397;p73"/>
          <p:cNvSpPr txBox="1"/>
          <p:nvPr/>
        </p:nvSpPr>
        <p:spPr>
          <a:xfrm>
            <a:off x="311700" y="-115075"/>
            <a:ext cx="8520600" cy="831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400">
                <a:latin typeface="Economica"/>
                <a:ea typeface="Economica"/>
                <a:cs typeface="Economica"/>
                <a:sym typeface="Economica"/>
              </a:rPr>
              <a:t>Unsupervised Style Transfer Approach (Setting) (3/3)</a:t>
            </a:r>
            <a:endParaRPr b="1" baseline="30000" sz="3400">
              <a:solidFill>
                <a:srgbClr val="000000"/>
              </a:solidFill>
              <a:latin typeface="Economica"/>
              <a:ea typeface="Economica"/>
              <a:cs typeface="Economica"/>
              <a:sym typeface="Economica"/>
            </a:endParaRPr>
          </a:p>
        </p:txBody>
      </p:sp>
      <p:sp>
        <p:nvSpPr>
          <p:cNvPr id="398" name="Google Shape;398;p73"/>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000000"/>
                </a:solidFill>
                <a:latin typeface="Economica"/>
                <a:ea typeface="Economica"/>
                <a:cs typeface="Economica"/>
                <a:sym typeface="Economica"/>
              </a:rPr>
              <a:t>‹#›</a:t>
            </a:fld>
            <a:endParaRPr sz="1000">
              <a:solidFill>
                <a:srgbClr val="000000"/>
              </a:solidFill>
              <a:latin typeface="Economica"/>
              <a:ea typeface="Economica"/>
              <a:cs typeface="Economica"/>
              <a:sym typeface="Economica"/>
            </a:endParaRPr>
          </a:p>
        </p:txBody>
      </p:sp>
      <p:sp>
        <p:nvSpPr>
          <p:cNvPr id="399" name="Google Shape;399;p73"/>
          <p:cNvSpPr txBox="1"/>
          <p:nvPr/>
        </p:nvSpPr>
        <p:spPr>
          <a:xfrm>
            <a:off x="799500" y="1086450"/>
            <a:ext cx="7545000" cy="602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900">
              <a:latin typeface="Economica"/>
              <a:ea typeface="Economica"/>
              <a:cs typeface="Economica"/>
              <a:sym typeface="Economica"/>
            </a:endParaRPr>
          </a:p>
        </p:txBody>
      </p:sp>
      <p:sp>
        <p:nvSpPr>
          <p:cNvPr id="400" name="Google Shape;400;p73"/>
          <p:cNvSpPr txBox="1"/>
          <p:nvPr/>
        </p:nvSpPr>
        <p:spPr>
          <a:xfrm>
            <a:off x="0" y="3880150"/>
            <a:ext cx="8397300" cy="10551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br>
              <a:rPr lang="en" sz="1000">
                <a:solidFill>
                  <a:schemeClr val="dk1"/>
                </a:solidFill>
                <a:latin typeface="Open Sans"/>
                <a:ea typeface="Open Sans"/>
                <a:cs typeface="Open Sans"/>
                <a:sym typeface="Open Sans"/>
              </a:rPr>
            </a:b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a:t>
            </a:r>
            <a:br>
              <a:rPr lang="en" sz="1000">
                <a:solidFill>
                  <a:schemeClr val="dk1"/>
                </a:solidFill>
                <a:latin typeface="Open Sans"/>
                <a:ea typeface="Open Sans"/>
                <a:cs typeface="Open Sans"/>
                <a:sym typeface="Open Sans"/>
              </a:rPr>
            </a:br>
            <a:br>
              <a:rPr lang="en" sz="1000">
                <a:solidFill>
                  <a:schemeClr val="dk1"/>
                </a:solidFill>
                <a:latin typeface="Open Sans"/>
                <a:ea typeface="Open Sans"/>
                <a:cs typeface="Open Sans"/>
                <a:sym typeface="Open Sans"/>
              </a:rPr>
            </a:br>
            <a:br>
              <a:rPr lang="en" sz="1000">
                <a:solidFill>
                  <a:schemeClr val="dk1"/>
                </a:solidFill>
                <a:latin typeface="Open Sans"/>
                <a:ea typeface="Open Sans"/>
                <a:cs typeface="Open Sans"/>
                <a:sym typeface="Open Sans"/>
              </a:rPr>
            </a:br>
            <a:endParaRPr sz="1050">
              <a:solidFill>
                <a:srgbClr val="202122"/>
              </a:solidFill>
              <a:highlight>
                <a:schemeClr val="lt1"/>
              </a:highlight>
            </a:endParaRPr>
          </a:p>
          <a:p>
            <a:pPr indent="457200" lvl="0" marL="0" rtl="0" algn="l">
              <a:lnSpc>
                <a:spcPct val="115000"/>
              </a:lnSpc>
              <a:spcBef>
                <a:spcPts val="1600"/>
              </a:spcBef>
              <a:spcAft>
                <a:spcPts val="1600"/>
              </a:spcAft>
              <a:buClr>
                <a:schemeClr val="dk1"/>
              </a:buClr>
              <a:buSzPts val="1100"/>
              <a:buFont typeface="Arial"/>
              <a:buNone/>
            </a:pPr>
            <a:r>
              <a:t/>
            </a:r>
            <a:endParaRPr sz="800">
              <a:solidFill>
                <a:srgbClr val="3C78D8"/>
              </a:solidFill>
            </a:endParaRPr>
          </a:p>
        </p:txBody>
      </p:sp>
      <p:sp>
        <p:nvSpPr>
          <p:cNvPr id="401" name="Google Shape;401;p73"/>
          <p:cNvSpPr txBox="1"/>
          <p:nvPr/>
        </p:nvSpPr>
        <p:spPr>
          <a:xfrm>
            <a:off x="0" y="2571750"/>
            <a:ext cx="1811100" cy="5379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434343"/>
                </a:solidFill>
                <a:latin typeface="Economica"/>
                <a:ea typeface="Economica"/>
                <a:cs typeface="Economica"/>
                <a:sym typeface="Economica"/>
              </a:rPr>
              <a:t>Domain Embeddings:</a:t>
            </a:r>
            <a:br>
              <a:rPr b="1" lang="en" sz="1800">
                <a:solidFill>
                  <a:srgbClr val="434343"/>
                </a:solidFill>
                <a:latin typeface="Economica"/>
                <a:ea typeface="Economica"/>
                <a:cs typeface="Economica"/>
                <a:sym typeface="Economica"/>
              </a:rPr>
            </a:br>
            <a:endParaRPr b="1" sz="1800">
              <a:solidFill>
                <a:srgbClr val="434343"/>
              </a:solidFill>
              <a:latin typeface="Economica"/>
              <a:ea typeface="Economica"/>
              <a:cs typeface="Economica"/>
              <a:sym typeface="Economica"/>
            </a:endParaRPr>
          </a:p>
          <a:p>
            <a:pPr indent="0" lvl="0" marL="0" rtl="0" algn="l">
              <a:lnSpc>
                <a:spcPct val="115000"/>
              </a:lnSpc>
              <a:spcBef>
                <a:spcPts val="1600"/>
              </a:spcBef>
              <a:spcAft>
                <a:spcPts val="0"/>
              </a:spcAft>
              <a:buNone/>
            </a:pPr>
            <a:br>
              <a:rPr lang="en" sz="1800">
                <a:solidFill>
                  <a:srgbClr val="595959"/>
                </a:solidFill>
                <a:latin typeface="Consolas"/>
                <a:ea typeface="Consolas"/>
                <a:cs typeface="Consolas"/>
                <a:sym typeface="Consolas"/>
              </a:rPr>
            </a:br>
            <a:br>
              <a:rPr lang="en" sz="1600">
                <a:solidFill>
                  <a:srgbClr val="595959"/>
                </a:solidFill>
                <a:latin typeface="Economica"/>
                <a:ea typeface="Economica"/>
                <a:cs typeface="Economica"/>
                <a:sym typeface="Economica"/>
              </a:rPr>
            </a:br>
            <a:br>
              <a:rPr lang="en" sz="1600">
                <a:solidFill>
                  <a:srgbClr val="595959"/>
                </a:solidFill>
                <a:latin typeface="Economica"/>
                <a:ea typeface="Economica"/>
                <a:cs typeface="Economica"/>
                <a:sym typeface="Economica"/>
              </a:rPr>
            </a:br>
            <a:br>
              <a:rPr lang="en" sz="1600">
                <a:solidFill>
                  <a:srgbClr val="595959"/>
                </a:solidFill>
                <a:latin typeface="Economica"/>
                <a:ea typeface="Economica"/>
                <a:cs typeface="Economica"/>
                <a:sym typeface="Economica"/>
              </a:rPr>
            </a:br>
            <a:r>
              <a:rPr lang="en" sz="1600">
                <a:solidFill>
                  <a:srgbClr val="595959"/>
                </a:solidFill>
                <a:latin typeface="Economica"/>
                <a:ea typeface="Economica"/>
                <a:cs typeface="Economica"/>
                <a:sym typeface="Economica"/>
              </a:rPr>
              <a:t>	</a:t>
            </a:r>
            <a:endParaRPr sz="1600">
              <a:solidFill>
                <a:srgbClr val="595959"/>
              </a:solidFill>
              <a:latin typeface="Economica"/>
              <a:ea typeface="Economica"/>
              <a:cs typeface="Economica"/>
              <a:sym typeface="Economica"/>
            </a:endParaRPr>
          </a:p>
          <a:p>
            <a:pPr indent="0" lvl="0" marL="0" rtl="0" algn="l">
              <a:lnSpc>
                <a:spcPct val="115000"/>
              </a:lnSpc>
              <a:spcBef>
                <a:spcPts val="1600"/>
              </a:spcBef>
              <a:spcAft>
                <a:spcPts val="1600"/>
              </a:spcAft>
              <a:buNone/>
            </a:pPr>
            <a:r>
              <a:t/>
            </a:r>
            <a:endParaRPr sz="1600">
              <a:solidFill>
                <a:srgbClr val="595959"/>
              </a:solidFill>
              <a:latin typeface="Economica"/>
              <a:ea typeface="Economica"/>
              <a:cs typeface="Economica"/>
              <a:sym typeface="Economica"/>
            </a:endParaRPr>
          </a:p>
        </p:txBody>
      </p:sp>
      <p:sp>
        <p:nvSpPr>
          <p:cNvPr id="402" name="Google Shape;402;p73"/>
          <p:cNvSpPr txBox="1"/>
          <p:nvPr/>
        </p:nvSpPr>
        <p:spPr>
          <a:xfrm>
            <a:off x="0" y="3173050"/>
            <a:ext cx="4697700" cy="60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  BOS: Start Token</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Pred: Prediction</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DE: Domain Embedding                        </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a:t>
            </a:r>
            <a:endParaRPr sz="1000">
              <a:solidFill>
                <a:schemeClr val="dk1"/>
              </a:solidFill>
              <a:latin typeface="Open Sans"/>
              <a:ea typeface="Open Sans"/>
              <a:cs typeface="Open Sans"/>
              <a:sym typeface="Open Sans"/>
            </a:endParaRPr>
          </a:p>
          <a:p>
            <a:pPr indent="0" lvl="0" marL="914400" rtl="0" algn="l">
              <a:lnSpc>
                <a:spcPct val="115000"/>
              </a:lnSpc>
              <a:spcBef>
                <a:spcPts val="1600"/>
              </a:spcBef>
              <a:spcAft>
                <a:spcPts val="1600"/>
              </a:spcAft>
              <a:buClr>
                <a:schemeClr val="dk1"/>
              </a:buClr>
              <a:buSzPts val="1100"/>
              <a:buFont typeface="Arial"/>
              <a:buNone/>
            </a:pP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a:t>
            </a:r>
            <a:endParaRPr sz="1000">
              <a:latin typeface="Open Sans"/>
              <a:ea typeface="Open Sans"/>
              <a:cs typeface="Open Sans"/>
              <a:sym typeface="Open Sans"/>
            </a:endParaRPr>
          </a:p>
        </p:txBody>
      </p:sp>
      <p:pic>
        <p:nvPicPr>
          <p:cNvPr id="403" name="Google Shape;403;p73"/>
          <p:cNvPicPr preferRelativeResize="0"/>
          <p:nvPr/>
        </p:nvPicPr>
        <p:blipFill>
          <a:blip r:embed="rId3">
            <a:alphaModFix/>
          </a:blip>
          <a:stretch>
            <a:fillRect/>
          </a:stretch>
        </p:blipFill>
        <p:spPr>
          <a:xfrm>
            <a:off x="2353973" y="811498"/>
            <a:ext cx="4436050" cy="3520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74"/>
          <p:cNvSpPr txBox="1"/>
          <p:nvPr/>
        </p:nvSpPr>
        <p:spPr>
          <a:xfrm>
            <a:off x="6537100" y="5728350"/>
            <a:ext cx="4598400" cy="7290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1600"/>
              </a:spcAft>
              <a:buClr>
                <a:schemeClr val="dk1"/>
              </a:buClr>
              <a:buSzPts val="1100"/>
              <a:buFont typeface="Arial"/>
              <a:buNone/>
            </a:pPr>
            <a:r>
              <a:rPr lang="en" sz="1000">
                <a:solidFill>
                  <a:schemeClr val="dk1"/>
                </a:solidFill>
                <a:latin typeface="Open Sans"/>
                <a:ea typeface="Open Sans"/>
                <a:cs typeface="Open Sans"/>
                <a:sym typeface="Open Sans"/>
              </a:rPr>
              <a:t>                                                            ----------------------------------------------</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es  : Spanish</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en  : English</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DFLT : Disfluent   FLT: Fluent</a:t>
            </a:r>
            <a:br>
              <a:rPr lang="en" sz="1000">
                <a:solidFill>
                  <a:schemeClr val="dk1"/>
                </a:solidFill>
                <a:latin typeface="Open Sans"/>
                <a:ea typeface="Open Sans"/>
                <a:cs typeface="Open Sans"/>
                <a:sym typeface="Open Sans"/>
              </a:rPr>
            </a:br>
            <a:endParaRPr sz="1000">
              <a:latin typeface="Open Sans"/>
              <a:ea typeface="Open Sans"/>
              <a:cs typeface="Open Sans"/>
              <a:sym typeface="Open Sans"/>
            </a:endParaRPr>
          </a:p>
        </p:txBody>
      </p:sp>
      <p:sp>
        <p:nvSpPr>
          <p:cNvPr id="409" name="Google Shape;409;p74"/>
          <p:cNvSpPr txBox="1"/>
          <p:nvPr/>
        </p:nvSpPr>
        <p:spPr>
          <a:xfrm>
            <a:off x="311700" y="-115075"/>
            <a:ext cx="8520600" cy="831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400">
                <a:latin typeface="Economica"/>
                <a:ea typeface="Economica"/>
                <a:cs typeface="Economica"/>
                <a:sym typeface="Economica"/>
              </a:rPr>
              <a:t>Model Architecture</a:t>
            </a:r>
            <a:endParaRPr b="1" baseline="30000" sz="3400">
              <a:solidFill>
                <a:srgbClr val="000000"/>
              </a:solidFill>
              <a:latin typeface="Economica"/>
              <a:ea typeface="Economica"/>
              <a:cs typeface="Economica"/>
              <a:sym typeface="Economica"/>
            </a:endParaRPr>
          </a:p>
        </p:txBody>
      </p:sp>
      <p:sp>
        <p:nvSpPr>
          <p:cNvPr id="410" name="Google Shape;410;p74"/>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000000"/>
                </a:solidFill>
                <a:latin typeface="Economica"/>
                <a:ea typeface="Economica"/>
                <a:cs typeface="Economica"/>
                <a:sym typeface="Economica"/>
              </a:rPr>
              <a:t>‹#›</a:t>
            </a:fld>
            <a:endParaRPr sz="1000">
              <a:solidFill>
                <a:srgbClr val="000000"/>
              </a:solidFill>
              <a:latin typeface="Economica"/>
              <a:ea typeface="Economica"/>
              <a:cs typeface="Economica"/>
              <a:sym typeface="Economica"/>
            </a:endParaRPr>
          </a:p>
        </p:txBody>
      </p:sp>
      <p:graphicFrame>
        <p:nvGraphicFramePr>
          <p:cNvPr id="411" name="Google Shape;411;p74"/>
          <p:cNvGraphicFramePr/>
          <p:nvPr/>
        </p:nvGraphicFramePr>
        <p:xfrm>
          <a:off x="905825" y="853475"/>
          <a:ext cx="3000000" cy="3000000"/>
        </p:xfrm>
        <a:graphic>
          <a:graphicData uri="http://schemas.openxmlformats.org/drawingml/2006/table">
            <a:tbl>
              <a:tblPr>
                <a:noFill/>
                <a:tableStyleId>{B6674521-3851-4AFE-9167-808461F217D0}</a:tableStyleId>
              </a:tblPr>
              <a:tblGrid>
                <a:gridCol w="2413000"/>
                <a:gridCol w="2413000"/>
                <a:gridCol w="2413000"/>
              </a:tblGrid>
              <a:tr h="381000">
                <a:tc>
                  <a:txBody>
                    <a:bodyPr/>
                    <a:lstStyle/>
                    <a:p>
                      <a:pPr indent="0" lvl="0" marL="0" rtl="0" algn="ctr">
                        <a:spcBef>
                          <a:spcPts val="0"/>
                        </a:spcBef>
                        <a:spcAft>
                          <a:spcPts val="0"/>
                        </a:spcAft>
                        <a:buNone/>
                      </a:pPr>
                      <a:r>
                        <a:rPr b="1" lang="en"/>
                        <a:t>Attribute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rPr>
                        <a:t>Value</a:t>
                      </a:r>
                      <a:endParaRPr b="1">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rPr>
                        <a:t>Value</a:t>
                      </a:r>
                      <a:endParaRPr b="1">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Cell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rgbClr val="0000FF"/>
                          </a:solidFill>
                        </a:rPr>
                        <a:t>LSTM</a:t>
                      </a:r>
                      <a:endParaRPr b="1">
                        <a:solidFill>
                          <a:srgbClr val="0000FF"/>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rgbClr val="0000FF"/>
                          </a:solidFill>
                        </a:rPr>
                        <a:t>Transformer</a:t>
                      </a:r>
                      <a:endParaRPr b="1">
                        <a:solidFill>
                          <a:srgbClr val="0000FF"/>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Encoder Layers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0000FF"/>
                          </a:solidFill>
                        </a:rPr>
                        <a:t>1</a:t>
                      </a:r>
                      <a:endParaRPr b="1">
                        <a:solidFill>
                          <a:srgbClr val="0000FF"/>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0000FF"/>
                          </a:solidFill>
                        </a:rPr>
                        <a:t>3</a:t>
                      </a:r>
                      <a:endParaRPr b="1">
                        <a:solidFill>
                          <a:srgbClr val="0000FF"/>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Decoder Layers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0000FF"/>
                          </a:solidFill>
                        </a:rPr>
                        <a:t>1</a:t>
                      </a:r>
                      <a:endParaRPr b="1">
                        <a:solidFill>
                          <a:srgbClr val="0000FF"/>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0000FF"/>
                          </a:solidFill>
                        </a:rPr>
                        <a:t>3</a:t>
                      </a:r>
                      <a:endParaRPr b="1">
                        <a:solidFill>
                          <a:srgbClr val="0000FF"/>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Word Embedding Dimension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0000FF"/>
                          </a:solidFill>
                        </a:rPr>
                        <a:t>512</a:t>
                      </a:r>
                      <a:endParaRPr b="1">
                        <a:solidFill>
                          <a:srgbClr val="0000FF"/>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0000FF"/>
                          </a:solidFill>
                        </a:rPr>
                        <a:t>1024</a:t>
                      </a:r>
                      <a:endParaRPr b="1">
                        <a:solidFill>
                          <a:srgbClr val="0000FF"/>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Doman Embedding Dimension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0000FF"/>
                          </a:solidFill>
                        </a:rPr>
                        <a:t>512</a:t>
                      </a:r>
                      <a:endParaRPr b="1">
                        <a:solidFill>
                          <a:srgbClr val="0000FF"/>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0000FF"/>
                          </a:solidFill>
                        </a:rPr>
                        <a:t>512</a:t>
                      </a:r>
                      <a:endParaRPr b="1">
                        <a:solidFill>
                          <a:srgbClr val="0000FF"/>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Word {Shuffle, Blank, Dropout}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0000FF"/>
                          </a:solidFill>
                        </a:rPr>
                        <a:t>0</a:t>
                      </a:r>
                      <a:r>
                        <a:rPr b="1" lang="en">
                          <a:solidFill>
                            <a:srgbClr val="0000FF"/>
                          </a:solidFill>
                        </a:rPr>
                        <a:t>, 0, 0.3</a:t>
                      </a:r>
                      <a:endParaRPr b="1">
                        <a:solidFill>
                          <a:srgbClr val="0000FF"/>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0000FF"/>
                          </a:solidFill>
                        </a:rPr>
                        <a:t>3, 0.1, 0.2</a:t>
                      </a:r>
                      <a:endParaRPr b="1">
                        <a:solidFill>
                          <a:srgbClr val="0000FF"/>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Optimizer, Learning Rate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0000FF"/>
                          </a:solidFill>
                        </a:rPr>
                        <a:t>Adam, 1e-3</a:t>
                      </a:r>
                      <a:endParaRPr b="1">
                        <a:solidFill>
                          <a:srgbClr val="0000FF"/>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0000FF"/>
                          </a:solidFill>
                        </a:rPr>
                        <a:t>Adam, 1e-5</a:t>
                      </a:r>
                      <a:endParaRPr b="1">
                        <a:solidFill>
                          <a:srgbClr val="0000FF"/>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5"/>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400"/>
              <a:t>Results</a:t>
            </a:r>
            <a:r>
              <a:rPr b="1" lang="en" sz="3400">
                <a:latin typeface="Economica"/>
                <a:ea typeface="Economica"/>
                <a:cs typeface="Economica"/>
                <a:sym typeface="Economica"/>
              </a:rPr>
              <a:t> #1.</a:t>
            </a:r>
            <a:r>
              <a:rPr b="1" lang="en" sz="3400"/>
              <a:t>1</a:t>
            </a:r>
            <a:endParaRPr b="1" sz="3400">
              <a:latin typeface="Economica"/>
              <a:ea typeface="Economica"/>
              <a:cs typeface="Economica"/>
              <a:sym typeface="Economica"/>
            </a:endParaRPr>
          </a:p>
        </p:txBody>
      </p:sp>
      <p:sp>
        <p:nvSpPr>
          <p:cNvPr id="417" name="Google Shape;417;p75"/>
          <p:cNvSpPr txBox="1"/>
          <p:nvPr>
            <p:ph idx="12" type="sldNum"/>
          </p:nvPr>
        </p:nvSpPr>
        <p:spPr>
          <a:xfrm>
            <a:off x="8595308" y="476826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8" name="Google Shape;418;p75"/>
          <p:cNvSpPr txBox="1"/>
          <p:nvPr>
            <p:ph idx="1" type="body"/>
          </p:nvPr>
        </p:nvSpPr>
        <p:spPr>
          <a:xfrm>
            <a:off x="311711" y="733286"/>
            <a:ext cx="8520600" cy="521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latin typeface="Consolas"/>
                <a:ea typeface="Consolas"/>
                <a:cs typeface="Consolas"/>
                <a:sym typeface="Consolas"/>
              </a:rPr>
              <a:t>1</a:t>
            </a:r>
            <a:r>
              <a:rPr b="1" lang="en">
                <a:solidFill>
                  <a:srgbClr val="980000"/>
                </a:solidFill>
                <a:latin typeface="Consolas"/>
                <a:ea typeface="Consolas"/>
                <a:cs typeface="Consolas"/>
                <a:sym typeface="Consolas"/>
              </a:rPr>
              <a:t>. </a:t>
            </a:r>
            <a:r>
              <a:rPr b="1" lang="en">
                <a:solidFill>
                  <a:srgbClr val="980000"/>
                </a:solidFill>
                <a:latin typeface="Consolas"/>
                <a:ea typeface="Consolas"/>
                <a:cs typeface="Consolas"/>
                <a:sym typeface="Consolas"/>
              </a:rPr>
              <a:t>Classifier vs Binary Embedding</a:t>
            </a:r>
            <a:r>
              <a:rPr b="1" lang="en">
                <a:solidFill>
                  <a:srgbClr val="980000"/>
                </a:solidFill>
                <a:latin typeface="Consolas"/>
                <a:ea typeface="Consolas"/>
                <a:cs typeface="Consolas"/>
                <a:sym typeface="Consolas"/>
              </a:rPr>
              <a:t> in Encoder &amp; Decoder:</a:t>
            </a:r>
            <a:br>
              <a:rPr lang="en" sz="900">
                <a:solidFill>
                  <a:srgbClr val="434343"/>
                </a:solidFill>
                <a:latin typeface="Consolas"/>
                <a:ea typeface="Consolas"/>
                <a:cs typeface="Consolas"/>
                <a:sym typeface="Consolas"/>
              </a:rPr>
            </a:br>
            <a:endParaRPr sz="900">
              <a:solidFill>
                <a:srgbClr val="434343"/>
              </a:solidFill>
              <a:latin typeface="Consolas"/>
              <a:ea typeface="Consolas"/>
              <a:cs typeface="Consolas"/>
              <a:sym typeface="Consolas"/>
            </a:endParaRPr>
          </a:p>
          <a:p>
            <a:pPr indent="0" lvl="0" marL="0" rtl="0" algn="l">
              <a:spcBef>
                <a:spcPts val="1600"/>
              </a:spcBef>
              <a:spcAft>
                <a:spcPts val="0"/>
              </a:spcAft>
              <a:buNone/>
            </a:pPr>
            <a:br>
              <a:rPr lang="en" sz="1300">
                <a:latin typeface="Consolas"/>
                <a:ea typeface="Consolas"/>
                <a:cs typeface="Consolas"/>
                <a:sym typeface="Consolas"/>
              </a:rPr>
            </a:br>
            <a:br>
              <a:rPr lang="en" sz="1100">
                <a:latin typeface="Economica"/>
                <a:ea typeface="Economica"/>
                <a:cs typeface="Economica"/>
                <a:sym typeface="Economica"/>
              </a:rPr>
            </a:br>
            <a:br>
              <a:rPr lang="en" sz="1100">
                <a:latin typeface="Economica"/>
                <a:ea typeface="Economica"/>
                <a:cs typeface="Economica"/>
                <a:sym typeface="Economica"/>
              </a:rPr>
            </a:br>
            <a:br>
              <a:rPr lang="en" sz="1100">
                <a:latin typeface="Economica"/>
                <a:ea typeface="Economica"/>
                <a:cs typeface="Economica"/>
                <a:sym typeface="Economica"/>
              </a:rPr>
            </a:br>
            <a:r>
              <a:rPr lang="en" sz="1100">
                <a:latin typeface="Economica"/>
                <a:ea typeface="Economica"/>
                <a:cs typeface="Economica"/>
                <a:sym typeface="Economica"/>
              </a:rPr>
              <a:t>	</a:t>
            </a:r>
            <a:endParaRPr sz="1100">
              <a:latin typeface="Economica"/>
              <a:ea typeface="Economica"/>
              <a:cs typeface="Economica"/>
              <a:sym typeface="Economica"/>
            </a:endParaRPr>
          </a:p>
          <a:p>
            <a:pPr indent="0" lvl="0" marL="0" rtl="0" algn="l">
              <a:spcBef>
                <a:spcPts val="1600"/>
              </a:spcBef>
              <a:spcAft>
                <a:spcPts val="1600"/>
              </a:spcAft>
              <a:buNone/>
            </a:pPr>
            <a:r>
              <a:t/>
            </a:r>
            <a:endParaRPr sz="1100">
              <a:latin typeface="Economica"/>
              <a:ea typeface="Economica"/>
              <a:cs typeface="Economica"/>
              <a:sym typeface="Economica"/>
            </a:endParaRPr>
          </a:p>
        </p:txBody>
      </p:sp>
      <p:graphicFrame>
        <p:nvGraphicFramePr>
          <p:cNvPr id="419" name="Google Shape;419;p75"/>
          <p:cNvGraphicFramePr/>
          <p:nvPr/>
        </p:nvGraphicFramePr>
        <p:xfrm>
          <a:off x="1331000" y="1424838"/>
          <a:ext cx="3000000" cy="3000000"/>
        </p:xfrm>
        <a:graphic>
          <a:graphicData uri="http://schemas.openxmlformats.org/drawingml/2006/table">
            <a:tbl>
              <a:tblPr>
                <a:noFill/>
                <a:tableStyleId>{B6674521-3851-4AFE-9167-808461F217D0}</a:tableStyleId>
              </a:tblPr>
              <a:tblGrid>
                <a:gridCol w="1422825"/>
                <a:gridCol w="1318900"/>
                <a:gridCol w="1223650"/>
                <a:gridCol w="1405525"/>
                <a:gridCol w="1111100"/>
              </a:tblGrid>
              <a:tr h="396200">
                <a:tc>
                  <a:txBody>
                    <a:bodyPr/>
                    <a:lstStyle/>
                    <a:p>
                      <a:pPr indent="0" lvl="0" marL="0" rtl="0" algn="ctr">
                        <a:spcBef>
                          <a:spcPts val="0"/>
                        </a:spcBef>
                        <a:spcAft>
                          <a:spcPts val="0"/>
                        </a:spcAft>
                        <a:buNone/>
                      </a:pPr>
                      <a:r>
                        <a:t/>
                      </a:r>
                      <a:endParaRPr/>
                    </a:p>
                  </a:txBody>
                  <a:tcPr marT="91425" marB="91425" marR="91425" marL="91425" anchor="ctr">
                    <a:lnB cap="flat" cmpd="sng" w="9525">
                      <a:solidFill>
                        <a:srgbClr val="9E9E9E"/>
                      </a:solidFill>
                      <a:prstDash val="solid"/>
                      <a:round/>
                      <a:headEnd len="sm" w="sm" type="none"/>
                      <a:tailEnd len="sm" w="sm" type="none"/>
                    </a:lnB>
                  </a:tcPr>
                </a:tc>
                <a:tc gridSpan="2">
                  <a:txBody>
                    <a:bodyPr/>
                    <a:lstStyle/>
                    <a:p>
                      <a:pPr indent="0" lvl="0" marL="0" rtl="0" algn="ctr">
                        <a:spcBef>
                          <a:spcPts val="0"/>
                        </a:spcBef>
                        <a:spcAft>
                          <a:spcPts val="0"/>
                        </a:spcAft>
                        <a:buNone/>
                      </a:pPr>
                      <a:r>
                        <a:rPr b="1" lang="en"/>
                        <a:t>Binary Embeddings</a:t>
                      </a:r>
                      <a:endParaRPr b="1"/>
                    </a:p>
                  </a:txBody>
                  <a:tcPr marT="91425" marB="91425" marR="91425" marL="91425" anchor="ctr">
                    <a:lnB cap="flat" cmpd="sng" w="9525">
                      <a:solidFill>
                        <a:srgbClr val="9E9E9E"/>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b="1" lang="en"/>
                        <a:t>Classifier Embeddings</a:t>
                      </a:r>
                      <a:endParaRPr b="1"/>
                    </a:p>
                  </a:txBody>
                  <a:tcPr marT="91425" marB="91425" marR="91425" marL="91425" anchor="ctr">
                    <a:lnB cap="flat" cmpd="sng" w="9525">
                      <a:solidFill>
                        <a:srgbClr val="9E9E9E"/>
                      </a:solidFill>
                      <a:prstDash val="solid"/>
                      <a:round/>
                      <a:headEnd len="sm" w="sm" type="none"/>
                      <a:tailEnd len="sm" w="sm" type="none"/>
                    </a:lnB>
                  </a:tcPr>
                </a:tc>
                <a:tc hMerge="1"/>
              </a:tr>
              <a:tr h="654775">
                <a:tc>
                  <a:txBody>
                    <a:bodyPr/>
                    <a:lstStyle/>
                    <a:p>
                      <a:pPr indent="0" lvl="0" marL="0" rtl="0" algn="l">
                        <a:spcBef>
                          <a:spcPts val="0"/>
                        </a:spcBef>
                        <a:spcAft>
                          <a:spcPts val="0"/>
                        </a:spcAft>
                        <a:buNone/>
                      </a:pPr>
                      <a:r>
                        <a:rPr b="1" lang="en" sz="1200">
                          <a:solidFill>
                            <a:schemeClr val="dk1"/>
                          </a:solidFill>
                        </a:rPr>
                        <a:t>Model</a:t>
                      </a:r>
                      <a:endParaRPr b="1"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t>Validation</a:t>
                      </a:r>
                      <a:endParaRPr b="1"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t>Test</a:t>
                      </a:r>
                      <a:endParaRPr b="1"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t>Validation</a:t>
                      </a:r>
                      <a:endParaRPr b="1"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t>Test</a:t>
                      </a:r>
                      <a:endParaRPr b="1"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6875">
                <a:tc>
                  <a:txBody>
                    <a:bodyPr/>
                    <a:lstStyle/>
                    <a:p>
                      <a:pPr indent="0" lvl="0" marL="0" rtl="0" algn="l">
                        <a:spcBef>
                          <a:spcPts val="0"/>
                        </a:spcBef>
                        <a:spcAft>
                          <a:spcPts val="0"/>
                        </a:spcAft>
                        <a:buNone/>
                      </a:pPr>
                      <a:r>
                        <a:rPr b="1" lang="en" sz="1200"/>
                        <a:t>LSTM</a:t>
                      </a:r>
                      <a:endParaRPr b="1"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200"/>
                        <a:t>60.61</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61.81</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61.26</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200"/>
                        <a:t>62.64</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99999"/>
                      </a:solidFill>
                      <a:prstDash val="solid"/>
                      <a:round/>
                      <a:headEnd len="sm" w="sm" type="none"/>
                      <a:tailEnd len="sm" w="sm" type="none"/>
                    </a:lnB>
                  </a:tcPr>
                </a:tc>
              </a:tr>
              <a:tr h="466875">
                <a:tc>
                  <a:txBody>
                    <a:bodyPr/>
                    <a:lstStyle/>
                    <a:p>
                      <a:pPr indent="0" lvl="0" marL="0" rtl="0" algn="l">
                        <a:spcBef>
                          <a:spcPts val="0"/>
                        </a:spcBef>
                        <a:spcAft>
                          <a:spcPts val="0"/>
                        </a:spcAft>
                        <a:buNone/>
                      </a:pPr>
                      <a:r>
                        <a:rPr b="1" lang="en" sz="1200"/>
                        <a:t>Transformer</a:t>
                      </a:r>
                      <a:endParaRPr b="1"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200">
                          <a:solidFill>
                            <a:schemeClr val="dk1"/>
                          </a:solidFill>
                        </a:rPr>
                        <a:t>77.34</a:t>
                      </a:r>
                      <a:endParaRPr sz="1200"/>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1"/>
                          </a:solidFill>
                        </a:rPr>
                        <a:t>77.97</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78.72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1"/>
                          </a:solidFill>
                        </a:rPr>
                        <a:t>79.39</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76"/>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400"/>
              <a:t>Results</a:t>
            </a:r>
            <a:r>
              <a:rPr b="1" lang="en" sz="3400">
                <a:latin typeface="Economica"/>
                <a:ea typeface="Economica"/>
                <a:cs typeface="Economica"/>
                <a:sym typeface="Economica"/>
              </a:rPr>
              <a:t> #1.</a:t>
            </a:r>
            <a:r>
              <a:rPr b="1" lang="en" sz="3400"/>
              <a:t>2</a:t>
            </a:r>
            <a:endParaRPr b="1" sz="3400">
              <a:latin typeface="Economica"/>
              <a:ea typeface="Economica"/>
              <a:cs typeface="Economica"/>
              <a:sym typeface="Economica"/>
            </a:endParaRPr>
          </a:p>
        </p:txBody>
      </p:sp>
      <p:sp>
        <p:nvSpPr>
          <p:cNvPr id="425" name="Google Shape;425;p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6" name="Google Shape;426;p76"/>
          <p:cNvSpPr txBox="1"/>
          <p:nvPr>
            <p:ph idx="1" type="body"/>
          </p:nvPr>
        </p:nvSpPr>
        <p:spPr>
          <a:xfrm>
            <a:off x="295461" y="749977"/>
            <a:ext cx="8520600" cy="521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434343"/>
                </a:solidFill>
                <a:latin typeface="Consolas"/>
                <a:ea typeface="Consolas"/>
                <a:cs typeface="Consolas"/>
                <a:sym typeface="Consolas"/>
              </a:rPr>
              <a:t>Model: Unsupervised Style Transfer (Transformer)</a:t>
            </a:r>
            <a:br>
              <a:rPr lang="en">
                <a:solidFill>
                  <a:srgbClr val="434343"/>
                </a:solidFill>
                <a:latin typeface="Consolas"/>
                <a:ea typeface="Consolas"/>
                <a:cs typeface="Consolas"/>
                <a:sym typeface="Consolas"/>
              </a:rPr>
            </a:br>
            <a:r>
              <a:rPr b="1" lang="en">
                <a:solidFill>
                  <a:srgbClr val="980000"/>
                </a:solidFill>
                <a:latin typeface="Consolas"/>
                <a:ea typeface="Consolas"/>
                <a:cs typeface="Consolas"/>
                <a:sym typeface="Consolas"/>
              </a:rPr>
              <a:t>4</a:t>
            </a:r>
            <a:r>
              <a:rPr b="1" lang="en">
                <a:solidFill>
                  <a:srgbClr val="980000"/>
                </a:solidFill>
                <a:latin typeface="Consolas"/>
                <a:ea typeface="Consolas"/>
                <a:cs typeface="Consolas"/>
                <a:sym typeface="Consolas"/>
              </a:rPr>
              <a:t>. Effect of Length of Input Sentence:</a:t>
            </a:r>
            <a:br>
              <a:rPr lang="en" sz="1400">
                <a:solidFill>
                  <a:srgbClr val="434343"/>
                </a:solidFill>
                <a:latin typeface="Consolas"/>
                <a:ea typeface="Consolas"/>
                <a:cs typeface="Consolas"/>
                <a:sym typeface="Consolas"/>
              </a:rPr>
            </a:br>
            <a:r>
              <a:rPr lang="en" sz="1400">
                <a:solidFill>
                  <a:srgbClr val="434343"/>
                </a:solidFill>
                <a:latin typeface="Consolas"/>
                <a:ea typeface="Consolas"/>
                <a:cs typeface="Consolas"/>
                <a:sym typeface="Consolas"/>
              </a:rPr>
              <a:t>									</a:t>
            </a:r>
            <a:endParaRPr sz="1400">
              <a:solidFill>
                <a:srgbClr val="434343"/>
              </a:solidFill>
              <a:latin typeface="Consolas"/>
              <a:ea typeface="Consolas"/>
              <a:cs typeface="Consolas"/>
              <a:sym typeface="Consolas"/>
            </a:endParaRPr>
          </a:p>
          <a:p>
            <a:pPr indent="0" lvl="0" marL="0" rtl="0" algn="l">
              <a:spcBef>
                <a:spcPts val="1600"/>
              </a:spcBef>
              <a:spcAft>
                <a:spcPts val="0"/>
              </a:spcAft>
              <a:buNone/>
            </a:pPr>
            <a:br>
              <a:rPr lang="en">
                <a:latin typeface="Consolas"/>
                <a:ea typeface="Consolas"/>
                <a:cs typeface="Consolas"/>
                <a:sym typeface="Consolas"/>
              </a:rPr>
            </a:br>
            <a:br>
              <a:rPr lang="en" sz="1600">
                <a:latin typeface="Economica"/>
                <a:ea typeface="Economica"/>
                <a:cs typeface="Economica"/>
                <a:sym typeface="Economica"/>
              </a:rPr>
            </a:br>
            <a:br>
              <a:rPr lang="en" sz="1600">
                <a:latin typeface="Economica"/>
                <a:ea typeface="Economica"/>
                <a:cs typeface="Economica"/>
                <a:sym typeface="Economica"/>
              </a:rPr>
            </a:br>
            <a:br>
              <a:rPr lang="en" sz="1600">
                <a:latin typeface="Economica"/>
                <a:ea typeface="Economica"/>
                <a:cs typeface="Economica"/>
                <a:sym typeface="Economica"/>
              </a:rPr>
            </a:br>
            <a:r>
              <a:rPr lang="en" sz="1600">
                <a:latin typeface="Economica"/>
                <a:ea typeface="Economica"/>
                <a:cs typeface="Economica"/>
                <a:sym typeface="Economica"/>
              </a:rPr>
              <a:t>	</a:t>
            </a:r>
            <a:endParaRPr sz="1600">
              <a:latin typeface="Economica"/>
              <a:ea typeface="Economica"/>
              <a:cs typeface="Economica"/>
              <a:sym typeface="Economica"/>
            </a:endParaRPr>
          </a:p>
          <a:p>
            <a:pPr indent="0" lvl="0" marL="0" rtl="0" algn="l">
              <a:spcBef>
                <a:spcPts val="1600"/>
              </a:spcBef>
              <a:spcAft>
                <a:spcPts val="1600"/>
              </a:spcAft>
              <a:buNone/>
            </a:pPr>
            <a:r>
              <a:t/>
            </a:r>
            <a:endParaRPr sz="1600">
              <a:latin typeface="Economica"/>
              <a:ea typeface="Economica"/>
              <a:cs typeface="Economica"/>
              <a:sym typeface="Economica"/>
            </a:endParaRPr>
          </a:p>
        </p:txBody>
      </p:sp>
      <p:pic>
        <p:nvPicPr>
          <p:cNvPr id="427" name="Google Shape;427;p76"/>
          <p:cNvPicPr preferRelativeResize="0"/>
          <p:nvPr/>
        </p:nvPicPr>
        <p:blipFill>
          <a:blip r:embed="rId3">
            <a:alphaModFix/>
          </a:blip>
          <a:stretch>
            <a:fillRect/>
          </a:stretch>
        </p:blipFill>
        <p:spPr>
          <a:xfrm>
            <a:off x="2652714" y="1815424"/>
            <a:ext cx="3838575" cy="2923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7"/>
          <p:cNvSpPr txBox="1"/>
          <p:nvPr/>
        </p:nvSpPr>
        <p:spPr>
          <a:xfrm>
            <a:off x="6537100" y="5728350"/>
            <a:ext cx="4598400" cy="7290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1600"/>
              </a:spcAft>
              <a:buClr>
                <a:schemeClr val="dk1"/>
              </a:buClr>
              <a:buSzPts val="1100"/>
              <a:buFont typeface="Arial"/>
              <a:buNone/>
            </a:pPr>
            <a:r>
              <a:rPr lang="en" sz="1000">
                <a:solidFill>
                  <a:schemeClr val="dk1"/>
                </a:solidFill>
                <a:latin typeface="Open Sans"/>
                <a:ea typeface="Open Sans"/>
                <a:cs typeface="Open Sans"/>
                <a:sym typeface="Open Sans"/>
              </a:rPr>
              <a:t>                                                            ----------------------------------------------</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es  : Spanish</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en  : English</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DFLT : Disfluent   FLT: Fluent</a:t>
            </a:r>
            <a:br>
              <a:rPr lang="en" sz="1000">
                <a:solidFill>
                  <a:schemeClr val="dk1"/>
                </a:solidFill>
                <a:latin typeface="Open Sans"/>
                <a:ea typeface="Open Sans"/>
                <a:cs typeface="Open Sans"/>
                <a:sym typeface="Open Sans"/>
              </a:rPr>
            </a:br>
            <a:endParaRPr sz="1000">
              <a:latin typeface="Open Sans"/>
              <a:ea typeface="Open Sans"/>
              <a:cs typeface="Open Sans"/>
              <a:sym typeface="Open Sans"/>
            </a:endParaRPr>
          </a:p>
        </p:txBody>
      </p:sp>
      <p:sp>
        <p:nvSpPr>
          <p:cNvPr id="433" name="Google Shape;433;p77"/>
          <p:cNvSpPr txBox="1"/>
          <p:nvPr/>
        </p:nvSpPr>
        <p:spPr>
          <a:xfrm>
            <a:off x="311700" y="-198175"/>
            <a:ext cx="8520600" cy="831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400">
                <a:latin typeface="Economica"/>
                <a:ea typeface="Economica"/>
                <a:cs typeface="Economica"/>
                <a:sym typeface="Economica"/>
              </a:rPr>
              <a:t>Results #1.3</a:t>
            </a:r>
            <a:endParaRPr b="1" baseline="30000" sz="3400">
              <a:solidFill>
                <a:srgbClr val="000000"/>
              </a:solidFill>
              <a:latin typeface="Economica"/>
              <a:ea typeface="Economica"/>
              <a:cs typeface="Economica"/>
              <a:sym typeface="Economica"/>
            </a:endParaRPr>
          </a:p>
        </p:txBody>
      </p:sp>
      <p:sp>
        <p:nvSpPr>
          <p:cNvPr id="434" name="Google Shape;434;p77"/>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000000"/>
                </a:solidFill>
                <a:latin typeface="Economica"/>
                <a:ea typeface="Economica"/>
                <a:cs typeface="Economica"/>
                <a:sym typeface="Economica"/>
              </a:rPr>
              <a:t>‹#›</a:t>
            </a:fld>
            <a:endParaRPr sz="1000">
              <a:solidFill>
                <a:srgbClr val="000000"/>
              </a:solidFill>
              <a:latin typeface="Economica"/>
              <a:ea typeface="Economica"/>
              <a:cs typeface="Economica"/>
              <a:sym typeface="Economica"/>
            </a:endParaRPr>
          </a:p>
        </p:txBody>
      </p:sp>
      <p:sp>
        <p:nvSpPr>
          <p:cNvPr id="435" name="Google Shape;435;p77"/>
          <p:cNvSpPr txBox="1"/>
          <p:nvPr/>
        </p:nvSpPr>
        <p:spPr>
          <a:xfrm>
            <a:off x="5031954" y="4812755"/>
            <a:ext cx="4239600" cy="5418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1600"/>
              </a:spcAft>
              <a:buNone/>
            </a:pPr>
            <a:r>
              <a:rPr lang="en" sz="1000">
                <a:solidFill>
                  <a:schemeClr val="dk1"/>
                </a:solidFill>
                <a:latin typeface="Open Sans"/>
                <a:ea typeface="Open Sans"/>
                <a:cs typeface="Open Sans"/>
                <a:sym typeface="Open Sans"/>
              </a:rPr>
              <a:t>#Numbers on the slide represent: </a:t>
            </a:r>
            <a:r>
              <a:rPr b="1" lang="en" sz="1000">
                <a:solidFill>
                  <a:schemeClr val="dk1"/>
                </a:solidFill>
                <a:latin typeface="Open Sans"/>
                <a:ea typeface="Open Sans"/>
                <a:cs typeface="Open Sans"/>
                <a:sym typeface="Open Sans"/>
              </a:rPr>
              <a:t>BLEU Score</a:t>
            </a:r>
            <a:endParaRPr b="1"/>
          </a:p>
        </p:txBody>
      </p:sp>
      <p:sp>
        <p:nvSpPr>
          <p:cNvPr id="436" name="Google Shape;436;p77"/>
          <p:cNvSpPr txBox="1"/>
          <p:nvPr/>
        </p:nvSpPr>
        <p:spPr>
          <a:xfrm>
            <a:off x="295461" y="638161"/>
            <a:ext cx="8520600" cy="521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rgbClr val="434343"/>
                </a:solidFill>
                <a:latin typeface="Consolas"/>
                <a:ea typeface="Consolas"/>
                <a:cs typeface="Consolas"/>
                <a:sym typeface="Consolas"/>
              </a:rPr>
              <a:t>Model: Unsupervised Style Transfer (Transformer)</a:t>
            </a:r>
            <a:br>
              <a:rPr lang="en" sz="1800">
                <a:solidFill>
                  <a:srgbClr val="434343"/>
                </a:solidFill>
                <a:latin typeface="Consolas"/>
                <a:ea typeface="Consolas"/>
                <a:cs typeface="Consolas"/>
                <a:sym typeface="Consolas"/>
              </a:rPr>
            </a:br>
            <a:r>
              <a:rPr b="1" lang="en" sz="1800">
                <a:solidFill>
                  <a:srgbClr val="980000"/>
                </a:solidFill>
                <a:latin typeface="Consolas"/>
                <a:ea typeface="Consolas"/>
                <a:cs typeface="Consolas"/>
                <a:sym typeface="Consolas"/>
              </a:rPr>
              <a:t>5</a:t>
            </a:r>
            <a:r>
              <a:rPr b="1" lang="en" sz="1800">
                <a:solidFill>
                  <a:srgbClr val="980000"/>
                </a:solidFill>
                <a:latin typeface="Consolas"/>
                <a:ea typeface="Consolas"/>
                <a:cs typeface="Consolas"/>
                <a:sym typeface="Consolas"/>
              </a:rPr>
              <a:t>. Semi-Supervised Experiments: </a:t>
            </a:r>
            <a:endParaRPr b="1" sz="1800">
              <a:solidFill>
                <a:srgbClr val="980000"/>
              </a:solidFill>
              <a:latin typeface="Consolas"/>
              <a:ea typeface="Consolas"/>
              <a:cs typeface="Consolas"/>
              <a:sym typeface="Consolas"/>
            </a:endParaRPr>
          </a:p>
          <a:p>
            <a:pPr indent="0" lvl="0" marL="0" rtl="0" algn="l">
              <a:lnSpc>
                <a:spcPct val="115000"/>
              </a:lnSpc>
              <a:spcBef>
                <a:spcPts val="1600"/>
              </a:spcBef>
              <a:spcAft>
                <a:spcPts val="0"/>
              </a:spcAft>
              <a:buNone/>
            </a:pPr>
            <a:r>
              <a:rPr b="1" lang="en" sz="1200">
                <a:solidFill>
                  <a:srgbClr val="434343"/>
                </a:solidFill>
                <a:latin typeface="Consolas"/>
                <a:ea typeface="Consolas"/>
                <a:cs typeface="Consolas"/>
                <a:sym typeface="Consolas"/>
              </a:rPr>
              <a:t>Fine Tuning:</a:t>
            </a:r>
            <a:br>
              <a:rPr lang="en" sz="1200">
                <a:solidFill>
                  <a:srgbClr val="434343"/>
                </a:solidFill>
                <a:latin typeface="Consolas"/>
                <a:ea typeface="Consolas"/>
                <a:cs typeface="Consolas"/>
                <a:sym typeface="Consolas"/>
              </a:rPr>
            </a:br>
            <a:r>
              <a:rPr lang="en" sz="1100">
                <a:solidFill>
                  <a:srgbClr val="434343"/>
                </a:solidFill>
                <a:latin typeface="Consolas"/>
                <a:ea typeface="Consolas"/>
                <a:cs typeface="Consolas"/>
                <a:sym typeface="Consolas"/>
              </a:rPr>
              <a:t>A.</a:t>
            </a:r>
            <a:r>
              <a:rPr lang="en" sz="1200">
                <a:solidFill>
                  <a:srgbClr val="434343"/>
                </a:solidFill>
                <a:latin typeface="Consolas"/>
                <a:ea typeface="Consolas"/>
                <a:cs typeface="Consolas"/>
                <a:sym typeface="Consolas"/>
              </a:rPr>
              <a:t> </a:t>
            </a:r>
            <a:r>
              <a:rPr lang="en" sz="1100">
                <a:solidFill>
                  <a:srgbClr val="434343"/>
                </a:solidFill>
                <a:latin typeface="Consolas"/>
                <a:ea typeface="Consolas"/>
                <a:cs typeface="Consolas"/>
                <a:sym typeface="Consolas"/>
              </a:rPr>
              <a:t>Pretrained Model: </a:t>
            </a:r>
            <a:r>
              <a:rPr b="1" lang="en" sz="1100">
                <a:solidFill>
                  <a:srgbClr val="434343"/>
                </a:solidFill>
                <a:latin typeface="Consolas"/>
                <a:ea typeface="Consolas"/>
                <a:cs typeface="Consolas"/>
                <a:sym typeface="Consolas"/>
              </a:rPr>
              <a:t>Unsupervised Style Transfer</a:t>
            </a:r>
            <a:br>
              <a:rPr lang="en" sz="1100">
                <a:solidFill>
                  <a:srgbClr val="434343"/>
                </a:solidFill>
                <a:latin typeface="Consolas"/>
                <a:ea typeface="Consolas"/>
                <a:cs typeface="Consolas"/>
                <a:sym typeface="Consolas"/>
              </a:rPr>
            </a:br>
            <a:r>
              <a:rPr lang="en" sz="1100">
                <a:solidFill>
                  <a:srgbClr val="434343"/>
                </a:solidFill>
                <a:latin typeface="Consolas"/>
                <a:ea typeface="Consolas"/>
                <a:cs typeface="Consolas"/>
                <a:sym typeface="Consolas"/>
              </a:rPr>
              <a:t>B. Supervised Fine Tuning on Parallel Data. </a:t>
            </a:r>
            <a:endParaRPr sz="1100">
              <a:solidFill>
                <a:srgbClr val="434343"/>
              </a:solidFill>
              <a:latin typeface="Consolas"/>
              <a:ea typeface="Consolas"/>
              <a:cs typeface="Consolas"/>
              <a:sym typeface="Consolas"/>
            </a:endParaRPr>
          </a:p>
          <a:p>
            <a:pPr indent="0" lvl="0" marL="0" rtl="0" algn="l">
              <a:lnSpc>
                <a:spcPct val="115000"/>
              </a:lnSpc>
              <a:spcBef>
                <a:spcPts val="1600"/>
              </a:spcBef>
              <a:spcAft>
                <a:spcPts val="0"/>
              </a:spcAft>
              <a:buNone/>
            </a:pPr>
            <a:r>
              <a:t/>
            </a:r>
            <a:endParaRPr sz="1100">
              <a:solidFill>
                <a:srgbClr val="434343"/>
              </a:solidFill>
              <a:latin typeface="Consolas"/>
              <a:ea typeface="Consolas"/>
              <a:cs typeface="Consolas"/>
              <a:sym typeface="Consolas"/>
            </a:endParaRPr>
          </a:p>
          <a:p>
            <a:pPr indent="0" lvl="0" marL="0" rtl="0" algn="l">
              <a:lnSpc>
                <a:spcPct val="115000"/>
              </a:lnSpc>
              <a:spcBef>
                <a:spcPts val="1600"/>
              </a:spcBef>
              <a:spcAft>
                <a:spcPts val="0"/>
              </a:spcAft>
              <a:buNone/>
            </a:pPr>
            <a:r>
              <a:rPr b="1" lang="en" sz="1100">
                <a:solidFill>
                  <a:srgbClr val="434343"/>
                </a:solidFill>
                <a:latin typeface="Consolas"/>
                <a:ea typeface="Consolas"/>
                <a:cs typeface="Consolas"/>
                <a:sym typeface="Consolas"/>
              </a:rPr>
              <a:t>Selection of Parallel Data:</a:t>
            </a:r>
            <a:br>
              <a:rPr lang="en" sz="1100">
                <a:solidFill>
                  <a:srgbClr val="434343"/>
                </a:solidFill>
                <a:latin typeface="Consolas"/>
                <a:ea typeface="Consolas"/>
                <a:cs typeface="Consolas"/>
                <a:sym typeface="Consolas"/>
              </a:rPr>
            </a:br>
            <a:r>
              <a:rPr lang="en" sz="1100">
                <a:solidFill>
                  <a:srgbClr val="434343"/>
                </a:solidFill>
                <a:latin typeface="Consolas"/>
                <a:ea typeface="Consolas"/>
                <a:cs typeface="Consolas"/>
                <a:sym typeface="Consolas"/>
              </a:rPr>
              <a:t>A. Random x% of shuffled parallel sentences from  </a:t>
            </a:r>
            <a:br>
              <a:rPr lang="en" sz="1100">
                <a:solidFill>
                  <a:srgbClr val="434343"/>
                </a:solidFill>
                <a:latin typeface="Consolas"/>
                <a:ea typeface="Consolas"/>
                <a:cs typeface="Consolas"/>
                <a:sym typeface="Consolas"/>
              </a:rPr>
            </a:br>
            <a:r>
              <a:rPr lang="en" sz="1100">
                <a:solidFill>
                  <a:srgbClr val="434343"/>
                </a:solidFill>
                <a:latin typeface="Consolas"/>
                <a:ea typeface="Consolas"/>
                <a:cs typeface="Consolas"/>
                <a:sym typeface="Consolas"/>
              </a:rPr>
              <a:t>   train set. </a:t>
            </a:r>
            <a:endParaRPr sz="1100">
              <a:solidFill>
                <a:srgbClr val="434343"/>
              </a:solidFill>
              <a:latin typeface="Consolas"/>
              <a:ea typeface="Consolas"/>
              <a:cs typeface="Consolas"/>
              <a:sym typeface="Consolas"/>
            </a:endParaRPr>
          </a:p>
          <a:p>
            <a:pPr indent="0" lvl="0" marL="0" rtl="0" algn="l">
              <a:lnSpc>
                <a:spcPct val="115000"/>
              </a:lnSpc>
              <a:spcBef>
                <a:spcPts val="1600"/>
              </a:spcBef>
              <a:spcAft>
                <a:spcPts val="0"/>
              </a:spcAft>
              <a:buNone/>
            </a:pPr>
            <a:r>
              <a:t/>
            </a:r>
            <a:endParaRPr sz="1100">
              <a:solidFill>
                <a:srgbClr val="434343"/>
              </a:solidFill>
              <a:latin typeface="Consolas"/>
              <a:ea typeface="Consolas"/>
              <a:cs typeface="Consolas"/>
              <a:sym typeface="Consolas"/>
            </a:endParaRPr>
          </a:p>
          <a:p>
            <a:pPr indent="0" lvl="0" marL="0" rtl="0" algn="l">
              <a:lnSpc>
                <a:spcPct val="115000"/>
              </a:lnSpc>
              <a:spcBef>
                <a:spcPts val="1600"/>
              </a:spcBef>
              <a:spcAft>
                <a:spcPts val="0"/>
              </a:spcAft>
              <a:buNone/>
            </a:pPr>
            <a:br>
              <a:rPr lang="en" sz="1100">
                <a:solidFill>
                  <a:srgbClr val="434343"/>
                </a:solidFill>
                <a:latin typeface="Consolas"/>
                <a:ea typeface="Consolas"/>
                <a:cs typeface="Consolas"/>
                <a:sym typeface="Consolas"/>
              </a:rPr>
            </a:br>
            <a:endParaRPr sz="1100">
              <a:solidFill>
                <a:srgbClr val="434343"/>
              </a:solidFill>
              <a:latin typeface="Consolas"/>
              <a:ea typeface="Consolas"/>
              <a:cs typeface="Consolas"/>
              <a:sym typeface="Consolas"/>
            </a:endParaRPr>
          </a:p>
          <a:p>
            <a:pPr indent="0" lvl="0" marL="0" rtl="0" algn="l">
              <a:lnSpc>
                <a:spcPct val="115000"/>
              </a:lnSpc>
              <a:spcBef>
                <a:spcPts val="1600"/>
              </a:spcBef>
              <a:spcAft>
                <a:spcPts val="0"/>
              </a:spcAft>
              <a:buNone/>
            </a:pPr>
            <a:br>
              <a:rPr lang="en" sz="1800">
                <a:solidFill>
                  <a:srgbClr val="595959"/>
                </a:solidFill>
                <a:latin typeface="Consolas"/>
                <a:ea typeface="Consolas"/>
                <a:cs typeface="Consolas"/>
                <a:sym typeface="Consolas"/>
              </a:rPr>
            </a:br>
            <a:br>
              <a:rPr lang="en" sz="1600">
                <a:solidFill>
                  <a:srgbClr val="595959"/>
                </a:solidFill>
                <a:latin typeface="Economica"/>
                <a:ea typeface="Economica"/>
                <a:cs typeface="Economica"/>
                <a:sym typeface="Economica"/>
              </a:rPr>
            </a:br>
            <a:br>
              <a:rPr lang="en" sz="1600">
                <a:solidFill>
                  <a:srgbClr val="595959"/>
                </a:solidFill>
                <a:latin typeface="Economica"/>
                <a:ea typeface="Economica"/>
                <a:cs typeface="Economica"/>
                <a:sym typeface="Economica"/>
              </a:rPr>
            </a:br>
            <a:br>
              <a:rPr lang="en" sz="1600">
                <a:solidFill>
                  <a:srgbClr val="595959"/>
                </a:solidFill>
                <a:latin typeface="Economica"/>
                <a:ea typeface="Economica"/>
                <a:cs typeface="Economica"/>
                <a:sym typeface="Economica"/>
              </a:rPr>
            </a:br>
            <a:r>
              <a:rPr lang="en" sz="1600">
                <a:solidFill>
                  <a:srgbClr val="595959"/>
                </a:solidFill>
                <a:latin typeface="Economica"/>
                <a:ea typeface="Economica"/>
                <a:cs typeface="Economica"/>
                <a:sym typeface="Economica"/>
              </a:rPr>
              <a:t>	</a:t>
            </a:r>
            <a:endParaRPr sz="1600">
              <a:solidFill>
                <a:srgbClr val="595959"/>
              </a:solidFill>
              <a:latin typeface="Economica"/>
              <a:ea typeface="Economica"/>
              <a:cs typeface="Economica"/>
              <a:sym typeface="Economica"/>
            </a:endParaRPr>
          </a:p>
          <a:p>
            <a:pPr indent="0" lvl="0" marL="0" rtl="0" algn="l">
              <a:lnSpc>
                <a:spcPct val="115000"/>
              </a:lnSpc>
              <a:spcBef>
                <a:spcPts val="1600"/>
              </a:spcBef>
              <a:spcAft>
                <a:spcPts val="1600"/>
              </a:spcAft>
              <a:buNone/>
            </a:pPr>
            <a:r>
              <a:t/>
            </a:r>
            <a:endParaRPr sz="1600">
              <a:solidFill>
                <a:srgbClr val="595959"/>
              </a:solidFill>
              <a:latin typeface="Economica"/>
              <a:ea typeface="Economica"/>
              <a:cs typeface="Economica"/>
              <a:sym typeface="Economica"/>
            </a:endParaRPr>
          </a:p>
        </p:txBody>
      </p:sp>
      <p:graphicFrame>
        <p:nvGraphicFramePr>
          <p:cNvPr id="437" name="Google Shape;437;p77"/>
          <p:cNvGraphicFramePr/>
          <p:nvPr/>
        </p:nvGraphicFramePr>
        <p:xfrm>
          <a:off x="4176050" y="1380313"/>
          <a:ext cx="3000000" cy="3000000"/>
        </p:xfrm>
        <a:graphic>
          <a:graphicData uri="http://schemas.openxmlformats.org/drawingml/2006/table">
            <a:tbl>
              <a:tblPr>
                <a:noFill/>
                <a:tableStyleId>{B6674521-3851-4AFE-9167-808461F217D0}</a:tableStyleId>
              </a:tblPr>
              <a:tblGrid>
                <a:gridCol w="1292050"/>
                <a:gridCol w="1231450"/>
                <a:gridCol w="1110225"/>
                <a:gridCol w="911075"/>
              </a:tblGrid>
              <a:tr h="870900">
                <a:tc>
                  <a:txBody>
                    <a:bodyPr/>
                    <a:lstStyle/>
                    <a:p>
                      <a:pPr indent="0" lvl="0" marL="0" rtl="0" algn="ctr">
                        <a:spcBef>
                          <a:spcPts val="0"/>
                        </a:spcBef>
                        <a:spcAft>
                          <a:spcPts val="0"/>
                        </a:spcAft>
                        <a:buNone/>
                      </a:pPr>
                      <a:r>
                        <a:rPr lang="en" sz="1200">
                          <a:solidFill>
                            <a:srgbClr val="000000"/>
                          </a:solidFill>
                        </a:rPr>
                        <a:t>Fine Tune Data(Number of Parallel Sentences)</a:t>
                      </a:r>
                      <a:endParaRPr sz="1200">
                        <a:solidFill>
                          <a:srgbClr val="000000"/>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11900">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000000"/>
                          </a:solidFill>
                        </a:rPr>
                        <a:t>Fine Tune Data (%: Percentage)</a:t>
                      </a:r>
                      <a:endParaRPr sz="1200">
                        <a:solidFill>
                          <a:srgbClr val="000000"/>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11900">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1200"/>
                        <a:t>Test</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46BDC6"/>
                      </a:solidFill>
                      <a:prstDash val="solid"/>
                      <a:round/>
                      <a:headEnd len="sm" w="sm" type="none"/>
                      <a:tailEnd len="sm" w="sm" type="none"/>
                    </a:lnB>
                  </a:tcPr>
                </a:tc>
                <a:tc>
                  <a:txBody>
                    <a:bodyPr/>
                    <a:lstStyle/>
                    <a:p>
                      <a:pPr indent="0" lvl="0" marL="0" rtl="0" algn="ctr">
                        <a:spcBef>
                          <a:spcPts val="0"/>
                        </a:spcBef>
                        <a:spcAft>
                          <a:spcPts val="0"/>
                        </a:spcAft>
                        <a:buNone/>
                      </a:pPr>
                      <a:r>
                        <a:rPr lang="en" sz="1200"/>
                        <a:t>Validation</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46BDC6"/>
                      </a:solidFill>
                      <a:prstDash val="solid"/>
                      <a:round/>
                      <a:headEnd len="sm" w="sm" type="none"/>
                      <a:tailEnd len="sm" w="sm" type="none"/>
                    </a:lnB>
                  </a:tcPr>
                </a:tc>
              </a:tr>
              <a:tr h="427150">
                <a:tc>
                  <a:txBody>
                    <a:bodyPr/>
                    <a:lstStyle/>
                    <a:p>
                      <a:pPr indent="0" lvl="0" marL="0" rtl="0" algn="r">
                        <a:lnSpc>
                          <a:spcPct val="115000"/>
                        </a:lnSpc>
                        <a:spcBef>
                          <a:spcPts val="0"/>
                        </a:spcBef>
                        <a:spcAft>
                          <a:spcPts val="0"/>
                        </a:spcAft>
                        <a:buNone/>
                      </a:pPr>
                      <a:r>
                        <a:rPr lang="en" sz="1200"/>
                        <a:t>55482</a:t>
                      </a:r>
                      <a:endParaRPr sz="1200">
                        <a:solidFill>
                          <a:srgbClr val="000000"/>
                        </a:solidFill>
                      </a:endParaRPr>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1200"/>
                        <a:t>100</a:t>
                      </a:r>
                      <a:endParaRPr sz="1200">
                        <a:solidFill>
                          <a:srgbClr val="000000"/>
                        </a:solidFill>
                      </a:endParaRPr>
                    </a:p>
                  </a:txBody>
                  <a:tcPr marT="19050" marB="19050" marR="28575" marL="28575" anchor="b">
                    <a:lnL cap="flat" cmpd="sng" w="11900">
                      <a:solidFill>
                        <a:srgbClr val="CCCCCC"/>
                      </a:solidFill>
                      <a:prstDash val="solid"/>
                      <a:round/>
                      <a:headEnd len="sm" w="sm" type="none"/>
                      <a:tailEnd len="sm" w="sm" type="none"/>
                    </a:lnL>
                    <a:lnR cap="flat" cmpd="sng" w="28575">
                      <a:solidFill>
                        <a:srgbClr val="46BDC6"/>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b="1" lang="en" sz="1200"/>
                        <a:t>88.22</a:t>
                      </a:r>
                      <a:endParaRPr b="1" sz="1200"/>
                    </a:p>
                  </a:txBody>
                  <a:tcPr marT="19050" marB="19050" marR="28575" marL="28575" anchor="b">
                    <a:lnL cap="flat" cmpd="sng" w="28575">
                      <a:solidFill>
                        <a:srgbClr val="46BDC6"/>
                      </a:solidFill>
                      <a:prstDash val="solid"/>
                      <a:round/>
                      <a:headEnd len="sm" w="sm" type="none"/>
                      <a:tailEnd len="sm" w="sm" type="none"/>
                    </a:lnL>
                    <a:lnR cap="flat" cmpd="sng" w="28575">
                      <a:solidFill>
                        <a:srgbClr val="46BDC6"/>
                      </a:solidFill>
                      <a:prstDash val="solid"/>
                      <a:round/>
                      <a:headEnd len="sm" w="sm" type="none"/>
                      <a:tailEnd len="sm" w="sm" type="none"/>
                    </a:lnR>
                    <a:lnT cap="flat" cmpd="sng" w="28575">
                      <a:solidFill>
                        <a:srgbClr val="46BDC6"/>
                      </a:solidFill>
                      <a:prstDash val="solid"/>
                      <a:round/>
                      <a:headEnd len="sm" w="sm" type="none"/>
                      <a:tailEnd len="sm" w="sm" type="none"/>
                    </a:lnT>
                    <a:lnB cap="flat" cmpd="sng" w="28575">
                      <a:solidFill>
                        <a:srgbClr val="46BDC6"/>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87.16</a:t>
                      </a:r>
                      <a:endParaRPr sz="1200"/>
                    </a:p>
                  </a:txBody>
                  <a:tcPr marT="19050" marB="19050" marR="28575" marL="28575" anchor="b">
                    <a:lnL cap="flat" cmpd="sng" w="28575">
                      <a:solidFill>
                        <a:srgbClr val="46BDC6"/>
                      </a:solidFill>
                      <a:prstDash val="solid"/>
                      <a:round/>
                      <a:headEnd len="sm" w="sm" type="none"/>
                      <a:tailEnd len="sm" w="sm" type="none"/>
                    </a:lnL>
                    <a:lnR cap="flat" cmpd="sng" w="28575">
                      <a:solidFill>
                        <a:srgbClr val="46BDC6"/>
                      </a:solidFill>
                      <a:prstDash val="solid"/>
                      <a:round/>
                      <a:headEnd len="sm" w="sm" type="none"/>
                      <a:tailEnd len="sm" w="sm" type="none"/>
                    </a:lnR>
                    <a:lnT cap="flat" cmpd="sng" w="28575">
                      <a:solidFill>
                        <a:srgbClr val="46BDC6"/>
                      </a:solidFill>
                      <a:prstDash val="solid"/>
                      <a:round/>
                      <a:headEnd len="sm" w="sm" type="none"/>
                      <a:tailEnd len="sm" w="sm" type="none"/>
                    </a:lnT>
                    <a:lnB cap="flat" cmpd="sng" w="28575">
                      <a:solidFill>
                        <a:srgbClr val="46BDC6"/>
                      </a:solidFill>
                      <a:prstDash val="solid"/>
                      <a:round/>
                      <a:headEnd len="sm" w="sm" type="none"/>
                      <a:tailEnd len="sm" w="sm" type="none"/>
                    </a:lnB>
                  </a:tcPr>
                </a:tc>
              </a:tr>
              <a:tr h="427150">
                <a:tc>
                  <a:txBody>
                    <a:bodyPr/>
                    <a:lstStyle/>
                    <a:p>
                      <a:pPr indent="0" lvl="0" marL="0" rtl="0" algn="r">
                        <a:lnSpc>
                          <a:spcPct val="115000"/>
                        </a:lnSpc>
                        <a:spcBef>
                          <a:spcPts val="0"/>
                        </a:spcBef>
                        <a:spcAft>
                          <a:spcPts val="0"/>
                        </a:spcAft>
                        <a:buNone/>
                      </a:pPr>
                      <a:r>
                        <a:rPr lang="en" sz="1200"/>
                        <a:t>27741</a:t>
                      </a:r>
                      <a:endParaRPr sz="1200">
                        <a:solidFill>
                          <a:srgbClr val="000000"/>
                        </a:solidFill>
                      </a:endParaRPr>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1200"/>
                        <a:t>50</a:t>
                      </a:r>
                      <a:endParaRPr sz="1200">
                        <a:solidFill>
                          <a:srgbClr val="000000"/>
                        </a:solidFill>
                      </a:endParaRPr>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1200"/>
                        <a:t>87.9</a:t>
                      </a:r>
                      <a:endParaRPr sz="1200"/>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28575">
                      <a:solidFill>
                        <a:srgbClr val="46BDC6"/>
                      </a:solidFill>
                      <a:prstDash val="solid"/>
                      <a:round/>
                      <a:headEnd len="sm" w="sm" type="none"/>
                      <a:tailEnd len="sm" w="sm" type="none"/>
                    </a:lnT>
                    <a:lnB cap="flat" cmpd="sng" w="119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86.1</a:t>
                      </a:r>
                      <a:endParaRPr sz="1200"/>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28575">
                      <a:solidFill>
                        <a:srgbClr val="46BDC6"/>
                      </a:solidFill>
                      <a:prstDash val="solid"/>
                      <a:round/>
                      <a:headEnd len="sm" w="sm" type="none"/>
                      <a:tailEnd len="sm" w="sm" type="none"/>
                    </a:lnT>
                    <a:lnB cap="flat" cmpd="sng" w="11900">
                      <a:solidFill>
                        <a:srgbClr val="CCCCCC"/>
                      </a:solidFill>
                      <a:prstDash val="solid"/>
                      <a:round/>
                      <a:headEnd len="sm" w="sm" type="none"/>
                      <a:tailEnd len="sm" w="sm" type="none"/>
                    </a:lnB>
                  </a:tcPr>
                </a:tc>
              </a:tr>
              <a:tr h="427150">
                <a:tc>
                  <a:txBody>
                    <a:bodyPr/>
                    <a:lstStyle/>
                    <a:p>
                      <a:pPr indent="0" lvl="0" marL="0" rtl="0" algn="r">
                        <a:lnSpc>
                          <a:spcPct val="115000"/>
                        </a:lnSpc>
                        <a:spcBef>
                          <a:spcPts val="0"/>
                        </a:spcBef>
                        <a:spcAft>
                          <a:spcPts val="0"/>
                        </a:spcAft>
                        <a:buNone/>
                      </a:pPr>
                      <a:r>
                        <a:rPr lang="en" sz="1200"/>
                        <a:t>13870</a:t>
                      </a:r>
                      <a:endParaRPr sz="1200">
                        <a:solidFill>
                          <a:srgbClr val="000000"/>
                        </a:solidFill>
                      </a:endParaRPr>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1200"/>
                        <a:t>25</a:t>
                      </a:r>
                      <a:endParaRPr sz="1200">
                        <a:solidFill>
                          <a:srgbClr val="000000"/>
                        </a:solidFill>
                      </a:endParaRPr>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1200"/>
                        <a:t>87.04</a:t>
                      </a:r>
                      <a:endParaRPr sz="1200"/>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85.88</a:t>
                      </a:r>
                      <a:endParaRPr sz="1200"/>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tcPr>
                </a:tc>
              </a:tr>
              <a:tr h="427150">
                <a:tc>
                  <a:txBody>
                    <a:bodyPr/>
                    <a:lstStyle/>
                    <a:p>
                      <a:pPr indent="0" lvl="0" marL="0" rtl="0" algn="r">
                        <a:lnSpc>
                          <a:spcPct val="115000"/>
                        </a:lnSpc>
                        <a:spcBef>
                          <a:spcPts val="0"/>
                        </a:spcBef>
                        <a:spcAft>
                          <a:spcPts val="0"/>
                        </a:spcAft>
                        <a:buNone/>
                      </a:pPr>
                      <a:r>
                        <a:rPr lang="en" sz="1200"/>
                        <a:t>5548</a:t>
                      </a:r>
                      <a:endParaRPr sz="1200">
                        <a:solidFill>
                          <a:srgbClr val="000000"/>
                        </a:solidFill>
                      </a:endParaRPr>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1200"/>
                        <a:t>10</a:t>
                      </a:r>
                      <a:endParaRPr sz="1200">
                        <a:solidFill>
                          <a:srgbClr val="000000"/>
                        </a:solidFill>
                      </a:endParaRPr>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1200"/>
                        <a:t>86.12</a:t>
                      </a:r>
                      <a:endParaRPr sz="1200"/>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84.98</a:t>
                      </a:r>
                      <a:endParaRPr sz="1200"/>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tcPr>
                </a:tc>
              </a:tr>
              <a:tr h="427150">
                <a:tc>
                  <a:txBody>
                    <a:bodyPr/>
                    <a:lstStyle/>
                    <a:p>
                      <a:pPr indent="0" lvl="0" marL="0" rtl="0" algn="r">
                        <a:lnSpc>
                          <a:spcPct val="115000"/>
                        </a:lnSpc>
                        <a:spcBef>
                          <a:spcPts val="0"/>
                        </a:spcBef>
                        <a:spcAft>
                          <a:spcPts val="0"/>
                        </a:spcAft>
                        <a:buNone/>
                      </a:pPr>
                      <a:r>
                        <a:rPr lang="en" sz="1200"/>
                        <a:t>2774</a:t>
                      </a:r>
                      <a:endParaRPr sz="1200">
                        <a:solidFill>
                          <a:srgbClr val="000000"/>
                        </a:solidFill>
                      </a:endParaRPr>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1200"/>
                        <a:t>5</a:t>
                      </a:r>
                      <a:endParaRPr sz="1200">
                        <a:solidFill>
                          <a:srgbClr val="000000"/>
                        </a:solidFill>
                      </a:endParaRPr>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1200"/>
                        <a:t>86.03</a:t>
                      </a:r>
                      <a:endParaRPr sz="1200"/>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28575">
                      <a:solidFill>
                        <a:srgbClr val="00FF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84.67</a:t>
                      </a:r>
                      <a:endParaRPr sz="1200"/>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28575">
                      <a:solidFill>
                        <a:srgbClr val="00FF00"/>
                      </a:solidFill>
                      <a:prstDash val="solid"/>
                      <a:round/>
                      <a:headEnd len="sm" w="sm" type="none"/>
                      <a:tailEnd len="sm" w="sm" type="none"/>
                    </a:lnB>
                  </a:tcPr>
                </a:tc>
              </a:tr>
              <a:tr h="427150">
                <a:tc>
                  <a:txBody>
                    <a:bodyPr/>
                    <a:lstStyle/>
                    <a:p>
                      <a:pPr indent="0" lvl="0" marL="0" rtl="0" algn="r">
                        <a:lnSpc>
                          <a:spcPct val="115000"/>
                        </a:lnSpc>
                        <a:spcBef>
                          <a:spcPts val="0"/>
                        </a:spcBef>
                        <a:spcAft>
                          <a:spcPts val="0"/>
                        </a:spcAft>
                        <a:buNone/>
                      </a:pPr>
                      <a:r>
                        <a:rPr lang="en" sz="1200"/>
                        <a:t>554</a:t>
                      </a:r>
                      <a:endParaRPr sz="1200">
                        <a:solidFill>
                          <a:srgbClr val="000000"/>
                        </a:solidFill>
                      </a:endParaRPr>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en" sz="1200"/>
                        <a:t>1</a:t>
                      </a:r>
                      <a:endParaRPr sz="1200">
                        <a:solidFill>
                          <a:srgbClr val="000000"/>
                        </a:solidFill>
                      </a:endParaRPr>
                    </a:p>
                  </a:txBody>
                  <a:tcPr marT="19050" marB="19050" marR="28575" marL="28575" anchor="b">
                    <a:lnL cap="flat" cmpd="sng" w="11900">
                      <a:solidFill>
                        <a:srgbClr val="CCCCCC"/>
                      </a:solidFill>
                      <a:prstDash val="solid"/>
                      <a:round/>
                      <a:headEnd len="sm" w="sm" type="none"/>
                      <a:tailEnd len="sm" w="sm" type="none"/>
                    </a:lnL>
                    <a:lnR cap="flat" cmpd="sng" w="28575">
                      <a:solidFill>
                        <a:srgbClr val="00FF00"/>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b="1" lang="en" sz="1200"/>
                        <a:t>85.28</a:t>
                      </a:r>
                      <a:endParaRPr b="1" sz="1200"/>
                    </a:p>
                  </a:txBody>
                  <a:tcPr marT="19050" marB="19050" marR="28575" marL="28575" anchor="b">
                    <a:lnL cap="flat" cmpd="sng" w="28575">
                      <a:solidFill>
                        <a:srgbClr val="00FF00"/>
                      </a:solidFill>
                      <a:prstDash val="solid"/>
                      <a:round/>
                      <a:headEnd len="sm" w="sm" type="none"/>
                      <a:tailEnd len="sm" w="sm" type="none"/>
                    </a:lnL>
                    <a:lnR cap="flat" cmpd="sng" w="28575">
                      <a:solidFill>
                        <a:srgbClr val="00FF00"/>
                      </a:solidFill>
                      <a:prstDash val="solid"/>
                      <a:round/>
                      <a:headEnd len="sm" w="sm" type="none"/>
                      <a:tailEnd len="sm" w="sm" type="none"/>
                    </a:lnR>
                    <a:lnT cap="flat" cmpd="sng" w="28575">
                      <a:solidFill>
                        <a:srgbClr val="00FF00"/>
                      </a:solidFill>
                      <a:prstDash val="solid"/>
                      <a:round/>
                      <a:headEnd len="sm" w="sm" type="none"/>
                      <a:tailEnd len="sm" w="sm" type="none"/>
                    </a:lnT>
                    <a:lnB cap="flat" cmpd="sng" w="28575">
                      <a:solidFill>
                        <a:srgbClr val="00FF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83.85</a:t>
                      </a:r>
                      <a:endParaRPr sz="1200"/>
                    </a:p>
                  </a:txBody>
                  <a:tcPr marT="19050" marB="19050" marR="28575" marL="28575" anchor="b">
                    <a:lnL cap="flat" cmpd="sng" w="28575">
                      <a:solidFill>
                        <a:srgbClr val="00FF00"/>
                      </a:solidFill>
                      <a:prstDash val="solid"/>
                      <a:round/>
                      <a:headEnd len="sm" w="sm" type="none"/>
                      <a:tailEnd len="sm" w="sm" type="none"/>
                    </a:lnL>
                    <a:lnR cap="flat" cmpd="sng" w="28575">
                      <a:solidFill>
                        <a:srgbClr val="00FF00"/>
                      </a:solidFill>
                      <a:prstDash val="solid"/>
                      <a:round/>
                      <a:headEnd len="sm" w="sm" type="none"/>
                      <a:tailEnd len="sm" w="sm" type="none"/>
                    </a:lnR>
                    <a:lnT cap="flat" cmpd="sng" w="28575">
                      <a:solidFill>
                        <a:srgbClr val="00FF00"/>
                      </a:solidFill>
                      <a:prstDash val="solid"/>
                      <a:round/>
                      <a:headEnd len="sm" w="sm" type="none"/>
                      <a:tailEnd len="sm" w="sm" type="none"/>
                    </a:lnT>
                    <a:lnB cap="flat" cmpd="sng" w="28575">
                      <a:solidFill>
                        <a:srgbClr val="00FF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8"/>
          <p:cNvSpPr txBox="1"/>
          <p:nvPr/>
        </p:nvSpPr>
        <p:spPr>
          <a:xfrm>
            <a:off x="6537100" y="5728350"/>
            <a:ext cx="4598400" cy="7290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1600"/>
              </a:spcAft>
              <a:buClr>
                <a:schemeClr val="dk1"/>
              </a:buClr>
              <a:buSzPts val="1100"/>
              <a:buFont typeface="Arial"/>
              <a:buNone/>
            </a:pPr>
            <a:r>
              <a:rPr lang="en" sz="1000">
                <a:solidFill>
                  <a:schemeClr val="dk1"/>
                </a:solidFill>
                <a:latin typeface="Open Sans"/>
                <a:ea typeface="Open Sans"/>
                <a:cs typeface="Open Sans"/>
                <a:sym typeface="Open Sans"/>
              </a:rPr>
              <a:t>                                                            ----------------------------------------------</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es  : Spanish</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en  : English</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DFLT : Disfluent   FLT: Fluent</a:t>
            </a:r>
            <a:br>
              <a:rPr lang="en" sz="1000">
                <a:solidFill>
                  <a:schemeClr val="dk1"/>
                </a:solidFill>
                <a:latin typeface="Open Sans"/>
                <a:ea typeface="Open Sans"/>
                <a:cs typeface="Open Sans"/>
                <a:sym typeface="Open Sans"/>
              </a:rPr>
            </a:br>
            <a:endParaRPr sz="1000">
              <a:latin typeface="Open Sans"/>
              <a:ea typeface="Open Sans"/>
              <a:cs typeface="Open Sans"/>
              <a:sym typeface="Open Sans"/>
            </a:endParaRPr>
          </a:p>
        </p:txBody>
      </p:sp>
      <p:sp>
        <p:nvSpPr>
          <p:cNvPr id="443" name="Google Shape;443;p78"/>
          <p:cNvSpPr txBox="1"/>
          <p:nvPr/>
        </p:nvSpPr>
        <p:spPr>
          <a:xfrm>
            <a:off x="311700" y="-115075"/>
            <a:ext cx="8520600" cy="831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400">
                <a:latin typeface="Economica"/>
                <a:ea typeface="Economica"/>
                <a:cs typeface="Economica"/>
                <a:sym typeface="Economica"/>
              </a:rPr>
              <a:t>Results #1.4</a:t>
            </a:r>
            <a:endParaRPr b="1" baseline="30000" sz="3400">
              <a:solidFill>
                <a:srgbClr val="000000"/>
              </a:solidFill>
              <a:latin typeface="Economica"/>
              <a:ea typeface="Economica"/>
              <a:cs typeface="Economica"/>
              <a:sym typeface="Economica"/>
            </a:endParaRPr>
          </a:p>
        </p:txBody>
      </p:sp>
      <p:sp>
        <p:nvSpPr>
          <p:cNvPr id="444" name="Google Shape;444;p78"/>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000000"/>
                </a:solidFill>
                <a:latin typeface="Economica"/>
                <a:ea typeface="Economica"/>
                <a:cs typeface="Economica"/>
                <a:sym typeface="Economica"/>
              </a:rPr>
              <a:t>‹#›</a:t>
            </a:fld>
            <a:endParaRPr sz="1000">
              <a:solidFill>
                <a:srgbClr val="000000"/>
              </a:solidFill>
              <a:latin typeface="Economica"/>
              <a:ea typeface="Economica"/>
              <a:cs typeface="Economica"/>
              <a:sym typeface="Economica"/>
            </a:endParaRPr>
          </a:p>
        </p:txBody>
      </p:sp>
      <p:sp>
        <p:nvSpPr>
          <p:cNvPr id="445" name="Google Shape;445;p78"/>
          <p:cNvSpPr txBox="1"/>
          <p:nvPr/>
        </p:nvSpPr>
        <p:spPr>
          <a:xfrm>
            <a:off x="6425285" y="4589125"/>
            <a:ext cx="3000000" cy="5418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1600"/>
              </a:spcAft>
              <a:buNone/>
            </a:pPr>
            <a:r>
              <a:rPr lang="en" sz="1000">
                <a:solidFill>
                  <a:schemeClr val="dk1"/>
                </a:solidFill>
                <a:latin typeface="Open Sans"/>
                <a:ea typeface="Open Sans"/>
                <a:cs typeface="Open Sans"/>
                <a:sym typeface="Open Sans"/>
              </a:rPr>
              <a:t>#Numbers on the slide represent: </a:t>
            </a:r>
            <a:r>
              <a:rPr b="1" lang="en" sz="1000">
                <a:solidFill>
                  <a:schemeClr val="dk1"/>
                </a:solidFill>
                <a:latin typeface="Open Sans"/>
                <a:ea typeface="Open Sans"/>
                <a:cs typeface="Open Sans"/>
                <a:sym typeface="Open Sans"/>
              </a:rPr>
              <a:t>BLEU Score</a:t>
            </a:r>
            <a:endParaRPr b="1"/>
          </a:p>
        </p:txBody>
      </p:sp>
      <p:graphicFrame>
        <p:nvGraphicFramePr>
          <p:cNvPr id="446" name="Google Shape;446;p78"/>
          <p:cNvGraphicFramePr/>
          <p:nvPr/>
        </p:nvGraphicFramePr>
        <p:xfrm>
          <a:off x="1809500" y="1063363"/>
          <a:ext cx="3000000" cy="3000000"/>
        </p:xfrm>
        <a:graphic>
          <a:graphicData uri="http://schemas.openxmlformats.org/drawingml/2006/table">
            <a:tbl>
              <a:tblPr>
                <a:noFill/>
                <a:tableStyleId>{9370131F-1CFC-47EE-9200-570C346AD07A}</a:tableStyleId>
              </a:tblPr>
              <a:tblGrid>
                <a:gridCol w="1381250"/>
                <a:gridCol w="1381250"/>
                <a:gridCol w="1381250"/>
                <a:gridCol w="1381250"/>
              </a:tblGrid>
              <a:tr h="38100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Model</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Validation</a:t>
                      </a:r>
                      <a:endParaRPr b="1" sz="12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Test</a:t>
                      </a:r>
                      <a:endParaRPr b="1" sz="1200" u="none" cap="none" strike="noStrike"/>
                    </a:p>
                  </a:txBody>
                  <a:tcPr marT="91425" marB="91425" marR="91425" marL="91425">
                    <a:lnB cap="flat" cmpd="sng" w="9525">
                      <a:solidFill>
                        <a:srgbClr val="9E9E9E"/>
                      </a:solidFill>
                      <a:prstDash val="solid"/>
                      <a:round/>
                      <a:headEnd len="sm" w="sm" type="none"/>
                      <a:tailEnd len="sm" w="sm" type="none"/>
                    </a:lnB>
                  </a:tcPr>
                </a:tc>
              </a:tr>
              <a:tr h="381000">
                <a:tc rowSpan="2">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Supervised </a:t>
                      </a:r>
                      <a:endParaRPr sz="1200" u="none" cap="none" strike="noStrike"/>
                    </a:p>
                  </a:txBody>
                  <a:tcPr marT="91425" marB="91425" marR="91425" marL="91425" anchor="ctr">
                    <a:solidFill>
                      <a:srgbClr val="EFEFE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Sequence to Sequence (Bi-LSTM)</a:t>
                      </a:r>
                      <a:endParaRPr sz="1200" u="none" cap="none" strike="noStrike"/>
                    </a:p>
                  </a:txBody>
                  <a:tcPr marT="91425" marB="91425" marR="91425" marL="91425">
                    <a:lnR cap="flat" cmpd="sng" w="9525">
                      <a:solidFill>
                        <a:srgbClr val="9E9E9E"/>
                      </a:solidFill>
                      <a:prstDash val="solid"/>
                      <a:round/>
                      <a:headEnd len="sm" w="sm" type="none"/>
                      <a:tailEnd len="sm" w="sm" type="none"/>
                    </a:lnR>
                    <a:solidFill>
                      <a:srgbClr val="D9EAD3"/>
                    </a:solidFill>
                  </a:tcPr>
                </a:tc>
                <a:tc>
                  <a:txBody>
                    <a:bodyPr/>
                    <a:lstStyle/>
                    <a:p>
                      <a:pPr indent="0" lvl="0" marL="0" marR="0" rtl="0" algn="r">
                        <a:lnSpc>
                          <a:spcPct val="100000"/>
                        </a:lnSpc>
                        <a:spcBef>
                          <a:spcPts val="0"/>
                        </a:spcBef>
                        <a:spcAft>
                          <a:spcPts val="0"/>
                        </a:spcAft>
                        <a:buClr>
                          <a:srgbClr val="000000"/>
                        </a:buClr>
                        <a:buSzPts val="1100"/>
                        <a:buFont typeface="Arial"/>
                        <a:buNone/>
                      </a:pPr>
                      <a:r>
                        <a:rPr b="1" lang="en" sz="1200" u="none" cap="none" strike="noStrike">
                          <a:solidFill>
                            <a:srgbClr val="38761D"/>
                          </a:solidFill>
                        </a:rPr>
                        <a:t>87.23</a:t>
                      </a:r>
                      <a:endParaRPr b="1" sz="1200" u="none" cap="none" strike="noStrike">
                        <a:solidFill>
                          <a:srgbClr val="38761D"/>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b="1" lang="en" sz="1200" u="none" cap="none" strike="noStrike">
                          <a:solidFill>
                            <a:srgbClr val="38761D"/>
                          </a:solidFill>
                        </a:rPr>
                        <a:t>88.08</a:t>
                      </a:r>
                      <a:endParaRPr b="1" sz="1200" u="none" cap="none" strike="noStrike">
                        <a:solidFill>
                          <a:srgbClr val="38761D"/>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38100">
                      <a:solidFill>
                        <a:srgbClr val="666666"/>
                      </a:solidFill>
                      <a:prstDash val="solid"/>
                      <a:round/>
                      <a:headEnd len="sm" w="sm" type="none"/>
                      <a:tailEnd len="sm" w="sm" type="none"/>
                    </a:lnB>
                  </a:tcPr>
                </a:tc>
              </a:tr>
              <a:tr h="381000">
                <a:tc vMerge="1"/>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BART </a:t>
                      </a:r>
                      <a:endParaRPr sz="1200" u="none" cap="none" strike="noStrike"/>
                    </a:p>
                  </a:txBody>
                  <a:tcPr marT="91425" marB="91425" marR="91425" marL="91425">
                    <a:lnR cap="flat" cmpd="sng" w="9525">
                      <a:solidFill>
                        <a:srgbClr val="9E9E9E"/>
                      </a:solidFill>
                      <a:prstDash val="solid"/>
                      <a:round/>
                      <a:headEnd len="sm" w="sm" type="none"/>
                      <a:tailEnd len="sm" w="sm" type="none"/>
                    </a:lnR>
                    <a:solidFill>
                      <a:srgbClr val="D9EAD3"/>
                    </a:solidFill>
                  </a:tcPr>
                </a:tc>
                <a:tc>
                  <a:txBody>
                    <a:bodyPr/>
                    <a:lstStyle/>
                    <a:p>
                      <a:pPr indent="0" lvl="0" marL="0" marR="0" rtl="0" algn="r">
                        <a:lnSpc>
                          <a:spcPct val="100000"/>
                        </a:lnSpc>
                        <a:spcBef>
                          <a:spcPts val="0"/>
                        </a:spcBef>
                        <a:spcAft>
                          <a:spcPts val="0"/>
                        </a:spcAft>
                        <a:buClr>
                          <a:srgbClr val="000000"/>
                        </a:buClr>
                        <a:buSzPts val="1200"/>
                        <a:buFont typeface="Arial"/>
                        <a:buNone/>
                      </a:pPr>
                      <a:r>
                        <a:rPr b="1" lang="en" sz="1200" u="none" cap="none" strike="noStrike">
                          <a:solidFill>
                            <a:srgbClr val="38761D"/>
                          </a:solidFill>
                        </a:rPr>
                        <a:t>89.27</a:t>
                      </a:r>
                      <a:endParaRPr b="1" sz="1200" u="none" cap="none" strike="noStrike">
                        <a:solidFill>
                          <a:srgbClr val="38761D"/>
                        </a:solidFill>
                      </a:endParaRPr>
                    </a:p>
                  </a:txBody>
                  <a:tcPr marT="91425" marB="91425" marR="91425" marL="91425">
                    <a:lnL cap="flat" cmpd="sng" w="9525">
                      <a:solidFill>
                        <a:srgbClr val="9E9E9E"/>
                      </a:solidFill>
                      <a:prstDash val="solid"/>
                      <a:round/>
                      <a:headEnd len="sm" w="sm" type="none"/>
                      <a:tailEnd len="sm" w="sm" type="none"/>
                    </a:lnL>
                    <a:lnR cap="flat" cmpd="sng" w="38100">
                      <a:solidFill>
                        <a:srgbClr val="666666"/>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200"/>
                        <a:buFont typeface="Arial"/>
                        <a:buNone/>
                      </a:pPr>
                      <a:r>
                        <a:rPr b="1" lang="en" sz="1200" u="none" cap="none" strike="noStrike">
                          <a:solidFill>
                            <a:srgbClr val="38761D"/>
                          </a:solidFill>
                        </a:rPr>
                        <a:t>90.08</a:t>
                      </a:r>
                      <a:endParaRPr b="1" sz="1200" u="none" cap="none" strike="noStrike">
                        <a:solidFill>
                          <a:srgbClr val="38761D"/>
                        </a:solidFill>
                      </a:endParaRPr>
                    </a:p>
                  </a:txBody>
                  <a:tcPr marT="91425" marB="91425" marR="91425" marL="91425">
                    <a:lnL cap="flat" cmpd="sng" w="38100">
                      <a:solidFill>
                        <a:srgbClr val="666666"/>
                      </a:solidFill>
                      <a:prstDash val="solid"/>
                      <a:round/>
                      <a:headEnd len="sm" w="sm" type="none"/>
                      <a:tailEnd len="sm" w="sm" type="none"/>
                    </a:lnL>
                    <a:lnR cap="flat" cmpd="sng" w="38100">
                      <a:solidFill>
                        <a:srgbClr val="666666"/>
                      </a:solidFill>
                      <a:prstDash val="solid"/>
                      <a:round/>
                      <a:headEnd len="sm" w="sm" type="none"/>
                      <a:tailEnd len="sm" w="sm" type="none"/>
                    </a:lnR>
                    <a:lnT cap="flat" cmpd="sng" w="38100">
                      <a:solidFill>
                        <a:srgbClr val="666666"/>
                      </a:solidFill>
                      <a:prstDash val="solid"/>
                      <a:round/>
                      <a:headEnd len="sm" w="sm" type="none"/>
                      <a:tailEnd len="sm" w="sm" type="none"/>
                    </a:lnT>
                    <a:lnB cap="flat" cmpd="sng" w="38100">
                      <a:solidFill>
                        <a:srgbClr val="666666"/>
                      </a:solidFill>
                      <a:prstDash val="solid"/>
                      <a:round/>
                      <a:headEnd len="sm" w="sm" type="none"/>
                      <a:tailEnd len="sm" w="sm" type="none"/>
                    </a:lnB>
                  </a:tcPr>
                </a:tc>
              </a:tr>
              <a:tr h="381000">
                <a:tc rowSpan="2">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Unsupervised </a:t>
                      </a:r>
                      <a:endParaRPr sz="1200" u="none" cap="none" strike="noStrike"/>
                    </a:p>
                  </a:txBody>
                  <a:tcPr marT="91425" marB="91425" marR="91425" marL="91425" anchor="ctr">
                    <a:solidFill>
                      <a:srgbClr val="EFEFE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Style Transfer (Bi-LSTM)</a:t>
                      </a:r>
                      <a:endParaRPr sz="1200" u="none" cap="none" strike="noStrike"/>
                    </a:p>
                  </a:txBody>
                  <a:tcPr marT="91425" marB="91425" marR="91425" marL="91425">
                    <a:lnR cap="flat" cmpd="sng" w="9525">
                      <a:solidFill>
                        <a:srgbClr val="9E9E9E"/>
                      </a:solidFill>
                      <a:prstDash val="solid"/>
                      <a:round/>
                      <a:headEnd len="sm" w="sm" type="none"/>
                      <a:tailEnd len="sm" w="sm" type="none"/>
                    </a:lnR>
                    <a:solidFill>
                      <a:srgbClr val="FCE5CD"/>
                    </a:solidFill>
                  </a:tcPr>
                </a:tc>
                <a:tc>
                  <a:txBody>
                    <a:bodyPr/>
                    <a:lstStyle/>
                    <a:p>
                      <a:pPr indent="0" lvl="0" marL="0" marR="0" rtl="0" algn="r">
                        <a:lnSpc>
                          <a:spcPct val="100000"/>
                        </a:lnSpc>
                        <a:spcBef>
                          <a:spcPts val="0"/>
                        </a:spcBef>
                        <a:spcAft>
                          <a:spcPts val="0"/>
                        </a:spcAft>
                        <a:buClr>
                          <a:srgbClr val="000000"/>
                        </a:buClr>
                        <a:buSzPts val="1200"/>
                        <a:buFont typeface="Arial"/>
                        <a:buNone/>
                      </a:pPr>
                      <a:r>
                        <a:rPr b="1" lang="en" sz="1200" u="none" cap="none" strike="noStrike">
                          <a:solidFill>
                            <a:srgbClr val="FF9900"/>
                          </a:solidFill>
                        </a:rPr>
                        <a:t>61.26</a:t>
                      </a:r>
                      <a:endParaRPr b="1" sz="1200" u="none" cap="none" strike="noStrike">
                        <a:solidFill>
                          <a:srgbClr val="FF99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200"/>
                        <a:buFont typeface="Arial"/>
                        <a:buNone/>
                      </a:pPr>
                      <a:r>
                        <a:rPr b="1" lang="en" sz="1200" u="none" cap="none" strike="noStrike">
                          <a:solidFill>
                            <a:srgbClr val="FF9900"/>
                          </a:solidFill>
                        </a:rPr>
                        <a:t>62.77</a:t>
                      </a:r>
                      <a:endParaRPr b="1" sz="1200" u="none" cap="none" strike="noStrike">
                        <a:solidFill>
                          <a:srgbClr val="FF99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38100">
                      <a:solidFill>
                        <a:srgbClr val="666666"/>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vMerge="1"/>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000000"/>
                          </a:solidFill>
                        </a:rPr>
                        <a:t>Style Transfer (Transformer)</a:t>
                      </a:r>
                      <a:endParaRPr sz="1200" u="none" cap="none" strike="noStrike"/>
                    </a:p>
                  </a:txBody>
                  <a:tcPr marT="91425" marB="91425" marR="91425" marL="91425">
                    <a:solidFill>
                      <a:srgbClr val="CFE2F3"/>
                    </a:solidFill>
                  </a:tcPr>
                </a:tc>
                <a:tc>
                  <a:txBody>
                    <a:bodyPr/>
                    <a:lstStyle/>
                    <a:p>
                      <a:pPr indent="0" lvl="0" marL="0" marR="0" rtl="0" algn="r">
                        <a:lnSpc>
                          <a:spcPct val="100000"/>
                        </a:lnSpc>
                        <a:spcBef>
                          <a:spcPts val="0"/>
                        </a:spcBef>
                        <a:spcAft>
                          <a:spcPts val="0"/>
                        </a:spcAft>
                        <a:buClr>
                          <a:srgbClr val="000000"/>
                        </a:buClr>
                        <a:buSzPts val="1200"/>
                        <a:buFont typeface="Arial"/>
                        <a:buNone/>
                      </a:pPr>
                      <a:r>
                        <a:rPr b="1" lang="en" sz="1200" u="none" cap="none" strike="noStrike">
                          <a:solidFill>
                            <a:srgbClr val="0000FF"/>
                          </a:solidFill>
                        </a:rPr>
                        <a:t>78.72</a:t>
                      </a:r>
                      <a:endParaRPr b="1" sz="1200" u="none" cap="none" strike="noStrike">
                        <a:solidFill>
                          <a:srgbClr val="0000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r">
                        <a:lnSpc>
                          <a:spcPct val="100000"/>
                        </a:lnSpc>
                        <a:spcBef>
                          <a:spcPts val="0"/>
                        </a:spcBef>
                        <a:spcAft>
                          <a:spcPts val="0"/>
                        </a:spcAft>
                        <a:buClr>
                          <a:srgbClr val="000000"/>
                        </a:buClr>
                        <a:buSzPts val="1200"/>
                        <a:buFont typeface="Arial"/>
                        <a:buNone/>
                      </a:pPr>
                      <a:r>
                        <a:rPr b="1" lang="en" sz="1200" u="none" cap="none" strike="noStrike">
                          <a:solidFill>
                            <a:srgbClr val="0000FF"/>
                          </a:solidFill>
                        </a:rPr>
                        <a:t>79.39</a:t>
                      </a:r>
                      <a:endParaRPr b="1" sz="1200" u="none" cap="none" strike="noStrike">
                        <a:solidFill>
                          <a:srgbClr val="0000FF"/>
                        </a:solidFill>
                      </a:endParaRPr>
                    </a:p>
                  </a:txBody>
                  <a:tcPr marT="91425" marB="91425" marR="91425" marL="91425">
                    <a:lnT cap="flat" cmpd="sng" w="9525">
                      <a:solidFill>
                        <a:srgbClr val="9E9E9E"/>
                      </a:solidFill>
                      <a:prstDash val="solid"/>
                      <a:round/>
                      <a:headEnd len="sm" w="sm" type="none"/>
                      <a:tailEnd len="sm" w="sm" type="none"/>
                    </a:lnT>
                    <a:lnB cap="flat" cmpd="sng" w="38100">
                      <a:solidFill>
                        <a:srgbClr val="434343"/>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Semi-Supervised</a:t>
                      </a:r>
                      <a:endParaRPr sz="1200" u="none" cap="none" strike="noStrike"/>
                    </a:p>
                  </a:txBody>
                  <a:tcPr marT="91425" marB="91425" marR="91425" marL="91425" anchor="ctr">
                    <a:solidFill>
                      <a:srgbClr val="EFEFE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000000"/>
                          </a:solidFill>
                        </a:rPr>
                        <a:t>Style Transfer (Transformer)</a:t>
                      </a:r>
                      <a:endParaRPr sz="1200" u="none" cap="none" strike="noStrike">
                        <a:solidFill>
                          <a:srgbClr val="000000"/>
                        </a:solidFill>
                      </a:endParaRPr>
                    </a:p>
                  </a:txBody>
                  <a:tcPr marT="91425" marB="91425" marR="91425" marL="91425">
                    <a:solidFill>
                      <a:srgbClr val="CFE2F3"/>
                    </a:solidFill>
                  </a:tcPr>
                </a:tc>
                <a:tc>
                  <a:txBody>
                    <a:bodyPr/>
                    <a:lstStyle/>
                    <a:p>
                      <a:pPr indent="0" lvl="0" marL="0" marR="0" rtl="0" algn="r">
                        <a:lnSpc>
                          <a:spcPct val="100000"/>
                        </a:lnSpc>
                        <a:spcBef>
                          <a:spcPts val="0"/>
                        </a:spcBef>
                        <a:spcAft>
                          <a:spcPts val="0"/>
                        </a:spcAft>
                        <a:buClr>
                          <a:srgbClr val="000000"/>
                        </a:buClr>
                        <a:buSzPts val="1200"/>
                        <a:buFont typeface="Arial"/>
                        <a:buNone/>
                      </a:pPr>
                      <a:r>
                        <a:rPr b="1" lang="en" sz="1200" u="none" cap="none" strike="noStrike">
                          <a:solidFill>
                            <a:srgbClr val="0000FF"/>
                          </a:solidFill>
                        </a:rPr>
                        <a:t>84.1</a:t>
                      </a:r>
                      <a:endParaRPr b="1" sz="1200" u="none" cap="none" strike="noStrike">
                        <a:solidFill>
                          <a:srgbClr val="0000FF"/>
                        </a:solidFill>
                      </a:endParaRPr>
                    </a:p>
                  </a:txBody>
                  <a:tcPr marT="91425" marB="91425" marR="91425" marL="91425">
                    <a:lnR cap="flat" cmpd="sng" w="38100">
                      <a:solidFill>
                        <a:srgbClr val="434343"/>
                      </a:solidFill>
                      <a:prstDash val="solid"/>
                      <a:round/>
                      <a:headEnd len="sm" w="sm" type="none"/>
                      <a:tailEnd len="sm" w="sm" type="none"/>
                    </a:lnR>
                  </a:tcPr>
                </a:tc>
                <a:tc>
                  <a:txBody>
                    <a:bodyPr/>
                    <a:lstStyle/>
                    <a:p>
                      <a:pPr indent="0" lvl="0" marL="0" marR="0" rtl="0" algn="r">
                        <a:lnSpc>
                          <a:spcPct val="100000"/>
                        </a:lnSpc>
                        <a:spcBef>
                          <a:spcPts val="0"/>
                        </a:spcBef>
                        <a:spcAft>
                          <a:spcPts val="0"/>
                        </a:spcAft>
                        <a:buClr>
                          <a:srgbClr val="000000"/>
                        </a:buClr>
                        <a:buSzPts val="1200"/>
                        <a:buFont typeface="Arial"/>
                        <a:buNone/>
                      </a:pPr>
                      <a:r>
                        <a:rPr b="1" lang="en" sz="1200" u="none" cap="none" strike="noStrike">
                          <a:solidFill>
                            <a:srgbClr val="0000FF"/>
                          </a:solidFill>
                        </a:rPr>
                        <a:t>85.28</a:t>
                      </a:r>
                      <a:endParaRPr b="1" sz="1200" u="none" cap="none" strike="noStrike">
                        <a:solidFill>
                          <a:srgbClr val="0000FF"/>
                        </a:solidFill>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r>
            </a:tbl>
          </a:graphicData>
        </a:graphic>
      </p:graphicFrame>
      <p:sp>
        <p:nvSpPr>
          <p:cNvPr id="447" name="Google Shape;447;p78"/>
          <p:cNvSpPr txBox="1"/>
          <p:nvPr/>
        </p:nvSpPr>
        <p:spPr>
          <a:xfrm>
            <a:off x="-90150" y="3825625"/>
            <a:ext cx="4752300" cy="763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r>
              <a:rPr b="0" i="0" lang="en" sz="1100" u="none" cap="none" strike="noStrike">
                <a:solidFill>
                  <a:srgbClr val="434343"/>
                </a:solidFill>
                <a:latin typeface="Consolas"/>
                <a:ea typeface="Consolas"/>
                <a:cs typeface="Consolas"/>
                <a:sym typeface="Consolas"/>
              </a:rPr>
              <a:t>Semi-Supervised:</a:t>
            </a:r>
            <a:br>
              <a:rPr b="0" i="0" lang="en" sz="1100" u="none" cap="none" strike="noStrike">
                <a:solidFill>
                  <a:srgbClr val="434343"/>
                </a:solidFill>
                <a:latin typeface="Consolas"/>
                <a:ea typeface="Consolas"/>
                <a:cs typeface="Consolas"/>
                <a:sym typeface="Consolas"/>
              </a:rPr>
            </a:br>
            <a:br>
              <a:rPr b="0" i="0" lang="en" sz="1100" u="none" cap="none" strike="noStrike">
                <a:solidFill>
                  <a:srgbClr val="434343"/>
                </a:solidFill>
                <a:latin typeface="Consolas"/>
                <a:ea typeface="Consolas"/>
                <a:cs typeface="Consolas"/>
                <a:sym typeface="Consolas"/>
              </a:rPr>
            </a:br>
            <a:r>
              <a:rPr b="0" i="0" lang="en" sz="1100" u="none" cap="none" strike="noStrike">
                <a:solidFill>
                  <a:srgbClr val="434343"/>
                </a:solidFill>
                <a:latin typeface="Consolas"/>
                <a:ea typeface="Consolas"/>
                <a:cs typeface="Consolas"/>
                <a:sym typeface="Consolas"/>
              </a:rPr>
              <a:t>Amount of parallel data = 554 sentences (1% of train set)</a:t>
            </a:r>
            <a:endParaRPr b="0" i="0" sz="1100" u="none" cap="none" strike="noStrike">
              <a:solidFill>
                <a:srgbClr val="434343"/>
              </a:solidFill>
              <a:latin typeface="Consolas"/>
              <a:ea typeface="Consolas"/>
              <a:cs typeface="Consolas"/>
              <a:sym typeface="Consolas"/>
            </a:endParaRPr>
          </a:p>
        </p:txBody>
      </p:sp>
      <p:sp>
        <p:nvSpPr>
          <p:cNvPr id="448" name="Google Shape;448;p78"/>
          <p:cNvSpPr txBox="1"/>
          <p:nvPr/>
        </p:nvSpPr>
        <p:spPr>
          <a:xfrm>
            <a:off x="67050" y="1649400"/>
            <a:ext cx="1602000" cy="6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57BB8A"/>
                </a:solidFill>
                <a:latin typeface="Open Sans"/>
                <a:ea typeface="Open Sans"/>
                <a:cs typeface="Open Sans"/>
                <a:sym typeface="Open Sans"/>
              </a:rPr>
              <a:t>SKYLINE</a:t>
            </a:r>
            <a:endParaRPr b="1" sz="2500">
              <a:solidFill>
                <a:srgbClr val="57BB8A"/>
              </a:solidFill>
              <a:latin typeface="Open Sans"/>
              <a:ea typeface="Open Sans"/>
              <a:cs typeface="Open Sans"/>
              <a:sym typeface="Open Sans"/>
            </a:endParaRPr>
          </a:p>
        </p:txBody>
      </p:sp>
      <p:sp>
        <p:nvSpPr>
          <p:cNvPr id="449" name="Google Shape;449;p78"/>
          <p:cNvSpPr txBox="1"/>
          <p:nvPr/>
        </p:nvSpPr>
        <p:spPr>
          <a:xfrm>
            <a:off x="0" y="2788938"/>
            <a:ext cx="1916400" cy="6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500">
              <a:solidFill>
                <a:srgbClr val="FF9900"/>
              </a:solidFill>
              <a:latin typeface="Open Sans"/>
              <a:ea typeface="Open Sans"/>
              <a:cs typeface="Open Sans"/>
              <a:sym typeface="Open Sans"/>
            </a:endParaRPr>
          </a:p>
        </p:txBody>
      </p:sp>
      <p:sp>
        <p:nvSpPr>
          <p:cNvPr id="450" name="Google Shape;450;p78"/>
          <p:cNvSpPr txBox="1"/>
          <p:nvPr/>
        </p:nvSpPr>
        <p:spPr>
          <a:xfrm>
            <a:off x="-90150" y="3002350"/>
            <a:ext cx="1916400" cy="6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000FF"/>
                </a:solidFill>
                <a:latin typeface="Open Sans"/>
                <a:ea typeface="Open Sans"/>
                <a:cs typeface="Open Sans"/>
                <a:sym typeface="Open Sans"/>
              </a:rPr>
              <a:t>   OURS</a:t>
            </a:r>
            <a:endParaRPr b="1" sz="2500">
              <a:solidFill>
                <a:srgbClr val="0000FF"/>
              </a:solidFill>
              <a:latin typeface="Open Sans"/>
              <a:ea typeface="Open Sans"/>
              <a:cs typeface="Open Sans"/>
              <a:sym typeface="Open Sans"/>
            </a:endParaRPr>
          </a:p>
        </p:txBody>
      </p:sp>
      <p:sp>
        <p:nvSpPr>
          <p:cNvPr id="451" name="Google Shape;451;p78"/>
          <p:cNvSpPr/>
          <p:nvPr/>
        </p:nvSpPr>
        <p:spPr>
          <a:xfrm>
            <a:off x="1607633" y="1468500"/>
            <a:ext cx="111900" cy="1006200"/>
          </a:xfrm>
          <a:prstGeom prst="lef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452" name="Google Shape;452;p78"/>
          <p:cNvSpPr/>
          <p:nvPr/>
        </p:nvSpPr>
        <p:spPr>
          <a:xfrm>
            <a:off x="1669050" y="2571750"/>
            <a:ext cx="111900" cy="1613700"/>
          </a:xfrm>
          <a:prstGeom prst="lef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453" name="Google Shape;453;p78"/>
          <p:cNvSpPr txBox="1"/>
          <p:nvPr/>
        </p:nvSpPr>
        <p:spPr>
          <a:xfrm>
            <a:off x="-446725" y="-870467"/>
            <a:ext cx="4598400" cy="234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rgbClr val="980000"/>
                </a:solidFill>
                <a:latin typeface="Consolas"/>
                <a:ea typeface="Consolas"/>
                <a:cs typeface="Consolas"/>
                <a:sym typeface="Consolas"/>
              </a:rPr>
              <a:t>6</a:t>
            </a:r>
            <a:r>
              <a:rPr b="1" lang="en" sz="1800">
                <a:solidFill>
                  <a:srgbClr val="980000"/>
                </a:solidFill>
                <a:latin typeface="Consolas"/>
                <a:ea typeface="Consolas"/>
                <a:cs typeface="Consolas"/>
                <a:sym typeface="Consolas"/>
              </a:rPr>
              <a:t>. Consolidated Results: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9"/>
          <p:cNvSpPr txBox="1"/>
          <p:nvPr/>
        </p:nvSpPr>
        <p:spPr>
          <a:xfrm>
            <a:off x="6537100" y="5728350"/>
            <a:ext cx="4598400" cy="7290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1600"/>
              </a:spcAft>
              <a:buClr>
                <a:schemeClr val="dk1"/>
              </a:buClr>
              <a:buSzPts val="1100"/>
              <a:buFont typeface="Arial"/>
              <a:buNone/>
            </a:pPr>
            <a:r>
              <a:rPr lang="en" sz="1000">
                <a:solidFill>
                  <a:schemeClr val="dk1"/>
                </a:solidFill>
                <a:latin typeface="Open Sans"/>
                <a:ea typeface="Open Sans"/>
                <a:cs typeface="Open Sans"/>
                <a:sym typeface="Open Sans"/>
              </a:rPr>
              <a:t>                                                            ----------------------------------------------</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es  : Spanish</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en  : English</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DFLT : Disfluent   FLT: Fluent</a:t>
            </a:r>
            <a:br>
              <a:rPr lang="en" sz="1000">
                <a:solidFill>
                  <a:schemeClr val="dk1"/>
                </a:solidFill>
                <a:latin typeface="Open Sans"/>
                <a:ea typeface="Open Sans"/>
                <a:cs typeface="Open Sans"/>
                <a:sym typeface="Open Sans"/>
              </a:rPr>
            </a:br>
            <a:endParaRPr sz="1000">
              <a:latin typeface="Open Sans"/>
              <a:ea typeface="Open Sans"/>
              <a:cs typeface="Open Sans"/>
              <a:sym typeface="Open Sans"/>
            </a:endParaRPr>
          </a:p>
        </p:txBody>
      </p:sp>
      <p:sp>
        <p:nvSpPr>
          <p:cNvPr id="459" name="Google Shape;459;p79"/>
          <p:cNvSpPr txBox="1"/>
          <p:nvPr/>
        </p:nvSpPr>
        <p:spPr>
          <a:xfrm>
            <a:off x="311700" y="-198175"/>
            <a:ext cx="8520600" cy="831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400">
                <a:latin typeface="Economica"/>
                <a:ea typeface="Economica"/>
                <a:cs typeface="Economica"/>
                <a:sym typeface="Economica"/>
              </a:rPr>
              <a:t>Results #1.5</a:t>
            </a:r>
            <a:endParaRPr b="1" baseline="30000" sz="3400">
              <a:solidFill>
                <a:srgbClr val="000000"/>
              </a:solidFill>
              <a:latin typeface="Economica"/>
              <a:ea typeface="Economica"/>
              <a:cs typeface="Economica"/>
              <a:sym typeface="Economica"/>
            </a:endParaRPr>
          </a:p>
        </p:txBody>
      </p:sp>
      <p:sp>
        <p:nvSpPr>
          <p:cNvPr id="460" name="Google Shape;460;p79"/>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000000"/>
                </a:solidFill>
                <a:latin typeface="Economica"/>
                <a:ea typeface="Economica"/>
                <a:cs typeface="Economica"/>
                <a:sym typeface="Economica"/>
              </a:rPr>
              <a:t>‹#›</a:t>
            </a:fld>
            <a:endParaRPr sz="1000">
              <a:solidFill>
                <a:srgbClr val="000000"/>
              </a:solidFill>
              <a:latin typeface="Economica"/>
              <a:ea typeface="Economica"/>
              <a:cs typeface="Economica"/>
              <a:sym typeface="Economica"/>
            </a:endParaRPr>
          </a:p>
        </p:txBody>
      </p:sp>
      <p:sp>
        <p:nvSpPr>
          <p:cNvPr id="461" name="Google Shape;461;p79"/>
          <p:cNvSpPr txBox="1"/>
          <p:nvPr/>
        </p:nvSpPr>
        <p:spPr>
          <a:xfrm>
            <a:off x="5031954" y="4812755"/>
            <a:ext cx="4239600" cy="5418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1600"/>
              </a:spcAft>
              <a:buNone/>
            </a:pPr>
            <a:r>
              <a:rPr lang="en" sz="1000">
                <a:solidFill>
                  <a:schemeClr val="dk1"/>
                </a:solidFill>
                <a:latin typeface="Open Sans"/>
                <a:ea typeface="Open Sans"/>
                <a:cs typeface="Open Sans"/>
                <a:sym typeface="Open Sans"/>
              </a:rPr>
              <a:t>#Numbers on the slide represent: </a:t>
            </a:r>
            <a:r>
              <a:rPr b="1" lang="en" sz="1000">
                <a:solidFill>
                  <a:schemeClr val="dk1"/>
                </a:solidFill>
                <a:latin typeface="Open Sans"/>
                <a:ea typeface="Open Sans"/>
                <a:cs typeface="Open Sans"/>
                <a:sym typeface="Open Sans"/>
              </a:rPr>
              <a:t>BLEU Score</a:t>
            </a:r>
            <a:endParaRPr b="1"/>
          </a:p>
        </p:txBody>
      </p:sp>
      <p:sp>
        <p:nvSpPr>
          <p:cNvPr id="462" name="Google Shape;462;p79"/>
          <p:cNvSpPr txBox="1"/>
          <p:nvPr/>
        </p:nvSpPr>
        <p:spPr>
          <a:xfrm>
            <a:off x="241825" y="-20725"/>
            <a:ext cx="51156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latin typeface="Economica"/>
                <a:ea typeface="Economica"/>
                <a:cs typeface="Economica"/>
                <a:sym typeface="Economica"/>
              </a:rPr>
              <a:t>Disfluency Type BLEU Scores:</a:t>
            </a:r>
            <a:endParaRPr b="1" sz="1900">
              <a:latin typeface="Economica"/>
              <a:ea typeface="Economica"/>
              <a:cs typeface="Economica"/>
              <a:sym typeface="Economica"/>
            </a:endParaRPr>
          </a:p>
        </p:txBody>
      </p:sp>
      <p:graphicFrame>
        <p:nvGraphicFramePr>
          <p:cNvPr id="463" name="Google Shape;463;p79"/>
          <p:cNvGraphicFramePr/>
          <p:nvPr/>
        </p:nvGraphicFramePr>
        <p:xfrm>
          <a:off x="385075" y="497606"/>
          <a:ext cx="3000000" cy="3000000"/>
        </p:xfrm>
        <a:graphic>
          <a:graphicData uri="http://schemas.openxmlformats.org/drawingml/2006/table">
            <a:tbl>
              <a:tblPr>
                <a:noFill/>
                <a:tableStyleId>{B6674521-3851-4AFE-9167-808461F217D0}</a:tableStyleId>
              </a:tblPr>
              <a:tblGrid>
                <a:gridCol w="930425"/>
                <a:gridCol w="930425"/>
                <a:gridCol w="930425"/>
                <a:gridCol w="930425"/>
                <a:gridCol w="930425"/>
                <a:gridCol w="930425"/>
                <a:gridCol w="930425"/>
                <a:gridCol w="930425"/>
                <a:gridCol w="930425"/>
              </a:tblGrid>
              <a:tr h="338150">
                <a:tc>
                  <a:txBody>
                    <a:bodyPr/>
                    <a:lstStyle/>
                    <a:p>
                      <a:pPr indent="0" lvl="0" marL="0" rtl="0" algn="l">
                        <a:spcBef>
                          <a:spcPts val="0"/>
                        </a:spcBef>
                        <a:spcAft>
                          <a:spcPts val="0"/>
                        </a:spcAft>
                        <a:buNone/>
                      </a:pPr>
                      <a:r>
                        <a:rPr b="1" lang="en"/>
                        <a:t>Models</a:t>
                      </a:r>
                      <a:endParaRPr b="1"/>
                    </a:p>
                  </a:txBody>
                  <a:tcPr marT="91425" marB="91425" marR="91425" marL="91425"/>
                </a:tc>
                <a:tc>
                  <a:txBody>
                    <a:bodyPr/>
                    <a:lstStyle/>
                    <a:p>
                      <a:pPr indent="0" lvl="0" marL="0" rtl="0" algn="l">
                        <a:spcBef>
                          <a:spcPts val="0"/>
                        </a:spcBef>
                        <a:spcAft>
                          <a:spcPts val="0"/>
                        </a:spcAft>
                        <a:buNone/>
                      </a:pPr>
                      <a:r>
                        <a:rPr b="1" lang="en"/>
                        <a:t>Set</a:t>
                      </a:r>
                      <a:endParaRPr b="1"/>
                    </a:p>
                  </a:txBody>
                  <a:tcPr marT="91425" marB="91425" marR="91425" marL="91425"/>
                </a:tc>
                <a:tc>
                  <a:txBody>
                    <a:bodyPr/>
                    <a:lstStyle/>
                    <a:p>
                      <a:pPr indent="0" lvl="0" marL="0" rtl="0" algn="l">
                        <a:spcBef>
                          <a:spcPts val="0"/>
                        </a:spcBef>
                        <a:spcAft>
                          <a:spcPts val="0"/>
                        </a:spcAft>
                        <a:buNone/>
                      </a:pPr>
                      <a:r>
                        <a:rPr b="1" lang="en"/>
                        <a:t>all</a:t>
                      </a:r>
                      <a:endParaRPr b="1"/>
                    </a:p>
                  </a:txBody>
                  <a:tcPr marT="91425" marB="91425" marR="91425" marL="91425"/>
                </a:tc>
                <a:tc>
                  <a:txBody>
                    <a:bodyPr/>
                    <a:lstStyle/>
                    <a:p>
                      <a:pPr indent="0" lvl="0" marL="0" rtl="0" algn="l">
                        <a:spcBef>
                          <a:spcPts val="0"/>
                        </a:spcBef>
                        <a:spcAft>
                          <a:spcPts val="0"/>
                        </a:spcAft>
                        <a:buNone/>
                      </a:pPr>
                      <a:r>
                        <a:rPr b="1" lang="en"/>
                        <a:t>conj</a:t>
                      </a:r>
                      <a:endParaRPr b="1"/>
                    </a:p>
                  </a:txBody>
                  <a:tcPr marT="91425" marB="91425" marR="91425" marL="91425"/>
                </a:tc>
                <a:tc>
                  <a:txBody>
                    <a:bodyPr/>
                    <a:lstStyle/>
                    <a:p>
                      <a:pPr indent="0" lvl="0" marL="0" rtl="0" algn="l">
                        <a:spcBef>
                          <a:spcPts val="0"/>
                        </a:spcBef>
                        <a:spcAft>
                          <a:spcPts val="0"/>
                        </a:spcAft>
                        <a:buNone/>
                      </a:pPr>
                      <a:r>
                        <a:rPr b="1" lang="en"/>
                        <a:t>filler</a:t>
                      </a:r>
                      <a:endParaRPr b="1"/>
                    </a:p>
                  </a:txBody>
                  <a:tcPr marT="91425" marB="91425" marR="91425" marL="91425"/>
                </a:tc>
                <a:tc>
                  <a:txBody>
                    <a:bodyPr/>
                    <a:lstStyle/>
                    <a:p>
                      <a:pPr indent="0" lvl="0" marL="0" rtl="0" algn="l">
                        <a:spcBef>
                          <a:spcPts val="0"/>
                        </a:spcBef>
                        <a:spcAft>
                          <a:spcPts val="0"/>
                        </a:spcAft>
                        <a:buNone/>
                      </a:pPr>
                      <a:r>
                        <a:rPr b="1" lang="en"/>
                        <a:t>restart</a:t>
                      </a:r>
                      <a:endParaRPr b="1"/>
                    </a:p>
                  </a:txBody>
                  <a:tcPr marT="91425" marB="91425" marR="91425" marL="91425"/>
                </a:tc>
                <a:tc>
                  <a:txBody>
                    <a:bodyPr/>
                    <a:lstStyle/>
                    <a:p>
                      <a:pPr indent="0" lvl="0" marL="0" rtl="0" algn="l">
                        <a:spcBef>
                          <a:spcPts val="0"/>
                        </a:spcBef>
                        <a:spcAft>
                          <a:spcPts val="0"/>
                        </a:spcAft>
                        <a:buNone/>
                      </a:pPr>
                      <a:r>
                        <a:rPr b="1" lang="en"/>
                        <a:t>disc</a:t>
                      </a:r>
                      <a:endParaRPr b="1"/>
                    </a:p>
                  </a:txBody>
                  <a:tcPr marT="91425" marB="91425" marR="91425" marL="91425"/>
                </a:tc>
                <a:tc>
                  <a:txBody>
                    <a:bodyPr/>
                    <a:lstStyle/>
                    <a:p>
                      <a:pPr indent="0" lvl="0" marL="0" rtl="0" algn="l">
                        <a:spcBef>
                          <a:spcPts val="0"/>
                        </a:spcBef>
                        <a:spcAft>
                          <a:spcPts val="0"/>
                        </a:spcAft>
                        <a:buNone/>
                      </a:pPr>
                      <a:r>
                        <a:rPr b="1" lang="en"/>
                        <a:t>edit</a:t>
                      </a:r>
                      <a:endParaRPr b="1"/>
                    </a:p>
                  </a:txBody>
                  <a:tcPr marT="91425" marB="91425" marR="91425" marL="91425"/>
                </a:tc>
                <a:tc>
                  <a:txBody>
                    <a:bodyPr/>
                    <a:lstStyle/>
                    <a:p>
                      <a:pPr indent="0" lvl="0" marL="0" rtl="0" algn="l">
                        <a:spcBef>
                          <a:spcPts val="0"/>
                        </a:spcBef>
                        <a:spcAft>
                          <a:spcPts val="0"/>
                        </a:spcAft>
                        <a:buNone/>
                      </a:pPr>
                      <a:r>
                        <a:rPr b="1" lang="en"/>
                        <a:t>aside</a:t>
                      </a:r>
                      <a:endParaRPr b="1"/>
                    </a:p>
                  </a:txBody>
                  <a:tcPr marT="91425" marB="91425" marR="91425" marL="91425"/>
                </a:tc>
              </a:tr>
              <a:tr h="396200">
                <a:tc rowSpan="2">
                  <a:txBody>
                    <a:bodyPr/>
                    <a:lstStyle/>
                    <a:p>
                      <a:pPr indent="0" lvl="0" marL="0" rtl="0" algn="ctr">
                        <a:spcBef>
                          <a:spcPts val="0"/>
                        </a:spcBef>
                        <a:spcAft>
                          <a:spcPts val="0"/>
                        </a:spcAft>
                        <a:buNone/>
                      </a:pPr>
                      <a:r>
                        <a:rPr b="1" lang="en"/>
                        <a:t>US BiLSTM</a:t>
                      </a:r>
                      <a:endParaRPr b="1"/>
                    </a:p>
                  </a:txBody>
                  <a:tcPr marT="91425" marB="91425" marR="91425" marL="91425" anchor="ctr"/>
                </a:tc>
                <a:tc>
                  <a:txBody>
                    <a:bodyPr/>
                    <a:lstStyle/>
                    <a:p>
                      <a:pPr indent="0" lvl="0" marL="0" rtl="0" algn="l">
                        <a:spcBef>
                          <a:spcPts val="0"/>
                        </a:spcBef>
                        <a:spcAft>
                          <a:spcPts val="0"/>
                        </a:spcAft>
                        <a:buNone/>
                      </a:pPr>
                      <a:r>
                        <a:rPr lang="en"/>
                        <a:t>Dev</a:t>
                      </a:r>
                      <a:endParaRPr/>
                    </a:p>
                  </a:txBody>
                  <a:tcPr marT="91425" marB="91425" marR="91425" marL="91425">
                    <a:solidFill>
                      <a:srgbClr val="CCCCCC"/>
                    </a:solidFill>
                  </a:tcPr>
                </a:tc>
                <a:tc>
                  <a:txBody>
                    <a:bodyPr/>
                    <a:lstStyle/>
                    <a:p>
                      <a:pPr indent="0" lvl="0" marL="0" rtl="0" algn="l">
                        <a:spcBef>
                          <a:spcPts val="0"/>
                        </a:spcBef>
                        <a:spcAft>
                          <a:spcPts val="0"/>
                        </a:spcAft>
                        <a:buNone/>
                      </a:pPr>
                      <a:r>
                        <a:rPr lang="en"/>
                        <a:t>61.26 </a:t>
                      </a:r>
                      <a:endParaRPr/>
                    </a:p>
                  </a:txBody>
                  <a:tcPr marT="91425" marB="91425" marR="91425" marL="91425">
                    <a:solidFill>
                      <a:srgbClr val="CCCCCC"/>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62.68</a:t>
                      </a:r>
                      <a:endParaRPr/>
                    </a:p>
                  </a:txBody>
                  <a:tcPr marT="91425" marB="91425" marR="91425" marL="91425">
                    <a:solidFill>
                      <a:srgbClr val="CCCCCC"/>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56.96</a:t>
                      </a:r>
                      <a:endParaRPr/>
                    </a:p>
                  </a:txBody>
                  <a:tcPr marT="91425" marB="91425" marR="91425" marL="91425">
                    <a:solidFill>
                      <a:srgbClr val="CCCCCC"/>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53.76</a:t>
                      </a:r>
                      <a:endParaRPr/>
                    </a:p>
                  </a:txBody>
                  <a:tcPr marT="91425" marB="91425" marR="91425" marL="91425">
                    <a:solidFill>
                      <a:srgbClr val="CCCCCC"/>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53.84</a:t>
                      </a:r>
                      <a:endParaRPr/>
                    </a:p>
                  </a:txBody>
                  <a:tcPr marT="91425" marB="91425" marR="91425" marL="91425">
                    <a:solidFill>
                      <a:srgbClr val="CCCCCC"/>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49.06</a:t>
                      </a:r>
                      <a:endParaRPr/>
                    </a:p>
                  </a:txBody>
                  <a:tcPr marT="91425" marB="91425" marR="91425" marL="91425">
                    <a:solidFill>
                      <a:srgbClr val="CCCCCC"/>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37.07</a:t>
                      </a:r>
                      <a:endParaRPr/>
                    </a:p>
                  </a:txBody>
                  <a:tcPr marT="91425" marB="91425" marR="91425" marL="91425">
                    <a:solidFill>
                      <a:srgbClr val="CCCCCC"/>
                    </a:solidFill>
                  </a:tcPr>
                </a:tc>
              </a:tr>
              <a:tr h="341425">
                <a:tc vMerge="1"/>
                <a:tc>
                  <a:txBody>
                    <a:bodyPr/>
                    <a:lstStyle/>
                    <a:p>
                      <a:pPr indent="0" lvl="0" marL="0" rtl="0" algn="l">
                        <a:spcBef>
                          <a:spcPts val="0"/>
                        </a:spcBef>
                        <a:spcAft>
                          <a:spcPts val="0"/>
                        </a:spcAft>
                        <a:buNone/>
                      </a:pPr>
                      <a:r>
                        <a:rPr lang="en"/>
                        <a:t>Test</a:t>
                      </a:r>
                      <a:endParaRPr/>
                    </a:p>
                  </a:txBody>
                  <a:tcPr marT="91425" marB="91425" marR="91425" marL="91425">
                    <a:lnB cap="flat" cmpd="sng" w="9525">
                      <a:solidFill>
                        <a:srgbClr val="9E9E9E"/>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a:t>62.64 </a:t>
                      </a:r>
                      <a:endParaRPr/>
                    </a:p>
                  </a:txBody>
                  <a:tcPr marT="91425" marB="91425" marR="91425" marL="91425">
                    <a:solidFill>
                      <a:srgbClr val="CCCCCC"/>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63.60</a:t>
                      </a:r>
                      <a:endParaRPr/>
                    </a:p>
                  </a:txBody>
                  <a:tcPr marT="91425" marB="91425" marR="91425" marL="91425">
                    <a:solidFill>
                      <a:srgbClr val="CCCCCC"/>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58.45 </a:t>
                      </a:r>
                      <a:endParaRPr/>
                    </a:p>
                  </a:txBody>
                  <a:tcPr marT="91425" marB="91425" marR="91425" marL="91425">
                    <a:solidFill>
                      <a:srgbClr val="CCCCCC"/>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54.92 </a:t>
                      </a:r>
                      <a:endParaRPr/>
                    </a:p>
                  </a:txBody>
                  <a:tcPr marT="91425" marB="91425" marR="91425" marL="91425">
                    <a:solidFill>
                      <a:srgbClr val="CCCCCC"/>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55.39 </a:t>
                      </a:r>
                      <a:endParaRPr/>
                    </a:p>
                  </a:txBody>
                  <a:tcPr marT="91425" marB="91425" marR="91425" marL="91425">
                    <a:solidFill>
                      <a:srgbClr val="CCCCCC"/>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52.51</a:t>
                      </a:r>
                      <a:endParaRPr/>
                    </a:p>
                  </a:txBody>
                  <a:tcPr marT="91425" marB="91425" marR="91425" marL="91425">
                    <a:solidFill>
                      <a:srgbClr val="CCCCCC"/>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37.25</a:t>
                      </a:r>
                      <a:endParaRPr/>
                    </a:p>
                  </a:txBody>
                  <a:tcPr marT="91425" marB="91425" marR="91425" marL="91425">
                    <a:solidFill>
                      <a:srgbClr val="CCCCCC"/>
                    </a:solidFill>
                  </a:tcPr>
                </a:tc>
              </a:tr>
              <a:tr h="396200">
                <a:tc rowSpan="2">
                  <a:txBody>
                    <a:bodyPr/>
                    <a:lstStyle/>
                    <a:p>
                      <a:pPr indent="0" lvl="0" marL="0" rtl="0" algn="ctr">
                        <a:spcBef>
                          <a:spcPts val="0"/>
                        </a:spcBef>
                        <a:spcAft>
                          <a:spcPts val="0"/>
                        </a:spcAft>
                        <a:buNone/>
                      </a:pPr>
                      <a:r>
                        <a:rPr b="1" lang="en"/>
                        <a:t>US Transformer</a:t>
                      </a:r>
                      <a:endParaRPr b="1"/>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Dev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a:t>78.72 </a:t>
                      </a:r>
                      <a:endParaRPr/>
                    </a:p>
                  </a:txBody>
                  <a:tcPr marT="91425" marB="91425" marR="91425" marL="91425">
                    <a:lnL cap="flat" cmpd="sng" w="9525">
                      <a:solidFill>
                        <a:srgbClr val="9E9E9E"/>
                      </a:solidFill>
                      <a:prstDash val="solid"/>
                      <a:round/>
                      <a:headEnd len="sm" w="sm" type="none"/>
                      <a:tailEnd len="sm" w="sm" type="none"/>
                    </a:lnL>
                    <a:solidFill>
                      <a:srgbClr val="EFEFE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80.17 </a:t>
                      </a:r>
                      <a:endParaRPr/>
                    </a:p>
                  </a:txBody>
                  <a:tcPr marT="91425" marB="91425" marR="91425" marL="91425">
                    <a:solidFill>
                      <a:srgbClr val="EFEFE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76.86 </a:t>
                      </a:r>
                      <a:endParaRPr/>
                    </a:p>
                  </a:txBody>
                  <a:tcPr marT="91425" marB="91425" marR="91425" marL="91425">
                    <a:solidFill>
                      <a:srgbClr val="EFEFE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72.39 </a:t>
                      </a:r>
                      <a:endParaRPr/>
                    </a:p>
                  </a:txBody>
                  <a:tcPr marT="91425" marB="91425" marR="91425" marL="91425">
                    <a:solidFill>
                      <a:srgbClr val="EFEFE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71.91 </a:t>
                      </a:r>
                      <a:endParaRPr/>
                    </a:p>
                  </a:txBody>
                  <a:tcPr marT="91425" marB="91425" marR="91425" marL="91425">
                    <a:solidFill>
                      <a:srgbClr val="EFEFE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63.20 </a:t>
                      </a:r>
                      <a:endParaRPr/>
                    </a:p>
                  </a:txBody>
                  <a:tcPr marT="91425" marB="91425" marR="91425" marL="91425">
                    <a:solidFill>
                      <a:srgbClr val="EFEFE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48.56</a:t>
                      </a:r>
                      <a:endParaRPr/>
                    </a:p>
                  </a:txBody>
                  <a:tcPr marT="91425" marB="91425" marR="91425" marL="91425">
                    <a:solidFill>
                      <a:srgbClr val="EFEFEF"/>
                    </a:solidFill>
                  </a:tcPr>
                </a:tc>
              </a:tr>
              <a:tr h="406250">
                <a:tc vMerge="1"/>
                <a:tc>
                  <a:txBody>
                    <a:bodyPr/>
                    <a:lstStyle/>
                    <a:p>
                      <a:pPr indent="0" lvl="0" marL="0" rtl="0" algn="l">
                        <a:spcBef>
                          <a:spcPts val="0"/>
                        </a:spcBef>
                        <a:spcAft>
                          <a:spcPts val="0"/>
                        </a:spcAft>
                        <a:buNone/>
                      </a:pPr>
                      <a:r>
                        <a:rPr lang="en"/>
                        <a:t>Test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a:t>79.39 </a:t>
                      </a:r>
                      <a:endParaRPr/>
                    </a:p>
                  </a:txBody>
                  <a:tcPr marT="91425" marB="91425" marR="91425" marL="91425">
                    <a:lnL cap="flat" cmpd="sng" w="9525">
                      <a:solidFill>
                        <a:srgbClr val="9E9E9E"/>
                      </a:solidFill>
                      <a:prstDash val="solid"/>
                      <a:round/>
                      <a:headEnd len="sm" w="sm" type="none"/>
                      <a:tailEnd len="sm" w="sm" type="none"/>
                    </a:lnL>
                    <a:solidFill>
                      <a:srgbClr val="EFEFE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80.18</a:t>
                      </a:r>
                      <a:endParaRPr/>
                    </a:p>
                  </a:txBody>
                  <a:tcPr marT="91425" marB="91425" marR="91425" marL="91425">
                    <a:solidFill>
                      <a:srgbClr val="EFEFE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77.47 </a:t>
                      </a:r>
                      <a:endParaRPr/>
                    </a:p>
                  </a:txBody>
                  <a:tcPr marT="91425" marB="91425" marR="91425" marL="91425">
                    <a:solidFill>
                      <a:srgbClr val="EFEFE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73.06 </a:t>
                      </a:r>
                      <a:endParaRPr/>
                    </a:p>
                  </a:txBody>
                  <a:tcPr marT="91425" marB="91425" marR="91425" marL="91425">
                    <a:solidFill>
                      <a:srgbClr val="EFEFE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73.19 </a:t>
                      </a:r>
                      <a:endParaRPr/>
                    </a:p>
                  </a:txBody>
                  <a:tcPr marT="91425" marB="91425" marR="91425" marL="91425">
                    <a:solidFill>
                      <a:srgbClr val="EFEFE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64.35 </a:t>
                      </a:r>
                      <a:endParaRPr/>
                    </a:p>
                  </a:txBody>
                  <a:tcPr marT="91425" marB="91425" marR="91425" marL="91425">
                    <a:solidFill>
                      <a:srgbClr val="EFEFE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45.71</a:t>
                      </a:r>
                      <a:endParaRPr/>
                    </a:p>
                  </a:txBody>
                  <a:tcPr marT="91425" marB="91425" marR="91425" marL="91425">
                    <a:solidFill>
                      <a:srgbClr val="EFEFEF"/>
                    </a:solidFill>
                  </a:tcPr>
                </a:tc>
              </a:tr>
              <a:tr h="396200">
                <a:tc rowSpan="2">
                  <a:txBody>
                    <a:bodyPr/>
                    <a:lstStyle/>
                    <a:p>
                      <a:pPr indent="0" lvl="0" marL="0" rtl="0" algn="ctr">
                        <a:spcBef>
                          <a:spcPts val="0"/>
                        </a:spcBef>
                        <a:spcAft>
                          <a:spcPts val="0"/>
                        </a:spcAft>
                        <a:buNone/>
                      </a:pPr>
                      <a:r>
                        <a:rPr b="1" lang="en"/>
                        <a:t>SS Transformer</a:t>
                      </a:r>
                      <a:endParaRPr b="1"/>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Dev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
                        <a:t>84.10 </a:t>
                      </a:r>
                      <a:endParaRPr/>
                    </a:p>
                  </a:txBody>
                  <a:tcPr marT="91425" marB="91425" marR="91425" marL="91425">
                    <a:lnL cap="flat" cmpd="sng" w="9525">
                      <a:solidFill>
                        <a:srgbClr val="9E9E9E"/>
                      </a:solidFill>
                      <a:prstDash val="solid"/>
                      <a:round/>
                      <a:headEnd len="sm" w="sm" type="none"/>
                      <a:tailEnd len="sm" w="sm" type="none"/>
                    </a:lnL>
                    <a:solidFill>
                      <a:srgbClr val="B7B7B7"/>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84.65 </a:t>
                      </a:r>
                      <a:endParaRPr/>
                    </a:p>
                  </a:txBody>
                  <a:tcPr marT="91425" marB="91425" marR="91425" marL="91425">
                    <a:solidFill>
                      <a:srgbClr val="B7B7B7"/>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81.01</a:t>
                      </a:r>
                      <a:endParaRPr/>
                    </a:p>
                  </a:txBody>
                  <a:tcPr marT="91425" marB="91425" marR="91425" marL="91425">
                    <a:solidFill>
                      <a:srgbClr val="B7B7B7"/>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78.13 </a:t>
                      </a:r>
                      <a:endParaRPr/>
                    </a:p>
                  </a:txBody>
                  <a:tcPr marT="91425" marB="91425" marR="91425" marL="91425">
                    <a:solidFill>
                      <a:srgbClr val="B7B7B7"/>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81.05 </a:t>
                      </a:r>
                      <a:endParaRPr/>
                    </a:p>
                  </a:txBody>
                  <a:tcPr marT="91425" marB="91425" marR="91425" marL="91425">
                    <a:solidFill>
                      <a:srgbClr val="B7B7B7"/>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78.28 </a:t>
                      </a:r>
                      <a:endParaRPr/>
                    </a:p>
                  </a:txBody>
                  <a:tcPr marT="91425" marB="91425" marR="91425" marL="91425">
                    <a:solidFill>
                      <a:srgbClr val="B7B7B7"/>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41.25</a:t>
                      </a:r>
                      <a:endParaRPr/>
                    </a:p>
                  </a:txBody>
                  <a:tcPr marT="91425" marB="91425" marR="91425" marL="91425">
                    <a:solidFill>
                      <a:srgbClr val="B7B7B7"/>
                    </a:solidFill>
                  </a:tcPr>
                </a:tc>
              </a:tr>
              <a:tr h="406250">
                <a:tc vMerge="1"/>
                <a:tc>
                  <a:txBody>
                    <a:bodyPr/>
                    <a:lstStyle/>
                    <a:p>
                      <a:pPr indent="0" lvl="0" marL="0" rtl="0" algn="l">
                        <a:spcBef>
                          <a:spcPts val="0"/>
                        </a:spcBef>
                        <a:spcAft>
                          <a:spcPts val="0"/>
                        </a:spcAft>
                        <a:buNone/>
                      </a:pPr>
                      <a:r>
                        <a:rPr lang="en"/>
                        <a:t>Test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
                        <a:t>85.28 </a:t>
                      </a:r>
                      <a:endParaRPr/>
                    </a:p>
                  </a:txBody>
                  <a:tcPr marT="91425" marB="91425" marR="91425" marL="91425">
                    <a:lnL cap="flat" cmpd="sng" w="9525">
                      <a:solidFill>
                        <a:srgbClr val="9E9E9E"/>
                      </a:solidFill>
                      <a:prstDash val="solid"/>
                      <a:round/>
                      <a:headEnd len="sm" w="sm" type="none"/>
                      <a:tailEnd len="sm" w="sm" type="none"/>
                    </a:lnL>
                    <a:solidFill>
                      <a:srgbClr val="B7B7B7"/>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86.24</a:t>
                      </a:r>
                      <a:endParaRPr/>
                    </a:p>
                  </a:txBody>
                  <a:tcPr marT="91425" marB="91425" marR="91425" marL="91425">
                    <a:solidFill>
                      <a:srgbClr val="B7B7B7"/>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82.16</a:t>
                      </a:r>
                      <a:endParaRPr/>
                    </a:p>
                  </a:txBody>
                  <a:tcPr marT="91425" marB="91425" marR="91425" marL="91425">
                    <a:solidFill>
                      <a:srgbClr val="B7B7B7"/>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79.52 </a:t>
                      </a:r>
                      <a:endParaRPr/>
                    </a:p>
                  </a:txBody>
                  <a:tcPr marT="91425" marB="91425" marR="91425" marL="91425">
                    <a:solidFill>
                      <a:srgbClr val="B7B7B7"/>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82.30 </a:t>
                      </a:r>
                      <a:endParaRPr/>
                    </a:p>
                  </a:txBody>
                  <a:tcPr marT="91425" marB="91425" marR="91425" marL="91425">
                    <a:solidFill>
                      <a:srgbClr val="B7B7B7"/>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80.60 </a:t>
                      </a:r>
                      <a:endParaRPr/>
                    </a:p>
                  </a:txBody>
                  <a:tcPr marT="91425" marB="91425" marR="91425" marL="91425">
                    <a:solidFill>
                      <a:srgbClr val="B7B7B7"/>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51.65</a:t>
                      </a:r>
                      <a:endParaRPr/>
                    </a:p>
                  </a:txBody>
                  <a:tcPr marT="91425" marB="91425" marR="91425" marL="91425">
                    <a:solidFill>
                      <a:srgbClr val="B7B7B7"/>
                    </a:solidFill>
                  </a:tcPr>
                </a:tc>
              </a:tr>
              <a:tr h="396200">
                <a:tc rowSpan="2">
                  <a:txBody>
                    <a:bodyPr/>
                    <a:lstStyle/>
                    <a:p>
                      <a:pPr indent="0" lvl="0" marL="0" rtl="0" algn="ctr">
                        <a:spcBef>
                          <a:spcPts val="0"/>
                        </a:spcBef>
                        <a:spcAft>
                          <a:spcPts val="0"/>
                        </a:spcAft>
                        <a:buNone/>
                      </a:pPr>
                      <a:r>
                        <a:rPr b="1" lang="en"/>
                        <a:t>Seq2Seq</a:t>
                      </a:r>
                      <a:endParaRPr b="1"/>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Dev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a:t>87.23 </a:t>
                      </a:r>
                      <a:endParaRPr/>
                    </a:p>
                  </a:txBody>
                  <a:tcPr marT="91425" marB="91425" marR="91425" marL="91425">
                    <a:lnL cap="flat" cmpd="sng" w="9525">
                      <a:solidFill>
                        <a:srgbClr val="9E9E9E"/>
                      </a:solidFill>
                      <a:prstDash val="solid"/>
                      <a:round/>
                      <a:headEnd len="sm" w="sm" type="none"/>
                      <a:tailEnd len="sm" w="sm" type="none"/>
                    </a:lnL>
                    <a:solidFill>
                      <a:srgbClr val="EFEFE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87.63 </a:t>
                      </a:r>
                      <a:endParaRPr/>
                    </a:p>
                  </a:txBody>
                  <a:tcPr marT="91425" marB="91425" marR="91425" marL="91425">
                    <a:solidFill>
                      <a:srgbClr val="EFEFE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85.01 </a:t>
                      </a:r>
                      <a:endParaRPr/>
                    </a:p>
                  </a:txBody>
                  <a:tcPr marT="91425" marB="91425" marR="91425" marL="91425">
                    <a:solidFill>
                      <a:srgbClr val="EFEFE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82.24</a:t>
                      </a:r>
                      <a:endParaRPr/>
                    </a:p>
                  </a:txBody>
                  <a:tcPr marT="91425" marB="91425" marR="91425" marL="91425">
                    <a:solidFill>
                      <a:srgbClr val="EFEFE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84.64 </a:t>
                      </a:r>
                      <a:endParaRPr/>
                    </a:p>
                  </a:txBody>
                  <a:tcPr marT="91425" marB="91425" marR="91425" marL="91425">
                    <a:solidFill>
                      <a:srgbClr val="EFEFE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82.86 </a:t>
                      </a:r>
                      <a:endParaRPr/>
                    </a:p>
                  </a:txBody>
                  <a:tcPr marT="91425" marB="91425" marR="91425" marL="91425">
                    <a:solidFill>
                      <a:srgbClr val="EFEFE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53.98</a:t>
                      </a:r>
                      <a:endParaRPr/>
                    </a:p>
                  </a:txBody>
                  <a:tcPr marT="91425" marB="91425" marR="91425" marL="91425">
                    <a:solidFill>
                      <a:srgbClr val="EFEFEF"/>
                    </a:solidFill>
                  </a:tcPr>
                </a:tc>
              </a:tr>
              <a:tr h="396200">
                <a:tc vMerge="1"/>
                <a:tc>
                  <a:txBody>
                    <a:bodyPr/>
                    <a:lstStyle/>
                    <a:p>
                      <a:pPr indent="0" lvl="0" marL="0" rtl="0" algn="l">
                        <a:spcBef>
                          <a:spcPts val="0"/>
                        </a:spcBef>
                        <a:spcAft>
                          <a:spcPts val="0"/>
                        </a:spcAft>
                        <a:buNone/>
                      </a:pPr>
                      <a:r>
                        <a:rPr lang="en"/>
                        <a:t>Test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a:t>88.08 </a:t>
                      </a:r>
                      <a:endParaRPr/>
                    </a:p>
                  </a:txBody>
                  <a:tcPr marT="91425" marB="91425" marR="91425" marL="91425">
                    <a:lnL cap="flat" cmpd="sng" w="9525">
                      <a:solidFill>
                        <a:srgbClr val="9E9E9E"/>
                      </a:solidFill>
                      <a:prstDash val="solid"/>
                      <a:round/>
                      <a:headEnd len="sm" w="sm" type="none"/>
                      <a:tailEnd len="sm" w="sm" type="none"/>
                    </a:lnL>
                    <a:solidFill>
                      <a:srgbClr val="EFEFE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89.13 </a:t>
                      </a:r>
                      <a:endParaRPr/>
                    </a:p>
                  </a:txBody>
                  <a:tcPr marT="91425" marB="91425" marR="91425" marL="91425">
                    <a:solidFill>
                      <a:srgbClr val="EFEFE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85.92</a:t>
                      </a:r>
                      <a:endParaRPr/>
                    </a:p>
                  </a:txBody>
                  <a:tcPr marT="91425" marB="91425" marR="91425" marL="91425">
                    <a:solidFill>
                      <a:srgbClr val="EFEFE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82.84</a:t>
                      </a:r>
                      <a:endParaRPr/>
                    </a:p>
                  </a:txBody>
                  <a:tcPr marT="91425" marB="91425" marR="91425" marL="91425">
                    <a:solidFill>
                      <a:srgbClr val="EFEFE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85.93</a:t>
                      </a:r>
                      <a:endParaRPr/>
                    </a:p>
                  </a:txBody>
                  <a:tcPr marT="91425" marB="91425" marR="91425" marL="91425">
                    <a:solidFill>
                      <a:srgbClr val="EFEFE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85.82 </a:t>
                      </a:r>
                      <a:endParaRPr/>
                    </a:p>
                  </a:txBody>
                  <a:tcPr marT="91425" marB="91425" marR="91425" marL="91425">
                    <a:solidFill>
                      <a:srgbClr val="EFEFE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56.37</a:t>
                      </a:r>
                      <a:endParaRPr/>
                    </a:p>
                  </a:txBody>
                  <a:tcPr marT="91425" marB="91425" marR="91425" marL="91425">
                    <a:solidFill>
                      <a:srgbClr val="EFEFEF"/>
                    </a:solidFill>
                  </a:tcPr>
                </a:tc>
              </a:tr>
              <a:tr h="396200">
                <a:tc rowSpan="2">
                  <a:txBody>
                    <a:bodyPr/>
                    <a:lstStyle/>
                    <a:p>
                      <a:pPr indent="0" lvl="0" marL="0" rtl="0" algn="ctr">
                        <a:spcBef>
                          <a:spcPts val="0"/>
                        </a:spcBef>
                        <a:spcAft>
                          <a:spcPts val="0"/>
                        </a:spcAft>
                        <a:buNone/>
                      </a:pPr>
                      <a:r>
                        <a:rPr b="1" lang="en"/>
                        <a:t>BART</a:t>
                      </a:r>
                      <a:endParaRPr b="1"/>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Dev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
                        <a:t>89.27 </a:t>
                      </a:r>
                      <a:endParaRPr/>
                    </a:p>
                  </a:txBody>
                  <a:tcPr marT="91425" marB="91425" marR="91425" marL="91425">
                    <a:lnL cap="flat" cmpd="sng" w="9525">
                      <a:solidFill>
                        <a:srgbClr val="9E9E9E"/>
                      </a:solidFill>
                      <a:prstDash val="solid"/>
                      <a:round/>
                      <a:headEnd len="sm" w="sm" type="none"/>
                      <a:tailEnd len="sm" w="sm" type="none"/>
                    </a:lnL>
                    <a:solidFill>
                      <a:srgbClr val="B7B7B7"/>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88.98 </a:t>
                      </a:r>
                      <a:endParaRPr/>
                    </a:p>
                  </a:txBody>
                  <a:tcPr marT="91425" marB="91425" marR="91425" marL="91425">
                    <a:solidFill>
                      <a:srgbClr val="B7B7B7"/>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87.41</a:t>
                      </a:r>
                      <a:endParaRPr/>
                    </a:p>
                  </a:txBody>
                  <a:tcPr marT="91425" marB="91425" marR="91425" marL="91425">
                    <a:solidFill>
                      <a:srgbClr val="B7B7B7"/>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84.99 </a:t>
                      </a:r>
                      <a:endParaRPr/>
                    </a:p>
                  </a:txBody>
                  <a:tcPr marT="91425" marB="91425" marR="91425" marL="91425">
                    <a:solidFill>
                      <a:srgbClr val="B7B7B7"/>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87.52</a:t>
                      </a:r>
                      <a:endParaRPr/>
                    </a:p>
                  </a:txBody>
                  <a:tcPr marT="91425" marB="91425" marR="91425" marL="91425">
                    <a:solidFill>
                      <a:srgbClr val="B7B7B7"/>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85.45</a:t>
                      </a:r>
                      <a:endParaRPr/>
                    </a:p>
                  </a:txBody>
                  <a:tcPr marT="91425" marB="91425" marR="91425" marL="91425">
                    <a:solidFill>
                      <a:srgbClr val="B7B7B7"/>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53.88</a:t>
                      </a:r>
                      <a:endParaRPr/>
                    </a:p>
                  </a:txBody>
                  <a:tcPr marT="91425" marB="91425" marR="91425" marL="91425">
                    <a:solidFill>
                      <a:srgbClr val="B7B7B7"/>
                    </a:solidFill>
                  </a:tcPr>
                </a:tc>
              </a:tr>
              <a:tr h="396200">
                <a:tc vMerge="1"/>
                <a:tc>
                  <a:txBody>
                    <a:bodyPr/>
                    <a:lstStyle/>
                    <a:p>
                      <a:pPr indent="0" lvl="0" marL="0" rtl="0" algn="l">
                        <a:spcBef>
                          <a:spcPts val="0"/>
                        </a:spcBef>
                        <a:spcAft>
                          <a:spcPts val="0"/>
                        </a:spcAft>
                        <a:buNone/>
                      </a:pPr>
                      <a:r>
                        <a:rPr lang="en"/>
                        <a:t>Test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
                        <a:t>90.08 </a:t>
                      </a:r>
                      <a:endParaRPr/>
                    </a:p>
                  </a:txBody>
                  <a:tcPr marT="91425" marB="91425" marR="91425" marL="91425">
                    <a:lnL cap="flat" cmpd="sng" w="9525">
                      <a:solidFill>
                        <a:srgbClr val="9E9E9E"/>
                      </a:solidFill>
                      <a:prstDash val="solid"/>
                      <a:round/>
                      <a:headEnd len="sm" w="sm" type="none"/>
                      <a:tailEnd len="sm" w="sm" type="none"/>
                    </a:lnL>
                    <a:solidFill>
                      <a:srgbClr val="B7B7B7"/>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89.79</a:t>
                      </a:r>
                      <a:endParaRPr/>
                    </a:p>
                  </a:txBody>
                  <a:tcPr marT="91425" marB="91425" marR="91425" marL="91425">
                    <a:solidFill>
                      <a:srgbClr val="B7B7B7"/>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88.59</a:t>
                      </a:r>
                      <a:endParaRPr/>
                    </a:p>
                  </a:txBody>
                  <a:tcPr marT="91425" marB="91425" marR="91425" marL="91425">
                    <a:solidFill>
                      <a:srgbClr val="B7B7B7"/>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85.60</a:t>
                      </a:r>
                      <a:endParaRPr/>
                    </a:p>
                  </a:txBody>
                  <a:tcPr marT="91425" marB="91425" marR="91425" marL="91425">
                    <a:solidFill>
                      <a:srgbClr val="B7B7B7"/>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88.57</a:t>
                      </a:r>
                      <a:endParaRPr/>
                    </a:p>
                  </a:txBody>
                  <a:tcPr marT="91425" marB="91425" marR="91425" marL="91425">
                    <a:solidFill>
                      <a:srgbClr val="B7B7B7"/>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87.13 </a:t>
                      </a:r>
                      <a:endParaRPr/>
                    </a:p>
                  </a:txBody>
                  <a:tcPr marT="91425" marB="91425" marR="91425" marL="91425">
                    <a:solidFill>
                      <a:srgbClr val="B7B7B7"/>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55.68</a:t>
                      </a:r>
                      <a:endParaRPr/>
                    </a:p>
                  </a:txBody>
                  <a:tcPr marT="91425" marB="91425" marR="91425" marL="91425">
                    <a:solidFill>
                      <a:srgbClr val="B7B7B7"/>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80"/>
          <p:cNvSpPr txBox="1"/>
          <p:nvPr/>
        </p:nvSpPr>
        <p:spPr>
          <a:xfrm>
            <a:off x="6537100" y="5728350"/>
            <a:ext cx="4598400" cy="7290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1600"/>
              </a:spcAft>
              <a:buClr>
                <a:schemeClr val="dk1"/>
              </a:buClr>
              <a:buSzPts val="1100"/>
              <a:buFont typeface="Arial"/>
              <a:buNone/>
            </a:pPr>
            <a:r>
              <a:rPr lang="en" sz="1000">
                <a:solidFill>
                  <a:schemeClr val="dk1"/>
                </a:solidFill>
                <a:latin typeface="Open Sans"/>
                <a:ea typeface="Open Sans"/>
                <a:cs typeface="Open Sans"/>
                <a:sym typeface="Open Sans"/>
              </a:rPr>
              <a:t>                                                            ----------------------------------------------</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es  : Spanish</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en  : English</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DFLT : Disfluent   FLT: Fluent</a:t>
            </a:r>
            <a:br>
              <a:rPr lang="en" sz="1000">
                <a:solidFill>
                  <a:schemeClr val="dk1"/>
                </a:solidFill>
                <a:latin typeface="Open Sans"/>
                <a:ea typeface="Open Sans"/>
                <a:cs typeface="Open Sans"/>
                <a:sym typeface="Open Sans"/>
              </a:rPr>
            </a:br>
            <a:endParaRPr sz="1000">
              <a:latin typeface="Open Sans"/>
              <a:ea typeface="Open Sans"/>
              <a:cs typeface="Open Sans"/>
              <a:sym typeface="Open Sans"/>
            </a:endParaRPr>
          </a:p>
        </p:txBody>
      </p:sp>
      <p:sp>
        <p:nvSpPr>
          <p:cNvPr id="469" name="Google Shape;469;p80"/>
          <p:cNvSpPr txBox="1"/>
          <p:nvPr/>
        </p:nvSpPr>
        <p:spPr>
          <a:xfrm>
            <a:off x="311700" y="-115075"/>
            <a:ext cx="8520600" cy="831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400">
                <a:latin typeface="Economica"/>
                <a:ea typeface="Economica"/>
                <a:cs typeface="Economica"/>
                <a:sym typeface="Economica"/>
              </a:rPr>
              <a:t>Output Analysis</a:t>
            </a:r>
            <a:endParaRPr b="1" baseline="30000" sz="3400">
              <a:solidFill>
                <a:srgbClr val="000000"/>
              </a:solidFill>
              <a:latin typeface="Economica"/>
              <a:ea typeface="Economica"/>
              <a:cs typeface="Economica"/>
              <a:sym typeface="Economica"/>
            </a:endParaRPr>
          </a:p>
        </p:txBody>
      </p:sp>
      <p:graphicFrame>
        <p:nvGraphicFramePr>
          <p:cNvPr id="470" name="Google Shape;470;p80"/>
          <p:cNvGraphicFramePr/>
          <p:nvPr/>
        </p:nvGraphicFramePr>
        <p:xfrm>
          <a:off x="257713" y="1063375"/>
          <a:ext cx="3000000" cy="3000000"/>
        </p:xfrm>
        <a:graphic>
          <a:graphicData uri="http://schemas.openxmlformats.org/drawingml/2006/table">
            <a:tbl>
              <a:tblPr>
                <a:noFill/>
                <a:tableStyleId>{9370131F-1CFC-47EE-9200-570C346AD07A}</a:tableStyleId>
              </a:tblPr>
              <a:tblGrid>
                <a:gridCol w="944650"/>
                <a:gridCol w="944650"/>
                <a:gridCol w="944650"/>
                <a:gridCol w="944650"/>
                <a:gridCol w="1280100"/>
                <a:gridCol w="1238150"/>
                <a:gridCol w="1014550"/>
                <a:gridCol w="1317150"/>
              </a:tblGrid>
              <a:tr h="381000">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Type</a:t>
                      </a:r>
                      <a:endParaRPr b="1" sz="11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Disfluent</a:t>
                      </a:r>
                      <a:endParaRPr b="1"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BART</a:t>
                      </a:r>
                      <a:endParaRPr b="1"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Seq-to-Seq</a:t>
                      </a:r>
                      <a:endParaRPr b="1"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US(Bi-LSTM)</a:t>
                      </a:r>
                      <a:endParaRPr b="1"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US(</a:t>
                      </a:r>
                      <a:endParaRPr b="1" sz="1100" u="none" cap="none" strike="noStrike"/>
                    </a:p>
                    <a:p>
                      <a:pPr indent="0" lvl="0" marL="0" marR="0" rtl="0" algn="ctr">
                        <a:lnSpc>
                          <a:spcPct val="100000"/>
                        </a:lnSpc>
                        <a:spcBef>
                          <a:spcPts val="0"/>
                        </a:spcBef>
                        <a:spcAft>
                          <a:spcPts val="0"/>
                        </a:spcAft>
                        <a:buClr>
                          <a:srgbClr val="000000"/>
                        </a:buClr>
                        <a:buSzPts val="1100"/>
                        <a:buFont typeface="Arial"/>
                        <a:buNone/>
                      </a:pPr>
                      <a:r>
                        <a:rPr b="1" lang="en" sz="1100" u="none" cap="none" strike="noStrike"/>
                        <a:t>Transformer)</a:t>
                      </a:r>
                      <a:endParaRPr b="1"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SS</a:t>
                      </a:r>
                      <a:endParaRPr b="1" sz="1100" u="none" cap="none" strike="noStrike"/>
                    </a:p>
                    <a:p>
                      <a:pPr indent="0" lvl="0" marL="0" marR="0" rtl="0" algn="ctr">
                        <a:lnSpc>
                          <a:spcPct val="100000"/>
                        </a:lnSpc>
                        <a:spcBef>
                          <a:spcPts val="0"/>
                        </a:spcBef>
                        <a:spcAft>
                          <a:spcPts val="0"/>
                        </a:spcAft>
                        <a:buClr>
                          <a:srgbClr val="000000"/>
                        </a:buClr>
                        <a:buSzPts val="1000"/>
                        <a:buFont typeface="Arial"/>
                        <a:buNone/>
                      </a:pPr>
                      <a:r>
                        <a:rPr b="1" lang="en" sz="1000" u="none" cap="none" strike="noStrike"/>
                        <a:t>(Transformer)</a:t>
                      </a:r>
                      <a:endParaRPr b="1" sz="1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9CB9C"/>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Fluent</a:t>
                      </a:r>
                      <a:endParaRPr b="1"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3052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discourse, filler</a:t>
                      </a:r>
                      <a:endParaRPr sz="1000" u="none" cap="none" strike="noStrike"/>
                    </a:p>
                  </a:txBody>
                  <a:tcPr marT="91425" marB="91425" marR="91425" marL="91425">
                    <a:solidFill>
                      <a:srgbClr val="F4CCC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000" u="none" cap="none" strike="noStrike">
                          <a:solidFill>
                            <a:srgbClr val="FF0000"/>
                          </a:solidFill>
                        </a:rPr>
                        <a:t>so uh </a:t>
                      </a:r>
                      <a:r>
                        <a:rPr lang="en" sz="1000" u="none" cap="none" strike="noStrike"/>
                        <a:t>been</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a different</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rPr lang="en" sz="1000" u="none" cap="none" strike="noStrike"/>
                        <a:t>turn</a:t>
                      </a:r>
                      <a:endParaRPr sz="1000" u="none" cap="none" strike="noStrike"/>
                    </a:p>
                  </a:txBody>
                  <a:tcPr marT="91425" marB="91425" marR="91425" marL="91425">
                    <a:solidFill>
                      <a:srgbClr val="F4CCC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000" u="none" cap="none" strike="noStrike"/>
                        <a:t>been a</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different</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rPr lang="en" sz="1000" u="none" cap="none" strike="noStrike"/>
                        <a:t>turn</a:t>
                      </a:r>
                      <a:endParaRPr sz="1000" u="none" cap="none" strike="noStrike"/>
                    </a:p>
                  </a:txBody>
                  <a:tcPr marT="91425" marB="91425" marR="91425" marL="91425">
                    <a:lnT cap="flat" cmpd="sng" w="9525">
                      <a:solidFill>
                        <a:srgbClr val="9E9E9E"/>
                      </a:solidFill>
                      <a:prstDash val="solid"/>
                      <a:round/>
                      <a:headEnd len="sm" w="sm" type="none"/>
                      <a:tailEnd len="sm" w="sm" type="none"/>
                    </a:lnT>
                    <a:solidFill>
                      <a:srgbClr val="D9EAD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000" u="none" cap="none" strike="noStrike"/>
                        <a:t>been a</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different</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turn</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lnT cap="flat" cmpd="sng" w="9525">
                      <a:solidFill>
                        <a:srgbClr val="9E9E9E"/>
                      </a:solidFill>
                      <a:prstDash val="solid"/>
                      <a:round/>
                      <a:headEnd len="sm" w="sm" type="none"/>
                      <a:tailEnd len="sm" w="sm" type="none"/>
                    </a:lnT>
                    <a:solidFill>
                      <a:srgbClr val="D9EAD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000" u="none" cap="none" strike="noStrike"/>
                        <a:t>been a</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different</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turn</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lnT cap="flat" cmpd="sng" w="9525">
                      <a:solidFill>
                        <a:srgbClr val="9E9E9E"/>
                      </a:solidFill>
                      <a:prstDash val="solid"/>
                      <a:round/>
                      <a:headEnd len="sm" w="sm" type="none"/>
                      <a:tailEnd len="sm" w="sm" type="none"/>
                    </a:lnT>
                    <a:solidFill>
                      <a:srgbClr val="D9EAD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000" u="none" cap="none" strike="noStrike"/>
                        <a:t>been a</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different</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turn</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lnT cap="flat" cmpd="sng" w="9525">
                      <a:solidFill>
                        <a:srgbClr val="9E9E9E"/>
                      </a:solidFill>
                      <a:prstDash val="solid"/>
                      <a:round/>
                      <a:headEnd len="sm" w="sm" type="none"/>
                      <a:tailEnd len="sm" w="sm" type="none"/>
                    </a:lnT>
                    <a:solidFill>
                      <a:srgbClr val="D9EAD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000" u="none" cap="none" strike="noStrike"/>
                        <a:t>been a</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different</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turn</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lnT cap="flat" cmpd="sng" w="9525">
                      <a:solidFill>
                        <a:srgbClr val="9E9E9E"/>
                      </a:solidFill>
                      <a:prstDash val="solid"/>
                      <a:round/>
                      <a:headEnd len="sm" w="sm" type="none"/>
                      <a:tailEnd len="sm" w="sm" type="none"/>
                    </a:lnT>
                    <a:solidFill>
                      <a:srgbClr val="D9EAD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000" u="none" cap="none" strike="noStrike"/>
                        <a:t>been a</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different</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rPr lang="en" sz="1000" u="none" cap="none" strike="noStrike"/>
                        <a:t>turn</a:t>
                      </a:r>
                      <a:endParaRPr sz="1000" u="none" cap="none" strike="noStrike"/>
                    </a:p>
                  </a:txBody>
                  <a:tcPr marT="91425" marB="91425" marR="91425" marL="91425">
                    <a:lnT cap="flat" cmpd="sng" w="9525">
                      <a:solidFill>
                        <a:srgbClr val="9E9E9E"/>
                      </a:solidFill>
                      <a:prstDash val="solid"/>
                      <a:round/>
                      <a:headEnd len="sm" w="sm" type="none"/>
                      <a:tailEnd len="sm" w="sm" type="none"/>
                    </a:lnT>
                    <a:solidFill>
                      <a:srgbClr val="CFE2F3"/>
                    </a:solidFill>
                  </a:tcPr>
                </a:tc>
              </a:tr>
              <a:tr h="3962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conjunction, repetition</a:t>
                      </a:r>
                      <a:endParaRPr sz="1000" u="none" cap="none" strike="noStrike"/>
                    </a:p>
                  </a:txBody>
                  <a:tcPr marT="91425" marB="91425" marR="91425" marL="91425">
                    <a:solidFill>
                      <a:srgbClr val="F4CCC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000" u="none" cap="none" strike="noStrike">
                          <a:solidFill>
                            <a:srgbClr val="FF0000"/>
                          </a:solidFill>
                        </a:rPr>
                        <a:t>but i i</a:t>
                      </a:r>
                      <a:r>
                        <a:rPr lang="en" sz="1000" u="none" cap="none" strike="noStrike"/>
                        <a:t> i</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find this</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whole</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rgbClr val="FF0000"/>
                        </a:solidFill>
                      </a:endParaRPr>
                    </a:p>
                  </a:txBody>
                  <a:tcPr marT="91425" marB="91425" marR="91425" marL="91425">
                    <a:solidFill>
                      <a:srgbClr val="F4CCC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000" u="none" cap="none" strike="noStrike"/>
                        <a:t>i find this</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whole</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solidFill>
                      <a:srgbClr val="D9EAD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000" u="none" cap="none" strike="noStrike"/>
                        <a:t>i find this</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whole</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solidFill>
                      <a:srgbClr val="D9EAD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000" u="none" cap="none" strike="noStrike">
                          <a:solidFill>
                            <a:srgbClr val="FF0000"/>
                          </a:solidFill>
                        </a:rPr>
                        <a:t>anyway</a:t>
                      </a:r>
                      <a:r>
                        <a:rPr lang="en" sz="1000" u="none" cap="none" strike="noStrike"/>
                        <a:t> i</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find </a:t>
                      </a:r>
                      <a:r>
                        <a:rPr lang="en" sz="1000" u="none" cap="none" strike="noStrike">
                          <a:solidFill>
                            <a:srgbClr val="FF0000"/>
                          </a:solidFill>
                        </a:rPr>
                        <a:t>it all</a:t>
                      </a:r>
                      <a:endParaRPr sz="1000" u="none" cap="none" strike="noStrike">
                        <a:solidFill>
                          <a:srgbClr val="FF0000"/>
                        </a:solidFill>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solidFill>
                      <a:srgbClr val="D9EAD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000" u="none" cap="none" strike="noStrike"/>
                        <a:t>i find this</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whole</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solidFill>
                      <a:srgbClr val="D9EAD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000" u="none" cap="none" strike="noStrike"/>
                        <a:t>i find this</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whole</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solidFill>
                      <a:srgbClr val="D9EAD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000" u="none" cap="none" strike="noStrike"/>
                        <a:t>i find this</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whole</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solidFill>
                      <a:srgbClr val="CFE2F3"/>
                    </a:solidFill>
                  </a:tcPr>
                </a:tc>
              </a:tr>
              <a:tr h="3962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restart</a:t>
                      </a:r>
                      <a:endParaRPr sz="1000" u="none" cap="none" strike="noStrike"/>
                    </a:p>
                  </a:txBody>
                  <a:tcPr marT="91425" marB="91425" marR="91425" marL="91425">
                    <a:solidFill>
                      <a:srgbClr val="F4CCC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000" u="none" cap="none" strike="noStrike">
                          <a:solidFill>
                            <a:srgbClr val="FF0000"/>
                          </a:solidFill>
                        </a:rPr>
                        <a:t>it’s you’re</a:t>
                      </a:r>
                      <a:endParaRPr sz="1000" u="none" cap="none" strike="noStrike">
                        <a:solidFill>
                          <a:srgbClr val="FF0000"/>
                        </a:solidFill>
                      </a:endParaRPr>
                    </a:p>
                    <a:p>
                      <a:pPr indent="0" lvl="0" marL="0" marR="0" rtl="0" algn="l">
                        <a:lnSpc>
                          <a:spcPct val="100000"/>
                        </a:lnSpc>
                        <a:spcBef>
                          <a:spcPts val="0"/>
                        </a:spcBef>
                        <a:spcAft>
                          <a:spcPts val="0"/>
                        </a:spcAft>
                        <a:buClr>
                          <a:srgbClr val="000000"/>
                        </a:buClr>
                        <a:buSzPts val="1100"/>
                        <a:buFont typeface="Arial"/>
                        <a:buNone/>
                      </a:pPr>
                      <a:r>
                        <a:rPr lang="en" sz="1000" u="none" cap="none" strike="noStrike">
                          <a:solidFill>
                            <a:srgbClr val="FF0000"/>
                          </a:solidFill>
                        </a:rPr>
                        <a:t>you’re</a:t>
                      </a:r>
                      <a:endParaRPr sz="1000" u="none" cap="none" strike="noStrike">
                        <a:solidFill>
                          <a:srgbClr val="FF0000"/>
                        </a:solidFill>
                      </a:endParaRPr>
                    </a:p>
                    <a:p>
                      <a:pPr indent="0" lvl="0" marL="0" marR="0" rtl="0" algn="l">
                        <a:lnSpc>
                          <a:spcPct val="100000"/>
                        </a:lnSpc>
                        <a:spcBef>
                          <a:spcPts val="0"/>
                        </a:spcBef>
                        <a:spcAft>
                          <a:spcPts val="0"/>
                        </a:spcAft>
                        <a:buClr>
                          <a:srgbClr val="000000"/>
                        </a:buClr>
                        <a:buSzPts val="1100"/>
                        <a:buFont typeface="Arial"/>
                        <a:buNone/>
                      </a:pPr>
                      <a:r>
                        <a:rPr lang="en" sz="1000" u="none" cap="none" strike="noStrike"/>
                        <a:t>taking</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words and</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developing</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a picture</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in your</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mind</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rgbClr val="FF0000"/>
                        </a:solidFill>
                      </a:endParaRPr>
                    </a:p>
                  </a:txBody>
                  <a:tcPr marT="91425" marB="91425" marR="91425" marL="91425">
                    <a:solidFill>
                      <a:srgbClr val="F4CCC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000" u="none" cap="none" strike="noStrike"/>
                        <a:t>you’re</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taking</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words and</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developing</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a picture</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in your</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mind</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solidFill>
                      <a:srgbClr val="D9EAD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000" u="none" cap="none" strike="noStrike"/>
                        <a:t>you’re</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taking</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words and</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developing</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a picture</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in your</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mind</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solidFill>
                      <a:srgbClr val="D9EAD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000" u="none" cap="none" strike="noStrike">
                          <a:solidFill>
                            <a:srgbClr val="FF0000"/>
                          </a:solidFill>
                        </a:rPr>
                        <a:t>it’s</a:t>
                      </a:r>
                      <a:r>
                        <a:rPr lang="en" sz="1000" u="none" cap="none" strike="noStrike"/>
                        <a:t> you’re</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taking</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solidFill>
                            <a:srgbClr val="FF0000"/>
                          </a:solidFill>
                        </a:rPr>
                        <a:t>chicken</a:t>
                      </a:r>
                      <a:endParaRPr sz="1000" u="none" cap="none" strike="noStrike">
                        <a:solidFill>
                          <a:srgbClr val="FF0000"/>
                        </a:solidFill>
                      </a:endParaRPr>
                    </a:p>
                    <a:p>
                      <a:pPr indent="0" lvl="0" marL="0" marR="0" rtl="0" algn="l">
                        <a:lnSpc>
                          <a:spcPct val="100000"/>
                        </a:lnSpc>
                        <a:spcBef>
                          <a:spcPts val="0"/>
                        </a:spcBef>
                        <a:spcAft>
                          <a:spcPts val="0"/>
                        </a:spcAft>
                        <a:buClr>
                          <a:srgbClr val="000000"/>
                        </a:buClr>
                        <a:buSzPts val="1100"/>
                        <a:buFont typeface="Arial"/>
                        <a:buNone/>
                      </a:pPr>
                      <a:r>
                        <a:rPr lang="en" sz="1000" u="none" cap="none" strike="noStrike"/>
                        <a:t>and</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solidFill>
                            <a:srgbClr val="FF0000"/>
                          </a:solidFill>
                        </a:rPr>
                        <a:t>tobacco</a:t>
                      </a:r>
                      <a:endParaRPr sz="1000" u="none" cap="none" strike="noStrike">
                        <a:solidFill>
                          <a:srgbClr val="FF0000"/>
                        </a:solidFill>
                      </a:endParaRPr>
                    </a:p>
                    <a:p>
                      <a:pPr indent="0" lvl="0" marL="0" marR="0" rtl="0" algn="l">
                        <a:lnSpc>
                          <a:spcPct val="100000"/>
                        </a:lnSpc>
                        <a:spcBef>
                          <a:spcPts val="0"/>
                        </a:spcBef>
                        <a:spcAft>
                          <a:spcPts val="0"/>
                        </a:spcAft>
                        <a:buClr>
                          <a:srgbClr val="000000"/>
                        </a:buClr>
                        <a:buSzPts val="1100"/>
                        <a:buFont typeface="Arial"/>
                        <a:buNone/>
                      </a:pPr>
                      <a:r>
                        <a:rPr lang="en" sz="1000" u="none" cap="none" strike="noStrike"/>
                        <a:t>words in a</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mind</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solidFill>
                      <a:srgbClr val="D9EAD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000" u="none" cap="none" strike="noStrike">
                          <a:solidFill>
                            <a:srgbClr val="FF0000"/>
                          </a:solidFill>
                        </a:rPr>
                        <a:t>it’s</a:t>
                      </a:r>
                      <a:r>
                        <a:rPr lang="en" sz="1000" u="none" cap="none" strike="noStrike"/>
                        <a:t> taking</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words and</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developing</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and a</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picture in</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your mind</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solidFill>
                      <a:srgbClr val="D9EAD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000" u="none" cap="none" strike="noStrike">
                          <a:solidFill>
                            <a:srgbClr val="FF0000"/>
                          </a:solidFill>
                        </a:rPr>
                        <a:t>it’s</a:t>
                      </a:r>
                      <a:r>
                        <a:rPr lang="en" sz="1000" u="none" cap="none" strike="noStrike"/>
                        <a:t> taking</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words and</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developing</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and a</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picture in</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your mind</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solidFill>
                      <a:srgbClr val="D9EAD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000" u="none" cap="none" strike="noStrike"/>
                        <a:t>you’re</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taking</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words and</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developing</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a picture</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in your</a:t>
                      </a:r>
                      <a:endParaRPr sz="1000" u="none" cap="none" strike="noStrike"/>
                    </a:p>
                    <a:p>
                      <a:pPr indent="0" lvl="0" marL="0" marR="0" rtl="0" algn="l">
                        <a:lnSpc>
                          <a:spcPct val="100000"/>
                        </a:lnSpc>
                        <a:spcBef>
                          <a:spcPts val="0"/>
                        </a:spcBef>
                        <a:spcAft>
                          <a:spcPts val="0"/>
                        </a:spcAft>
                        <a:buClr>
                          <a:srgbClr val="000000"/>
                        </a:buClr>
                        <a:buSzPts val="1100"/>
                        <a:buFont typeface="Arial"/>
                        <a:buNone/>
                      </a:pPr>
                      <a:r>
                        <a:rPr lang="en" sz="1000" u="none" cap="none" strike="noStrike"/>
                        <a:t>mind</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solidFill>
                      <a:srgbClr val="CFE2F3"/>
                    </a:solidFill>
                  </a:tcPr>
                </a:tc>
              </a:tr>
            </a:tbl>
          </a:graphicData>
        </a:graphic>
      </p:graphicFrame>
      <p:sp>
        <p:nvSpPr>
          <p:cNvPr id="471" name="Google Shape;471;p80"/>
          <p:cNvSpPr txBox="1"/>
          <p:nvPr/>
        </p:nvSpPr>
        <p:spPr>
          <a:xfrm>
            <a:off x="0" y="4379975"/>
            <a:ext cx="8386500" cy="763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br>
              <a:rPr b="0" i="0" lang="en" sz="1100" u="none" cap="none" strike="noStrike">
                <a:solidFill>
                  <a:srgbClr val="434343"/>
                </a:solidFill>
                <a:latin typeface="Consolas"/>
                <a:ea typeface="Consolas"/>
                <a:cs typeface="Consolas"/>
                <a:sym typeface="Consolas"/>
              </a:rPr>
            </a:br>
            <a:br>
              <a:rPr b="0" i="0" lang="en" sz="1100" u="none" cap="none" strike="noStrike">
                <a:solidFill>
                  <a:srgbClr val="434343"/>
                </a:solidFill>
                <a:latin typeface="Consolas"/>
                <a:ea typeface="Consolas"/>
                <a:cs typeface="Consolas"/>
                <a:sym typeface="Consolas"/>
              </a:rPr>
            </a:br>
            <a:r>
              <a:rPr b="0" i="0" lang="en" sz="1100" u="none" cap="none" strike="noStrike">
                <a:solidFill>
                  <a:srgbClr val="434343"/>
                </a:solidFill>
                <a:latin typeface="Consolas"/>
                <a:ea typeface="Consolas"/>
                <a:cs typeface="Consolas"/>
                <a:sym typeface="Consolas"/>
              </a:rPr>
              <a:t>US: Unsupervised, SS: Semi-supervised</a:t>
            </a:r>
            <a:endParaRPr b="0" i="0" sz="1100" u="none" cap="none" strike="noStrike">
              <a:solidFill>
                <a:srgbClr val="434343"/>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63"/>
          <p:cNvSpPr txBox="1"/>
          <p:nvPr>
            <p:ph type="title"/>
          </p:nvPr>
        </p:nvSpPr>
        <p:spPr>
          <a:xfrm>
            <a:off x="311700" y="-83861"/>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400"/>
              <a:t>Outline</a:t>
            </a:r>
            <a:endParaRPr b="1" sz="3400"/>
          </a:p>
        </p:txBody>
      </p:sp>
      <p:sp>
        <p:nvSpPr>
          <p:cNvPr id="273" name="Google Shape;273;p63"/>
          <p:cNvSpPr txBox="1"/>
          <p:nvPr>
            <p:ph idx="1" type="body"/>
          </p:nvPr>
        </p:nvSpPr>
        <p:spPr>
          <a:xfrm>
            <a:off x="311700" y="5646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Char char="➢"/>
            </a:pPr>
            <a:r>
              <a:rPr lang="en">
                <a:solidFill>
                  <a:srgbClr val="0000FF"/>
                </a:solidFill>
              </a:rPr>
              <a:t>Motivation</a:t>
            </a:r>
            <a:endParaRPr>
              <a:solidFill>
                <a:srgbClr val="0000FF"/>
              </a:solidFill>
            </a:endParaRPr>
          </a:p>
          <a:p>
            <a:pPr indent="-342900" lvl="0" marL="457200" rtl="0" algn="l">
              <a:spcBef>
                <a:spcPts val="0"/>
              </a:spcBef>
              <a:spcAft>
                <a:spcPts val="0"/>
              </a:spcAft>
              <a:buClr>
                <a:srgbClr val="0000FF"/>
              </a:buClr>
              <a:buSzPts val="1800"/>
              <a:buChar char="➢"/>
            </a:pPr>
            <a:r>
              <a:rPr lang="en">
                <a:solidFill>
                  <a:srgbClr val="0000FF"/>
                </a:solidFill>
              </a:rPr>
              <a:t>Problem Statement</a:t>
            </a:r>
            <a:endParaRPr>
              <a:solidFill>
                <a:srgbClr val="0000FF"/>
              </a:solidFill>
            </a:endParaRPr>
          </a:p>
          <a:p>
            <a:pPr indent="-342900" lvl="0" marL="457200" rtl="0" algn="l">
              <a:spcBef>
                <a:spcPts val="0"/>
              </a:spcBef>
              <a:spcAft>
                <a:spcPts val="0"/>
              </a:spcAft>
              <a:buClr>
                <a:srgbClr val="0000FF"/>
              </a:buClr>
              <a:buSzPts val="1800"/>
              <a:buChar char="➢"/>
            </a:pPr>
            <a:r>
              <a:rPr lang="en">
                <a:solidFill>
                  <a:srgbClr val="0000FF"/>
                </a:solidFill>
              </a:rPr>
              <a:t>What is Disfluency ?</a:t>
            </a:r>
            <a:endParaRPr>
              <a:solidFill>
                <a:srgbClr val="0000FF"/>
              </a:solidFill>
            </a:endParaRPr>
          </a:p>
          <a:p>
            <a:pPr indent="-342900" lvl="0" marL="457200" rtl="0" algn="l">
              <a:spcBef>
                <a:spcPts val="0"/>
              </a:spcBef>
              <a:spcAft>
                <a:spcPts val="0"/>
              </a:spcAft>
              <a:buClr>
                <a:srgbClr val="0000FF"/>
              </a:buClr>
              <a:buSzPts val="1800"/>
              <a:buChar char="➢"/>
            </a:pPr>
            <a:r>
              <a:rPr lang="en">
                <a:solidFill>
                  <a:srgbClr val="0000FF"/>
                </a:solidFill>
              </a:rPr>
              <a:t>Dataset &amp; Need of Unsupervised Setting</a:t>
            </a:r>
            <a:endParaRPr>
              <a:solidFill>
                <a:srgbClr val="0000FF"/>
              </a:solidFill>
            </a:endParaRPr>
          </a:p>
          <a:p>
            <a:pPr indent="-342900" lvl="0" marL="457200" rtl="0" algn="l">
              <a:spcBef>
                <a:spcPts val="0"/>
              </a:spcBef>
              <a:spcAft>
                <a:spcPts val="0"/>
              </a:spcAft>
              <a:buClr>
                <a:srgbClr val="0000FF"/>
              </a:buClr>
              <a:buSzPts val="1800"/>
              <a:buChar char="➢"/>
            </a:pPr>
            <a:r>
              <a:rPr lang="en">
                <a:solidFill>
                  <a:srgbClr val="0000FF"/>
                </a:solidFill>
              </a:rPr>
              <a:t>Unsupervised Style Transfer</a:t>
            </a:r>
            <a:endParaRPr>
              <a:solidFill>
                <a:srgbClr val="0000FF"/>
              </a:solidFill>
            </a:endParaRPr>
          </a:p>
          <a:p>
            <a:pPr indent="-342900" lvl="0" marL="457200" rtl="0" algn="l">
              <a:spcBef>
                <a:spcPts val="0"/>
              </a:spcBef>
              <a:spcAft>
                <a:spcPts val="0"/>
              </a:spcAft>
              <a:buClr>
                <a:srgbClr val="0000FF"/>
              </a:buClr>
              <a:buSzPts val="1800"/>
              <a:buChar char="➢"/>
            </a:pPr>
            <a:r>
              <a:rPr lang="en">
                <a:solidFill>
                  <a:srgbClr val="0000FF"/>
                </a:solidFill>
              </a:rPr>
              <a:t>Model Architecture </a:t>
            </a:r>
            <a:endParaRPr>
              <a:solidFill>
                <a:srgbClr val="0000FF"/>
              </a:solidFill>
            </a:endParaRPr>
          </a:p>
          <a:p>
            <a:pPr indent="-342900" lvl="0" marL="457200" rtl="0" algn="l">
              <a:spcBef>
                <a:spcPts val="0"/>
              </a:spcBef>
              <a:spcAft>
                <a:spcPts val="0"/>
              </a:spcAft>
              <a:buClr>
                <a:srgbClr val="0000FF"/>
              </a:buClr>
              <a:buSzPts val="1800"/>
              <a:buChar char="➢"/>
            </a:pPr>
            <a:r>
              <a:rPr lang="en">
                <a:solidFill>
                  <a:srgbClr val="0000FF"/>
                </a:solidFill>
              </a:rPr>
              <a:t>Results (Quantitative Analysis)</a:t>
            </a:r>
            <a:endParaRPr>
              <a:solidFill>
                <a:srgbClr val="0000FF"/>
              </a:solidFill>
            </a:endParaRPr>
          </a:p>
          <a:p>
            <a:pPr indent="-342900" lvl="0" marL="457200" rtl="0" algn="l">
              <a:spcBef>
                <a:spcPts val="0"/>
              </a:spcBef>
              <a:spcAft>
                <a:spcPts val="0"/>
              </a:spcAft>
              <a:buClr>
                <a:srgbClr val="0000FF"/>
              </a:buClr>
              <a:buSzPts val="1800"/>
              <a:buChar char="➢"/>
            </a:pPr>
            <a:r>
              <a:rPr lang="en">
                <a:solidFill>
                  <a:srgbClr val="0000FF"/>
                </a:solidFill>
              </a:rPr>
              <a:t>Output (Qualitative Analysis)</a:t>
            </a:r>
            <a:endParaRPr>
              <a:solidFill>
                <a:srgbClr val="0000FF"/>
              </a:solidFill>
            </a:endParaRPr>
          </a:p>
          <a:p>
            <a:pPr indent="-342900" lvl="0" marL="457200" rtl="0" algn="l">
              <a:spcBef>
                <a:spcPts val="0"/>
              </a:spcBef>
              <a:spcAft>
                <a:spcPts val="0"/>
              </a:spcAft>
              <a:buClr>
                <a:srgbClr val="0000FF"/>
              </a:buClr>
              <a:buSzPts val="1800"/>
              <a:buChar char="➢"/>
            </a:pPr>
            <a:r>
              <a:rPr lang="en">
                <a:solidFill>
                  <a:srgbClr val="0000FF"/>
                </a:solidFill>
              </a:rPr>
              <a:t>Conclusion</a:t>
            </a:r>
            <a:endParaRPr>
              <a:solidFill>
                <a:srgbClr val="0000FF"/>
              </a:solidFill>
            </a:endParaRPr>
          </a:p>
          <a:p>
            <a:pPr indent="-342900" lvl="0" marL="457200" rtl="0" algn="l">
              <a:spcBef>
                <a:spcPts val="0"/>
              </a:spcBef>
              <a:spcAft>
                <a:spcPts val="0"/>
              </a:spcAft>
              <a:buClr>
                <a:srgbClr val="0000FF"/>
              </a:buClr>
              <a:buSzPts val="1800"/>
              <a:buChar char="➢"/>
            </a:pPr>
            <a:r>
              <a:rPr lang="en">
                <a:solidFill>
                  <a:srgbClr val="0000FF"/>
                </a:solidFill>
              </a:rPr>
              <a:t>Future Work</a:t>
            </a:r>
            <a:endParaRPr>
              <a:solidFill>
                <a:srgbClr val="0000FF"/>
              </a:solidFill>
            </a:endParaRPr>
          </a:p>
          <a:p>
            <a:pPr indent="-342900" lvl="0" marL="457200" rtl="0" algn="l">
              <a:spcBef>
                <a:spcPts val="0"/>
              </a:spcBef>
              <a:spcAft>
                <a:spcPts val="0"/>
              </a:spcAft>
              <a:buClr>
                <a:srgbClr val="0000FF"/>
              </a:buClr>
              <a:buSzPts val="1800"/>
              <a:buChar char="➢"/>
            </a:pPr>
            <a:r>
              <a:rPr lang="en">
                <a:solidFill>
                  <a:srgbClr val="0000FF"/>
                </a:solidFill>
              </a:rPr>
              <a:t>References</a:t>
            </a:r>
            <a:endParaRPr>
              <a:solidFill>
                <a:srgbClr val="0000FF"/>
              </a:solidFill>
            </a:endParaRPr>
          </a:p>
          <a:p>
            <a:pPr indent="0" lvl="0" marL="457200" rtl="0" algn="l">
              <a:spcBef>
                <a:spcPts val="1600"/>
              </a:spcBef>
              <a:spcAft>
                <a:spcPts val="1600"/>
              </a:spcAft>
              <a:buNone/>
            </a:pPr>
            <a:r>
              <a:t/>
            </a:r>
            <a:endParaRPr>
              <a:solidFill>
                <a:srgbClr val="0000FF"/>
              </a:solidFill>
            </a:endParaRPr>
          </a:p>
        </p:txBody>
      </p:sp>
      <p:sp>
        <p:nvSpPr>
          <p:cNvPr id="274" name="Google Shape;274;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5" name="Google Shape;275;p63"/>
          <p:cNvSpPr/>
          <p:nvPr/>
        </p:nvSpPr>
        <p:spPr>
          <a:xfrm>
            <a:off x="5954450" y="657825"/>
            <a:ext cx="237600" cy="908400"/>
          </a:xfrm>
          <a:prstGeom prst="rightBrace">
            <a:avLst>
              <a:gd fmla="val 50000" name="adj1"/>
              <a:gd fmla="val 50000" name="adj2"/>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76" name="Google Shape;276;p63"/>
          <p:cNvSpPr/>
          <p:nvPr/>
        </p:nvSpPr>
        <p:spPr>
          <a:xfrm>
            <a:off x="5954450" y="1663350"/>
            <a:ext cx="237600" cy="1398600"/>
          </a:xfrm>
          <a:prstGeom prst="rightBrace">
            <a:avLst>
              <a:gd fmla="val 50000" name="adj1"/>
              <a:gd fmla="val 50000" name="adj2"/>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77" name="Google Shape;277;p63"/>
          <p:cNvSpPr txBox="1"/>
          <p:nvPr/>
        </p:nvSpPr>
        <p:spPr>
          <a:xfrm>
            <a:off x="6625325" y="867375"/>
            <a:ext cx="1761000" cy="4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38761D"/>
                </a:solidFill>
                <a:latin typeface="Open Sans"/>
                <a:ea typeface="Open Sans"/>
                <a:cs typeface="Open Sans"/>
                <a:sym typeface="Open Sans"/>
              </a:rPr>
              <a:t>Introduction</a:t>
            </a:r>
            <a:endParaRPr b="1" sz="1900">
              <a:solidFill>
                <a:srgbClr val="38761D"/>
              </a:solidFill>
              <a:latin typeface="Open Sans"/>
              <a:ea typeface="Open Sans"/>
              <a:cs typeface="Open Sans"/>
              <a:sym typeface="Open Sans"/>
            </a:endParaRPr>
          </a:p>
        </p:txBody>
      </p:sp>
      <p:sp>
        <p:nvSpPr>
          <p:cNvPr id="278" name="Google Shape;278;p63"/>
          <p:cNvSpPr txBox="1"/>
          <p:nvPr/>
        </p:nvSpPr>
        <p:spPr>
          <a:xfrm>
            <a:off x="6625325" y="2118000"/>
            <a:ext cx="2096700" cy="4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38761D"/>
                </a:solidFill>
                <a:latin typeface="Open Sans"/>
                <a:ea typeface="Open Sans"/>
                <a:cs typeface="Open Sans"/>
                <a:sym typeface="Open Sans"/>
              </a:rPr>
              <a:t>Main Approach</a:t>
            </a:r>
            <a:endParaRPr b="1" sz="1900">
              <a:solidFill>
                <a:srgbClr val="38761D"/>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81"/>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400"/>
              <a:t>Relook: </a:t>
            </a:r>
            <a:r>
              <a:rPr b="1" lang="en" sz="3400">
                <a:latin typeface="Economica"/>
                <a:ea typeface="Economica"/>
                <a:cs typeface="Economica"/>
                <a:sym typeface="Economica"/>
              </a:rPr>
              <a:t>Switchboard Dataset</a:t>
            </a:r>
            <a:endParaRPr b="1" sz="3000">
              <a:latin typeface="Economica"/>
              <a:ea typeface="Economica"/>
              <a:cs typeface="Economica"/>
              <a:sym typeface="Economica"/>
            </a:endParaRPr>
          </a:p>
        </p:txBody>
      </p:sp>
      <p:sp>
        <p:nvSpPr>
          <p:cNvPr id="477" name="Google Shape;477;p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8" name="Google Shape;478;p81"/>
          <p:cNvSpPr txBox="1"/>
          <p:nvPr/>
        </p:nvSpPr>
        <p:spPr>
          <a:xfrm>
            <a:off x="311700" y="894750"/>
            <a:ext cx="85206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200">
                <a:solidFill>
                  <a:srgbClr val="78909C"/>
                </a:solidFill>
                <a:latin typeface="Economica"/>
                <a:ea typeface="Economica"/>
                <a:cs typeface="Economica"/>
                <a:sym typeface="Economica"/>
              </a:rPr>
              <a:t>Switchboard Corpus:</a:t>
            </a:r>
            <a:endParaRPr b="1" sz="2200">
              <a:solidFill>
                <a:srgbClr val="78909C"/>
              </a:solidFill>
              <a:latin typeface="Economica"/>
              <a:ea typeface="Economica"/>
              <a:cs typeface="Economica"/>
              <a:sym typeface="Economica"/>
            </a:endParaRPr>
          </a:p>
          <a:p>
            <a:pPr indent="0" lvl="0" marL="457200" rtl="0" algn="l">
              <a:lnSpc>
                <a:spcPct val="115000"/>
              </a:lnSpc>
              <a:spcBef>
                <a:spcPts val="1600"/>
              </a:spcBef>
              <a:spcAft>
                <a:spcPts val="0"/>
              </a:spcAft>
              <a:buNone/>
            </a:pPr>
            <a:br>
              <a:rPr lang="en" sz="2200">
                <a:solidFill>
                  <a:srgbClr val="000000"/>
                </a:solidFill>
                <a:latin typeface="Economica"/>
                <a:ea typeface="Economica"/>
                <a:cs typeface="Economica"/>
                <a:sym typeface="Economica"/>
              </a:rPr>
            </a:br>
            <a:r>
              <a:rPr lang="en" sz="2200">
                <a:solidFill>
                  <a:srgbClr val="000000"/>
                </a:solidFill>
                <a:latin typeface="Economica"/>
                <a:ea typeface="Economica"/>
                <a:cs typeface="Economica"/>
                <a:sym typeface="Economica"/>
              </a:rPr>
              <a:t>	</a:t>
            </a:r>
            <a:endParaRPr sz="2200">
              <a:solidFill>
                <a:srgbClr val="000000"/>
              </a:solidFill>
              <a:latin typeface="Economica"/>
              <a:ea typeface="Economica"/>
              <a:cs typeface="Economica"/>
              <a:sym typeface="Economica"/>
            </a:endParaRPr>
          </a:p>
          <a:p>
            <a:pPr indent="0" lvl="0" marL="0" rtl="0" algn="l">
              <a:lnSpc>
                <a:spcPct val="115000"/>
              </a:lnSpc>
              <a:spcBef>
                <a:spcPts val="1600"/>
              </a:spcBef>
              <a:spcAft>
                <a:spcPts val="1600"/>
              </a:spcAft>
              <a:buNone/>
            </a:pPr>
            <a:r>
              <a:t/>
            </a:r>
            <a:endParaRPr sz="2200">
              <a:solidFill>
                <a:srgbClr val="000000"/>
              </a:solidFill>
              <a:latin typeface="Economica"/>
              <a:ea typeface="Economica"/>
              <a:cs typeface="Economica"/>
              <a:sym typeface="Economica"/>
            </a:endParaRPr>
          </a:p>
        </p:txBody>
      </p:sp>
      <p:graphicFrame>
        <p:nvGraphicFramePr>
          <p:cNvPr id="479" name="Google Shape;479;p81"/>
          <p:cNvGraphicFramePr/>
          <p:nvPr/>
        </p:nvGraphicFramePr>
        <p:xfrm>
          <a:off x="674350" y="1802663"/>
          <a:ext cx="3000000" cy="3000000"/>
        </p:xfrm>
        <a:graphic>
          <a:graphicData uri="http://schemas.openxmlformats.org/drawingml/2006/table">
            <a:tbl>
              <a:tblPr>
                <a:noFill/>
                <a:tableStyleId>{B6674521-3851-4AFE-9167-808461F217D0}</a:tableStyleId>
              </a:tblPr>
              <a:tblGrid>
                <a:gridCol w="2413000"/>
                <a:gridCol w="2413000"/>
                <a:gridCol w="2413000"/>
              </a:tblGrid>
              <a:tr h="381000">
                <a:tc>
                  <a:txBody>
                    <a:bodyPr/>
                    <a:lstStyle/>
                    <a:p>
                      <a:pPr indent="0" lvl="0" marL="0" rtl="0" algn="l">
                        <a:spcBef>
                          <a:spcPts val="0"/>
                        </a:spcBef>
                        <a:spcAft>
                          <a:spcPts val="0"/>
                        </a:spcAft>
                        <a:buNone/>
                      </a:pPr>
                      <a:r>
                        <a:rPr b="1" lang="en"/>
                        <a:t>Disfluency Type </a:t>
                      </a:r>
                      <a:endParaRPr b="1"/>
                    </a:p>
                  </a:txBody>
                  <a:tcPr marT="91425" marB="91425" marR="91425" marL="91425"/>
                </a:tc>
                <a:tc>
                  <a:txBody>
                    <a:bodyPr/>
                    <a:lstStyle/>
                    <a:p>
                      <a:pPr indent="0" lvl="0" marL="0" rtl="0" algn="l">
                        <a:spcBef>
                          <a:spcPts val="0"/>
                        </a:spcBef>
                        <a:spcAft>
                          <a:spcPts val="0"/>
                        </a:spcAft>
                        <a:buNone/>
                      </a:pPr>
                      <a:r>
                        <a:rPr b="1" lang="en"/>
                        <a:t># Sentences with single disfluency present</a:t>
                      </a:r>
                      <a:endParaRPr b="1"/>
                    </a:p>
                  </a:txBody>
                  <a:tcPr marT="91425" marB="91425" marR="91425" marL="91425"/>
                </a:tc>
                <a:tc>
                  <a:txBody>
                    <a:bodyPr/>
                    <a:lstStyle/>
                    <a:p>
                      <a:pPr indent="0" lvl="0" marL="0" rtl="0" algn="l">
                        <a:spcBef>
                          <a:spcPts val="0"/>
                        </a:spcBef>
                        <a:spcAft>
                          <a:spcPts val="0"/>
                        </a:spcAft>
                        <a:buNone/>
                      </a:pPr>
                      <a:r>
                        <a:rPr b="1" lang="en">
                          <a:solidFill>
                            <a:schemeClr val="dk1"/>
                          </a:solidFill>
                        </a:rPr>
                        <a:t># Sentences with multiple disfluencies present</a:t>
                      </a:r>
                      <a:endParaRPr b="1"/>
                    </a:p>
                  </a:txBody>
                  <a:tcPr marT="91425" marB="91425" marR="91425" marL="91425"/>
                </a:tc>
              </a:tr>
              <a:tr h="381000">
                <a:tc>
                  <a:txBody>
                    <a:bodyPr/>
                    <a:lstStyle/>
                    <a:p>
                      <a:pPr indent="0" lvl="0" marL="0" rtl="0" algn="l">
                        <a:spcBef>
                          <a:spcPts val="0"/>
                        </a:spcBef>
                        <a:spcAft>
                          <a:spcPts val="0"/>
                        </a:spcAft>
                        <a:buNone/>
                      </a:pPr>
                      <a:r>
                        <a:rPr b="1" lang="en"/>
                        <a:t>Filler</a:t>
                      </a:r>
                      <a:endParaRPr b="1"/>
                    </a:p>
                  </a:txBody>
                  <a:tcPr marT="91425" marB="91425" marR="91425" marL="91425"/>
                </a:tc>
                <a:tc>
                  <a:txBody>
                    <a:bodyPr/>
                    <a:lstStyle/>
                    <a:p>
                      <a:pPr indent="0" lvl="0" marL="0" rtl="0" algn="l">
                        <a:spcBef>
                          <a:spcPts val="0"/>
                        </a:spcBef>
                        <a:spcAft>
                          <a:spcPts val="0"/>
                        </a:spcAft>
                        <a:buNone/>
                      </a:pPr>
                      <a:r>
                        <a:rPr lang="en"/>
                        <a:t>8347</a:t>
                      </a:r>
                      <a:endParaRPr/>
                    </a:p>
                  </a:txBody>
                  <a:tcPr marT="91425" marB="91425" marR="91425" marL="91425"/>
                </a:tc>
                <a:tc>
                  <a:txBody>
                    <a:bodyPr/>
                    <a:lstStyle/>
                    <a:p>
                      <a:pPr indent="0" lvl="0" marL="0" rtl="0" algn="l">
                        <a:spcBef>
                          <a:spcPts val="0"/>
                        </a:spcBef>
                        <a:spcAft>
                          <a:spcPts val="0"/>
                        </a:spcAft>
                        <a:buNone/>
                      </a:pPr>
                      <a:r>
                        <a:rPr lang="en"/>
                        <a:t>27516</a:t>
                      </a:r>
                      <a:endParaRPr/>
                    </a:p>
                  </a:txBody>
                  <a:tcPr marT="91425" marB="91425" marR="91425" marL="91425"/>
                </a:tc>
              </a:tr>
              <a:tr h="381000">
                <a:tc>
                  <a:txBody>
                    <a:bodyPr/>
                    <a:lstStyle/>
                    <a:p>
                      <a:pPr indent="0" lvl="0" marL="0" rtl="0" algn="l">
                        <a:spcBef>
                          <a:spcPts val="0"/>
                        </a:spcBef>
                        <a:spcAft>
                          <a:spcPts val="0"/>
                        </a:spcAft>
                        <a:buNone/>
                      </a:pPr>
                      <a:r>
                        <a:rPr b="1" lang="en"/>
                        <a:t>Conjunction</a:t>
                      </a:r>
                      <a:endParaRPr b="1"/>
                    </a:p>
                  </a:txBody>
                  <a:tcPr marT="91425" marB="91425" marR="91425" marL="91425"/>
                </a:tc>
                <a:tc>
                  <a:txBody>
                    <a:bodyPr/>
                    <a:lstStyle/>
                    <a:p>
                      <a:pPr indent="0" lvl="0" marL="0" rtl="0" algn="l">
                        <a:spcBef>
                          <a:spcPts val="0"/>
                        </a:spcBef>
                        <a:spcAft>
                          <a:spcPts val="0"/>
                        </a:spcAft>
                        <a:buNone/>
                      </a:pPr>
                      <a:r>
                        <a:rPr lang="en"/>
                        <a:t>18362</a:t>
                      </a:r>
                      <a:endParaRPr/>
                    </a:p>
                  </a:txBody>
                  <a:tcPr marT="91425" marB="91425" marR="91425" marL="91425"/>
                </a:tc>
                <a:tc>
                  <a:txBody>
                    <a:bodyPr/>
                    <a:lstStyle/>
                    <a:p>
                      <a:pPr indent="0" lvl="0" marL="0" rtl="0" algn="l">
                        <a:spcBef>
                          <a:spcPts val="0"/>
                        </a:spcBef>
                        <a:spcAft>
                          <a:spcPts val="0"/>
                        </a:spcAft>
                        <a:buNone/>
                      </a:pPr>
                      <a:r>
                        <a:rPr lang="en"/>
                        <a:t>40662</a:t>
                      </a:r>
                      <a:endParaRPr/>
                    </a:p>
                  </a:txBody>
                  <a:tcPr marT="91425" marB="91425" marR="91425" marL="91425"/>
                </a:tc>
              </a:tr>
              <a:tr h="381000">
                <a:tc>
                  <a:txBody>
                    <a:bodyPr/>
                    <a:lstStyle/>
                    <a:p>
                      <a:pPr indent="0" lvl="0" marL="0" rtl="0" algn="l">
                        <a:spcBef>
                          <a:spcPts val="0"/>
                        </a:spcBef>
                        <a:spcAft>
                          <a:spcPts val="0"/>
                        </a:spcAft>
                        <a:buNone/>
                      </a:pPr>
                      <a:r>
                        <a:rPr b="1" lang="en"/>
                        <a:t>Restart</a:t>
                      </a:r>
                      <a:endParaRPr b="1"/>
                    </a:p>
                  </a:txBody>
                  <a:tcPr marT="91425" marB="91425" marR="91425" marL="91425"/>
                </a:tc>
                <a:tc>
                  <a:txBody>
                    <a:bodyPr/>
                    <a:lstStyle/>
                    <a:p>
                      <a:pPr indent="0" lvl="0" marL="0" rtl="0" algn="l">
                        <a:spcBef>
                          <a:spcPts val="0"/>
                        </a:spcBef>
                        <a:spcAft>
                          <a:spcPts val="0"/>
                        </a:spcAft>
                        <a:buNone/>
                      </a:pPr>
                      <a:r>
                        <a:rPr lang="en"/>
                        <a:t>8608</a:t>
                      </a:r>
                      <a:endParaRPr/>
                    </a:p>
                  </a:txBody>
                  <a:tcPr marT="91425" marB="91425" marR="91425" marL="91425"/>
                </a:tc>
                <a:tc>
                  <a:txBody>
                    <a:bodyPr/>
                    <a:lstStyle/>
                    <a:p>
                      <a:pPr indent="0" lvl="0" marL="0" rtl="0" algn="l">
                        <a:spcBef>
                          <a:spcPts val="0"/>
                        </a:spcBef>
                        <a:spcAft>
                          <a:spcPts val="0"/>
                        </a:spcAft>
                        <a:buNone/>
                      </a:pPr>
                      <a:r>
                        <a:rPr lang="en"/>
                        <a:t>31545</a:t>
                      </a:r>
                      <a:endParaRPr/>
                    </a:p>
                  </a:txBody>
                  <a:tcPr marT="91425" marB="91425" marR="91425" marL="91425"/>
                </a:tc>
              </a:tr>
              <a:tr h="381000">
                <a:tc>
                  <a:txBody>
                    <a:bodyPr/>
                    <a:lstStyle/>
                    <a:p>
                      <a:pPr indent="0" lvl="0" marL="0" rtl="0" algn="l">
                        <a:spcBef>
                          <a:spcPts val="0"/>
                        </a:spcBef>
                        <a:spcAft>
                          <a:spcPts val="0"/>
                        </a:spcAft>
                        <a:buNone/>
                      </a:pPr>
                      <a:r>
                        <a:rPr b="1" lang="en"/>
                        <a:t>Discourse</a:t>
                      </a:r>
                      <a:endParaRPr b="1"/>
                    </a:p>
                  </a:txBody>
                  <a:tcPr marT="91425" marB="91425" marR="91425" marL="91425"/>
                </a:tc>
                <a:tc>
                  <a:txBody>
                    <a:bodyPr/>
                    <a:lstStyle/>
                    <a:p>
                      <a:pPr indent="0" lvl="0" marL="0" rtl="0" algn="l">
                        <a:spcBef>
                          <a:spcPts val="0"/>
                        </a:spcBef>
                        <a:spcAft>
                          <a:spcPts val="0"/>
                        </a:spcAft>
                        <a:buNone/>
                      </a:pPr>
                      <a:r>
                        <a:rPr lang="en"/>
                        <a:t>8019</a:t>
                      </a:r>
                      <a:endParaRPr/>
                    </a:p>
                  </a:txBody>
                  <a:tcPr marT="91425" marB="91425" marR="91425" marL="91425"/>
                </a:tc>
                <a:tc>
                  <a:txBody>
                    <a:bodyPr/>
                    <a:lstStyle/>
                    <a:p>
                      <a:pPr indent="0" lvl="0" marL="0" rtl="0" algn="l">
                        <a:spcBef>
                          <a:spcPts val="0"/>
                        </a:spcBef>
                        <a:spcAft>
                          <a:spcPts val="0"/>
                        </a:spcAft>
                        <a:buNone/>
                      </a:pPr>
                      <a:r>
                        <a:rPr lang="en"/>
                        <a:t>23504</a:t>
                      </a:r>
                      <a:endParaRPr/>
                    </a:p>
                  </a:txBody>
                  <a:tcPr marT="91425" marB="91425" marR="91425" marL="91425"/>
                </a:tc>
              </a:tr>
              <a:tr h="381000">
                <a:tc>
                  <a:txBody>
                    <a:bodyPr/>
                    <a:lstStyle/>
                    <a:p>
                      <a:pPr indent="0" lvl="0" marL="0" rtl="0" algn="l">
                        <a:spcBef>
                          <a:spcPts val="0"/>
                        </a:spcBef>
                        <a:spcAft>
                          <a:spcPts val="0"/>
                        </a:spcAft>
                        <a:buNone/>
                      </a:pPr>
                      <a:r>
                        <a:rPr b="1" lang="en"/>
                        <a:t>Edit</a:t>
                      </a:r>
                      <a:endParaRPr b="1"/>
                    </a:p>
                  </a:txBody>
                  <a:tcPr marT="91425" marB="91425" marR="91425" marL="91425"/>
                </a:tc>
                <a:tc>
                  <a:txBody>
                    <a:bodyPr/>
                    <a:lstStyle/>
                    <a:p>
                      <a:pPr indent="0" lvl="0" marL="0" rtl="0" algn="l">
                        <a:spcBef>
                          <a:spcPts val="0"/>
                        </a:spcBef>
                        <a:spcAft>
                          <a:spcPts val="0"/>
                        </a:spcAft>
                        <a:buNone/>
                      </a:pPr>
                      <a:r>
                        <a:rPr lang="en"/>
                        <a:t>1075</a:t>
                      </a:r>
                      <a:endParaRPr/>
                    </a:p>
                  </a:txBody>
                  <a:tcPr marT="91425" marB="91425" marR="91425" marL="91425"/>
                </a:tc>
                <a:tc>
                  <a:txBody>
                    <a:bodyPr/>
                    <a:lstStyle/>
                    <a:p>
                      <a:pPr indent="0" lvl="0" marL="0" rtl="0" algn="l">
                        <a:spcBef>
                          <a:spcPts val="0"/>
                        </a:spcBef>
                        <a:spcAft>
                          <a:spcPts val="0"/>
                        </a:spcAft>
                        <a:buNone/>
                      </a:pPr>
                      <a:r>
                        <a:rPr lang="en"/>
                        <a:t>3307</a:t>
                      </a:r>
                      <a:endParaRPr/>
                    </a:p>
                  </a:txBody>
                  <a:tcPr marT="91425" marB="91425" marR="91425" marL="91425"/>
                </a:tc>
              </a:tr>
              <a:tr h="381000">
                <a:tc>
                  <a:txBody>
                    <a:bodyPr/>
                    <a:lstStyle/>
                    <a:p>
                      <a:pPr indent="0" lvl="0" marL="0" rtl="0" algn="l">
                        <a:spcBef>
                          <a:spcPts val="0"/>
                        </a:spcBef>
                        <a:spcAft>
                          <a:spcPts val="0"/>
                        </a:spcAft>
                        <a:buNone/>
                      </a:pPr>
                      <a:r>
                        <a:rPr b="1" lang="en"/>
                        <a:t>Aside</a:t>
                      </a:r>
                      <a:endParaRPr b="1"/>
                    </a:p>
                  </a:txBody>
                  <a:tcPr marT="91425" marB="91425" marR="91425" marL="91425"/>
                </a:tc>
                <a:tc>
                  <a:txBody>
                    <a:bodyPr/>
                    <a:lstStyle/>
                    <a:p>
                      <a:pPr indent="0" lvl="0" marL="0" rtl="0" algn="l">
                        <a:spcBef>
                          <a:spcPts val="0"/>
                        </a:spcBef>
                        <a:spcAft>
                          <a:spcPts val="0"/>
                        </a:spcAft>
                        <a:buNone/>
                      </a:pPr>
                      <a:r>
                        <a:rPr lang="en"/>
                        <a:t>19</a:t>
                      </a:r>
                      <a:endParaRPr/>
                    </a:p>
                  </a:txBody>
                  <a:tcPr marT="91425" marB="91425" marR="91425" marL="91425"/>
                </a:tc>
                <a:tc>
                  <a:txBody>
                    <a:bodyPr/>
                    <a:lstStyle/>
                    <a:p>
                      <a:pPr indent="0" lvl="0" marL="0" rtl="0" algn="l">
                        <a:spcBef>
                          <a:spcPts val="0"/>
                        </a:spcBef>
                        <a:spcAft>
                          <a:spcPts val="0"/>
                        </a:spcAft>
                        <a:buNone/>
                      </a:pPr>
                      <a:r>
                        <a:rPr lang="en"/>
                        <a:t>370</a:t>
                      </a:r>
                      <a:endParaRPr/>
                    </a:p>
                  </a:txBody>
                  <a:tcPr marT="91425" marB="91425" marR="91425" marL="91425"/>
                </a:tc>
              </a:tr>
            </a:tbl>
          </a:graphicData>
        </a:graphic>
      </p:graphicFrame>
      <p:sp>
        <p:nvSpPr>
          <p:cNvPr id="480" name="Google Shape;480;p81"/>
          <p:cNvSpPr txBox="1"/>
          <p:nvPr/>
        </p:nvSpPr>
        <p:spPr>
          <a:xfrm>
            <a:off x="3081250" y="1035200"/>
            <a:ext cx="2425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Only one disfluency is present in the sentence.</a:t>
            </a:r>
            <a:endParaRPr b="1">
              <a:solidFill>
                <a:srgbClr val="0000FF"/>
              </a:solidFill>
            </a:endParaRPr>
          </a:p>
        </p:txBody>
      </p:sp>
      <p:sp>
        <p:nvSpPr>
          <p:cNvPr id="481" name="Google Shape;481;p81"/>
          <p:cNvSpPr txBox="1"/>
          <p:nvPr/>
        </p:nvSpPr>
        <p:spPr>
          <a:xfrm>
            <a:off x="5500325" y="1035200"/>
            <a:ext cx="2425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The disfluency type is present along with other disfluencies.</a:t>
            </a:r>
            <a:endParaRPr b="1">
              <a:solidFill>
                <a:srgbClr val="0000FF"/>
              </a:solidFill>
            </a:endParaRPr>
          </a:p>
        </p:txBody>
      </p:sp>
      <p:sp>
        <p:nvSpPr>
          <p:cNvPr id="482" name="Google Shape;482;p81"/>
          <p:cNvSpPr txBox="1"/>
          <p:nvPr/>
        </p:nvSpPr>
        <p:spPr>
          <a:xfrm>
            <a:off x="311700" y="4762675"/>
            <a:ext cx="6820500" cy="1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disfluency types are as present in the annotated Switchboard corpus.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2"/>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400">
                <a:latin typeface="Economica"/>
                <a:ea typeface="Economica"/>
                <a:cs typeface="Economica"/>
                <a:sym typeface="Economica"/>
              </a:rPr>
              <a:t>References</a:t>
            </a:r>
            <a:endParaRPr b="1" sz="3400"/>
          </a:p>
        </p:txBody>
      </p:sp>
      <p:sp>
        <p:nvSpPr>
          <p:cNvPr id="488" name="Google Shape;488;p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9" name="Google Shape;489;p82"/>
          <p:cNvSpPr txBox="1"/>
          <p:nvPr/>
        </p:nvSpPr>
        <p:spPr>
          <a:xfrm>
            <a:off x="311700" y="739661"/>
            <a:ext cx="8520600" cy="3831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Calibri"/>
              <a:buAutoNum type="arabicPeriod"/>
            </a:pPr>
            <a:r>
              <a:rPr lang="en">
                <a:solidFill>
                  <a:srgbClr val="2E414F"/>
                </a:solidFill>
                <a:highlight>
                  <a:srgbClr val="FFFFFF"/>
                </a:highlight>
                <a:latin typeface="Roboto"/>
                <a:ea typeface="Roboto"/>
                <a:cs typeface="Roboto"/>
                <a:sym typeface="Roboto"/>
              </a:rPr>
              <a:t>He, Junxian et al. “A Probabilistic Formulation of Unsupervised Text Style Transfer.” </a:t>
            </a:r>
            <a:r>
              <a:rPr i="1" lang="en">
                <a:solidFill>
                  <a:srgbClr val="2E414F"/>
                </a:solidFill>
                <a:highlight>
                  <a:srgbClr val="FFFFFF"/>
                </a:highlight>
                <a:latin typeface="Roboto"/>
                <a:ea typeface="Roboto"/>
                <a:cs typeface="Roboto"/>
                <a:sym typeface="Roboto"/>
              </a:rPr>
              <a:t>ArXiv</a:t>
            </a:r>
            <a:r>
              <a:rPr lang="en">
                <a:solidFill>
                  <a:srgbClr val="2E414F"/>
                </a:solidFill>
                <a:highlight>
                  <a:srgbClr val="FFFFFF"/>
                </a:highlight>
                <a:latin typeface="Roboto"/>
                <a:ea typeface="Roboto"/>
                <a:cs typeface="Roboto"/>
                <a:sym typeface="Roboto"/>
              </a:rPr>
              <a:t> abs/2002.03912 (2020): n. Pag. </a:t>
            </a:r>
            <a:r>
              <a:rPr lang="en" u="sng">
                <a:solidFill>
                  <a:schemeClr val="hlink"/>
                </a:solidFill>
                <a:highlight>
                  <a:srgbClr val="FFFFFF"/>
                </a:highlight>
                <a:latin typeface="Roboto"/>
                <a:ea typeface="Roboto"/>
                <a:cs typeface="Roboto"/>
                <a:sym typeface="Roboto"/>
                <a:hlinkClick r:id="rId3"/>
              </a:rPr>
              <a:t>Link To Paper</a:t>
            </a:r>
            <a:endParaRPr>
              <a:latin typeface="Calibri"/>
              <a:ea typeface="Calibri"/>
              <a:cs typeface="Calibri"/>
              <a:sym typeface="Calibri"/>
            </a:endParaRPr>
          </a:p>
          <a:p>
            <a:pPr indent="-317500" lvl="0" marL="457200" rtl="0" algn="l">
              <a:lnSpc>
                <a:spcPct val="115000"/>
              </a:lnSpc>
              <a:spcBef>
                <a:spcPts val="0"/>
              </a:spcBef>
              <a:spcAft>
                <a:spcPts val="0"/>
              </a:spcAft>
              <a:buClr>
                <a:srgbClr val="434343"/>
              </a:buClr>
              <a:buSzPts val="1400"/>
              <a:buFont typeface="Roboto"/>
              <a:buAutoNum type="arabicPeriod"/>
            </a:pPr>
            <a:r>
              <a:rPr lang="en">
                <a:solidFill>
                  <a:srgbClr val="434343"/>
                </a:solidFill>
                <a:latin typeface="Roboto"/>
                <a:ea typeface="Roboto"/>
                <a:cs typeface="Roboto"/>
                <a:sym typeface="Roboto"/>
              </a:rPr>
              <a:t>Vaswani, Ashish, Noam Shazeer, Niki Parmar, Jakob Uszkoreit, Llion Jones, Aidan N. Gomez, Lukasz Kaiser and Illia Polosukhin. “Attention is All you Need.” ArXiv abs/1706.03762 (2017): n. Pag.</a:t>
            </a:r>
            <a:endParaRPr>
              <a:solidFill>
                <a:srgbClr val="434343"/>
              </a:solidFill>
              <a:latin typeface="Roboto"/>
              <a:ea typeface="Roboto"/>
              <a:cs typeface="Roboto"/>
              <a:sym typeface="Roboto"/>
            </a:endParaRPr>
          </a:p>
          <a:p>
            <a:pPr indent="-317500" lvl="0" marL="457200" rtl="0" algn="l">
              <a:lnSpc>
                <a:spcPct val="115000"/>
              </a:lnSpc>
              <a:spcBef>
                <a:spcPts val="0"/>
              </a:spcBef>
              <a:spcAft>
                <a:spcPts val="0"/>
              </a:spcAft>
              <a:buClr>
                <a:srgbClr val="434343"/>
              </a:buClr>
              <a:buSzPts val="1400"/>
              <a:buFont typeface="Roboto"/>
              <a:buAutoNum type="arabicPeriod"/>
            </a:pPr>
            <a:r>
              <a:rPr lang="en">
                <a:solidFill>
                  <a:srgbClr val="434343"/>
                </a:solidFill>
                <a:latin typeface="Roboto"/>
                <a:ea typeface="Roboto"/>
                <a:cs typeface="Roboto"/>
                <a:sym typeface="Roboto"/>
              </a:rPr>
              <a:t>Jamshid Lou Paria et.al, "Improving Disfluency Detection by Self-Training a Self-Attentive Model", Proceedings of the 58th Annual Meeting of the Association for Computational Linguistics, Jul 2020, ACL. </a:t>
            </a:r>
            <a:r>
              <a:rPr lang="en" u="sng">
                <a:solidFill>
                  <a:srgbClr val="0097A7"/>
                </a:solidFill>
                <a:latin typeface="Roboto"/>
                <a:ea typeface="Roboto"/>
                <a:cs typeface="Roboto"/>
                <a:sym typeface="Roboto"/>
                <a:hlinkClick r:id="rId4">
                  <a:extLst>
                    <a:ext uri="{A12FA001-AC4F-418D-AE19-62706E023703}">
                      <ahyp:hlinkClr val="tx"/>
                    </a:ext>
                  </a:extLst>
                </a:hlinkClick>
              </a:rPr>
              <a:t>Link To Paper</a:t>
            </a:r>
            <a:endParaRPr>
              <a:solidFill>
                <a:srgbClr val="434343"/>
              </a:solidFill>
              <a:latin typeface="Roboto"/>
              <a:ea typeface="Roboto"/>
              <a:cs typeface="Roboto"/>
              <a:sym typeface="Roboto"/>
            </a:endParaRPr>
          </a:p>
          <a:p>
            <a:pPr indent="-317500" lvl="0" marL="457200" rtl="0" algn="l">
              <a:lnSpc>
                <a:spcPct val="115000"/>
              </a:lnSpc>
              <a:spcBef>
                <a:spcPts val="0"/>
              </a:spcBef>
              <a:spcAft>
                <a:spcPts val="0"/>
              </a:spcAft>
              <a:buClr>
                <a:srgbClr val="434343"/>
              </a:buClr>
              <a:buSzPts val="1400"/>
              <a:buFont typeface="Roboto"/>
              <a:buAutoNum type="arabicPeriod"/>
            </a:pPr>
            <a:r>
              <a:rPr lang="en">
                <a:solidFill>
                  <a:srgbClr val="434343"/>
                </a:solidFill>
                <a:latin typeface="Roboto"/>
                <a:ea typeface="Roboto"/>
                <a:cs typeface="Roboto"/>
                <a:sym typeface="Roboto"/>
              </a:rPr>
              <a:t>Nikita Kitaev and Dan Klein, “Constituency Parsing with a Self-Attentive Encoder”, 2018, ACL</a:t>
            </a:r>
            <a:endParaRPr>
              <a:solidFill>
                <a:srgbClr val="434343"/>
              </a:solidFill>
              <a:latin typeface="Roboto"/>
              <a:ea typeface="Roboto"/>
              <a:cs typeface="Roboto"/>
              <a:sym typeface="Roboto"/>
            </a:endParaRPr>
          </a:p>
          <a:p>
            <a:pPr indent="-317500" lvl="0" marL="457200" rtl="0" algn="l">
              <a:lnSpc>
                <a:spcPct val="115000"/>
              </a:lnSpc>
              <a:spcBef>
                <a:spcPts val="0"/>
              </a:spcBef>
              <a:spcAft>
                <a:spcPts val="0"/>
              </a:spcAft>
              <a:buClr>
                <a:srgbClr val="434343"/>
              </a:buClr>
              <a:buSzPts val="1400"/>
              <a:buFont typeface="Roboto"/>
              <a:buAutoNum type="arabicPeriod"/>
            </a:pPr>
            <a:r>
              <a:rPr lang="en">
                <a:solidFill>
                  <a:srgbClr val="434343"/>
                </a:solidFill>
                <a:latin typeface="Roboto"/>
                <a:ea typeface="Roboto"/>
                <a:cs typeface="Roboto"/>
                <a:sym typeface="Roboto"/>
              </a:rPr>
              <a:t>Ansari, E., Axelrod, A., Bach, N., Bojar, O., Cattoni, R., Dalvi, F., Durrani, N., Federico, M., Federmann, C., Gu, J., Huang, F., Knight, K., Ma, X., Nagesh, A., Negri, M., Niehues, J., Pino, J., Salesky, E., Shi, X., St¨uker, S., Turchi, M., Waibel, A., and Wang, C. (2020). FINDINGS OF THE IWSLT 2020 EVALUATION CAMPAIGN. In Proceedings of the 17th International Conference on Spoken Language Translation, pages 1{34, Online. Association for Computational Linguistics.</a:t>
            </a:r>
            <a:endParaRPr>
              <a:solidFill>
                <a:srgbClr val="434343"/>
              </a:solidFill>
              <a:latin typeface="Roboto"/>
              <a:ea typeface="Roboto"/>
              <a:cs typeface="Roboto"/>
              <a:sym typeface="Roboto"/>
            </a:endParaRPr>
          </a:p>
          <a:p>
            <a:pPr indent="-317500" lvl="0" marL="457200" rtl="0" algn="l">
              <a:lnSpc>
                <a:spcPct val="115000"/>
              </a:lnSpc>
              <a:spcBef>
                <a:spcPts val="0"/>
              </a:spcBef>
              <a:spcAft>
                <a:spcPts val="0"/>
              </a:spcAft>
              <a:buClr>
                <a:srgbClr val="434343"/>
              </a:buClr>
              <a:buSzPts val="1400"/>
              <a:buFont typeface="Roboto"/>
              <a:buAutoNum type="arabicPeriod"/>
            </a:pPr>
            <a:r>
              <a:rPr lang="en">
                <a:solidFill>
                  <a:srgbClr val="434343"/>
                </a:solidFill>
                <a:latin typeface="Roboto"/>
                <a:ea typeface="Roboto"/>
                <a:cs typeface="Roboto"/>
                <a:sym typeface="Roboto"/>
              </a:rPr>
              <a:t>Bahdanau, D., Cho, K., and Bengio, Y. (2015a). Neural machine translation by jointly learning to align and translate. CoRR, abs/1409.0473.</a:t>
            </a:r>
            <a:endParaRPr>
              <a:solidFill>
                <a:srgbClr val="434343"/>
              </a:solidFill>
              <a:latin typeface="Roboto"/>
              <a:ea typeface="Roboto"/>
              <a:cs typeface="Roboto"/>
              <a:sym typeface="Roboto"/>
            </a:endParaRPr>
          </a:p>
          <a:p>
            <a:pPr indent="-317500" lvl="0" marL="457200" rtl="0" algn="l">
              <a:lnSpc>
                <a:spcPct val="115000"/>
              </a:lnSpc>
              <a:spcBef>
                <a:spcPts val="0"/>
              </a:spcBef>
              <a:spcAft>
                <a:spcPts val="0"/>
              </a:spcAft>
              <a:buClr>
                <a:srgbClr val="434343"/>
              </a:buClr>
              <a:buSzPts val="1400"/>
              <a:buFont typeface="Roboto"/>
              <a:buAutoNum type="arabicPeriod"/>
            </a:pPr>
            <a:r>
              <a:rPr lang="en">
                <a:solidFill>
                  <a:srgbClr val="434343"/>
                </a:solidFill>
                <a:latin typeface="Roboto"/>
                <a:ea typeface="Roboto"/>
                <a:cs typeface="Roboto"/>
                <a:sym typeface="Roboto"/>
              </a:rPr>
              <a:t>Bahdanau, D., Cho, K., and Bengio, Y. (2015b). Neural machine translation by jointly learning to align and translate. In International Conference on Learning Representations.</a:t>
            </a:r>
            <a:endParaRPr>
              <a:solidFill>
                <a:srgbClr val="434343"/>
              </a:solidFill>
              <a:latin typeface="Roboto"/>
              <a:ea typeface="Roboto"/>
              <a:cs typeface="Roboto"/>
              <a:sym typeface="Roboto"/>
            </a:endParaRPr>
          </a:p>
          <a:p>
            <a:pPr indent="0" lvl="0" marL="457200" rtl="0" algn="l">
              <a:lnSpc>
                <a:spcPct val="115000"/>
              </a:lnSpc>
              <a:spcBef>
                <a:spcPts val="1600"/>
              </a:spcBef>
              <a:spcAft>
                <a:spcPts val="0"/>
              </a:spcAft>
              <a:buNone/>
            </a:pPr>
            <a:r>
              <a:t/>
            </a:r>
            <a:endParaRPr>
              <a:solidFill>
                <a:srgbClr val="434343"/>
              </a:solidFill>
              <a:latin typeface="Roboto"/>
              <a:ea typeface="Roboto"/>
              <a:cs typeface="Roboto"/>
              <a:sym typeface="Roboto"/>
            </a:endParaRPr>
          </a:p>
          <a:p>
            <a:pPr indent="0" lvl="0" marL="457200" rtl="0" algn="l">
              <a:lnSpc>
                <a:spcPct val="115000"/>
              </a:lnSpc>
              <a:spcBef>
                <a:spcPts val="1600"/>
              </a:spcBef>
              <a:spcAft>
                <a:spcPts val="0"/>
              </a:spcAft>
              <a:buNone/>
            </a:pPr>
            <a:r>
              <a:t/>
            </a:r>
            <a:endParaRPr>
              <a:latin typeface="Calibri"/>
              <a:ea typeface="Calibri"/>
              <a:cs typeface="Calibri"/>
              <a:sym typeface="Calibri"/>
            </a:endParaRPr>
          </a:p>
          <a:p>
            <a:pPr indent="0" lvl="0" marL="457200" rtl="0" algn="l">
              <a:lnSpc>
                <a:spcPct val="115000"/>
              </a:lnSpc>
              <a:spcBef>
                <a:spcPts val="1600"/>
              </a:spcBef>
              <a:spcAft>
                <a:spcPts val="0"/>
              </a:spcAft>
              <a:buNone/>
            </a:pPr>
            <a:r>
              <a:t/>
            </a:r>
            <a:endParaRPr>
              <a:solidFill>
                <a:srgbClr val="434343"/>
              </a:solidFill>
              <a:latin typeface="Roboto"/>
              <a:ea typeface="Roboto"/>
              <a:cs typeface="Roboto"/>
              <a:sym typeface="Roboto"/>
            </a:endParaRPr>
          </a:p>
          <a:p>
            <a:pPr indent="0" lvl="0" marL="457200" rtl="0" algn="l">
              <a:lnSpc>
                <a:spcPct val="115000"/>
              </a:lnSpc>
              <a:spcBef>
                <a:spcPts val="1600"/>
              </a:spcBef>
              <a:spcAft>
                <a:spcPts val="0"/>
              </a:spcAft>
              <a:buNone/>
            </a:pPr>
            <a:r>
              <a:t/>
            </a:r>
            <a:endParaRPr>
              <a:latin typeface="Calibri"/>
              <a:ea typeface="Calibri"/>
              <a:cs typeface="Calibri"/>
              <a:sym typeface="Calibri"/>
            </a:endParaRPr>
          </a:p>
          <a:p>
            <a:pPr indent="0" lvl="0" marL="457200" rtl="0" algn="l">
              <a:lnSpc>
                <a:spcPct val="115000"/>
              </a:lnSpc>
              <a:spcBef>
                <a:spcPts val="1600"/>
              </a:spcBef>
              <a:spcAft>
                <a:spcPts val="0"/>
              </a:spcAft>
              <a:buNone/>
            </a:pPr>
            <a:r>
              <a:t/>
            </a:r>
            <a:endParaRPr>
              <a:latin typeface="Calibri"/>
              <a:ea typeface="Calibri"/>
              <a:cs typeface="Calibri"/>
              <a:sym typeface="Calibri"/>
            </a:endParaRPr>
          </a:p>
          <a:p>
            <a:pPr indent="0" lvl="0" marL="457200" rtl="0" algn="l">
              <a:lnSpc>
                <a:spcPct val="115000"/>
              </a:lnSpc>
              <a:spcBef>
                <a:spcPts val="1600"/>
              </a:spcBef>
              <a:spcAft>
                <a:spcPts val="1600"/>
              </a:spcAft>
              <a:buNone/>
            </a:pPr>
            <a:r>
              <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83"/>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400">
                <a:latin typeface="Economica"/>
                <a:ea typeface="Economica"/>
                <a:cs typeface="Economica"/>
                <a:sym typeface="Economica"/>
              </a:rPr>
              <a:t>References</a:t>
            </a:r>
            <a:endParaRPr b="1" sz="3400"/>
          </a:p>
        </p:txBody>
      </p:sp>
      <p:sp>
        <p:nvSpPr>
          <p:cNvPr id="495" name="Google Shape;495;p8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6" name="Google Shape;496;p83"/>
          <p:cNvSpPr txBox="1"/>
          <p:nvPr/>
        </p:nvSpPr>
        <p:spPr>
          <a:xfrm>
            <a:off x="311700" y="739661"/>
            <a:ext cx="8520600" cy="3831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Calibri"/>
              <a:buAutoNum type="arabicPeriod" startAt="8"/>
            </a:pPr>
            <a:r>
              <a:rPr lang="en">
                <a:solidFill>
                  <a:srgbClr val="2E414F"/>
                </a:solidFill>
                <a:highlight>
                  <a:schemeClr val="lt1"/>
                </a:highlight>
                <a:latin typeface="Roboto"/>
                <a:ea typeface="Roboto"/>
                <a:cs typeface="Roboto"/>
                <a:sym typeface="Roboto"/>
              </a:rPr>
              <a:t>Bhattacharyya, P. (2015). Machine translation. CRC Press</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rgbClr val="2E414F"/>
              </a:buClr>
              <a:buSzPts val="1400"/>
              <a:buFont typeface="Roboto"/>
              <a:buAutoNum type="arabicPeriod" startAt="8"/>
            </a:pPr>
            <a:r>
              <a:rPr lang="en">
                <a:solidFill>
                  <a:srgbClr val="2E414F"/>
                </a:solidFill>
                <a:highlight>
                  <a:srgbClr val="FFFFFF"/>
                </a:highlight>
                <a:latin typeface="Roboto"/>
                <a:ea typeface="Roboto"/>
                <a:cs typeface="Roboto"/>
                <a:sym typeface="Roboto"/>
              </a:rPr>
              <a:t>Cho, E., Ha, T.-L., and Waibel, A. H. (2013). Crf-based disfluency detection using semantic features for german to english spoken language translation.</a:t>
            </a:r>
            <a:endParaRPr>
              <a:solidFill>
                <a:srgbClr val="2E414F"/>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2E414F"/>
              </a:buClr>
              <a:buSzPts val="1400"/>
              <a:buFont typeface="Roboto"/>
              <a:buAutoNum type="arabicPeriod" startAt="8"/>
            </a:pPr>
            <a:r>
              <a:rPr lang="en">
                <a:solidFill>
                  <a:srgbClr val="2E414F"/>
                </a:solidFill>
                <a:highlight>
                  <a:srgbClr val="FFFFFF"/>
                </a:highlight>
                <a:latin typeface="Roboto"/>
                <a:ea typeface="Roboto"/>
                <a:cs typeface="Roboto"/>
                <a:sym typeface="Roboto"/>
              </a:rPr>
              <a:t> Gal, Y. and Ghahramani, Z. (2016). A theoretically grounded application of dropout in recurrent neural networks. In Proceedings of the 30th International Conference on Neural Information Processing Systems, NIPS, pages 1027{1035, Red Hook, NY, USA. Curran Associates Inc.</a:t>
            </a:r>
            <a:endParaRPr>
              <a:solidFill>
                <a:srgbClr val="2E414F"/>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2E414F"/>
              </a:buClr>
              <a:buSzPts val="1400"/>
              <a:buFont typeface="Roboto"/>
              <a:buAutoNum type="arabicPeriod" startAt="8"/>
            </a:pPr>
            <a:r>
              <a:rPr lang="en">
                <a:solidFill>
                  <a:srgbClr val="2E414F"/>
                </a:solidFill>
                <a:highlight>
                  <a:srgbClr val="FFFFFF"/>
                </a:highlight>
                <a:latin typeface="Roboto"/>
                <a:ea typeface="Roboto"/>
                <a:cs typeface="Roboto"/>
                <a:sym typeface="Roboto"/>
              </a:rPr>
              <a:t> Gal, Y. and Ghahramani, Z. (2016). A theoretically grounded application of dropout in recurrent neural networks. In Proceedings of the 30th International Conference on Neural Information Processing Systems, NIPS, pages 1027{1035, Red Hook, NY, USA. Curran Associates Inc.</a:t>
            </a:r>
            <a:endParaRPr>
              <a:solidFill>
                <a:srgbClr val="2E414F"/>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2E414F"/>
              </a:buClr>
              <a:buSzPts val="1400"/>
              <a:buFont typeface="Roboto"/>
              <a:buAutoNum type="arabicPeriod" startAt="8"/>
            </a:pPr>
            <a:r>
              <a:rPr lang="en">
                <a:solidFill>
                  <a:srgbClr val="2E414F"/>
                </a:solidFill>
                <a:highlight>
                  <a:srgbClr val="FFFFFF"/>
                </a:highlight>
                <a:latin typeface="Roboto"/>
                <a:ea typeface="Roboto"/>
                <a:cs typeface="Roboto"/>
                <a:sym typeface="Roboto"/>
              </a:rPr>
              <a:t>Hassan, H., Schwartz, L., Hakkani-T¨ur, D. Z., and T¨ur, G. (2014). Segmentation and disfluency removal for conversational speech translation. In INTERSPEECH.</a:t>
            </a:r>
            <a:endParaRPr>
              <a:solidFill>
                <a:srgbClr val="2E414F"/>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2E414F"/>
              </a:buClr>
              <a:buSzPts val="1400"/>
              <a:buFont typeface="Roboto"/>
              <a:buAutoNum type="arabicPeriod" startAt="8"/>
            </a:pPr>
            <a:r>
              <a:rPr lang="en">
                <a:solidFill>
                  <a:srgbClr val="2E414F"/>
                </a:solidFill>
                <a:highlight>
                  <a:srgbClr val="FFFFFF"/>
                </a:highlight>
                <a:latin typeface="Roboto"/>
                <a:ea typeface="Roboto"/>
                <a:cs typeface="Roboto"/>
                <a:sym typeface="Roboto"/>
              </a:rPr>
              <a:t>He, J., Wang, X., Neubig, G., and Berg-Kirkpatrick, T. (2020). A probabilistic formulation of unsupervised text style transfer. In International Conference on Learning Representations.</a:t>
            </a:r>
            <a:endParaRPr>
              <a:solidFill>
                <a:srgbClr val="2E414F"/>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2E414F"/>
              </a:buClr>
              <a:buSzPts val="1400"/>
              <a:buFont typeface="Roboto"/>
              <a:buAutoNum type="arabicPeriod" startAt="8"/>
            </a:pPr>
            <a:r>
              <a:rPr lang="en">
                <a:solidFill>
                  <a:srgbClr val="2E414F"/>
                </a:solidFill>
                <a:highlight>
                  <a:srgbClr val="FFFFFF"/>
                </a:highlight>
                <a:latin typeface="Roboto"/>
                <a:ea typeface="Roboto"/>
                <a:cs typeface="Roboto"/>
                <a:sym typeface="Roboto"/>
              </a:rPr>
              <a:t>Honal, M. and Schultz, T. (2005). Automatic disfluency removal on recognized spontaneous speech-rapid adaptation to speaker-dependent disfluencies. In Proceedings.(ICASSP’05). IEEE International Conference on Acoustics, Speech, and Signal Processing, 2005., volume 1, pages I{969. IEEE.</a:t>
            </a:r>
            <a:endParaRPr>
              <a:solidFill>
                <a:srgbClr val="2E414F"/>
              </a:solidFill>
              <a:highlight>
                <a:srgbClr val="FFFFFF"/>
              </a:highlight>
              <a:latin typeface="Roboto"/>
              <a:ea typeface="Roboto"/>
              <a:cs typeface="Roboto"/>
              <a:sym typeface="Roboto"/>
            </a:endParaRPr>
          </a:p>
          <a:p>
            <a:pPr indent="0" lvl="0" marL="457200" rtl="0" algn="l">
              <a:lnSpc>
                <a:spcPct val="115000"/>
              </a:lnSpc>
              <a:spcBef>
                <a:spcPts val="1600"/>
              </a:spcBef>
              <a:spcAft>
                <a:spcPts val="0"/>
              </a:spcAft>
              <a:buNone/>
            </a:pPr>
            <a:r>
              <a:t/>
            </a:r>
            <a:endParaRPr>
              <a:solidFill>
                <a:srgbClr val="434343"/>
              </a:solidFill>
              <a:latin typeface="Roboto"/>
              <a:ea typeface="Roboto"/>
              <a:cs typeface="Roboto"/>
              <a:sym typeface="Roboto"/>
            </a:endParaRPr>
          </a:p>
          <a:p>
            <a:pPr indent="0" lvl="0" marL="457200" rtl="0" algn="l">
              <a:lnSpc>
                <a:spcPct val="115000"/>
              </a:lnSpc>
              <a:spcBef>
                <a:spcPts val="1600"/>
              </a:spcBef>
              <a:spcAft>
                <a:spcPts val="0"/>
              </a:spcAft>
              <a:buNone/>
            </a:pPr>
            <a:r>
              <a:t/>
            </a:r>
            <a:endParaRPr>
              <a:latin typeface="Calibri"/>
              <a:ea typeface="Calibri"/>
              <a:cs typeface="Calibri"/>
              <a:sym typeface="Calibri"/>
            </a:endParaRPr>
          </a:p>
          <a:p>
            <a:pPr indent="0" lvl="0" marL="457200" rtl="0" algn="l">
              <a:lnSpc>
                <a:spcPct val="115000"/>
              </a:lnSpc>
              <a:spcBef>
                <a:spcPts val="1600"/>
              </a:spcBef>
              <a:spcAft>
                <a:spcPts val="0"/>
              </a:spcAft>
              <a:buNone/>
            </a:pPr>
            <a:r>
              <a:t/>
            </a:r>
            <a:endParaRPr>
              <a:latin typeface="Calibri"/>
              <a:ea typeface="Calibri"/>
              <a:cs typeface="Calibri"/>
              <a:sym typeface="Calibri"/>
            </a:endParaRPr>
          </a:p>
          <a:p>
            <a:pPr indent="0" lvl="0" marL="457200" rtl="0" algn="l">
              <a:lnSpc>
                <a:spcPct val="115000"/>
              </a:lnSpc>
              <a:spcBef>
                <a:spcPts val="1600"/>
              </a:spcBef>
              <a:spcAft>
                <a:spcPts val="1600"/>
              </a:spcAft>
              <a:buNone/>
            </a:pPr>
            <a:r>
              <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4"/>
          <p:cNvSpPr txBox="1"/>
          <p:nvPr>
            <p:ph type="title"/>
          </p:nvPr>
        </p:nvSpPr>
        <p:spPr>
          <a:xfrm>
            <a:off x="-139775" y="219390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pic>
        <p:nvPicPr>
          <p:cNvPr id="502" name="Google Shape;502;p84"/>
          <p:cNvPicPr preferRelativeResize="0"/>
          <p:nvPr/>
        </p:nvPicPr>
        <p:blipFill>
          <a:blip r:embed="rId3">
            <a:alphaModFix/>
          </a:blip>
          <a:stretch>
            <a:fillRect/>
          </a:stretch>
        </p:blipFill>
        <p:spPr>
          <a:xfrm>
            <a:off x="2286000" y="0"/>
            <a:ext cx="6857999" cy="5143500"/>
          </a:xfrm>
          <a:prstGeom prst="rect">
            <a:avLst/>
          </a:prstGeom>
          <a:noFill/>
          <a:ln>
            <a:noFill/>
          </a:ln>
        </p:spPr>
      </p:pic>
      <p:sp>
        <p:nvSpPr>
          <p:cNvPr id="503" name="Google Shape;503;p84"/>
          <p:cNvSpPr txBox="1"/>
          <p:nvPr/>
        </p:nvSpPr>
        <p:spPr>
          <a:xfrm>
            <a:off x="-13700" y="-41025"/>
            <a:ext cx="2299800" cy="5269200"/>
          </a:xfrm>
          <a:prstGeom prst="rect">
            <a:avLst/>
          </a:prstGeom>
          <a:solidFill>
            <a:srgbClr val="F9CB9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latin typeface="Times New Roman"/>
              <a:ea typeface="Times New Roman"/>
              <a:cs typeface="Times New Roman"/>
              <a:sym typeface="Times New Roman"/>
            </a:endParaRPr>
          </a:p>
          <a:p>
            <a:pPr indent="0" lvl="0" marL="0" rtl="0" algn="l">
              <a:spcBef>
                <a:spcPts val="0"/>
              </a:spcBef>
              <a:spcAft>
                <a:spcPts val="0"/>
              </a:spcAft>
              <a:buNone/>
            </a:pPr>
            <a:r>
              <a:t/>
            </a:r>
            <a:endParaRPr b="1" sz="2800">
              <a:latin typeface="Times New Roman"/>
              <a:ea typeface="Times New Roman"/>
              <a:cs typeface="Times New Roman"/>
              <a:sym typeface="Times New Roman"/>
            </a:endParaRPr>
          </a:p>
          <a:p>
            <a:pPr indent="0" lvl="0" marL="0" rtl="0" algn="l">
              <a:spcBef>
                <a:spcPts val="0"/>
              </a:spcBef>
              <a:spcAft>
                <a:spcPts val="0"/>
              </a:spcAft>
              <a:buNone/>
            </a:pPr>
            <a:r>
              <a:t/>
            </a:r>
            <a:endParaRPr b="1" sz="2800">
              <a:latin typeface="Times New Roman"/>
              <a:ea typeface="Times New Roman"/>
              <a:cs typeface="Times New Roman"/>
              <a:sym typeface="Times New Roman"/>
            </a:endParaRPr>
          </a:p>
          <a:p>
            <a:pPr indent="0" lvl="0" marL="0" rtl="0" algn="l">
              <a:spcBef>
                <a:spcPts val="0"/>
              </a:spcBef>
              <a:spcAft>
                <a:spcPts val="0"/>
              </a:spcAft>
              <a:buNone/>
            </a:pPr>
            <a:r>
              <a:t/>
            </a:r>
            <a:endParaRPr b="1" sz="2800">
              <a:latin typeface="Times New Roman"/>
              <a:ea typeface="Times New Roman"/>
              <a:cs typeface="Times New Roman"/>
              <a:sym typeface="Times New Roman"/>
            </a:endParaRPr>
          </a:p>
          <a:p>
            <a:pPr indent="0" lvl="0" marL="0" rtl="0" algn="l">
              <a:spcBef>
                <a:spcPts val="0"/>
              </a:spcBef>
              <a:spcAft>
                <a:spcPts val="0"/>
              </a:spcAft>
              <a:buNone/>
            </a:pPr>
            <a:r>
              <a:t/>
            </a:r>
            <a:endParaRPr b="1" sz="2800">
              <a:latin typeface="Times New Roman"/>
              <a:ea typeface="Times New Roman"/>
              <a:cs typeface="Times New Roman"/>
              <a:sym typeface="Times New Roman"/>
            </a:endParaRPr>
          </a:p>
          <a:p>
            <a:pPr indent="0" lvl="0" marL="0" rtl="0" algn="l">
              <a:spcBef>
                <a:spcPts val="0"/>
              </a:spcBef>
              <a:spcAft>
                <a:spcPts val="0"/>
              </a:spcAft>
              <a:buNone/>
            </a:pPr>
            <a:r>
              <a:rPr b="1" lang="en" sz="2800">
                <a:latin typeface="Times New Roman"/>
                <a:ea typeface="Times New Roman"/>
                <a:cs typeface="Times New Roman"/>
                <a:sym typeface="Times New Roman"/>
              </a:rPr>
              <a:t>   Thank You</a:t>
            </a:r>
            <a:endParaRPr b="1" sz="28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85"/>
          <p:cNvSpPr txBox="1"/>
          <p:nvPr>
            <p:ph type="title"/>
          </p:nvPr>
        </p:nvSpPr>
        <p:spPr>
          <a:xfrm>
            <a:off x="311700" y="0"/>
            <a:ext cx="8520600" cy="83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434343"/>
                </a:solidFill>
                <a:latin typeface="Economica"/>
                <a:ea typeface="Economica"/>
                <a:cs typeface="Economica"/>
                <a:sym typeface="Economica"/>
              </a:rPr>
              <a:t>Training Process (DAE)</a:t>
            </a:r>
            <a:endParaRPr b="1" sz="3400">
              <a:solidFill>
                <a:srgbClr val="434343"/>
              </a:solidFill>
              <a:latin typeface="Economica"/>
              <a:ea typeface="Economica"/>
              <a:cs typeface="Economica"/>
              <a:sym typeface="Economica"/>
            </a:endParaRPr>
          </a:p>
        </p:txBody>
      </p:sp>
      <p:sp>
        <p:nvSpPr>
          <p:cNvPr id="509" name="Google Shape;509;p8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0" name="Google Shape;510;p85"/>
          <p:cNvSpPr/>
          <p:nvPr/>
        </p:nvSpPr>
        <p:spPr>
          <a:xfrm>
            <a:off x="2990025" y="2569488"/>
            <a:ext cx="1644900" cy="44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Encoder</a:t>
            </a:r>
            <a:endParaRPr b="1"/>
          </a:p>
        </p:txBody>
      </p:sp>
      <p:sp>
        <p:nvSpPr>
          <p:cNvPr id="511" name="Google Shape;511;p85"/>
          <p:cNvSpPr/>
          <p:nvPr/>
        </p:nvSpPr>
        <p:spPr>
          <a:xfrm>
            <a:off x="2990025" y="1858450"/>
            <a:ext cx="1644900" cy="44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Decoder</a:t>
            </a:r>
            <a:endParaRPr b="1"/>
          </a:p>
        </p:txBody>
      </p:sp>
      <p:sp>
        <p:nvSpPr>
          <p:cNvPr id="512" name="Google Shape;512;p85"/>
          <p:cNvSpPr/>
          <p:nvPr/>
        </p:nvSpPr>
        <p:spPr>
          <a:xfrm>
            <a:off x="3448125" y="3960700"/>
            <a:ext cx="728700" cy="69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Input Batch</a:t>
            </a:r>
            <a:endParaRPr/>
          </a:p>
        </p:txBody>
      </p:sp>
      <p:sp>
        <p:nvSpPr>
          <p:cNvPr id="513" name="Google Shape;513;p85"/>
          <p:cNvSpPr/>
          <p:nvPr/>
        </p:nvSpPr>
        <p:spPr>
          <a:xfrm>
            <a:off x="4849050" y="3138650"/>
            <a:ext cx="674700" cy="69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Noise</a:t>
            </a:r>
            <a:endParaRPr/>
          </a:p>
        </p:txBody>
      </p:sp>
      <p:sp>
        <p:nvSpPr>
          <p:cNvPr id="514" name="Google Shape;514;p85"/>
          <p:cNvSpPr/>
          <p:nvPr/>
        </p:nvSpPr>
        <p:spPr>
          <a:xfrm>
            <a:off x="3661875" y="3331400"/>
            <a:ext cx="301200" cy="313200"/>
          </a:xfrm>
          <a:prstGeom prst="flowChar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5" name="Google Shape;515;p85"/>
          <p:cNvCxnSpPr>
            <a:stCxn id="512" idx="0"/>
            <a:endCxn id="514" idx="4"/>
          </p:cNvCxnSpPr>
          <p:nvPr/>
        </p:nvCxnSpPr>
        <p:spPr>
          <a:xfrm rot="10800000">
            <a:off x="3812475" y="3644500"/>
            <a:ext cx="0" cy="316200"/>
          </a:xfrm>
          <a:prstGeom prst="straightConnector1">
            <a:avLst/>
          </a:prstGeom>
          <a:noFill/>
          <a:ln cap="flat" cmpd="sng" w="9525">
            <a:solidFill>
              <a:schemeClr val="dk2"/>
            </a:solidFill>
            <a:prstDash val="solid"/>
            <a:round/>
            <a:headEnd len="med" w="med" type="none"/>
            <a:tailEnd len="med" w="med" type="triangle"/>
          </a:ln>
        </p:spPr>
      </p:cxnSp>
      <p:cxnSp>
        <p:nvCxnSpPr>
          <p:cNvPr id="516" name="Google Shape;516;p85"/>
          <p:cNvCxnSpPr>
            <a:stCxn id="513" idx="1"/>
            <a:endCxn id="514" idx="6"/>
          </p:cNvCxnSpPr>
          <p:nvPr/>
        </p:nvCxnSpPr>
        <p:spPr>
          <a:xfrm rot="10800000">
            <a:off x="3963150" y="3488000"/>
            <a:ext cx="885900" cy="0"/>
          </a:xfrm>
          <a:prstGeom prst="straightConnector1">
            <a:avLst/>
          </a:prstGeom>
          <a:noFill/>
          <a:ln cap="flat" cmpd="sng" w="9525">
            <a:solidFill>
              <a:schemeClr val="dk2"/>
            </a:solidFill>
            <a:prstDash val="solid"/>
            <a:round/>
            <a:headEnd len="med" w="med" type="none"/>
            <a:tailEnd len="med" w="med" type="triangle"/>
          </a:ln>
        </p:spPr>
      </p:cxnSp>
      <p:cxnSp>
        <p:nvCxnSpPr>
          <p:cNvPr id="517" name="Google Shape;517;p85"/>
          <p:cNvCxnSpPr>
            <a:stCxn id="514" idx="0"/>
            <a:endCxn id="510" idx="2"/>
          </p:cNvCxnSpPr>
          <p:nvPr/>
        </p:nvCxnSpPr>
        <p:spPr>
          <a:xfrm rot="10800000">
            <a:off x="3812475" y="3015200"/>
            <a:ext cx="0" cy="316200"/>
          </a:xfrm>
          <a:prstGeom prst="straightConnector1">
            <a:avLst/>
          </a:prstGeom>
          <a:noFill/>
          <a:ln cap="flat" cmpd="sng" w="9525">
            <a:solidFill>
              <a:schemeClr val="dk2"/>
            </a:solidFill>
            <a:prstDash val="solid"/>
            <a:round/>
            <a:headEnd len="med" w="med" type="none"/>
            <a:tailEnd len="med" w="med" type="triangle"/>
          </a:ln>
        </p:spPr>
      </p:cxnSp>
      <p:cxnSp>
        <p:nvCxnSpPr>
          <p:cNvPr id="518" name="Google Shape;518;p85"/>
          <p:cNvCxnSpPr>
            <a:stCxn id="510" idx="0"/>
            <a:endCxn id="511" idx="2"/>
          </p:cNvCxnSpPr>
          <p:nvPr/>
        </p:nvCxnSpPr>
        <p:spPr>
          <a:xfrm rot="10800000">
            <a:off x="3812475" y="2304288"/>
            <a:ext cx="0" cy="265200"/>
          </a:xfrm>
          <a:prstGeom prst="straightConnector1">
            <a:avLst/>
          </a:prstGeom>
          <a:noFill/>
          <a:ln cap="flat" cmpd="sng" w="9525">
            <a:solidFill>
              <a:schemeClr val="dk2"/>
            </a:solidFill>
            <a:prstDash val="solid"/>
            <a:round/>
            <a:headEnd len="med" w="med" type="none"/>
            <a:tailEnd len="med" w="med" type="triangle"/>
          </a:ln>
        </p:spPr>
      </p:cxnSp>
      <p:sp>
        <p:nvSpPr>
          <p:cNvPr id="519" name="Google Shape;519;p85"/>
          <p:cNvSpPr/>
          <p:nvPr/>
        </p:nvSpPr>
        <p:spPr>
          <a:xfrm>
            <a:off x="3448125" y="894500"/>
            <a:ext cx="728700" cy="69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Output Batch</a:t>
            </a:r>
            <a:endParaRPr/>
          </a:p>
        </p:txBody>
      </p:sp>
      <p:cxnSp>
        <p:nvCxnSpPr>
          <p:cNvPr id="520" name="Google Shape;520;p85"/>
          <p:cNvCxnSpPr>
            <a:stCxn id="511" idx="0"/>
            <a:endCxn id="519" idx="2"/>
          </p:cNvCxnSpPr>
          <p:nvPr/>
        </p:nvCxnSpPr>
        <p:spPr>
          <a:xfrm rot="10800000">
            <a:off x="3812475" y="1593250"/>
            <a:ext cx="0" cy="265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86"/>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400"/>
              <a:t>Results</a:t>
            </a:r>
            <a:r>
              <a:rPr b="1" lang="en" sz="3400">
                <a:latin typeface="Economica"/>
                <a:ea typeface="Economica"/>
                <a:cs typeface="Economica"/>
                <a:sym typeface="Economica"/>
              </a:rPr>
              <a:t> #1.</a:t>
            </a:r>
            <a:r>
              <a:rPr b="1" lang="en" sz="3400"/>
              <a:t>3</a:t>
            </a:r>
            <a:endParaRPr b="1" sz="3400">
              <a:latin typeface="Economica"/>
              <a:ea typeface="Economica"/>
              <a:cs typeface="Economica"/>
              <a:sym typeface="Economica"/>
            </a:endParaRPr>
          </a:p>
        </p:txBody>
      </p:sp>
      <p:sp>
        <p:nvSpPr>
          <p:cNvPr id="526" name="Google Shape;526;p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7" name="Google Shape;527;p86"/>
          <p:cNvSpPr txBox="1"/>
          <p:nvPr>
            <p:ph idx="1" type="body"/>
          </p:nvPr>
        </p:nvSpPr>
        <p:spPr>
          <a:xfrm>
            <a:off x="295461" y="638161"/>
            <a:ext cx="8520600" cy="521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434343"/>
                </a:solidFill>
                <a:latin typeface="Consolas"/>
                <a:ea typeface="Consolas"/>
                <a:cs typeface="Consolas"/>
                <a:sym typeface="Consolas"/>
              </a:rPr>
              <a:t>Model: Unsupervised Style Transfer (Transformer)</a:t>
            </a:r>
            <a:br>
              <a:rPr lang="en">
                <a:solidFill>
                  <a:srgbClr val="434343"/>
                </a:solidFill>
                <a:latin typeface="Consolas"/>
                <a:ea typeface="Consolas"/>
                <a:cs typeface="Consolas"/>
                <a:sym typeface="Consolas"/>
              </a:rPr>
            </a:br>
            <a:r>
              <a:rPr b="1" lang="en">
                <a:solidFill>
                  <a:srgbClr val="980000"/>
                </a:solidFill>
                <a:latin typeface="Consolas"/>
                <a:ea typeface="Consolas"/>
                <a:cs typeface="Consolas"/>
                <a:sym typeface="Consolas"/>
              </a:rPr>
              <a:t>3</a:t>
            </a:r>
            <a:r>
              <a:rPr b="1" lang="en">
                <a:solidFill>
                  <a:srgbClr val="980000"/>
                </a:solidFill>
                <a:latin typeface="Consolas"/>
                <a:ea typeface="Consolas"/>
                <a:cs typeface="Consolas"/>
                <a:sym typeface="Consolas"/>
              </a:rPr>
              <a:t>. Effect of Noise:					</a:t>
            </a:r>
            <a:br>
              <a:rPr lang="en" sz="1400">
                <a:solidFill>
                  <a:srgbClr val="434343"/>
                </a:solidFill>
                <a:latin typeface="Consolas"/>
                <a:ea typeface="Consolas"/>
                <a:cs typeface="Consolas"/>
                <a:sym typeface="Consolas"/>
              </a:rPr>
            </a:br>
            <a:r>
              <a:rPr lang="en" sz="1400">
                <a:solidFill>
                  <a:srgbClr val="434343"/>
                </a:solidFill>
                <a:latin typeface="Consolas"/>
                <a:ea typeface="Consolas"/>
                <a:cs typeface="Consolas"/>
                <a:sym typeface="Consolas"/>
              </a:rPr>
              <a:t>									</a:t>
            </a:r>
            <a:endParaRPr sz="1400">
              <a:solidFill>
                <a:srgbClr val="434343"/>
              </a:solidFill>
              <a:latin typeface="Consolas"/>
              <a:ea typeface="Consolas"/>
              <a:cs typeface="Consolas"/>
              <a:sym typeface="Consolas"/>
            </a:endParaRPr>
          </a:p>
          <a:p>
            <a:pPr indent="0" lvl="0" marL="0" rtl="0" algn="l">
              <a:spcBef>
                <a:spcPts val="1600"/>
              </a:spcBef>
              <a:spcAft>
                <a:spcPts val="0"/>
              </a:spcAft>
              <a:buNone/>
            </a:pPr>
            <a:br>
              <a:rPr lang="en">
                <a:latin typeface="Consolas"/>
                <a:ea typeface="Consolas"/>
                <a:cs typeface="Consolas"/>
                <a:sym typeface="Consolas"/>
              </a:rPr>
            </a:br>
            <a:br>
              <a:rPr lang="en" sz="1600">
                <a:latin typeface="Economica"/>
                <a:ea typeface="Economica"/>
                <a:cs typeface="Economica"/>
                <a:sym typeface="Economica"/>
              </a:rPr>
            </a:br>
            <a:br>
              <a:rPr lang="en" sz="1600">
                <a:latin typeface="Economica"/>
                <a:ea typeface="Economica"/>
                <a:cs typeface="Economica"/>
                <a:sym typeface="Economica"/>
              </a:rPr>
            </a:br>
            <a:br>
              <a:rPr lang="en" sz="1600">
                <a:latin typeface="Economica"/>
                <a:ea typeface="Economica"/>
                <a:cs typeface="Economica"/>
                <a:sym typeface="Economica"/>
              </a:rPr>
            </a:br>
            <a:r>
              <a:rPr lang="en" sz="1600">
                <a:latin typeface="Economica"/>
                <a:ea typeface="Economica"/>
                <a:cs typeface="Economica"/>
                <a:sym typeface="Economica"/>
              </a:rPr>
              <a:t>	</a:t>
            </a:r>
            <a:endParaRPr sz="1600">
              <a:latin typeface="Economica"/>
              <a:ea typeface="Economica"/>
              <a:cs typeface="Economica"/>
              <a:sym typeface="Economica"/>
            </a:endParaRPr>
          </a:p>
          <a:p>
            <a:pPr indent="0" lvl="0" marL="0" rtl="0" algn="l">
              <a:spcBef>
                <a:spcPts val="1600"/>
              </a:spcBef>
              <a:spcAft>
                <a:spcPts val="1600"/>
              </a:spcAft>
              <a:buNone/>
            </a:pPr>
            <a:r>
              <a:t/>
            </a:r>
            <a:endParaRPr sz="1600">
              <a:latin typeface="Economica"/>
              <a:ea typeface="Economica"/>
              <a:cs typeface="Economica"/>
              <a:sym typeface="Economica"/>
            </a:endParaRPr>
          </a:p>
        </p:txBody>
      </p:sp>
      <p:graphicFrame>
        <p:nvGraphicFramePr>
          <p:cNvPr id="528" name="Google Shape;528;p86"/>
          <p:cNvGraphicFramePr/>
          <p:nvPr/>
        </p:nvGraphicFramePr>
        <p:xfrm>
          <a:off x="1643813" y="1593313"/>
          <a:ext cx="3000000" cy="3000000"/>
        </p:xfrm>
        <a:graphic>
          <a:graphicData uri="http://schemas.openxmlformats.org/drawingml/2006/table">
            <a:tbl>
              <a:tblPr>
                <a:noFill/>
                <a:tableStyleId>{B6674521-3851-4AFE-9167-808461F217D0}</a:tableStyleId>
              </a:tblPr>
              <a:tblGrid>
                <a:gridCol w="2423150"/>
                <a:gridCol w="1462250"/>
                <a:gridCol w="1938475"/>
              </a:tblGrid>
              <a:tr h="439125">
                <a:tc>
                  <a:txBody>
                    <a:bodyPr/>
                    <a:lstStyle/>
                    <a:p>
                      <a:pPr indent="0" lvl="0" marL="0" rtl="0" algn="l">
                        <a:spcBef>
                          <a:spcPts val="0"/>
                        </a:spcBef>
                        <a:spcAft>
                          <a:spcPts val="0"/>
                        </a:spcAft>
                        <a:buNone/>
                      </a:pPr>
                      <a:r>
                        <a:t/>
                      </a:r>
                      <a:endParaRPr sz="1200"/>
                    </a:p>
                  </a:txBody>
                  <a:tcPr marT="91425" marB="91425" marR="91425" marL="91425">
                    <a:lnR cap="flat" cmpd="sng" w="9525">
                      <a:solidFill>
                        <a:srgbClr val="9E9E9E"/>
                      </a:solidFill>
                      <a:prstDash val="solid"/>
                      <a:round/>
                      <a:headEnd len="sm" w="sm" type="none"/>
                      <a:tailEnd len="sm" w="sm" type="none"/>
                    </a:lnR>
                  </a:tcPr>
                </a:tc>
                <a:tc gridSpan="2">
                  <a:txBody>
                    <a:bodyPr/>
                    <a:lstStyle/>
                    <a:p>
                      <a:pPr indent="0" lvl="0" marL="0" rtl="0" algn="ctr">
                        <a:spcBef>
                          <a:spcPts val="0"/>
                        </a:spcBef>
                        <a:spcAft>
                          <a:spcPts val="0"/>
                        </a:spcAft>
                        <a:buNone/>
                      </a:pPr>
                      <a:r>
                        <a:rPr b="1" lang="en"/>
                        <a:t>Classifier Embeddings</a:t>
                      </a:r>
                      <a:endParaRPr b="1"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466000">
                <a:tc>
                  <a:txBody>
                    <a:bodyPr/>
                    <a:lstStyle/>
                    <a:p>
                      <a:pPr indent="0" lvl="0" marL="0" rtl="0" algn="l">
                        <a:spcBef>
                          <a:spcPts val="0"/>
                        </a:spcBef>
                        <a:spcAft>
                          <a:spcPts val="0"/>
                        </a:spcAft>
                        <a:buNone/>
                      </a:pPr>
                      <a:r>
                        <a:rPr b="1" lang="en" sz="1200"/>
                        <a:t>Noise</a:t>
                      </a:r>
                      <a:endParaRPr b="1" sz="1200"/>
                    </a:p>
                    <a:p>
                      <a:pPr indent="0" lvl="0" marL="0" rtl="0" algn="l">
                        <a:spcBef>
                          <a:spcPts val="0"/>
                        </a:spcBef>
                        <a:spcAft>
                          <a:spcPts val="0"/>
                        </a:spcAft>
                        <a:buNone/>
                      </a:pPr>
                      <a:r>
                        <a:rPr b="1" lang="en" sz="1200"/>
                        <a:t>[</a:t>
                      </a:r>
                      <a:r>
                        <a:rPr b="1" lang="en" sz="1200">
                          <a:solidFill>
                            <a:srgbClr val="FF0000"/>
                          </a:solidFill>
                        </a:rPr>
                        <a:t>shuffle weight</a:t>
                      </a:r>
                      <a:r>
                        <a:rPr b="1" lang="en" sz="1200"/>
                        <a:t>, , blank probability dropout probability]</a:t>
                      </a:r>
                      <a:endParaRPr b="1"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200"/>
                        <a:t>Validation</a:t>
                      </a:r>
                      <a:endParaRPr b="1"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b="1" lang="en" sz="1200"/>
                        <a:t>Test</a:t>
                      </a:r>
                      <a:endParaRPr b="1"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000">
                          <a:solidFill>
                            <a:srgbClr val="FF0000"/>
                          </a:solidFill>
                        </a:rPr>
                        <a:t>0</a:t>
                      </a:r>
                      <a:r>
                        <a:rPr lang="en" sz="1000">
                          <a:solidFill>
                            <a:schemeClr val="dk1"/>
                          </a:solidFill>
                        </a:rPr>
                        <a:t>, 0.2, 0.1</a:t>
                      </a:r>
                      <a:endParaRPr sz="1200">
                        <a:solidFill>
                          <a:schemeClr val="dk1"/>
                        </a:solidFill>
                      </a:endParaRPr>
                    </a:p>
                  </a:txBody>
                  <a:tcPr marT="91425" marB="91425" marR="91425" marL="91425">
                    <a:lnR cap="flat" cmpd="sng" w="9525">
                      <a:solidFill>
                        <a:srgbClr val="666666"/>
                      </a:solidFill>
                      <a:prstDash val="solid"/>
                      <a:round/>
                      <a:headEnd len="sm" w="sm" type="none"/>
                      <a:tailEnd len="sm" w="sm" type="none"/>
                    </a:lnR>
                    <a:solidFill>
                      <a:srgbClr val="EFEFEF"/>
                    </a:solidFill>
                  </a:tcPr>
                </a:tc>
                <a:tc>
                  <a:txBody>
                    <a:bodyPr/>
                    <a:lstStyle/>
                    <a:p>
                      <a:pPr indent="0" lvl="0" marL="0" rtl="0" algn="l">
                        <a:spcBef>
                          <a:spcPts val="0"/>
                        </a:spcBef>
                        <a:spcAft>
                          <a:spcPts val="0"/>
                        </a:spcAft>
                        <a:buNone/>
                      </a:pPr>
                      <a:r>
                        <a:rPr b="1" lang="en" sz="1200"/>
                        <a:t>80.07</a:t>
                      </a:r>
                      <a:endParaRPr b="1" sz="1200"/>
                    </a:p>
                  </a:txBody>
                  <a:tcPr marT="91425" marB="91425" marR="91425" marL="91425">
                    <a:lnL cap="flat" cmpd="sng" w="9525">
                      <a:solidFill>
                        <a:srgbClr val="666666"/>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b="1" lang="en" sz="1200"/>
                        <a:t>80.67</a:t>
                      </a:r>
                      <a:endParaRPr b="1" sz="12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000">
                          <a:solidFill>
                            <a:srgbClr val="FF0000"/>
                          </a:solidFill>
                        </a:rPr>
                        <a:t>2</a:t>
                      </a:r>
                      <a:r>
                        <a:rPr lang="en" sz="1000">
                          <a:solidFill>
                            <a:schemeClr val="dk1"/>
                          </a:solidFill>
                        </a:rPr>
                        <a:t>, 0.2, 0.1</a:t>
                      </a:r>
                      <a:endParaRPr b="1" sz="1000">
                        <a:solidFill>
                          <a:srgbClr val="FF0000"/>
                        </a:solidFill>
                      </a:endParaRPr>
                    </a:p>
                  </a:txBody>
                  <a:tcPr marT="91425" marB="91425" marR="91425" marL="91425">
                    <a:solidFill>
                      <a:srgbClr val="EFEFEF"/>
                    </a:solidFill>
                  </a:tcPr>
                </a:tc>
                <a:tc>
                  <a:txBody>
                    <a:bodyPr/>
                    <a:lstStyle/>
                    <a:p>
                      <a:pPr indent="0" lvl="0" marL="0" rtl="0" algn="l">
                        <a:spcBef>
                          <a:spcPts val="0"/>
                        </a:spcBef>
                        <a:spcAft>
                          <a:spcPts val="0"/>
                        </a:spcAft>
                        <a:buNone/>
                      </a:pPr>
                      <a:r>
                        <a:rPr lang="en" sz="1200">
                          <a:solidFill>
                            <a:schemeClr val="dk1"/>
                          </a:solidFill>
                        </a:rPr>
                        <a:t>78.46</a:t>
                      </a:r>
                      <a:endParaRPr sz="1200"/>
                    </a:p>
                  </a:txBody>
                  <a:tcPr marT="91425" marB="91425" marR="91425" marL="91425">
                    <a:lnR cap="flat" cmpd="sng" w="9525">
                      <a:solidFill>
                        <a:srgbClr val="9E9E9E"/>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79.16</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000">
                          <a:solidFill>
                            <a:srgbClr val="FF0000"/>
                          </a:solidFill>
                        </a:rPr>
                        <a:t>3</a:t>
                      </a:r>
                      <a:r>
                        <a:rPr lang="en" sz="1000">
                          <a:solidFill>
                            <a:schemeClr val="dk1"/>
                          </a:solidFill>
                        </a:rPr>
                        <a:t>, 0.2, 0.1</a:t>
                      </a:r>
                      <a:endParaRPr b="1" sz="1000">
                        <a:solidFill>
                          <a:srgbClr val="FF0000"/>
                        </a:solidFill>
                      </a:endParaRPr>
                    </a:p>
                  </a:txBody>
                  <a:tcPr marT="91425" marB="91425" marR="91425" marL="91425">
                    <a:lnR cap="flat" cmpd="sng" w="9525">
                      <a:solidFill>
                        <a:srgbClr val="9E9E9E"/>
                      </a:solidFill>
                      <a:prstDash val="solid"/>
                      <a:round/>
                      <a:headEnd len="sm" w="sm" type="none"/>
                      <a:tailEnd len="sm" w="sm" type="none"/>
                    </a:lnR>
                    <a:solidFill>
                      <a:srgbClr val="EFEFEF"/>
                    </a:solidFill>
                  </a:tcPr>
                </a:tc>
                <a:tc>
                  <a:txBody>
                    <a:bodyPr/>
                    <a:lstStyle/>
                    <a:p>
                      <a:pPr indent="0" lvl="0" marL="0" rtl="0" algn="l">
                        <a:spcBef>
                          <a:spcPts val="0"/>
                        </a:spcBef>
                        <a:spcAft>
                          <a:spcPts val="0"/>
                        </a:spcAft>
                        <a:buNone/>
                      </a:pPr>
                      <a:r>
                        <a:rPr lang="en" sz="1200">
                          <a:solidFill>
                            <a:schemeClr val="dk1"/>
                          </a:solidFill>
                        </a:rPr>
                        <a:t>78.72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79.39</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000">
                          <a:solidFill>
                            <a:srgbClr val="FF0000"/>
                          </a:solidFill>
                        </a:rPr>
                        <a:t>4</a:t>
                      </a:r>
                      <a:r>
                        <a:rPr lang="en" sz="1000">
                          <a:solidFill>
                            <a:schemeClr val="dk1"/>
                          </a:solidFill>
                        </a:rPr>
                        <a:t>, 0.2, 0.1</a:t>
                      </a:r>
                      <a:endParaRPr b="1" sz="1000">
                        <a:solidFill>
                          <a:srgbClr val="FF0000"/>
                        </a:solidFill>
                      </a:endParaRPr>
                    </a:p>
                  </a:txBody>
                  <a:tcPr marT="91425" marB="91425" marR="91425" marL="91425">
                    <a:lnR cap="flat" cmpd="sng" w="9525">
                      <a:solidFill>
                        <a:srgbClr val="9E9E9E"/>
                      </a:solidFill>
                      <a:prstDash val="solid"/>
                      <a:round/>
                      <a:headEnd len="sm" w="sm" type="none"/>
                      <a:tailEnd len="sm" w="sm" type="none"/>
                    </a:lnR>
                    <a:solidFill>
                      <a:srgbClr val="EFEFEF"/>
                    </a:solidFill>
                  </a:tcPr>
                </a:tc>
                <a:tc>
                  <a:txBody>
                    <a:bodyPr/>
                    <a:lstStyle/>
                    <a:p>
                      <a:pPr indent="0" lvl="0" marL="0" rtl="0" algn="l">
                        <a:spcBef>
                          <a:spcPts val="0"/>
                        </a:spcBef>
                        <a:spcAft>
                          <a:spcPts val="0"/>
                        </a:spcAft>
                        <a:buNone/>
                      </a:pPr>
                      <a:r>
                        <a:rPr lang="en" sz="1200">
                          <a:solidFill>
                            <a:schemeClr val="dk1"/>
                          </a:solidFill>
                        </a:rPr>
                        <a:t>75.87</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75.94</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87"/>
          <p:cNvSpPr txBox="1"/>
          <p:nvPr>
            <p:ph type="title"/>
          </p:nvPr>
        </p:nvSpPr>
        <p:spPr>
          <a:xfrm>
            <a:off x="311700" y="0"/>
            <a:ext cx="8520600" cy="83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400"/>
              <a:t>Disfluency Types</a:t>
            </a:r>
            <a:endParaRPr b="1" sz="3400"/>
          </a:p>
        </p:txBody>
      </p:sp>
      <p:sp>
        <p:nvSpPr>
          <p:cNvPr id="534" name="Google Shape;534;p8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5" name="Google Shape;535;p87"/>
          <p:cNvPicPr preferRelativeResize="0"/>
          <p:nvPr/>
        </p:nvPicPr>
        <p:blipFill>
          <a:blip r:embed="rId3">
            <a:alphaModFix/>
          </a:blip>
          <a:stretch>
            <a:fillRect/>
          </a:stretch>
        </p:blipFill>
        <p:spPr>
          <a:xfrm>
            <a:off x="2643900" y="759300"/>
            <a:ext cx="3856177" cy="4007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88"/>
          <p:cNvSpPr txBox="1"/>
          <p:nvPr/>
        </p:nvSpPr>
        <p:spPr>
          <a:xfrm>
            <a:off x="6537100" y="5728350"/>
            <a:ext cx="4598400" cy="7290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1600"/>
              </a:spcAft>
              <a:buClr>
                <a:schemeClr val="dk1"/>
              </a:buClr>
              <a:buSzPts val="1100"/>
              <a:buFont typeface="Arial"/>
              <a:buNone/>
            </a:pPr>
            <a:r>
              <a:rPr lang="en" sz="1000">
                <a:solidFill>
                  <a:schemeClr val="dk1"/>
                </a:solidFill>
                <a:latin typeface="Open Sans"/>
                <a:ea typeface="Open Sans"/>
                <a:cs typeface="Open Sans"/>
                <a:sym typeface="Open Sans"/>
              </a:rPr>
              <a:t>                                                            ----------------------------------------------</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es  : Spanish</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en  : English</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DFLT : Disfluent   FLT: Fluent</a:t>
            </a:r>
            <a:br>
              <a:rPr lang="en" sz="1000">
                <a:solidFill>
                  <a:schemeClr val="dk1"/>
                </a:solidFill>
                <a:latin typeface="Open Sans"/>
                <a:ea typeface="Open Sans"/>
                <a:cs typeface="Open Sans"/>
                <a:sym typeface="Open Sans"/>
              </a:rPr>
            </a:br>
            <a:endParaRPr sz="1000">
              <a:latin typeface="Open Sans"/>
              <a:ea typeface="Open Sans"/>
              <a:cs typeface="Open Sans"/>
              <a:sym typeface="Open Sans"/>
            </a:endParaRPr>
          </a:p>
        </p:txBody>
      </p:sp>
      <p:sp>
        <p:nvSpPr>
          <p:cNvPr id="541" name="Google Shape;541;p88"/>
          <p:cNvSpPr txBox="1"/>
          <p:nvPr/>
        </p:nvSpPr>
        <p:spPr>
          <a:xfrm>
            <a:off x="311700" y="-198175"/>
            <a:ext cx="8520600" cy="831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400">
                <a:latin typeface="Economica"/>
                <a:ea typeface="Economica"/>
                <a:cs typeface="Economica"/>
                <a:sym typeface="Economica"/>
              </a:rPr>
              <a:t>Results #1.1</a:t>
            </a:r>
            <a:endParaRPr b="1" baseline="30000" sz="3400">
              <a:solidFill>
                <a:srgbClr val="000000"/>
              </a:solidFill>
              <a:latin typeface="Economica"/>
              <a:ea typeface="Economica"/>
              <a:cs typeface="Economica"/>
              <a:sym typeface="Economica"/>
            </a:endParaRPr>
          </a:p>
        </p:txBody>
      </p:sp>
      <p:sp>
        <p:nvSpPr>
          <p:cNvPr id="542" name="Google Shape;542;p88"/>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000000"/>
                </a:solidFill>
                <a:latin typeface="Economica"/>
                <a:ea typeface="Economica"/>
                <a:cs typeface="Economica"/>
                <a:sym typeface="Economica"/>
              </a:rPr>
              <a:t>‹#›</a:t>
            </a:fld>
            <a:endParaRPr sz="1000">
              <a:solidFill>
                <a:srgbClr val="000000"/>
              </a:solidFill>
              <a:latin typeface="Economica"/>
              <a:ea typeface="Economica"/>
              <a:cs typeface="Economica"/>
              <a:sym typeface="Economica"/>
            </a:endParaRPr>
          </a:p>
        </p:txBody>
      </p:sp>
      <p:sp>
        <p:nvSpPr>
          <p:cNvPr id="543" name="Google Shape;543;p88"/>
          <p:cNvSpPr txBox="1"/>
          <p:nvPr/>
        </p:nvSpPr>
        <p:spPr>
          <a:xfrm>
            <a:off x="5031954" y="4812755"/>
            <a:ext cx="4239600" cy="5418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1600"/>
              </a:spcAft>
              <a:buNone/>
            </a:pPr>
            <a:r>
              <a:rPr lang="en" sz="1000">
                <a:solidFill>
                  <a:schemeClr val="dk1"/>
                </a:solidFill>
                <a:latin typeface="Open Sans"/>
                <a:ea typeface="Open Sans"/>
                <a:cs typeface="Open Sans"/>
                <a:sym typeface="Open Sans"/>
              </a:rPr>
              <a:t>#Numbers on the slide represent: </a:t>
            </a:r>
            <a:r>
              <a:rPr b="1" lang="en" sz="1000">
                <a:solidFill>
                  <a:schemeClr val="dk1"/>
                </a:solidFill>
                <a:latin typeface="Open Sans"/>
                <a:ea typeface="Open Sans"/>
                <a:cs typeface="Open Sans"/>
                <a:sym typeface="Open Sans"/>
              </a:rPr>
              <a:t>BLEU Score</a:t>
            </a:r>
            <a:endParaRPr b="1"/>
          </a:p>
        </p:txBody>
      </p:sp>
      <p:graphicFrame>
        <p:nvGraphicFramePr>
          <p:cNvPr id="544" name="Google Shape;544;p88"/>
          <p:cNvGraphicFramePr/>
          <p:nvPr/>
        </p:nvGraphicFramePr>
        <p:xfrm>
          <a:off x="1163738" y="1105863"/>
          <a:ext cx="3000000" cy="3000000"/>
        </p:xfrm>
        <a:graphic>
          <a:graphicData uri="http://schemas.openxmlformats.org/drawingml/2006/table">
            <a:tbl>
              <a:tblPr>
                <a:noFill/>
                <a:tableStyleId>{B6674521-3851-4AFE-9167-808461F217D0}</a:tableStyleId>
              </a:tblPr>
              <a:tblGrid>
                <a:gridCol w="1704125"/>
                <a:gridCol w="1704125"/>
                <a:gridCol w="1704125"/>
                <a:gridCol w="1704125"/>
              </a:tblGrid>
              <a:tr h="368900">
                <a:tc>
                  <a:txBody>
                    <a:bodyPr/>
                    <a:lstStyle/>
                    <a:p>
                      <a:pPr indent="0" lvl="0" marL="0" rtl="0" algn="l">
                        <a:spcBef>
                          <a:spcPts val="0"/>
                        </a:spcBef>
                        <a:spcAft>
                          <a:spcPts val="0"/>
                        </a:spcAft>
                        <a:buNone/>
                      </a:pPr>
                      <a:r>
                        <a:rPr b="1" lang="en" sz="1200"/>
                        <a:t>Word Emb Dim</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Classifier Emb Dim</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Validation</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Test</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8900">
                <a:tc>
                  <a:txBody>
                    <a:bodyPr/>
                    <a:lstStyle/>
                    <a:p>
                      <a:pPr indent="0" lvl="0" marL="0" rtl="0" algn="l">
                        <a:spcBef>
                          <a:spcPts val="0"/>
                        </a:spcBef>
                        <a:spcAft>
                          <a:spcPts val="0"/>
                        </a:spcAft>
                        <a:buNone/>
                      </a:pPr>
                      <a:r>
                        <a:rPr lang="en" sz="1200"/>
                        <a:t>640</a:t>
                      </a:r>
                      <a:endParaRPr sz="1200"/>
                    </a:p>
                  </a:txBody>
                  <a:tcPr marT="91425" marB="91425" marR="91425" marL="91425">
                    <a:lnT cap="flat" cmpd="sng" w="9525">
                      <a:solidFill>
                        <a:srgbClr val="9E9E9E"/>
                      </a:solidFill>
                      <a:prstDash val="solid"/>
                      <a:round/>
                      <a:headEnd len="sm" w="sm" type="none"/>
                      <a:tailEnd len="sm" w="sm" type="none"/>
                    </a:lnT>
                    <a:solidFill>
                      <a:srgbClr val="FFF2CC"/>
                    </a:solidFill>
                  </a:tcPr>
                </a:tc>
                <a:tc>
                  <a:txBody>
                    <a:bodyPr/>
                    <a:lstStyle/>
                    <a:p>
                      <a:pPr indent="0" lvl="0" marL="0" rtl="0" algn="l">
                        <a:spcBef>
                          <a:spcPts val="0"/>
                        </a:spcBef>
                        <a:spcAft>
                          <a:spcPts val="0"/>
                        </a:spcAft>
                        <a:buNone/>
                      </a:pPr>
                      <a:r>
                        <a:rPr lang="en" sz="1200"/>
                        <a:t>256</a:t>
                      </a:r>
                      <a:endParaRPr sz="1200"/>
                    </a:p>
                  </a:txBody>
                  <a:tcPr marT="91425" marB="91425" marR="91425" marL="91425">
                    <a:lnT cap="flat" cmpd="sng" w="9525">
                      <a:solidFill>
                        <a:srgbClr val="9E9E9E"/>
                      </a:solidFill>
                      <a:prstDash val="solid"/>
                      <a:round/>
                      <a:headEnd len="sm" w="sm" type="none"/>
                      <a:tailEnd len="sm" w="sm" type="none"/>
                    </a:lnT>
                    <a:solidFill>
                      <a:srgbClr val="F4CCCC"/>
                    </a:solidFill>
                  </a:tcPr>
                </a:tc>
                <a:tc>
                  <a:txBody>
                    <a:bodyPr/>
                    <a:lstStyle/>
                    <a:p>
                      <a:pPr indent="0" lvl="0" marL="0" rtl="0" algn="l">
                        <a:spcBef>
                          <a:spcPts val="0"/>
                        </a:spcBef>
                        <a:spcAft>
                          <a:spcPts val="0"/>
                        </a:spcAft>
                        <a:buNone/>
                      </a:pPr>
                      <a:r>
                        <a:rPr lang="en" sz="1200"/>
                        <a:t>75.41</a:t>
                      </a:r>
                      <a:endParaRPr sz="12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t>76.72</a:t>
                      </a:r>
                      <a:endParaRPr sz="1200"/>
                    </a:p>
                  </a:txBody>
                  <a:tcPr marT="91425" marB="91425" marR="91425" marL="91425">
                    <a:lnT cap="flat" cmpd="sng" w="9525">
                      <a:solidFill>
                        <a:srgbClr val="9E9E9E"/>
                      </a:solidFill>
                      <a:prstDash val="solid"/>
                      <a:round/>
                      <a:headEnd len="sm" w="sm" type="none"/>
                      <a:tailEnd len="sm" w="sm" type="none"/>
                    </a:lnT>
                  </a:tcPr>
                </a:tc>
              </a:tr>
              <a:tr h="368900">
                <a:tc>
                  <a:txBody>
                    <a:bodyPr/>
                    <a:lstStyle/>
                    <a:p>
                      <a:pPr indent="0" lvl="0" marL="0" rtl="0" algn="l">
                        <a:spcBef>
                          <a:spcPts val="0"/>
                        </a:spcBef>
                        <a:spcAft>
                          <a:spcPts val="0"/>
                        </a:spcAft>
                        <a:buNone/>
                      </a:pPr>
                      <a:r>
                        <a:rPr lang="en" sz="1200"/>
                        <a:t>1024</a:t>
                      </a:r>
                      <a:endParaRPr sz="1200"/>
                    </a:p>
                  </a:txBody>
                  <a:tcPr marT="91425" marB="91425" marR="91425" marL="91425">
                    <a:solidFill>
                      <a:srgbClr val="D9EAD3"/>
                    </a:solidFill>
                  </a:tcPr>
                </a:tc>
                <a:tc>
                  <a:txBody>
                    <a:bodyPr/>
                    <a:lstStyle/>
                    <a:p>
                      <a:pPr indent="0" lvl="0" marL="0" rtl="0" algn="l">
                        <a:spcBef>
                          <a:spcPts val="0"/>
                        </a:spcBef>
                        <a:spcAft>
                          <a:spcPts val="0"/>
                        </a:spcAft>
                        <a:buNone/>
                      </a:pPr>
                      <a:r>
                        <a:rPr lang="en" sz="1200"/>
                        <a:t>128</a:t>
                      </a:r>
                      <a:endParaRPr sz="1200"/>
                    </a:p>
                  </a:txBody>
                  <a:tcPr marT="91425" marB="91425" marR="91425" marL="91425"/>
                </a:tc>
                <a:tc>
                  <a:txBody>
                    <a:bodyPr/>
                    <a:lstStyle/>
                    <a:p>
                      <a:pPr indent="0" lvl="0" marL="0" rtl="0" algn="l">
                        <a:spcBef>
                          <a:spcPts val="0"/>
                        </a:spcBef>
                        <a:spcAft>
                          <a:spcPts val="0"/>
                        </a:spcAft>
                        <a:buNone/>
                      </a:pPr>
                      <a:r>
                        <a:rPr lang="en" sz="1200"/>
                        <a:t>75.52</a:t>
                      </a:r>
                      <a:endParaRPr sz="1200"/>
                    </a:p>
                  </a:txBody>
                  <a:tcPr marT="91425" marB="91425" marR="91425" marL="91425"/>
                </a:tc>
                <a:tc>
                  <a:txBody>
                    <a:bodyPr/>
                    <a:lstStyle/>
                    <a:p>
                      <a:pPr indent="0" lvl="0" marL="0" rtl="0" algn="l">
                        <a:spcBef>
                          <a:spcPts val="0"/>
                        </a:spcBef>
                        <a:spcAft>
                          <a:spcPts val="0"/>
                        </a:spcAft>
                        <a:buNone/>
                      </a:pPr>
                      <a:r>
                        <a:rPr lang="en" sz="1200"/>
                        <a:t>76.24</a:t>
                      </a:r>
                      <a:endParaRPr sz="1200"/>
                    </a:p>
                  </a:txBody>
                  <a:tcPr marT="91425" marB="91425" marR="91425" marL="91425"/>
                </a:tc>
              </a:tr>
              <a:tr h="372475">
                <a:tc>
                  <a:txBody>
                    <a:bodyPr/>
                    <a:lstStyle/>
                    <a:p>
                      <a:pPr indent="0" lvl="0" marL="0" rtl="0" algn="l">
                        <a:spcBef>
                          <a:spcPts val="0"/>
                        </a:spcBef>
                        <a:spcAft>
                          <a:spcPts val="0"/>
                        </a:spcAft>
                        <a:buClr>
                          <a:srgbClr val="000000"/>
                        </a:buClr>
                        <a:buSzPts val="1100"/>
                        <a:buFont typeface="Arial"/>
                        <a:buNone/>
                      </a:pPr>
                      <a:r>
                        <a:rPr lang="en" sz="1200">
                          <a:solidFill>
                            <a:srgbClr val="000000"/>
                          </a:solidFill>
                        </a:rPr>
                        <a:t>1024</a:t>
                      </a:r>
                      <a:endParaRPr sz="1200"/>
                    </a:p>
                  </a:txBody>
                  <a:tcPr marT="91425" marB="91425" marR="91425" marL="91425">
                    <a:lnB cap="flat" cmpd="sng" w="28575">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t>256</a:t>
                      </a:r>
                      <a:endParaRPr sz="1200"/>
                    </a:p>
                  </a:txBody>
                  <a:tcPr marT="91425" marB="91425" marR="91425" marL="91425">
                    <a:lnB cap="flat" cmpd="sng" w="28575">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t>75.93</a:t>
                      </a:r>
                      <a:endParaRPr sz="1200"/>
                    </a:p>
                  </a:txBody>
                  <a:tcPr marT="91425" marB="91425" marR="91425" marL="91425">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76.33</a:t>
                      </a:r>
                      <a:endParaRPr sz="1200"/>
                    </a:p>
                  </a:txBody>
                  <a:tcPr marT="91425" marB="91425" marR="91425" marL="91425">
                    <a:lnB cap="flat" cmpd="sng" w="28575">
                      <a:solidFill>
                        <a:srgbClr val="000000"/>
                      </a:solidFill>
                      <a:prstDash val="solid"/>
                      <a:round/>
                      <a:headEnd len="sm" w="sm" type="none"/>
                      <a:tailEnd len="sm" w="sm" type="none"/>
                    </a:lnB>
                    <a:solidFill>
                      <a:srgbClr val="FFFFFF"/>
                    </a:solidFill>
                  </a:tcPr>
                </a:tc>
              </a:tr>
              <a:tr h="372475">
                <a:tc>
                  <a:txBody>
                    <a:bodyPr/>
                    <a:lstStyle/>
                    <a:p>
                      <a:pPr indent="0" lvl="0" marL="0" rtl="0" algn="l">
                        <a:spcBef>
                          <a:spcPts val="0"/>
                        </a:spcBef>
                        <a:spcAft>
                          <a:spcPts val="0"/>
                        </a:spcAft>
                        <a:buClr>
                          <a:srgbClr val="000000"/>
                        </a:buClr>
                        <a:buSzPts val="1100"/>
                        <a:buFont typeface="Arial"/>
                        <a:buNone/>
                      </a:pPr>
                      <a:r>
                        <a:rPr lang="en" sz="1200">
                          <a:solidFill>
                            <a:srgbClr val="000000"/>
                          </a:solidFill>
                        </a:rPr>
                        <a:t>1024</a:t>
                      </a:r>
                      <a:endParaRPr sz="12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t>512</a:t>
                      </a:r>
                      <a:endParaRPr sz="12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rPr lang="en" sz="1200"/>
                        <a:t>76.41</a:t>
                      </a:r>
                      <a:endParaRPr sz="12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t>76.9</a:t>
                      </a:r>
                      <a:endParaRPr b="1" sz="12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CFE2F3"/>
                    </a:solidFill>
                  </a:tcPr>
                </a:tc>
              </a:tr>
              <a:tr h="368900">
                <a:tc>
                  <a:txBody>
                    <a:bodyPr/>
                    <a:lstStyle/>
                    <a:p>
                      <a:pPr indent="0" lvl="0" marL="0" rtl="0" algn="l">
                        <a:spcBef>
                          <a:spcPts val="0"/>
                        </a:spcBef>
                        <a:spcAft>
                          <a:spcPts val="0"/>
                        </a:spcAft>
                        <a:buClr>
                          <a:srgbClr val="000000"/>
                        </a:buClr>
                        <a:buSzPts val="1100"/>
                        <a:buFont typeface="Arial"/>
                        <a:buNone/>
                      </a:pPr>
                      <a:r>
                        <a:rPr lang="en" sz="1200"/>
                        <a:t>2048</a:t>
                      </a:r>
                      <a:endParaRPr sz="1200"/>
                    </a:p>
                  </a:txBody>
                  <a:tcPr marT="91425" marB="91425" marR="91425" marL="91425">
                    <a:lnT cap="flat" cmpd="sng" w="28575">
                      <a:solidFill>
                        <a:srgbClr val="000000"/>
                      </a:solidFill>
                      <a:prstDash val="solid"/>
                      <a:round/>
                      <a:headEnd len="sm" w="sm" type="none"/>
                      <a:tailEnd len="sm" w="sm" type="none"/>
                    </a:lnT>
                    <a:solidFill>
                      <a:srgbClr val="C9DAF8"/>
                    </a:solidFill>
                  </a:tcPr>
                </a:tc>
                <a:tc>
                  <a:txBody>
                    <a:bodyPr/>
                    <a:lstStyle/>
                    <a:p>
                      <a:pPr indent="0" lvl="0" marL="0" rtl="0" algn="l">
                        <a:spcBef>
                          <a:spcPts val="0"/>
                        </a:spcBef>
                        <a:spcAft>
                          <a:spcPts val="0"/>
                        </a:spcAft>
                        <a:buNone/>
                      </a:pPr>
                      <a:r>
                        <a:rPr lang="en" sz="1200"/>
                        <a:t>128</a:t>
                      </a:r>
                      <a:endParaRPr sz="1200"/>
                    </a:p>
                  </a:txBody>
                  <a:tcPr marT="91425" marB="91425" marR="91425" marL="91425">
                    <a:lnT cap="flat" cmpd="sng" w="2857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200"/>
                        <a:t>72.91</a:t>
                      </a:r>
                      <a:endParaRPr sz="1200"/>
                    </a:p>
                  </a:txBody>
                  <a:tcPr marT="91425" marB="91425" marR="91425" marL="91425">
                    <a:lnT cap="flat" cmpd="sng" w="2857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200">
                          <a:solidFill>
                            <a:srgbClr val="000000"/>
                          </a:solidFill>
                        </a:rPr>
                        <a:t>73.85</a:t>
                      </a:r>
                      <a:endParaRPr sz="1200"/>
                    </a:p>
                  </a:txBody>
                  <a:tcPr marT="91425" marB="91425" marR="91425" marL="91425">
                    <a:lnT cap="flat" cmpd="sng" w="28575">
                      <a:solidFill>
                        <a:srgbClr val="000000"/>
                      </a:solidFill>
                      <a:prstDash val="solid"/>
                      <a:round/>
                      <a:headEnd len="sm" w="sm" type="none"/>
                      <a:tailEnd len="sm" w="sm" type="none"/>
                    </a:lnT>
                  </a:tcPr>
                </a:tc>
              </a:tr>
              <a:tr h="368900">
                <a:tc>
                  <a:txBody>
                    <a:bodyPr/>
                    <a:lstStyle/>
                    <a:p>
                      <a:pPr indent="0" lvl="0" marL="0" rtl="0" algn="l">
                        <a:spcBef>
                          <a:spcPts val="0"/>
                        </a:spcBef>
                        <a:spcAft>
                          <a:spcPts val="0"/>
                        </a:spcAft>
                        <a:buNone/>
                      </a:pPr>
                      <a:r>
                        <a:rPr lang="en" sz="1200"/>
                        <a:t>2048</a:t>
                      </a:r>
                      <a:endParaRPr sz="1200"/>
                    </a:p>
                  </a:txBody>
                  <a:tcPr marT="91425" marB="91425" marR="91425" marL="91425">
                    <a:solidFill>
                      <a:srgbClr val="C9DAF8"/>
                    </a:solidFill>
                  </a:tcPr>
                </a:tc>
                <a:tc>
                  <a:txBody>
                    <a:bodyPr/>
                    <a:lstStyle/>
                    <a:p>
                      <a:pPr indent="0" lvl="0" marL="0" rtl="0" algn="l">
                        <a:spcBef>
                          <a:spcPts val="0"/>
                        </a:spcBef>
                        <a:spcAft>
                          <a:spcPts val="0"/>
                        </a:spcAft>
                        <a:buNone/>
                      </a:pPr>
                      <a:r>
                        <a:rPr lang="en" sz="1200"/>
                        <a:t>256</a:t>
                      </a:r>
                      <a:endParaRPr sz="1200"/>
                    </a:p>
                  </a:txBody>
                  <a:tcPr marT="91425" marB="91425" marR="91425" marL="91425">
                    <a:solidFill>
                      <a:srgbClr val="F4CCCC"/>
                    </a:solidFill>
                  </a:tcPr>
                </a:tc>
                <a:tc>
                  <a:txBody>
                    <a:bodyPr/>
                    <a:lstStyle/>
                    <a:p>
                      <a:pPr indent="0" lvl="0" marL="0" rtl="0" algn="l">
                        <a:spcBef>
                          <a:spcPts val="0"/>
                        </a:spcBef>
                        <a:spcAft>
                          <a:spcPts val="0"/>
                        </a:spcAft>
                        <a:buNone/>
                      </a:pPr>
                      <a:r>
                        <a:rPr lang="en" sz="1200"/>
                        <a:t>72.25</a:t>
                      </a:r>
                      <a:endParaRPr sz="1200"/>
                    </a:p>
                  </a:txBody>
                  <a:tcPr marT="91425" marB="91425" marR="91425" marL="91425"/>
                </a:tc>
                <a:tc>
                  <a:txBody>
                    <a:bodyPr/>
                    <a:lstStyle/>
                    <a:p>
                      <a:pPr indent="0" lvl="0" marL="0" rtl="0" algn="l">
                        <a:spcBef>
                          <a:spcPts val="0"/>
                        </a:spcBef>
                        <a:spcAft>
                          <a:spcPts val="0"/>
                        </a:spcAft>
                        <a:buNone/>
                      </a:pPr>
                      <a:r>
                        <a:rPr lang="en" sz="1200"/>
                        <a:t>73.06</a:t>
                      </a:r>
                      <a:endParaRPr sz="1200"/>
                    </a:p>
                  </a:txBody>
                  <a:tcPr marT="91425" marB="91425" marR="91425" marL="91425"/>
                </a:tc>
              </a:tr>
              <a:tr h="372475">
                <a:tc>
                  <a:txBody>
                    <a:bodyPr/>
                    <a:lstStyle/>
                    <a:p>
                      <a:pPr indent="0" lvl="0" marL="0" rtl="0" algn="l">
                        <a:spcBef>
                          <a:spcPts val="0"/>
                        </a:spcBef>
                        <a:spcAft>
                          <a:spcPts val="0"/>
                        </a:spcAft>
                        <a:buNone/>
                      </a:pPr>
                      <a:r>
                        <a:rPr lang="en" sz="1200">
                          <a:solidFill>
                            <a:srgbClr val="000000"/>
                          </a:solidFill>
                        </a:rPr>
                        <a:t>2048</a:t>
                      </a:r>
                      <a:endParaRPr sz="1200"/>
                    </a:p>
                  </a:txBody>
                  <a:tcPr marT="91425" marB="91425" marR="91425" marL="91425">
                    <a:solidFill>
                      <a:srgbClr val="C9DAF8"/>
                    </a:solidFill>
                  </a:tcPr>
                </a:tc>
                <a:tc>
                  <a:txBody>
                    <a:bodyPr/>
                    <a:lstStyle/>
                    <a:p>
                      <a:pPr indent="0" lvl="0" marL="0" rtl="0" algn="l">
                        <a:spcBef>
                          <a:spcPts val="0"/>
                        </a:spcBef>
                        <a:spcAft>
                          <a:spcPts val="0"/>
                        </a:spcAft>
                        <a:buNone/>
                      </a:pPr>
                      <a:r>
                        <a:rPr lang="en" sz="1200"/>
                        <a:t>512</a:t>
                      </a:r>
                      <a:endParaRPr sz="1200"/>
                    </a:p>
                  </a:txBody>
                  <a:tcPr marT="91425" marB="91425" marR="91425" marL="91425">
                    <a:solidFill>
                      <a:srgbClr val="D9D2E9"/>
                    </a:solidFill>
                  </a:tcPr>
                </a:tc>
                <a:tc>
                  <a:txBody>
                    <a:bodyPr/>
                    <a:lstStyle/>
                    <a:p>
                      <a:pPr indent="0" lvl="0" marL="0" rtl="0" algn="l">
                        <a:spcBef>
                          <a:spcPts val="0"/>
                        </a:spcBef>
                        <a:spcAft>
                          <a:spcPts val="0"/>
                        </a:spcAft>
                        <a:buNone/>
                      </a:pPr>
                      <a:r>
                        <a:rPr lang="en" sz="1200"/>
                        <a:t>74.44</a:t>
                      </a:r>
                      <a:endParaRPr sz="1200"/>
                    </a:p>
                  </a:txBody>
                  <a:tcPr marT="91425" marB="91425" marR="91425" marL="91425"/>
                </a:tc>
                <a:tc>
                  <a:txBody>
                    <a:bodyPr/>
                    <a:lstStyle/>
                    <a:p>
                      <a:pPr indent="0" lvl="0" marL="0" rtl="0" algn="l">
                        <a:spcBef>
                          <a:spcPts val="0"/>
                        </a:spcBef>
                        <a:spcAft>
                          <a:spcPts val="0"/>
                        </a:spcAft>
                        <a:buNone/>
                      </a:pPr>
                      <a:r>
                        <a:rPr lang="en" sz="1200"/>
                        <a:t>75.17</a:t>
                      </a:r>
                      <a:endParaRPr sz="1200"/>
                    </a:p>
                  </a:txBody>
                  <a:tcPr marT="91425" marB="91425" marR="91425" marL="91425"/>
                </a:tc>
              </a:tr>
              <a:tr h="372475">
                <a:tc>
                  <a:txBody>
                    <a:bodyPr/>
                    <a:lstStyle/>
                    <a:p>
                      <a:pPr indent="0" lvl="0" marL="0" rtl="0" algn="l">
                        <a:spcBef>
                          <a:spcPts val="0"/>
                        </a:spcBef>
                        <a:spcAft>
                          <a:spcPts val="0"/>
                        </a:spcAft>
                        <a:buNone/>
                      </a:pPr>
                      <a:r>
                        <a:rPr lang="en" sz="1200">
                          <a:solidFill>
                            <a:srgbClr val="000000"/>
                          </a:solidFill>
                        </a:rPr>
                        <a:t>2048</a:t>
                      </a:r>
                      <a:endParaRPr sz="1200"/>
                    </a:p>
                  </a:txBody>
                  <a:tcPr marT="91425" marB="91425" marR="91425" marL="91425">
                    <a:solidFill>
                      <a:srgbClr val="C9DAF8"/>
                    </a:solidFill>
                  </a:tcPr>
                </a:tc>
                <a:tc>
                  <a:txBody>
                    <a:bodyPr/>
                    <a:lstStyle/>
                    <a:p>
                      <a:pPr indent="0" lvl="0" marL="0" rtl="0" algn="l">
                        <a:spcBef>
                          <a:spcPts val="0"/>
                        </a:spcBef>
                        <a:spcAft>
                          <a:spcPts val="0"/>
                        </a:spcAft>
                        <a:buNone/>
                      </a:pPr>
                      <a:r>
                        <a:rPr lang="en" sz="1200"/>
                        <a:t>768</a:t>
                      </a:r>
                      <a:endParaRPr sz="1200"/>
                    </a:p>
                  </a:txBody>
                  <a:tcPr marT="91425" marB="91425" marR="91425" marL="91425">
                    <a:lnB cap="flat" cmpd="sng" w="9525">
                      <a:solidFill>
                        <a:srgbClr val="666666"/>
                      </a:solidFill>
                      <a:prstDash val="solid"/>
                      <a:round/>
                      <a:headEnd len="sm" w="sm" type="none"/>
                      <a:tailEnd len="sm" w="sm" type="none"/>
                    </a:lnB>
                    <a:solidFill>
                      <a:srgbClr val="999999"/>
                    </a:solidFill>
                  </a:tcPr>
                </a:tc>
                <a:tc>
                  <a:txBody>
                    <a:bodyPr/>
                    <a:lstStyle/>
                    <a:p>
                      <a:pPr indent="0" lvl="0" marL="0" rtl="0" algn="l">
                        <a:spcBef>
                          <a:spcPts val="0"/>
                        </a:spcBef>
                        <a:spcAft>
                          <a:spcPts val="0"/>
                        </a:spcAft>
                        <a:buNone/>
                      </a:pPr>
                      <a:r>
                        <a:rPr lang="en" sz="1200"/>
                        <a:t>75.65</a:t>
                      </a:r>
                      <a:endParaRPr sz="1200"/>
                    </a:p>
                  </a:txBody>
                  <a:tcPr marT="91425" marB="91425" marR="91425" marL="91425"/>
                </a:tc>
                <a:tc>
                  <a:txBody>
                    <a:bodyPr/>
                    <a:lstStyle/>
                    <a:p>
                      <a:pPr indent="0" lvl="0" marL="0" rtl="0" algn="l">
                        <a:spcBef>
                          <a:spcPts val="0"/>
                        </a:spcBef>
                        <a:spcAft>
                          <a:spcPts val="0"/>
                        </a:spcAft>
                        <a:buNone/>
                      </a:pPr>
                      <a:r>
                        <a:rPr lang="en" sz="1200"/>
                        <a:t>75.87</a:t>
                      </a:r>
                      <a:endParaRPr sz="1200"/>
                    </a:p>
                  </a:txBody>
                  <a:tcPr marT="91425" marB="91425" marR="91425" marL="91425"/>
                </a:tc>
              </a:tr>
              <a:tr h="372475">
                <a:tc>
                  <a:txBody>
                    <a:bodyPr/>
                    <a:lstStyle/>
                    <a:p>
                      <a:pPr indent="0" lvl="0" marL="0" rtl="0" algn="l">
                        <a:spcBef>
                          <a:spcPts val="0"/>
                        </a:spcBef>
                        <a:spcAft>
                          <a:spcPts val="0"/>
                        </a:spcAft>
                        <a:buNone/>
                      </a:pPr>
                      <a:r>
                        <a:rPr lang="en" sz="1200">
                          <a:solidFill>
                            <a:srgbClr val="000000"/>
                          </a:solidFill>
                        </a:rPr>
                        <a:t>2048</a:t>
                      </a:r>
                      <a:endParaRPr sz="1200"/>
                    </a:p>
                  </a:txBody>
                  <a:tcPr marT="91425" marB="91425" marR="91425" marL="91425">
                    <a:lnR cap="flat" cmpd="sng" w="9525">
                      <a:solidFill>
                        <a:srgbClr val="666666"/>
                      </a:solidFill>
                      <a:prstDash val="solid"/>
                      <a:round/>
                      <a:headEnd len="sm" w="sm" type="none"/>
                      <a:tailEnd len="sm" w="sm" type="none"/>
                    </a:lnR>
                    <a:solidFill>
                      <a:srgbClr val="C9DAF8"/>
                    </a:solidFill>
                  </a:tcPr>
                </a:tc>
                <a:tc>
                  <a:txBody>
                    <a:bodyPr/>
                    <a:lstStyle/>
                    <a:p>
                      <a:pPr indent="0" lvl="0" marL="0" rtl="0" algn="l">
                        <a:spcBef>
                          <a:spcPts val="0"/>
                        </a:spcBef>
                        <a:spcAft>
                          <a:spcPts val="0"/>
                        </a:spcAft>
                        <a:buNone/>
                      </a:pPr>
                      <a:r>
                        <a:rPr lang="en" sz="1200"/>
                        <a:t>1024</a:t>
                      </a:r>
                      <a:endParaRPr sz="1200"/>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lang="en" sz="1200"/>
                        <a:t>75.24</a:t>
                      </a:r>
                      <a:endParaRPr sz="1200"/>
                    </a:p>
                  </a:txBody>
                  <a:tcPr marT="91425" marB="91425" marR="91425" marL="91425">
                    <a:lnL cap="flat" cmpd="sng" w="9525">
                      <a:solidFill>
                        <a:srgbClr val="666666"/>
                      </a:solidFill>
                      <a:prstDash val="solid"/>
                      <a:round/>
                      <a:headEnd len="sm" w="sm" type="none"/>
                      <a:tailEnd len="sm" w="sm" type="none"/>
                    </a:lnL>
                  </a:tcPr>
                </a:tc>
                <a:tc>
                  <a:txBody>
                    <a:bodyPr/>
                    <a:lstStyle/>
                    <a:p>
                      <a:pPr indent="0" lvl="0" marL="0" rtl="0" algn="l">
                        <a:spcBef>
                          <a:spcPts val="0"/>
                        </a:spcBef>
                        <a:spcAft>
                          <a:spcPts val="0"/>
                        </a:spcAft>
                        <a:buNone/>
                      </a:pPr>
                      <a:r>
                        <a:rPr lang="en" sz="1200"/>
                        <a:t>76.31</a:t>
                      </a:r>
                      <a:endParaRPr sz="1200"/>
                    </a:p>
                  </a:txBody>
                  <a:tcPr marT="91425" marB="91425" marR="91425" marL="91425"/>
                </a:tc>
              </a:tr>
            </a:tbl>
          </a:graphicData>
        </a:graphic>
      </p:graphicFrame>
      <p:sp>
        <p:nvSpPr>
          <p:cNvPr id="545" name="Google Shape;545;p88"/>
          <p:cNvSpPr txBox="1"/>
          <p:nvPr/>
        </p:nvSpPr>
        <p:spPr>
          <a:xfrm>
            <a:off x="105861" y="439733"/>
            <a:ext cx="8520600" cy="521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rgbClr val="434343"/>
                </a:solidFill>
                <a:latin typeface="Consolas"/>
                <a:ea typeface="Consolas"/>
                <a:cs typeface="Consolas"/>
                <a:sym typeface="Consolas"/>
              </a:rPr>
              <a:t>Model: Unsupervised Style Transfer (Transformer)</a:t>
            </a:r>
            <a:br>
              <a:rPr lang="en" sz="1500">
                <a:solidFill>
                  <a:srgbClr val="434343"/>
                </a:solidFill>
                <a:latin typeface="Consolas"/>
                <a:ea typeface="Consolas"/>
                <a:cs typeface="Consolas"/>
                <a:sym typeface="Consolas"/>
              </a:rPr>
            </a:br>
            <a:r>
              <a:rPr b="1" lang="en" sz="1800">
                <a:solidFill>
                  <a:srgbClr val="980000"/>
                </a:solidFill>
                <a:latin typeface="Consolas"/>
                <a:ea typeface="Consolas"/>
                <a:cs typeface="Consolas"/>
                <a:sym typeface="Consolas"/>
              </a:rPr>
              <a:t>1</a:t>
            </a:r>
            <a:r>
              <a:rPr b="1" lang="en" sz="1800">
                <a:solidFill>
                  <a:srgbClr val="980000"/>
                </a:solidFill>
                <a:latin typeface="Consolas"/>
                <a:ea typeface="Consolas"/>
                <a:cs typeface="Consolas"/>
                <a:sym typeface="Consolas"/>
              </a:rPr>
              <a:t>. Word Embedding &amp; Domain Embedding Size</a:t>
            </a:r>
            <a:br>
              <a:rPr lang="en" sz="1500">
                <a:solidFill>
                  <a:srgbClr val="434343"/>
                </a:solidFill>
                <a:latin typeface="Consolas"/>
                <a:ea typeface="Consolas"/>
                <a:cs typeface="Consolas"/>
                <a:sym typeface="Consolas"/>
              </a:rPr>
            </a:br>
            <a:endParaRPr sz="1500">
              <a:solidFill>
                <a:srgbClr val="434343"/>
              </a:solidFill>
              <a:latin typeface="Consolas"/>
              <a:ea typeface="Consolas"/>
              <a:cs typeface="Consolas"/>
              <a:sym typeface="Consolas"/>
            </a:endParaRPr>
          </a:p>
          <a:p>
            <a:pPr indent="0" lvl="0" marL="0" rtl="0" algn="l">
              <a:lnSpc>
                <a:spcPct val="115000"/>
              </a:lnSpc>
              <a:spcBef>
                <a:spcPts val="1600"/>
              </a:spcBef>
              <a:spcAft>
                <a:spcPts val="0"/>
              </a:spcAft>
              <a:buNone/>
            </a:pPr>
            <a:br>
              <a:rPr lang="en" sz="1500">
                <a:solidFill>
                  <a:srgbClr val="595959"/>
                </a:solidFill>
                <a:latin typeface="Consolas"/>
                <a:ea typeface="Consolas"/>
                <a:cs typeface="Consolas"/>
                <a:sym typeface="Consolas"/>
              </a:rPr>
            </a:br>
            <a:br>
              <a:rPr lang="en" sz="1300">
                <a:solidFill>
                  <a:srgbClr val="595959"/>
                </a:solidFill>
                <a:latin typeface="Economica"/>
                <a:ea typeface="Economica"/>
                <a:cs typeface="Economica"/>
                <a:sym typeface="Economica"/>
              </a:rPr>
            </a:br>
            <a:br>
              <a:rPr lang="en" sz="1300">
                <a:solidFill>
                  <a:srgbClr val="595959"/>
                </a:solidFill>
                <a:latin typeface="Economica"/>
                <a:ea typeface="Economica"/>
                <a:cs typeface="Economica"/>
                <a:sym typeface="Economica"/>
              </a:rPr>
            </a:br>
            <a:br>
              <a:rPr lang="en" sz="1300">
                <a:solidFill>
                  <a:srgbClr val="595959"/>
                </a:solidFill>
                <a:latin typeface="Economica"/>
                <a:ea typeface="Economica"/>
                <a:cs typeface="Economica"/>
                <a:sym typeface="Economica"/>
              </a:rPr>
            </a:br>
            <a:r>
              <a:rPr lang="en" sz="1300">
                <a:solidFill>
                  <a:srgbClr val="595959"/>
                </a:solidFill>
                <a:latin typeface="Economica"/>
                <a:ea typeface="Economica"/>
                <a:cs typeface="Economica"/>
                <a:sym typeface="Economica"/>
              </a:rPr>
              <a:t>	</a:t>
            </a:r>
            <a:endParaRPr sz="1300">
              <a:solidFill>
                <a:srgbClr val="595959"/>
              </a:solidFill>
              <a:latin typeface="Economica"/>
              <a:ea typeface="Economica"/>
              <a:cs typeface="Economica"/>
              <a:sym typeface="Economica"/>
            </a:endParaRPr>
          </a:p>
          <a:p>
            <a:pPr indent="0" lvl="0" marL="0" rtl="0" algn="l">
              <a:lnSpc>
                <a:spcPct val="115000"/>
              </a:lnSpc>
              <a:spcBef>
                <a:spcPts val="1600"/>
              </a:spcBef>
              <a:spcAft>
                <a:spcPts val="1600"/>
              </a:spcAft>
              <a:buNone/>
            </a:pPr>
            <a:r>
              <a:t/>
            </a:r>
            <a:endParaRPr sz="1300">
              <a:solidFill>
                <a:srgbClr val="595959"/>
              </a:solidFill>
              <a:latin typeface="Economica"/>
              <a:ea typeface="Economica"/>
              <a:cs typeface="Economica"/>
              <a:sym typeface="Economic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89"/>
          <p:cNvSpPr txBox="1"/>
          <p:nvPr>
            <p:ph type="title"/>
          </p:nvPr>
        </p:nvSpPr>
        <p:spPr>
          <a:xfrm>
            <a:off x="311700" y="0"/>
            <a:ext cx="8520600" cy="83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Economica"/>
                <a:ea typeface="Economica"/>
                <a:cs typeface="Economica"/>
                <a:sym typeface="Economica"/>
              </a:rPr>
              <a:t>Regex Experiments</a:t>
            </a:r>
            <a:endParaRPr b="1" sz="3400">
              <a:latin typeface="Economica"/>
              <a:ea typeface="Economica"/>
              <a:cs typeface="Economica"/>
              <a:sym typeface="Economica"/>
            </a:endParaRPr>
          </a:p>
        </p:txBody>
      </p:sp>
      <p:sp>
        <p:nvSpPr>
          <p:cNvPr id="551" name="Google Shape;551;p8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2" name="Google Shape;552;p89"/>
          <p:cNvSpPr txBox="1"/>
          <p:nvPr>
            <p:ph idx="1" type="body"/>
          </p:nvPr>
        </p:nvSpPr>
        <p:spPr>
          <a:xfrm>
            <a:off x="295461" y="638161"/>
            <a:ext cx="8520600" cy="521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980000"/>
              </a:solidFill>
              <a:latin typeface="Consolas"/>
              <a:ea typeface="Consolas"/>
              <a:cs typeface="Consolas"/>
              <a:sym typeface="Consolas"/>
            </a:endParaRPr>
          </a:p>
          <a:p>
            <a:pPr indent="0" lvl="0" marL="0" rtl="0" algn="l">
              <a:spcBef>
                <a:spcPts val="1600"/>
              </a:spcBef>
              <a:spcAft>
                <a:spcPts val="0"/>
              </a:spcAft>
              <a:buNone/>
            </a:pPr>
            <a:r>
              <a:t/>
            </a:r>
            <a:endParaRPr sz="1100">
              <a:solidFill>
                <a:srgbClr val="434343"/>
              </a:solidFill>
              <a:latin typeface="Consolas"/>
              <a:ea typeface="Consolas"/>
              <a:cs typeface="Consolas"/>
              <a:sym typeface="Consolas"/>
            </a:endParaRPr>
          </a:p>
          <a:p>
            <a:pPr indent="0" lvl="0" marL="0" rtl="0" algn="l">
              <a:spcBef>
                <a:spcPts val="1600"/>
              </a:spcBef>
              <a:spcAft>
                <a:spcPts val="0"/>
              </a:spcAft>
              <a:buNone/>
            </a:pPr>
            <a:r>
              <a:t/>
            </a:r>
            <a:endParaRPr sz="1100">
              <a:solidFill>
                <a:srgbClr val="434343"/>
              </a:solidFill>
              <a:latin typeface="Consolas"/>
              <a:ea typeface="Consolas"/>
              <a:cs typeface="Consolas"/>
              <a:sym typeface="Consolas"/>
            </a:endParaRPr>
          </a:p>
          <a:p>
            <a:pPr indent="0" lvl="0" marL="0" rtl="0" algn="l">
              <a:spcBef>
                <a:spcPts val="1600"/>
              </a:spcBef>
              <a:spcAft>
                <a:spcPts val="0"/>
              </a:spcAft>
              <a:buNone/>
            </a:pPr>
            <a:br>
              <a:rPr lang="en" sz="1100">
                <a:solidFill>
                  <a:srgbClr val="434343"/>
                </a:solidFill>
                <a:latin typeface="Consolas"/>
                <a:ea typeface="Consolas"/>
                <a:cs typeface="Consolas"/>
                <a:sym typeface="Consolas"/>
              </a:rPr>
            </a:br>
            <a:endParaRPr sz="1100">
              <a:solidFill>
                <a:srgbClr val="434343"/>
              </a:solidFill>
              <a:latin typeface="Consolas"/>
              <a:ea typeface="Consolas"/>
              <a:cs typeface="Consolas"/>
              <a:sym typeface="Consolas"/>
            </a:endParaRPr>
          </a:p>
          <a:p>
            <a:pPr indent="0" lvl="0" marL="0" rtl="0" algn="l">
              <a:spcBef>
                <a:spcPts val="1600"/>
              </a:spcBef>
              <a:spcAft>
                <a:spcPts val="0"/>
              </a:spcAft>
              <a:buNone/>
            </a:pPr>
            <a:br>
              <a:rPr lang="en">
                <a:latin typeface="Consolas"/>
                <a:ea typeface="Consolas"/>
                <a:cs typeface="Consolas"/>
                <a:sym typeface="Consolas"/>
              </a:rPr>
            </a:br>
            <a:br>
              <a:rPr lang="en" sz="1600">
                <a:latin typeface="Economica"/>
                <a:ea typeface="Economica"/>
                <a:cs typeface="Economica"/>
                <a:sym typeface="Economica"/>
              </a:rPr>
            </a:br>
            <a:br>
              <a:rPr lang="en" sz="1600">
                <a:latin typeface="Economica"/>
                <a:ea typeface="Economica"/>
                <a:cs typeface="Economica"/>
                <a:sym typeface="Economica"/>
              </a:rPr>
            </a:br>
            <a:br>
              <a:rPr lang="en" sz="1600">
                <a:latin typeface="Economica"/>
                <a:ea typeface="Economica"/>
                <a:cs typeface="Economica"/>
                <a:sym typeface="Economica"/>
              </a:rPr>
            </a:br>
            <a:r>
              <a:rPr lang="en" sz="1600">
                <a:latin typeface="Economica"/>
                <a:ea typeface="Economica"/>
                <a:cs typeface="Economica"/>
                <a:sym typeface="Economica"/>
              </a:rPr>
              <a:t>	</a:t>
            </a:r>
            <a:endParaRPr sz="1600">
              <a:latin typeface="Economica"/>
              <a:ea typeface="Economica"/>
              <a:cs typeface="Economica"/>
              <a:sym typeface="Economica"/>
            </a:endParaRPr>
          </a:p>
          <a:p>
            <a:pPr indent="0" lvl="0" marL="0" rtl="0" algn="l">
              <a:spcBef>
                <a:spcPts val="1600"/>
              </a:spcBef>
              <a:spcAft>
                <a:spcPts val="1600"/>
              </a:spcAft>
              <a:buNone/>
            </a:pPr>
            <a:r>
              <a:t/>
            </a:r>
            <a:endParaRPr sz="1600">
              <a:latin typeface="Economica"/>
              <a:ea typeface="Economica"/>
              <a:cs typeface="Economica"/>
              <a:sym typeface="Economica"/>
            </a:endParaRPr>
          </a:p>
        </p:txBody>
      </p:sp>
      <p:graphicFrame>
        <p:nvGraphicFramePr>
          <p:cNvPr id="553" name="Google Shape;553;p89"/>
          <p:cNvGraphicFramePr/>
          <p:nvPr/>
        </p:nvGraphicFramePr>
        <p:xfrm>
          <a:off x="1011400" y="2047875"/>
          <a:ext cx="3000000" cy="3000000"/>
        </p:xfrm>
        <a:graphic>
          <a:graphicData uri="http://schemas.openxmlformats.org/drawingml/2006/table">
            <a:tbl>
              <a:tblPr>
                <a:noFill/>
                <a:tableStyleId>{2B6AC36A-4839-403B-AF46-95D3B5546D9B}</a:tableStyleId>
              </a:tblPr>
              <a:tblGrid>
                <a:gridCol w="3135350"/>
                <a:gridCol w="2249550"/>
                <a:gridCol w="1725925"/>
              </a:tblGrid>
              <a:tr h="200025">
                <a:tc>
                  <a:txBody>
                    <a:bodyPr/>
                    <a:lstStyle/>
                    <a:p>
                      <a:pPr indent="0" lvl="0" marL="0" rtl="0" algn="l">
                        <a:lnSpc>
                          <a:spcPct val="115000"/>
                        </a:lnSpc>
                        <a:spcBef>
                          <a:spcPts val="0"/>
                        </a:spcBef>
                        <a:spcAft>
                          <a:spcPts val="0"/>
                        </a:spcAft>
                        <a:buNone/>
                      </a:pPr>
                      <a:r>
                        <a:t/>
                      </a:r>
                      <a:endParaRPr/>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a:t>Validation</a:t>
                      </a:r>
                      <a:endParaRPr/>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solidFill>
                      <a:srgbClr val="FCE5CD"/>
                    </a:solidFill>
                  </a:tcPr>
                </a:tc>
                <a:tc>
                  <a:txBody>
                    <a:bodyPr/>
                    <a:lstStyle/>
                    <a:p>
                      <a:pPr indent="0" lvl="0" marL="0" rtl="0" algn="r">
                        <a:lnSpc>
                          <a:spcPct val="115000"/>
                        </a:lnSpc>
                        <a:spcBef>
                          <a:spcPts val="0"/>
                        </a:spcBef>
                        <a:spcAft>
                          <a:spcPts val="0"/>
                        </a:spcAft>
                        <a:buNone/>
                      </a:pPr>
                      <a:r>
                        <a:rPr lang="en"/>
                        <a:t>Test</a:t>
                      </a:r>
                      <a:endParaRPr/>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solidFill>
                      <a:srgbClr val="FCE5CD"/>
                    </a:solidFill>
                  </a:tcPr>
                </a:tc>
              </a:tr>
              <a:tr h="200025">
                <a:tc>
                  <a:txBody>
                    <a:bodyPr/>
                    <a:lstStyle/>
                    <a:p>
                      <a:pPr indent="0" lvl="0" marL="0" rtl="0" algn="l">
                        <a:lnSpc>
                          <a:spcPct val="115000"/>
                        </a:lnSpc>
                        <a:spcBef>
                          <a:spcPts val="0"/>
                        </a:spcBef>
                        <a:spcAft>
                          <a:spcPts val="0"/>
                        </a:spcAft>
                        <a:buNone/>
                      </a:pPr>
                      <a:r>
                        <a:rPr lang="en"/>
                        <a:t>sed (Old)</a:t>
                      </a:r>
                      <a:endParaRPr/>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solidFill>
                      <a:srgbClr val="FCE5CD"/>
                    </a:solidFill>
                  </a:tcPr>
                </a:tc>
                <a:tc>
                  <a:txBody>
                    <a:bodyPr/>
                    <a:lstStyle/>
                    <a:p>
                      <a:pPr indent="0" lvl="0" marL="0" rtl="0" algn="r">
                        <a:lnSpc>
                          <a:spcPct val="115000"/>
                        </a:lnSpc>
                        <a:spcBef>
                          <a:spcPts val="0"/>
                        </a:spcBef>
                        <a:spcAft>
                          <a:spcPts val="0"/>
                        </a:spcAft>
                        <a:buNone/>
                      </a:pPr>
                      <a:r>
                        <a:rPr lang="en"/>
                        <a:t>84.52</a:t>
                      </a:r>
                      <a:endParaRPr/>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solidFill>
                      <a:srgbClr val="FCE5CD"/>
                    </a:solidFill>
                  </a:tcPr>
                </a:tc>
                <a:tc>
                  <a:txBody>
                    <a:bodyPr/>
                    <a:lstStyle/>
                    <a:p>
                      <a:pPr indent="0" lvl="0" marL="0" rtl="0" algn="r">
                        <a:lnSpc>
                          <a:spcPct val="115000"/>
                        </a:lnSpc>
                        <a:spcBef>
                          <a:spcPts val="0"/>
                        </a:spcBef>
                        <a:spcAft>
                          <a:spcPts val="0"/>
                        </a:spcAft>
                        <a:buNone/>
                      </a:pPr>
                      <a:r>
                        <a:rPr lang="en"/>
                        <a:t>85.45</a:t>
                      </a:r>
                      <a:endParaRPr/>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solidFill>
                      <a:srgbClr val="FCE5CD"/>
                    </a:solidFill>
                  </a:tcPr>
                </a:tc>
              </a:tr>
              <a:tr h="200025">
                <a:tc>
                  <a:txBody>
                    <a:bodyPr/>
                    <a:lstStyle/>
                    <a:p>
                      <a:pPr indent="0" lvl="0" marL="0" rtl="0" algn="l">
                        <a:lnSpc>
                          <a:spcPct val="115000"/>
                        </a:lnSpc>
                        <a:spcBef>
                          <a:spcPts val="0"/>
                        </a:spcBef>
                        <a:spcAft>
                          <a:spcPts val="0"/>
                        </a:spcAft>
                        <a:buNone/>
                      </a:pPr>
                      <a:r>
                        <a:rPr lang="en"/>
                        <a:t>sed (Revised)</a:t>
                      </a:r>
                      <a:endParaRPr/>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solidFill>
                      <a:srgbClr val="FCE5CD"/>
                    </a:solidFill>
                  </a:tcPr>
                </a:tc>
                <a:tc>
                  <a:txBody>
                    <a:bodyPr/>
                    <a:lstStyle/>
                    <a:p>
                      <a:pPr indent="0" lvl="0" marL="0" rtl="0" algn="r">
                        <a:lnSpc>
                          <a:spcPct val="115000"/>
                        </a:lnSpc>
                        <a:spcBef>
                          <a:spcPts val="0"/>
                        </a:spcBef>
                        <a:spcAft>
                          <a:spcPts val="0"/>
                        </a:spcAft>
                        <a:buNone/>
                      </a:pPr>
                      <a:r>
                        <a:rPr b="1" lang="en"/>
                        <a:t>86.76</a:t>
                      </a:r>
                      <a:endParaRPr b="1"/>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solidFill>
                      <a:srgbClr val="FCE5CD"/>
                    </a:solidFill>
                  </a:tcPr>
                </a:tc>
                <a:tc>
                  <a:txBody>
                    <a:bodyPr/>
                    <a:lstStyle/>
                    <a:p>
                      <a:pPr indent="0" lvl="0" marL="0" rtl="0" algn="r">
                        <a:lnSpc>
                          <a:spcPct val="115000"/>
                        </a:lnSpc>
                        <a:spcBef>
                          <a:spcPts val="0"/>
                        </a:spcBef>
                        <a:spcAft>
                          <a:spcPts val="0"/>
                        </a:spcAft>
                        <a:buNone/>
                      </a:pPr>
                      <a:r>
                        <a:rPr b="1" lang="en"/>
                        <a:t>87.87</a:t>
                      </a:r>
                      <a:endParaRPr b="1"/>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solidFill>
                      <a:srgbClr val="FCE5CD"/>
                    </a:solidFill>
                  </a:tcPr>
                </a:tc>
              </a:tr>
              <a:tr h="200025">
                <a:tc>
                  <a:txBody>
                    <a:bodyPr/>
                    <a:lstStyle/>
                    <a:p>
                      <a:pPr indent="0" lvl="0" marL="0" rtl="0" algn="l">
                        <a:lnSpc>
                          <a:spcPct val="115000"/>
                        </a:lnSpc>
                        <a:spcBef>
                          <a:spcPts val="0"/>
                        </a:spcBef>
                        <a:spcAft>
                          <a:spcPts val="0"/>
                        </a:spcAft>
                        <a:buNone/>
                      </a:pPr>
                      <a:r>
                        <a:rPr lang="en"/>
                        <a:t>sed (Revised)+ pretrained_49</a:t>
                      </a:r>
                      <a:endParaRPr/>
                    </a:p>
                  </a:txBody>
                  <a:tcPr marT="19050" marB="19050" marR="91425" marL="91425" anchor="b">
                    <a:lnL cap="flat" cmpd="sng" w="11900">
                      <a:solidFill>
                        <a:srgbClr val="CCCCCC"/>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solidFill>
                      <a:srgbClr val="FCE5CD"/>
                    </a:solidFill>
                  </a:tcPr>
                </a:tc>
                <a:tc>
                  <a:txBody>
                    <a:bodyPr/>
                    <a:lstStyle/>
                    <a:p>
                      <a:pPr indent="0" lvl="0" marL="0" rtl="0" algn="r">
                        <a:lnSpc>
                          <a:spcPct val="115000"/>
                        </a:lnSpc>
                        <a:spcBef>
                          <a:spcPts val="0"/>
                        </a:spcBef>
                        <a:spcAft>
                          <a:spcPts val="0"/>
                        </a:spcAft>
                        <a:buNone/>
                      </a:pPr>
                      <a:r>
                        <a:rPr lang="en"/>
                        <a:t>81.53</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solidFill>
                      <a:srgbClr val="FCE5CD"/>
                    </a:solidFill>
                  </a:tcPr>
                </a:tc>
                <a:tc>
                  <a:txBody>
                    <a:bodyPr/>
                    <a:lstStyle/>
                    <a:p>
                      <a:pPr indent="0" lvl="0" marL="0" rtl="0" algn="r">
                        <a:lnSpc>
                          <a:spcPct val="115000"/>
                        </a:lnSpc>
                        <a:spcBef>
                          <a:spcPts val="0"/>
                        </a:spcBef>
                        <a:spcAft>
                          <a:spcPts val="0"/>
                        </a:spcAft>
                        <a:buNone/>
                      </a:pPr>
                      <a:r>
                        <a:rPr lang="en"/>
                        <a:t>82.89</a:t>
                      </a:r>
                      <a:endParaRPr/>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solidFill>
                      <a:srgbClr val="FCE5CD"/>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90"/>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400">
                <a:solidFill>
                  <a:srgbClr val="434343"/>
                </a:solidFill>
                <a:latin typeface="Economica"/>
                <a:ea typeface="Economica"/>
                <a:cs typeface="Economica"/>
                <a:sym typeface="Economica"/>
              </a:rPr>
              <a:t>Analysis (Test Set) 3.1</a:t>
            </a:r>
            <a:endParaRPr b="1" sz="3400">
              <a:solidFill>
                <a:srgbClr val="434343"/>
              </a:solidFill>
              <a:latin typeface="Economica"/>
              <a:ea typeface="Economica"/>
              <a:cs typeface="Economica"/>
              <a:sym typeface="Economica"/>
            </a:endParaRPr>
          </a:p>
        </p:txBody>
      </p:sp>
      <p:sp>
        <p:nvSpPr>
          <p:cNvPr id="559" name="Google Shape;559;p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560" name="Google Shape;560;p90"/>
          <p:cNvGraphicFramePr/>
          <p:nvPr/>
        </p:nvGraphicFramePr>
        <p:xfrm>
          <a:off x="217300" y="712700"/>
          <a:ext cx="3000000" cy="3000000"/>
        </p:xfrm>
        <a:graphic>
          <a:graphicData uri="http://schemas.openxmlformats.org/drawingml/2006/table">
            <a:tbl>
              <a:tblPr>
                <a:noFill/>
                <a:tableStyleId>{B6674521-3851-4AFE-9167-808461F217D0}</a:tableStyleId>
              </a:tblPr>
              <a:tblGrid>
                <a:gridCol w="2177350"/>
                <a:gridCol w="2177350"/>
                <a:gridCol w="2177350"/>
                <a:gridCol w="2177350"/>
              </a:tblGrid>
              <a:tr h="381000">
                <a:tc>
                  <a:txBody>
                    <a:bodyPr/>
                    <a:lstStyle/>
                    <a:p>
                      <a:pPr indent="0" lvl="0" marL="0" rtl="0" algn="ctr">
                        <a:spcBef>
                          <a:spcPts val="0"/>
                        </a:spcBef>
                        <a:spcAft>
                          <a:spcPts val="0"/>
                        </a:spcAft>
                        <a:buNone/>
                      </a:pPr>
                      <a:r>
                        <a:rPr b="1" lang="en"/>
                        <a:t>Disfluent</a:t>
                      </a:r>
                      <a:endParaRPr b="1"/>
                    </a:p>
                  </a:txBody>
                  <a:tcPr marT="91425" marB="91425" marR="91425" marL="91425"/>
                </a:tc>
                <a:tc>
                  <a:txBody>
                    <a:bodyPr/>
                    <a:lstStyle/>
                    <a:p>
                      <a:pPr indent="0" lvl="0" marL="0" rtl="0" algn="ctr">
                        <a:spcBef>
                          <a:spcPts val="0"/>
                        </a:spcBef>
                        <a:spcAft>
                          <a:spcPts val="0"/>
                        </a:spcAft>
                        <a:buNone/>
                      </a:pPr>
                      <a:r>
                        <a:rPr b="1" lang="en"/>
                        <a:t>Transformer</a:t>
                      </a:r>
                      <a:endParaRPr b="1"/>
                    </a:p>
                  </a:txBody>
                  <a:tcPr marT="91425" marB="91425" marR="91425" marL="91425"/>
                </a:tc>
                <a:tc>
                  <a:txBody>
                    <a:bodyPr/>
                    <a:lstStyle/>
                    <a:p>
                      <a:pPr indent="0" lvl="0" marL="0" rtl="0" algn="ctr">
                        <a:spcBef>
                          <a:spcPts val="0"/>
                        </a:spcBef>
                        <a:spcAft>
                          <a:spcPts val="0"/>
                        </a:spcAft>
                        <a:buNone/>
                      </a:pPr>
                      <a:r>
                        <a:rPr b="1" lang="en"/>
                        <a:t>LSTM</a:t>
                      </a:r>
                      <a:endParaRPr b="1"/>
                    </a:p>
                  </a:txBody>
                  <a:tcPr marT="91425" marB="91425" marR="91425" marL="91425"/>
                </a:tc>
                <a:tc>
                  <a:txBody>
                    <a:bodyPr/>
                    <a:lstStyle/>
                    <a:p>
                      <a:pPr indent="0" lvl="0" marL="0" rtl="0" algn="ctr">
                        <a:spcBef>
                          <a:spcPts val="0"/>
                        </a:spcBef>
                        <a:spcAft>
                          <a:spcPts val="0"/>
                        </a:spcAft>
                        <a:buNone/>
                      </a:pPr>
                      <a:r>
                        <a:rPr b="1" lang="en"/>
                        <a:t>Reference</a:t>
                      </a:r>
                      <a:endParaRPr b="1"/>
                    </a:p>
                  </a:txBody>
                  <a:tcPr marT="91425" marB="91425" marR="91425" marL="91425"/>
                </a:tc>
              </a:tr>
              <a:tr h="396200">
                <a:tc>
                  <a:txBody>
                    <a:bodyPr/>
                    <a:lstStyle/>
                    <a:p>
                      <a:pPr indent="0" lvl="0" marL="0" rtl="0" algn="l">
                        <a:spcBef>
                          <a:spcPts val="0"/>
                        </a:spcBef>
                        <a:spcAft>
                          <a:spcPts val="0"/>
                        </a:spcAft>
                        <a:buNone/>
                      </a:pPr>
                      <a:r>
                        <a:rPr lang="en">
                          <a:solidFill>
                            <a:srgbClr val="FF0000"/>
                          </a:solidFill>
                        </a:rPr>
                        <a:t>it's it's </a:t>
                      </a:r>
                      <a:r>
                        <a:rPr lang="en"/>
                        <a:t>excellent</a:t>
                      </a:r>
                      <a:endParaRPr/>
                    </a:p>
                  </a:txBody>
                  <a:tcPr marT="91425" marB="91425" marR="91425" marL="91425"/>
                </a:tc>
                <a:tc>
                  <a:txBody>
                    <a:bodyPr/>
                    <a:lstStyle/>
                    <a:p>
                      <a:pPr indent="0" lvl="0" marL="0" rtl="0" algn="l">
                        <a:spcBef>
                          <a:spcPts val="0"/>
                        </a:spcBef>
                        <a:spcAft>
                          <a:spcPts val="0"/>
                        </a:spcAft>
                        <a:buNone/>
                      </a:pPr>
                      <a:r>
                        <a:rPr lang="en"/>
                        <a:t>it's excellent</a:t>
                      </a:r>
                      <a:endParaRPr/>
                    </a:p>
                  </a:txBody>
                  <a:tcPr marT="91425" marB="91425" marR="91425" marL="91425"/>
                </a:tc>
                <a:tc>
                  <a:txBody>
                    <a:bodyPr/>
                    <a:lstStyle/>
                    <a:p>
                      <a:pPr indent="0" lvl="0" marL="0" rtl="0" algn="l">
                        <a:spcBef>
                          <a:spcPts val="0"/>
                        </a:spcBef>
                        <a:spcAft>
                          <a:spcPts val="0"/>
                        </a:spcAft>
                        <a:buNone/>
                      </a:pPr>
                      <a:r>
                        <a:rPr lang="en"/>
                        <a:t>it's excellent</a:t>
                      </a:r>
                      <a:endParaRPr/>
                    </a:p>
                  </a:txBody>
                  <a:tcPr marT="91425" marB="91425" marR="91425" marL="91425"/>
                </a:tc>
                <a:tc>
                  <a:txBody>
                    <a:bodyPr/>
                    <a:lstStyle/>
                    <a:p>
                      <a:pPr indent="0" lvl="0" marL="0" rtl="0" algn="l">
                        <a:spcBef>
                          <a:spcPts val="0"/>
                        </a:spcBef>
                        <a:spcAft>
                          <a:spcPts val="0"/>
                        </a:spcAft>
                        <a:buNone/>
                      </a:pPr>
                      <a:r>
                        <a:rPr lang="en"/>
                        <a:t>it's excellent</a:t>
                      </a:r>
                      <a:endParaRPr/>
                    </a:p>
                  </a:txBody>
                  <a:tcPr marT="91425" marB="91425" marR="91425" marL="91425"/>
                </a:tc>
              </a:tr>
              <a:tr h="396200">
                <a:tc>
                  <a:txBody>
                    <a:bodyPr/>
                    <a:lstStyle/>
                    <a:p>
                      <a:pPr indent="0" lvl="0" marL="0" rtl="0" algn="l">
                        <a:spcBef>
                          <a:spcPts val="0"/>
                        </a:spcBef>
                        <a:spcAft>
                          <a:spcPts val="0"/>
                        </a:spcAft>
                        <a:buNone/>
                      </a:pPr>
                      <a:r>
                        <a:rPr lang="en">
                          <a:solidFill>
                            <a:srgbClr val="FF0000"/>
                          </a:solidFill>
                        </a:rPr>
                        <a:t>or </a:t>
                      </a:r>
                      <a:r>
                        <a:rPr lang="en"/>
                        <a:t>are you a teacher</a:t>
                      </a:r>
                      <a:endParaRPr/>
                    </a:p>
                  </a:txBody>
                  <a:tcPr marT="91425" marB="91425" marR="91425" marL="91425"/>
                </a:tc>
                <a:tc>
                  <a:txBody>
                    <a:bodyPr/>
                    <a:lstStyle/>
                    <a:p>
                      <a:pPr indent="0" lvl="0" marL="0" rtl="0" algn="l">
                        <a:spcBef>
                          <a:spcPts val="0"/>
                        </a:spcBef>
                        <a:spcAft>
                          <a:spcPts val="0"/>
                        </a:spcAft>
                        <a:buNone/>
                      </a:pPr>
                      <a:r>
                        <a:rPr lang="en"/>
                        <a:t>are you a teacher</a:t>
                      </a:r>
                      <a:endParaRPr/>
                    </a:p>
                  </a:txBody>
                  <a:tcPr marT="91425" marB="91425" marR="91425" marL="91425"/>
                </a:tc>
                <a:tc>
                  <a:txBody>
                    <a:bodyPr/>
                    <a:lstStyle/>
                    <a:p>
                      <a:pPr indent="0" lvl="0" marL="0" rtl="0" algn="l">
                        <a:spcBef>
                          <a:spcPts val="0"/>
                        </a:spcBef>
                        <a:spcAft>
                          <a:spcPts val="0"/>
                        </a:spcAft>
                        <a:buNone/>
                      </a:pPr>
                      <a:r>
                        <a:rPr lang="en"/>
                        <a:t>are you a teacher</a:t>
                      </a:r>
                      <a:endParaRPr/>
                    </a:p>
                  </a:txBody>
                  <a:tcPr marT="91425" marB="91425" marR="91425" marL="91425"/>
                </a:tc>
                <a:tc>
                  <a:txBody>
                    <a:bodyPr/>
                    <a:lstStyle/>
                    <a:p>
                      <a:pPr indent="0" lvl="0" marL="0" rtl="0" algn="l">
                        <a:spcBef>
                          <a:spcPts val="0"/>
                        </a:spcBef>
                        <a:spcAft>
                          <a:spcPts val="0"/>
                        </a:spcAft>
                        <a:buNone/>
                      </a:pPr>
                      <a:r>
                        <a:rPr lang="en"/>
                        <a:t>are you a teacher</a:t>
                      </a:r>
                      <a:endParaRPr/>
                    </a:p>
                  </a:txBody>
                  <a:tcPr marT="91425" marB="91425" marR="91425" marL="91425"/>
                </a:tc>
              </a:tr>
              <a:tr h="396200">
                <a:tc>
                  <a:txBody>
                    <a:bodyPr/>
                    <a:lstStyle/>
                    <a:p>
                      <a:pPr indent="0" lvl="0" marL="0" rtl="0" algn="l">
                        <a:spcBef>
                          <a:spcPts val="0"/>
                        </a:spcBef>
                        <a:spcAft>
                          <a:spcPts val="0"/>
                        </a:spcAft>
                        <a:buNone/>
                      </a:pPr>
                      <a:r>
                        <a:rPr lang="en">
                          <a:solidFill>
                            <a:srgbClr val="FF0000"/>
                          </a:solidFill>
                        </a:rPr>
                        <a:t>we're</a:t>
                      </a:r>
                      <a:r>
                        <a:rPr lang="en"/>
                        <a:t> we think books are important around here</a:t>
                      </a:r>
                      <a:endParaRPr/>
                    </a:p>
                  </a:txBody>
                  <a:tcPr marT="91425" marB="91425" marR="91425" marL="91425"/>
                </a:tc>
                <a:tc>
                  <a:txBody>
                    <a:bodyPr/>
                    <a:lstStyle/>
                    <a:p>
                      <a:pPr indent="0" lvl="0" marL="0" rtl="0" algn="l">
                        <a:spcBef>
                          <a:spcPts val="0"/>
                        </a:spcBef>
                        <a:spcAft>
                          <a:spcPts val="0"/>
                        </a:spcAft>
                        <a:buNone/>
                      </a:pPr>
                      <a:r>
                        <a:rPr lang="en"/>
                        <a:t>we think books are important around here</a:t>
                      </a:r>
                      <a:endParaRPr/>
                    </a:p>
                  </a:txBody>
                  <a:tcPr marT="91425" marB="91425" marR="91425" marL="91425"/>
                </a:tc>
                <a:tc>
                  <a:txBody>
                    <a:bodyPr/>
                    <a:lstStyle/>
                    <a:p>
                      <a:pPr indent="0" lvl="0" marL="0" rtl="0" algn="l">
                        <a:spcBef>
                          <a:spcPts val="0"/>
                        </a:spcBef>
                        <a:spcAft>
                          <a:spcPts val="0"/>
                        </a:spcAft>
                        <a:buNone/>
                      </a:pPr>
                      <a:r>
                        <a:rPr lang="en">
                          <a:solidFill>
                            <a:srgbClr val="FF0000"/>
                          </a:solidFill>
                        </a:rPr>
                        <a:t>we're i</a:t>
                      </a:r>
                      <a:r>
                        <a:rPr lang="en"/>
                        <a:t> think books are important around here</a:t>
                      </a:r>
                      <a:endParaRPr/>
                    </a:p>
                  </a:txBody>
                  <a:tcPr marT="91425" marB="91425" marR="91425" marL="91425"/>
                </a:tc>
                <a:tc>
                  <a:txBody>
                    <a:bodyPr/>
                    <a:lstStyle/>
                    <a:p>
                      <a:pPr indent="0" lvl="0" marL="0" rtl="0" algn="l">
                        <a:spcBef>
                          <a:spcPts val="0"/>
                        </a:spcBef>
                        <a:spcAft>
                          <a:spcPts val="0"/>
                        </a:spcAft>
                        <a:buNone/>
                      </a:pPr>
                      <a:r>
                        <a:rPr lang="en"/>
                        <a:t>we think books are important around here</a:t>
                      </a:r>
                      <a:endParaRPr/>
                    </a:p>
                  </a:txBody>
                  <a:tcPr marT="91425" marB="91425" marR="91425" marL="91425"/>
                </a:tc>
              </a:tr>
              <a:tr h="396200">
                <a:tc>
                  <a:txBody>
                    <a:bodyPr/>
                    <a:lstStyle/>
                    <a:p>
                      <a:pPr indent="0" lvl="0" marL="0" rtl="0" algn="l">
                        <a:spcBef>
                          <a:spcPts val="0"/>
                        </a:spcBef>
                        <a:spcAft>
                          <a:spcPts val="0"/>
                        </a:spcAft>
                        <a:buNone/>
                      </a:pPr>
                      <a:r>
                        <a:rPr lang="en">
                          <a:solidFill>
                            <a:srgbClr val="FF0000"/>
                          </a:solidFill>
                        </a:rPr>
                        <a:t>well</a:t>
                      </a:r>
                      <a:r>
                        <a:rPr lang="en"/>
                        <a:t> you have a good day</a:t>
                      </a:r>
                      <a:endParaRPr/>
                    </a:p>
                  </a:txBody>
                  <a:tcPr marT="91425" marB="91425" marR="91425" marL="91425"/>
                </a:tc>
                <a:tc>
                  <a:txBody>
                    <a:bodyPr/>
                    <a:lstStyle/>
                    <a:p>
                      <a:pPr indent="0" lvl="0" marL="0" rtl="0" algn="l">
                        <a:spcBef>
                          <a:spcPts val="0"/>
                        </a:spcBef>
                        <a:spcAft>
                          <a:spcPts val="0"/>
                        </a:spcAft>
                        <a:buNone/>
                      </a:pPr>
                      <a:r>
                        <a:rPr lang="en"/>
                        <a:t>you have a good day</a:t>
                      </a:r>
                      <a:endParaRPr/>
                    </a:p>
                  </a:txBody>
                  <a:tcPr marT="91425" marB="91425" marR="91425" marL="91425"/>
                </a:tc>
                <a:tc>
                  <a:txBody>
                    <a:bodyPr/>
                    <a:lstStyle/>
                    <a:p>
                      <a:pPr indent="0" lvl="0" marL="0" rtl="0" algn="l">
                        <a:spcBef>
                          <a:spcPts val="0"/>
                        </a:spcBef>
                        <a:spcAft>
                          <a:spcPts val="0"/>
                        </a:spcAft>
                        <a:buNone/>
                      </a:pPr>
                      <a:r>
                        <a:rPr lang="en">
                          <a:solidFill>
                            <a:srgbClr val="FF0000"/>
                          </a:solidFill>
                        </a:rPr>
                        <a:t>hopefully</a:t>
                      </a:r>
                      <a:r>
                        <a:rPr lang="en"/>
                        <a:t> you have a good day</a:t>
                      </a:r>
                      <a:endParaRPr/>
                    </a:p>
                  </a:txBody>
                  <a:tcPr marT="91425" marB="91425" marR="91425" marL="91425"/>
                </a:tc>
                <a:tc>
                  <a:txBody>
                    <a:bodyPr/>
                    <a:lstStyle/>
                    <a:p>
                      <a:pPr indent="0" lvl="0" marL="0" rtl="0" algn="l">
                        <a:spcBef>
                          <a:spcPts val="0"/>
                        </a:spcBef>
                        <a:spcAft>
                          <a:spcPts val="0"/>
                        </a:spcAft>
                        <a:buNone/>
                      </a:pPr>
                      <a:r>
                        <a:rPr lang="en"/>
                        <a:t>you have a good day</a:t>
                      </a:r>
                      <a:endParaRPr/>
                    </a:p>
                  </a:txBody>
                  <a:tcPr marT="91425" marB="91425" marR="91425" marL="91425"/>
                </a:tc>
              </a:tr>
              <a:tr h="396200">
                <a:tc>
                  <a:txBody>
                    <a:bodyPr/>
                    <a:lstStyle/>
                    <a:p>
                      <a:pPr indent="0" lvl="0" marL="0" rtl="0" algn="l">
                        <a:spcBef>
                          <a:spcPts val="0"/>
                        </a:spcBef>
                        <a:spcAft>
                          <a:spcPts val="0"/>
                        </a:spcAft>
                        <a:buNone/>
                      </a:pPr>
                      <a:r>
                        <a:rPr lang="en"/>
                        <a:t>but it would of taken longer</a:t>
                      </a:r>
                      <a:endParaRPr/>
                    </a:p>
                  </a:txBody>
                  <a:tcPr marT="91425" marB="91425" marR="91425" marL="91425"/>
                </a:tc>
                <a:tc>
                  <a:txBody>
                    <a:bodyPr/>
                    <a:lstStyle/>
                    <a:p>
                      <a:pPr indent="0" lvl="0" marL="0" rtl="0" algn="l">
                        <a:spcBef>
                          <a:spcPts val="0"/>
                        </a:spcBef>
                        <a:spcAft>
                          <a:spcPts val="0"/>
                        </a:spcAft>
                        <a:buNone/>
                      </a:pPr>
                      <a:r>
                        <a:rPr lang="en"/>
                        <a:t>it would taken of longer</a:t>
                      </a:r>
                      <a:endParaRPr/>
                    </a:p>
                  </a:txBody>
                  <a:tcPr marT="91425" marB="91425" marR="91425" marL="91425"/>
                </a:tc>
                <a:tc>
                  <a:txBody>
                    <a:bodyPr/>
                    <a:lstStyle/>
                    <a:p>
                      <a:pPr indent="0" lvl="0" marL="0" rtl="0" algn="l">
                        <a:spcBef>
                          <a:spcPts val="0"/>
                        </a:spcBef>
                        <a:spcAft>
                          <a:spcPts val="0"/>
                        </a:spcAft>
                        <a:buNone/>
                      </a:pPr>
                      <a:r>
                        <a:rPr lang="en">
                          <a:solidFill>
                            <a:srgbClr val="FF0000"/>
                          </a:solidFill>
                        </a:rPr>
                        <a:t>if</a:t>
                      </a:r>
                      <a:r>
                        <a:rPr lang="en"/>
                        <a:t> it would </a:t>
                      </a:r>
                      <a:r>
                        <a:rPr lang="en">
                          <a:solidFill>
                            <a:srgbClr val="FF0000"/>
                          </a:solidFill>
                        </a:rPr>
                        <a:t>take taken</a:t>
                      </a:r>
                      <a:r>
                        <a:rPr lang="en"/>
                        <a:t> longer</a:t>
                      </a:r>
                      <a:endParaRPr/>
                    </a:p>
                  </a:txBody>
                  <a:tcPr marT="91425" marB="91425" marR="91425" marL="91425"/>
                </a:tc>
                <a:tc>
                  <a:txBody>
                    <a:bodyPr/>
                    <a:lstStyle/>
                    <a:p>
                      <a:pPr indent="0" lvl="0" marL="0" rtl="0" algn="l">
                        <a:spcBef>
                          <a:spcPts val="0"/>
                        </a:spcBef>
                        <a:spcAft>
                          <a:spcPts val="0"/>
                        </a:spcAft>
                        <a:buNone/>
                      </a:pPr>
                      <a:r>
                        <a:rPr lang="en"/>
                        <a:t>it would taken of longer</a:t>
                      </a:r>
                      <a:endParaRPr/>
                    </a:p>
                  </a:txBody>
                  <a:tcPr marT="91425" marB="91425" marR="91425" marL="91425"/>
                </a:tc>
              </a:tr>
              <a:tr h="396200">
                <a:tc>
                  <a:txBody>
                    <a:bodyPr/>
                    <a:lstStyle/>
                    <a:p>
                      <a:pPr indent="0" lvl="0" marL="0" rtl="0" algn="l">
                        <a:spcBef>
                          <a:spcPts val="0"/>
                        </a:spcBef>
                        <a:spcAft>
                          <a:spcPts val="0"/>
                        </a:spcAft>
                        <a:buNone/>
                      </a:pPr>
                      <a:r>
                        <a:rPr lang="en">
                          <a:solidFill>
                            <a:srgbClr val="FF0000"/>
                          </a:solidFill>
                        </a:rPr>
                        <a:t>but</a:t>
                      </a:r>
                      <a:r>
                        <a:rPr lang="en"/>
                        <a:t> i hope to </a:t>
                      </a:r>
                      <a:r>
                        <a:rPr lang="en">
                          <a:solidFill>
                            <a:srgbClr val="FF0000"/>
                          </a:solidFill>
                        </a:rPr>
                        <a:t>uh</a:t>
                      </a:r>
                      <a:r>
                        <a:rPr lang="en"/>
                        <a:t> set an example for ours that you know that reading </a:t>
                      </a:r>
                      <a:r>
                        <a:rPr lang="en">
                          <a:solidFill>
                            <a:srgbClr val="FF0000"/>
                          </a:solidFill>
                        </a:rPr>
                        <a:t>is can it can be</a:t>
                      </a:r>
                      <a:r>
                        <a:rPr lang="en"/>
                        <a:t> your best friend</a:t>
                      </a:r>
                      <a:endParaRPr/>
                    </a:p>
                  </a:txBody>
                  <a:tcPr marT="91425" marB="91425" marR="91425" marL="91425"/>
                </a:tc>
                <a:tc>
                  <a:txBody>
                    <a:bodyPr/>
                    <a:lstStyle/>
                    <a:p>
                      <a:pPr indent="0" lvl="0" marL="0" rtl="0" algn="l">
                        <a:spcBef>
                          <a:spcPts val="0"/>
                        </a:spcBef>
                        <a:spcAft>
                          <a:spcPts val="0"/>
                        </a:spcAft>
                        <a:buNone/>
                      </a:pPr>
                      <a:r>
                        <a:rPr lang="en"/>
                        <a:t>i hope to set an example for ours that you know that reading </a:t>
                      </a:r>
                      <a:r>
                        <a:rPr lang="en">
                          <a:solidFill>
                            <a:srgbClr val="FF0000"/>
                          </a:solidFill>
                        </a:rPr>
                        <a:t>is</a:t>
                      </a:r>
                      <a:r>
                        <a:rPr lang="en"/>
                        <a:t> it can be your best friend</a:t>
                      </a:r>
                      <a:endParaRPr/>
                    </a:p>
                  </a:txBody>
                  <a:tcPr marT="91425" marB="91425" marR="91425" marL="91425"/>
                </a:tc>
                <a:tc>
                  <a:txBody>
                    <a:bodyPr/>
                    <a:lstStyle/>
                    <a:p>
                      <a:pPr indent="0" lvl="0" marL="0" rtl="0" algn="l">
                        <a:spcBef>
                          <a:spcPts val="0"/>
                        </a:spcBef>
                        <a:spcAft>
                          <a:spcPts val="0"/>
                        </a:spcAft>
                        <a:buNone/>
                      </a:pPr>
                      <a:r>
                        <a:rPr lang="en">
                          <a:solidFill>
                            <a:srgbClr val="FF0000"/>
                          </a:solidFill>
                        </a:rPr>
                        <a:t>if</a:t>
                      </a:r>
                      <a:r>
                        <a:rPr lang="en"/>
                        <a:t> i hope to set an example for ours that you know that </a:t>
                      </a:r>
                      <a:r>
                        <a:rPr lang="en">
                          <a:solidFill>
                            <a:srgbClr val="FF0000"/>
                          </a:solidFill>
                        </a:rPr>
                        <a:t>is</a:t>
                      </a:r>
                      <a:r>
                        <a:rPr lang="en"/>
                        <a:t> reading it can be your best friend</a:t>
                      </a:r>
                      <a:endParaRPr/>
                    </a:p>
                  </a:txBody>
                  <a:tcPr marT="91425" marB="91425" marR="91425" marL="91425"/>
                </a:tc>
                <a:tc>
                  <a:txBody>
                    <a:bodyPr/>
                    <a:lstStyle/>
                    <a:p>
                      <a:pPr indent="0" lvl="0" marL="0" rtl="0" algn="l">
                        <a:spcBef>
                          <a:spcPts val="0"/>
                        </a:spcBef>
                        <a:spcAft>
                          <a:spcPts val="0"/>
                        </a:spcAft>
                        <a:buNone/>
                      </a:pPr>
                      <a:r>
                        <a:rPr lang="en"/>
                        <a:t>i hope to set an example for ours that reading it can be your best friend</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64"/>
          <p:cNvSpPr txBox="1"/>
          <p:nvPr>
            <p:ph type="title"/>
          </p:nvPr>
        </p:nvSpPr>
        <p:spPr>
          <a:xfrm>
            <a:off x="311700" y="-11507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400"/>
              <a:t>Motivation </a:t>
            </a:r>
            <a:endParaRPr b="1" sz="3400"/>
          </a:p>
        </p:txBody>
      </p:sp>
      <p:sp>
        <p:nvSpPr>
          <p:cNvPr id="284" name="Google Shape;284;p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5" name="Google Shape;285;p64"/>
          <p:cNvSpPr/>
          <p:nvPr/>
        </p:nvSpPr>
        <p:spPr>
          <a:xfrm>
            <a:off x="475500" y="1328725"/>
            <a:ext cx="4640400" cy="393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Living Languages in India</a:t>
            </a:r>
            <a:endParaRPr sz="1700">
              <a:latin typeface="Times New Roman"/>
              <a:ea typeface="Times New Roman"/>
              <a:cs typeface="Times New Roman"/>
              <a:sym typeface="Times New Roman"/>
            </a:endParaRPr>
          </a:p>
        </p:txBody>
      </p:sp>
      <p:sp>
        <p:nvSpPr>
          <p:cNvPr id="286" name="Google Shape;286;p64"/>
          <p:cNvSpPr/>
          <p:nvPr/>
        </p:nvSpPr>
        <p:spPr>
          <a:xfrm>
            <a:off x="475500" y="2124061"/>
            <a:ext cx="4640400" cy="393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Languages with more than </a:t>
            </a:r>
            <a:r>
              <a:rPr b="1" lang="en" sz="1700">
                <a:latin typeface="Times New Roman"/>
                <a:ea typeface="Times New Roman"/>
                <a:cs typeface="Times New Roman"/>
                <a:sym typeface="Times New Roman"/>
              </a:rPr>
              <a:t>10K</a:t>
            </a:r>
            <a:r>
              <a:rPr lang="en" sz="1700">
                <a:latin typeface="Times New Roman"/>
                <a:ea typeface="Times New Roman"/>
                <a:cs typeface="Times New Roman"/>
                <a:sym typeface="Times New Roman"/>
              </a:rPr>
              <a:t> speakers</a:t>
            </a:r>
            <a:endParaRPr sz="1700">
              <a:latin typeface="Times New Roman"/>
              <a:ea typeface="Times New Roman"/>
              <a:cs typeface="Times New Roman"/>
              <a:sym typeface="Times New Roman"/>
            </a:endParaRPr>
          </a:p>
        </p:txBody>
      </p:sp>
      <p:sp>
        <p:nvSpPr>
          <p:cNvPr id="287" name="Google Shape;287;p64"/>
          <p:cNvSpPr/>
          <p:nvPr/>
        </p:nvSpPr>
        <p:spPr>
          <a:xfrm>
            <a:off x="475500" y="2891443"/>
            <a:ext cx="4640400" cy="393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Languages with more than </a:t>
            </a:r>
            <a:r>
              <a:rPr b="1" lang="en" sz="1700">
                <a:latin typeface="Times New Roman"/>
                <a:ea typeface="Times New Roman"/>
                <a:cs typeface="Times New Roman"/>
                <a:sym typeface="Times New Roman"/>
              </a:rPr>
              <a:t>100K</a:t>
            </a:r>
            <a:r>
              <a:rPr lang="en" sz="1700">
                <a:latin typeface="Times New Roman"/>
                <a:ea typeface="Times New Roman"/>
                <a:cs typeface="Times New Roman"/>
                <a:sym typeface="Times New Roman"/>
              </a:rPr>
              <a:t> speakers</a:t>
            </a:r>
            <a:endParaRPr sz="1700">
              <a:latin typeface="Times New Roman"/>
              <a:ea typeface="Times New Roman"/>
              <a:cs typeface="Times New Roman"/>
              <a:sym typeface="Times New Roman"/>
            </a:endParaRPr>
          </a:p>
        </p:txBody>
      </p:sp>
      <p:sp>
        <p:nvSpPr>
          <p:cNvPr id="288" name="Google Shape;288;p64"/>
          <p:cNvSpPr/>
          <p:nvPr/>
        </p:nvSpPr>
        <p:spPr>
          <a:xfrm>
            <a:off x="475500" y="3602918"/>
            <a:ext cx="4640400" cy="393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Languages with more than </a:t>
            </a:r>
            <a:r>
              <a:rPr b="1" lang="en" sz="1700">
                <a:latin typeface="Times New Roman"/>
                <a:ea typeface="Times New Roman"/>
                <a:cs typeface="Times New Roman"/>
                <a:sym typeface="Times New Roman"/>
              </a:rPr>
              <a:t>1M</a:t>
            </a:r>
            <a:r>
              <a:rPr lang="en" sz="1700">
                <a:latin typeface="Times New Roman"/>
                <a:ea typeface="Times New Roman"/>
                <a:cs typeface="Times New Roman"/>
                <a:sym typeface="Times New Roman"/>
              </a:rPr>
              <a:t> speakers</a:t>
            </a:r>
            <a:endParaRPr sz="1700">
              <a:latin typeface="Times New Roman"/>
              <a:ea typeface="Times New Roman"/>
              <a:cs typeface="Times New Roman"/>
              <a:sym typeface="Times New Roman"/>
            </a:endParaRPr>
          </a:p>
        </p:txBody>
      </p:sp>
      <p:sp>
        <p:nvSpPr>
          <p:cNvPr id="289" name="Google Shape;289;p64"/>
          <p:cNvSpPr/>
          <p:nvPr/>
        </p:nvSpPr>
        <p:spPr>
          <a:xfrm>
            <a:off x="475500" y="4370301"/>
            <a:ext cx="6694800" cy="393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Number of individuals who can speak but can’t read/write their Language</a:t>
            </a:r>
            <a:endParaRPr sz="1700">
              <a:latin typeface="Times New Roman"/>
              <a:ea typeface="Times New Roman"/>
              <a:cs typeface="Times New Roman"/>
              <a:sym typeface="Times New Roman"/>
            </a:endParaRPr>
          </a:p>
        </p:txBody>
      </p:sp>
      <p:sp>
        <p:nvSpPr>
          <p:cNvPr id="290" name="Google Shape;290;p64"/>
          <p:cNvSpPr/>
          <p:nvPr/>
        </p:nvSpPr>
        <p:spPr>
          <a:xfrm>
            <a:off x="7435868" y="1162075"/>
            <a:ext cx="782700" cy="7269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415</a:t>
            </a:r>
            <a:endParaRPr b="1"/>
          </a:p>
        </p:txBody>
      </p:sp>
      <p:sp>
        <p:nvSpPr>
          <p:cNvPr id="291" name="Google Shape;291;p64"/>
          <p:cNvSpPr/>
          <p:nvPr/>
        </p:nvSpPr>
        <p:spPr>
          <a:xfrm>
            <a:off x="7435868" y="1915475"/>
            <a:ext cx="782700" cy="7269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121</a:t>
            </a:r>
            <a:endParaRPr b="1"/>
          </a:p>
        </p:txBody>
      </p:sp>
      <p:sp>
        <p:nvSpPr>
          <p:cNvPr id="292" name="Google Shape;292;p64"/>
          <p:cNvSpPr/>
          <p:nvPr/>
        </p:nvSpPr>
        <p:spPr>
          <a:xfrm>
            <a:off x="7435868" y="2668875"/>
            <a:ext cx="782700" cy="7269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60</a:t>
            </a:r>
            <a:endParaRPr b="1"/>
          </a:p>
        </p:txBody>
      </p:sp>
      <p:sp>
        <p:nvSpPr>
          <p:cNvPr id="293" name="Google Shape;293;p64"/>
          <p:cNvSpPr/>
          <p:nvPr/>
        </p:nvSpPr>
        <p:spPr>
          <a:xfrm>
            <a:off x="7435868" y="3449173"/>
            <a:ext cx="782700" cy="7269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29</a:t>
            </a:r>
            <a:endParaRPr b="1"/>
          </a:p>
        </p:txBody>
      </p:sp>
      <p:sp>
        <p:nvSpPr>
          <p:cNvPr id="294" name="Google Shape;294;p64"/>
          <p:cNvSpPr/>
          <p:nvPr/>
        </p:nvSpPr>
        <p:spPr>
          <a:xfrm>
            <a:off x="7430018" y="4215494"/>
            <a:ext cx="782700" cy="726900"/>
          </a:xfrm>
          <a:prstGeom prst="ellipse">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300M</a:t>
            </a:r>
            <a:endParaRPr b="1"/>
          </a:p>
        </p:txBody>
      </p:sp>
      <p:sp>
        <p:nvSpPr>
          <p:cNvPr id="295" name="Google Shape;295;p64"/>
          <p:cNvSpPr txBox="1"/>
          <p:nvPr/>
        </p:nvSpPr>
        <p:spPr>
          <a:xfrm>
            <a:off x="0" y="3893425"/>
            <a:ext cx="4920300" cy="11634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br>
              <a:rPr lang="en" sz="1000">
                <a:solidFill>
                  <a:schemeClr val="dk1"/>
                </a:solidFill>
                <a:latin typeface="Open Sans"/>
                <a:ea typeface="Open Sans"/>
                <a:cs typeface="Open Sans"/>
                <a:sym typeface="Open Sans"/>
              </a:rPr>
            </a:b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a:t>
            </a:r>
            <a:endParaRPr sz="1000">
              <a:solidFill>
                <a:schemeClr val="dk1"/>
              </a:solidFill>
              <a:latin typeface="Open Sans"/>
              <a:ea typeface="Open Sans"/>
              <a:cs typeface="Open Sans"/>
              <a:sym typeface="Open Sans"/>
            </a:endParaRPr>
          </a:p>
          <a:p>
            <a:pPr indent="0" lvl="0" marL="0" rtl="0" algn="l">
              <a:lnSpc>
                <a:spcPct val="115000"/>
              </a:lnSpc>
              <a:spcBef>
                <a:spcPts val="1600"/>
              </a:spcBef>
              <a:spcAft>
                <a:spcPts val="1600"/>
              </a:spcAft>
              <a:buClr>
                <a:schemeClr val="dk1"/>
              </a:buClr>
              <a:buSzPts val="1100"/>
              <a:buFont typeface="Arial"/>
              <a:buNone/>
            </a:pPr>
            <a:r>
              <a:rPr lang="en" sz="1000">
                <a:solidFill>
                  <a:schemeClr val="dk1"/>
                </a:solidFill>
                <a:latin typeface="Open Sans"/>
                <a:ea typeface="Open Sans"/>
                <a:cs typeface="Open Sans"/>
                <a:sym typeface="Open Sans"/>
              </a:rPr>
              <a:t>*Numbers on this slide aren’t exact, but can be agreed upon for discussion.</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a:t>
            </a:r>
            <a:endParaRPr sz="10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91"/>
          <p:cNvSpPr txBox="1"/>
          <p:nvPr>
            <p:ph type="title"/>
          </p:nvPr>
        </p:nvSpPr>
        <p:spPr>
          <a:xfrm>
            <a:off x="406100" y="662500"/>
            <a:ext cx="8520600" cy="50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1" sz="3400">
              <a:solidFill>
                <a:srgbClr val="434343"/>
              </a:solidFill>
            </a:endParaRPr>
          </a:p>
          <a:p>
            <a:pPr indent="0" lvl="0" marL="0" rtl="0" algn="ctr">
              <a:spcBef>
                <a:spcPts val="0"/>
              </a:spcBef>
              <a:spcAft>
                <a:spcPts val="0"/>
              </a:spcAft>
              <a:buClr>
                <a:schemeClr val="dk1"/>
              </a:buClr>
              <a:buSzPts val="1100"/>
              <a:buFont typeface="Arial"/>
              <a:buNone/>
            </a:pPr>
            <a:r>
              <a:t/>
            </a:r>
            <a:endParaRPr b="1" sz="3400">
              <a:solidFill>
                <a:srgbClr val="434343"/>
              </a:solidFill>
            </a:endParaRPr>
          </a:p>
          <a:p>
            <a:pPr indent="0" lvl="0" marL="0" rtl="0" algn="ctr">
              <a:spcBef>
                <a:spcPts val="0"/>
              </a:spcBef>
              <a:spcAft>
                <a:spcPts val="0"/>
              </a:spcAft>
              <a:buClr>
                <a:schemeClr val="dk1"/>
              </a:buClr>
              <a:buSzPts val="1100"/>
              <a:buFont typeface="Arial"/>
              <a:buNone/>
            </a:pPr>
            <a:r>
              <a:rPr b="1" lang="en" sz="3400">
                <a:solidFill>
                  <a:srgbClr val="434343"/>
                </a:solidFill>
                <a:latin typeface="Economica"/>
                <a:ea typeface="Economica"/>
                <a:cs typeface="Economica"/>
                <a:sym typeface="Economica"/>
              </a:rPr>
              <a:t>Analysis (Test Set) 3.2</a:t>
            </a:r>
            <a:endParaRPr b="1" sz="3400">
              <a:solidFill>
                <a:srgbClr val="434343"/>
              </a:solidFill>
              <a:latin typeface="Economica"/>
              <a:ea typeface="Economica"/>
              <a:cs typeface="Economica"/>
              <a:sym typeface="Economica"/>
            </a:endParaRPr>
          </a:p>
          <a:p>
            <a:pPr indent="0" lvl="0" marL="0" rtl="0" algn="ctr">
              <a:spcBef>
                <a:spcPts val="0"/>
              </a:spcBef>
              <a:spcAft>
                <a:spcPts val="0"/>
              </a:spcAft>
              <a:buNone/>
            </a:pPr>
            <a:r>
              <a:t/>
            </a:r>
            <a:endParaRPr b="1" sz="3400">
              <a:solidFill>
                <a:srgbClr val="434343"/>
              </a:solidFill>
              <a:latin typeface="Economica"/>
              <a:ea typeface="Economica"/>
              <a:cs typeface="Economica"/>
              <a:sym typeface="Economica"/>
            </a:endParaRPr>
          </a:p>
        </p:txBody>
      </p:sp>
      <p:sp>
        <p:nvSpPr>
          <p:cNvPr id="566" name="Google Shape;566;p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567" name="Google Shape;567;p91"/>
          <p:cNvGraphicFramePr/>
          <p:nvPr/>
        </p:nvGraphicFramePr>
        <p:xfrm>
          <a:off x="311700" y="831300"/>
          <a:ext cx="3000000" cy="3000000"/>
        </p:xfrm>
        <a:graphic>
          <a:graphicData uri="http://schemas.openxmlformats.org/drawingml/2006/table">
            <a:tbl>
              <a:tblPr>
                <a:noFill/>
                <a:tableStyleId>{B6674521-3851-4AFE-9167-808461F217D0}</a:tableStyleId>
              </a:tblPr>
              <a:tblGrid>
                <a:gridCol w="2177350"/>
                <a:gridCol w="2177350"/>
                <a:gridCol w="2177350"/>
                <a:gridCol w="2177350"/>
              </a:tblGrid>
              <a:tr h="381000">
                <a:tc>
                  <a:txBody>
                    <a:bodyPr/>
                    <a:lstStyle/>
                    <a:p>
                      <a:pPr indent="0" lvl="0" marL="0" rtl="0" algn="ctr">
                        <a:spcBef>
                          <a:spcPts val="0"/>
                        </a:spcBef>
                        <a:spcAft>
                          <a:spcPts val="0"/>
                        </a:spcAft>
                        <a:buNone/>
                      </a:pPr>
                      <a:r>
                        <a:rPr b="1" lang="en"/>
                        <a:t>Disfluent</a:t>
                      </a:r>
                      <a:endParaRPr b="1"/>
                    </a:p>
                  </a:txBody>
                  <a:tcPr marT="91425" marB="91425" marR="91425" marL="91425"/>
                </a:tc>
                <a:tc>
                  <a:txBody>
                    <a:bodyPr/>
                    <a:lstStyle/>
                    <a:p>
                      <a:pPr indent="0" lvl="0" marL="0" rtl="0" algn="ctr">
                        <a:spcBef>
                          <a:spcPts val="0"/>
                        </a:spcBef>
                        <a:spcAft>
                          <a:spcPts val="0"/>
                        </a:spcAft>
                        <a:buNone/>
                      </a:pPr>
                      <a:r>
                        <a:rPr b="1" lang="en"/>
                        <a:t>Transformer</a:t>
                      </a:r>
                      <a:endParaRPr b="1"/>
                    </a:p>
                  </a:txBody>
                  <a:tcPr marT="91425" marB="91425" marR="91425" marL="91425"/>
                </a:tc>
                <a:tc>
                  <a:txBody>
                    <a:bodyPr/>
                    <a:lstStyle/>
                    <a:p>
                      <a:pPr indent="0" lvl="0" marL="0" rtl="0" algn="ctr">
                        <a:spcBef>
                          <a:spcPts val="0"/>
                        </a:spcBef>
                        <a:spcAft>
                          <a:spcPts val="0"/>
                        </a:spcAft>
                        <a:buNone/>
                      </a:pPr>
                      <a:r>
                        <a:rPr b="1" lang="en"/>
                        <a:t>LSTM</a:t>
                      </a:r>
                      <a:endParaRPr b="1"/>
                    </a:p>
                  </a:txBody>
                  <a:tcPr marT="91425" marB="91425" marR="91425" marL="91425"/>
                </a:tc>
                <a:tc>
                  <a:txBody>
                    <a:bodyPr/>
                    <a:lstStyle/>
                    <a:p>
                      <a:pPr indent="0" lvl="0" marL="0" rtl="0" algn="ctr">
                        <a:spcBef>
                          <a:spcPts val="0"/>
                        </a:spcBef>
                        <a:spcAft>
                          <a:spcPts val="0"/>
                        </a:spcAft>
                        <a:buNone/>
                      </a:pPr>
                      <a:r>
                        <a:rPr b="1" lang="en"/>
                        <a:t>Reference</a:t>
                      </a:r>
                      <a:endParaRPr b="1"/>
                    </a:p>
                  </a:txBody>
                  <a:tcPr marT="91425" marB="91425" marR="91425" marL="91425"/>
                </a:tc>
              </a:tr>
              <a:tr h="396200">
                <a:tc>
                  <a:txBody>
                    <a:bodyPr/>
                    <a:lstStyle/>
                    <a:p>
                      <a:pPr indent="0" lvl="0" marL="0" rtl="0" algn="l">
                        <a:spcBef>
                          <a:spcPts val="0"/>
                        </a:spcBef>
                        <a:spcAft>
                          <a:spcPts val="0"/>
                        </a:spcAft>
                        <a:buNone/>
                      </a:pPr>
                      <a:r>
                        <a:rPr lang="en">
                          <a:solidFill>
                            <a:srgbClr val="FF0000"/>
                          </a:solidFill>
                        </a:rPr>
                        <a:t>i was i was</a:t>
                      </a:r>
                      <a:r>
                        <a:rPr lang="en"/>
                        <a:t> very against our involvement so quickly</a:t>
                      </a:r>
                      <a:endParaRPr/>
                    </a:p>
                  </a:txBody>
                  <a:tcPr marT="91425" marB="91425" marR="91425" marL="91425"/>
                </a:tc>
                <a:tc>
                  <a:txBody>
                    <a:bodyPr/>
                    <a:lstStyle/>
                    <a:p>
                      <a:pPr indent="0" lvl="0" marL="0" rtl="0" algn="l">
                        <a:spcBef>
                          <a:spcPts val="0"/>
                        </a:spcBef>
                        <a:spcAft>
                          <a:spcPts val="0"/>
                        </a:spcAft>
                        <a:buNone/>
                      </a:pPr>
                      <a:r>
                        <a:rPr lang="en"/>
                        <a:t>i was very against our involvement so quickly</a:t>
                      </a:r>
                      <a:endParaRPr/>
                    </a:p>
                  </a:txBody>
                  <a:tcPr marT="91425" marB="91425" marR="91425" marL="91425"/>
                </a:tc>
                <a:tc>
                  <a:txBody>
                    <a:bodyPr/>
                    <a:lstStyle/>
                    <a:p>
                      <a:pPr indent="0" lvl="0" marL="0" rtl="0" algn="l">
                        <a:spcBef>
                          <a:spcPts val="0"/>
                        </a:spcBef>
                        <a:spcAft>
                          <a:spcPts val="0"/>
                        </a:spcAft>
                        <a:buNone/>
                      </a:pPr>
                      <a:r>
                        <a:rPr lang="en"/>
                        <a:t>i was very </a:t>
                      </a:r>
                      <a:r>
                        <a:rPr lang="en">
                          <a:solidFill>
                            <a:srgbClr val="FF0000"/>
                          </a:solidFill>
                        </a:rPr>
                        <a:t>fortunate</a:t>
                      </a:r>
                      <a:r>
                        <a:rPr lang="en"/>
                        <a:t> with our </a:t>
                      </a:r>
                      <a:r>
                        <a:rPr lang="en">
                          <a:solidFill>
                            <a:srgbClr val="FF0000"/>
                          </a:solidFill>
                        </a:rPr>
                        <a:t>economy</a:t>
                      </a:r>
                      <a:r>
                        <a:rPr lang="en"/>
                        <a:t> so quickly</a:t>
                      </a:r>
                      <a:endParaRPr/>
                    </a:p>
                    <a:p>
                      <a:pPr indent="0" lvl="0" marL="0" rtl="0" algn="l">
                        <a:spcBef>
                          <a:spcPts val="0"/>
                        </a:spcBef>
                        <a:spcAft>
                          <a:spcPts val="0"/>
                        </a:spcAft>
                        <a:buNone/>
                      </a:pPr>
                      <a:r>
                        <a:rPr i="1" lang="en">
                          <a:solidFill>
                            <a:srgbClr val="0000FF"/>
                          </a:solidFill>
                        </a:rPr>
                        <a:t>(remarks: intent &amp; content change)</a:t>
                      </a:r>
                      <a:endParaRPr i="1">
                        <a:solidFill>
                          <a:srgbClr val="0000F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i was very against our involvement so quickly</a:t>
                      </a:r>
                      <a:endParaRPr>
                        <a:solidFill>
                          <a:schemeClr val="dk1"/>
                        </a:solidFill>
                      </a:endParaRPr>
                    </a:p>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lang="en">
                          <a:solidFill>
                            <a:srgbClr val="FF0000"/>
                          </a:solidFill>
                        </a:rPr>
                        <a:t>but </a:t>
                      </a:r>
                      <a:r>
                        <a:rPr lang="en"/>
                        <a:t>i'm not for sure we know exactly what</a:t>
                      </a:r>
                      <a:r>
                        <a:rPr lang="en">
                          <a:solidFill>
                            <a:srgbClr val="FF0000"/>
                          </a:solidFill>
                        </a:rPr>
                        <a:t> what </a:t>
                      </a:r>
                      <a:r>
                        <a:rPr lang="en"/>
                        <a:t>all happened in that situation</a:t>
                      </a:r>
                      <a:endParaRPr/>
                    </a:p>
                  </a:txBody>
                  <a:tcPr marT="91425" marB="91425" marR="91425" marL="91425"/>
                </a:tc>
                <a:tc>
                  <a:txBody>
                    <a:bodyPr/>
                    <a:lstStyle/>
                    <a:p>
                      <a:pPr indent="0" lvl="0" marL="0" rtl="0" algn="l">
                        <a:spcBef>
                          <a:spcPts val="0"/>
                        </a:spcBef>
                        <a:spcAft>
                          <a:spcPts val="0"/>
                        </a:spcAft>
                        <a:buNone/>
                      </a:pPr>
                      <a:r>
                        <a:rPr lang="en"/>
                        <a:t>i'm not for sure we know exactly what all happened in that situation</a:t>
                      </a:r>
                      <a:endParaRPr/>
                    </a:p>
                  </a:txBody>
                  <a:tcPr marT="91425" marB="91425" marR="91425" marL="91425"/>
                </a:tc>
                <a:tc>
                  <a:txBody>
                    <a:bodyPr/>
                    <a:lstStyle/>
                    <a:p>
                      <a:pPr indent="0" lvl="0" marL="0" rtl="0" algn="l">
                        <a:spcBef>
                          <a:spcPts val="0"/>
                        </a:spcBef>
                        <a:spcAft>
                          <a:spcPts val="0"/>
                        </a:spcAft>
                        <a:buNone/>
                      </a:pPr>
                      <a:r>
                        <a:rPr lang="en">
                          <a:solidFill>
                            <a:srgbClr val="FF0000"/>
                          </a:solidFill>
                        </a:rPr>
                        <a:t>although</a:t>
                      </a:r>
                      <a:r>
                        <a:rPr lang="en"/>
                        <a:t> i'm not for sure we know exactly what all </a:t>
                      </a:r>
                      <a:r>
                        <a:rPr lang="en">
                          <a:solidFill>
                            <a:srgbClr val="FF0000"/>
                          </a:solidFill>
                        </a:rPr>
                        <a:t>what </a:t>
                      </a:r>
                      <a:r>
                        <a:rPr lang="en"/>
                        <a:t>happened in that situation</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i'm not for sure we know exactly what all happened in that situation</a:t>
                      </a:r>
                      <a:endParaRPr/>
                    </a:p>
                  </a:txBody>
                  <a:tcPr marT="91425" marB="91425" marR="91425" marL="91425"/>
                </a:tc>
              </a:tr>
              <a:tr h="396200">
                <a:tc>
                  <a:txBody>
                    <a:bodyPr/>
                    <a:lstStyle/>
                    <a:p>
                      <a:pPr indent="0" lvl="0" marL="0" rtl="0" algn="l">
                        <a:spcBef>
                          <a:spcPts val="0"/>
                        </a:spcBef>
                        <a:spcAft>
                          <a:spcPts val="0"/>
                        </a:spcAft>
                        <a:buNone/>
                      </a:pPr>
                      <a:r>
                        <a:rPr lang="en">
                          <a:solidFill>
                            <a:srgbClr val="FF0000"/>
                          </a:solidFill>
                        </a:rPr>
                        <a:t>uh and then </a:t>
                      </a:r>
                      <a:r>
                        <a:rPr lang="en"/>
                        <a:t>i saw a nightline program last night about all the funding of hussein's </a:t>
                      </a:r>
                      <a:r>
                        <a:rPr lang="en">
                          <a:solidFill>
                            <a:srgbClr val="FF0000"/>
                          </a:solidFill>
                        </a:rPr>
                        <a:t>uh</a:t>
                      </a:r>
                      <a:r>
                        <a:rPr lang="en"/>
                        <a:t> back as early as nineteen eighty-six</a:t>
                      </a:r>
                      <a:endParaRPr/>
                    </a:p>
                  </a:txBody>
                  <a:tcPr marT="91425" marB="91425" marR="91425" marL="91425"/>
                </a:tc>
                <a:tc>
                  <a:txBody>
                    <a:bodyPr/>
                    <a:lstStyle/>
                    <a:p>
                      <a:pPr indent="0" lvl="0" marL="0" rtl="0" algn="l">
                        <a:spcBef>
                          <a:spcPts val="0"/>
                        </a:spcBef>
                        <a:spcAft>
                          <a:spcPts val="0"/>
                        </a:spcAft>
                        <a:buNone/>
                      </a:pPr>
                      <a:r>
                        <a:rPr lang="en">
                          <a:solidFill>
                            <a:srgbClr val="FF0000"/>
                          </a:solidFill>
                        </a:rPr>
                        <a:t>then</a:t>
                      </a:r>
                      <a:r>
                        <a:rPr lang="en"/>
                        <a:t> i saw a </a:t>
                      </a:r>
                      <a:r>
                        <a:rPr lang="en">
                          <a:solidFill>
                            <a:srgbClr val="FF0000"/>
                          </a:solidFill>
                        </a:rPr>
                        <a:t>pilot</a:t>
                      </a:r>
                      <a:r>
                        <a:rPr lang="en"/>
                        <a:t> program last night about all the last funding of the early </a:t>
                      </a:r>
                      <a:r>
                        <a:rPr lang="en">
                          <a:solidFill>
                            <a:srgbClr val="FF0000"/>
                          </a:solidFill>
                        </a:rPr>
                        <a:t>forties</a:t>
                      </a:r>
                      <a:r>
                        <a:rPr lang="en"/>
                        <a:t> as nineteen eighty-six</a:t>
                      </a:r>
                      <a:endParaRPr/>
                    </a:p>
                    <a:p>
                      <a:pPr indent="0" lvl="0" marL="0" rtl="0" algn="l">
                        <a:spcBef>
                          <a:spcPts val="0"/>
                        </a:spcBef>
                        <a:spcAft>
                          <a:spcPts val="0"/>
                        </a:spcAft>
                        <a:buNone/>
                      </a:pPr>
                      <a:r>
                        <a:rPr i="1" lang="en">
                          <a:solidFill>
                            <a:srgbClr val="0000FF"/>
                          </a:solidFill>
                        </a:rPr>
                        <a:t>(remarks: missing some content)</a:t>
                      </a:r>
                      <a:endParaRPr i="1">
                        <a:solidFill>
                          <a:srgbClr val="0000F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when i did a court saw plano news about all the funding of the month of getting back as early as nineteen eighty-six</a:t>
                      </a:r>
                      <a:endParaRPr/>
                    </a:p>
                    <a:p>
                      <a:pPr indent="0" lvl="0" marL="0" rtl="0" algn="l">
                        <a:spcBef>
                          <a:spcPts val="0"/>
                        </a:spcBef>
                        <a:spcAft>
                          <a:spcPts val="0"/>
                        </a:spcAft>
                        <a:buNone/>
                      </a:pPr>
                      <a:r>
                        <a:rPr i="1" lang="en">
                          <a:solidFill>
                            <a:srgbClr val="0000FF"/>
                          </a:solidFill>
                        </a:rPr>
                        <a:t>(remarks: random)</a:t>
                      </a:r>
                      <a:endParaRPr i="1">
                        <a:solidFill>
                          <a:srgbClr val="0000FF"/>
                        </a:solidFill>
                      </a:endParaRPr>
                    </a:p>
                  </a:txBody>
                  <a:tcPr marT="91425" marB="91425" marR="91425" marL="91425"/>
                </a:tc>
                <a:tc>
                  <a:txBody>
                    <a:bodyPr/>
                    <a:lstStyle/>
                    <a:p>
                      <a:pPr indent="0" lvl="0" marL="0" rtl="0" algn="l">
                        <a:spcBef>
                          <a:spcPts val="0"/>
                        </a:spcBef>
                        <a:spcAft>
                          <a:spcPts val="0"/>
                        </a:spcAft>
                        <a:buNone/>
                      </a:pPr>
                      <a:r>
                        <a:rPr lang="en"/>
                        <a:t>i saw a nightline program last night about all the funding of hussein's back as early as nineteen eighty-six</a:t>
                      </a:r>
                      <a:endParaRPr/>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92"/>
          <p:cNvSpPr txBox="1"/>
          <p:nvPr>
            <p:ph type="title"/>
          </p:nvPr>
        </p:nvSpPr>
        <p:spPr>
          <a:xfrm>
            <a:off x="311700" y="409725"/>
            <a:ext cx="8520600" cy="63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400">
                <a:solidFill>
                  <a:srgbClr val="434343"/>
                </a:solidFill>
                <a:latin typeface="Economica"/>
                <a:ea typeface="Economica"/>
                <a:cs typeface="Economica"/>
                <a:sym typeface="Economica"/>
              </a:rPr>
              <a:t>Analysis (Test Set) 3.3</a:t>
            </a:r>
            <a:endParaRPr b="1" sz="3400">
              <a:solidFill>
                <a:srgbClr val="434343"/>
              </a:solidFill>
              <a:latin typeface="Economica"/>
              <a:ea typeface="Economica"/>
              <a:cs typeface="Economica"/>
              <a:sym typeface="Economica"/>
            </a:endParaRPr>
          </a:p>
          <a:p>
            <a:pPr indent="0" lvl="0" marL="0" rtl="0" algn="ctr">
              <a:spcBef>
                <a:spcPts val="0"/>
              </a:spcBef>
              <a:spcAft>
                <a:spcPts val="0"/>
              </a:spcAft>
              <a:buNone/>
            </a:pPr>
            <a:r>
              <a:t/>
            </a:r>
            <a:endParaRPr b="1" sz="3400">
              <a:solidFill>
                <a:srgbClr val="434343"/>
              </a:solidFill>
              <a:latin typeface="Economica"/>
              <a:ea typeface="Economica"/>
              <a:cs typeface="Economica"/>
              <a:sym typeface="Economica"/>
            </a:endParaRPr>
          </a:p>
        </p:txBody>
      </p:sp>
      <p:sp>
        <p:nvSpPr>
          <p:cNvPr id="573" name="Google Shape;573;p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574" name="Google Shape;574;p92"/>
          <p:cNvGraphicFramePr/>
          <p:nvPr/>
        </p:nvGraphicFramePr>
        <p:xfrm>
          <a:off x="311700" y="506075"/>
          <a:ext cx="3000000" cy="3000000"/>
        </p:xfrm>
        <a:graphic>
          <a:graphicData uri="http://schemas.openxmlformats.org/drawingml/2006/table">
            <a:tbl>
              <a:tblPr>
                <a:noFill/>
                <a:tableStyleId>{B6674521-3851-4AFE-9167-808461F217D0}</a:tableStyleId>
              </a:tblPr>
              <a:tblGrid>
                <a:gridCol w="2177350"/>
                <a:gridCol w="2177350"/>
                <a:gridCol w="2177350"/>
                <a:gridCol w="2177350"/>
              </a:tblGrid>
              <a:tr h="373500">
                <a:tc>
                  <a:txBody>
                    <a:bodyPr/>
                    <a:lstStyle/>
                    <a:p>
                      <a:pPr indent="0" lvl="0" marL="0" rtl="0" algn="ctr">
                        <a:spcBef>
                          <a:spcPts val="0"/>
                        </a:spcBef>
                        <a:spcAft>
                          <a:spcPts val="0"/>
                        </a:spcAft>
                        <a:buNone/>
                      </a:pPr>
                      <a:r>
                        <a:rPr b="1" lang="en"/>
                        <a:t>Disfluent</a:t>
                      </a:r>
                      <a:endParaRPr b="1"/>
                    </a:p>
                  </a:txBody>
                  <a:tcPr marT="91425" marB="91425" marR="91425" marL="91425"/>
                </a:tc>
                <a:tc>
                  <a:txBody>
                    <a:bodyPr/>
                    <a:lstStyle/>
                    <a:p>
                      <a:pPr indent="0" lvl="0" marL="0" rtl="0" algn="ctr">
                        <a:spcBef>
                          <a:spcPts val="0"/>
                        </a:spcBef>
                        <a:spcAft>
                          <a:spcPts val="0"/>
                        </a:spcAft>
                        <a:buNone/>
                      </a:pPr>
                      <a:r>
                        <a:rPr b="1" lang="en"/>
                        <a:t>Transformer</a:t>
                      </a:r>
                      <a:endParaRPr b="1"/>
                    </a:p>
                  </a:txBody>
                  <a:tcPr marT="91425" marB="91425" marR="91425" marL="91425"/>
                </a:tc>
                <a:tc>
                  <a:txBody>
                    <a:bodyPr/>
                    <a:lstStyle/>
                    <a:p>
                      <a:pPr indent="0" lvl="0" marL="0" rtl="0" algn="ctr">
                        <a:spcBef>
                          <a:spcPts val="0"/>
                        </a:spcBef>
                        <a:spcAft>
                          <a:spcPts val="0"/>
                        </a:spcAft>
                        <a:buNone/>
                      </a:pPr>
                      <a:r>
                        <a:rPr b="1" lang="en"/>
                        <a:t>LSTM</a:t>
                      </a:r>
                      <a:endParaRPr b="1"/>
                    </a:p>
                  </a:txBody>
                  <a:tcPr marT="91425" marB="91425" marR="91425" marL="91425"/>
                </a:tc>
                <a:tc>
                  <a:txBody>
                    <a:bodyPr/>
                    <a:lstStyle/>
                    <a:p>
                      <a:pPr indent="0" lvl="0" marL="0" rtl="0" algn="ctr">
                        <a:spcBef>
                          <a:spcPts val="0"/>
                        </a:spcBef>
                        <a:spcAft>
                          <a:spcPts val="0"/>
                        </a:spcAft>
                        <a:buNone/>
                      </a:pPr>
                      <a:r>
                        <a:rPr b="1" lang="en"/>
                        <a:t>Reference</a:t>
                      </a:r>
                      <a:endParaRPr b="1"/>
                    </a:p>
                  </a:txBody>
                  <a:tcPr marT="91425" marB="91425" marR="91425" marL="91425"/>
                </a:tc>
              </a:tr>
              <a:tr h="1969200">
                <a:tc>
                  <a:txBody>
                    <a:bodyPr/>
                    <a:lstStyle/>
                    <a:p>
                      <a:pPr indent="0" lvl="0" marL="0" rtl="0" algn="l">
                        <a:spcBef>
                          <a:spcPts val="0"/>
                        </a:spcBef>
                        <a:spcAft>
                          <a:spcPts val="0"/>
                        </a:spcAft>
                        <a:buNone/>
                      </a:pPr>
                      <a:r>
                        <a:rPr lang="en">
                          <a:solidFill>
                            <a:srgbClr val="FF0000"/>
                          </a:solidFill>
                        </a:rPr>
                        <a:t>i just think i think</a:t>
                      </a:r>
                      <a:r>
                        <a:rPr lang="en"/>
                        <a:t> </a:t>
                      </a:r>
                      <a:r>
                        <a:rPr lang="en">
                          <a:solidFill>
                            <a:srgbClr val="E06666"/>
                          </a:solidFill>
                        </a:rPr>
                        <a:t>if we had been very i mean</a:t>
                      </a:r>
                      <a:r>
                        <a:rPr lang="en"/>
                        <a:t> if we had that good of a correlation through the united nations then they could have </a:t>
                      </a:r>
                      <a:r>
                        <a:rPr lang="en">
                          <a:solidFill>
                            <a:srgbClr val="FF0000"/>
                          </a:solidFill>
                        </a:rPr>
                        <a:t>uh they could have</a:t>
                      </a:r>
                      <a:r>
                        <a:rPr lang="en"/>
                        <a:t> made sanctions work i'm pretty sure</a:t>
                      </a:r>
                      <a:endParaRPr/>
                    </a:p>
                  </a:txBody>
                  <a:tcPr marT="91425" marB="91425" marR="91425" marL="91425"/>
                </a:tc>
                <a:tc>
                  <a:txBody>
                    <a:bodyPr/>
                    <a:lstStyle/>
                    <a:p>
                      <a:pPr indent="0" lvl="0" marL="0" rtl="0" algn="l">
                        <a:spcBef>
                          <a:spcPts val="0"/>
                        </a:spcBef>
                        <a:spcAft>
                          <a:spcPts val="0"/>
                        </a:spcAft>
                        <a:buNone/>
                      </a:pPr>
                      <a:r>
                        <a:rPr lang="en">
                          <a:solidFill>
                            <a:srgbClr val="FF0000"/>
                          </a:solidFill>
                        </a:rPr>
                        <a:t>i just think</a:t>
                      </a:r>
                      <a:r>
                        <a:rPr lang="en">
                          <a:solidFill>
                            <a:srgbClr val="EA9999"/>
                          </a:solidFill>
                        </a:rPr>
                        <a:t> if we had been very i mean </a:t>
                      </a:r>
                      <a:r>
                        <a:rPr lang="en"/>
                        <a:t>if we had that good </a:t>
                      </a:r>
                      <a:r>
                        <a:rPr lang="en">
                          <a:solidFill>
                            <a:srgbClr val="FF0000"/>
                          </a:solidFill>
                        </a:rPr>
                        <a:t>type of stuff</a:t>
                      </a:r>
                      <a:r>
                        <a:rPr lang="en"/>
                        <a:t> through the united nations </a:t>
                      </a:r>
                      <a:r>
                        <a:rPr lang="en">
                          <a:solidFill>
                            <a:srgbClr val="FF0000"/>
                          </a:solidFill>
                        </a:rPr>
                        <a:t>that</a:t>
                      </a:r>
                      <a:r>
                        <a:rPr lang="en"/>
                        <a:t> they could have </a:t>
                      </a:r>
                      <a:r>
                        <a:rPr lang="en">
                          <a:solidFill>
                            <a:srgbClr val="FF9900"/>
                          </a:solidFill>
                        </a:rPr>
                        <a:t>made pretty </a:t>
                      </a:r>
                      <a:r>
                        <a:rPr lang="en"/>
                        <a:t>much of thing</a:t>
                      </a:r>
                      <a:br>
                        <a:rPr lang="en"/>
                      </a:br>
                      <a:r>
                        <a:rPr i="1" lang="en">
                          <a:solidFill>
                            <a:srgbClr val="0000FF"/>
                          </a:solidFill>
                        </a:rPr>
                        <a:t>(remarks: content missing, dtype: restart)</a:t>
                      </a:r>
                      <a:endParaRPr i="1">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FF0000"/>
                          </a:solidFill>
                        </a:rPr>
                        <a:t>i just think i think if we had been very i mean</a:t>
                      </a:r>
                      <a:r>
                        <a:rPr lang="en"/>
                        <a:t> if we had that good of a </a:t>
                      </a:r>
                      <a:r>
                        <a:rPr lang="en">
                          <a:solidFill>
                            <a:srgbClr val="FF0000"/>
                          </a:solidFill>
                        </a:rPr>
                        <a:t>branch</a:t>
                      </a:r>
                      <a:r>
                        <a:rPr lang="en"/>
                        <a:t> through the united states </a:t>
                      </a:r>
                      <a:r>
                        <a:rPr lang="en">
                          <a:solidFill>
                            <a:srgbClr val="FF0000"/>
                          </a:solidFill>
                        </a:rPr>
                        <a:t>could</a:t>
                      </a:r>
                      <a:r>
                        <a:rPr lang="en"/>
                        <a:t> then they could have made </a:t>
                      </a:r>
                      <a:r>
                        <a:rPr lang="en">
                          <a:solidFill>
                            <a:srgbClr val="FF0000"/>
                          </a:solidFill>
                        </a:rPr>
                        <a:t>work pretty convenient</a:t>
                      </a:r>
                      <a:r>
                        <a:rPr lang="en"/>
                        <a:t> i'm pretty </a:t>
                      </a:r>
                      <a:r>
                        <a:rPr lang="en">
                          <a:solidFill>
                            <a:srgbClr val="FF0000"/>
                          </a:solidFill>
                        </a:rPr>
                        <a:t>much</a:t>
                      </a:r>
                      <a:endParaRPr>
                        <a:solidFill>
                          <a:srgbClr val="FF0000"/>
                        </a:solidFill>
                      </a:endParaRPr>
                    </a:p>
                    <a:p>
                      <a:pPr indent="0" lvl="0" marL="0" rtl="0" algn="l">
                        <a:spcBef>
                          <a:spcPts val="0"/>
                        </a:spcBef>
                        <a:spcAft>
                          <a:spcPts val="0"/>
                        </a:spcAft>
                        <a:buNone/>
                      </a:pPr>
                      <a:r>
                        <a:rPr i="1" lang="en">
                          <a:solidFill>
                            <a:srgbClr val="0000FF"/>
                          </a:solidFill>
                        </a:rPr>
                        <a:t>(remarks: content miss)</a:t>
                      </a:r>
                      <a:endParaRPr i="1">
                        <a:solidFill>
                          <a:srgbClr val="0000F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if we had that good of a correlation through the united nations then they could have made sanctions work i'm pretty sure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txBody>
                  <a:tcPr marT="91425" marB="91425" marR="91425" marL="91425"/>
                </a:tc>
              </a:tr>
              <a:tr h="2208025">
                <a:tc>
                  <a:txBody>
                    <a:bodyPr/>
                    <a:lstStyle/>
                    <a:p>
                      <a:pPr indent="0" lvl="0" marL="0" rtl="0" algn="l">
                        <a:spcBef>
                          <a:spcPts val="0"/>
                        </a:spcBef>
                        <a:spcAft>
                          <a:spcPts val="0"/>
                        </a:spcAft>
                        <a:buNone/>
                      </a:pPr>
                      <a:r>
                        <a:rPr lang="en"/>
                        <a:t>give them the awareness of the different cultures and </a:t>
                      </a:r>
                      <a:r>
                        <a:rPr lang="en">
                          <a:solidFill>
                            <a:srgbClr val="FF0000"/>
                          </a:solidFill>
                        </a:rPr>
                        <a:t>uh you know have all sorts of um</a:t>
                      </a:r>
                      <a:r>
                        <a:rPr lang="en"/>
                        <a:t> at least </a:t>
                      </a:r>
                      <a:r>
                        <a:rPr lang="en">
                          <a:solidFill>
                            <a:srgbClr val="FF0000"/>
                          </a:solidFill>
                        </a:rPr>
                        <a:t>you know</a:t>
                      </a:r>
                      <a:r>
                        <a:rPr lang="en"/>
                        <a:t> let them know </a:t>
                      </a:r>
                      <a:r>
                        <a:rPr lang="en">
                          <a:solidFill>
                            <a:srgbClr val="FF0000"/>
                          </a:solidFill>
                        </a:rPr>
                        <a:t>what that</a:t>
                      </a:r>
                      <a:r>
                        <a:rPr lang="en"/>
                        <a:t> that other people do things differently </a:t>
                      </a:r>
                      <a:r>
                        <a:rPr lang="en">
                          <a:solidFill>
                            <a:srgbClr val="FF0000"/>
                          </a:solidFill>
                        </a:rPr>
                        <a:t>than than than</a:t>
                      </a:r>
                      <a:r>
                        <a:rPr lang="en"/>
                        <a:t> maybe in their own neighborhood</a:t>
                      </a:r>
                      <a:endParaRPr/>
                    </a:p>
                  </a:txBody>
                  <a:tcPr marT="91425" marB="91425" marR="91425" marL="91425"/>
                </a:tc>
                <a:tc>
                  <a:txBody>
                    <a:bodyPr/>
                    <a:lstStyle/>
                    <a:p>
                      <a:pPr indent="0" lvl="0" marL="0" rtl="0" algn="l">
                        <a:spcBef>
                          <a:spcPts val="0"/>
                        </a:spcBef>
                        <a:spcAft>
                          <a:spcPts val="0"/>
                        </a:spcAft>
                        <a:buNone/>
                      </a:pPr>
                      <a:r>
                        <a:rPr lang="en"/>
                        <a:t>give them the </a:t>
                      </a:r>
                      <a:r>
                        <a:rPr lang="en">
                          <a:solidFill>
                            <a:srgbClr val="FF9900"/>
                          </a:solidFill>
                        </a:rPr>
                        <a:t>media fan</a:t>
                      </a:r>
                      <a:r>
                        <a:rPr lang="en"/>
                        <a:t> of different cultures and </a:t>
                      </a:r>
                      <a:r>
                        <a:rPr lang="en">
                          <a:solidFill>
                            <a:srgbClr val="FF0000"/>
                          </a:solidFill>
                        </a:rPr>
                        <a:t>uh</a:t>
                      </a:r>
                      <a:r>
                        <a:rPr lang="en"/>
                        <a:t> </a:t>
                      </a:r>
                      <a:r>
                        <a:rPr lang="en">
                          <a:solidFill>
                            <a:srgbClr val="FF0000"/>
                          </a:solidFill>
                        </a:rPr>
                        <a:t>you know all sorts of um</a:t>
                      </a:r>
                      <a:r>
                        <a:rPr lang="en"/>
                        <a:t> at least let them know</a:t>
                      </a:r>
                      <a:r>
                        <a:rPr lang="en">
                          <a:solidFill>
                            <a:srgbClr val="FF0000"/>
                          </a:solidFill>
                        </a:rPr>
                        <a:t> what</a:t>
                      </a:r>
                      <a:r>
                        <a:rPr lang="en"/>
                        <a:t> other people do that are in their own </a:t>
                      </a:r>
                      <a:r>
                        <a:rPr lang="en">
                          <a:solidFill>
                            <a:srgbClr val="FF0000"/>
                          </a:solidFill>
                        </a:rPr>
                        <a:t>things than</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t>give them the </a:t>
                      </a:r>
                      <a:r>
                        <a:rPr lang="en">
                          <a:solidFill>
                            <a:srgbClr val="FF9900"/>
                          </a:solidFill>
                        </a:rPr>
                        <a:t>gamut of</a:t>
                      </a:r>
                      <a:r>
                        <a:rPr lang="en"/>
                        <a:t> the different cultures and </a:t>
                      </a:r>
                      <a:r>
                        <a:rPr lang="en">
                          <a:solidFill>
                            <a:srgbClr val="FF0000"/>
                          </a:solidFill>
                        </a:rPr>
                        <a:t>the country you have all sorts of basically </a:t>
                      </a:r>
                      <a:r>
                        <a:rPr lang="en"/>
                        <a:t>at least </a:t>
                      </a:r>
                      <a:r>
                        <a:rPr lang="en">
                          <a:solidFill>
                            <a:srgbClr val="FF0000"/>
                          </a:solidFill>
                        </a:rPr>
                        <a:t>you know</a:t>
                      </a:r>
                      <a:r>
                        <a:rPr lang="en"/>
                        <a:t> let them know that </a:t>
                      </a:r>
                      <a:r>
                        <a:rPr lang="en">
                          <a:solidFill>
                            <a:srgbClr val="FF0000"/>
                          </a:solidFill>
                        </a:rPr>
                        <a:t>what that </a:t>
                      </a:r>
                      <a:r>
                        <a:rPr lang="en"/>
                        <a:t>other people do things differently </a:t>
                      </a:r>
                      <a:r>
                        <a:rPr lang="en">
                          <a:solidFill>
                            <a:srgbClr val="FF0000"/>
                          </a:solidFill>
                        </a:rPr>
                        <a:t>than than than</a:t>
                      </a:r>
                      <a:r>
                        <a:rPr lang="en"/>
                        <a:t> in their own neighborhood</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give them the awareness of the different cultures and at least let them know that other people do things differently than maybe in their own neighborhood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93"/>
          <p:cNvSpPr txBox="1"/>
          <p:nvPr>
            <p:ph type="title"/>
          </p:nvPr>
        </p:nvSpPr>
        <p:spPr>
          <a:xfrm>
            <a:off x="406100" y="494050"/>
            <a:ext cx="8520600" cy="63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400">
                <a:solidFill>
                  <a:srgbClr val="434343"/>
                </a:solidFill>
                <a:latin typeface="Economica"/>
                <a:ea typeface="Economica"/>
                <a:cs typeface="Economica"/>
                <a:sym typeface="Economica"/>
              </a:rPr>
              <a:t>Analysis (Test Set) 3.4</a:t>
            </a:r>
            <a:endParaRPr b="1" sz="3400">
              <a:solidFill>
                <a:srgbClr val="434343"/>
              </a:solidFill>
              <a:latin typeface="Economica"/>
              <a:ea typeface="Economica"/>
              <a:cs typeface="Economica"/>
              <a:sym typeface="Economica"/>
            </a:endParaRPr>
          </a:p>
          <a:p>
            <a:pPr indent="0" lvl="0" marL="0" rtl="0" algn="ctr">
              <a:spcBef>
                <a:spcPts val="0"/>
              </a:spcBef>
              <a:spcAft>
                <a:spcPts val="0"/>
              </a:spcAft>
              <a:buNone/>
            </a:pPr>
            <a:r>
              <a:t/>
            </a:r>
            <a:endParaRPr b="1" sz="3400">
              <a:solidFill>
                <a:srgbClr val="434343"/>
              </a:solidFill>
              <a:latin typeface="Economica"/>
              <a:ea typeface="Economica"/>
              <a:cs typeface="Economica"/>
              <a:sym typeface="Economica"/>
            </a:endParaRPr>
          </a:p>
        </p:txBody>
      </p:sp>
      <p:sp>
        <p:nvSpPr>
          <p:cNvPr id="580" name="Google Shape;580;p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581" name="Google Shape;581;p93"/>
          <p:cNvGraphicFramePr/>
          <p:nvPr/>
        </p:nvGraphicFramePr>
        <p:xfrm>
          <a:off x="311700" y="662675"/>
          <a:ext cx="3000000" cy="3000000"/>
        </p:xfrm>
        <a:graphic>
          <a:graphicData uri="http://schemas.openxmlformats.org/drawingml/2006/table">
            <a:tbl>
              <a:tblPr>
                <a:noFill/>
                <a:tableStyleId>{B6674521-3851-4AFE-9167-808461F217D0}</a:tableStyleId>
              </a:tblPr>
              <a:tblGrid>
                <a:gridCol w="2177350"/>
                <a:gridCol w="2177350"/>
                <a:gridCol w="2177350"/>
                <a:gridCol w="2177350"/>
              </a:tblGrid>
              <a:tr h="374725">
                <a:tc>
                  <a:txBody>
                    <a:bodyPr/>
                    <a:lstStyle/>
                    <a:p>
                      <a:pPr indent="0" lvl="0" marL="0" rtl="0" algn="ctr">
                        <a:spcBef>
                          <a:spcPts val="0"/>
                        </a:spcBef>
                        <a:spcAft>
                          <a:spcPts val="0"/>
                        </a:spcAft>
                        <a:buNone/>
                      </a:pPr>
                      <a:r>
                        <a:rPr b="1" lang="en"/>
                        <a:t>Disfluent</a:t>
                      </a:r>
                      <a:endParaRPr b="1"/>
                    </a:p>
                  </a:txBody>
                  <a:tcPr marT="91425" marB="91425" marR="91425" marL="91425"/>
                </a:tc>
                <a:tc>
                  <a:txBody>
                    <a:bodyPr/>
                    <a:lstStyle/>
                    <a:p>
                      <a:pPr indent="0" lvl="0" marL="0" rtl="0" algn="ctr">
                        <a:spcBef>
                          <a:spcPts val="0"/>
                        </a:spcBef>
                        <a:spcAft>
                          <a:spcPts val="0"/>
                        </a:spcAft>
                        <a:buNone/>
                      </a:pPr>
                      <a:r>
                        <a:rPr b="1" lang="en"/>
                        <a:t>Transformer</a:t>
                      </a:r>
                      <a:endParaRPr b="1"/>
                    </a:p>
                  </a:txBody>
                  <a:tcPr marT="91425" marB="91425" marR="91425" marL="91425"/>
                </a:tc>
                <a:tc>
                  <a:txBody>
                    <a:bodyPr/>
                    <a:lstStyle/>
                    <a:p>
                      <a:pPr indent="0" lvl="0" marL="0" rtl="0" algn="ctr">
                        <a:spcBef>
                          <a:spcPts val="0"/>
                        </a:spcBef>
                        <a:spcAft>
                          <a:spcPts val="0"/>
                        </a:spcAft>
                        <a:buNone/>
                      </a:pPr>
                      <a:r>
                        <a:rPr b="1" lang="en"/>
                        <a:t>LSTM</a:t>
                      </a:r>
                      <a:endParaRPr b="1"/>
                    </a:p>
                  </a:txBody>
                  <a:tcPr marT="91425" marB="91425" marR="91425" marL="91425"/>
                </a:tc>
                <a:tc>
                  <a:txBody>
                    <a:bodyPr/>
                    <a:lstStyle/>
                    <a:p>
                      <a:pPr indent="0" lvl="0" marL="0" rtl="0" algn="ctr">
                        <a:spcBef>
                          <a:spcPts val="0"/>
                        </a:spcBef>
                        <a:spcAft>
                          <a:spcPts val="0"/>
                        </a:spcAft>
                        <a:buNone/>
                      </a:pPr>
                      <a:r>
                        <a:rPr b="1" lang="en"/>
                        <a:t>Reference</a:t>
                      </a:r>
                      <a:endParaRPr b="1"/>
                    </a:p>
                  </a:txBody>
                  <a:tcPr marT="91425" marB="91425" marR="91425" marL="91425"/>
                </a:tc>
              </a:tr>
              <a:tr h="438450">
                <a:tc>
                  <a:txBody>
                    <a:bodyPr/>
                    <a:lstStyle/>
                    <a:p>
                      <a:pPr indent="0" lvl="0" marL="0" rtl="0" algn="l">
                        <a:spcBef>
                          <a:spcPts val="0"/>
                        </a:spcBef>
                        <a:spcAft>
                          <a:spcPts val="0"/>
                        </a:spcAft>
                        <a:buNone/>
                      </a:pPr>
                      <a:r>
                        <a:rPr lang="en">
                          <a:solidFill>
                            <a:srgbClr val="FF0000"/>
                          </a:solidFill>
                        </a:rPr>
                        <a:t>well </a:t>
                      </a:r>
                      <a:r>
                        <a:rPr lang="en">
                          <a:solidFill>
                            <a:schemeClr val="dk1"/>
                          </a:solidFill>
                        </a:rPr>
                        <a:t>that's the same thing</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that's the same thing</a:t>
                      </a:r>
                      <a:endParaRPr>
                        <a:solidFill>
                          <a:srgbClr val="FF0000"/>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that's the same thing</a:t>
                      </a:r>
                      <a:endParaRPr>
                        <a:solidFill>
                          <a:schemeClr val="dk1"/>
                        </a:solidFill>
                      </a:endParaRPr>
                    </a:p>
                    <a:p>
                      <a:pPr indent="0" lvl="0" marL="0" rtl="0" algn="l">
                        <a:spcBef>
                          <a:spcPts val="0"/>
                        </a:spcBef>
                        <a:spcAft>
                          <a:spcPts val="0"/>
                        </a:spcAft>
                        <a:buNone/>
                      </a:pPr>
                      <a:r>
                        <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t>that's the same thing</a:t>
                      </a:r>
                      <a:endParaRPr/>
                    </a:p>
                  </a:txBody>
                  <a:tcPr marT="91425" marB="91425" marR="91425" marL="91425"/>
                </a:tc>
              </a:tr>
              <a:tr h="438450">
                <a:tc>
                  <a:txBody>
                    <a:bodyPr/>
                    <a:lstStyle/>
                    <a:p>
                      <a:pPr indent="0" lvl="0" marL="0" rtl="0" algn="l">
                        <a:spcBef>
                          <a:spcPts val="0"/>
                        </a:spcBef>
                        <a:spcAft>
                          <a:spcPts val="0"/>
                        </a:spcAft>
                        <a:buNone/>
                      </a:pPr>
                      <a:r>
                        <a:rPr lang="en">
                          <a:solidFill>
                            <a:srgbClr val="FF0000"/>
                          </a:solidFill>
                        </a:rPr>
                        <a:t>but uh </a:t>
                      </a:r>
                      <a:r>
                        <a:rPr lang="en"/>
                        <a:t>it's just such a volatile area</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it's just such a </a:t>
                      </a:r>
                      <a:r>
                        <a:rPr lang="en">
                          <a:solidFill>
                            <a:srgbClr val="FF0000"/>
                          </a:solidFill>
                        </a:rPr>
                        <a:t>low</a:t>
                      </a:r>
                      <a:r>
                        <a:rPr lang="en">
                          <a:solidFill>
                            <a:schemeClr val="dk1"/>
                          </a:solidFill>
                        </a:rPr>
                        <a:t> area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rgbClr val="FF0000"/>
                          </a:solidFill>
                        </a:rPr>
                        <a:t>since</a:t>
                      </a:r>
                      <a:r>
                        <a:rPr lang="en">
                          <a:solidFill>
                            <a:schemeClr val="dk1"/>
                          </a:solidFill>
                        </a:rPr>
                        <a:t> it's just such a </a:t>
                      </a:r>
                      <a:r>
                        <a:rPr lang="en">
                          <a:solidFill>
                            <a:srgbClr val="FF0000"/>
                          </a:solidFill>
                        </a:rPr>
                        <a:t>wooded</a:t>
                      </a:r>
                      <a:r>
                        <a:rPr lang="en">
                          <a:solidFill>
                            <a:schemeClr val="dk1"/>
                          </a:solidFill>
                        </a:rPr>
                        <a:t> area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it's just such a volatile area</a:t>
                      </a:r>
                      <a:endParaRPr/>
                    </a:p>
                  </a:txBody>
                  <a:tcPr marT="91425" marB="91425" marR="91425" marL="91425"/>
                </a:tc>
              </a:tr>
              <a:tr h="1440375">
                <a:tc>
                  <a:txBody>
                    <a:bodyPr/>
                    <a:lstStyle/>
                    <a:p>
                      <a:pPr indent="0" lvl="0" marL="0" rtl="0" algn="l">
                        <a:spcBef>
                          <a:spcPts val="0"/>
                        </a:spcBef>
                        <a:spcAft>
                          <a:spcPts val="0"/>
                        </a:spcAft>
                        <a:buNone/>
                      </a:pPr>
                      <a:r>
                        <a:rPr lang="en">
                          <a:solidFill>
                            <a:srgbClr val="FF0000"/>
                          </a:solidFill>
                        </a:rPr>
                        <a:t>so uh i just don't see us</a:t>
                      </a:r>
                      <a:r>
                        <a:rPr lang="en"/>
                        <a:t> i don't think there's anybody </a:t>
                      </a:r>
                      <a:r>
                        <a:rPr lang="en">
                          <a:solidFill>
                            <a:srgbClr val="FF0000"/>
                          </a:solidFill>
                        </a:rPr>
                        <a:t>of</a:t>
                      </a:r>
                      <a:r>
                        <a:rPr lang="en"/>
                        <a:t> of major stature on the scene of like the great statesman of the past</a:t>
                      </a:r>
                      <a:endParaRPr/>
                    </a:p>
                  </a:txBody>
                  <a:tcPr marT="91425" marB="91425" marR="91425" marL="91425"/>
                </a:tc>
                <a:tc>
                  <a:txBody>
                    <a:bodyPr/>
                    <a:lstStyle/>
                    <a:p>
                      <a:pPr indent="0" lvl="0" marL="0" rtl="0" algn="l">
                        <a:spcBef>
                          <a:spcPts val="0"/>
                        </a:spcBef>
                        <a:spcAft>
                          <a:spcPts val="0"/>
                        </a:spcAft>
                        <a:buNone/>
                      </a:pPr>
                      <a:r>
                        <a:rPr lang="en">
                          <a:solidFill>
                            <a:srgbClr val="FF0000"/>
                          </a:solidFill>
                        </a:rPr>
                        <a:t>so i just don't see us</a:t>
                      </a:r>
                      <a:r>
                        <a:rPr lang="en"/>
                        <a:t> i don't think there's anybody of the major </a:t>
                      </a:r>
                      <a:r>
                        <a:rPr lang="en">
                          <a:solidFill>
                            <a:srgbClr val="FF0000"/>
                          </a:solidFill>
                        </a:rPr>
                        <a:t>watcher</a:t>
                      </a:r>
                      <a:r>
                        <a:rPr lang="en"/>
                        <a:t> on the scene of the great </a:t>
                      </a:r>
                      <a:r>
                        <a:rPr lang="en">
                          <a:solidFill>
                            <a:srgbClr val="FF0000"/>
                          </a:solidFill>
                        </a:rPr>
                        <a:t>wheel</a:t>
                      </a:r>
                      <a:r>
                        <a:rPr lang="en"/>
                        <a:t> of the past</a:t>
                      </a:r>
                      <a:endParaRPr/>
                    </a:p>
                    <a:p>
                      <a:pPr indent="0" lvl="0" marL="0" rtl="0" algn="l">
                        <a:spcBef>
                          <a:spcPts val="0"/>
                        </a:spcBef>
                        <a:spcAft>
                          <a:spcPts val="0"/>
                        </a:spcAft>
                        <a:buNone/>
                      </a:pPr>
                      <a:r>
                        <a:rPr i="1" lang="en">
                          <a:solidFill>
                            <a:srgbClr val="0000FF"/>
                          </a:solidFill>
                        </a:rPr>
                        <a:t>(scene of like)</a:t>
                      </a:r>
                      <a:endParaRPr i="1">
                        <a:solidFill>
                          <a:srgbClr val="0000FF"/>
                        </a:solidFill>
                      </a:endParaRPr>
                    </a:p>
                  </a:txBody>
                  <a:tcPr marT="91425" marB="91425" marR="91425" marL="91425"/>
                </a:tc>
                <a:tc>
                  <a:txBody>
                    <a:bodyPr/>
                    <a:lstStyle/>
                    <a:p>
                      <a:pPr indent="0" lvl="0" marL="0" rtl="0" algn="l">
                        <a:spcBef>
                          <a:spcPts val="0"/>
                        </a:spcBef>
                        <a:spcAft>
                          <a:spcPts val="0"/>
                        </a:spcAft>
                        <a:buNone/>
                      </a:pPr>
                      <a:r>
                        <a:rPr lang="en">
                          <a:solidFill>
                            <a:srgbClr val="FF0000"/>
                          </a:solidFill>
                        </a:rPr>
                        <a:t>so far i just don't see us</a:t>
                      </a:r>
                      <a:r>
                        <a:rPr lang="en"/>
                        <a:t> i don't think there's anybody of major on the scene of like the great </a:t>
                      </a:r>
                      <a:r>
                        <a:rPr lang="en">
                          <a:solidFill>
                            <a:srgbClr val="FF0000"/>
                          </a:solidFill>
                        </a:rPr>
                        <a:t>satan</a:t>
                      </a:r>
                      <a:r>
                        <a:rPr lang="en"/>
                        <a:t> of the past</a:t>
                      </a:r>
                      <a:endParaRPr/>
                    </a:p>
                    <a:p>
                      <a:pPr indent="0" lvl="0" marL="0" rtl="0" algn="l">
                        <a:spcBef>
                          <a:spcPts val="0"/>
                        </a:spcBef>
                        <a:spcAft>
                          <a:spcPts val="0"/>
                        </a:spcAft>
                        <a:buNone/>
                      </a:pPr>
                      <a:r>
                        <a:rPr i="1" lang="en">
                          <a:solidFill>
                            <a:srgbClr val="0000FF"/>
                          </a:solidFill>
                        </a:rPr>
                        <a:t>(major … ?,  scene </a:t>
                      </a:r>
                      <a:r>
                        <a:rPr b="1" i="1" lang="en">
                          <a:solidFill>
                            <a:srgbClr val="0000FF"/>
                          </a:solidFill>
                        </a:rPr>
                        <a:t>of</a:t>
                      </a:r>
                      <a:r>
                        <a:rPr i="1" lang="en">
                          <a:solidFill>
                            <a:srgbClr val="0000FF"/>
                          </a:solidFill>
                        </a:rPr>
                        <a:t> </a:t>
                      </a:r>
                      <a:r>
                        <a:rPr b="1" i="1" lang="en">
                          <a:solidFill>
                            <a:srgbClr val="0000FF"/>
                          </a:solidFill>
                        </a:rPr>
                        <a:t>like)</a:t>
                      </a:r>
                      <a:endParaRPr b="1" i="1">
                        <a:solidFill>
                          <a:srgbClr val="0000FF"/>
                        </a:solidFill>
                      </a:endParaRPr>
                    </a:p>
                  </a:txBody>
                  <a:tcPr marT="91425" marB="91425" marR="91425" marL="91425"/>
                </a:tc>
                <a:tc>
                  <a:txBody>
                    <a:bodyPr/>
                    <a:lstStyle/>
                    <a:p>
                      <a:pPr indent="0" lvl="0" marL="0" rtl="0" algn="l">
                        <a:spcBef>
                          <a:spcPts val="0"/>
                        </a:spcBef>
                        <a:spcAft>
                          <a:spcPts val="0"/>
                        </a:spcAft>
                        <a:buNone/>
                      </a:pPr>
                      <a:r>
                        <a:rPr lang="en"/>
                        <a:t>i don't think there's anybody of major stature on the scene like the great statesman of the past</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65"/>
          <p:cNvSpPr txBox="1"/>
          <p:nvPr>
            <p:ph type="title"/>
          </p:nvPr>
        </p:nvSpPr>
        <p:spPr>
          <a:xfrm>
            <a:off x="311700" y="-11507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400"/>
              <a:t>Motivation</a:t>
            </a:r>
            <a:endParaRPr b="1" sz="3400"/>
          </a:p>
        </p:txBody>
      </p:sp>
      <p:sp>
        <p:nvSpPr>
          <p:cNvPr id="301" name="Google Shape;301;p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2" name="Google Shape;302;p65"/>
          <p:cNvSpPr txBox="1"/>
          <p:nvPr/>
        </p:nvSpPr>
        <p:spPr>
          <a:xfrm>
            <a:off x="311700" y="716225"/>
            <a:ext cx="8520600" cy="5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Open Sans"/>
                <a:ea typeface="Open Sans"/>
                <a:cs typeface="Open Sans"/>
                <a:sym typeface="Open Sans"/>
              </a:rPr>
              <a:t>Speech : </a:t>
            </a:r>
            <a:r>
              <a:rPr lang="en" sz="1600">
                <a:solidFill>
                  <a:srgbClr val="00FF00"/>
                </a:solidFill>
                <a:latin typeface="Open Sans"/>
                <a:ea typeface="Open Sans"/>
                <a:cs typeface="Open Sans"/>
                <a:sym typeface="Open Sans"/>
              </a:rPr>
              <a:t>Rehearsed</a:t>
            </a:r>
            <a:r>
              <a:rPr lang="en" sz="1600">
                <a:solidFill>
                  <a:schemeClr val="dk1"/>
                </a:solidFill>
                <a:latin typeface="Open Sans"/>
                <a:ea typeface="Open Sans"/>
                <a:cs typeface="Open Sans"/>
                <a:sym typeface="Open Sans"/>
              </a:rPr>
              <a:t> or </a:t>
            </a:r>
            <a:r>
              <a:rPr lang="en" sz="1600">
                <a:solidFill>
                  <a:srgbClr val="FF0000"/>
                </a:solidFill>
                <a:latin typeface="Open Sans"/>
                <a:ea typeface="Open Sans"/>
                <a:cs typeface="Open Sans"/>
                <a:sym typeface="Open Sans"/>
              </a:rPr>
              <a:t>Conversational(Disfluent) </a:t>
            </a:r>
            <a:br>
              <a:rPr lang="en" sz="1600">
                <a:solidFill>
                  <a:srgbClr val="FF0000"/>
                </a:solidFill>
                <a:latin typeface="Open Sans"/>
                <a:ea typeface="Open Sans"/>
                <a:cs typeface="Open Sans"/>
                <a:sym typeface="Open Sans"/>
              </a:rPr>
            </a:br>
            <a:r>
              <a:rPr lang="en" sz="1600">
                <a:solidFill>
                  <a:schemeClr val="dk1"/>
                </a:solidFill>
                <a:latin typeface="Open Sans"/>
                <a:ea typeface="Open Sans"/>
                <a:cs typeface="Open Sans"/>
                <a:sym typeface="Open Sans"/>
              </a:rPr>
              <a:t>Text      : </a:t>
            </a:r>
            <a:r>
              <a:rPr lang="en" sz="1600">
                <a:solidFill>
                  <a:srgbClr val="00FF00"/>
                </a:solidFill>
                <a:latin typeface="Open Sans"/>
                <a:ea typeface="Open Sans"/>
                <a:cs typeface="Open Sans"/>
                <a:sym typeface="Open Sans"/>
              </a:rPr>
              <a:t>Well formed and formatted </a:t>
            </a:r>
            <a:endParaRPr sz="1600">
              <a:solidFill>
                <a:srgbClr val="00FF00"/>
              </a:solidFill>
              <a:latin typeface="Open Sans"/>
              <a:ea typeface="Open Sans"/>
              <a:cs typeface="Open Sans"/>
              <a:sym typeface="Open Sans"/>
            </a:endParaRPr>
          </a:p>
          <a:p>
            <a:pPr indent="0" lvl="0" marL="0" rtl="0" algn="l">
              <a:lnSpc>
                <a:spcPct val="115000"/>
              </a:lnSpc>
              <a:spcBef>
                <a:spcPts val="1600"/>
              </a:spcBef>
              <a:spcAft>
                <a:spcPts val="1600"/>
              </a:spcAft>
              <a:buNone/>
            </a:pPr>
            <a:r>
              <a:t/>
            </a:r>
            <a:endParaRPr sz="1800">
              <a:latin typeface="Economica"/>
              <a:ea typeface="Economica"/>
              <a:cs typeface="Economica"/>
              <a:sym typeface="Economica"/>
            </a:endParaRPr>
          </a:p>
        </p:txBody>
      </p:sp>
      <p:sp>
        <p:nvSpPr>
          <p:cNvPr id="303" name="Google Shape;303;p65"/>
          <p:cNvSpPr txBox="1"/>
          <p:nvPr/>
        </p:nvSpPr>
        <p:spPr>
          <a:xfrm>
            <a:off x="256487" y="4400976"/>
            <a:ext cx="1993500" cy="3117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700">
                <a:latin typeface="Economica"/>
                <a:ea typeface="Economica"/>
                <a:cs typeface="Economica"/>
                <a:sym typeface="Economica"/>
              </a:rPr>
              <a:t>Fluent Output (en)</a:t>
            </a:r>
            <a:endParaRPr b="1" sz="1700">
              <a:latin typeface="Economica"/>
              <a:ea typeface="Economica"/>
              <a:cs typeface="Economica"/>
              <a:sym typeface="Economica"/>
            </a:endParaRPr>
          </a:p>
        </p:txBody>
      </p:sp>
      <p:sp>
        <p:nvSpPr>
          <p:cNvPr id="304" name="Google Shape;304;p65"/>
          <p:cNvSpPr txBox="1"/>
          <p:nvPr/>
        </p:nvSpPr>
        <p:spPr>
          <a:xfrm>
            <a:off x="256487" y="3614349"/>
            <a:ext cx="1993500" cy="3117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700">
                <a:latin typeface="Economica"/>
                <a:ea typeface="Economica"/>
                <a:cs typeface="Economica"/>
                <a:sym typeface="Economica"/>
              </a:rPr>
              <a:t>Disfluent Input (en)</a:t>
            </a:r>
            <a:endParaRPr b="1" sz="1700">
              <a:latin typeface="Economica"/>
              <a:ea typeface="Economica"/>
              <a:cs typeface="Economica"/>
              <a:sym typeface="Economica"/>
            </a:endParaRPr>
          </a:p>
        </p:txBody>
      </p:sp>
      <p:sp>
        <p:nvSpPr>
          <p:cNvPr id="305" name="Google Shape;305;p65"/>
          <p:cNvSpPr txBox="1"/>
          <p:nvPr/>
        </p:nvSpPr>
        <p:spPr>
          <a:xfrm>
            <a:off x="2309675" y="3614350"/>
            <a:ext cx="4667400" cy="3936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700">
                <a:solidFill>
                  <a:srgbClr val="FF0000"/>
                </a:solidFill>
                <a:latin typeface="Economica"/>
                <a:ea typeface="Economica"/>
                <a:cs typeface="Economica"/>
                <a:sym typeface="Economica"/>
              </a:rPr>
              <a:t>well</a:t>
            </a:r>
            <a:r>
              <a:rPr b="1" lang="en" sz="1700">
                <a:solidFill>
                  <a:schemeClr val="dk1"/>
                </a:solidFill>
                <a:latin typeface="Economica"/>
                <a:ea typeface="Economica"/>
                <a:cs typeface="Economica"/>
                <a:sym typeface="Economica"/>
              </a:rPr>
              <a:t> </a:t>
            </a:r>
            <a:r>
              <a:rPr b="1" lang="en" sz="1700">
                <a:solidFill>
                  <a:srgbClr val="FF0000"/>
                </a:solidFill>
                <a:latin typeface="Economica"/>
                <a:ea typeface="Economica"/>
                <a:cs typeface="Economica"/>
                <a:sym typeface="Economica"/>
              </a:rPr>
              <a:t>i</a:t>
            </a:r>
            <a:r>
              <a:rPr lang="en" sz="1700">
                <a:solidFill>
                  <a:schemeClr val="dk1"/>
                </a:solidFill>
                <a:latin typeface="Economica"/>
                <a:ea typeface="Economica"/>
                <a:cs typeface="Economica"/>
                <a:sym typeface="Economica"/>
              </a:rPr>
              <a:t> i was eating </a:t>
            </a:r>
            <a:r>
              <a:rPr b="1" lang="en" sz="1700">
                <a:solidFill>
                  <a:srgbClr val="A61C00"/>
                </a:solidFill>
                <a:latin typeface="Economica"/>
                <a:ea typeface="Economica"/>
                <a:cs typeface="Economica"/>
                <a:sym typeface="Economica"/>
              </a:rPr>
              <a:t>umm uh</a:t>
            </a:r>
            <a:r>
              <a:rPr lang="en" sz="1700">
                <a:solidFill>
                  <a:schemeClr val="dk1"/>
                </a:solidFill>
                <a:latin typeface="Economica"/>
                <a:ea typeface="Economica"/>
                <a:cs typeface="Economica"/>
                <a:sym typeface="Economica"/>
              </a:rPr>
              <a:t> </a:t>
            </a:r>
            <a:r>
              <a:rPr b="1" lang="en" sz="1700">
                <a:solidFill>
                  <a:srgbClr val="E06666"/>
                </a:solidFill>
                <a:latin typeface="Economica"/>
                <a:ea typeface="Economica"/>
                <a:cs typeface="Economica"/>
                <a:sym typeface="Economica"/>
              </a:rPr>
              <a:t>bread uhh no</a:t>
            </a:r>
            <a:r>
              <a:rPr lang="en" sz="1700">
                <a:solidFill>
                  <a:srgbClr val="CC0000"/>
                </a:solidFill>
                <a:latin typeface="Economica"/>
                <a:ea typeface="Economica"/>
                <a:cs typeface="Economica"/>
                <a:sym typeface="Economica"/>
              </a:rPr>
              <a:t> , </a:t>
            </a:r>
            <a:r>
              <a:rPr lang="en" sz="1700">
                <a:solidFill>
                  <a:schemeClr val="dk1"/>
                </a:solidFill>
                <a:latin typeface="Economica"/>
                <a:ea typeface="Economica"/>
                <a:cs typeface="Economica"/>
                <a:sym typeface="Economica"/>
              </a:rPr>
              <a:t>grapes</a:t>
            </a:r>
            <a:endParaRPr sz="1700">
              <a:solidFill>
                <a:schemeClr val="dk1"/>
              </a:solidFill>
              <a:latin typeface="Economica"/>
              <a:ea typeface="Economica"/>
              <a:cs typeface="Economica"/>
              <a:sym typeface="Economica"/>
            </a:endParaRPr>
          </a:p>
          <a:p>
            <a:pPr indent="0" lvl="0" marL="0" rtl="0" algn="l">
              <a:lnSpc>
                <a:spcPct val="115000"/>
              </a:lnSpc>
              <a:spcBef>
                <a:spcPts val="1600"/>
              </a:spcBef>
              <a:spcAft>
                <a:spcPts val="1600"/>
              </a:spcAft>
              <a:buClr>
                <a:schemeClr val="dk1"/>
              </a:buClr>
              <a:buSzPts val="1100"/>
              <a:buFont typeface="Arial"/>
              <a:buNone/>
            </a:pPr>
            <a:r>
              <a:t/>
            </a:r>
            <a:endParaRPr sz="1700">
              <a:solidFill>
                <a:schemeClr val="dk1"/>
              </a:solidFill>
              <a:latin typeface="Economica"/>
              <a:ea typeface="Economica"/>
              <a:cs typeface="Economica"/>
              <a:sym typeface="Economica"/>
            </a:endParaRPr>
          </a:p>
        </p:txBody>
      </p:sp>
      <p:sp>
        <p:nvSpPr>
          <p:cNvPr id="306" name="Google Shape;306;p65"/>
          <p:cNvSpPr txBox="1"/>
          <p:nvPr/>
        </p:nvSpPr>
        <p:spPr>
          <a:xfrm>
            <a:off x="2309675" y="4427649"/>
            <a:ext cx="4667400" cy="3936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700">
                <a:latin typeface="Economica"/>
                <a:ea typeface="Economica"/>
                <a:cs typeface="Economica"/>
                <a:sym typeface="Economica"/>
              </a:rPr>
              <a:t>i was eating grapes</a:t>
            </a:r>
            <a:endParaRPr b="1" sz="1700">
              <a:latin typeface="Economica"/>
              <a:ea typeface="Economica"/>
              <a:cs typeface="Economica"/>
              <a:sym typeface="Economica"/>
            </a:endParaRPr>
          </a:p>
        </p:txBody>
      </p:sp>
      <p:cxnSp>
        <p:nvCxnSpPr>
          <p:cNvPr id="307" name="Google Shape;307;p65"/>
          <p:cNvCxnSpPr/>
          <p:nvPr/>
        </p:nvCxnSpPr>
        <p:spPr>
          <a:xfrm>
            <a:off x="241400" y="1350800"/>
            <a:ext cx="8538000" cy="10500"/>
          </a:xfrm>
          <a:prstGeom prst="straightConnector1">
            <a:avLst/>
          </a:prstGeom>
          <a:noFill/>
          <a:ln cap="flat" cmpd="sng" w="9525">
            <a:solidFill>
              <a:srgbClr val="F6B26B"/>
            </a:solidFill>
            <a:prstDash val="solid"/>
            <a:round/>
            <a:headEnd len="med" w="med" type="none"/>
            <a:tailEnd len="med" w="med" type="none"/>
          </a:ln>
        </p:spPr>
      </p:cxnSp>
      <p:sp>
        <p:nvSpPr>
          <p:cNvPr id="308" name="Google Shape;308;p65"/>
          <p:cNvSpPr txBox="1"/>
          <p:nvPr/>
        </p:nvSpPr>
        <p:spPr>
          <a:xfrm>
            <a:off x="241388" y="3001450"/>
            <a:ext cx="8520600" cy="54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1"/>
                </a:solidFill>
                <a:latin typeface="Open Sans"/>
                <a:ea typeface="Open Sans"/>
                <a:cs typeface="Open Sans"/>
                <a:sym typeface="Open Sans"/>
              </a:rPr>
              <a:t>Text-To-Text Disfluency Correction</a:t>
            </a:r>
            <a:endParaRPr sz="1800">
              <a:latin typeface="Economica"/>
              <a:ea typeface="Economica"/>
              <a:cs typeface="Economica"/>
              <a:sym typeface="Economica"/>
            </a:endParaRPr>
          </a:p>
        </p:txBody>
      </p:sp>
      <p:sp>
        <p:nvSpPr>
          <p:cNvPr id="309" name="Google Shape;309;p65"/>
          <p:cNvSpPr txBox="1"/>
          <p:nvPr/>
        </p:nvSpPr>
        <p:spPr>
          <a:xfrm>
            <a:off x="241400" y="1454375"/>
            <a:ext cx="8520600" cy="54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1"/>
                </a:solidFill>
                <a:latin typeface="Open Sans"/>
                <a:ea typeface="Open Sans"/>
                <a:cs typeface="Open Sans"/>
                <a:sym typeface="Open Sans"/>
              </a:rPr>
              <a:t>Automatic Speech Recognition</a:t>
            </a:r>
            <a:endParaRPr sz="1800">
              <a:latin typeface="Economica"/>
              <a:ea typeface="Economica"/>
              <a:cs typeface="Economica"/>
              <a:sym typeface="Economica"/>
            </a:endParaRPr>
          </a:p>
        </p:txBody>
      </p:sp>
      <p:sp>
        <p:nvSpPr>
          <p:cNvPr id="310" name="Google Shape;310;p65"/>
          <p:cNvSpPr txBox="1"/>
          <p:nvPr/>
        </p:nvSpPr>
        <p:spPr>
          <a:xfrm>
            <a:off x="2294600" y="2299298"/>
            <a:ext cx="4667400" cy="4395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700">
                <a:latin typeface="Economica"/>
                <a:ea typeface="Economica"/>
                <a:cs typeface="Economica"/>
                <a:sym typeface="Economica"/>
              </a:rPr>
              <a:t>well i i was eating umm uh bread uhh no , grapes</a:t>
            </a:r>
            <a:endParaRPr b="1" sz="1700">
              <a:latin typeface="Economica"/>
              <a:ea typeface="Economica"/>
              <a:cs typeface="Economica"/>
              <a:sym typeface="Economica"/>
            </a:endParaRPr>
          </a:p>
        </p:txBody>
      </p:sp>
      <p:sp>
        <p:nvSpPr>
          <p:cNvPr id="311" name="Google Shape;311;p65"/>
          <p:cNvSpPr txBox="1"/>
          <p:nvPr/>
        </p:nvSpPr>
        <p:spPr>
          <a:xfrm>
            <a:off x="241400" y="2299299"/>
            <a:ext cx="1993500" cy="4395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700">
                <a:latin typeface="Economica"/>
                <a:ea typeface="Economica"/>
                <a:cs typeface="Economica"/>
                <a:sym typeface="Economica"/>
              </a:rPr>
              <a:t>Disfluent ASR (en)</a:t>
            </a:r>
            <a:endParaRPr b="1" sz="1700">
              <a:latin typeface="Economica"/>
              <a:ea typeface="Economica"/>
              <a:cs typeface="Economica"/>
              <a:sym typeface="Economica"/>
            </a:endParaRPr>
          </a:p>
        </p:txBody>
      </p:sp>
      <p:sp>
        <p:nvSpPr>
          <p:cNvPr id="312" name="Google Shape;312;p65"/>
          <p:cNvSpPr txBox="1"/>
          <p:nvPr/>
        </p:nvSpPr>
        <p:spPr>
          <a:xfrm>
            <a:off x="241400" y="1826301"/>
            <a:ext cx="1993500" cy="4395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700">
                <a:latin typeface="Economica"/>
                <a:ea typeface="Economica"/>
                <a:cs typeface="Economica"/>
                <a:sym typeface="Economica"/>
              </a:rPr>
              <a:t>Disfluent Input (en)</a:t>
            </a:r>
            <a:endParaRPr b="1" sz="1700">
              <a:latin typeface="Economica"/>
              <a:ea typeface="Economica"/>
              <a:cs typeface="Economica"/>
              <a:sym typeface="Economica"/>
            </a:endParaRPr>
          </a:p>
        </p:txBody>
      </p:sp>
      <p:sp>
        <p:nvSpPr>
          <p:cNvPr id="313" name="Google Shape;313;p65"/>
          <p:cNvSpPr txBox="1"/>
          <p:nvPr/>
        </p:nvSpPr>
        <p:spPr>
          <a:xfrm>
            <a:off x="4442450" y="3859525"/>
            <a:ext cx="4598400" cy="11634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br>
              <a:rPr lang="en" sz="1000">
                <a:solidFill>
                  <a:schemeClr val="dk1"/>
                </a:solidFill>
                <a:latin typeface="Open Sans"/>
                <a:ea typeface="Open Sans"/>
                <a:cs typeface="Open Sans"/>
                <a:sym typeface="Open Sans"/>
              </a:rPr>
            </a:b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a:t>
            </a:r>
            <a:endParaRPr sz="1000">
              <a:solidFill>
                <a:schemeClr val="dk1"/>
              </a:solidFill>
              <a:latin typeface="Open Sans"/>
              <a:ea typeface="Open Sans"/>
              <a:cs typeface="Open Sans"/>
              <a:sym typeface="Open Sans"/>
            </a:endParaRPr>
          </a:p>
          <a:p>
            <a:pPr indent="0" lvl="0" marL="0" rtl="0" algn="l">
              <a:lnSpc>
                <a:spcPct val="115000"/>
              </a:lnSpc>
              <a:spcBef>
                <a:spcPts val="1600"/>
              </a:spcBef>
              <a:spcAft>
                <a:spcPts val="1600"/>
              </a:spcAft>
              <a:buClr>
                <a:schemeClr val="dk1"/>
              </a:buClr>
              <a:buSzPts val="1100"/>
              <a:buFont typeface="Arial"/>
              <a:buNone/>
            </a:pPr>
            <a:r>
              <a:rPr lang="en" sz="1000">
                <a:solidFill>
                  <a:schemeClr val="dk1"/>
                </a:solidFill>
                <a:latin typeface="Open Sans"/>
                <a:ea typeface="Open Sans"/>
                <a:cs typeface="Open Sans"/>
                <a:sym typeface="Open Sans"/>
              </a:rPr>
              <a:t>                           en  : English                 ASR : Automatic Speech Recognition                                                                                </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a:t>
            </a:r>
            <a:endParaRPr sz="1000">
              <a:latin typeface="Open Sans"/>
              <a:ea typeface="Open Sans"/>
              <a:cs typeface="Open Sans"/>
              <a:sym typeface="Open Sans"/>
            </a:endParaRPr>
          </a:p>
        </p:txBody>
      </p:sp>
      <p:sp>
        <p:nvSpPr>
          <p:cNvPr id="314" name="Google Shape;314;p65"/>
          <p:cNvSpPr txBox="1"/>
          <p:nvPr/>
        </p:nvSpPr>
        <p:spPr>
          <a:xfrm>
            <a:off x="7021700" y="2287875"/>
            <a:ext cx="2122200" cy="541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600">
                <a:solidFill>
                  <a:schemeClr val="dk1"/>
                </a:solidFill>
                <a:latin typeface="Open Sans"/>
                <a:ea typeface="Open Sans"/>
                <a:cs typeface="Open Sans"/>
                <a:sym typeface="Open Sans"/>
              </a:rPr>
              <a:t>Problem</a:t>
            </a:r>
            <a:endParaRPr sz="1800">
              <a:latin typeface="Economica"/>
              <a:ea typeface="Economica"/>
              <a:cs typeface="Economica"/>
              <a:sym typeface="Economica"/>
            </a:endParaRPr>
          </a:p>
        </p:txBody>
      </p:sp>
      <p:sp>
        <p:nvSpPr>
          <p:cNvPr id="315" name="Google Shape;315;p65"/>
          <p:cNvSpPr txBox="1"/>
          <p:nvPr/>
        </p:nvSpPr>
        <p:spPr>
          <a:xfrm>
            <a:off x="7021700" y="2808650"/>
            <a:ext cx="2122200" cy="541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dk1"/>
                </a:solidFill>
                <a:latin typeface="Economica"/>
                <a:ea typeface="Economica"/>
                <a:cs typeface="Economica"/>
                <a:sym typeface="Economica"/>
              </a:rPr>
              <a:t>Paucity of parallel</a:t>
            </a:r>
            <a:br>
              <a:rPr b="1" lang="en" sz="1600">
                <a:solidFill>
                  <a:schemeClr val="dk1"/>
                </a:solidFill>
                <a:latin typeface="Economica"/>
                <a:ea typeface="Economica"/>
                <a:cs typeface="Economica"/>
                <a:sym typeface="Economica"/>
              </a:rPr>
            </a:br>
            <a:r>
              <a:rPr b="1" lang="en" sz="1600">
                <a:solidFill>
                  <a:schemeClr val="dk1"/>
                </a:solidFill>
                <a:latin typeface="Economica"/>
                <a:ea typeface="Economica"/>
                <a:cs typeface="Economica"/>
                <a:sym typeface="Economica"/>
              </a:rPr>
              <a:t>Disfluent to Fluent </a:t>
            </a:r>
            <a:br>
              <a:rPr b="1" lang="en" sz="1600">
                <a:solidFill>
                  <a:schemeClr val="dk1"/>
                </a:solidFill>
                <a:latin typeface="Economica"/>
                <a:ea typeface="Economica"/>
                <a:cs typeface="Economica"/>
                <a:sym typeface="Economica"/>
              </a:rPr>
            </a:br>
            <a:r>
              <a:rPr b="1" lang="en" sz="1600">
                <a:solidFill>
                  <a:schemeClr val="dk1"/>
                </a:solidFill>
                <a:latin typeface="Economica"/>
                <a:ea typeface="Economica"/>
                <a:cs typeface="Economica"/>
                <a:sym typeface="Economica"/>
              </a:rPr>
              <a:t>Data</a:t>
            </a:r>
            <a:endParaRPr b="1" sz="1600">
              <a:solidFill>
                <a:schemeClr val="dk1"/>
              </a:solidFill>
              <a:latin typeface="Economica"/>
              <a:ea typeface="Economica"/>
              <a:cs typeface="Economica"/>
              <a:sym typeface="Economica"/>
            </a:endParaRPr>
          </a:p>
        </p:txBody>
      </p:sp>
      <p:cxnSp>
        <p:nvCxnSpPr>
          <p:cNvPr id="316" name="Google Shape;316;p65"/>
          <p:cNvCxnSpPr/>
          <p:nvPr/>
        </p:nvCxnSpPr>
        <p:spPr>
          <a:xfrm flipH="1" rot="10800000">
            <a:off x="7124750" y="2734025"/>
            <a:ext cx="1916100" cy="4800"/>
          </a:xfrm>
          <a:prstGeom prst="straightConnector1">
            <a:avLst/>
          </a:prstGeom>
          <a:noFill/>
          <a:ln cap="flat" cmpd="sng" w="9525">
            <a:solidFill>
              <a:srgbClr val="F6B26B"/>
            </a:solidFill>
            <a:prstDash val="solid"/>
            <a:round/>
            <a:headEnd len="med" w="med" type="none"/>
            <a:tailEnd len="med" w="med" type="none"/>
          </a:ln>
        </p:spPr>
      </p:cxnSp>
      <p:pic>
        <p:nvPicPr>
          <p:cNvPr id="317" name="Google Shape;317;p65"/>
          <p:cNvPicPr preferRelativeResize="0"/>
          <p:nvPr/>
        </p:nvPicPr>
        <p:blipFill>
          <a:blip r:embed="rId3">
            <a:alphaModFix/>
          </a:blip>
          <a:stretch>
            <a:fillRect/>
          </a:stretch>
        </p:blipFill>
        <p:spPr>
          <a:xfrm>
            <a:off x="2310463" y="1826300"/>
            <a:ext cx="4399872" cy="393600"/>
          </a:xfrm>
          <a:prstGeom prst="rect">
            <a:avLst/>
          </a:prstGeom>
          <a:noFill/>
          <a:ln>
            <a:noFill/>
          </a:ln>
        </p:spPr>
      </p:pic>
      <p:sp>
        <p:nvSpPr>
          <p:cNvPr id="318" name="Google Shape;318;p65"/>
          <p:cNvSpPr/>
          <p:nvPr/>
        </p:nvSpPr>
        <p:spPr>
          <a:xfrm>
            <a:off x="4179850" y="4071425"/>
            <a:ext cx="108300" cy="311700"/>
          </a:xfrm>
          <a:prstGeom prst="down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66"/>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FFFFFF"/>
                </a:solidFill>
                <a:latin typeface="Economica"/>
                <a:ea typeface="Economica"/>
                <a:cs typeface="Economica"/>
                <a:sym typeface="Economica"/>
              </a:rPr>
              <a:t>‹#›</a:t>
            </a:fld>
            <a:endParaRPr sz="1000">
              <a:solidFill>
                <a:srgbClr val="FFFFFF"/>
              </a:solidFill>
              <a:latin typeface="Economica"/>
              <a:ea typeface="Economica"/>
              <a:cs typeface="Economica"/>
              <a:sym typeface="Economica"/>
            </a:endParaRPr>
          </a:p>
        </p:txBody>
      </p:sp>
      <p:sp>
        <p:nvSpPr>
          <p:cNvPr id="324" name="Google Shape;324;p66"/>
          <p:cNvSpPr txBox="1"/>
          <p:nvPr/>
        </p:nvSpPr>
        <p:spPr>
          <a:xfrm>
            <a:off x="1099500" y="2411115"/>
            <a:ext cx="6945000" cy="1607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900">
                <a:solidFill>
                  <a:schemeClr val="dk1"/>
                </a:solidFill>
                <a:latin typeface="Economica"/>
                <a:ea typeface="Economica"/>
                <a:cs typeface="Economica"/>
                <a:sym typeface="Economica"/>
              </a:rPr>
              <a:t>Problem Statement</a:t>
            </a:r>
            <a:endParaRPr b="1" sz="3900">
              <a:solidFill>
                <a:schemeClr val="dk1"/>
              </a:solidFill>
              <a:latin typeface="Economica"/>
              <a:ea typeface="Economica"/>
              <a:cs typeface="Economica"/>
              <a:sym typeface="Economica"/>
            </a:endParaRPr>
          </a:p>
          <a:p>
            <a:pPr indent="0" lvl="0" marL="0" rtl="0" algn="ctr">
              <a:spcBef>
                <a:spcPts val="0"/>
              </a:spcBef>
              <a:spcAft>
                <a:spcPts val="0"/>
              </a:spcAft>
              <a:buNone/>
            </a:pPr>
            <a:r>
              <a:t/>
            </a:r>
            <a:endParaRPr b="1" sz="3900">
              <a:solidFill>
                <a:schemeClr val="dk1"/>
              </a:solidFill>
              <a:latin typeface="Economica"/>
              <a:ea typeface="Economica"/>
              <a:cs typeface="Economica"/>
              <a:sym typeface="Economica"/>
            </a:endParaRPr>
          </a:p>
          <a:p>
            <a:pPr indent="0" lvl="0" marL="0" rtl="0" algn="l">
              <a:spcBef>
                <a:spcPts val="0"/>
              </a:spcBef>
              <a:spcAft>
                <a:spcPts val="0"/>
              </a:spcAft>
              <a:buClr>
                <a:schemeClr val="dk1"/>
              </a:buClr>
              <a:buSzPts val="1100"/>
              <a:buFont typeface="Arial"/>
              <a:buNone/>
            </a:pPr>
            <a:r>
              <a:rPr b="1" lang="en" sz="2800">
                <a:solidFill>
                  <a:srgbClr val="0000FF"/>
                </a:solidFill>
                <a:latin typeface="Economica"/>
                <a:ea typeface="Economica"/>
                <a:cs typeface="Economica"/>
                <a:sym typeface="Economica"/>
              </a:rPr>
              <a:t>The problem statement is "to correct </a:t>
            </a:r>
            <a:r>
              <a:rPr b="1" lang="en" sz="2800">
                <a:solidFill>
                  <a:srgbClr val="FF0000"/>
                </a:solidFill>
                <a:latin typeface="Economica"/>
                <a:ea typeface="Economica"/>
                <a:cs typeface="Economica"/>
                <a:sym typeface="Economica"/>
              </a:rPr>
              <a:t>disfluencies</a:t>
            </a:r>
            <a:r>
              <a:rPr b="1" lang="en" sz="2800">
                <a:solidFill>
                  <a:srgbClr val="0000FF"/>
                </a:solidFill>
                <a:latin typeface="Economica"/>
                <a:ea typeface="Economica"/>
                <a:cs typeface="Economica"/>
                <a:sym typeface="Economica"/>
              </a:rPr>
              <a:t> present</a:t>
            </a:r>
            <a:endParaRPr b="1" sz="2800">
              <a:solidFill>
                <a:srgbClr val="0000FF"/>
              </a:solidFill>
              <a:latin typeface="Economica"/>
              <a:ea typeface="Economica"/>
              <a:cs typeface="Economica"/>
              <a:sym typeface="Economica"/>
            </a:endParaRPr>
          </a:p>
          <a:p>
            <a:pPr indent="0" lvl="0" marL="0" rtl="0" algn="l">
              <a:spcBef>
                <a:spcPts val="0"/>
              </a:spcBef>
              <a:spcAft>
                <a:spcPts val="0"/>
              </a:spcAft>
              <a:buClr>
                <a:schemeClr val="dk1"/>
              </a:buClr>
              <a:buSzPts val="1100"/>
              <a:buFont typeface="Arial"/>
              <a:buNone/>
            </a:pPr>
            <a:r>
              <a:rPr b="1" lang="en" sz="2800">
                <a:solidFill>
                  <a:srgbClr val="0000FF"/>
                </a:solidFill>
                <a:latin typeface="Economica"/>
                <a:ea typeface="Economica"/>
                <a:cs typeface="Economica"/>
                <a:sym typeface="Economica"/>
              </a:rPr>
              <a:t>in spontaneous speech utterances" without affecting the intended semantic meaning of the utterance.</a:t>
            </a:r>
            <a:endParaRPr b="1" sz="2800">
              <a:solidFill>
                <a:srgbClr val="0000FF"/>
              </a:solidFill>
              <a:latin typeface="Economica"/>
              <a:ea typeface="Economica"/>
              <a:cs typeface="Economica"/>
              <a:sym typeface="Economica"/>
            </a:endParaRPr>
          </a:p>
          <a:p>
            <a:pPr indent="0" lvl="0" marL="0" rtl="0" algn="l">
              <a:spcBef>
                <a:spcPts val="0"/>
              </a:spcBef>
              <a:spcAft>
                <a:spcPts val="0"/>
              </a:spcAft>
              <a:buClr>
                <a:schemeClr val="dk1"/>
              </a:buClr>
              <a:buSzPts val="1100"/>
              <a:buFont typeface="Arial"/>
              <a:buNone/>
            </a:pPr>
            <a:r>
              <a:t/>
            </a:r>
            <a:endParaRPr b="1" sz="2800">
              <a:solidFill>
                <a:srgbClr val="0000FF"/>
              </a:solidFill>
              <a:latin typeface="Economica"/>
              <a:ea typeface="Economica"/>
              <a:cs typeface="Economica"/>
              <a:sym typeface="Economica"/>
            </a:endParaRPr>
          </a:p>
        </p:txBody>
      </p:sp>
      <p:sp>
        <p:nvSpPr>
          <p:cNvPr id="325" name="Google Shape;325;p66"/>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000000"/>
                </a:solidFill>
                <a:latin typeface="Economica"/>
                <a:ea typeface="Economica"/>
                <a:cs typeface="Economica"/>
                <a:sym typeface="Economica"/>
              </a:rPr>
              <a:t>‹#›</a:t>
            </a:fld>
            <a:endParaRPr sz="1000">
              <a:solidFill>
                <a:srgbClr val="000000"/>
              </a:solidFill>
              <a:latin typeface="Economica"/>
              <a:ea typeface="Economica"/>
              <a:cs typeface="Economica"/>
              <a:sym typeface="Economic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67"/>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400"/>
              <a:t>What is Disfluency ? (1/3)</a:t>
            </a:r>
            <a:endParaRPr b="1" sz="3400"/>
          </a:p>
        </p:txBody>
      </p:sp>
      <p:sp>
        <p:nvSpPr>
          <p:cNvPr id="331" name="Google Shape;331;p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2" name="Google Shape;332;p67"/>
          <p:cNvSpPr/>
          <p:nvPr/>
        </p:nvSpPr>
        <p:spPr>
          <a:xfrm>
            <a:off x="475500" y="1384627"/>
            <a:ext cx="4612500" cy="279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Disfluent: </a:t>
            </a:r>
            <a:r>
              <a:rPr b="1" lang="en">
                <a:solidFill>
                  <a:srgbClr val="00FF00"/>
                </a:solidFill>
              </a:rPr>
              <a:t>well</a:t>
            </a:r>
            <a:r>
              <a:rPr b="1" lang="en"/>
              <a:t> </a:t>
            </a:r>
            <a:r>
              <a:rPr b="1" lang="en">
                <a:solidFill>
                  <a:srgbClr val="FF0000"/>
                </a:solidFill>
              </a:rPr>
              <a:t>we’re</a:t>
            </a:r>
            <a:r>
              <a:rPr b="1" lang="en"/>
              <a:t> </a:t>
            </a:r>
            <a:r>
              <a:rPr b="1" lang="en">
                <a:solidFill>
                  <a:srgbClr val="00FF00"/>
                </a:solidFill>
              </a:rPr>
              <a:t>actually</a:t>
            </a:r>
            <a:r>
              <a:rPr b="1" lang="en"/>
              <a:t> </a:t>
            </a:r>
            <a:r>
              <a:rPr b="1" lang="en">
                <a:solidFill>
                  <a:srgbClr val="0000FF"/>
                </a:solidFill>
              </a:rPr>
              <a:t>uh</a:t>
            </a:r>
            <a:r>
              <a:rPr lang="en"/>
              <a:t> </a:t>
            </a:r>
            <a:r>
              <a:rPr b="1" lang="en"/>
              <a:t>we’re getting ready</a:t>
            </a:r>
            <a:endParaRPr b="1"/>
          </a:p>
        </p:txBody>
      </p:sp>
      <p:sp>
        <p:nvSpPr>
          <p:cNvPr id="333" name="Google Shape;333;p67"/>
          <p:cNvSpPr/>
          <p:nvPr/>
        </p:nvSpPr>
        <p:spPr>
          <a:xfrm>
            <a:off x="475500" y="1830552"/>
            <a:ext cx="4612500" cy="279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Fluent:    </a:t>
            </a:r>
            <a:r>
              <a:rPr lang="en"/>
              <a:t> </a:t>
            </a:r>
            <a:r>
              <a:rPr b="1" lang="en"/>
              <a:t>we’re getting ready</a:t>
            </a:r>
            <a:endParaRPr b="1"/>
          </a:p>
        </p:txBody>
      </p:sp>
      <p:sp>
        <p:nvSpPr>
          <p:cNvPr id="334" name="Google Shape;334;p67"/>
          <p:cNvSpPr txBox="1"/>
          <p:nvPr/>
        </p:nvSpPr>
        <p:spPr>
          <a:xfrm>
            <a:off x="377650" y="755675"/>
            <a:ext cx="25578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latin typeface="Economica"/>
                <a:ea typeface="Economica"/>
                <a:cs typeface="Economica"/>
                <a:sym typeface="Economica"/>
              </a:rPr>
              <a:t>Example:</a:t>
            </a:r>
            <a:endParaRPr b="1" sz="1900">
              <a:latin typeface="Economica"/>
              <a:ea typeface="Economica"/>
              <a:cs typeface="Economica"/>
              <a:sym typeface="Economica"/>
            </a:endParaRPr>
          </a:p>
        </p:txBody>
      </p:sp>
      <p:sp>
        <p:nvSpPr>
          <p:cNvPr id="335" name="Google Shape;335;p67"/>
          <p:cNvSpPr txBox="1"/>
          <p:nvPr/>
        </p:nvSpPr>
        <p:spPr>
          <a:xfrm>
            <a:off x="377650" y="2333550"/>
            <a:ext cx="51156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latin typeface="Economica"/>
                <a:ea typeface="Economica"/>
                <a:cs typeface="Economica"/>
                <a:sym typeface="Economica"/>
              </a:rPr>
              <a:t>Surface Structure of Disfluency:</a:t>
            </a:r>
            <a:endParaRPr b="1" sz="1900">
              <a:latin typeface="Economica"/>
              <a:ea typeface="Economica"/>
              <a:cs typeface="Economica"/>
              <a:sym typeface="Economica"/>
            </a:endParaRPr>
          </a:p>
        </p:txBody>
      </p:sp>
      <p:sp>
        <p:nvSpPr>
          <p:cNvPr id="336" name="Google Shape;336;p67"/>
          <p:cNvSpPr/>
          <p:nvPr/>
        </p:nvSpPr>
        <p:spPr>
          <a:xfrm>
            <a:off x="908775" y="3662850"/>
            <a:ext cx="2026800" cy="3936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Reparandum </a:t>
            </a:r>
            <a:endParaRPr/>
          </a:p>
        </p:txBody>
      </p:sp>
      <p:sp>
        <p:nvSpPr>
          <p:cNvPr id="337" name="Google Shape;337;p67"/>
          <p:cNvSpPr/>
          <p:nvPr/>
        </p:nvSpPr>
        <p:spPr>
          <a:xfrm>
            <a:off x="3255550" y="3662850"/>
            <a:ext cx="2026800" cy="3936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Interregnum</a:t>
            </a:r>
            <a:endParaRPr/>
          </a:p>
        </p:txBody>
      </p:sp>
      <p:sp>
        <p:nvSpPr>
          <p:cNvPr id="338" name="Google Shape;338;p67"/>
          <p:cNvSpPr/>
          <p:nvPr/>
        </p:nvSpPr>
        <p:spPr>
          <a:xfrm>
            <a:off x="5602325" y="3662850"/>
            <a:ext cx="2026800" cy="393600"/>
          </a:xfrm>
          <a:prstGeom prst="roundRect">
            <a:avLst>
              <a:gd fmla="val 16667" name="adj"/>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Repair</a:t>
            </a:r>
            <a:endParaRPr/>
          </a:p>
        </p:txBody>
      </p:sp>
      <p:sp>
        <p:nvSpPr>
          <p:cNvPr id="339" name="Google Shape;339;p67"/>
          <p:cNvSpPr/>
          <p:nvPr/>
        </p:nvSpPr>
        <p:spPr>
          <a:xfrm>
            <a:off x="2373675" y="2976713"/>
            <a:ext cx="2026800" cy="39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Interruption Point</a:t>
            </a:r>
            <a:endParaRPr/>
          </a:p>
        </p:txBody>
      </p:sp>
      <p:sp>
        <p:nvSpPr>
          <p:cNvPr id="340" name="Google Shape;340;p67"/>
          <p:cNvSpPr/>
          <p:nvPr/>
        </p:nvSpPr>
        <p:spPr>
          <a:xfrm>
            <a:off x="2977350" y="3439225"/>
            <a:ext cx="223800" cy="377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67"/>
          <p:cNvSpPr/>
          <p:nvPr/>
        </p:nvSpPr>
        <p:spPr>
          <a:xfrm>
            <a:off x="908775" y="4236900"/>
            <a:ext cx="6123300" cy="393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Disfluent: </a:t>
            </a:r>
            <a:r>
              <a:rPr b="1" lang="en">
                <a:solidFill>
                  <a:srgbClr val="FF9900"/>
                </a:solidFill>
              </a:rPr>
              <a:t>I want two tickets</a:t>
            </a:r>
            <a:r>
              <a:rPr b="1" lang="en" sz="2900">
                <a:solidFill>
                  <a:schemeClr val="lt2"/>
                </a:solidFill>
              </a:rPr>
              <a:t>,</a:t>
            </a:r>
            <a:r>
              <a:rPr b="1" lang="en">
                <a:solidFill>
                  <a:srgbClr val="00FF00"/>
                </a:solidFill>
              </a:rPr>
              <a:t> </a:t>
            </a:r>
            <a:r>
              <a:rPr b="1" lang="en">
                <a:solidFill>
                  <a:srgbClr val="4A86E8"/>
                </a:solidFill>
              </a:rPr>
              <a:t>I’m sorry,</a:t>
            </a:r>
            <a:r>
              <a:rPr b="1" lang="en">
                <a:solidFill>
                  <a:srgbClr val="00FF00"/>
                </a:solidFill>
              </a:rPr>
              <a:t> </a:t>
            </a:r>
            <a:r>
              <a:rPr b="1" lang="en">
                <a:solidFill>
                  <a:srgbClr val="38761D"/>
                </a:solidFill>
              </a:rPr>
              <a:t>three flight tickets to Boston.</a:t>
            </a:r>
            <a:endParaRPr b="1">
              <a:solidFill>
                <a:srgbClr val="38761D"/>
              </a:solidFill>
            </a:endParaRPr>
          </a:p>
        </p:txBody>
      </p:sp>
      <p:sp>
        <p:nvSpPr>
          <p:cNvPr id="342" name="Google Shape;342;p67"/>
          <p:cNvSpPr/>
          <p:nvPr/>
        </p:nvSpPr>
        <p:spPr>
          <a:xfrm>
            <a:off x="908775" y="4682827"/>
            <a:ext cx="4612500" cy="279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Fluent:    </a:t>
            </a:r>
            <a:r>
              <a:rPr lang="en"/>
              <a:t> </a:t>
            </a:r>
            <a:r>
              <a:rPr b="1" lang="en"/>
              <a:t>I want three flight tickets to Boston.</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
                                        <p:tgtEl>
                                          <p:spTgt spid="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68"/>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400"/>
              <a:t>What is Disfluency ? </a:t>
            </a:r>
            <a:r>
              <a:rPr b="1" lang="en" sz="3400"/>
              <a:t>(2/3)</a:t>
            </a:r>
            <a:endParaRPr b="1" sz="3400"/>
          </a:p>
        </p:txBody>
      </p:sp>
      <p:sp>
        <p:nvSpPr>
          <p:cNvPr id="348" name="Google Shape;348;p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9" name="Google Shape;349;p68"/>
          <p:cNvSpPr txBox="1"/>
          <p:nvPr/>
        </p:nvSpPr>
        <p:spPr>
          <a:xfrm>
            <a:off x="377650" y="921883"/>
            <a:ext cx="51156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latin typeface="Economica"/>
                <a:ea typeface="Economica"/>
                <a:cs typeface="Economica"/>
                <a:sym typeface="Economica"/>
              </a:rPr>
              <a:t>Surface Structure of Disfluency:</a:t>
            </a:r>
            <a:endParaRPr b="1" sz="1900">
              <a:latin typeface="Economica"/>
              <a:ea typeface="Economica"/>
              <a:cs typeface="Economica"/>
              <a:sym typeface="Economica"/>
            </a:endParaRPr>
          </a:p>
        </p:txBody>
      </p:sp>
      <p:pic>
        <p:nvPicPr>
          <p:cNvPr id="350" name="Google Shape;350;p68"/>
          <p:cNvPicPr preferRelativeResize="0"/>
          <p:nvPr/>
        </p:nvPicPr>
        <p:blipFill>
          <a:blip r:embed="rId3">
            <a:alphaModFix/>
          </a:blip>
          <a:stretch>
            <a:fillRect/>
          </a:stretch>
        </p:blipFill>
        <p:spPr>
          <a:xfrm>
            <a:off x="311700" y="1488858"/>
            <a:ext cx="5153025" cy="1724025"/>
          </a:xfrm>
          <a:prstGeom prst="rect">
            <a:avLst/>
          </a:prstGeom>
          <a:noFill/>
          <a:ln>
            <a:noFill/>
          </a:ln>
        </p:spPr>
      </p:pic>
      <p:pic>
        <p:nvPicPr>
          <p:cNvPr id="351" name="Google Shape;351;p68"/>
          <p:cNvPicPr preferRelativeResize="0"/>
          <p:nvPr/>
        </p:nvPicPr>
        <p:blipFill rotWithShape="1">
          <a:blip r:embed="rId4">
            <a:alphaModFix/>
          </a:blip>
          <a:srcRect b="0" l="0" r="13081" t="0"/>
          <a:stretch/>
        </p:blipFill>
        <p:spPr>
          <a:xfrm>
            <a:off x="4665225" y="1398275"/>
            <a:ext cx="4478775" cy="1724025"/>
          </a:xfrm>
          <a:prstGeom prst="rect">
            <a:avLst/>
          </a:prstGeom>
          <a:noFill/>
          <a:ln>
            <a:noFill/>
          </a:ln>
        </p:spPr>
      </p:pic>
      <p:pic>
        <p:nvPicPr>
          <p:cNvPr id="352" name="Google Shape;352;p68"/>
          <p:cNvPicPr preferRelativeResize="0"/>
          <p:nvPr/>
        </p:nvPicPr>
        <p:blipFill>
          <a:blip r:embed="rId5">
            <a:alphaModFix/>
          </a:blip>
          <a:stretch>
            <a:fillRect/>
          </a:stretch>
        </p:blipFill>
        <p:spPr>
          <a:xfrm>
            <a:off x="2389888" y="3303438"/>
            <a:ext cx="5153025" cy="1628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9"/>
          <p:cNvSpPr txBox="1"/>
          <p:nvPr>
            <p:ph type="title"/>
          </p:nvPr>
        </p:nvSpPr>
        <p:spPr>
          <a:xfrm>
            <a:off x="311700" y="-19767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400"/>
              <a:t>What is Disfluency ? (3/3)</a:t>
            </a:r>
            <a:endParaRPr b="1" sz="3400"/>
          </a:p>
        </p:txBody>
      </p:sp>
      <p:sp>
        <p:nvSpPr>
          <p:cNvPr id="358" name="Google Shape;358;p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59" name="Google Shape;359;p69"/>
          <p:cNvGraphicFramePr/>
          <p:nvPr/>
        </p:nvGraphicFramePr>
        <p:xfrm>
          <a:off x="199888" y="521800"/>
          <a:ext cx="3000000" cy="3000000"/>
        </p:xfrm>
        <a:graphic>
          <a:graphicData uri="http://schemas.openxmlformats.org/drawingml/2006/table">
            <a:tbl>
              <a:tblPr>
                <a:noFill/>
                <a:tableStyleId>{B6674521-3851-4AFE-9167-808461F217D0}</a:tableStyleId>
              </a:tblPr>
              <a:tblGrid>
                <a:gridCol w="1325000"/>
                <a:gridCol w="4085800"/>
                <a:gridCol w="890700"/>
                <a:gridCol w="2642600"/>
              </a:tblGrid>
              <a:tr h="571225">
                <a:tc>
                  <a:txBody>
                    <a:bodyPr/>
                    <a:lstStyle/>
                    <a:p>
                      <a:pPr indent="0" lvl="0" marL="0" rtl="0" algn="l">
                        <a:spcBef>
                          <a:spcPts val="0"/>
                        </a:spcBef>
                        <a:spcAft>
                          <a:spcPts val="0"/>
                        </a:spcAft>
                        <a:buNone/>
                      </a:pPr>
                      <a:r>
                        <a:rPr b="1" lang="en"/>
                        <a:t>Type</a:t>
                      </a:r>
                      <a:endParaRPr b="1"/>
                    </a:p>
                  </a:txBody>
                  <a:tcPr marT="91425" marB="91425" marR="91425" marL="91425"/>
                </a:tc>
                <a:tc>
                  <a:txBody>
                    <a:bodyPr/>
                    <a:lstStyle/>
                    <a:p>
                      <a:pPr indent="0" lvl="0" marL="0" rtl="0" algn="l">
                        <a:spcBef>
                          <a:spcPts val="0"/>
                        </a:spcBef>
                        <a:spcAft>
                          <a:spcPts val="0"/>
                        </a:spcAft>
                        <a:buNone/>
                      </a:pPr>
                      <a:r>
                        <a:rPr b="1" lang="en"/>
                        <a:t>Description</a:t>
                      </a:r>
                      <a:endParaRPr b="1"/>
                    </a:p>
                  </a:txBody>
                  <a:tcPr marT="91425" marB="91425" marR="91425" marL="91425"/>
                </a:tc>
                <a:tc>
                  <a:txBody>
                    <a:bodyPr/>
                    <a:lstStyle/>
                    <a:p>
                      <a:pPr indent="0" lvl="0" marL="0" rtl="0" algn="l">
                        <a:spcBef>
                          <a:spcPts val="0"/>
                        </a:spcBef>
                        <a:spcAft>
                          <a:spcPts val="0"/>
                        </a:spcAft>
                        <a:buNone/>
                      </a:pPr>
                      <a:r>
                        <a:rPr b="1" lang="en"/>
                        <a:t>Constituents</a:t>
                      </a:r>
                      <a:endParaRPr b="1"/>
                    </a:p>
                  </a:txBody>
                  <a:tcPr marT="91425" marB="91425" marR="91425" marL="91425"/>
                </a:tc>
                <a:tc>
                  <a:txBody>
                    <a:bodyPr/>
                    <a:lstStyle/>
                    <a:p>
                      <a:pPr indent="0" lvl="0" marL="0" rtl="0" algn="l">
                        <a:spcBef>
                          <a:spcPts val="0"/>
                        </a:spcBef>
                        <a:spcAft>
                          <a:spcPts val="0"/>
                        </a:spcAft>
                        <a:buNone/>
                      </a:pPr>
                      <a:r>
                        <a:rPr b="1" lang="en"/>
                        <a:t>Example</a:t>
                      </a:r>
                      <a:endParaRPr b="1"/>
                    </a:p>
                  </a:txBody>
                  <a:tcPr marT="91425" marB="91425" marR="91425" marL="91425"/>
                </a:tc>
              </a:tr>
              <a:tr h="393450">
                <a:tc>
                  <a:txBody>
                    <a:bodyPr/>
                    <a:lstStyle/>
                    <a:p>
                      <a:pPr indent="0" lvl="0" marL="0" rtl="0" algn="l">
                        <a:spcBef>
                          <a:spcPts val="0"/>
                        </a:spcBef>
                        <a:spcAft>
                          <a:spcPts val="0"/>
                        </a:spcAft>
                        <a:buNone/>
                      </a:pPr>
                      <a:r>
                        <a:rPr lang="en"/>
                        <a:t>Filled Pause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Non lexicalized sounds without semantic content.</a:t>
                      </a:r>
                      <a:endParaRPr/>
                    </a:p>
                  </a:txBody>
                  <a:tcPr marT="91425" marB="91425" marR="91425" marL="91425"/>
                </a:tc>
                <a:tc>
                  <a:txBody>
                    <a:bodyPr/>
                    <a:lstStyle/>
                    <a:p>
                      <a:pPr indent="0" lvl="0" marL="0" rtl="0" algn="l">
                        <a:spcBef>
                          <a:spcPts val="0"/>
                        </a:spcBef>
                        <a:spcAft>
                          <a:spcPts val="0"/>
                        </a:spcAft>
                        <a:buNone/>
                      </a:pPr>
                      <a:r>
                        <a:rPr lang="en"/>
                        <a:t>uh, um</a:t>
                      </a:r>
                      <a:endParaRPr/>
                    </a:p>
                  </a:txBody>
                  <a:tcPr marT="91425" marB="91425" marR="91425" marL="91425"/>
                </a:tc>
                <a:tc>
                  <a:txBody>
                    <a:bodyPr/>
                    <a:lstStyle/>
                    <a:p>
                      <a:pPr indent="0" lvl="0" marL="0" rtl="0" algn="l">
                        <a:spcBef>
                          <a:spcPts val="0"/>
                        </a:spcBef>
                        <a:spcAft>
                          <a:spcPts val="0"/>
                        </a:spcAft>
                        <a:buNone/>
                      </a:pPr>
                      <a:r>
                        <a:rPr lang="en"/>
                        <a:t>We’re </a:t>
                      </a:r>
                      <a:r>
                        <a:rPr b="1" i="1" lang="en" u="sng">
                          <a:solidFill>
                            <a:srgbClr val="00FF00"/>
                          </a:solidFill>
                        </a:rPr>
                        <a:t>uh</a:t>
                      </a:r>
                      <a:r>
                        <a:rPr lang="en"/>
                        <a:t> getting ready</a:t>
                      </a:r>
                      <a:endParaRPr/>
                    </a:p>
                  </a:txBody>
                  <a:tcPr marT="91425" marB="91425" marR="91425" marL="91425"/>
                </a:tc>
              </a:tr>
              <a:tr h="571225">
                <a:tc>
                  <a:txBody>
                    <a:bodyPr/>
                    <a:lstStyle/>
                    <a:p>
                      <a:pPr indent="0" lvl="0" marL="0" rtl="0" algn="l">
                        <a:spcBef>
                          <a:spcPts val="0"/>
                        </a:spcBef>
                        <a:spcAft>
                          <a:spcPts val="0"/>
                        </a:spcAft>
                        <a:buNone/>
                      </a:pPr>
                      <a:r>
                        <a:rPr lang="en"/>
                        <a:t>Conjunctions</a:t>
                      </a:r>
                      <a:endParaRPr/>
                    </a:p>
                  </a:txBody>
                  <a:tcPr marT="91425" marB="91425" marR="91425" marL="91425"/>
                </a:tc>
                <a:tc>
                  <a:txBody>
                    <a:bodyPr/>
                    <a:lstStyle/>
                    <a:p>
                      <a:pPr indent="0" lvl="0" marL="0" rtl="0" algn="l">
                        <a:spcBef>
                          <a:spcPts val="0"/>
                        </a:spcBef>
                        <a:spcAft>
                          <a:spcPts val="0"/>
                        </a:spcAft>
                        <a:buNone/>
                      </a:pPr>
                      <a:r>
                        <a:rPr lang="en"/>
                        <a:t>Conjunctions that are </a:t>
                      </a:r>
                      <a:r>
                        <a:rPr lang="en"/>
                        <a:t>incorrectly</a:t>
                      </a:r>
                      <a:r>
                        <a:rPr lang="en"/>
                        <a:t> to used to begin end or even mid of a sentence.</a:t>
                      </a:r>
                      <a:endParaRPr/>
                    </a:p>
                  </a:txBody>
                  <a:tcPr marT="91425" marB="91425" marR="91425" marL="91425"/>
                </a:tc>
                <a:tc>
                  <a:txBody>
                    <a:bodyPr/>
                    <a:lstStyle/>
                    <a:p>
                      <a:pPr indent="0" lvl="0" marL="0" rtl="0" algn="l">
                        <a:spcBef>
                          <a:spcPts val="0"/>
                        </a:spcBef>
                        <a:spcAft>
                          <a:spcPts val="0"/>
                        </a:spcAft>
                        <a:buNone/>
                      </a:pPr>
                      <a:r>
                        <a:rPr lang="en"/>
                        <a:t>But, and, etc</a:t>
                      </a:r>
                      <a:endParaRPr/>
                    </a:p>
                  </a:txBody>
                  <a:tcPr marT="91425" marB="91425" marR="91425" marL="91425"/>
                </a:tc>
                <a:tc>
                  <a:txBody>
                    <a:bodyPr/>
                    <a:lstStyle/>
                    <a:p>
                      <a:pPr indent="0" lvl="0" marL="0" rtl="0" algn="l">
                        <a:spcBef>
                          <a:spcPts val="0"/>
                        </a:spcBef>
                        <a:spcAft>
                          <a:spcPts val="0"/>
                        </a:spcAft>
                        <a:buNone/>
                      </a:pPr>
                      <a:r>
                        <a:rPr lang="en"/>
                        <a:t>I dropped my phone </a:t>
                      </a:r>
                      <a:r>
                        <a:rPr lang="en"/>
                        <a:t>a</a:t>
                      </a:r>
                      <a:r>
                        <a:rPr lang="en"/>
                        <a:t>gain, </a:t>
                      </a:r>
                      <a:r>
                        <a:rPr b="1" i="1" lang="en" u="sng">
                          <a:solidFill>
                            <a:srgbClr val="0000FF"/>
                          </a:solidFill>
                        </a:rPr>
                        <a:t>but</a:t>
                      </a:r>
                      <a:r>
                        <a:rPr lang="en"/>
                        <a:t>.</a:t>
                      </a:r>
                      <a:endParaRPr/>
                    </a:p>
                  </a:txBody>
                  <a:tcPr marT="91425" marB="91425" marR="91425" marL="91425"/>
                </a:tc>
              </a:tr>
              <a:tr h="571225">
                <a:tc>
                  <a:txBody>
                    <a:bodyPr/>
                    <a:lstStyle/>
                    <a:p>
                      <a:pPr indent="0" lvl="0" marL="0" rtl="0" algn="l">
                        <a:spcBef>
                          <a:spcPts val="0"/>
                        </a:spcBef>
                        <a:spcAft>
                          <a:spcPts val="0"/>
                        </a:spcAft>
                        <a:buNone/>
                      </a:pPr>
                      <a:r>
                        <a:rPr lang="en"/>
                        <a:t>Discourse</a:t>
                      </a:r>
                      <a:endParaRPr/>
                    </a:p>
                  </a:txBody>
                  <a:tcPr marT="91425" marB="91425" marR="91425" marL="91425"/>
                </a:tc>
                <a:tc>
                  <a:txBody>
                    <a:bodyPr/>
                    <a:lstStyle/>
                    <a:p>
                      <a:pPr indent="0" lvl="0" marL="0" rtl="0" algn="l">
                        <a:spcBef>
                          <a:spcPts val="0"/>
                        </a:spcBef>
                        <a:spcAft>
                          <a:spcPts val="0"/>
                        </a:spcAft>
                        <a:buNone/>
                      </a:pPr>
                      <a:r>
                        <a:rPr lang="en"/>
                        <a:t>L</a:t>
                      </a:r>
                      <a:r>
                        <a:rPr lang="en"/>
                        <a:t>inking words and do no contribute to the semantic content.</a:t>
                      </a:r>
                      <a:endParaRPr/>
                    </a:p>
                  </a:txBody>
                  <a:tcPr marT="91425" marB="91425" marR="91425" marL="91425"/>
                </a:tc>
                <a:tc>
                  <a:txBody>
                    <a:bodyPr/>
                    <a:lstStyle/>
                    <a:p>
                      <a:pPr indent="0" lvl="0" marL="0" rtl="0" algn="l">
                        <a:spcBef>
                          <a:spcPts val="0"/>
                        </a:spcBef>
                        <a:spcAft>
                          <a:spcPts val="0"/>
                        </a:spcAft>
                        <a:buNone/>
                      </a:pPr>
                      <a:r>
                        <a:rPr lang="en"/>
                        <a:t>well, you know</a:t>
                      </a:r>
                      <a:endParaRPr/>
                    </a:p>
                  </a:txBody>
                  <a:tcPr marT="91425" marB="91425" marR="91425" marL="91425"/>
                </a:tc>
                <a:tc>
                  <a:txBody>
                    <a:bodyPr/>
                    <a:lstStyle/>
                    <a:p>
                      <a:pPr indent="0" lvl="0" marL="0" rtl="0" algn="l">
                        <a:spcBef>
                          <a:spcPts val="0"/>
                        </a:spcBef>
                        <a:spcAft>
                          <a:spcPts val="0"/>
                        </a:spcAft>
                        <a:buNone/>
                      </a:pPr>
                      <a:r>
                        <a:rPr lang="en"/>
                        <a:t>This is, </a:t>
                      </a:r>
                      <a:r>
                        <a:rPr b="1" i="1" lang="en" u="sng">
                          <a:solidFill>
                            <a:srgbClr val="FF9900"/>
                          </a:solidFill>
                        </a:rPr>
                        <a:t>you know</a:t>
                      </a:r>
                      <a:r>
                        <a:rPr lang="en"/>
                        <a:t>, a pretty good report.</a:t>
                      </a:r>
                      <a:endParaRPr/>
                    </a:p>
                  </a:txBody>
                  <a:tcPr marT="91425" marB="91425" marR="91425" marL="91425"/>
                </a:tc>
              </a:tr>
              <a:tr h="770075">
                <a:tc>
                  <a:txBody>
                    <a:bodyPr/>
                    <a:lstStyle/>
                    <a:p>
                      <a:pPr indent="0" lvl="0" marL="0" rtl="0" algn="l">
                        <a:spcBef>
                          <a:spcPts val="0"/>
                        </a:spcBef>
                        <a:spcAft>
                          <a:spcPts val="0"/>
                        </a:spcAft>
                        <a:buNone/>
                      </a:pPr>
                      <a:r>
                        <a:rPr lang="en"/>
                        <a:t>Restart</a:t>
                      </a:r>
                      <a:endParaRPr/>
                    </a:p>
                  </a:txBody>
                  <a:tcPr marT="91425" marB="91425" marR="91425" marL="91425"/>
                </a:tc>
                <a:tc>
                  <a:txBody>
                    <a:bodyPr/>
                    <a:lstStyle/>
                    <a:p>
                      <a:pPr indent="0" lvl="0" marL="0" rtl="0" algn="l">
                        <a:spcBef>
                          <a:spcPts val="0"/>
                        </a:spcBef>
                        <a:spcAft>
                          <a:spcPts val="0"/>
                        </a:spcAft>
                        <a:buNone/>
                      </a:pPr>
                      <a:r>
                        <a:rPr lang="en"/>
                        <a:t>Exact repetition or correction of words previously uttered or </a:t>
                      </a:r>
                      <a:r>
                        <a:rPr lang="en">
                          <a:solidFill>
                            <a:schemeClr val="dk1"/>
                          </a:solidFill>
                        </a:rPr>
                        <a:t>restarted with a new train of thought.</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This </a:t>
                      </a:r>
                      <a:r>
                        <a:rPr b="1" i="1" lang="en" u="sng">
                          <a:solidFill>
                            <a:srgbClr val="9900FF"/>
                          </a:solidFill>
                        </a:rPr>
                        <a:t>is is</a:t>
                      </a:r>
                      <a:r>
                        <a:rPr lang="en"/>
                        <a:t> a </a:t>
                      </a:r>
                      <a:r>
                        <a:rPr b="1" i="1" lang="en" u="sng">
                          <a:solidFill>
                            <a:srgbClr val="9900FF"/>
                          </a:solidFill>
                        </a:rPr>
                        <a:t>bad bad</a:t>
                      </a:r>
                      <a:r>
                        <a:rPr lang="en"/>
                        <a:t> situation.</a:t>
                      </a:r>
                      <a:endParaRPr/>
                    </a:p>
                    <a:p>
                      <a:pPr indent="0" lvl="0" marL="0" rtl="0" algn="l">
                        <a:spcBef>
                          <a:spcPts val="0"/>
                        </a:spcBef>
                        <a:spcAft>
                          <a:spcPts val="0"/>
                        </a:spcAft>
                        <a:buClr>
                          <a:schemeClr val="dk1"/>
                        </a:buClr>
                        <a:buSzPts val="1100"/>
                        <a:buFont typeface="Arial"/>
                        <a:buNone/>
                      </a:pPr>
                      <a:r>
                        <a:rPr b="1" i="1" lang="en" u="sng">
                          <a:solidFill>
                            <a:schemeClr val="accent5"/>
                          </a:solidFill>
                        </a:rPr>
                        <a:t>We’ll never find a day</a:t>
                      </a:r>
                      <a:endParaRPr b="1" i="1" u="sng">
                        <a:solidFill>
                          <a:schemeClr val="accent5"/>
                        </a:solidFill>
                      </a:endParaRPr>
                    </a:p>
                    <a:p>
                      <a:pPr indent="0" lvl="0" marL="0" rtl="0" algn="l">
                        <a:spcBef>
                          <a:spcPts val="0"/>
                        </a:spcBef>
                        <a:spcAft>
                          <a:spcPts val="0"/>
                        </a:spcAft>
                        <a:buNone/>
                      </a:pPr>
                      <a:r>
                        <a:rPr lang="en">
                          <a:solidFill>
                            <a:schemeClr val="dk1"/>
                          </a:solidFill>
                        </a:rPr>
                        <a:t>what about next month ? </a:t>
                      </a:r>
                      <a:endParaRPr/>
                    </a:p>
                  </a:txBody>
                  <a:tcPr marT="91425" marB="91425" marR="91425" marL="91425"/>
                </a:tc>
              </a:tr>
              <a:tr h="571225">
                <a:tc>
                  <a:txBody>
                    <a:bodyPr/>
                    <a:lstStyle/>
                    <a:p>
                      <a:pPr indent="0" lvl="0" marL="0" rtl="0" algn="l">
                        <a:spcBef>
                          <a:spcPts val="0"/>
                        </a:spcBef>
                        <a:spcAft>
                          <a:spcPts val="0"/>
                        </a:spcAft>
                        <a:buNone/>
                      </a:pPr>
                      <a:r>
                        <a:rPr lang="en"/>
                        <a:t>Aside</a:t>
                      </a:r>
                      <a:endParaRPr/>
                    </a:p>
                  </a:txBody>
                  <a:tcPr marT="91425" marB="91425" marR="91425" marL="91425"/>
                </a:tc>
                <a:tc>
                  <a:txBody>
                    <a:bodyPr/>
                    <a:lstStyle/>
                    <a:p>
                      <a:pPr indent="0" lvl="0" marL="0" rtl="0" algn="l">
                        <a:spcBef>
                          <a:spcPts val="0"/>
                        </a:spcBef>
                        <a:spcAft>
                          <a:spcPts val="0"/>
                        </a:spcAft>
                        <a:buNone/>
                      </a:pPr>
                      <a:r>
                        <a:rPr lang="en"/>
                        <a:t> A brief comment that a speaks to the audience</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i="1" lang="en" u="sng">
                          <a:solidFill>
                            <a:srgbClr val="3D85C6"/>
                          </a:solidFill>
                        </a:rPr>
                        <a:t>I guess it was a male</a:t>
                      </a:r>
                      <a:r>
                        <a:rPr lang="en">
                          <a:solidFill>
                            <a:schemeClr val="dk1"/>
                          </a:solidFill>
                        </a:rPr>
                        <a:t>, he ran off twice..</a:t>
                      </a:r>
                      <a:endParaRPr/>
                    </a:p>
                  </a:txBody>
                  <a:tcPr marT="91425" marB="91425" marR="91425" marL="91425"/>
                </a:tc>
              </a:tr>
              <a:tr h="968925">
                <a:tc>
                  <a:txBody>
                    <a:bodyPr/>
                    <a:lstStyle/>
                    <a:p>
                      <a:pPr indent="0" lvl="0" marL="0" rtl="0" algn="l">
                        <a:spcBef>
                          <a:spcPts val="0"/>
                        </a:spcBef>
                        <a:spcAft>
                          <a:spcPts val="0"/>
                        </a:spcAft>
                        <a:buNone/>
                      </a:pPr>
                      <a:r>
                        <a:rPr lang="en"/>
                        <a:t>Edit</a:t>
                      </a:r>
                      <a:endParaRPr/>
                    </a:p>
                  </a:txBody>
                  <a:tcPr marT="91425" marB="91425" marR="91425" marL="91425"/>
                </a:tc>
                <a:tc>
                  <a:txBody>
                    <a:bodyPr/>
                    <a:lstStyle/>
                    <a:p>
                      <a:pPr indent="0" lvl="0" marL="0" rtl="0" algn="l">
                        <a:spcBef>
                          <a:spcPts val="0"/>
                        </a:spcBef>
                        <a:spcAft>
                          <a:spcPts val="0"/>
                        </a:spcAft>
                        <a:buNone/>
                      </a:pPr>
                      <a:r>
                        <a:rPr lang="en"/>
                        <a:t>P</a:t>
                      </a:r>
                      <a:r>
                        <a:rPr lang="en"/>
                        <a:t>hrases refer to the words which just previously have been said, indicating they’re not intended to belong to the utterance.</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i="1" lang="en" u="sng">
                          <a:solidFill>
                            <a:srgbClr val="FF0000"/>
                          </a:solidFill>
                        </a:rPr>
                        <a:t>I mean</a:t>
                      </a:r>
                      <a:r>
                        <a:rPr lang="en"/>
                        <a:t>, </a:t>
                      </a:r>
                      <a:r>
                        <a:rPr lang="en"/>
                        <a:t>it's</a:t>
                      </a:r>
                      <a:r>
                        <a:rPr lang="en"/>
                        <a:t> just the amount you’re overspending.</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70"/>
          <p:cNvSpPr txBox="1"/>
          <p:nvPr/>
        </p:nvSpPr>
        <p:spPr>
          <a:xfrm>
            <a:off x="6537100" y="5728350"/>
            <a:ext cx="4598400" cy="7290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1600"/>
              </a:spcAft>
              <a:buClr>
                <a:schemeClr val="dk1"/>
              </a:buClr>
              <a:buSzPts val="1100"/>
              <a:buFont typeface="Arial"/>
              <a:buNone/>
            </a:pPr>
            <a:r>
              <a:rPr lang="en" sz="1000">
                <a:solidFill>
                  <a:schemeClr val="dk1"/>
                </a:solidFill>
                <a:latin typeface="Open Sans"/>
                <a:ea typeface="Open Sans"/>
                <a:cs typeface="Open Sans"/>
                <a:sym typeface="Open Sans"/>
              </a:rPr>
              <a:t>                                                            ----------------------------------------------</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es  : Spanish</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en  : English</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DFLT : Disfluent   FLT: Fluent</a:t>
            </a:r>
            <a:br>
              <a:rPr lang="en" sz="1000">
                <a:solidFill>
                  <a:schemeClr val="dk1"/>
                </a:solidFill>
                <a:latin typeface="Open Sans"/>
                <a:ea typeface="Open Sans"/>
                <a:cs typeface="Open Sans"/>
                <a:sym typeface="Open Sans"/>
              </a:rPr>
            </a:br>
            <a:endParaRPr sz="1000">
              <a:latin typeface="Open Sans"/>
              <a:ea typeface="Open Sans"/>
              <a:cs typeface="Open Sans"/>
              <a:sym typeface="Open Sans"/>
            </a:endParaRPr>
          </a:p>
        </p:txBody>
      </p:sp>
      <p:sp>
        <p:nvSpPr>
          <p:cNvPr id="365" name="Google Shape;365;p70"/>
          <p:cNvSpPr txBox="1"/>
          <p:nvPr/>
        </p:nvSpPr>
        <p:spPr>
          <a:xfrm>
            <a:off x="311700" y="-115075"/>
            <a:ext cx="8520600" cy="831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400">
                <a:latin typeface="Economica"/>
                <a:ea typeface="Economica"/>
                <a:cs typeface="Economica"/>
                <a:sym typeface="Economica"/>
              </a:rPr>
              <a:t>Dataset &amp; Need of Unsupervised Setting</a:t>
            </a:r>
            <a:endParaRPr b="1" baseline="30000" sz="3400">
              <a:solidFill>
                <a:srgbClr val="000000"/>
              </a:solidFill>
              <a:latin typeface="Economica"/>
              <a:ea typeface="Economica"/>
              <a:cs typeface="Economica"/>
              <a:sym typeface="Economica"/>
            </a:endParaRPr>
          </a:p>
        </p:txBody>
      </p:sp>
      <p:sp>
        <p:nvSpPr>
          <p:cNvPr id="366" name="Google Shape;366;p70"/>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000000"/>
                </a:solidFill>
                <a:latin typeface="Economica"/>
                <a:ea typeface="Economica"/>
                <a:cs typeface="Economica"/>
                <a:sym typeface="Economica"/>
              </a:rPr>
              <a:t>‹#›</a:t>
            </a:fld>
            <a:endParaRPr sz="1000">
              <a:solidFill>
                <a:srgbClr val="000000"/>
              </a:solidFill>
              <a:latin typeface="Economica"/>
              <a:ea typeface="Economica"/>
              <a:cs typeface="Economica"/>
              <a:sym typeface="Economica"/>
            </a:endParaRPr>
          </a:p>
        </p:txBody>
      </p:sp>
      <p:graphicFrame>
        <p:nvGraphicFramePr>
          <p:cNvPr id="367" name="Google Shape;367;p70"/>
          <p:cNvGraphicFramePr/>
          <p:nvPr/>
        </p:nvGraphicFramePr>
        <p:xfrm>
          <a:off x="952500" y="956425"/>
          <a:ext cx="3000000" cy="3000000"/>
        </p:xfrm>
        <a:graphic>
          <a:graphicData uri="http://schemas.openxmlformats.org/drawingml/2006/table">
            <a:tbl>
              <a:tblPr>
                <a:noFill/>
                <a:tableStyleId>{B6674521-3851-4AFE-9167-808461F217D0}</a:tableStyleId>
              </a:tblPr>
              <a:tblGrid>
                <a:gridCol w="2413000"/>
                <a:gridCol w="2413000"/>
                <a:gridCol w="2413000"/>
              </a:tblGrid>
              <a:tr h="381000">
                <a:tc>
                  <a:txBody>
                    <a:bodyPr/>
                    <a:lstStyle/>
                    <a:p>
                      <a:pPr indent="0" lvl="0" marL="0" rtl="0" algn="l">
                        <a:spcBef>
                          <a:spcPts val="0"/>
                        </a:spcBef>
                        <a:spcAft>
                          <a:spcPts val="0"/>
                        </a:spcAft>
                        <a:buNone/>
                      </a:pPr>
                      <a:r>
                        <a:rPr b="1" lang="en" sz="1900">
                          <a:latin typeface="Economica"/>
                          <a:ea typeface="Economica"/>
                          <a:cs typeface="Economica"/>
                          <a:sym typeface="Economica"/>
                        </a:rPr>
                        <a:t>Dataset Name</a:t>
                      </a:r>
                      <a:endParaRPr b="1" sz="1900">
                        <a:latin typeface="Economica"/>
                        <a:ea typeface="Economica"/>
                        <a:cs typeface="Economica"/>
                        <a:sym typeface="Economica"/>
                      </a:endParaRPr>
                    </a:p>
                  </a:txBody>
                  <a:tcPr marT="91425" marB="91425" marR="91425" marL="91425"/>
                </a:tc>
                <a:tc>
                  <a:txBody>
                    <a:bodyPr/>
                    <a:lstStyle/>
                    <a:p>
                      <a:pPr indent="0" lvl="0" marL="0" rtl="0" algn="l">
                        <a:spcBef>
                          <a:spcPts val="0"/>
                        </a:spcBef>
                        <a:spcAft>
                          <a:spcPts val="0"/>
                        </a:spcAft>
                        <a:buNone/>
                      </a:pPr>
                      <a:r>
                        <a:rPr b="1" lang="en" sz="1900">
                          <a:latin typeface="Economica"/>
                          <a:ea typeface="Economica"/>
                          <a:cs typeface="Economica"/>
                          <a:sym typeface="Economica"/>
                        </a:rPr>
                        <a:t>Parallel Disfluent to Fluent</a:t>
                      </a:r>
                      <a:endParaRPr b="1" sz="1900">
                        <a:latin typeface="Economica"/>
                        <a:ea typeface="Economica"/>
                        <a:cs typeface="Economica"/>
                        <a:sym typeface="Economica"/>
                      </a:endParaRPr>
                    </a:p>
                  </a:txBody>
                  <a:tcPr marT="91425" marB="91425" marR="91425" marL="91425"/>
                </a:tc>
                <a:tc>
                  <a:txBody>
                    <a:bodyPr/>
                    <a:lstStyle/>
                    <a:p>
                      <a:pPr indent="0" lvl="0" marL="0" rtl="0" algn="l">
                        <a:spcBef>
                          <a:spcPts val="0"/>
                        </a:spcBef>
                        <a:spcAft>
                          <a:spcPts val="0"/>
                        </a:spcAft>
                        <a:buNone/>
                      </a:pPr>
                      <a:r>
                        <a:rPr b="1" lang="en" sz="1900">
                          <a:latin typeface="Economica"/>
                          <a:ea typeface="Economica"/>
                          <a:cs typeface="Economica"/>
                          <a:sym typeface="Economica"/>
                        </a:rPr>
                        <a:t>Language</a:t>
                      </a:r>
                      <a:endParaRPr b="1" sz="1900">
                        <a:latin typeface="Economica"/>
                        <a:ea typeface="Economica"/>
                        <a:cs typeface="Economica"/>
                        <a:sym typeface="Economica"/>
                      </a:endParaRPr>
                    </a:p>
                  </a:txBody>
                  <a:tcPr marT="91425" marB="91425" marR="91425" marL="91425"/>
                </a:tc>
              </a:tr>
              <a:tr h="381000">
                <a:tc>
                  <a:txBody>
                    <a:bodyPr/>
                    <a:lstStyle/>
                    <a:p>
                      <a:pPr indent="0" lvl="0" marL="0" rtl="0" algn="l">
                        <a:spcBef>
                          <a:spcPts val="0"/>
                        </a:spcBef>
                        <a:spcAft>
                          <a:spcPts val="0"/>
                        </a:spcAft>
                        <a:buNone/>
                      </a:pPr>
                      <a:r>
                        <a:rPr b="1" lang="en" sz="1900">
                          <a:latin typeface="Economica"/>
                          <a:ea typeface="Economica"/>
                          <a:cs typeface="Economica"/>
                          <a:sym typeface="Economica"/>
                        </a:rPr>
                        <a:t>Switchboard Corpus</a:t>
                      </a:r>
                      <a:endParaRPr b="1" sz="1900">
                        <a:latin typeface="Economica"/>
                        <a:ea typeface="Economica"/>
                        <a:cs typeface="Economica"/>
                        <a:sym typeface="Economica"/>
                      </a:endParaRPr>
                    </a:p>
                  </a:txBody>
                  <a:tcPr marT="91425" marB="91425" marR="91425" marL="91425"/>
                </a:tc>
                <a:tc>
                  <a:txBody>
                    <a:bodyPr/>
                    <a:lstStyle/>
                    <a:p>
                      <a:pPr indent="0" lvl="0" marL="0" rtl="0" algn="l">
                        <a:spcBef>
                          <a:spcPts val="0"/>
                        </a:spcBef>
                        <a:spcAft>
                          <a:spcPts val="0"/>
                        </a:spcAft>
                        <a:buNone/>
                      </a:pPr>
                      <a:r>
                        <a:rPr lang="en" sz="1900">
                          <a:latin typeface="Economica"/>
                          <a:ea typeface="Economica"/>
                          <a:cs typeface="Economica"/>
                          <a:sym typeface="Economica"/>
                        </a:rPr>
                        <a:t>79260</a:t>
                      </a:r>
                      <a:endParaRPr sz="1900">
                        <a:latin typeface="Economica"/>
                        <a:ea typeface="Economica"/>
                        <a:cs typeface="Economica"/>
                        <a:sym typeface="Economica"/>
                      </a:endParaRPr>
                    </a:p>
                  </a:txBody>
                  <a:tcPr marT="91425" marB="91425" marR="91425" marL="91425"/>
                </a:tc>
                <a:tc>
                  <a:txBody>
                    <a:bodyPr/>
                    <a:lstStyle/>
                    <a:p>
                      <a:pPr indent="0" lvl="0" marL="0" rtl="0" algn="l">
                        <a:spcBef>
                          <a:spcPts val="0"/>
                        </a:spcBef>
                        <a:spcAft>
                          <a:spcPts val="0"/>
                        </a:spcAft>
                        <a:buNone/>
                      </a:pPr>
                      <a:r>
                        <a:rPr lang="en" sz="1900">
                          <a:latin typeface="Economica"/>
                          <a:ea typeface="Economica"/>
                          <a:cs typeface="Economica"/>
                          <a:sym typeface="Economica"/>
                        </a:rPr>
                        <a:t>English</a:t>
                      </a:r>
                      <a:endParaRPr sz="1900">
                        <a:latin typeface="Economica"/>
                        <a:ea typeface="Economica"/>
                        <a:cs typeface="Economica"/>
                        <a:sym typeface="Economica"/>
                      </a:endParaRPr>
                    </a:p>
                  </a:txBody>
                  <a:tcPr marT="91425" marB="91425" marR="91425" marL="91425"/>
                </a:tc>
              </a:tr>
            </a:tbl>
          </a:graphicData>
        </a:graphic>
      </p:graphicFrame>
      <p:sp>
        <p:nvSpPr>
          <p:cNvPr id="368" name="Google Shape;368;p70"/>
          <p:cNvSpPr txBox="1"/>
          <p:nvPr/>
        </p:nvSpPr>
        <p:spPr>
          <a:xfrm>
            <a:off x="799500" y="2499400"/>
            <a:ext cx="7545000" cy="6024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Economica"/>
              <a:buAutoNum type="arabicPeriod"/>
            </a:pPr>
            <a:r>
              <a:rPr b="1" lang="en" sz="1900">
                <a:latin typeface="Economica"/>
                <a:ea typeface="Economica"/>
                <a:cs typeface="Economica"/>
                <a:sym typeface="Economica"/>
              </a:rPr>
              <a:t>Switchboard Corpus:  </a:t>
            </a:r>
            <a:endParaRPr b="1" sz="1900">
              <a:latin typeface="Economica"/>
              <a:ea typeface="Economica"/>
              <a:cs typeface="Economica"/>
              <a:sym typeface="Economica"/>
            </a:endParaRPr>
          </a:p>
          <a:p>
            <a:pPr indent="-349250" lvl="1" marL="914400" rtl="0" algn="l">
              <a:spcBef>
                <a:spcPts val="0"/>
              </a:spcBef>
              <a:spcAft>
                <a:spcPts val="0"/>
              </a:spcAft>
              <a:buSzPts val="1900"/>
              <a:buFont typeface="Economica"/>
              <a:buAutoNum type="alphaLcPeriod"/>
            </a:pPr>
            <a:r>
              <a:rPr lang="en" sz="1900">
                <a:latin typeface="Economica"/>
                <a:ea typeface="Economica"/>
                <a:cs typeface="Economica"/>
                <a:sym typeface="Economica"/>
              </a:rPr>
              <a:t>Telephone speech and text corpus</a:t>
            </a:r>
            <a:endParaRPr sz="1900">
              <a:latin typeface="Economica"/>
              <a:ea typeface="Economica"/>
              <a:cs typeface="Economica"/>
              <a:sym typeface="Economica"/>
            </a:endParaRPr>
          </a:p>
          <a:p>
            <a:pPr indent="-349250" lvl="1" marL="914400" rtl="0" algn="l">
              <a:spcBef>
                <a:spcPts val="0"/>
              </a:spcBef>
              <a:spcAft>
                <a:spcPts val="0"/>
              </a:spcAft>
              <a:buSzPts val="1900"/>
              <a:buFont typeface="Economica"/>
              <a:buAutoNum type="alphaLcPeriod"/>
            </a:pPr>
            <a:r>
              <a:rPr lang="en" sz="1900">
                <a:solidFill>
                  <a:schemeClr val="dk1"/>
                </a:solidFill>
                <a:latin typeface="Economica"/>
                <a:ea typeface="Economica"/>
                <a:cs typeface="Economica"/>
                <a:sym typeface="Economica"/>
              </a:rPr>
              <a:t>2,400 two-sided telephone conversations among 543 speakers.</a:t>
            </a:r>
            <a:endParaRPr sz="1900">
              <a:solidFill>
                <a:schemeClr val="dk1"/>
              </a:solidFill>
              <a:latin typeface="Economica"/>
              <a:ea typeface="Economica"/>
              <a:cs typeface="Economica"/>
              <a:sym typeface="Economica"/>
            </a:endParaRPr>
          </a:p>
          <a:p>
            <a:pPr indent="-349250" lvl="1" marL="914400" rtl="0" algn="l">
              <a:spcBef>
                <a:spcPts val="0"/>
              </a:spcBef>
              <a:spcAft>
                <a:spcPts val="0"/>
              </a:spcAft>
              <a:buSzPts val="1900"/>
              <a:buFont typeface="Economica"/>
              <a:buAutoNum type="alphaLcPeriod"/>
            </a:pPr>
            <a:r>
              <a:rPr lang="en" sz="1900">
                <a:solidFill>
                  <a:schemeClr val="dk1"/>
                </a:solidFill>
                <a:latin typeface="Economica"/>
                <a:ea typeface="Economica"/>
                <a:cs typeface="Economica"/>
                <a:sym typeface="Economica"/>
              </a:rPr>
              <a:t>Domain coverage: over 70 topics</a:t>
            </a:r>
            <a:endParaRPr sz="1900">
              <a:solidFill>
                <a:schemeClr val="dk1"/>
              </a:solidFill>
              <a:latin typeface="Economica"/>
              <a:ea typeface="Economica"/>
              <a:cs typeface="Economica"/>
              <a:sym typeface="Economica"/>
            </a:endParaRPr>
          </a:p>
          <a:p>
            <a:pPr indent="0" lvl="0" marL="0" rtl="0" algn="l">
              <a:spcBef>
                <a:spcPts val="0"/>
              </a:spcBef>
              <a:spcAft>
                <a:spcPts val="0"/>
              </a:spcAft>
              <a:buNone/>
            </a:pPr>
            <a:r>
              <a:t/>
            </a:r>
            <a:endParaRPr sz="1900">
              <a:solidFill>
                <a:schemeClr val="dk1"/>
              </a:solidFill>
              <a:latin typeface="Economica"/>
              <a:ea typeface="Economica"/>
              <a:cs typeface="Economica"/>
              <a:sym typeface="Economica"/>
            </a:endParaRPr>
          </a:p>
          <a:p>
            <a:pPr indent="0" lvl="0" marL="0" rtl="0" algn="l">
              <a:spcBef>
                <a:spcPts val="0"/>
              </a:spcBef>
              <a:spcAft>
                <a:spcPts val="0"/>
              </a:spcAft>
              <a:buNone/>
            </a:pPr>
            <a:r>
              <a:t/>
            </a:r>
            <a:endParaRPr sz="1900">
              <a:latin typeface="Economica"/>
              <a:ea typeface="Economica"/>
              <a:cs typeface="Economica"/>
              <a:sym typeface="Economica"/>
            </a:endParaRPr>
          </a:p>
        </p:txBody>
      </p:sp>
      <p:sp>
        <p:nvSpPr>
          <p:cNvPr id="369" name="Google Shape;369;p70"/>
          <p:cNvSpPr txBox="1"/>
          <p:nvPr/>
        </p:nvSpPr>
        <p:spPr>
          <a:xfrm>
            <a:off x="4864050" y="3833375"/>
            <a:ext cx="4598400" cy="11634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br>
              <a:rPr lang="en" sz="1000">
                <a:solidFill>
                  <a:schemeClr val="dk1"/>
                </a:solidFill>
                <a:latin typeface="Open Sans"/>
                <a:ea typeface="Open Sans"/>
                <a:cs typeface="Open Sans"/>
                <a:sym typeface="Open Sans"/>
              </a:rPr>
            </a:b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a:t>
            </a:r>
            <a:endParaRPr sz="1000">
              <a:solidFill>
                <a:schemeClr val="dk1"/>
              </a:solidFill>
              <a:latin typeface="Open Sans"/>
              <a:ea typeface="Open Sans"/>
              <a:cs typeface="Open Sans"/>
              <a:sym typeface="Open Sans"/>
            </a:endParaRPr>
          </a:p>
          <a:p>
            <a:pPr indent="0" lvl="0" marL="914400" rtl="0" algn="l">
              <a:lnSpc>
                <a:spcPct val="115000"/>
              </a:lnSpc>
              <a:spcBef>
                <a:spcPts val="1600"/>
              </a:spcBef>
              <a:spcAft>
                <a:spcPts val="1600"/>
              </a:spcAft>
              <a:buClr>
                <a:schemeClr val="dk1"/>
              </a:buClr>
              <a:buSzPts val="1100"/>
              <a:buFont typeface="Arial"/>
              <a:buNone/>
            </a:pPr>
            <a:r>
              <a:rPr lang="en" sz="1000">
                <a:solidFill>
                  <a:schemeClr val="dk1"/>
                </a:solidFill>
                <a:latin typeface="Open Sans"/>
                <a:ea typeface="Open Sans"/>
                <a:cs typeface="Open Sans"/>
                <a:sym typeface="Open Sans"/>
              </a:rPr>
              <a:t>#Numbers on the slide represent: Sentence count</a:t>
            </a:r>
            <a:br>
              <a:rPr lang="en" sz="1000">
                <a:solidFill>
                  <a:schemeClr val="dk1"/>
                </a:solidFill>
                <a:latin typeface="Open Sans"/>
                <a:ea typeface="Open Sans"/>
                <a:cs typeface="Open Sans"/>
                <a:sym typeface="Open Sans"/>
              </a:rPr>
            </a:br>
            <a:r>
              <a:rPr lang="en" sz="1000">
                <a:solidFill>
                  <a:schemeClr val="dk1"/>
                </a:solidFill>
                <a:latin typeface="Open Sans"/>
                <a:ea typeface="Open Sans"/>
                <a:cs typeface="Open Sans"/>
                <a:sym typeface="Open Sans"/>
              </a:rPr>
              <a:t>						</a:t>
            </a:r>
            <a:endParaRPr sz="10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