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Helvetica Neue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Q4PtDVzas7fsYJ9OkM//Ok2i4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92BFE0-2792-4C44-AE45-E445BB4A20C2}">
  <a:tblStyle styleId="{5892BFE0-2792-4C44-AE45-E445BB4A20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regular.fntdata"/><Relationship Id="rId11" Type="http://schemas.openxmlformats.org/officeDocument/2006/relationships/slide" Target="slides/slide6.xml"/><Relationship Id="rId22" Type="http://schemas.openxmlformats.org/officeDocument/2006/relationships/font" Target="fonts/HelveticaNeueLight-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Light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a0de8e63f_2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8a0de8e63f_2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a0de8e63f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38a0de8e63f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a0de8e63f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38a0de8e63f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be6e6e2b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be6e6e2b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8be6e6e2b9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a0de8e63f_2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8a0de8e63f_2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a0de8e63f_2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38a0de8e63f_2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5f26b03a4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5f26b03a4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85f26b03a4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801B19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44150" y="3874808"/>
            <a:ext cx="10515600" cy="83541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Helvetica Neue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42932" y="1479396"/>
            <a:ext cx="4106136" cy="134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Helvetica Neue"/>
              <a:buNone/>
              <a:defRPr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b="0" i="0"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1003">
          <p15:clr>
            <a:srgbClr val="FBAE40"/>
          </p15:clr>
        </p15:guide>
        <p15:guide id="6" pos="121">
          <p15:clr>
            <a:srgbClr val="FBAE40"/>
          </p15:clr>
        </p15:guide>
        <p15:guide id="7" pos="370">
          <p15:clr>
            <a:srgbClr val="FBAE40"/>
          </p15:clr>
        </p15:guide>
        <p15:guide id="8" orient="horz" pos="1117">
          <p15:clr>
            <a:srgbClr val="FBAE40"/>
          </p15:clr>
        </p15:guide>
        <p15:guide id="9" pos="6992">
          <p15:clr>
            <a:srgbClr val="FBAE40"/>
          </p15:clr>
        </p15:guide>
        <p15:guide id="10" orient="horz" pos="3861">
          <p15:clr>
            <a:srgbClr val="FBAE40"/>
          </p15:clr>
        </p15:guide>
        <p15:guide id="11" pos="7559">
          <p15:clr>
            <a:srgbClr val="FBAE40"/>
          </p15:clr>
        </p15:guide>
        <p15:guide id="12" orient="horz" pos="3952">
          <p15:clr>
            <a:srgbClr val="FBAE40"/>
          </p15:clr>
        </p15:guide>
        <p15:guide id="13" orient="horz" pos="4201">
          <p15:clr>
            <a:srgbClr val="FBAE40"/>
          </p15:clr>
        </p15:guide>
        <p15:guide id="14" orient="horz" pos="4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63" name="Google Shape;63;p12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4"/>
          <p:cNvGrpSpPr/>
          <p:nvPr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13" name="Google Shape;13;p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namtpham/casia1groundtru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730050" y="3833125"/>
            <a:ext cx="10731900" cy="8355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/>
              <a:t>ECE501-DIGITAL IMAGE PROCESSING</a:t>
            </a:r>
            <a:endParaRPr sz="4300"/>
          </a:p>
        </p:txBody>
      </p:sp>
      <p:sp>
        <p:nvSpPr>
          <p:cNvPr id="89" name="Google Shape;89;p1"/>
          <p:cNvSpPr txBox="1"/>
          <p:nvPr/>
        </p:nvSpPr>
        <p:spPr>
          <a:xfrm>
            <a:off x="2946100" y="4683175"/>
            <a:ext cx="62535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- 2</a:t>
            </a:r>
            <a:endParaRPr b="1" sz="2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0" y="5444500"/>
            <a:ext cx="706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a0de8e63f_2_35"/>
          <p:cNvSpPr txBox="1"/>
          <p:nvPr>
            <p:ph type="title"/>
          </p:nvPr>
        </p:nvSpPr>
        <p:spPr>
          <a:xfrm>
            <a:off x="3940352" y="2766150"/>
            <a:ext cx="4311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 sz="5400">
                <a:latin typeface="Arial"/>
                <a:ea typeface="Arial"/>
                <a:cs typeface="Arial"/>
                <a:sym typeface="Arial"/>
              </a:rPr>
              <a:t>THANK YOU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g38a0de8e63f_2_35"/>
          <p:cNvGraphicFramePr/>
          <p:nvPr/>
        </p:nvGraphicFramePr>
        <p:xfrm>
          <a:off x="8195050" y="451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{5892BFE0-2792-4C44-AE45-E445BB4A20C2}</a:tableStyleId>
              </a:tblPr>
              <a:tblGrid>
                <a:gridCol w="1804225"/>
                <a:gridCol w="1804225"/>
              </a:tblGrid>
              <a:tr h="4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AU ID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Vidhan Nahar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AU2340199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Prasham Mehta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AU2340135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Dhairya Rupani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AU2340195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Drumil Bhati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AU2340211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Image Tampering Detection (Forgery Localization)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Digital images are widely used as evidence and in media.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Advanced editing tools make image manipulation easy and undetectable.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Image tampering detection ensures authenticity and integrity.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Focus: Detecting copy-move or duplicated regions within a single image.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Output: Heatmap / highlighted regions showing possible forgeries.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a0de8e63f_2_0"/>
          <p:cNvSpPr txBox="1"/>
          <p:nvPr>
            <p:ph type="title"/>
          </p:nvPr>
        </p:nvSpPr>
        <p:spPr>
          <a:xfrm>
            <a:off x="587378" y="-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09" name="Google Shape;109;g38a0de8e63f_2_0"/>
          <p:cNvSpPr txBox="1"/>
          <p:nvPr>
            <p:ph idx="1" type="body"/>
          </p:nvPr>
        </p:nvSpPr>
        <p:spPr>
          <a:xfrm>
            <a:off x="298650" y="1418325"/>
            <a:ext cx="11594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Block Based matching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Dividing image into overlapping/non-overlapping blocks.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For each block we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compute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its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statistical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feature and search for similar blocks.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Feature-based matching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nstead of choosing blocks, we take interest points(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key points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) which can be found if the image is scaled or rotated.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Font typeface="Arial"/>
              <a:buChar char="○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SIFT* or SURF* algorithms can be used to detect these key points and describe the local pattern.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8a0de8e63f_2_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38a0de8e63f_2_0"/>
          <p:cNvSpPr txBox="1"/>
          <p:nvPr/>
        </p:nvSpPr>
        <p:spPr>
          <a:xfrm>
            <a:off x="2320750" y="6160575"/>
            <a:ext cx="65208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*SIFT = Scale Invariant Feature Transform. *SURF = Speeded Up Robust Features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a0de8e63f_2_7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17" name="Google Shape;117;g38a0de8e63f_2_7"/>
          <p:cNvSpPr txBox="1"/>
          <p:nvPr>
            <p:ph idx="1" type="body"/>
          </p:nvPr>
        </p:nvSpPr>
        <p:spPr>
          <a:xfrm>
            <a:off x="587374" y="1592275"/>
            <a:ext cx="10892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Dataset Name: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CASIA 1.0 Groundtruth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Contents: 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Ground truth masks, splicing, copy-move tampered images, authentic images.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Size and Categories: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8 categories (100 pictures each) of authentic pictures.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Strong Points: 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Gives pixel-level masks which allows localization.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Both splicing and copy-move.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Diverse image categories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8a0de8e63f_2_7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be6e6e2b9_1_0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25" name="Google Shape;125;g38be6e6e2b9_1_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pic>
        <p:nvPicPr>
          <p:cNvPr id="126" name="Google Shape;126;g38be6e6e2b9_1_0" title="Sp_S_NNN_A_ani0031_ani0031_0197_comb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209800"/>
            <a:ext cx="11079026" cy="24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8be6e6e2b9_1_0"/>
          <p:cNvSpPr txBox="1"/>
          <p:nvPr/>
        </p:nvSpPr>
        <p:spPr>
          <a:xfrm>
            <a:off x="839700" y="4932575"/>
            <a:ext cx="26106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Tampered Image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28" name="Google Shape;128;g38be6e6e2b9_1_0"/>
          <p:cNvSpPr txBox="1"/>
          <p:nvPr/>
        </p:nvSpPr>
        <p:spPr>
          <a:xfrm>
            <a:off x="4546800" y="4932575"/>
            <a:ext cx="26106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Authentic </a:t>
            </a:r>
            <a:r>
              <a:rPr b="1" lang="en-US" sz="2300">
                <a:solidFill>
                  <a:schemeClr val="dk1"/>
                </a:solidFill>
              </a:rPr>
              <a:t>Image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29" name="Google Shape;129;g38be6e6e2b9_1_0"/>
          <p:cNvSpPr txBox="1"/>
          <p:nvPr/>
        </p:nvSpPr>
        <p:spPr>
          <a:xfrm>
            <a:off x="8376400" y="4932575"/>
            <a:ext cx="306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chemeClr val="dk1"/>
                </a:solidFill>
              </a:rPr>
              <a:t>Ground Truth Mask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a0de8e63f_2_14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35" name="Google Shape;135;g38a0de8e63f_2_14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g38a0de8e63f_2_14"/>
          <p:cNvSpPr txBox="1"/>
          <p:nvPr>
            <p:ph idx="1" type="body"/>
          </p:nvPr>
        </p:nvSpPr>
        <p:spPr>
          <a:xfrm>
            <a:off x="582426" y="1768950"/>
            <a:ext cx="7666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Adaptive Segmentation: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The image is divided into solid image-based dynamic parameters such as texture or lighting.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Feature Extraction: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Select good and valid points in every section with SIFT* and SURF*.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Feature Matching: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Check the points among different segments to identify similarities.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Region Localization: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Join up to the similar parts to highlight the entire forged area.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Refine and Output: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Clean up the output and indicate the parts that were edite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38a0de8e63f_2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9226" y="847225"/>
            <a:ext cx="3637975" cy="242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8a0de8e63f_2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226" y="3428991"/>
            <a:ext cx="3637975" cy="25566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8a0de8e63f_2_14"/>
          <p:cNvSpPr txBox="1"/>
          <p:nvPr/>
        </p:nvSpPr>
        <p:spPr>
          <a:xfrm>
            <a:off x="2320750" y="6204850"/>
            <a:ext cx="5649000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*SIFT = Scale Invariant Feature Transform. *SURF = Speeded Up Robust Features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a0de8e63f_2_21"/>
          <p:cNvSpPr txBox="1"/>
          <p:nvPr>
            <p:ph type="title"/>
          </p:nvPr>
        </p:nvSpPr>
        <p:spPr>
          <a:xfrm>
            <a:off x="594303" y="1159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PLAN AHEAD</a:t>
            </a:r>
            <a:endParaRPr/>
          </a:p>
        </p:txBody>
      </p:sp>
      <p:sp>
        <p:nvSpPr>
          <p:cNvPr id="145" name="Google Shape;145;g38a0de8e63f_2_21"/>
          <p:cNvSpPr txBox="1"/>
          <p:nvPr>
            <p:ph idx="1" type="body"/>
          </p:nvPr>
        </p:nvSpPr>
        <p:spPr>
          <a:xfrm>
            <a:off x="594300" y="1515175"/>
            <a:ext cx="10515600" cy="50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Implement the complete Image Tampering Detection pipeline using Python (OpenCV, scikit-image). Utilize the CASIA 1.0 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Ground Truth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 Dataset for training and testing — focusing on splicing and copy-move forgeries.</a:t>
            </a:r>
            <a:br>
              <a:rPr lang="en-US" sz="2300">
                <a:latin typeface="Arial"/>
                <a:ea typeface="Arial"/>
                <a:cs typeface="Arial"/>
                <a:sym typeface="Arial"/>
              </a:rPr>
            </a:b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Apply Adaptive Segmentation to divide the image into meaningful regions for analysis. Extract features using SIFT and SURF for robust keypoint detection and matching.</a:t>
            </a:r>
            <a:br>
              <a:rPr lang="en-US" sz="2300">
                <a:latin typeface="Arial"/>
                <a:ea typeface="Arial"/>
                <a:cs typeface="Arial"/>
                <a:sym typeface="Arial"/>
              </a:rPr>
            </a:b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Perform Feature Matching and Region Localization to identify forged areas.</a:t>
            </a:r>
            <a:br>
              <a:rPr lang="en-US" sz="2300">
                <a:latin typeface="Arial"/>
                <a:ea typeface="Arial"/>
                <a:cs typeface="Arial"/>
                <a:sym typeface="Arial"/>
              </a:rPr>
            </a:b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Generate Heatmap Outputs to visualize the detected tampered regions.</a:t>
            </a:r>
            <a:br>
              <a:rPr lang="en-US" sz="2300">
                <a:latin typeface="Arial"/>
                <a:ea typeface="Arial"/>
                <a:cs typeface="Arial"/>
                <a:sym typeface="Arial"/>
              </a:rPr>
            </a:b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Evaluate performance using Precision, Recall, and F1-Score metrics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8a0de8e63f_2_21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5f26b03a4_2_0"/>
          <p:cNvSpPr txBox="1"/>
          <p:nvPr>
            <p:ph type="title"/>
          </p:nvPr>
        </p:nvSpPr>
        <p:spPr>
          <a:xfrm>
            <a:off x="587378" y="-4"/>
            <a:ext cx="105156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53" name="Google Shape;153;g385f26b03a4_2_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54" name="Google Shape;154;g385f26b03a4_2_0"/>
          <p:cNvSpPr txBox="1"/>
          <p:nvPr>
            <p:ph idx="1" type="body"/>
          </p:nvPr>
        </p:nvSpPr>
        <p:spPr>
          <a:xfrm>
            <a:off x="907449" y="125340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Tralic D., Zupancic I., Grgic S., Grgic M., "CoMoFoD - New Database for Copy-Move Forgery Detection", in Proc. 55th International Symposium ELMAR-2013, pp. 49-54, September 2013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Namtpham, “GitHub - namtpham/casia1groundtruth: Groundtruth images of tampering dataset CASIA 1.0,” 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https://github.com/namtpham/casia1groundtruth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N. K. Gill, R. Garg, and Er. A. Doegar, “A review paper on Digital Image Forgery Detection Techniques,” 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2022 13th International Conference on Computing Communication and Networking Technologies (ICCCNT)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, pp. 1–7, Jul. 2017, doi: 10.1109/icccnt.2017.8203904.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H. R. Arpita, S. B. Shwetha, and S. V. Sathyanarayana, “Image Forgery Detection Using Adaptive Oversegmentation and Feature Point Matching,” </a:t>
            </a:r>
            <a:r>
              <a:rPr i="1" lang="en-US" sz="2200">
                <a:latin typeface="Arial"/>
                <a:ea typeface="Arial"/>
                <a:cs typeface="Arial"/>
                <a:sym typeface="Arial"/>
              </a:rPr>
              <a:t>JNNCE Journal of Engineering &amp; Management (JJEM)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, vol. 3, no. 1, pp. 74–83, Jan.–Jun. 2019.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