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306" r:id="rId2"/>
    <p:sldId id="285" r:id="rId3"/>
    <p:sldId id="307" r:id="rId4"/>
    <p:sldId id="338" r:id="rId5"/>
    <p:sldId id="339" r:id="rId6"/>
    <p:sldId id="340" r:id="rId7"/>
    <p:sldId id="341" r:id="rId8"/>
    <p:sldId id="342" r:id="rId9"/>
    <p:sldId id="343" r:id="rId10"/>
    <p:sldId id="344" r:id="rId11"/>
    <p:sldId id="345" r:id="rId12"/>
    <p:sldId id="346" r:id="rId13"/>
    <p:sldId id="347" r:id="rId14"/>
    <p:sldId id="323" r:id="rId15"/>
    <p:sldId id="324" r:id="rId16"/>
    <p:sldId id="325" r:id="rId17"/>
    <p:sldId id="329" r:id="rId18"/>
    <p:sldId id="330" r:id="rId19"/>
    <p:sldId id="331" r:id="rId20"/>
    <p:sldId id="332" r:id="rId21"/>
    <p:sldId id="333" r:id="rId22"/>
    <p:sldId id="334" r:id="rId23"/>
    <p:sldId id="335" r:id="rId24"/>
    <p:sldId id="336" r:id="rId25"/>
    <p:sldId id="337" r:id="rId26"/>
    <p:sldId id="284" r:id="rId27"/>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3" autoAdjust="0"/>
    <p:restoredTop sz="90662" autoAdjust="0"/>
  </p:normalViewPr>
  <p:slideViewPr>
    <p:cSldViewPr snapToGrid="0">
      <p:cViewPr varScale="1">
        <p:scale>
          <a:sx n="61" d="100"/>
          <a:sy n="61" d="100"/>
        </p:scale>
        <p:origin x="84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4A617D-83CB-4919-82AC-EDF6FBB5355F}" type="datetimeFigureOut">
              <a:rPr lang="pt-BR" smtClean="0"/>
              <a:t>09/03/2018</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B934B7-E8C2-4E19-86AA-293DE96C1D4A}" type="slidenum">
              <a:rPr lang="pt-BR" smtClean="0"/>
              <a:t>‹nº›</a:t>
            </a:fld>
            <a:endParaRPr lang="pt-BR"/>
          </a:p>
        </p:txBody>
      </p:sp>
    </p:spTree>
    <p:extLst>
      <p:ext uri="{BB962C8B-B14F-4D97-AF65-F5344CB8AC3E}">
        <p14:creationId xmlns:p14="http://schemas.microsoft.com/office/powerpoint/2010/main" val="245601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43B934B7-E8C2-4E19-86AA-293DE96C1D4A}" type="slidenum">
              <a:rPr lang="pt-BR" smtClean="0"/>
              <a:t>6</a:t>
            </a:fld>
            <a:endParaRPr lang="pt-BR"/>
          </a:p>
        </p:txBody>
      </p:sp>
    </p:spTree>
    <p:extLst>
      <p:ext uri="{BB962C8B-B14F-4D97-AF65-F5344CB8AC3E}">
        <p14:creationId xmlns:p14="http://schemas.microsoft.com/office/powerpoint/2010/main" val="37421180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4F2C62AD-31D4-4417-853C-E77168BA2A0A}" type="datetimeFigureOut">
              <a:rPr lang="pt-BR" smtClean="0"/>
              <a:t>09/03/2018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1A85217-7AAC-40DD-A4FE-8F5C5240CE3D}" type="slidenum">
              <a:rPr lang="pt-BR" smtClean="0"/>
              <a:t>‹nº›</a:t>
            </a:fld>
            <a:endParaRPr lang="pt-BR"/>
          </a:p>
        </p:txBody>
      </p:sp>
    </p:spTree>
    <p:extLst>
      <p:ext uri="{BB962C8B-B14F-4D97-AF65-F5344CB8AC3E}">
        <p14:creationId xmlns:p14="http://schemas.microsoft.com/office/powerpoint/2010/main" val="4206066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F2C62AD-31D4-4417-853C-E77168BA2A0A}" type="datetimeFigureOut">
              <a:rPr lang="pt-BR" smtClean="0"/>
              <a:t>09/03/2018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1A85217-7AAC-40DD-A4FE-8F5C5240CE3D}" type="slidenum">
              <a:rPr lang="pt-BR" smtClean="0"/>
              <a:t>‹nº›</a:t>
            </a:fld>
            <a:endParaRPr lang="pt-BR"/>
          </a:p>
        </p:txBody>
      </p:sp>
    </p:spTree>
    <p:extLst>
      <p:ext uri="{BB962C8B-B14F-4D97-AF65-F5344CB8AC3E}">
        <p14:creationId xmlns:p14="http://schemas.microsoft.com/office/powerpoint/2010/main" val="3582224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F2C62AD-31D4-4417-853C-E77168BA2A0A}" type="datetimeFigureOut">
              <a:rPr lang="pt-BR" smtClean="0"/>
              <a:t>09/03/2018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1A85217-7AAC-40DD-A4FE-8F5C5240CE3D}" type="slidenum">
              <a:rPr lang="pt-BR" smtClean="0"/>
              <a:t>‹nº›</a:t>
            </a:fld>
            <a:endParaRPr lang="pt-BR"/>
          </a:p>
        </p:txBody>
      </p:sp>
    </p:spTree>
    <p:extLst>
      <p:ext uri="{BB962C8B-B14F-4D97-AF65-F5344CB8AC3E}">
        <p14:creationId xmlns:p14="http://schemas.microsoft.com/office/powerpoint/2010/main" val="1240631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F2C62AD-31D4-4417-853C-E77168BA2A0A}" type="datetimeFigureOut">
              <a:rPr lang="pt-BR" smtClean="0"/>
              <a:t>09/03/2018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1A85217-7AAC-40DD-A4FE-8F5C5240CE3D}" type="slidenum">
              <a:rPr lang="pt-BR" smtClean="0"/>
              <a:t>‹nº›</a:t>
            </a:fld>
            <a:endParaRPr lang="pt-BR"/>
          </a:p>
        </p:txBody>
      </p:sp>
    </p:spTree>
    <p:extLst>
      <p:ext uri="{BB962C8B-B14F-4D97-AF65-F5344CB8AC3E}">
        <p14:creationId xmlns:p14="http://schemas.microsoft.com/office/powerpoint/2010/main" val="2397608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 texto mestre</a:t>
            </a:r>
          </a:p>
        </p:txBody>
      </p:sp>
      <p:sp>
        <p:nvSpPr>
          <p:cNvPr id="4" name="Date Placeholder 3"/>
          <p:cNvSpPr>
            <a:spLocks noGrp="1"/>
          </p:cNvSpPr>
          <p:nvPr>
            <p:ph type="dt" sz="half" idx="10"/>
          </p:nvPr>
        </p:nvSpPr>
        <p:spPr/>
        <p:txBody>
          <a:bodyPr/>
          <a:lstStyle/>
          <a:p>
            <a:fld id="{4F2C62AD-31D4-4417-853C-E77168BA2A0A}" type="datetimeFigureOut">
              <a:rPr lang="pt-BR" smtClean="0"/>
              <a:t>09/03/2018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1A85217-7AAC-40DD-A4FE-8F5C5240CE3D}" type="slidenum">
              <a:rPr lang="pt-BR" smtClean="0"/>
              <a:t>‹nº›</a:t>
            </a:fld>
            <a:endParaRPr lang="pt-BR"/>
          </a:p>
        </p:txBody>
      </p:sp>
    </p:spTree>
    <p:extLst>
      <p:ext uri="{BB962C8B-B14F-4D97-AF65-F5344CB8AC3E}">
        <p14:creationId xmlns:p14="http://schemas.microsoft.com/office/powerpoint/2010/main" val="2663169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4F2C62AD-31D4-4417-853C-E77168BA2A0A}" type="datetimeFigureOut">
              <a:rPr lang="pt-BR" smtClean="0"/>
              <a:t>09/03/2018</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1A85217-7AAC-40DD-A4FE-8F5C5240CE3D}" type="slidenum">
              <a:rPr lang="pt-BR" smtClean="0"/>
              <a:t>‹nº›</a:t>
            </a:fld>
            <a:endParaRPr lang="pt-BR"/>
          </a:p>
        </p:txBody>
      </p:sp>
    </p:spTree>
    <p:extLst>
      <p:ext uri="{BB962C8B-B14F-4D97-AF65-F5344CB8AC3E}">
        <p14:creationId xmlns:p14="http://schemas.microsoft.com/office/powerpoint/2010/main" val="4011512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Content Placeholder 3"/>
          <p:cNvSpPr>
            <a:spLocks noGrp="1"/>
          </p:cNvSpPr>
          <p:nvPr>
            <p:ph sz="half" idx="2"/>
          </p:nvPr>
        </p:nvSpPr>
        <p:spPr>
          <a:xfrm>
            <a:off x="839788" y="2505075"/>
            <a:ext cx="5157787"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Content Placeholder 5"/>
          <p:cNvSpPr>
            <a:spLocks noGrp="1"/>
          </p:cNvSpPr>
          <p:nvPr>
            <p:ph sz="quarter" idx="4"/>
          </p:nvPr>
        </p:nvSpPr>
        <p:spPr>
          <a:xfrm>
            <a:off x="6172200" y="2505075"/>
            <a:ext cx="5183188"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4F2C62AD-31D4-4417-853C-E77168BA2A0A}" type="datetimeFigureOut">
              <a:rPr lang="pt-BR" smtClean="0"/>
              <a:t>09/03/2018</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51A85217-7AAC-40DD-A4FE-8F5C5240CE3D}" type="slidenum">
              <a:rPr lang="pt-BR" smtClean="0"/>
              <a:t>‹nº›</a:t>
            </a:fld>
            <a:endParaRPr lang="pt-BR"/>
          </a:p>
        </p:txBody>
      </p:sp>
    </p:spTree>
    <p:extLst>
      <p:ext uri="{BB962C8B-B14F-4D97-AF65-F5344CB8AC3E}">
        <p14:creationId xmlns:p14="http://schemas.microsoft.com/office/powerpoint/2010/main" val="1275946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4F2C62AD-31D4-4417-853C-E77168BA2A0A}" type="datetimeFigureOut">
              <a:rPr lang="pt-BR" smtClean="0"/>
              <a:t>09/03/2018</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51A85217-7AAC-40DD-A4FE-8F5C5240CE3D}" type="slidenum">
              <a:rPr lang="pt-BR" smtClean="0"/>
              <a:t>‹nº›</a:t>
            </a:fld>
            <a:endParaRPr lang="pt-BR"/>
          </a:p>
        </p:txBody>
      </p:sp>
    </p:spTree>
    <p:extLst>
      <p:ext uri="{BB962C8B-B14F-4D97-AF65-F5344CB8AC3E}">
        <p14:creationId xmlns:p14="http://schemas.microsoft.com/office/powerpoint/2010/main" val="1751076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2C62AD-31D4-4417-853C-E77168BA2A0A}" type="datetimeFigureOut">
              <a:rPr lang="pt-BR" smtClean="0"/>
              <a:t>09/03/2018</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51A85217-7AAC-40DD-A4FE-8F5C5240CE3D}" type="slidenum">
              <a:rPr lang="pt-BR" smtClean="0"/>
              <a:t>‹nº›</a:t>
            </a:fld>
            <a:endParaRPr lang="pt-BR"/>
          </a:p>
        </p:txBody>
      </p:sp>
    </p:spTree>
    <p:extLst>
      <p:ext uri="{BB962C8B-B14F-4D97-AF65-F5344CB8AC3E}">
        <p14:creationId xmlns:p14="http://schemas.microsoft.com/office/powerpoint/2010/main" val="4009609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Date Placeholder 4"/>
          <p:cNvSpPr>
            <a:spLocks noGrp="1"/>
          </p:cNvSpPr>
          <p:nvPr>
            <p:ph type="dt" sz="half" idx="10"/>
          </p:nvPr>
        </p:nvSpPr>
        <p:spPr/>
        <p:txBody>
          <a:bodyPr/>
          <a:lstStyle/>
          <a:p>
            <a:fld id="{4F2C62AD-31D4-4417-853C-E77168BA2A0A}" type="datetimeFigureOut">
              <a:rPr lang="pt-BR" smtClean="0"/>
              <a:t>09/03/2018</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1A85217-7AAC-40DD-A4FE-8F5C5240CE3D}" type="slidenum">
              <a:rPr lang="pt-BR" smtClean="0"/>
              <a:t>‹nº›</a:t>
            </a:fld>
            <a:endParaRPr lang="pt-BR"/>
          </a:p>
        </p:txBody>
      </p:sp>
    </p:spTree>
    <p:extLst>
      <p:ext uri="{BB962C8B-B14F-4D97-AF65-F5344CB8AC3E}">
        <p14:creationId xmlns:p14="http://schemas.microsoft.com/office/powerpoint/2010/main" val="1129672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Date Placeholder 4"/>
          <p:cNvSpPr>
            <a:spLocks noGrp="1"/>
          </p:cNvSpPr>
          <p:nvPr>
            <p:ph type="dt" sz="half" idx="10"/>
          </p:nvPr>
        </p:nvSpPr>
        <p:spPr/>
        <p:txBody>
          <a:bodyPr/>
          <a:lstStyle/>
          <a:p>
            <a:fld id="{4F2C62AD-31D4-4417-853C-E77168BA2A0A}" type="datetimeFigureOut">
              <a:rPr lang="pt-BR" smtClean="0"/>
              <a:t>09/03/2018</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1A85217-7AAC-40DD-A4FE-8F5C5240CE3D}" type="slidenum">
              <a:rPr lang="pt-BR" smtClean="0"/>
              <a:t>‹nº›</a:t>
            </a:fld>
            <a:endParaRPr lang="pt-BR"/>
          </a:p>
        </p:txBody>
      </p:sp>
    </p:spTree>
    <p:extLst>
      <p:ext uri="{BB962C8B-B14F-4D97-AF65-F5344CB8AC3E}">
        <p14:creationId xmlns:p14="http://schemas.microsoft.com/office/powerpoint/2010/main" val="2899834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2C62AD-31D4-4417-853C-E77168BA2A0A}" type="datetimeFigureOut">
              <a:rPr lang="pt-BR" smtClean="0"/>
              <a:t>09/03/2018</a:t>
            </a:fld>
            <a:endParaRPr lang="pt-B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A85217-7AAC-40DD-A4FE-8F5C5240CE3D}" type="slidenum">
              <a:rPr lang="pt-BR" smtClean="0"/>
              <a:t>‹nº›</a:t>
            </a:fld>
            <a:endParaRPr lang="pt-BR"/>
          </a:p>
        </p:txBody>
      </p:sp>
    </p:spTree>
    <p:extLst>
      <p:ext uri="{BB962C8B-B14F-4D97-AF65-F5344CB8AC3E}">
        <p14:creationId xmlns:p14="http://schemas.microsoft.com/office/powerpoint/2010/main" val="9924655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docs.live.net/194b4f03e4c72262/Documents/DisciplinasDaGraduacao/ProgramacaoOrientadaObjetos_4624/MaterialDeAula/Top06_PadroesDeProjeto-BERNARDO-PC/SerieSemStrategy.zip"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d.docs.live.net/194b4f03e4c72262/Documents/DisciplinasDaGraduacao/ProgramacaoOrientadaObjetos_4624/MaterialDeAula/Top06_PadroesDeProjeto-BERNARDO-PC/SerieComStrategy.zip" TargetMode="Externa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pt-BR" dirty="0"/>
              <a:t>Padrões de Projeto</a:t>
            </a:r>
            <a:br>
              <a:rPr lang="pt-BR" dirty="0"/>
            </a:br>
            <a:r>
              <a:rPr lang="pt-BR" dirty="0"/>
              <a:t> </a:t>
            </a:r>
          </a:p>
        </p:txBody>
      </p:sp>
      <p:sp>
        <p:nvSpPr>
          <p:cNvPr id="3" name="Subtítulo 2"/>
          <p:cNvSpPr>
            <a:spLocks noGrp="1"/>
          </p:cNvSpPr>
          <p:nvPr>
            <p:ph type="subTitle" idx="1"/>
          </p:nvPr>
        </p:nvSpPr>
        <p:spPr/>
        <p:txBody>
          <a:bodyPr/>
          <a:lstStyle/>
          <a:p>
            <a:r>
              <a:rPr lang="pt-BR" dirty="0"/>
              <a:t>Programação Orientada a Objetos</a:t>
            </a:r>
          </a:p>
          <a:p>
            <a:r>
              <a:rPr lang="pt-BR" dirty="0"/>
              <a:t>Prof. Bernardo Copstein </a:t>
            </a:r>
          </a:p>
          <a:p>
            <a:r>
              <a:rPr lang="pt-BR" dirty="0"/>
              <a:t>Prof. </a:t>
            </a:r>
            <a:r>
              <a:rPr lang="pt-BR"/>
              <a:t>Julio Machado </a:t>
            </a:r>
            <a:endParaRPr lang="pt-BR" dirty="0"/>
          </a:p>
        </p:txBody>
      </p:sp>
    </p:spTree>
    <p:extLst>
      <p:ext uri="{BB962C8B-B14F-4D97-AF65-F5344CB8AC3E}">
        <p14:creationId xmlns:p14="http://schemas.microsoft.com/office/powerpoint/2010/main" val="3949699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a:bodyPr>
          <a:lstStyle/>
          <a:p>
            <a:r>
              <a:rPr lang="pt-BR" dirty="0"/>
              <a:t>Padrão </a:t>
            </a:r>
            <a:r>
              <a:rPr lang="pt-BR" dirty="0" err="1"/>
              <a:t>State</a:t>
            </a:r>
            <a:r>
              <a:rPr lang="pt-BR" dirty="0"/>
              <a:t>: diagrama de classes</a:t>
            </a:r>
            <a:endParaRPr lang="en-US" dirty="0"/>
          </a:p>
        </p:txBody>
      </p:sp>
      <p:sp>
        <p:nvSpPr>
          <p:cNvPr id="5" name="Espaço Reservado para Número de Slide 4"/>
          <p:cNvSpPr>
            <a:spLocks noGrp="1"/>
          </p:cNvSpPr>
          <p:nvPr>
            <p:ph type="sldNum" sz="quarter" idx="12"/>
          </p:nvPr>
        </p:nvSpPr>
        <p:spPr/>
        <p:txBody>
          <a:bodyPr/>
          <a:lstStyle/>
          <a:p>
            <a:fld id="{4DC11654-5927-41F9-BFAC-4FC319222E79}" type="slidenum">
              <a:rPr lang="en-US" smtClean="0"/>
              <a:pPr/>
              <a:t>10</a:t>
            </a:fld>
            <a:endParaRPr lang="en-US"/>
          </a:p>
        </p:txBody>
      </p:sp>
      <p:pic>
        <p:nvPicPr>
          <p:cNvPr id="3" name="Imagem 2">
            <a:extLst>
              <a:ext uri="{FF2B5EF4-FFF2-40B4-BE49-F238E27FC236}">
                <a16:creationId xmlns:a16="http://schemas.microsoft.com/office/drawing/2014/main" id="{6D84FAD1-D340-4F87-90A0-587FF0D6968C}"/>
              </a:ext>
            </a:extLst>
          </p:cNvPr>
          <p:cNvPicPr>
            <a:picLocks noChangeAspect="1"/>
          </p:cNvPicPr>
          <p:nvPr/>
        </p:nvPicPr>
        <p:blipFill>
          <a:blip r:embed="rId2"/>
          <a:stretch>
            <a:fillRect/>
          </a:stretch>
        </p:blipFill>
        <p:spPr>
          <a:xfrm>
            <a:off x="2677675" y="1550769"/>
            <a:ext cx="8791575" cy="4295775"/>
          </a:xfrm>
          <a:prstGeom prst="rect">
            <a:avLst/>
          </a:prstGeom>
        </p:spPr>
      </p:pic>
      <p:sp>
        <p:nvSpPr>
          <p:cNvPr id="6" name="CaixaDeTexto 5">
            <a:extLst>
              <a:ext uri="{FF2B5EF4-FFF2-40B4-BE49-F238E27FC236}">
                <a16:creationId xmlns:a16="http://schemas.microsoft.com/office/drawing/2014/main" id="{B5394BF9-ABEF-4335-BA72-1D8A1D0E82A8}"/>
              </a:ext>
            </a:extLst>
          </p:cNvPr>
          <p:cNvSpPr txBox="1"/>
          <p:nvPr/>
        </p:nvSpPr>
        <p:spPr>
          <a:xfrm>
            <a:off x="356065" y="5846544"/>
            <a:ext cx="5391807" cy="646331"/>
          </a:xfrm>
          <a:prstGeom prst="rect">
            <a:avLst/>
          </a:prstGeom>
          <a:noFill/>
        </p:spPr>
        <p:txBody>
          <a:bodyPr wrap="square" rtlCol="0">
            <a:spAutoFit/>
          </a:bodyPr>
          <a:lstStyle/>
          <a:p>
            <a:r>
              <a:rPr lang="pt-BR" dirty="0"/>
              <a:t>Analise o impacto do uso do padrão “</a:t>
            </a:r>
            <a:r>
              <a:rPr lang="pt-BR" dirty="0" err="1"/>
              <a:t>State</a:t>
            </a:r>
            <a:r>
              <a:rPr lang="pt-BR" dirty="0"/>
              <a:t>” no projeto do “Banco Nossa Grana”</a:t>
            </a:r>
          </a:p>
        </p:txBody>
      </p:sp>
    </p:spTree>
    <p:extLst>
      <p:ext uri="{BB962C8B-B14F-4D97-AF65-F5344CB8AC3E}">
        <p14:creationId xmlns:p14="http://schemas.microsoft.com/office/powerpoint/2010/main" val="83173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Padrão </a:t>
            </a:r>
            <a:r>
              <a:rPr lang="pt-BR" b="1" dirty="0" err="1"/>
              <a:t>Factory</a:t>
            </a:r>
            <a:endParaRPr lang="pt-BR" b="1" dirty="0"/>
          </a:p>
        </p:txBody>
      </p:sp>
      <p:sp>
        <p:nvSpPr>
          <p:cNvPr id="5" name="Espaço Reservado para Conteúdo 4"/>
          <p:cNvSpPr>
            <a:spLocks noGrp="1"/>
          </p:cNvSpPr>
          <p:nvPr>
            <p:ph idx="1"/>
          </p:nvPr>
        </p:nvSpPr>
        <p:spPr/>
        <p:txBody>
          <a:bodyPr/>
          <a:lstStyle/>
          <a:p>
            <a:r>
              <a:rPr lang="pt-BR" dirty="0"/>
              <a:t>Contexto:</a:t>
            </a:r>
          </a:p>
          <a:p>
            <a:pPr lvl="1"/>
            <a:r>
              <a:rPr lang="pt-BR" dirty="0"/>
              <a:t>Deseja-se encapsular a lógica de criação de instancias de uma família de subtipos (subclasses ou implementações de uma interface)</a:t>
            </a:r>
          </a:p>
          <a:p>
            <a:r>
              <a:rPr lang="pt-BR" dirty="0"/>
              <a:t>Solução:</a:t>
            </a:r>
          </a:p>
          <a:p>
            <a:pPr lvl="1"/>
            <a:r>
              <a:rPr lang="pt-BR" dirty="0"/>
              <a:t>Criar uma classe (a “</a:t>
            </a:r>
            <a:r>
              <a:rPr lang="pt-BR" dirty="0" err="1"/>
              <a:t>factory</a:t>
            </a:r>
            <a:r>
              <a:rPr lang="pt-BR" dirty="0"/>
              <a:t>”) que possui um método (“</a:t>
            </a:r>
            <a:r>
              <a:rPr lang="pt-BR" dirty="0" err="1"/>
              <a:t>factoryMethod</a:t>
            </a:r>
            <a:r>
              <a:rPr lang="pt-BR" dirty="0"/>
              <a:t>”) que retorna uma referência para o tipo “pai”, mas cria instâncias dos subtipos de acordo com alguma regra de criação.</a:t>
            </a:r>
          </a:p>
          <a:p>
            <a:pPr lvl="1"/>
            <a:r>
              <a:rPr lang="pt-BR" dirty="0"/>
              <a:t>As regras de criação podem se basear em informações passadas por parâmetro no “</a:t>
            </a:r>
            <a:r>
              <a:rPr lang="pt-BR" dirty="0" err="1"/>
              <a:t>factoryMethod</a:t>
            </a:r>
            <a:r>
              <a:rPr lang="pt-BR" dirty="0"/>
              <a:t>”</a:t>
            </a:r>
          </a:p>
        </p:txBody>
      </p:sp>
    </p:spTree>
    <p:extLst>
      <p:ext uri="{BB962C8B-B14F-4D97-AF65-F5344CB8AC3E}">
        <p14:creationId xmlns:p14="http://schemas.microsoft.com/office/powerpoint/2010/main" val="3777336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Exemplo: </a:t>
            </a:r>
            <a:r>
              <a:rPr lang="pt-BR" dirty="0" err="1"/>
              <a:t>Factory</a:t>
            </a:r>
            <a:endParaRPr lang="pt-BR" dirty="0"/>
          </a:p>
        </p:txBody>
      </p:sp>
      <p:sp>
        <p:nvSpPr>
          <p:cNvPr id="3" name="Espaço Reservado para Conteúdo 2"/>
          <p:cNvSpPr>
            <a:spLocks noGrp="1"/>
          </p:cNvSpPr>
          <p:nvPr>
            <p:ph sz="half" idx="1"/>
          </p:nvPr>
        </p:nvSpPr>
        <p:spPr>
          <a:xfrm>
            <a:off x="838200" y="1825625"/>
            <a:ext cx="4035552" cy="4351338"/>
          </a:xfrm>
        </p:spPr>
        <p:txBody>
          <a:bodyPr>
            <a:normAutofit/>
          </a:bodyPr>
          <a:lstStyle/>
          <a:p>
            <a:r>
              <a:rPr lang="pt-BR" sz="2400" dirty="0"/>
              <a:t>“</a:t>
            </a:r>
            <a:r>
              <a:rPr lang="pt-BR" sz="2400" dirty="0" err="1"/>
              <a:t>Factory</a:t>
            </a:r>
            <a:r>
              <a:rPr lang="pt-BR" sz="2400" dirty="0"/>
              <a:t>” para criar instancias para diferentes implementações da interface </a:t>
            </a:r>
            <a:r>
              <a:rPr lang="pt-BR" sz="2400" dirty="0" err="1">
                <a:latin typeface="Courier New" panose="02070309020205020404" pitchFamily="49" charset="0"/>
                <a:cs typeface="Courier New" panose="02070309020205020404" pitchFamily="49" charset="0"/>
              </a:rPr>
              <a:t>IMetodo</a:t>
            </a:r>
            <a:r>
              <a:rPr lang="pt-BR" sz="2400" dirty="0"/>
              <a:t>.</a:t>
            </a:r>
          </a:p>
          <a:p>
            <a:endParaRPr lang="pt-BR" sz="2400" dirty="0"/>
          </a:p>
          <a:p>
            <a:r>
              <a:rPr lang="pt-BR" sz="2400" dirty="0"/>
              <a:t>A regra de seleção é baseada em um número inteiro.</a:t>
            </a:r>
          </a:p>
          <a:p>
            <a:pPr marL="0" indent="0">
              <a:buNone/>
            </a:pPr>
            <a:endParaRPr lang="pt-BR" dirty="0"/>
          </a:p>
        </p:txBody>
      </p:sp>
      <p:sp>
        <p:nvSpPr>
          <p:cNvPr id="4" name="Espaço Reservado para Conteúdo 3"/>
          <p:cNvSpPr>
            <a:spLocks noGrp="1"/>
          </p:cNvSpPr>
          <p:nvPr>
            <p:ph sz="half" idx="2"/>
          </p:nvPr>
        </p:nvSpPr>
        <p:spPr>
          <a:xfrm>
            <a:off x="5404104" y="1825625"/>
            <a:ext cx="6437376" cy="4351338"/>
          </a:xfrm>
        </p:spPr>
        <p:txBody>
          <a:bodyPr>
            <a:noAutofit/>
          </a:bodyPr>
          <a:lstStyle/>
          <a:p>
            <a:pPr marL="0" indent="0">
              <a:buNone/>
            </a:pPr>
            <a:r>
              <a:rPr lang="pt-BR" sz="1600" dirty="0" err="1">
                <a:latin typeface="Courier New" panose="02070309020205020404" pitchFamily="49" charset="0"/>
                <a:cs typeface="Courier New" panose="02070309020205020404" pitchFamily="49" charset="0"/>
              </a:rPr>
              <a:t>public</a:t>
            </a:r>
            <a:r>
              <a:rPr lang="pt-BR" sz="1600" dirty="0">
                <a:latin typeface="Courier New" panose="02070309020205020404" pitchFamily="49" charset="0"/>
                <a:cs typeface="Courier New" panose="02070309020205020404" pitchFamily="49" charset="0"/>
              </a:rPr>
              <a:t> </a:t>
            </a:r>
            <a:r>
              <a:rPr lang="pt-BR" sz="1600" dirty="0" err="1">
                <a:latin typeface="Courier New" panose="02070309020205020404" pitchFamily="49" charset="0"/>
                <a:cs typeface="Courier New" panose="02070309020205020404" pitchFamily="49" charset="0"/>
              </a:rPr>
              <a:t>class</a:t>
            </a:r>
            <a:r>
              <a:rPr lang="pt-BR" sz="1600" dirty="0">
                <a:latin typeface="Courier New" panose="02070309020205020404" pitchFamily="49" charset="0"/>
                <a:cs typeface="Courier New" panose="02070309020205020404" pitchFamily="49" charset="0"/>
              </a:rPr>
              <a:t> </a:t>
            </a:r>
            <a:r>
              <a:rPr lang="pt-BR" sz="1600" dirty="0" err="1">
                <a:latin typeface="Courier New" panose="02070309020205020404" pitchFamily="49" charset="0"/>
                <a:cs typeface="Courier New" panose="02070309020205020404" pitchFamily="49" charset="0"/>
              </a:rPr>
              <a:t>SelecionaMetodo</a:t>
            </a:r>
            <a:r>
              <a:rPr lang="pt-BR" sz="1600" dirty="0">
                <a:latin typeface="Courier New" panose="02070309020205020404" pitchFamily="49" charset="0"/>
                <a:cs typeface="Courier New" panose="02070309020205020404" pitchFamily="49" charset="0"/>
              </a:rPr>
              <a:t> {</a:t>
            </a:r>
          </a:p>
          <a:p>
            <a:pPr marL="0" indent="0">
              <a:buNone/>
            </a:pPr>
            <a:r>
              <a:rPr lang="pt-BR" sz="1600" dirty="0">
                <a:latin typeface="Courier New" panose="02070309020205020404" pitchFamily="49" charset="0"/>
                <a:cs typeface="Courier New" panose="02070309020205020404" pitchFamily="49" charset="0"/>
              </a:rPr>
              <a:t>    </a:t>
            </a:r>
            <a:r>
              <a:rPr lang="pt-BR" sz="1600" b="1" dirty="0" err="1">
                <a:solidFill>
                  <a:srgbClr val="FF0000"/>
                </a:solidFill>
                <a:latin typeface="Courier New" panose="02070309020205020404" pitchFamily="49" charset="0"/>
                <a:cs typeface="Courier New" panose="02070309020205020404" pitchFamily="49" charset="0"/>
              </a:rPr>
              <a:t>public</a:t>
            </a:r>
            <a:r>
              <a:rPr lang="pt-BR" sz="1600" b="1" dirty="0">
                <a:solidFill>
                  <a:srgbClr val="FF0000"/>
                </a:solidFill>
                <a:latin typeface="Courier New" panose="02070309020205020404" pitchFamily="49" charset="0"/>
                <a:cs typeface="Courier New" panose="02070309020205020404" pitchFamily="49" charset="0"/>
              </a:rPr>
              <a:t> </a:t>
            </a:r>
            <a:r>
              <a:rPr lang="pt-BR" sz="1600" b="1" dirty="0" err="1">
                <a:solidFill>
                  <a:srgbClr val="FF0000"/>
                </a:solidFill>
                <a:latin typeface="Courier New" panose="02070309020205020404" pitchFamily="49" charset="0"/>
                <a:cs typeface="Courier New" panose="02070309020205020404" pitchFamily="49" charset="0"/>
              </a:rPr>
              <a:t>IMetodo</a:t>
            </a:r>
            <a:r>
              <a:rPr lang="pt-BR" sz="1600" b="1" dirty="0">
                <a:solidFill>
                  <a:srgbClr val="FF0000"/>
                </a:solidFill>
                <a:latin typeface="Courier New" panose="02070309020205020404" pitchFamily="49" charset="0"/>
                <a:cs typeface="Courier New" panose="02070309020205020404" pitchFamily="49" charset="0"/>
              </a:rPr>
              <a:t> </a:t>
            </a:r>
            <a:r>
              <a:rPr lang="pt-BR" sz="1600" b="1" dirty="0" err="1">
                <a:solidFill>
                  <a:srgbClr val="FF0000"/>
                </a:solidFill>
                <a:latin typeface="Courier New" panose="02070309020205020404" pitchFamily="49" charset="0"/>
                <a:cs typeface="Courier New" panose="02070309020205020404" pitchFamily="49" charset="0"/>
              </a:rPr>
              <a:t>createInstance</a:t>
            </a:r>
            <a:r>
              <a:rPr lang="pt-BR" sz="1600" b="1" dirty="0">
                <a:solidFill>
                  <a:srgbClr val="FF0000"/>
                </a:solidFill>
                <a:latin typeface="Courier New" panose="02070309020205020404" pitchFamily="49" charset="0"/>
                <a:cs typeface="Courier New" panose="02070309020205020404" pitchFamily="49" charset="0"/>
              </a:rPr>
              <a:t>(</a:t>
            </a:r>
            <a:r>
              <a:rPr lang="pt-BR" sz="1600" b="1" dirty="0" err="1">
                <a:solidFill>
                  <a:srgbClr val="FF0000"/>
                </a:solidFill>
                <a:latin typeface="Courier New" panose="02070309020205020404" pitchFamily="49" charset="0"/>
                <a:cs typeface="Courier New" panose="02070309020205020404" pitchFamily="49" charset="0"/>
              </a:rPr>
              <a:t>int</a:t>
            </a:r>
            <a:r>
              <a:rPr lang="pt-BR" sz="1600" b="1" dirty="0">
                <a:solidFill>
                  <a:srgbClr val="FF0000"/>
                </a:solidFill>
                <a:latin typeface="Courier New" panose="02070309020205020404" pitchFamily="49" charset="0"/>
                <a:cs typeface="Courier New" panose="02070309020205020404" pitchFamily="49" charset="0"/>
              </a:rPr>
              <a:t> n)</a:t>
            </a:r>
            <a:r>
              <a:rPr lang="pt-BR" sz="1600" dirty="0">
                <a:latin typeface="Courier New" panose="02070309020205020404" pitchFamily="49" charset="0"/>
                <a:cs typeface="Courier New" panose="02070309020205020404" pitchFamily="49" charset="0"/>
              </a:rPr>
              <a:t>{</a:t>
            </a:r>
          </a:p>
          <a:p>
            <a:pPr marL="0" indent="0">
              <a:buNone/>
            </a:pPr>
            <a:r>
              <a:rPr lang="pt-BR" sz="1600" dirty="0">
                <a:latin typeface="Courier New" panose="02070309020205020404" pitchFamily="49" charset="0"/>
                <a:cs typeface="Courier New" panose="02070309020205020404" pitchFamily="49" charset="0"/>
              </a:rPr>
              <a:t>    	switch(n){</a:t>
            </a:r>
          </a:p>
          <a:p>
            <a:pPr marL="0" indent="0">
              <a:buNone/>
            </a:pPr>
            <a:r>
              <a:rPr lang="pt-BR" sz="1600" dirty="0">
                <a:latin typeface="Courier New" panose="02070309020205020404" pitchFamily="49" charset="0"/>
                <a:cs typeface="Courier New" panose="02070309020205020404" pitchFamily="49" charset="0"/>
              </a:rPr>
              <a:t>    	    case 1: </a:t>
            </a:r>
            <a:r>
              <a:rPr lang="pt-BR" sz="1600" dirty="0" err="1">
                <a:latin typeface="Courier New" panose="02070309020205020404" pitchFamily="49" charset="0"/>
                <a:cs typeface="Courier New" panose="02070309020205020404" pitchFamily="49" charset="0"/>
              </a:rPr>
              <a:t>return</a:t>
            </a:r>
            <a:r>
              <a:rPr lang="pt-BR" sz="1600" dirty="0">
                <a:latin typeface="Courier New" panose="02070309020205020404" pitchFamily="49" charset="0"/>
                <a:cs typeface="Courier New" panose="02070309020205020404" pitchFamily="49" charset="0"/>
              </a:rPr>
              <a:t> new </a:t>
            </a:r>
            <a:r>
              <a:rPr lang="pt-BR" sz="1600" dirty="0" err="1">
                <a:latin typeface="Courier New" panose="02070309020205020404" pitchFamily="49" charset="0"/>
                <a:cs typeface="Courier New" panose="02070309020205020404" pitchFamily="49" charset="0"/>
              </a:rPr>
              <a:t>NextSimples</a:t>
            </a:r>
            <a:r>
              <a:rPr lang="pt-BR" sz="1600" dirty="0">
                <a:latin typeface="Courier New" panose="02070309020205020404" pitchFamily="49" charset="0"/>
                <a:cs typeface="Courier New" panose="02070309020205020404" pitchFamily="49" charset="0"/>
              </a:rPr>
              <a:t>();</a:t>
            </a:r>
          </a:p>
          <a:p>
            <a:pPr marL="0" indent="0">
              <a:buNone/>
            </a:pPr>
            <a:r>
              <a:rPr lang="pt-BR" sz="1600" dirty="0">
                <a:latin typeface="Courier New" panose="02070309020205020404" pitchFamily="49" charset="0"/>
                <a:cs typeface="Courier New" panose="02070309020205020404" pitchFamily="49" charset="0"/>
              </a:rPr>
              <a:t>    	    case 2: </a:t>
            </a:r>
            <a:r>
              <a:rPr lang="pt-BR" sz="1600" dirty="0" err="1">
                <a:latin typeface="Courier New" panose="02070309020205020404" pitchFamily="49" charset="0"/>
                <a:cs typeface="Courier New" panose="02070309020205020404" pitchFamily="49" charset="0"/>
              </a:rPr>
              <a:t>return</a:t>
            </a:r>
            <a:r>
              <a:rPr lang="pt-BR" sz="1600" dirty="0">
                <a:latin typeface="Courier New" panose="02070309020205020404" pitchFamily="49" charset="0"/>
                <a:cs typeface="Courier New" panose="02070309020205020404" pitchFamily="49" charset="0"/>
              </a:rPr>
              <a:t> new </a:t>
            </a:r>
            <a:r>
              <a:rPr lang="pt-BR" sz="1600" dirty="0" err="1">
                <a:latin typeface="Courier New" panose="02070309020205020404" pitchFamily="49" charset="0"/>
                <a:cs typeface="Courier New" panose="02070309020205020404" pitchFamily="49" charset="0"/>
              </a:rPr>
              <a:t>NextPar</a:t>
            </a:r>
            <a:r>
              <a:rPr lang="pt-BR" sz="1600" dirty="0">
                <a:latin typeface="Courier New" panose="02070309020205020404" pitchFamily="49" charset="0"/>
                <a:cs typeface="Courier New" panose="02070309020205020404" pitchFamily="49" charset="0"/>
              </a:rPr>
              <a:t>();</a:t>
            </a:r>
          </a:p>
          <a:p>
            <a:pPr marL="0" indent="0">
              <a:buNone/>
            </a:pPr>
            <a:r>
              <a:rPr lang="pt-BR" sz="1600" dirty="0">
                <a:latin typeface="Courier New" panose="02070309020205020404" pitchFamily="49" charset="0"/>
                <a:cs typeface="Courier New" panose="02070309020205020404" pitchFamily="49" charset="0"/>
              </a:rPr>
              <a:t>    	    case 3: </a:t>
            </a:r>
            <a:r>
              <a:rPr lang="pt-BR" sz="1600" dirty="0" err="1">
                <a:latin typeface="Courier New" panose="02070309020205020404" pitchFamily="49" charset="0"/>
                <a:cs typeface="Courier New" panose="02070309020205020404" pitchFamily="49" charset="0"/>
              </a:rPr>
              <a:t>return</a:t>
            </a:r>
            <a:r>
              <a:rPr lang="pt-BR" sz="1600" dirty="0">
                <a:latin typeface="Courier New" panose="02070309020205020404" pitchFamily="49" charset="0"/>
                <a:cs typeface="Courier New" panose="02070309020205020404" pitchFamily="49" charset="0"/>
              </a:rPr>
              <a:t> new </a:t>
            </a:r>
            <a:r>
              <a:rPr lang="pt-BR" sz="1600" dirty="0" err="1">
                <a:latin typeface="Courier New" panose="02070309020205020404" pitchFamily="49" charset="0"/>
                <a:cs typeface="Courier New" panose="02070309020205020404" pitchFamily="49" charset="0"/>
              </a:rPr>
              <a:t>NextQuadrado</a:t>
            </a:r>
            <a:r>
              <a:rPr lang="pt-BR" sz="1600" dirty="0">
                <a:latin typeface="Courier New" panose="02070309020205020404" pitchFamily="49" charset="0"/>
                <a:cs typeface="Courier New" panose="02070309020205020404" pitchFamily="49" charset="0"/>
              </a:rPr>
              <a:t>();</a:t>
            </a:r>
          </a:p>
          <a:p>
            <a:pPr marL="0" indent="0">
              <a:buNone/>
            </a:pPr>
            <a:r>
              <a:rPr lang="pt-BR" sz="1600" dirty="0">
                <a:latin typeface="Courier New" panose="02070309020205020404" pitchFamily="49" charset="0"/>
                <a:cs typeface="Courier New" panose="02070309020205020404" pitchFamily="49" charset="0"/>
              </a:rPr>
              <a:t>    	}</a:t>
            </a:r>
          </a:p>
          <a:p>
            <a:pPr marL="0" indent="0">
              <a:buNone/>
            </a:pPr>
            <a:r>
              <a:rPr lang="pt-BR" sz="1600" dirty="0">
                <a:latin typeface="Courier New" panose="02070309020205020404" pitchFamily="49" charset="0"/>
                <a:cs typeface="Courier New" panose="02070309020205020404" pitchFamily="49" charset="0"/>
              </a:rPr>
              <a:t>    	</a:t>
            </a:r>
            <a:r>
              <a:rPr lang="pt-BR" sz="1600" dirty="0" err="1">
                <a:latin typeface="Courier New" panose="02070309020205020404" pitchFamily="49" charset="0"/>
                <a:cs typeface="Courier New" panose="02070309020205020404" pitchFamily="49" charset="0"/>
              </a:rPr>
              <a:t>return</a:t>
            </a:r>
            <a:r>
              <a:rPr lang="pt-BR" sz="1600" dirty="0">
                <a:latin typeface="Courier New" panose="02070309020205020404" pitchFamily="49" charset="0"/>
                <a:cs typeface="Courier New" panose="02070309020205020404" pitchFamily="49" charset="0"/>
              </a:rPr>
              <a:t> </a:t>
            </a:r>
            <a:r>
              <a:rPr lang="pt-BR" sz="1600" dirty="0" err="1">
                <a:latin typeface="Courier New" panose="02070309020205020404" pitchFamily="49" charset="0"/>
                <a:cs typeface="Courier New" panose="02070309020205020404" pitchFamily="49" charset="0"/>
              </a:rPr>
              <a:t>null</a:t>
            </a:r>
            <a:r>
              <a:rPr lang="pt-BR" sz="1600" dirty="0">
                <a:latin typeface="Courier New" panose="02070309020205020404" pitchFamily="49" charset="0"/>
                <a:cs typeface="Courier New" panose="02070309020205020404" pitchFamily="49" charset="0"/>
              </a:rPr>
              <a:t>;</a:t>
            </a:r>
          </a:p>
          <a:p>
            <a:pPr marL="0" indent="0">
              <a:buNone/>
            </a:pPr>
            <a:r>
              <a:rPr lang="pt-BR" sz="1600" dirty="0">
                <a:latin typeface="Courier New" panose="02070309020205020404" pitchFamily="49" charset="0"/>
                <a:cs typeface="Courier New" panose="02070309020205020404" pitchFamily="49" charset="0"/>
              </a:rPr>
              <a:t>    }</a:t>
            </a:r>
          </a:p>
          <a:p>
            <a:pPr marL="0" indent="0">
              <a:buNone/>
            </a:pPr>
            <a:r>
              <a:rPr lang="pt-BR" sz="1600" dirty="0">
                <a:latin typeface="Courier New" panose="02070309020205020404" pitchFamily="49" charset="0"/>
                <a:cs typeface="Courier New" panose="02070309020205020404" pitchFamily="49" charset="0"/>
              </a:rPr>
              <a:t>}</a:t>
            </a:r>
          </a:p>
        </p:txBody>
      </p:sp>
      <p:sp>
        <p:nvSpPr>
          <p:cNvPr id="5" name="CaixaDeTexto 4"/>
          <p:cNvSpPr txBox="1"/>
          <p:nvPr/>
        </p:nvSpPr>
        <p:spPr>
          <a:xfrm>
            <a:off x="9811512" y="1456293"/>
            <a:ext cx="2761488" cy="369332"/>
          </a:xfrm>
          <a:prstGeom prst="rect">
            <a:avLst/>
          </a:prstGeom>
          <a:noFill/>
        </p:spPr>
        <p:txBody>
          <a:bodyPr wrap="square" rtlCol="0">
            <a:spAutoFit/>
          </a:bodyPr>
          <a:lstStyle/>
          <a:p>
            <a:r>
              <a:rPr lang="pt-BR" dirty="0" err="1"/>
              <a:t>FactoryMethod</a:t>
            </a:r>
            <a:endParaRPr lang="pt-BR" dirty="0"/>
          </a:p>
        </p:txBody>
      </p:sp>
      <p:cxnSp>
        <p:nvCxnSpPr>
          <p:cNvPr id="7" name="Conector de seta reta 6"/>
          <p:cNvCxnSpPr/>
          <p:nvPr/>
        </p:nvCxnSpPr>
        <p:spPr>
          <a:xfrm flipV="1">
            <a:off x="9244584" y="1690688"/>
            <a:ext cx="557784" cy="5587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902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Exemplo: </a:t>
            </a:r>
            <a:r>
              <a:rPr lang="pt-BR" dirty="0" err="1"/>
              <a:t>Factory</a:t>
            </a:r>
            <a:r>
              <a:rPr lang="pt-BR" dirty="0"/>
              <a:t> + </a:t>
            </a:r>
            <a:r>
              <a:rPr lang="pt-BR" dirty="0" err="1"/>
              <a:t>Singleton</a:t>
            </a:r>
            <a:endParaRPr lang="pt-BR" dirty="0"/>
          </a:p>
        </p:txBody>
      </p:sp>
      <p:sp>
        <p:nvSpPr>
          <p:cNvPr id="6" name="Espaço Reservado para Conteúdo 5"/>
          <p:cNvSpPr>
            <a:spLocks noGrp="1"/>
          </p:cNvSpPr>
          <p:nvPr>
            <p:ph idx="1"/>
          </p:nvPr>
        </p:nvSpPr>
        <p:spPr>
          <a:xfrm>
            <a:off x="838200" y="1690688"/>
            <a:ext cx="10515600" cy="5002720"/>
          </a:xfrm>
        </p:spPr>
        <p:txBody>
          <a:bodyPr>
            <a:normAutofit fontScale="47500" lnSpcReduction="20000"/>
          </a:bodyPr>
          <a:lstStyle/>
          <a:p>
            <a:r>
              <a:rPr lang="pt-BR" sz="3800" dirty="0"/>
              <a:t>Normalmente as “</a:t>
            </a:r>
            <a:r>
              <a:rPr lang="pt-BR" sz="3800" dirty="0" err="1"/>
              <a:t>factory</a:t>
            </a:r>
            <a:r>
              <a:rPr lang="pt-BR" sz="3800" dirty="0"/>
              <a:t>” são criadas juntamente com “</a:t>
            </a:r>
            <a:r>
              <a:rPr lang="pt-BR" sz="3800" dirty="0" err="1"/>
              <a:t>singleton</a:t>
            </a:r>
            <a:r>
              <a:rPr lang="pt-BR" sz="3800" dirty="0"/>
              <a:t>”:</a:t>
            </a:r>
            <a:endParaRPr lang="pt-BR" dirty="0"/>
          </a:p>
          <a:p>
            <a:pPr marL="0" indent="0">
              <a:spcBef>
                <a:spcPts val="0"/>
              </a:spcBef>
              <a:buNone/>
            </a:pPr>
            <a:endParaRPr lang="pt-BR"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pt-BR" sz="2900" dirty="0" err="1">
                <a:latin typeface="Courier New" panose="02070309020205020404" pitchFamily="49" charset="0"/>
                <a:cs typeface="Courier New" panose="02070309020205020404" pitchFamily="49" charset="0"/>
              </a:rPr>
              <a:t>public</a:t>
            </a:r>
            <a:r>
              <a:rPr lang="pt-BR" sz="2900" dirty="0">
                <a:latin typeface="Courier New" panose="02070309020205020404" pitchFamily="49" charset="0"/>
                <a:cs typeface="Courier New" panose="02070309020205020404" pitchFamily="49" charset="0"/>
              </a:rPr>
              <a:t> </a:t>
            </a:r>
            <a:r>
              <a:rPr lang="pt-BR" sz="2900" dirty="0" err="1">
                <a:latin typeface="Courier New" panose="02070309020205020404" pitchFamily="49" charset="0"/>
                <a:cs typeface="Courier New" panose="02070309020205020404" pitchFamily="49" charset="0"/>
              </a:rPr>
              <a:t>class</a:t>
            </a:r>
            <a:r>
              <a:rPr lang="pt-BR" sz="2900" dirty="0">
                <a:latin typeface="Courier New" panose="02070309020205020404" pitchFamily="49" charset="0"/>
                <a:cs typeface="Courier New" panose="02070309020205020404" pitchFamily="49" charset="0"/>
              </a:rPr>
              <a:t> </a:t>
            </a:r>
            <a:r>
              <a:rPr lang="pt-BR" sz="2900" dirty="0" err="1">
                <a:latin typeface="Courier New" panose="02070309020205020404" pitchFamily="49" charset="0"/>
                <a:cs typeface="Courier New" panose="02070309020205020404" pitchFamily="49" charset="0"/>
              </a:rPr>
              <a:t>SelecionaMetodo</a:t>
            </a:r>
            <a:r>
              <a:rPr lang="pt-BR" sz="2900" dirty="0">
                <a:latin typeface="Courier New" panose="02070309020205020404" pitchFamily="49" charset="0"/>
                <a:cs typeface="Courier New" panose="02070309020205020404" pitchFamily="49" charset="0"/>
              </a:rPr>
              <a:t> {</a:t>
            </a:r>
          </a:p>
          <a:p>
            <a:pPr marL="0" indent="0">
              <a:lnSpc>
                <a:spcPct val="120000"/>
              </a:lnSpc>
              <a:spcBef>
                <a:spcPts val="0"/>
              </a:spcBef>
              <a:buNone/>
            </a:pPr>
            <a:r>
              <a:rPr lang="pt-BR" sz="2900" b="1" dirty="0">
                <a:solidFill>
                  <a:srgbClr val="00B050"/>
                </a:solidFill>
                <a:latin typeface="Courier New" panose="02070309020205020404" pitchFamily="49" charset="0"/>
                <a:cs typeface="Courier New" panose="02070309020205020404" pitchFamily="49" charset="0"/>
              </a:rPr>
              <a:t>  </a:t>
            </a:r>
            <a:r>
              <a:rPr lang="pt-BR" sz="2900" b="1" dirty="0" err="1">
                <a:solidFill>
                  <a:srgbClr val="00B050"/>
                </a:solidFill>
                <a:latin typeface="Courier New" panose="02070309020205020404" pitchFamily="49" charset="0"/>
                <a:cs typeface="Courier New" panose="02070309020205020404" pitchFamily="49" charset="0"/>
              </a:rPr>
              <a:t>private</a:t>
            </a:r>
            <a:r>
              <a:rPr lang="pt-BR" sz="2900" b="1" dirty="0">
                <a:solidFill>
                  <a:srgbClr val="00B050"/>
                </a:solidFill>
                <a:latin typeface="Courier New" panose="02070309020205020404" pitchFamily="49" charset="0"/>
                <a:cs typeface="Courier New" panose="02070309020205020404" pitchFamily="49" charset="0"/>
              </a:rPr>
              <a:t> </a:t>
            </a:r>
            <a:r>
              <a:rPr lang="pt-BR" sz="2900" b="1" dirty="0" err="1">
                <a:solidFill>
                  <a:srgbClr val="00B050"/>
                </a:solidFill>
                <a:latin typeface="Courier New" panose="02070309020205020404" pitchFamily="49" charset="0"/>
                <a:cs typeface="Courier New" panose="02070309020205020404" pitchFamily="49" charset="0"/>
              </a:rPr>
              <a:t>static</a:t>
            </a:r>
            <a:r>
              <a:rPr lang="pt-BR" sz="2900" b="1" dirty="0">
                <a:solidFill>
                  <a:srgbClr val="00B050"/>
                </a:solidFill>
                <a:latin typeface="Courier New" panose="02070309020205020404" pitchFamily="49" charset="0"/>
                <a:cs typeface="Courier New" panose="02070309020205020404" pitchFamily="49" charset="0"/>
              </a:rPr>
              <a:t> </a:t>
            </a:r>
            <a:r>
              <a:rPr lang="pt-BR" sz="2900" b="1" dirty="0" err="1">
                <a:solidFill>
                  <a:srgbClr val="00B050"/>
                </a:solidFill>
                <a:latin typeface="Courier New" panose="02070309020205020404" pitchFamily="49" charset="0"/>
                <a:cs typeface="Courier New" panose="02070309020205020404" pitchFamily="49" charset="0"/>
              </a:rPr>
              <a:t>SelecionaMetodo</a:t>
            </a:r>
            <a:r>
              <a:rPr lang="pt-BR" sz="2900" b="1" dirty="0">
                <a:solidFill>
                  <a:srgbClr val="00B050"/>
                </a:solidFill>
                <a:latin typeface="Courier New" panose="02070309020205020404" pitchFamily="49" charset="0"/>
                <a:cs typeface="Courier New" panose="02070309020205020404" pitchFamily="49" charset="0"/>
              </a:rPr>
              <a:t> </a:t>
            </a:r>
            <a:r>
              <a:rPr lang="pt-BR" sz="2900" b="1" dirty="0" err="1">
                <a:solidFill>
                  <a:srgbClr val="00B050"/>
                </a:solidFill>
                <a:latin typeface="Courier New" panose="02070309020205020404" pitchFamily="49" charset="0"/>
                <a:cs typeface="Courier New" panose="02070309020205020404" pitchFamily="49" charset="0"/>
              </a:rPr>
              <a:t>sm</a:t>
            </a:r>
            <a:r>
              <a:rPr lang="pt-BR" sz="2900" b="1" dirty="0">
                <a:solidFill>
                  <a:srgbClr val="00B050"/>
                </a:solidFill>
                <a:latin typeface="Courier New" panose="02070309020205020404" pitchFamily="49" charset="0"/>
                <a:cs typeface="Courier New" panose="02070309020205020404" pitchFamily="49" charset="0"/>
              </a:rPr>
              <a:t> = </a:t>
            </a:r>
            <a:r>
              <a:rPr lang="pt-BR" sz="2900" b="1" dirty="0" err="1">
                <a:solidFill>
                  <a:srgbClr val="00B050"/>
                </a:solidFill>
                <a:latin typeface="Courier New" panose="02070309020205020404" pitchFamily="49" charset="0"/>
                <a:cs typeface="Courier New" panose="02070309020205020404" pitchFamily="49" charset="0"/>
              </a:rPr>
              <a:t>null</a:t>
            </a:r>
            <a:r>
              <a:rPr lang="pt-BR" sz="2900" b="1" dirty="0">
                <a:solidFill>
                  <a:srgbClr val="00B050"/>
                </a:solidFill>
                <a:latin typeface="Courier New" panose="02070309020205020404" pitchFamily="49" charset="0"/>
                <a:cs typeface="Courier New" panose="02070309020205020404" pitchFamily="49" charset="0"/>
              </a:rPr>
              <a:t>;</a:t>
            </a:r>
          </a:p>
          <a:p>
            <a:pPr marL="0" indent="0">
              <a:lnSpc>
                <a:spcPct val="120000"/>
              </a:lnSpc>
              <a:spcBef>
                <a:spcPts val="0"/>
              </a:spcBef>
              <a:buNone/>
            </a:pPr>
            <a:r>
              <a:rPr lang="pt-BR" sz="2900" b="1" dirty="0">
                <a:solidFill>
                  <a:srgbClr val="00B050"/>
                </a:solidFill>
                <a:latin typeface="Courier New" panose="02070309020205020404" pitchFamily="49" charset="0"/>
                <a:cs typeface="Courier New" panose="02070309020205020404" pitchFamily="49" charset="0"/>
              </a:rPr>
              <a:t>	</a:t>
            </a:r>
          </a:p>
          <a:p>
            <a:pPr marL="0" indent="0">
              <a:lnSpc>
                <a:spcPct val="120000"/>
              </a:lnSpc>
              <a:spcBef>
                <a:spcPts val="0"/>
              </a:spcBef>
              <a:buNone/>
            </a:pPr>
            <a:r>
              <a:rPr lang="pt-BR" sz="2900" b="1" dirty="0">
                <a:solidFill>
                  <a:srgbClr val="00B050"/>
                </a:solidFill>
                <a:latin typeface="Courier New" panose="02070309020205020404" pitchFamily="49" charset="0"/>
                <a:cs typeface="Courier New" panose="02070309020205020404" pitchFamily="49" charset="0"/>
              </a:rPr>
              <a:t>  </a:t>
            </a:r>
            <a:r>
              <a:rPr lang="pt-BR" sz="2900" b="1" dirty="0" err="1">
                <a:solidFill>
                  <a:srgbClr val="00B050"/>
                </a:solidFill>
                <a:latin typeface="Courier New" panose="02070309020205020404" pitchFamily="49" charset="0"/>
                <a:cs typeface="Courier New" panose="02070309020205020404" pitchFamily="49" charset="0"/>
              </a:rPr>
              <a:t>private</a:t>
            </a:r>
            <a:r>
              <a:rPr lang="pt-BR" sz="2900" b="1" dirty="0">
                <a:solidFill>
                  <a:srgbClr val="00B050"/>
                </a:solidFill>
                <a:latin typeface="Courier New" panose="02070309020205020404" pitchFamily="49" charset="0"/>
                <a:cs typeface="Courier New" panose="02070309020205020404" pitchFamily="49" charset="0"/>
              </a:rPr>
              <a:t> </a:t>
            </a:r>
            <a:r>
              <a:rPr lang="pt-BR" sz="2900" b="1" dirty="0" err="1">
                <a:solidFill>
                  <a:srgbClr val="00B050"/>
                </a:solidFill>
                <a:latin typeface="Courier New" panose="02070309020205020404" pitchFamily="49" charset="0"/>
                <a:cs typeface="Courier New" panose="02070309020205020404" pitchFamily="49" charset="0"/>
              </a:rPr>
              <a:t>SelecionaMetodo</a:t>
            </a:r>
            <a:r>
              <a:rPr lang="pt-BR" sz="2900" b="1" dirty="0">
                <a:solidFill>
                  <a:srgbClr val="00B050"/>
                </a:solidFill>
                <a:latin typeface="Courier New" panose="02070309020205020404" pitchFamily="49" charset="0"/>
                <a:cs typeface="Courier New" panose="02070309020205020404" pitchFamily="49" charset="0"/>
              </a:rPr>
              <a:t>(){ }</a:t>
            </a:r>
          </a:p>
          <a:p>
            <a:pPr marL="0" indent="0">
              <a:lnSpc>
                <a:spcPct val="120000"/>
              </a:lnSpc>
              <a:spcBef>
                <a:spcPts val="0"/>
              </a:spcBef>
              <a:buNone/>
            </a:pPr>
            <a:r>
              <a:rPr lang="pt-BR" sz="2900" b="1" dirty="0">
                <a:solidFill>
                  <a:srgbClr val="00B050"/>
                </a:solidFill>
                <a:latin typeface="Courier New" panose="02070309020205020404" pitchFamily="49" charset="0"/>
                <a:cs typeface="Courier New" panose="02070309020205020404" pitchFamily="49" charset="0"/>
              </a:rPr>
              <a:t>	</a:t>
            </a:r>
          </a:p>
          <a:p>
            <a:pPr marL="0" indent="0">
              <a:lnSpc>
                <a:spcPct val="120000"/>
              </a:lnSpc>
              <a:spcBef>
                <a:spcPts val="0"/>
              </a:spcBef>
              <a:buNone/>
            </a:pPr>
            <a:r>
              <a:rPr lang="pt-BR" sz="2900" b="1" dirty="0">
                <a:solidFill>
                  <a:srgbClr val="00B050"/>
                </a:solidFill>
                <a:latin typeface="Courier New" panose="02070309020205020404" pitchFamily="49" charset="0"/>
                <a:cs typeface="Courier New" panose="02070309020205020404" pitchFamily="49" charset="0"/>
              </a:rPr>
              <a:t>  </a:t>
            </a:r>
            <a:r>
              <a:rPr lang="pt-BR" sz="2900" b="1" dirty="0" err="1">
                <a:solidFill>
                  <a:srgbClr val="00B050"/>
                </a:solidFill>
                <a:latin typeface="Courier New" panose="02070309020205020404" pitchFamily="49" charset="0"/>
                <a:cs typeface="Courier New" panose="02070309020205020404" pitchFamily="49" charset="0"/>
              </a:rPr>
              <a:t>public</a:t>
            </a:r>
            <a:r>
              <a:rPr lang="pt-BR" sz="2900" b="1" dirty="0">
                <a:solidFill>
                  <a:srgbClr val="00B050"/>
                </a:solidFill>
                <a:latin typeface="Courier New" panose="02070309020205020404" pitchFamily="49" charset="0"/>
                <a:cs typeface="Courier New" panose="02070309020205020404" pitchFamily="49" charset="0"/>
              </a:rPr>
              <a:t> </a:t>
            </a:r>
            <a:r>
              <a:rPr lang="pt-BR" sz="2900" b="1" dirty="0" err="1">
                <a:solidFill>
                  <a:srgbClr val="00B050"/>
                </a:solidFill>
                <a:latin typeface="Courier New" panose="02070309020205020404" pitchFamily="49" charset="0"/>
                <a:cs typeface="Courier New" panose="02070309020205020404" pitchFamily="49" charset="0"/>
              </a:rPr>
              <a:t>static</a:t>
            </a:r>
            <a:r>
              <a:rPr lang="pt-BR" sz="2900" b="1" dirty="0">
                <a:solidFill>
                  <a:srgbClr val="00B050"/>
                </a:solidFill>
                <a:latin typeface="Courier New" panose="02070309020205020404" pitchFamily="49" charset="0"/>
                <a:cs typeface="Courier New" panose="02070309020205020404" pitchFamily="49" charset="0"/>
              </a:rPr>
              <a:t> </a:t>
            </a:r>
            <a:r>
              <a:rPr lang="pt-BR" sz="2900" b="1" dirty="0" err="1">
                <a:solidFill>
                  <a:srgbClr val="00B050"/>
                </a:solidFill>
                <a:latin typeface="Courier New" panose="02070309020205020404" pitchFamily="49" charset="0"/>
                <a:cs typeface="Courier New" panose="02070309020205020404" pitchFamily="49" charset="0"/>
              </a:rPr>
              <a:t>SelecionaMetodo</a:t>
            </a:r>
            <a:r>
              <a:rPr lang="pt-BR" sz="2900" b="1" dirty="0">
                <a:solidFill>
                  <a:srgbClr val="00B050"/>
                </a:solidFill>
                <a:latin typeface="Courier New" panose="02070309020205020404" pitchFamily="49" charset="0"/>
                <a:cs typeface="Courier New" panose="02070309020205020404" pitchFamily="49" charset="0"/>
              </a:rPr>
              <a:t> </a:t>
            </a:r>
            <a:r>
              <a:rPr lang="pt-BR" sz="2900" b="1" dirty="0" err="1">
                <a:solidFill>
                  <a:srgbClr val="00B050"/>
                </a:solidFill>
                <a:latin typeface="Courier New" panose="02070309020205020404" pitchFamily="49" charset="0"/>
                <a:cs typeface="Courier New" panose="02070309020205020404" pitchFamily="49" charset="0"/>
              </a:rPr>
              <a:t>getInstance</a:t>
            </a:r>
            <a:r>
              <a:rPr lang="pt-BR" sz="2900" b="1" dirty="0">
                <a:solidFill>
                  <a:srgbClr val="00B050"/>
                </a:solidFill>
                <a:latin typeface="Courier New" panose="02070309020205020404" pitchFamily="49" charset="0"/>
                <a:cs typeface="Courier New" panose="02070309020205020404" pitchFamily="49" charset="0"/>
              </a:rPr>
              <a:t>(){</a:t>
            </a:r>
          </a:p>
          <a:p>
            <a:pPr marL="0" indent="0">
              <a:lnSpc>
                <a:spcPct val="120000"/>
              </a:lnSpc>
              <a:spcBef>
                <a:spcPts val="0"/>
              </a:spcBef>
              <a:buNone/>
            </a:pPr>
            <a:r>
              <a:rPr lang="pt-BR" sz="2900" b="1" dirty="0">
                <a:solidFill>
                  <a:srgbClr val="00B050"/>
                </a:solidFill>
                <a:latin typeface="Courier New" panose="02070309020205020404" pitchFamily="49" charset="0"/>
                <a:cs typeface="Courier New" panose="02070309020205020404" pitchFamily="49" charset="0"/>
              </a:rPr>
              <a:t>    </a:t>
            </a:r>
            <a:r>
              <a:rPr lang="pt-BR" sz="2900" b="1" dirty="0" err="1">
                <a:solidFill>
                  <a:srgbClr val="00B050"/>
                </a:solidFill>
                <a:latin typeface="Courier New" panose="02070309020205020404" pitchFamily="49" charset="0"/>
                <a:cs typeface="Courier New" panose="02070309020205020404" pitchFamily="49" charset="0"/>
              </a:rPr>
              <a:t>if</a:t>
            </a:r>
            <a:r>
              <a:rPr lang="pt-BR" sz="2900" b="1" dirty="0">
                <a:solidFill>
                  <a:srgbClr val="00B050"/>
                </a:solidFill>
                <a:latin typeface="Courier New" panose="02070309020205020404" pitchFamily="49" charset="0"/>
                <a:cs typeface="Courier New" panose="02070309020205020404" pitchFamily="49" charset="0"/>
              </a:rPr>
              <a:t> (</a:t>
            </a:r>
            <a:r>
              <a:rPr lang="pt-BR" sz="2900" b="1" dirty="0" err="1">
                <a:solidFill>
                  <a:srgbClr val="00B050"/>
                </a:solidFill>
                <a:latin typeface="Courier New" panose="02070309020205020404" pitchFamily="49" charset="0"/>
                <a:cs typeface="Courier New" panose="02070309020205020404" pitchFamily="49" charset="0"/>
              </a:rPr>
              <a:t>sm</a:t>
            </a:r>
            <a:r>
              <a:rPr lang="pt-BR" sz="2900" b="1" dirty="0">
                <a:solidFill>
                  <a:srgbClr val="00B050"/>
                </a:solidFill>
                <a:latin typeface="Courier New" panose="02070309020205020404" pitchFamily="49" charset="0"/>
                <a:cs typeface="Courier New" panose="02070309020205020404" pitchFamily="49" charset="0"/>
              </a:rPr>
              <a:t> == </a:t>
            </a:r>
            <a:r>
              <a:rPr lang="pt-BR" sz="2900" b="1" dirty="0" err="1">
                <a:solidFill>
                  <a:srgbClr val="00B050"/>
                </a:solidFill>
                <a:latin typeface="Courier New" panose="02070309020205020404" pitchFamily="49" charset="0"/>
                <a:cs typeface="Courier New" panose="02070309020205020404" pitchFamily="49" charset="0"/>
              </a:rPr>
              <a:t>null</a:t>
            </a:r>
            <a:r>
              <a:rPr lang="pt-BR" sz="2900" b="1" dirty="0">
                <a:solidFill>
                  <a:srgbClr val="00B050"/>
                </a:solidFill>
                <a:latin typeface="Courier New" panose="02070309020205020404" pitchFamily="49" charset="0"/>
                <a:cs typeface="Courier New" panose="02070309020205020404" pitchFamily="49" charset="0"/>
              </a:rPr>
              <a:t>){</a:t>
            </a:r>
          </a:p>
          <a:p>
            <a:pPr marL="0" indent="0">
              <a:lnSpc>
                <a:spcPct val="120000"/>
              </a:lnSpc>
              <a:spcBef>
                <a:spcPts val="0"/>
              </a:spcBef>
              <a:buNone/>
            </a:pPr>
            <a:r>
              <a:rPr lang="pt-BR" sz="2900" b="1" dirty="0">
                <a:solidFill>
                  <a:srgbClr val="00B050"/>
                </a:solidFill>
                <a:latin typeface="Courier New" panose="02070309020205020404" pitchFamily="49" charset="0"/>
                <a:cs typeface="Courier New" panose="02070309020205020404" pitchFamily="49" charset="0"/>
              </a:rPr>
              <a:t>      </a:t>
            </a:r>
            <a:r>
              <a:rPr lang="pt-BR" sz="2900" b="1" dirty="0" err="1">
                <a:solidFill>
                  <a:srgbClr val="00B050"/>
                </a:solidFill>
                <a:latin typeface="Courier New" panose="02070309020205020404" pitchFamily="49" charset="0"/>
                <a:cs typeface="Courier New" panose="02070309020205020404" pitchFamily="49" charset="0"/>
              </a:rPr>
              <a:t>sm</a:t>
            </a:r>
            <a:r>
              <a:rPr lang="pt-BR" sz="2900" b="1" dirty="0">
                <a:solidFill>
                  <a:srgbClr val="00B050"/>
                </a:solidFill>
                <a:latin typeface="Courier New" panose="02070309020205020404" pitchFamily="49" charset="0"/>
                <a:cs typeface="Courier New" panose="02070309020205020404" pitchFamily="49" charset="0"/>
              </a:rPr>
              <a:t> = new </a:t>
            </a:r>
            <a:r>
              <a:rPr lang="pt-BR" sz="2900" b="1" dirty="0" err="1">
                <a:solidFill>
                  <a:srgbClr val="00B050"/>
                </a:solidFill>
                <a:latin typeface="Courier New" panose="02070309020205020404" pitchFamily="49" charset="0"/>
                <a:cs typeface="Courier New" panose="02070309020205020404" pitchFamily="49" charset="0"/>
              </a:rPr>
              <a:t>SelecionaMetodo</a:t>
            </a:r>
            <a:r>
              <a:rPr lang="pt-BR" sz="2900" b="1" dirty="0">
                <a:solidFill>
                  <a:srgbClr val="00B050"/>
                </a:solidFill>
                <a:latin typeface="Courier New" panose="02070309020205020404" pitchFamily="49" charset="0"/>
                <a:cs typeface="Courier New" panose="02070309020205020404" pitchFamily="49" charset="0"/>
              </a:rPr>
              <a:t>();</a:t>
            </a:r>
          </a:p>
          <a:p>
            <a:pPr marL="0" indent="0">
              <a:lnSpc>
                <a:spcPct val="120000"/>
              </a:lnSpc>
              <a:spcBef>
                <a:spcPts val="0"/>
              </a:spcBef>
              <a:buNone/>
            </a:pPr>
            <a:r>
              <a:rPr lang="pt-BR" sz="2900" b="1" dirty="0">
                <a:solidFill>
                  <a:srgbClr val="00B050"/>
                </a:solidFill>
                <a:latin typeface="Courier New" panose="02070309020205020404" pitchFamily="49" charset="0"/>
                <a:cs typeface="Courier New" panose="02070309020205020404" pitchFamily="49" charset="0"/>
              </a:rPr>
              <a:t>    }</a:t>
            </a:r>
          </a:p>
          <a:p>
            <a:pPr marL="0" indent="0">
              <a:lnSpc>
                <a:spcPct val="120000"/>
              </a:lnSpc>
              <a:spcBef>
                <a:spcPts val="0"/>
              </a:spcBef>
              <a:buNone/>
            </a:pPr>
            <a:r>
              <a:rPr lang="pt-BR" sz="2900" b="1" dirty="0">
                <a:solidFill>
                  <a:srgbClr val="00B050"/>
                </a:solidFill>
                <a:latin typeface="Courier New" panose="02070309020205020404" pitchFamily="49" charset="0"/>
                <a:cs typeface="Courier New" panose="02070309020205020404" pitchFamily="49" charset="0"/>
              </a:rPr>
              <a:t>    </a:t>
            </a:r>
            <a:r>
              <a:rPr lang="pt-BR" sz="2900" b="1" dirty="0" err="1">
                <a:solidFill>
                  <a:srgbClr val="00B050"/>
                </a:solidFill>
                <a:latin typeface="Courier New" panose="02070309020205020404" pitchFamily="49" charset="0"/>
                <a:cs typeface="Courier New" panose="02070309020205020404" pitchFamily="49" charset="0"/>
              </a:rPr>
              <a:t>return</a:t>
            </a:r>
            <a:r>
              <a:rPr lang="pt-BR" sz="2900" b="1" dirty="0">
                <a:solidFill>
                  <a:srgbClr val="00B050"/>
                </a:solidFill>
                <a:latin typeface="Courier New" panose="02070309020205020404" pitchFamily="49" charset="0"/>
                <a:cs typeface="Courier New" panose="02070309020205020404" pitchFamily="49" charset="0"/>
              </a:rPr>
              <a:t>(</a:t>
            </a:r>
            <a:r>
              <a:rPr lang="pt-BR" sz="2900" b="1" dirty="0" err="1">
                <a:solidFill>
                  <a:srgbClr val="00B050"/>
                </a:solidFill>
                <a:latin typeface="Courier New" panose="02070309020205020404" pitchFamily="49" charset="0"/>
                <a:cs typeface="Courier New" panose="02070309020205020404" pitchFamily="49" charset="0"/>
              </a:rPr>
              <a:t>sm</a:t>
            </a:r>
            <a:r>
              <a:rPr lang="pt-BR" sz="2900" b="1" dirty="0">
                <a:solidFill>
                  <a:srgbClr val="00B050"/>
                </a:solidFill>
                <a:latin typeface="Courier New" panose="02070309020205020404" pitchFamily="49" charset="0"/>
                <a:cs typeface="Courier New" panose="02070309020205020404" pitchFamily="49" charset="0"/>
              </a:rPr>
              <a:t>);</a:t>
            </a:r>
          </a:p>
          <a:p>
            <a:pPr marL="0" indent="0">
              <a:lnSpc>
                <a:spcPct val="120000"/>
              </a:lnSpc>
              <a:spcBef>
                <a:spcPts val="0"/>
              </a:spcBef>
              <a:buNone/>
            </a:pPr>
            <a:r>
              <a:rPr lang="pt-BR" sz="2900" b="1" dirty="0">
                <a:solidFill>
                  <a:srgbClr val="00B050"/>
                </a:solidFill>
                <a:latin typeface="Courier New" panose="02070309020205020404" pitchFamily="49" charset="0"/>
                <a:cs typeface="Courier New" panose="02070309020205020404" pitchFamily="49" charset="0"/>
              </a:rPr>
              <a:t>  }</a:t>
            </a:r>
          </a:p>
          <a:p>
            <a:pPr marL="0" indent="0">
              <a:lnSpc>
                <a:spcPct val="120000"/>
              </a:lnSpc>
              <a:spcBef>
                <a:spcPts val="0"/>
              </a:spcBef>
              <a:buNone/>
            </a:pPr>
            <a:r>
              <a:rPr lang="pt-BR" sz="2900" dirty="0">
                <a:latin typeface="Courier New" panose="02070309020205020404" pitchFamily="49" charset="0"/>
                <a:cs typeface="Courier New" panose="02070309020205020404" pitchFamily="49" charset="0"/>
              </a:rPr>
              <a:t>	</a:t>
            </a:r>
          </a:p>
          <a:p>
            <a:pPr marL="0" indent="0">
              <a:lnSpc>
                <a:spcPct val="120000"/>
              </a:lnSpc>
              <a:spcBef>
                <a:spcPts val="0"/>
              </a:spcBef>
              <a:buNone/>
            </a:pPr>
            <a:r>
              <a:rPr lang="pt-BR" sz="2900" dirty="0">
                <a:solidFill>
                  <a:srgbClr val="FF0000"/>
                </a:solidFill>
                <a:latin typeface="Courier New" panose="02070309020205020404" pitchFamily="49" charset="0"/>
                <a:cs typeface="Courier New" panose="02070309020205020404" pitchFamily="49" charset="0"/>
              </a:rPr>
              <a:t>  </a:t>
            </a:r>
            <a:r>
              <a:rPr lang="pt-BR" sz="2900" dirty="0" err="1">
                <a:solidFill>
                  <a:srgbClr val="FF0000"/>
                </a:solidFill>
                <a:latin typeface="Courier New" panose="02070309020205020404" pitchFamily="49" charset="0"/>
                <a:cs typeface="Courier New" panose="02070309020205020404" pitchFamily="49" charset="0"/>
              </a:rPr>
              <a:t>public</a:t>
            </a:r>
            <a:r>
              <a:rPr lang="pt-BR" sz="2900" dirty="0">
                <a:solidFill>
                  <a:srgbClr val="FF0000"/>
                </a:solidFill>
                <a:latin typeface="Courier New" panose="02070309020205020404" pitchFamily="49" charset="0"/>
                <a:cs typeface="Courier New" panose="02070309020205020404" pitchFamily="49" charset="0"/>
              </a:rPr>
              <a:t> </a:t>
            </a:r>
            <a:r>
              <a:rPr lang="pt-BR" sz="2900" dirty="0" err="1">
                <a:solidFill>
                  <a:srgbClr val="FF0000"/>
                </a:solidFill>
                <a:latin typeface="Courier New" panose="02070309020205020404" pitchFamily="49" charset="0"/>
                <a:cs typeface="Courier New" panose="02070309020205020404" pitchFamily="49" charset="0"/>
              </a:rPr>
              <a:t>IMetodo</a:t>
            </a:r>
            <a:r>
              <a:rPr lang="pt-BR" sz="2900" dirty="0">
                <a:solidFill>
                  <a:srgbClr val="FF0000"/>
                </a:solidFill>
                <a:latin typeface="Courier New" panose="02070309020205020404" pitchFamily="49" charset="0"/>
                <a:cs typeface="Courier New" panose="02070309020205020404" pitchFamily="49" charset="0"/>
              </a:rPr>
              <a:t> </a:t>
            </a:r>
            <a:r>
              <a:rPr lang="pt-BR" sz="2900" dirty="0" err="1">
                <a:solidFill>
                  <a:srgbClr val="FF0000"/>
                </a:solidFill>
                <a:latin typeface="Courier New" panose="02070309020205020404" pitchFamily="49" charset="0"/>
                <a:cs typeface="Courier New" panose="02070309020205020404" pitchFamily="49" charset="0"/>
              </a:rPr>
              <a:t>createInstance</a:t>
            </a:r>
            <a:r>
              <a:rPr lang="pt-BR" sz="2900" dirty="0">
                <a:solidFill>
                  <a:srgbClr val="FF0000"/>
                </a:solidFill>
                <a:latin typeface="Courier New" panose="02070309020205020404" pitchFamily="49" charset="0"/>
                <a:cs typeface="Courier New" panose="02070309020205020404" pitchFamily="49" charset="0"/>
              </a:rPr>
              <a:t>(</a:t>
            </a:r>
            <a:r>
              <a:rPr lang="pt-BR" sz="2900" dirty="0" err="1">
                <a:solidFill>
                  <a:srgbClr val="FF0000"/>
                </a:solidFill>
                <a:latin typeface="Courier New" panose="02070309020205020404" pitchFamily="49" charset="0"/>
                <a:cs typeface="Courier New" panose="02070309020205020404" pitchFamily="49" charset="0"/>
              </a:rPr>
              <a:t>int</a:t>
            </a:r>
            <a:r>
              <a:rPr lang="pt-BR" sz="2900" dirty="0">
                <a:solidFill>
                  <a:srgbClr val="FF0000"/>
                </a:solidFill>
                <a:latin typeface="Courier New" panose="02070309020205020404" pitchFamily="49" charset="0"/>
                <a:cs typeface="Courier New" panose="02070309020205020404" pitchFamily="49" charset="0"/>
              </a:rPr>
              <a:t> n){</a:t>
            </a:r>
          </a:p>
          <a:p>
            <a:pPr marL="0" indent="0">
              <a:lnSpc>
                <a:spcPct val="120000"/>
              </a:lnSpc>
              <a:spcBef>
                <a:spcPts val="0"/>
              </a:spcBef>
              <a:buNone/>
            </a:pPr>
            <a:r>
              <a:rPr lang="pt-BR" sz="2900" dirty="0">
                <a:solidFill>
                  <a:srgbClr val="FF0000"/>
                </a:solidFill>
                <a:latin typeface="Courier New" panose="02070309020205020404" pitchFamily="49" charset="0"/>
                <a:cs typeface="Courier New" panose="02070309020205020404" pitchFamily="49" charset="0"/>
              </a:rPr>
              <a:t>    switch(n){</a:t>
            </a:r>
          </a:p>
          <a:p>
            <a:pPr marL="0" indent="0">
              <a:lnSpc>
                <a:spcPct val="120000"/>
              </a:lnSpc>
              <a:spcBef>
                <a:spcPts val="0"/>
              </a:spcBef>
              <a:buNone/>
            </a:pPr>
            <a:r>
              <a:rPr lang="pt-BR" sz="2900" dirty="0">
                <a:solidFill>
                  <a:srgbClr val="FF0000"/>
                </a:solidFill>
                <a:latin typeface="Courier New" panose="02070309020205020404" pitchFamily="49" charset="0"/>
                <a:cs typeface="Courier New" panose="02070309020205020404" pitchFamily="49" charset="0"/>
              </a:rPr>
              <a:t>      case 1: </a:t>
            </a:r>
            <a:r>
              <a:rPr lang="pt-BR" sz="2900" dirty="0" err="1">
                <a:solidFill>
                  <a:srgbClr val="FF0000"/>
                </a:solidFill>
                <a:latin typeface="Courier New" panose="02070309020205020404" pitchFamily="49" charset="0"/>
                <a:cs typeface="Courier New" panose="02070309020205020404" pitchFamily="49" charset="0"/>
              </a:rPr>
              <a:t>return</a:t>
            </a:r>
            <a:r>
              <a:rPr lang="pt-BR" sz="2900" dirty="0">
                <a:solidFill>
                  <a:srgbClr val="FF0000"/>
                </a:solidFill>
                <a:latin typeface="Courier New" panose="02070309020205020404" pitchFamily="49" charset="0"/>
                <a:cs typeface="Courier New" panose="02070309020205020404" pitchFamily="49" charset="0"/>
              </a:rPr>
              <a:t> new </a:t>
            </a:r>
            <a:r>
              <a:rPr lang="pt-BR" sz="2900" dirty="0" err="1">
                <a:solidFill>
                  <a:srgbClr val="FF0000"/>
                </a:solidFill>
                <a:latin typeface="Courier New" panose="02070309020205020404" pitchFamily="49" charset="0"/>
                <a:cs typeface="Courier New" panose="02070309020205020404" pitchFamily="49" charset="0"/>
              </a:rPr>
              <a:t>NextSimples</a:t>
            </a:r>
            <a:r>
              <a:rPr lang="pt-BR" sz="2900" dirty="0">
                <a:solidFill>
                  <a:srgbClr val="FF0000"/>
                </a:solidFill>
                <a:latin typeface="Courier New" panose="02070309020205020404" pitchFamily="49" charset="0"/>
                <a:cs typeface="Courier New" panose="02070309020205020404" pitchFamily="49" charset="0"/>
              </a:rPr>
              <a:t>();</a:t>
            </a:r>
          </a:p>
          <a:p>
            <a:pPr marL="0" indent="0">
              <a:lnSpc>
                <a:spcPct val="120000"/>
              </a:lnSpc>
              <a:spcBef>
                <a:spcPts val="0"/>
              </a:spcBef>
              <a:buNone/>
            </a:pPr>
            <a:r>
              <a:rPr lang="pt-BR" sz="2900" dirty="0">
                <a:solidFill>
                  <a:srgbClr val="FF0000"/>
                </a:solidFill>
                <a:latin typeface="Courier New" panose="02070309020205020404" pitchFamily="49" charset="0"/>
                <a:cs typeface="Courier New" panose="02070309020205020404" pitchFamily="49" charset="0"/>
              </a:rPr>
              <a:t>      case 2: </a:t>
            </a:r>
            <a:r>
              <a:rPr lang="pt-BR" sz="2900" dirty="0" err="1">
                <a:solidFill>
                  <a:srgbClr val="FF0000"/>
                </a:solidFill>
                <a:latin typeface="Courier New" panose="02070309020205020404" pitchFamily="49" charset="0"/>
                <a:cs typeface="Courier New" panose="02070309020205020404" pitchFamily="49" charset="0"/>
              </a:rPr>
              <a:t>return</a:t>
            </a:r>
            <a:r>
              <a:rPr lang="pt-BR" sz="2900" dirty="0">
                <a:solidFill>
                  <a:srgbClr val="FF0000"/>
                </a:solidFill>
                <a:latin typeface="Courier New" panose="02070309020205020404" pitchFamily="49" charset="0"/>
                <a:cs typeface="Courier New" panose="02070309020205020404" pitchFamily="49" charset="0"/>
              </a:rPr>
              <a:t> new </a:t>
            </a:r>
            <a:r>
              <a:rPr lang="pt-BR" sz="2900" dirty="0" err="1">
                <a:solidFill>
                  <a:srgbClr val="FF0000"/>
                </a:solidFill>
                <a:latin typeface="Courier New" panose="02070309020205020404" pitchFamily="49" charset="0"/>
                <a:cs typeface="Courier New" panose="02070309020205020404" pitchFamily="49" charset="0"/>
              </a:rPr>
              <a:t>NextPar</a:t>
            </a:r>
            <a:r>
              <a:rPr lang="pt-BR" sz="2900" dirty="0">
                <a:solidFill>
                  <a:srgbClr val="FF0000"/>
                </a:solidFill>
                <a:latin typeface="Courier New" panose="02070309020205020404" pitchFamily="49" charset="0"/>
                <a:cs typeface="Courier New" panose="02070309020205020404" pitchFamily="49" charset="0"/>
              </a:rPr>
              <a:t>();</a:t>
            </a:r>
          </a:p>
          <a:p>
            <a:pPr marL="0" indent="0">
              <a:lnSpc>
                <a:spcPct val="120000"/>
              </a:lnSpc>
              <a:spcBef>
                <a:spcPts val="0"/>
              </a:spcBef>
              <a:buNone/>
            </a:pPr>
            <a:r>
              <a:rPr lang="pt-BR" sz="2900" dirty="0">
                <a:solidFill>
                  <a:srgbClr val="FF0000"/>
                </a:solidFill>
                <a:latin typeface="Courier New" panose="02070309020205020404" pitchFamily="49" charset="0"/>
                <a:cs typeface="Courier New" panose="02070309020205020404" pitchFamily="49" charset="0"/>
              </a:rPr>
              <a:t>      case 3: </a:t>
            </a:r>
            <a:r>
              <a:rPr lang="pt-BR" sz="2900" dirty="0" err="1">
                <a:solidFill>
                  <a:srgbClr val="FF0000"/>
                </a:solidFill>
                <a:latin typeface="Courier New" panose="02070309020205020404" pitchFamily="49" charset="0"/>
                <a:cs typeface="Courier New" panose="02070309020205020404" pitchFamily="49" charset="0"/>
              </a:rPr>
              <a:t>return</a:t>
            </a:r>
            <a:r>
              <a:rPr lang="pt-BR" sz="2900" dirty="0">
                <a:solidFill>
                  <a:srgbClr val="FF0000"/>
                </a:solidFill>
                <a:latin typeface="Courier New" panose="02070309020205020404" pitchFamily="49" charset="0"/>
                <a:cs typeface="Courier New" panose="02070309020205020404" pitchFamily="49" charset="0"/>
              </a:rPr>
              <a:t> new </a:t>
            </a:r>
            <a:r>
              <a:rPr lang="pt-BR" sz="2900" dirty="0" err="1">
                <a:solidFill>
                  <a:srgbClr val="FF0000"/>
                </a:solidFill>
                <a:latin typeface="Courier New" panose="02070309020205020404" pitchFamily="49" charset="0"/>
                <a:cs typeface="Courier New" panose="02070309020205020404" pitchFamily="49" charset="0"/>
              </a:rPr>
              <a:t>NextQuadrado</a:t>
            </a:r>
            <a:r>
              <a:rPr lang="pt-BR" sz="2900" dirty="0">
                <a:solidFill>
                  <a:srgbClr val="FF0000"/>
                </a:solidFill>
                <a:latin typeface="Courier New" panose="02070309020205020404" pitchFamily="49" charset="0"/>
                <a:cs typeface="Courier New" panose="02070309020205020404" pitchFamily="49" charset="0"/>
              </a:rPr>
              <a:t>();</a:t>
            </a:r>
          </a:p>
          <a:p>
            <a:pPr marL="0" indent="0">
              <a:lnSpc>
                <a:spcPct val="120000"/>
              </a:lnSpc>
              <a:spcBef>
                <a:spcPts val="0"/>
              </a:spcBef>
              <a:buNone/>
            </a:pPr>
            <a:r>
              <a:rPr lang="pt-BR" sz="2900" dirty="0">
                <a:solidFill>
                  <a:srgbClr val="FF0000"/>
                </a:solidFill>
                <a:latin typeface="Courier New" panose="02070309020205020404" pitchFamily="49" charset="0"/>
                <a:cs typeface="Courier New" panose="02070309020205020404" pitchFamily="49" charset="0"/>
              </a:rPr>
              <a:t>    }</a:t>
            </a:r>
          </a:p>
          <a:p>
            <a:pPr marL="0" indent="0">
              <a:lnSpc>
                <a:spcPct val="120000"/>
              </a:lnSpc>
              <a:spcBef>
                <a:spcPts val="0"/>
              </a:spcBef>
              <a:buNone/>
            </a:pPr>
            <a:r>
              <a:rPr lang="pt-BR" sz="2900" dirty="0">
                <a:solidFill>
                  <a:srgbClr val="FF0000"/>
                </a:solidFill>
                <a:latin typeface="Courier New" panose="02070309020205020404" pitchFamily="49" charset="0"/>
                <a:cs typeface="Courier New" panose="02070309020205020404" pitchFamily="49" charset="0"/>
              </a:rPr>
              <a:t>    </a:t>
            </a:r>
            <a:r>
              <a:rPr lang="pt-BR" sz="2900" dirty="0" err="1">
                <a:solidFill>
                  <a:srgbClr val="FF0000"/>
                </a:solidFill>
                <a:latin typeface="Courier New" panose="02070309020205020404" pitchFamily="49" charset="0"/>
                <a:cs typeface="Courier New" panose="02070309020205020404" pitchFamily="49" charset="0"/>
              </a:rPr>
              <a:t>return</a:t>
            </a:r>
            <a:r>
              <a:rPr lang="pt-BR" sz="2900" dirty="0">
                <a:solidFill>
                  <a:srgbClr val="FF0000"/>
                </a:solidFill>
                <a:latin typeface="Courier New" panose="02070309020205020404" pitchFamily="49" charset="0"/>
                <a:cs typeface="Courier New" panose="02070309020205020404" pitchFamily="49" charset="0"/>
              </a:rPr>
              <a:t> </a:t>
            </a:r>
            <a:r>
              <a:rPr lang="pt-BR" sz="2900" dirty="0" err="1">
                <a:solidFill>
                  <a:srgbClr val="FF0000"/>
                </a:solidFill>
                <a:latin typeface="Courier New" panose="02070309020205020404" pitchFamily="49" charset="0"/>
                <a:cs typeface="Courier New" panose="02070309020205020404" pitchFamily="49" charset="0"/>
              </a:rPr>
              <a:t>null</a:t>
            </a:r>
            <a:r>
              <a:rPr lang="pt-BR" sz="2900" dirty="0">
                <a:solidFill>
                  <a:srgbClr val="FF0000"/>
                </a:solidFill>
                <a:latin typeface="Courier New" panose="02070309020205020404" pitchFamily="49" charset="0"/>
                <a:cs typeface="Courier New" panose="02070309020205020404" pitchFamily="49" charset="0"/>
              </a:rPr>
              <a:t>;</a:t>
            </a:r>
          </a:p>
          <a:p>
            <a:pPr marL="0" indent="0">
              <a:lnSpc>
                <a:spcPct val="120000"/>
              </a:lnSpc>
              <a:spcBef>
                <a:spcPts val="0"/>
              </a:spcBef>
              <a:buNone/>
            </a:pPr>
            <a:r>
              <a:rPr lang="pt-BR" sz="2900" dirty="0">
                <a:solidFill>
                  <a:srgbClr val="FF0000"/>
                </a:solidFill>
                <a:latin typeface="Courier New" panose="02070309020205020404" pitchFamily="49" charset="0"/>
                <a:cs typeface="Courier New" panose="02070309020205020404" pitchFamily="49" charset="0"/>
              </a:rPr>
              <a:t>  }</a:t>
            </a:r>
          </a:p>
          <a:p>
            <a:pPr marL="0" indent="0">
              <a:lnSpc>
                <a:spcPct val="120000"/>
              </a:lnSpc>
              <a:spcBef>
                <a:spcPts val="0"/>
              </a:spcBef>
              <a:buNone/>
            </a:pPr>
            <a:r>
              <a:rPr lang="pt-BR" sz="2900" dirty="0">
                <a:latin typeface="Courier New" panose="02070309020205020404" pitchFamily="49" charset="0"/>
                <a:cs typeface="Courier New" panose="02070309020205020404" pitchFamily="49" charset="0"/>
              </a:rPr>
              <a:t>}</a:t>
            </a:r>
          </a:p>
        </p:txBody>
      </p:sp>
      <p:sp>
        <p:nvSpPr>
          <p:cNvPr id="7" name="CaixaDeTexto 6"/>
          <p:cNvSpPr txBox="1"/>
          <p:nvPr/>
        </p:nvSpPr>
        <p:spPr>
          <a:xfrm>
            <a:off x="7799832" y="2369920"/>
            <a:ext cx="3758184" cy="646331"/>
          </a:xfrm>
          <a:prstGeom prst="rect">
            <a:avLst/>
          </a:prstGeom>
          <a:noFill/>
        </p:spPr>
        <p:txBody>
          <a:bodyPr wrap="square" rtlCol="0">
            <a:spAutoFit/>
          </a:bodyPr>
          <a:lstStyle/>
          <a:p>
            <a:r>
              <a:rPr lang="pt-BR" dirty="0" err="1">
                <a:solidFill>
                  <a:srgbClr val="00B050"/>
                </a:solidFill>
              </a:rPr>
              <a:t>Singleton</a:t>
            </a:r>
            <a:r>
              <a:rPr lang="pt-BR" dirty="0"/>
              <a:t>: permite que se acesse a “</a:t>
            </a:r>
            <a:r>
              <a:rPr lang="pt-BR" dirty="0" err="1"/>
              <a:t>factory</a:t>
            </a:r>
            <a:r>
              <a:rPr lang="pt-BR" dirty="0"/>
              <a:t>” de qualquer lugar do código.</a:t>
            </a:r>
          </a:p>
        </p:txBody>
      </p:sp>
      <p:cxnSp>
        <p:nvCxnSpPr>
          <p:cNvPr id="9" name="Conector de seta reta 8"/>
          <p:cNvCxnSpPr>
            <a:endCxn id="7" idx="1"/>
          </p:cNvCxnSpPr>
          <p:nvPr/>
        </p:nvCxnSpPr>
        <p:spPr>
          <a:xfrm flipV="1">
            <a:off x="5632704" y="2693086"/>
            <a:ext cx="2167128" cy="1141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CaixaDeTexto 9"/>
          <p:cNvSpPr txBox="1"/>
          <p:nvPr/>
        </p:nvSpPr>
        <p:spPr>
          <a:xfrm>
            <a:off x="7697724" y="4678462"/>
            <a:ext cx="3758184" cy="646331"/>
          </a:xfrm>
          <a:prstGeom prst="rect">
            <a:avLst/>
          </a:prstGeom>
          <a:noFill/>
        </p:spPr>
        <p:txBody>
          <a:bodyPr wrap="square" rtlCol="0">
            <a:spAutoFit/>
          </a:bodyPr>
          <a:lstStyle/>
          <a:p>
            <a:r>
              <a:rPr lang="pt-BR" dirty="0" err="1">
                <a:solidFill>
                  <a:srgbClr val="FF0000"/>
                </a:solidFill>
              </a:rPr>
              <a:t>Factory</a:t>
            </a:r>
            <a:r>
              <a:rPr lang="pt-BR" dirty="0"/>
              <a:t>: seleciona a instância desejada a partir de um inteiro</a:t>
            </a:r>
          </a:p>
        </p:txBody>
      </p:sp>
      <p:cxnSp>
        <p:nvCxnSpPr>
          <p:cNvPr id="12" name="Conector de seta reta 11"/>
          <p:cNvCxnSpPr>
            <a:endCxn id="10" idx="1"/>
          </p:cNvCxnSpPr>
          <p:nvPr/>
        </p:nvCxnSpPr>
        <p:spPr>
          <a:xfrm flipV="1">
            <a:off x="5157216" y="5001628"/>
            <a:ext cx="2540508" cy="210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CaixaDeTexto 7">
            <a:extLst>
              <a:ext uri="{FF2B5EF4-FFF2-40B4-BE49-F238E27FC236}">
                <a16:creationId xmlns:a16="http://schemas.microsoft.com/office/drawing/2014/main" id="{5BAC1934-D226-47B2-A9D4-3F3E9C6BA618}"/>
              </a:ext>
            </a:extLst>
          </p:cNvPr>
          <p:cNvSpPr txBox="1"/>
          <p:nvPr/>
        </p:nvSpPr>
        <p:spPr>
          <a:xfrm>
            <a:off x="6800193" y="6118148"/>
            <a:ext cx="5391807" cy="646331"/>
          </a:xfrm>
          <a:prstGeom prst="rect">
            <a:avLst/>
          </a:prstGeom>
          <a:noFill/>
        </p:spPr>
        <p:txBody>
          <a:bodyPr wrap="square" rtlCol="0">
            <a:spAutoFit/>
          </a:bodyPr>
          <a:lstStyle/>
          <a:p>
            <a:r>
              <a:rPr lang="pt-BR" dirty="0"/>
              <a:t>Analise o impacto do uso do padrão “</a:t>
            </a:r>
            <a:r>
              <a:rPr lang="pt-BR" dirty="0" err="1"/>
              <a:t>Factory</a:t>
            </a:r>
            <a:r>
              <a:rPr lang="pt-BR" dirty="0"/>
              <a:t>” no projeto do “Banco Nossa Grana”</a:t>
            </a:r>
          </a:p>
        </p:txBody>
      </p:sp>
    </p:spTree>
    <p:extLst>
      <p:ext uri="{BB962C8B-B14F-4D97-AF65-F5344CB8AC3E}">
        <p14:creationId xmlns:p14="http://schemas.microsoft.com/office/powerpoint/2010/main" val="59286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Padrão </a:t>
            </a:r>
            <a:r>
              <a:rPr lang="pt-BR" b="1" dirty="0" err="1"/>
              <a:t>Strategy</a:t>
            </a:r>
            <a:endParaRPr lang="pt-BR" b="1" dirty="0"/>
          </a:p>
        </p:txBody>
      </p:sp>
      <p:sp>
        <p:nvSpPr>
          <p:cNvPr id="3" name="Espaço Reservado para Conteúdo 2"/>
          <p:cNvSpPr>
            <a:spLocks noGrp="1"/>
          </p:cNvSpPr>
          <p:nvPr>
            <p:ph idx="1"/>
          </p:nvPr>
        </p:nvSpPr>
        <p:spPr/>
        <p:txBody>
          <a:bodyPr/>
          <a:lstStyle/>
          <a:p>
            <a:r>
              <a:rPr lang="pt-BR" dirty="0"/>
              <a:t>Contexto: deseja-se armazenar a lógica que uma certa classe deve usar para resolver um problema porque esta pode ter variações.</a:t>
            </a:r>
          </a:p>
          <a:p>
            <a:endParaRPr lang="pt-BR" dirty="0"/>
          </a:p>
          <a:p>
            <a:r>
              <a:rPr lang="pt-BR" dirty="0"/>
              <a:t>Solução:</a:t>
            </a:r>
          </a:p>
          <a:p>
            <a:pPr lvl="1"/>
            <a:r>
              <a:rPr lang="pt-BR" dirty="0"/>
              <a:t>Cria-se uma interface que abstrai os principais passos do algoritmo</a:t>
            </a:r>
          </a:p>
          <a:p>
            <a:pPr lvl="1"/>
            <a:r>
              <a:rPr lang="pt-BR" dirty="0"/>
              <a:t>Implementa-se uma ou mais variações para o algoritmo que implementam a interface definida</a:t>
            </a:r>
          </a:p>
          <a:p>
            <a:pPr lvl="1"/>
            <a:r>
              <a:rPr lang="pt-BR" dirty="0"/>
              <a:t>Armazena-se, na classe que se utiliza da lógica, uma referência do tipo da interface definida</a:t>
            </a:r>
          </a:p>
        </p:txBody>
      </p:sp>
    </p:spTree>
    <p:extLst>
      <p:ext uri="{BB962C8B-B14F-4D97-AF65-F5344CB8AC3E}">
        <p14:creationId xmlns:p14="http://schemas.microsoft.com/office/powerpoint/2010/main" val="38265523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Exemplo: classe “Serie” </a:t>
            </a:r>
          </a:p>
        </p:txBody>
      </p:sp>
      <p:pic>
        <p:nvPicPr>
          <p:cNvPr id="4" name="Imagem 3"/>
          <p:cNvPicPr>
            <a:picLocks noChangeAspect="1"/>
          </p:cNvPicPr>
          <p:nvPr/>
        </p:nvPicPr>
        <p:blipFill>
          <a:blip r:embed="rId2"/>
          <a:stretch>
            <a:fillRect/>
          </a:stretch>
        </p:blipFill>
        <p:spPr>
          <a:xfrm>
            <a:off x="6236208" y="4354356"/>
            <a:ext cx="5297423" cy="2286707"/>
          </a:xfrm>
          <a:prstGeom prst="rect">
            <a:avLst/>
          </a:prstGeom>
        </p:spPr>
      </p:pic>
      <p:sp>
        <p:nvSpPr>
          <p:cNvPr id="3" name="Espaço Reservado para Conteúdo 2"/>
          <p:cNvSpPr>
            <a:spLocks noGrp="1"/>
          </p:cNvSpPr>
          <p:nvPr>
            <p:ph idx="1"/>
          </p:nvPr>
        </p:nvSpPr>
        <p:spPr/>
        <p:txBody>
          <a:bodyPr/>
          <a:lstStyle/>
          <a:p>
            <a:r>
              <a:rPr lang="pt-BR" dirty="0"/>
              <a:t>A classe serie implementa uma série numérica</a:t>
            </a:r>
          </a:p>
          <a:p>
            <a:pPr lvl="1"/>
            <a:r>
              <a:rPr lang="pt-BR" dirty="0"/>
              <a:t>O método “</a:t>
            </a:r>
            <a:r>
              <a:rPr lang="pt-BR" dirty="0" err="1"/>
              <a:t>getName</a:t>
            </a:r>
            <a:r>
              <a:rPr lang="pt-BR" dirty="0"/>
              <a:t>” retorna o nome da série</a:t>
            </a:r>
          </a:p>
          <a:p>
            <a:pPr lvl="1"/>
            <a:r>
              <a:rPr lang="pt-BR" dirty="0"/>
              <a:t>O método “</a:t>
            </a:r>
            <a:r>
              <a:rPr lang="pt-BR" dirty="0" err="1"/>
              <a:t>next</a:t>
            </a:r>
            <a:r>
              <a:rPr lang="pt-BR" dirty="0"/>
              <a:t>” retorna o próximo elemento da série</a:t>
            </a:r>
          </a:p>
          <a:p>
            <a:r>
              <a:rPr lang="pt-BR" dirty="0"/>
              <a:t>A classe “Serie” permite trabalhar com diferentes tipos de séries</a:t>
            </a:r>
          </a:p>
          <a:p>
            <a:pPr lvl="1"/>
            <a:r>
              <a:rPr lang="pt-BR" dirty="0"/>
              <a:t>Basta definir o tipo da série usando o método “</a:t>
            </a:r>
            <a:r>
              <a:rPr lang="pt-BR" dirty="0" err="1"/>
              <a:t>setTipoSerie</a:t>
            </a:r>
            <a:r>
              <a:rPr lang="pt-BR" dirty="0"/>
              <a:t>”</a:t>
            </a:r>
          </a:p>
          <a:p>
            <a:r>
              <a:rPr lang="pt-BR" dirty="0"/>
              <a:t>Analise o código da classe “Serie”</a:t>
            </a:r>
          </a:p>
          <a:p>
            <a:pPr lvl="1"/>
            <a:r>
              <a:rPr lang="pt-BR" dirty="0"/>
              <a:t>Qual a flexibilidade para se criarem novos tipos de séries?</a:t>
            </a:r>
          </a:p>
          <a:p>
            <a:pPr lvl="1"/>
            <a:r>
              <a:rPr lang="pt-BR" dirty="0">
                <a:hlinkClick r:id="rId3"/>
              </a:rPr>
              <a:t>Código da classe “Serie”</a:t>
            </a:r>
            <a:endParaRPr lang="pt-BR" dirty="0"/>
          </a:p>
        </p:txBody>
      </p:sp>
    </p:spTree>
    <p:extLst>
      <p:ext uri="{BB962C8B-B14F-4D97-AF65-F5344CB8AC3E}">
        <p14:creationId xmlns:p14="http://schemas.microsoft.com/office/powerpoint/2010/main" val="34092389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Exemplo: classe “Serie” usando “</a:t>
            </a:r>
            <a:r>
              <a:rPr lang="pt-BR" dirty="0" err="1"/>
              <a:t>Strategy</a:t>
            </a:r>
            <a:r>
              <a:rPr lang="pt-BR" dirty="0"/>
              <a:t>”</a:t>
            </a:r>
          </a:p>
        </p:txBody>
      </p:sp>
      <p:sp>
        <p:nvSpPr>
          <p:cNvPr id="4" name="Espaço Reservado para Conteúdo 3"/>
          <p:cNvSpPr>
            <a:spLocks noGrp="1"/>
          </p:cNvSpPr>
          <p:nvPr>
            <p:ph sz="half" idx="1"/>
          </p:nvPr>
        </p:nvSpPr>
        <p:spPr/>
        <p:txBody>
          <a:bodyPr>
            <a:normAutofit fontScale="92500" lnSpcReduction="10000"/>
          </a:bodyPr>
          <a:lstStyle/>
          <a:p>
            <a:r>
              <a:rPr lang="pt-BR" dirty="0"/>
              <a:t>As diferentes “estratégias” para o cálculo do próximo elemento estão “hard </a:t>
            </a:r>
            <a:r>
              <a:rPr lang="pt-BR" dirty="0" err="1"/>
              <a:t>coded</a:t>
            </a:r>
            <a:r>
              <a:rPr lang="pt-BR" dirty="0"/>
              <a:t>” em “Serie”.</a:t>
            </a:r>
          </a:p>
          <a:p>
            <a:r>
              <a:rPr lang="pt-BR" dirty="0"/>
              <a:t>Usando o padrão “</a:t>
            </a:r>
            <a:r>
              <a:rPr lang="pt-BR" dirty="0" err="1"/>
              <a:t>strategy</a:t>
            </a:r>
            <a:r>
              <a:rPr lang="pt-BR" dirty="0"/>
              <a:t>” podemos adicionar novas possibilidades sem que a classe “Serie” seja alterada.</a:t>
            </a:r>
          </a:p>
          <a:p>
            <a:r>
              <a:rPr lang="pt-BR" dirty="0"/>
              <a:t>Quebra-se a dependência entre a classe “Serie” e os diferentes tipos de series que podem ser criados.</a:t>
            </a:r>
          </a:p>
          <a:p>
            <a:r>
              <a:rPr lang="pt-BR" dirty="0">
                <a:hlinkClick r:id="rId2"/>
              </a:rPr>
              <a:t>Analise o novo código da classe “Serie”.</a:t>
            </a:r>
            <a:endParaRPr lang="pt-BR" dirty="0"/>
          </a:p>
        </p:txBody>
      </p:sp>
      <p:pic>
        <p:nvPicPr>
          <p:cNvPr id="6" name="Espaço Reservado para Conteúdo 5"/>
          <p:cNvPicPr>
            <a:picLocks noGrp="1" noChangeAspect="1"/>
          </p:cNvPicPr>
          <p:nvPr>
            <p:ph sz="half" idx="2"/>
          </p:nvPr>
        </p:nvPicPr>
        <p:blipFill>
          <a:blip r:embed="rId3"/>
          <a:stretch>
            <a:fillRect/>
          </a:stretch>
        </p:blipFill>
        <p:spPr>
          <a:xfrm>
            <a:off x="6172200" y="2599508"/>
            <a:ext cx="5181600" cy="2803571"/>
          </a:xfrm>
          <a:prstGeom prst="rect">
            <a:avLst/>
          </a:prstGeom>
        </p:spPr>
      </p:pic>
    </p:spTree>
    <p:extLst>
      <p:ext uri="{BB962C8B-B14F-4D97-AF65-F5344CB8AC3E}">
        <p14:creationId xmlns:p14="http://schemas.microsoft.com/office/powerpoint/2010/main" val="41593378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838200" y="281042"/>
            <a:ext cx="10515600" cy="1325563"/>
          </a:xfrm>
        </p:spPr>
        <p:txBody>
          <a:bodyPr/>
          <a:lstStyle/>
          <a:p>
            <a:r>
              <a:rPr lang="pt-BR" b="1" dirty="0"/>
              <a:t>Padrão </a:t>
            </a:r>
            <a:r>
              <a:rPr lang="pt-BR" b="1" dirty="0" err="1"/>
              <a:t>Observer</a:t>
            </a:r>
            <a:endParaRPr lang="pt-BR" b="1" dirty="0"/>
          </a:p>
        </p:txBody>
      </p:sp>
      <p:sp>
        <p:nvSpPr>
          <p:cNvPr id="6" name="Espaço Reservado para Conteúdo 5"/>
          <p:cNvSpPr>
            <a:spLocks noGrp="1"/>
          </p:cNvSpPr>
          <p:nvPr>
            <p:ph idx="1"/>
          </p:nvPr>
        </p:nvSpPr>
        <p:spPr/>
        <p:txBody>
          <a:bodyPr/>
          <a:lstStyle/>
          <a:p>
            <a:r>
              <a:rPr lang="pt-BR" dirty="0"/>
              <a:t>Contexto: uma serie de elementos (observadores) precisam ser notificados sempre que uma determinada fonte de dados ou informação (observado) for alterada. Essa fonte de dados, entretanto, não deve ser dependente nem da quantidade nem dos diferentes tipos dos elementos que devem ser notificados.</a:t>
            </a:r>
          </a:p>
          <a:p>
            <a:r>
              <a:rPr lang="pt-BR" dirty="0"/>
              <a:t>Solução:</a:t>
            </a:r>
          </a:p>
          <a:p>
            <a:pPr lvl="1"/>
            <a:r>
              <a:rPr lang="pt-BR" dirty="0"/>
              <a:t>Cria-se uma interface (</a:t>
            </a:r>
            <a:r>
              <a:rPr lang="pt-BR" dirty="0" err="1"/>
              <a:t>observer</a:t>
            </a:r>
            <a:r>
              <a:rPr lang="pt-BR" dirty="0"/>
              <a:t>) padrão através da qual todos os observadores podem ser notificados</a:t>
            </a:r>
          </a:p>
          <a:p>
            <a:pPr lvl="1"/>
            <a:r>
              <a:rPr lang="pt-BR" dirty="0"/>
              <a:t>O “observado” mantém uma lista de “</a:t>
            </a:r>
            <a:r>
              <a:rPr lang="pt-BR" dirty="0" err="1"/>
              <a:t>observers</a:t>
            </a:r>
            <a:r>
              <a:rPr lang="pt-BR" dirty="0"/>
              <a:t>” que serão notificados sempre que o observado for notificado.</a:t>
            </a:r>
          </a:p>
        </p:txBody>
      </p:sp>
    </p:spTree>
    <p:extLst>
      <p:ext uri="{BB962C8B-B14F-4D97-AF65-F5344CB8AC3E}">
        <p14:creationId xmlns:p14="http://schemas.microsoft.com/office/powerpoint/2010/main" val="655437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Exemplo: agencia de noticias</a:t>
            </a:r>
          </a:p>
        </p:txBody>
      </p:sp>
      <p:sp>
        <p:nvSpPr>
          <p:cNvPr id="3" name="Espaço Reservado para Conteúdo 2"/>
          <p:cNvSpPr>
            <a:spLocks noGrp="1"/>
          </p:cNvSpPr>
          <p:nvPr>
            <p:ph idx="1"/>
          </p:nvPr>
        </p:nvSpPr>
        <p:spPr/>
        <p:txBody>
          <a:bodyPr/>
          <a:lstStyle/>
          <a:p>
            <a:r>
              <a:rPr lang="pt-BR" dirty="0"/>
              <a:t>Uma classe modela uma agencia de noticias. Noticias são registradas na agencia que mantém a lista das últimas noticias.</a:t>
            </a:r>
          </a:p>
          <a:p>
            <a:r>
              <a:rPr lang="pt-BR" dirty="0"/>
              <a:t>Toda a vez que uma nova noticia é registrada, todos os assinantes são notificados de maneira que podem buscar a última noticia se for de seu interesse.</a:t>
            </a:r>
          </a:p>
        </p:txBody>
      </p:sp>
    </p:spTree>
    <p:extLst>
      <p:ext uri="{BB962C8B-B14F-4D97-AF65-F5344CB8AC3E}">
        <p14:creationId xmlns:p14="http://schemas.microsoft.com/office/powerpoint/2010/main" val="26876271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Implementação da agencia de noticias</a:t>
            </a:r>
          </a:p>
        </p:txBody>
      </p:sp>
      <p:sp>
        <p:nvSpPr>
          <p:cNvPr id="4" name="Espaço Reservado para Conteúdo 3"/>
          <p:cNvSpPr>
            <a:spLocks noGrp="1"/>
          </p:cNvSpPr>
          <p:nvPr>
            <p:ph sz="half" idx="1"/>
          </p:nvPr>
        </p:nvSpPr>
        <p:spPr/>
        <p:txBody>
          <a:bodyPr>
            <a:normAutofit lnSpcReduction="10000"/>
          </a:bodyPr>
          <a:lstStyle/>
          <a:p>
            <a:r>
              <a:rPr lang="pt-BR" dirty="0"/>
              <a:t>Observe como não existe dependência entre a agencia de noticias (observado) e os diferentes tipos de assinantes (observadores).</a:t>
            </a:r>
          </a:p>
          <a:p>
            <a:r>
              <a:rPr lang="pt-BR" dirty="0"/>
              <a:t>Dessa maneira é possível conectar novos assinantes e novos tipos de assinantes na agencia de noticias e todos serão notificados toda a vez que uma nova noticia for registrada.</a:t>
            </a:r>
          </a:p>
        </p:txBody>
      </p:sp>
      <p:pic>
        <p:nvPicPr>
          <p:cNvPr id="5" name="Espaço Reservado para Conteúdo 4"/>
          <p:cNvPicPr>
            <a:picLocks noGrp="1" noChangeAspect="1"/>
          </p:cNvPicPr>
          <p:nvPr>
            <p:ph sz="half" idx="2"/>
          </p:nvPr>
        </p:nvPicPr>
        <p:blipFill>
          <a:blip r:embed="rId2"/>
          <a:stretch>
            <a:fillRect/>
          </a:stretch>
        </p:blipFill>
        <p:spPr>
          <a:xfrm>
            <a:off x="6172200" y="2603021"/>
            <a:ext cx="5181600" cy="2796545"/>
          </a:xfrm>
          <a:prstGeom prst="rect">
            <a:avLst/>
          </a:prstGeom>
        </p:spPr>
      </p:pic>
    </p:spTree>
    <p:extLst>
      <p:ext uri="{BB962C8B-B14F-4D97-AF65-F5344CB8AC3E}">
        <p14:creationId xmlns:p14="http://schemas.microsoft.com/office/powerpoint/2010/main" val="895900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Parte II</a:t>
            </a:r>
          </a:p>
        </p:txBody>
      </p:sp>
      <p:sp>
        <p:nvSpPr>
          <p:cNvPr id="3" name="Espaço Reservado para Texto 2"/>
          <p:cNvSpPr>
            <a:spLocks noGrp="1"/>
          </p:cNvSpPr>
          <p:nvPr>
            <p:ph type="body" idx="1"/>
          </p:nvPr>
        </p:nvSpPr>
        <p:spPr/>
        <p:txBody>
          <a:bodyPr>
            <a:normAutofit fontScale="77500" lnSpcReduction="20000"/>
          </a:bodyPr>
          <a:lstStyle/>
          <a:p>
            <a:r>
              <a:rPr lang="pt-BR" dirty="0"/>
              <a:t>Padrões diversos</a:t>
            </a:r>
          </a:p>
          <a:p>
            <a:r>
              <a:rPr lang="pt-BR" dirty="0"/>
              <a:t>Bernardo Copstein; Júlio Machado</a:t>
            </a:r>
          </a:p>
          <a:p>
            <a:endParaRPr lang="pt-BR" dirty="0"/>
          </a:p>
          <a:p>
            <a:r>
              <a:rPr lang="pt-BR" b="1" dirty="0"/>
              <a:t>Leitura recomendada:</a:t>
            </a:r>
            <a:r>
              <a:rPr lang="pt-BR" dirty="0"/>
              <a:t> </a:t>
            </a:r>
            <a:r>
              <a:rPr lang="en-US" dirty="0"/>
              <a:t>Design patterns : elements of reusable object-oriented software; Erich Gamma</a:t>
            </a:r>
          </a:p>
          <a:p>
            <a:endParaRPr lang="pt-BR" b="1" dirty="0"/>
          </a:p>
          <a:p>
            <a:endParaRPr lang="pt-BR" dirty="0"/>
          </a:p>
          <a:p>
            <a:endParaRPr lang="pt-BR" dirty="0"/>
          </a:p>
        </p:txBody>
      </p:sp>
    </p:spTree>
    <p:extLst>
      <p:ext uri="{BB962C8B-B14F-4D97-AF65-F5344CB8AC3E}">
        <p14:creationId xmlns:p14="http://schemas.microsoft.com/office/powerpoint/2010/main" val="30227206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b="1" dirty="0"/>
              <a:t>Padrão </a:t>
            </a:r>
            <a:r>
              <a:rPr lang="pt-BR" b="1" i="1" dirty="0" err="1"/>
              <a:t>Composite</a:t>
            </a:r>
            <a:endParaRPr lang="pt-BR" b="1" i="1" dirty="0"/>
          </a:p>
        </p:txBody>
      </p:sp>
      <p:sp>
        <p:nvSpPr>
          <p:cNvPr id="6" name="Espaço Reservado para Conteúdo 5"/>
          <p:cNvSpPr>
            <a:spLocks noGrp="1"/>
          </p:cNvSpPr>
          <p:nvPr>
            <p:ph idx="1"/>
          </p:nvPr>
        </p:nvSpPr>
        <p:spPr>
          <a:xfrm>
            <a:off x="1752600" y="1600200"/>
            <a:ext cx="8686800" cy="5257800"/>
          </a:xfrm>
        </p:spPr>
        <p:txBody>
          <a:bodyPr>
            <a:noAutofit/>
          </a:bodyPr>
          <a:lstStyle/>
          <a:p>
            <a:r>
              <a:rPr lang="pt-BR" dirty="0"/>
              <a:t>Contexto: </a:t>
            </a:r>
          </a:p>
          <a:p>
            <a:pPr lvl="1"/>
            <a:r>
              <a:rPr lang="pt-BR" dirty="0"/>
              <a:t>Deseja-se que um objeto seja constituído pela composição de objetos similares (possuem o mesmo comportamento). É uma maneira de representar objetos compostos em uma hierarquia de classes, permitindo que os elementos nele contidos sejam tratados como se fossem um único objeto.</a:t>
            </a:r>
          </a:p>
        </p:txBody>
      </p:sp>
    </p:spTree>
    <p:extLst>
      <p:ext uri="{BB962C8B-B14F-4D97-AF65-F5344CB8AC3E}">
        <p14:creationId xmlns:p14="http://schemas.microsoft.com/office/powerpoint/2010/main" val="41331304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Padrão </a:t>
            </a:r>
            <a:r>
              <a:rPr lang="pt-BR" i="1" dirty="0" err="1"/>
              <a:t>Composite</a:t>
            </a:r>
            <a:endParaRPr lang="pt-BR" i="1" dirty="0"/>
          </a:p>
        </p:txBody>
      </p:sp>
      <p:sp>
        <p:nvSpPr>
          <p:cNvPr id="6" name="Espaço Reservado para Conteúdo 5"/>
          <p:cNvSpPr>
            <a:spLocks noGrp="1"/>
          </p:cNvSpPr>
          <p:nvPr>
            <p:ph idx="1"/>
          </p:nvPr>
        </p:nvSpPr>
        <p:spPr>
          <a:xfrm>
            <a:off x="1752600" y="1447800"/>
            <a:ext cx="8686800" cy="5257800"/>
          </a:xfrm>
        </p:spPr>
        <p:txBody>
          <a:bodyPr>
            <a:noAutofit/>
          </a:bodyPr>
          <a:lstStyle/>
          <a:p>
            <a:r>
              <a:rPr lang="pt-BR" dirty="0"/>
              <a:t>Solução:</a:t>
            </a:r>
          </a:p>
          <a:p>
            <a:pPr lvl="1"/>
            <a:r>
              <a:rPr lang="pt-BR" dirty="0"/>
              <a:t>Cria-se uma interface padrão para os tipos primitivos</a:t>
            </a:r>
          </a:p>
          <a:p>
            <a:pPr lvl="1"/>
            <a:r>
              <a:rPr lang="pt-BR" dirty="0"/>
              <a:t>Um objeto composto (</a:t>
            </a:r>
            <a:r>
              <a:rPr lang="pt-BR" i="1" dirty="0" err="1"/>
              <a:t>Composite</a:t>
            </a:r>
            <a:r>
              <a:rPr lang="pt-BR" dirty="0"/>
              <a:t>) contém uma coleção de objetos primitivos</a:t>
            </a:r>
          </a:p>
          <a:p>
            <a:pPr lvl="1"/>
            <a:r>
              <a:rPr lang="pt-BR" dirty="0"/>
              <a:t>As classes primitivas e a classe do objeto composto devem implementar a interface</a:t>
            </a:r>
          </a:p>
          <a:p>
            <a:pPr lvl="1"/>
            <a:r>
              <a:rPr lang="pt-BR" dirty="0"/>
              <a:t>Ao implementar um método da interface, a classe do objeto composto aplica o </a:t>
            </a:r>
            <a:br>
              <a:rPr lang="pt-BR" dirty="0"/>
            </a:br>
            <a:r>
              <a:rPr lang="pt-BR" dirty="0"/>
              <a:t>método em seus objetos </a:t>
            </a:r>
            <a:br>
              <a:rPr lang="pt-BR" dirty="0"/>
            </a:br>
            <a:r>
              <a:rPr lang="pt-BR" dirty="0"/>
              <a:t>primitivos e combina os </a:t>
            </a:r>
            <a:br>
              <a:rPr lang="pt-BR" dirty="0"/>
            </a:br>
            <a:r>
              <a:rPr lang="pt-BR" dirty="0"/>
              <a:t>resultados.</a:t>
            </a:r>
          </a:p>
        </p:txBody>
      </p:sp>
      <p:pic>
        <p:nvPicPr>
          <p:cNvPr id="1026" name="Picture 2"/>
          <p:cNvPicPr>
            <a:picLocks noChangeAspect="1" noChangeArrowheads="1"/>
          </p:cNvPicPr>
          <p:nvPr/>
        </p:nvPicPr>
        <p:blipFill>
          <a:blip r:embed="rId2" cstate="print"/>
          <a:srcRect/>
          <a:stretch>
            <a:fillRect/>
          </a:stretch>
        </p:blipFill>
        <p:spPr bwMode="auto">
          <a:xfrm>
            <a:off x="5811606" y="4419601"/>
            <a:ext cx="4856395" cy="2438400"/>
          </a:xfrm>
          <a:prstGeom prst="rect">
            <a:avLst/>
          </a:prstGeom>
          <a:noFill/>
          <a:ln w="9525">
            <a:noFill/>
            <a:miter lim="800000"/>
            <a:headEnd/>
            <a:tailEnd/>
          </a:ln>
        </p:spPr>
      </p:pic>
    </p:spTree>
    <p:extLst>
      <p:ext uri="{BB962C8B-B14F-4D97-AF65-F5344CB8AC3E}">
        <p14:creationId xmlns:p14="http://schemas.microsoft.com/office/powerpoint/2010/main" val="26351609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Exemplo: Objetos gráficos</a:t>
            </a:r>
          </a:p>
        </p:txBody>
      </p:sp>
      <p:sp>
        <p:nvSpPr>
          <p:cNvPr id="3" name="Espaço Reservado para Conteúdo 2"/>
          <p:cNvSpPr>
            <a:spLocks noGrp="1"/>
          </p:cNvSpPr>
          <p:nvPr>
            <p:ph idx="1"/>
          </p:nvPr>
        </p:nvSpPr>
        <p:spPr/>
        <p:txBody>
          <a:bodyPr>
            <a:normAutofit/>
          </a:bodyPr>
          <a:lstStyle/>
          <a:p>
            <a:r>
              <a:rPr lang="pt-BR" dirty="0"/>
              <a:t>É comum objetos gráficos serem compostos por formas geométricas primitivas.</a:t>
            </a:r>
          </a:p>
          <a:p>
            <a:r>
              <a:rPr lang="pt-BR" dirty="0"/>
              <a:t>Exemplo:</a:t>
            </a:r>
          </a:p>
          <a:p>
            <a:pPr lvl="1"/>
            <a:r>
              <a:rPr lang="pt-BR" dirty="0"/>
              <a:t>Carrinho composto por um retângulo e dois círculos</a:t>
            </a:r>
          </a:p>
          <a:p>
            <a:pPr lvl="1"/>
            <a:r>
              <a:rPr lang="pt-BR" dirty="0"/>
              <a:t>Toda vez que o carrinho deve ser desenhado, é necessário desenhar o retângulo e os dois círculos</a:t>
            </a:r>
          </a:p>
          <a:p>
            <a:endParaRPr lang="pt-BR" dirty="0"/>
          </a:p>
        </p:txBody>
      </p:sp>
      <p:grpSp>
        <p:nvGrpSpPr>
          <p:cNvPr id="9" name="Grupo 8"/>
          <p:cNvGrpSpPr/>
          <p:nvPr/>
        </p:nvGrpSpPr>
        <p:grpSpPr>
          <a:xfrm>
            <a:off x="3886200" y="4572000"/>
            <a:ext cx="1981200" cy="609600"/>
            <a:chOff x="2362200" y="2743200"/>
            <a:chExt cx="1981200" cy="609600"/>
          </a:xfrm>
        </p:grpSpPr>
        <p:sp>
          <p:nvSpPr>
            <p:cNvPr id="4" name="Elipse 3"/>
            <p:cNvSpPr/>
            <p:nvPr/>
          </p:nvSpPr>
          <p:spPr>
            <a:xfrm>
              <a:off x="3048000" y="3124200"/>
              <a:ext cx="228600" cy="22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lipse 4"/>
            <p:cNvSpPr/>
            <p:nvPr/>
          </p:nvSpPr>
          <p:spPr>
            <a:xfrm>
              <a:off x="3505200" y="3124200"/>
              <a:ext cx="228600" cy="22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Retângulo 5"/>
            <p:cNvSpPr/>
            <p:nvPr/>
          </p:nvSpPr>
          <p:spPr>
            <a:xfrm>
              <a:off x="3048000" y="2743200"/>
              <a:ext cx="685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8" name="Conector reto 7"/>
            <p:cNvCxnSpPr/>
            <p:nvPr/>
          </p:nvCxnSpPr>
          <p:spPr>
            <a:xfrm>
              <a:off x="2362200" y="3352800"/>
              <a:ext cx="1981200" cy="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110479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Exemplo: Objetos gráficos (implementação)</a:t>
            </a:r>
          </a:p>
        </p:txBody>
      </p:sp>
      <p:sp>
        <p:nvSpPr>
          <p:cNvPr id="3" name="Espaço Reservado para Conteúdo 2"/>
          <p:cNvSpPr>
            <a:spLocks noGrp="1"/>
          </p:cNvSpPr>
          <p:nvPr>
            <p:ph idx="1"/>
          </p:nvPr>
        </p:nvSpPr>
        <p:spPr>
          <a:xfrm>
            <a:off x="838200" y="1508383"/>
            <a:ext cx="10515600" cy="5274971"/>
          </a:xfrm>
        </p:spPr>
        <p:txBody>
          <a:bodyPr>
            <a:normAutofit fontScale="25000" lnSpcReduction="20000"/>
          </a:bodyPr>
          <a:lstStyle/>
          <a:p>
            <a:pPr>
              <a:lnSpc>
                <a:spcPct val="115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6400" b="1" dirty="0" err="1">
                <a:solidFill>
                  <a:srgbClr val="800000"/>
                </a:solidFill>
                <a:latin typeface="Courier New" pitchFamily="49" charset="0"/>
                <a:ea typeface="Times New Roman"/>
                <a:cs typeface="Courier New" pitchFamily="49" charset="0"/>
              </a:rPr>
              <a:t>public</a:t>
            </a:r>
            <a:r>
              <a:rPr lang="pt-BR" sz="6400" b="1" dirty="0">
                <a:solidFill>
                  <a:srgbClr val="000000"/>
                </a:solidFill>
                <a:latin typeface="Courier New" pitchFamily="49" charset="0"/>
                <a:ea typeface="Times New Roman"/>
                <a:cs typeface="Courier New" pitchFamily="49" charset="0"/>
              </a:rPr>
              <a:t> </a:t>
            </a:r>
            <a:r>
              <a:rPr lang="pt-BR" sz="6400" b="1" dirty="0">
                <a:solidFill>
                  <a:srgbClr val="800000"/>
                </a:solidFill>
                <a:latin typeface="Courier New" pitchFamily="49" charset="0"/>
                <a:ea typeface="Times New Roman"/>
                <a:cs typeface="Courier New" pitchFamily="49" charset="0"/>
              </a:rPr>
              <a:t>interface</a:t>
            </a:r>
            <a:r>
              <a:rPr lang="pt-BR" sz="6400" b="1" dirty="0">
                <a:solidFill>
                  <a:srgbClr val="000000"/>
                </a:solidFill>
                <a:latin typeface="Courier New" pitchFamily="49" charset="0"/>
                <a:ea typeface="Times New Roman"/>
                <a:cs typeface="Courier New" pitchFamily="49" charset="0"/>
              </a:rPr>
              <a:t> </a:t>
            </a:r>
            <a:r>
              <a:rPr lang="pt-BR" sz="6400" b="1" dirty="0" err="1">
                <a:solidFill>
                  <a:srgbClr val="000000"/>
                </a:solidFill>
                <a:latin typeface="Courier New" pitchFamily="49" charset="0"/>
                <a:ea typeface="Times New Roman"/>
                <a:cs typeface="Courier New" pitchFamily="49" charset="0"/>
              </a:rPr>
              <a:t>PrimitivaGrafica</a:t>
            </a:r>
            <a:r>
              <a:rPr lang="pt-BR" sz="6400" b="1" dirty="0">
                <a:solidFill>
                  <a:srgbClr val="000000"/>
                </a:solidFill>
                <a:latin typeface="Courier New" pitchFamily="49" charset="0"/>
                <a:ea typeface="Times New Roman"/>
                <a:cs typeface="Courier New" pitchFamily="49" charset="0"/>
              </a:rPr>
              <a:t> </a:t>
            </a:r>
            <a:r>
              <a:rPr lang="pt-BR" sz="6400" b="1" dirty="0">
                <a:solidFill>
                  <a:srgbClr val="800080"/>
                </a:solidFill>
                <a:latin typeface="Courier New" pitchFamily="49" charset="0"/>
                <a:ea typeface="Times New Roman"/>
                <a:cs typeface="Courier New" pitchFamily="49" charset="0"/>
              </a:rPr>
              <a:t>{</a:t>
            </a:r>
            <a:endParaRPr lang="pt-BR" sz="6400" b="1" dirty="0">
              <a:latin typeface="Courier New" pitchFamily="49" charset="0"/>
              <a:ea typeface="Calibri"/>
              <a:cs typeface="Courier New" pitchFamily="49" charset="0"/>
            </a:endParaRPr>
          </a:p>
          <a:p>
            <a:pPr>
              <a:lnSpc>
                <a:spcPct val="115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6400" b="1" dirty="0">
                <a:solidFill>
                  <a:srgbClr val="000000"/>
                </a:solidFill>
                <a:latin typeface="Courier New" pitchFamily="49" charset="0"/>
                <a:ea typeface="Times New Roman"/>
                <a:cs typeface="Courier New" pitchFamily="49" charset="0"/>
              </a:rPr>
              <a:t>    </a:t>
            </a:r>
            <a:r>
              <a:rPr lang="pt-BR" sz="6400" b="1" dirty="0" err="1">
                <a:solidFill>
                  <a:srgbClr val="800000"/>
                </a:solidFill>
                <a:latin typeface="Courier New" pitchFamily="49" charset="0"/>
                <a:ea typeface="Times New Roman"/>
                <a:cs typeface="Courier New" pitchFamily="49" charset="0"/>
              </a:rPr>
              <a:t>public</a:t>
            </a:r>
            <a:r>
              <a:rPr lang="pt-BR" sz="6400" b="1" dirty="0">
                <a:solidFill>
                  <a:srgbClr val="000000"/>
                </a:solidFill>
                <a:latin typeface="Courier New" pitchFamily="49" charset="0"/>
                <a:ea typeface="Times New Roman"/>
                <a:cs typeface="Courier New" pitchFamily="49" charset="0"/>
              </a:rPr>
              <a:t> </a:t>
            </a:r>
            <a:r>
              <a:rPr lang="pt-BR" sz="6400" b="1" dirty="0" err="1">
                <a:solidFill>
                  <a:srgbClr val="BB7977"/>
                </a:solidFill>
                <a:latin typeface="Courier New" pitchFamily="49" charset="0"/>
                <a:ea typeface="Times New Roman"/>
                <a:cs typeface="Courier New" pitchFamily="49" charset="0"/>
              </a:rPr>
              <a:t>void</a:t>
            </a:r>
            <a:r>
              <a:rPr lang="pt-BR" sz="6400" b="1" dirty="0">
                <a:solidFill>
                  <a:srgbClr val="000000"/>
                </a:solidFill>
                <a:latin typeface="Courier New" pitchFamily="49" charset="0"/>
                <a:ea typeface="Times New Roman"/>
                <a:cs typeface="Courier New" pitchFamily="49" charset="0"/>
              </a:rPr>
              <a:t> </a:t>
            </a:r>
            <a:r>
              <a:rPr lang="pt-BR" sz="6400" b="1" dirty="0" err="1">
                <a:solidFill>
                  <a:srgbClr val="000000"/>
                </a:solidFill>
                <a:latin typeface="Courier New" pitchFamily="49" charset="0"/>
                <a:ea typeface="Times New Roman"/>
                <a:cs typeface="Courier New" pitchFamily="49" charset="0"/>
              </a:rPr>
              <a:t>draw</a:t>
            </a:r>
            <a:r>
              <a:rPr lang="pt-BR" sz="6400" b="1" dirty="0">
                <a:solidFill>
                  <a:srgbClr val="808030"/>
                </a:solidFill>
                <a:latin typeface="Courier New" pitchFamily="49" charset="0"/>
                <a:ea typeface="Times New Roman"/>
                <a:cs typeface="Courier New" pitchFamily="49" charset="0"/>
              </a:rPr>
              <a:t>()</a:t>
            </a:r>
            <a:r>
              <a:rPr lang="pt-BR" sz="6400" b="1" dirty="0">
                <a:solidFill>
                  <a:srgbClr val="800080"/>
                </a:solidFill>
                <a:latin typeface="Courier New" pitchFamily="49" charset="0"/>
                <a:ea typeface="Times New Roman"/>
                <a:cs typeface="Courier New" pitchFamily="49" charset="0"/>
              </a:rPr>
              <a:t>;</a:t>
            </a:r>
            <a:endParaRPr lang="pt-BR" sz="6400" b="1" dirty="0">
              <a:latin typeface="Courier New" pitchFamily="49" charset="0"/>
              <a:ea typeface="Calibri"/>
              <a:cs typeface="Courier New" pitchFamily="49" charset="0"/>
            </a:endParaRPr>
          </a:p>
          <a:p>
            <a:pPr>
              <a:lnSpc>
                <a:spcPct val="115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6400" b="1" dirty="0">
                <a:solidFill>
                  <a:srgbClr val="800080"/>
                </a:solidFill>
                <a:latin typeface="Courier New" pitchFamily="49" charset="0"/>
                <a:ea typeface="Times New Roman"/>
                <a:cs typeface="Courier New" pitchFamily="49" charset="0"/>
              </a:rPr>
              <a:t>}</a:t>
            </a:r>
          </a:p>
          <a:p>
            <a:pPr>
              <a:lnSpc>
                <a:spcPct val="115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6400" b="1" dirty="0" err="1">
                <a:solidFill>
                  <a:srgbClr val="800000"/>
                </a:solidFill>
                <a:latin typeface="Courier New" pitchFamily="49" charset="0"/>
                <a:ea typeface="Times New Roman"/>
                <a:cs typeface="Courier New" pitchFamily="49" charset="0"/>
              </a:rPr>
              <a:t>public</a:t>
            </a:r>
            <a:r>
              <a:rPr lang="pt-BR" sz="6400" b="1" dirty="0">
                <a:solidFill>
                  <a:srgbClr val="000000"/>
                </a:solidFill>
                <a:latin typeface="Courier New" pitchFamily="49" charset="0"/>
                <a:ea typeface="Times New Roman"/>
                <a:cs typeface="Courier New" pitchFamily="49" charset="0"/>
              </a:rPr>
              <a:t> </a:t>
            </a:r>
            <a:r>
              <a:rPr lang="pt-BR" sz="6400" b="1" dirty="0" err="1">
                <a:solidFill>
                  <a:srgbClr val="800000"/>
                </a:solidFill>
                <a:latin typeface="Courier New" pitchFamily="49" charset="0"/>
                <a:ea typeface="Times New Roman"/>
                <a:cs typeface="Courier New" pitchFamily="49" charset="0"/>
              </a:rPr>
              <a:t>class</a:t>
            </a:r>
            <a:r>
              <a:rPr lang="pt-BR" sz="6400" b="1" dirty="0">
                <a:solidFill>
                  <a:srgbClr val="000000"/>
                </a:solidFill>
                <a:latin typeface="Courier New" pitchFamily="49" charset="0"/>
                <a:ea typeface="Times New Roman"/>
                <a:cs typeface="Courier New" pitchFamily="49" charset="0"/>
              </a:rPr>
              <a:t> </a:t>
            </a:r>
            <a:r>
              <a:rPr lang="pt-BR" sz="6400" b="1" dirty="0" err="1">
                <a:solidFill>
                  <a:srgbClr val="000000"/>
                </a:solidFill>
                <a:latin typeface="Courier New" pitchFamily="49" charset="0"/>
                <a:ea typeface="Times New Roman"/>
                <a:cs typeface="Courier New" pitchFamily="49" charset="0"/>
              </a:rPr>
              <a:t>CompositePrimitivaGrafica</a:t>
            </a:r>
            <a:r>
              <a:rPr lang="pt-BR" sz="6400" b="1" dirty="0">
                <a:solidFill>
                  <a:srgbClr val="000000"/>
                </a:solidFill>
                <a:latin typeface="Courier New" pitchFamily="49" charset="0"/>
                <a:ea typeface="Times New Roman"/>
                <a:cs typeface="Courier New" pitchFamily="49" charset="0"/>
              </a:rPr>
              <a:t> </a:t>
            </a:r>
            <a:r>
              <a:rPr lang="pt-BR" sz="6400" b="1" dirty="0" err="1">
                <a:solidFill>
                  <a:srgbClr val="800000"/>
                </a:solidFill>
                <a:latin typeface="Courier New" pitchFamily="49" charset="0"/>
                <a:ea typeface="Times New Roman"/>
                <a:cs typeface="Courier New" pitchFamily="49" charset="0"/>
              </a:rPr>
              <a:t>implements</a:t>
            </a:r>
            <a:r>
              <a:rPr lang="pt-BR" sz="6400" b="1" dirty="0">
                <a:solidFill>
                  <a:srgbClr val="000000"/>
                </a:solidFill>
                <a:latin typeface="Courier New" pitchFamily="49" charset="0"/>
                <a:ea typeface="Times New Roman"/>
                <a:cs typeface="Courier New" pitchFamily="49" charset="0"/>
              </a:rPr>
              <a:t> </a:t>
            </a:r>
            <a:r>
              <a:rPr lang="pt-BR" sz="6400" b="1" dirty="0" err="1">
                <a:solidFill>
                  <a:srgbClr val="000000"/>
                </a:solidFill>
                <a:latin typeface="Courier New" pitchFamily="49" charset="0"/>
                <a:ea typeface="Times New Roman"/>
                <a:cs typeface="Courier New" pitchFamily="49" charset="0"/>
              </a:rPr>
              <a:t>PrimitivaGrafica</a:t>
            </a:r>
            <a:r>
              <a:rPr lang="pt-BR" sz="6400" b="1" dirty="0">
                <a:solidFill>
                  <a:srgbClr val="000000"/>
                </a:solidFill>
                <a:latin typeface="Courier New" pitchFamily="49" charset="0"/>
                <a:ea typeface="Times New Roman"/>
                <a:cs typeface="Courier New" pitchFamily="49" charset="0"/>
              </a:rPr>
              <a:t> </a:t>
            </a:r>
            <a:r>
              <a:rPr lang="pt-BR" sz="6400" b="1" dirty="0">
                <a:solidFill>
                  <a:srgbClr val="800080"/>
                </a:solidFill>
                <a:latin typeface="Courier New" pitchFamily="49" charset="0"/>
                <a:ea typeface="Times New Roman"/>
                <a:cs typeface="Courier New" pitchFamily="49" charset="0"/>
              </a:rPr>
              <a:t>{</a:t>
            </a:r>
            <a:endParaRPr lang="pt-BR" sz="6400" b="1" dirty="0">
              <a:latin typeface="Courier New" pitchFamily="49" charset="0"/>
              <a:ea typeface="Calibri"/>
              <a:cs typeface="Courier New" pitchFamily="49" charset="0"/>
            </a:endParaRPr>
          </a:p>
          <a:p>
            <a:pPr>
              <a:lnSpc>
                <a:spcPct val="115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6400" b="1" dirty="0">
                <a:solidFill>
                  <a:srgbClr val="000000"/>
                </a:solidFill>
                <a:latin typeface="Courier New" pitchFamily="49" charset="0"/>
                <a:ea typeface="Times New Roman"/>
                <a:cs typeface="Courier New" pitchFamily="49" charset="0"/>
              </a:rPr>
              <a:t>    </a:t>
            </a:r>
            <a:r>
              <a:rPr lang="pt-BR" sz="6400" b="1" dirty="0" err="1">
                <a:solidFill>
                  <a:srgbClr val="800000"/>
                </a:solidFill>
                <a:latin typeface="Courier New" pitchFamily="49" charset="0"/>
                <a:ea typeface="Times New Roman"/>
                <a:cs typeface="Courier New" pitchFamily="49" charset="0"/>
              </a:rPr>
              <a:t>private</a:t>
            </a:r>
            <a:r>
              <a:rPr lang="pt-BR" sz="6400" b="1" dirty="0">
                <a:solidFill>
                  <a:srgbClr val="000000"/>
                </a:solidFill>
                <a:latin typeface="Courier New" pitchFamily="49" charset="0"/>
                <a:ea typeface="Times New Roman"/>
                <a:cs typeface="Courier New" pitchFamily="49" charset="0"/>
              </a:rPr>
              <a:t> </a:t>
            </a:r>
            <a:r>
              <a:rPr lang="pt-BR" sz="6400" b="1" dirty="0" err="1">
                <a:solidFill>
                  <a:srgbClr val="BB7977"/>
                </a:solidFill>
                <a:latin typeface="Courier New" pitchFamily="49" charset="0"/>
                <a:ea typeface="Times New Roman"/>
                <a:cs typeface="Courier New" pitchFamily="49" charset="0"/>
              </a:rPr>
              <a:t>List</a:t>
            </a:r>
            <a:r>
              <a:rPr lang="pt-BR" sz="6400" b="1" dirty="0">
                <a:solidFill>
                  <a:srgbClr val="808030"/>
                </a:solidFill>
                <a:latin typeface="Courier New" pitchFamily="49" charset="0"/>
                <a:ea typeface="Times New Roman"/>
                <a:cs typeface="Courier New" pitchFamily="49" charset="0"/>
              </a:rPr>
              <a:t>&lt;</a:t>
            </a:r>
            <a:r>
              <a:rPr lang="pt-BR" sz="6400" b="1" dirty="0" err="1">
                <a:solidFill>
                  <a:srgbClr val="000000"/>
                </a:solidFill>
                <a:latin typeface="Courier New" pitchFamily="49" charset="0"/>
                <a:ea typeface="Times New Roman"/>
                <a:cs typeface="Courier New" pitchFamily="49" charset="0"/>
              </a:rPr>
              <a:t>PrimitivaGrafica</a:t>
            </a:r>
            <a:r>
              <a:rPr lang="pt-BR" sz="6400" b="1" dirty="0">
                <a:solidFill>
                  <a:srgbClr val="808030"/>
                </a:solidFill>
                <a:latin typeface="Courier New" pitchFamily="49" charset="0"/>
                <a:ea typeface="Times New Roman"/>
                <a:cs typeface="Courier New" pitchFamily="49" charset="0"/>
              </a:rPr>
              <a:t>&gt;</a:t>
            </a:r>
            <a:r>
              <a:rPr lang="pt-BR" sz="6400" b="1" dirty="0">
                <a:solidFill>
                  <a:srgbClr val="000000"/>
                </a:solidFill>
                <a:latin typeface="Courier New" pitchFamily="49" charset="0"/>
                <a:ea typeface="Times New Roman"/>
                <a:cs typeface="Courier New" pitchFamily="49" charset="0"/>
              </a:rPr>
              <a:t> filhos</a:t>
            </a:r>
            <a:r>
              <a:rPr lang="pt-BR" sz="6400" b="1" dirty="0">
                <a:solidFill>
                  <a:srgbClr val="800080"/>
                </a:solidFill>
                <a:latin typeface="Courier New" pitchFamily="49" charset="0"/>
                <a:ea typeface="Times New Roman"/>
                <a:cs typeface="Courier New" pitchFamily="49" charset="0"/>
              </a:rPr>
              <a:t>;</a:t>
            </a:r>
            <a:endParaRPr lang="pt-BR" sz="6400" b="1" dirty="0">
              <a:latin typeface="Courier New" pitchFamily="49" charset="0"/>
              <a:ea typeface="Calibri"/>
              <a:cs typeface="Courier New" pitchFamily="49" charset="0"/>
            </a:endParaRPr>
          </a:p>
          <a:p>
            <a:pPr>
              <a:lnSpc>
                <a:spcPct val="115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6400" b="1" dirty="0">
                <a:solidFill>
                  <a:srgbClr val="000000"/>
                </a:solidFill>
                <a:latin typeface="Courier New" pitchFamily="49" charset="0"/>
                <a:ea typeface="Times New Roman"/>
                <a:cs typeface="Courier New" pitchFamily="49" charset="0"/>
              </a:rPr>
              <a:t>    </a:t>
            </a:r>
            <a:r>
              <a:rPr lang="pt-BR" sz="6400" b="1" dirty="0" err="1">
                <a:solidFill>
                  <a:srgbClr val="800000"/>
                </a:solidFill>
                <a:latin typeface="Courier New" pitchFamily="49" charset="0"/>
                <a:ea typeface="Times New Roman"/>
                <a:cs typeface="Courier New" pitchFamily="49" charset="0"/>
              </a:rPr>
              <a:t>public</a:t>
            </a:r>
            <a:r>
              <a:rPr lang="pt-BR" sz="6400" b="1" dirty="0">
                <a:solidFill>
                  <a:srgbClr val="000000"/>
                </a:solidFill>
                <a:latin typeface="Courier New" pitchFamily="49" charset="0"/>
                <a:ea typeface="Times New Roman"/>
                <a:cs typeface="Courier New" pitchFamily="49" charset="0"/>
              </a:rPr>
              <a:t> </a:t>
            </a:r>
            <a:r>
              <a:rPr lang="pt-BR" sz="6400" b="1" dirty="0" err="1">
                <a:solidFill>
                  <a:srgbClr val="000000"/>
                </a:solidFill>
                <a:latin typeface="Courier New" pitchFamily="49" charset="0"/>
                <a:ea typeface="Times New Roman"/>
                <a:cs typeface="Courier New" pitchFamily="49" charset="0"/>
              </a:rPr>
              <a:t>CompositePrimitivaGrafica</a:t>
            </a:r>
            <a:r>
              <a:rPr lang="pt-BR" sz="6400" b="1" dirty="0">
                <a:solidFill>
                  <a:srgbClr val="808030"/>
                </a:solidFill>
                <a:latin typeface="Courier New" pitchFamily="49" charset="0"/>
                <a:ea typeface="Times New Roman"/>
                <a:cs typeface="Courier New" pitchFamily="49" charset="0"/>
              </a:rPr>
              <a:t>()</a:t>
            </a:r>
            <a:r>
              <a:rPr lang="pt-BR" sz="6400" b="1" dirty="0">
                <a:solidFill>
                  <a:srgbClr val="000000"/>
                </a:solidFill>
                <a:latin typeface="Courier New" pitchFamily="49" charset="0"/>
                <a:ea typeface="Times New Roman"/>
                <a:cs typeface="Courier New" pitchFamily="49" charset="0"/>
              </a:rPr>
              <a:t> </a:t>
            </a:r>
            <a:r>
              <a:rPr lang="pt-BR" sz="6400" b="1" dirty="0">
                <a:solidFill>
                  <a:srgbClr val="800080"/>
                </a:solidFill>
                <a:latin typeface="Courier New" pitchFamily="49" charset="0"/>
                <a:ea typeface="Times New Roman"/>
                <a:cs typeface="Courier New" pitchFamily="49" charset="0"/>
              </a:rPr>
              <a:t>{</a:t>
            </a:r>
            <a:endParaRPr lang="pt-BR" sz="6400" b="1" dirty="0">
              <a:latin typeface="Courier New" pitchFamily="49" charset="0"/>
              <a:ea typeface="Calibri"/>
              <a:cs typeface="Courier New" pitchFamily="49" charset="0"/>
            </a:endParaRPr>
          </a:p>
          <a:p>
            <a:pPr>
              <a:lnSpc>
                <a:spcPct val="115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6400" b="1" dirty="0">
                <a:solidFill>
                  <a:srgbClr val="000000"/>
                </a:solidFill>
                <a:latin typeface="Courier New" pitchFamily="49" charset="0"/>
                <a:ea typeface="Times New Roman"/>
                <a:cs typeface="Courier New" pitchFamily="49" charset="0"/>
              </a:rPr>
              <a:t>        </a:t>
            </a:r>
            <a:r>
              <a:rPr lang="en-US" sz="6400" b="1" dirty="0" err="1">
                <a:solidFill>
                  <a:srgbClr val="000000"/>
                </a:solidFill>
                <a:latin typeface="Courier New" pitchFamily="49" charset="0"/>
                <a:ea typeface="Times New Roman"/>
                <a:cs typeface="Courier New" pitchFamily="49" charset="0"/>
              </a:rPr>
              <a:t>filhos</a:t>
            </a:r>
            <a:r>
              <a:rPr lang="en-US" sz="6400" b="1" dirty="0">
                <a:solidFill>
                  <a:srgbClr val="000000"/>
                </a:solidFill>
                <a:latin typeface="Courier New" pitchFamily="49" charset="0"/>
                <a:ea typeface="Times New Roman"/>
                <a:cs typeface="Courier New" pitchFamily="49" charset="0"/>
              </a:rPr>
              <a:t> </a:t>
            </a:r>
            <a:r>
              <a:rPr lang="en-US" sz="6400" b="1" dirty="0">
                <a:solidFill>
                  <a:srgbClr val="808030"/>
                </a:solidFill>
                <a:latin typeface="Courier New" pitchFamily="49" charset="0"/>
                <a:ea typeface="Times New Roman"/>
                <a:cs typeface="Courier New" pitchFamily="49" charset="0"/>
              </a:rPr>
              <a:t>=</a:t>
            </a:r>
            <a:r>
              <a:rPr lang="en-US" sz="6400" b="1" dirty="0">
                <a:solidFill>
                  <a:srgbClr val="000000"/>
                </a:solidFill>
                <a:latin typeface="Courier New" pitchFamily="49" charset="0"/>
                <a:ea typeface="Times New Roman"/>
                <a:cs typeface="Courier New" pitchFamily="49" charset="0"/>
              </a:rPr>
              <a:t> </a:t>
            </a:r>
            <a:r>
              <a:rPr lang="en-US" sz="6400" b="1" dirty="0">
                <a:solidFill>
                  <a:srgbClr val="800000"/>
                </a:solidFill>
                <a:latin typeface="Courier New" pitchFamily="49" charset="0"/>
                <a:ea typeface="Times New Roman"/>
                <a:cs typeface="Courier New" pitchFamily="49" charset="0"/>
              </a:rPr>
              <a:t>new</a:t>
            </a:r>
            <a:r>
              <a:rPr lang="en-US" sz="6400" b="1" dirty="0">
                <a:solidFill>
                  <a:srgbClr val="000000"/>
                </a:solidFill>
                <a:latin typeface="Courier New" pitchFamily="49" charset="0"/>
                <a:ea typeface="Times New Roman"/>
                <a:cs typeface="Courier New" pitchFamily="49" charset="0"/>
              </a:rPr>
              <a:t> </a:t>
            </a:r>
            <a:r>
              <a:rPr lang="en-US" sz="6400" b="1" dirty="0" err="1">
                <a:solidFill>
                  <a:srgbClr val="000000"/>
                </a:solidFill>
                <a:latin typeface="Courier New" pitchFamily="49" charset="0"/>
                <a:ea typeface="Times New Roman"/>
                <a:cs typeface="Courier New" pitchFamily="49" charset="0"/>
              </a:rPr>
              <a:t>ArrayList</a:t>
            </a:r>
            <a:r>
              <a:rPr lang="en-US" sz="6400" b="1" dirty="0">
                <a:solidFill>
                  <a:srgbClr val="808030"/>
                </a:solidFill>
                <a:latin typeface="Courier New" pitchFamily="49" charset="0"/>
                <a:ea typeface="Times New Roman"/>
                <a:cs typeface="Courier New" pitchFamily="49" charset="0"/>
              </a:rPr>
              <a:t>&lt;&gt;()</a:t>
            </a:r>
            <a:r>
              <a:rPr lang="en-US" sz="6400" b="1" dirty="0">
                <a:solidFill>
                  <a:srgbClr val="800080"/>
                </a:solidFill>
                <a:latin typeface="Courier New" pitchFamily="49" charset="0"/>
                <a:ea typeface="Times New Roman"/>
                <a:cs typeface="Courier New" pitchFamily="49" charset="0"/>
              </a:rPr>
              <a:t>;</a:t>
            </a:r>
            <a:endParaRPr lang="pt-BR" sz="6400" b="1" dirty="0">
              <a:latin typeface="Courier New" pitchFamily="49" charset="0"/>
              <a:ea typeface="Calibri"/>
              <a:cs typeface="Courier New" pitchFamily="49" charset="0"/>
            </a:endParaRPr>
          </a:p>
          <a:p>
            <a:pPr>
              <a:lnSpc>
                <a:spcPct val="115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6400" b="1" dirty="0">
                <a:solidFill>
                  <a:srgbClr val="000000"/>
                </a:solidFill>
                <a:latin typeface="Courier New" pitchFamily="49" charset="0"/>
                <a:ea typeface="Times New Roman"/>
                <a:cs typeface="Courier New" pitchFamily="49" charset="0"/>
              </a:rPr>
              <a:t>    </a:t>
            </a:r>
            <a:r>
              <a:rPr lang="en-US" sz="6400" b="1" dirty="0">
                <a:solidFill>
                  <a:srgbClr val="800080"/>
                </a:solidFill>
                <a:latin typeface="Courier New" pitchFamily="49" charset="0"/>
                <a:ea typeface="Times New Roman"/>
                <a:cs typeface="Courier New" pitchFamily="49" charset="0"/>
              </a:rPr>
              <a:t>}</a:t>
            </a:r>
            <a:endParaRPr lang="pt-BR" sz="6400" b="1" dirty="0">
              <a:latin typeface="Courier New" pitchFamily="49" charset="0"/>
              <a:ea typeface="Calibri"/>
              <a:cs typeface="Courier New" pitchFamily="49" charset="0"/>
            </a:endParaRPr>
          </a:p>
          <a:p>
            <a:pPr>
              <a:lnSpc>
                <a:spcPct val="115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6400" b="1" dirty="0">
                <a:solidFill>
                  <a:srgbClr val="000000"/>
                </a:solidFill>
                <a:latin typeface="Courier New" pitchFamily="49" charset="0"/>
                <a:ea typeface="Times New Roman"/>
                <a:cs typeface="Courier New" pitchFamily="49" charset="0"/>
              </a:rPr>
              <a:t>    </a:t>
            </a:r>
            <a:r>
              <a:rPr lang="en-US" sz="6400" b="1" dirty="0">
                <a:solidFill>
                  <a:srgbClr val="808030"/>
                </a:solidFill>
                <a:latin typeface="Courier New" pitchFamily="49" charset="0"/>
                <a:ea typeface="Times New Roman"/>
                <a:cs typeface="Courier New" pitchFamily="49" charset="0"/>
              </a:rPr>
              <a:t>@</a:t>
            </a:r>
            <a:r>
              <a:rPr lang="en-US" sz="6400" b="1" dirty="0">
                <a:solidFill>
                  <a:srgbClr val="000000"/>
                </a:solidFill>
                <a:latin typeface="Courier New" pitchFamily="49" charset="0"/>
                <a:ea typeface="Times New Roman"/>
                <a:cs typeface="Courier New" pitchFamily="49" charset="0"/>
              </a:rPr>
              <a:t>Override</a:t>
            </a:r>
            <a:endParaRPr lang="pt-BR" sz="6400" b="1" dirty="0">
              <a:latin typeface="Courier New" pitchFamily="49" charset="0"/>
              <a:ea typeface="Calibri"/>
              <a:cs typeface="Courier New" pitchFamily="49" charset="0"/>
            </a:endParaRPr>
          </a:p>
          <a:p>
            <a:pPr>
              <a:lnSpc>
                <a:spcPct val="115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6400" b="1" dirty="0">
                <a:solidFill>
                  <a:srgbClr val="000000"/>
                </a:solidFill>
                <a:latin typeface="Courier New" pitchFamily="49" charset="0"/>
                <a:ea typeface="Times New Roman"/>
                <a:cs typeface="Courier New" pitchFamily="49" charset="0"/>
              </a:rPr>
              <a:t>    </a:t>
            </a:r>
            <a:r>
              <a:rPr lang="en-US" sz="6400" b="1" dirty="0">
                <a:solidFill>
                  <a:srgbClr val="800000"/>
                </a:solidFill>
                <a:latin typeface="Courier New" pitchFamily="49" charset="0"/>
                <a:ea typeface="Times New Roman"/>
                <a:cs typeface="Courier New" pitchFamily="49" charset="0"/>
              </a:rPr>
              <a:t>public</a:t>
            </a:r>
            <a:r>
              <a:rPr lang="en-US" sz="6400" b="1" dirty="0">
                <a:solidFill>
                  <a:srgbClr val="000000"/>
                </a:solidFill>
                <a:latin typeface="Courier New" pitchFamily="49" charset="0"/>
                <a:ea typeface="Times New Roman"/>
                <a:cs typeface="Courier New" pitchFamily="49" charset="0"/>
              </a:rPr>
              <a:t> </a:t>
            </a:r>
            <a:r>
              <a:rPr lang="en-US" sz="6400" b="1" dirty="0">
                <a:solidFill>
                  <a:srgbClr val="BB7977"/>
                </a:solidFill>
                <a:latin typeface="Courier New" pitchFamily="49" charset="0"/>
                <a:ea typeface="Times New Roman"/>
                <a:cs typeface="Courier New" pitchFamily="49" charset="0"/>
              </a:rPr>
              <a:t>void</a:t>
            </a:r>
            <a:r>
              <a:rPr lang="en-US" sz="6400" b="1" dirty="0">
                <a:solidFill>
                  <a:srgbClr val="000000"/>
                </a:solidFill>
                <a:latin typeface="Courier New" pitchFamily="49" charset="0"/>
                <a:ea typeface="Times New Roman"/>
                <a:cs typeface="Courier New" pitchFamily="49" charset="0"/>
              </a:rPr>
              <a:t> draw</a:t>
            </a:r>
            <a:r>
              <a:rPr lang="en-US" sz="6400" b="1" dirty="0">
                <a:solidFill>
                  <a:srgbClr val="808030"/>
                </a:solidFill>
                <a:latin typeface="Courier New" pitchFamily="49" charset="0"/>
                <a:ea typeface="Times New Roman"/>
                <a:cs typeface="Courier New" pitchFamily="49" charset="0"/>
              </a:rPr>
              <a:t>()</a:t>
            </a:r>
            <a:r>
              <a:rPr lang="en-US" sz="6400" b="1" dirty="0">
                <a:solidFill>
                  <a:srgbClr val="000000"/>
                </a:solidFill>
                <a:latin typeface="Courier New" pitchFamily="49" charset="0"/>
                <a:ea typeface="Times New Roman"/>
                <a:cs typeface="Courier New" pitchFamily="49" charset="0"/>
              </a:rPr>
              <a:t> </a:t>
            </a:r>
            <a:r>
              <a:rPr lang="en-US" sz="6400" b="1" dirty="0">
                <a:solidFill>
                  <a:srgbClr val="800080"/>
                </a:solidFill>
                <a:latin typeface="Courier New" pitchFamily="49" charset="0"/>
                <a:ea typeface="Times New Roman"/>
                <a:cs typeface="Courier New" pitchFamily="49" charset="0"/>
              </a:rPr>
              <a:t>{</a:t>
            </a:r>
            <a:endParaRPr lang="pt-BR" sz="6400" b="1" dirty="0">
              <a:latin typeface="Courier New" pitchFamily="49" charset="0"/>
              <a:ea typeface="Calibri"/>
              <a:cs typeface="Courier New" pitchFamily="49" charset="0"/>
            </a:endParaRPr>
          </a:p>
          <a:p>
            <a:pPr>
              <a:lnSpc>
                <a:spcPct val="115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6400" b="1" dirty="0">
                <a:solidFill>
                  <a:srgbClr val="000000"/>
                </a:solidFill>
                <a:latin typeface="Courier New" pitchFamily="49" charset="0"/>
                <a:ea typeface="Times New Roman"/>
                <a:cs typeface="Courier New" pitchFamily="49" charset="0"/>
              </a:rPr>
              <a:t>        </a:t>
            </a:r>
            <a:r>
              <a:rPr lang="pt-BR" sz="6400" b="1" dirty="0">
                <a:solidFill>
                  <a:srgbClr val="800000"/>
                </a:solidFill>
                <a:latin typeface="Courier New" pitchFamily="49" charset="0"/>
                <a:ea typeface="Times New Roman"/>
                <a:cs typeface="Courier New" pitchFamily="49" charset="0"/>
              </a:rPr>
              <a:t>for</a:t>
            </a:r>
            <a:r>
              <a:rPr lang="pt-BR" sz="6400" b="1" dirty="0">
                <a:solidFill>
                  <a:srgbClr val="000000"/>
                </a:solidFill>
                <a:latin typeface="Courier New" pitchFamily="49" charset="0"/>
                <a:ea typeface="Times New Roman"/>
                <a:cs typeface="Courier New" pitchFamily="49" charset="0"/>
              </a:rPr>
              <a:t> </a:t>
            </a:r>
            <a:r>
              <a:rPr lang="pt-BR" sz="6400" b="1" dirty="0">
                <a:solidFill>
                  <a:srgbClr val="808030"/>
                </a:solidFill>
                <a:latin typeface="Courier New" pitchFamily="49" charset="0"/>
                <a:ea typeface="Times New Roman"/>
                <a:cs typeface="Courier New" pitchFamily="49" charset="0"/>
              </a:rPr>
              <a:t>(</a:t>
            </a:r>
            <a:r>
              <a:rPr lang="pt-BR" sz="6400" b="1" dirty="0" err="1">
                <a:solidFill>
                  <a:srgbClr val="000000"/>
                </a:solidFill>
                <a:latin typeface="Courier New" pitchFamily="49" charset="0"/>
                <a:ea typeface="Times New Roman"/>
                <a:cs typeface="Courier New" pitchFamily="49" charset="0"/>
              </a:rPr>
              <a:t>PrimitivaGrafica</a:t>
            </a:r>
            <a:r>
              <a:rPr lang="pt-BR" sz="6400" b="1" dirty="0">
                <a:solidFill>
                  <a:srgbClr val="000000"/>
                </a:solidFill>
                <a:latin typeface="Courier New" pitchFamily="49" charset="0"/>
                <a:ea typeface="Times New Roman"/>
                <a:cs typeface="Courier New" pitchFamily="49" charset="0"/>
              </a:rPr>
              <a:t> p </a:t>
            </a:r>
            <a:r>
              <a:rPr lang="pt-BR" sz="6400" b="1" dirty="0">
                <a:solidFill>
                  <a:srgbClr val="808030"/>
                </a:solidFill>
                <a:latin typeface="Courier New" pitchFamily="49" charset="0"/>
                <a:ea typeface="Times New Roman"/>
                <a:cs typeface="Courier New" pitchFamily="49" charset="0"/>
              </a:rPr>
              <a:t>:</a:t>
            </a:r>
            <a:r>
              <a:rPr lang="pt-BR" sz="6400" b="1" dirty="0">
                <a:solidFill>
                  <a:srgbClr val="000000"/>
                </a:solidFill>
                <a:latin typeface="Courier New" pitchFamily="49" charset="0"/>
                <a:ea typeface="Times New Roman"/>
                <a:cs typeface="Courier New" pitchFamily="49" charset="0"/>
              </a:rPr>
              <a:t> filhos</a:t>
            </a:r>
            <a:r>
              <a:rPr lang="pt-BR" sz="6400" b="1" dirty="0">
                <a:solidFill>
                  <a:srgbClr val="808030"/>
                </a:solidFill>
                <a:latin typeface="Courier New" pitchFamily="49" charset="0"/>
                <a:ea typeface="Times New Roman"/>
                <a:cs typeface="Courier New" pitchFamily="49" charset="0"/>
              </a:rPr>
              <a:t>)</a:t>
            </a:r>
            <a:r>
              <a:rPr lang="pt-BR" sz="6400" b="1" dirty="0">
                <a:solidFill>
                  <a:srgbClr val="000000"/>
                </a:solidFill>
                <a:latin typeface="Courier New" pitchFamily="49" charset="0"/>
                <a:ea typeface="Times New Roman"/>
                <a:cs typeface="Courier New" pitchFamily="49" charset="0"/>
              </a:rPr>
              <a:t> </a:t>
            </a:r>
            <a:r>
              <a:rPr lang="pt-BR" sz="6400" b="1" dirty="0">
                <a:solidFill>
                  <a:srgbClr val="800080"/>
                </a:solidFill>
                <a:latin typeface="Courier New" pitchFamily="49" charset="0"/>
                <a:ea typeface="Times New Roman"/>
                <a:cs typeface="Courier New" pitchFamily="49" charset="0"/>
              </a:rPr>
              <a:t>{ </a:t>
            </a:r>
            <a:r>
              <a:rPr lang="pt-BR" sz="6400" b="1" dirty="0" err="1">
                <a:solidFill>
                  <a:srgbClr val="000000"/>
                </a:solidFill>
                <a:latin typeface="Courier New" pitchFamily="49" charset="0"/>
                <a:ea typeface="Times New Roman"/>
                <a:cs typeface="Courier New" pitchFamily="49" charset="0"/>
              </a:rPr>
              <a:t>p</a:t>
            </a:r>
            <a:r>
              <a:rPr lang="pt-BR" sz="6400" b="1" dirty="0" err="1">
                <a:solidFill>
                  <a:srgbClr val="808030"/>
                </a:solidFill>
                <a:latin typeface="Courier New" pitchFamily="49" charset="0"/>
                <a:ea typeface="Times New Roman"/>
                <a:cs typeface="Courier New" pitchFamily="49" charset="0"/>
              </a:rPr>
              <a:t>.</a:t>
            </a:r>
            <a:r>
              <a:rPr lang="pt-BR" sz="6400" b="1" dirty="0" err="1">
                <a:solidFill>
                  <a:srgbClr val="000000"/>
                </a:solidFill>
                <a:latin typeface="Courier New" pitchFamily="49" charset="0"/>
                <a:ea typeface="Times New Roman"/>
                <a:cs typeface="Courier New" pitchFamily="49" charset="0"/>
              </a:rPr>
              <a:t>draw</a:t>
            </a:r>
            <a:r>
              <a:rPr lang="pt-BR" sz="6400" b="1" dirty="0">
                <a:solidFill>
                  <a:srgbClr val="808030"/>
                </a:solidFill>
                <a:latin typeface="Courier New" pitchFamily="49" charset="0"/>
                <a:ea typeface="Times New Roman"/>
                <a:cs typeface="Courier New" pitchFamily="49" charset="0"/>
              </a:rPr>
              <a:t>()</a:t>
            </a:r>
            <a:r>
              <a:rPr lang="pt-BR" sz="6400" b="1" dirty="0">
                <a:solidFill>
                  <a:srgbClr val="800080"/>
                </a:solidFill>
                <a:latin typeface="Courier New" pitchFamily="49" charset="0"/>
                <a:ea typeface="Times New Roman"/>
                <a:cs typeface="Courier New" pitchFamily="49" charset="0"/>
              </a:rPr>
              <a:t>; }</a:t>
            </a:r>
            <a:endParaRPr lang="pt-BR" sz="6400" b="1" dirty="0">
              <a:latin typeface="Courier New" pitchFamily="49" charset="0"/>
              <a:ea typeface="Calibri"/>
              <a:cs typeface="Courier New" pitchFamily="49" charset="0"/>
            </a:endParaRPr>
          </a:p>
          <a:p>
            <a:pPr>
              <a:lnSpc>
                <a:spcPct val="115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6400" b="1" dirty="0">
                <a:solidFill>
                  <a:srgbClr val="000000"/>
                </a:solidFill>
                <a:latin typeface="Courier New" pitchFamily="49" charset="0"/>
                <a:ea typeface="Times New Roman"/>
                <a:cs typeface="Courier New" pitchFamily="49" charset="0"/>
              </a:rPr>
              <a:t>    </a:t>
            </a:r>
            <a:r>
              <a:rPr lang="pt-BR" sz="6400" b="1" dirty="0">
                <a:solidFill>
                  <a:srgbClr val="800080"/>
                </a:solidFill>
                <a:latin typeface="Courier New" pitchFamily="49" charset="0"/>
                <a:ea typeface="Times New Roman"/>
                <a:cs typeface="Courier New" pitchFamily="49" charset="0"/>
              </a:rPr>
              <a:t>}</a:t>
            </a:r>
            <a:r>
              <a:rPr lang="pt-BR" sz="6400" b="1" dirty="0">
                <a:solidFill>
                  <a:srgbClr val="000000"/>
                </a:solidFill>
                <a:latin typeface="Courier New" pitchFamily="49" charset="0"/>
                <a:ea typeface="Times New Roman"/>
                <a:cs typeface="Courier New" pitchFamily="49" charset="0"/>
              </a:rPr>
              <a:t>    </a:t>
            </a:r>
            <a:endParaRPr lang="pt-BR" sz="6400" b="1" dirty="0">
              <a:latin typeface="Courier New" pitchFamily="49" charset="0"/>
              <a:ea typeface="Calibri"/>
              <a:cs typeface="Courier New" pitchFamily="49" charset="0"/>
            </a:endParaRPr>
          </a:p>
          <a:p>
            <a:pPr>
              <a:lnSpc>
                <a:spcPct val="115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6400" b="1" dirty="0">
                <a:solidFill>
                  <a:srgbClr val="000000"/>
                </a:solidFill>
                <a:latin typeface="Courier New" pitchFamily="49" charset="0"/>
                <a:ea typeface="Times New Roman"/>
                <a:cs typeface="Courier New" pitchFamily="49" charset="0"/>
              </a:rPr>
              <a:t>    </a:t>
            </a:r>
            <a:r>
              <a:rPr lang="pt-BR" sz="6400" b="1" dirty="0" err="1">
                <a:solidFill>
                  <a:srgbClr val="800000"/>
                </a:solidFill>
                <a:latin typeface="Courier New" pitchFamily="49" charset="0"/>
                <a:ea typeface="Times New Roman"/>
                <a:cs typeface="Courier New" pitchFamily="49" charset="0"/>
              </a:rPr>
              <a:t>public</a:t>
            </a:r>
            <a:r>
              <a:rPr lang="pt-BR" sz="6400" b="1" dirty="0">
                <a:solidFill>
                  <a:srgbClr val="000000"/>
                </a:solidFill>
                <a:latin typeface="Courier New" pitchFamily="49" charset="0"/>
                <a:ea typeface="Times New Roman"/>
                <a:cs typeface="Courier New" pitchFamily="49" charset="0"/>
              </a:rPr>
              <a:t> </a:t>
            </a:r>
            <a:r>
              <a:rPr lang="pt-BR" sz="6400" b="1" dirty="0" err="1">
                <a:solidFill>
                  <a:srgbClr val="BB7977"/>
                </a:solidFill>
                <a:latin typeface="Courier New" pitchFamily="49" charset="0"/>
                <a:ea typeface="Times New Roman"/>
                <a:cs typeface="Courier New" pitchFamily="49" charset="0"/>
              </a:rPr>
              <a:t>void</a:t>
            </a:r>
            <a:r>
              <a:rPr lang="pt-BR" sz="6400" b="1" dirty="0">
                <a:solidFill>
                  <a:srgbClr val="000000"/>
                </a:solidFill>
                <a:latin typeface="Courier New" pitchFamily="49" charset="0"/>
                <a:ea typeface="Times New Roman"/>
                <a:cs typeface="Courier New" pitchFamily="49" charset="0"/>
              </a:rPr>
              <a:t> </a:t>
            </a:r>
            <a:r>
              <a:rPr lang="pt-BR" sz="6400" b="1" dirty="0" err="1">
                <a:solidFill>
                  <a:srgbClr val="000000"/>
                </a:solidFill>
                <a:latin typeface="Courier New" pitchFamily="49" charset="0"/>
                <a:ea typeface="Times New Roman"/>
                <a:cs typeface="Courier New" pitchFamily="49" charset="0"/>
              </a:rPr>
              <a:t>add</a:t>
            </a:r>
            <a:r>
              <a:rPr lang="pt-BR" sz="6400" b="1" dirty="0">
                <a:solidFill>
                  <a:srgbClr val="808030"/>
                </a:solidFill>
                <a:latin typeface="Courier New" pitchFamily="49" charset="0"/>
                <a:ea typeface="Times New Roman"/>
                <a:cs typeface="Courier New" pitchFamily="49" charset="0"/>
              </a:rPr>
              <a:t>(</a:t>
            </a:r>
            <a:r>
              <a:rPr lang="pt-BR" sz="6400" b="1" dirty="0" err="1">
                <a:solidFill>
                  <a:srgbClr val="000000"/>
                </a:solidFill>
                <a:latin typeface="Courier New" pitchFamily="49" charset="0"/>
                <a:ea typeface="Times New Roman"/>
                <a:cs typeface="Courier New" pitchFamily="49" charset="0"/>
              </a:rPr>
              <a:t>PrimitivaGrafica</a:t>
            </a:r>
            <a:r>
              <a:rPr lang="pt-BR" sz="6400" b="1" dirty="0">
                <a:solidFill>
                  <a:srgbClr val="000000"/>
                </a:solidFill>
                <a:latin typeface="Courier New" pitchFamily="49" charset="0"/>
                <a:ea typeface="Times New Roman"/>
                <a:cs typeface="Courier New" pitchFamily="49" charset="0"/>
              </a:rPr>
              <a:t> </a:t>
            </a:r>
            <a:r>
              <a:rPr lang="pt-BR" sz="6400" b="1" dirty="0" err="1">
                <a:solidFill>
                  <a:srgbClr val="000000"/>
                </a:solidFill>
                <a:latin typeface="Courier New" pitchFamily="49" charset="0"/>
                <a:ea typeface="Times New Roman"/>
                <a:cs typeface="Courier New" pitchFamily="49" charset="0"/>
              </a:rPr>
              <a:t>pg</a:t>
            </a:r>
            <a:r>
              <a:rPr lang="pt-BR" sz="6400" b="1" dirty="0">
                <a:solidFill>
                  <a:srgbClr val="808030"/>
                </a:solidFill>
                <a:latin typeface="Courier New" pitchFamily="49" charset="0"/>
                <a:ea typeface="Times New Roman"/>
                <a:cs typeface="Courier New" pitchFamily="49" charset="0"/>
              </a:rPr>
              <a:t>)</a:t>
            </a:r>
            <a:r>
              <a:rPr lang="pt-BR" sz="6400" b="1" dirty="0">
                <a:solidFill>
                  <a:srgbClr val="000000"/>
                </a:solidFill>
                <a:latin typeface="Courier New" pitchFamily="49" charset="0"/>
                <a:ea typeface="Times New Roman"/>
                <a:cs typeface="Courier New" pitchFamily="49" charset="0"/>
              </a:rPr>
              <a:t> </a:t>
            </a:r>
            <a:r>
              <a:rPr lang="pt-BR" sz="6400" b="1" dirty="0">
                <a:solidFill>
                  <a:srgbClr val="800080"/>
                </a:solidFill>
                <a:latin typeface="Courier New" pitchFamily="49" charset="0"/>
                <a:ea typeface="Times New Roman"/>
                <a:cs typeface="Courier New" pitchFamily="49" charset="0"/>
              </a:rPr>
              <a:t>{</a:t>
            </a:r>
            <a:r>
              <a:rPr lang="pt-BR" sz="6400" b="1" dirty="0">
                <a:solidFill>
                  <a:srgbClr val="000000"/>
                </a:solidFill>
                <a:latin typeface="Courier New" pitchFamily="49" charset="0"/>
                <a:ea typeface="Times New Roman"/>
                <a:cs typeface="Courier New" pitchFamily="49" charset="0"/>
              </a:rPr>
              <a:t>  filhos</a:t>
            </a:r>
            <a:r>
              <a:rPr lang="pt-BR" sz="6400" b="1" dirty="0">
                <a:solidFill>
                  <a:srgbClr val="808030"/>
                </a:solidFill>
                <a:latin typeface="Courier New" pitchFamily="49" charset="0"/>
                <a:ea typeface="Times New Roman"/>
                <a:cs typeface="Courier New" pitchFamily="49" charset="0"/>
              </a:rPr>
              <a:t>.</a:t>
            </a:r>
            <a:r>
              <a:rPr lang="pt-BR" sz="6400" b="1" dirty="0" err="1">
                <a:solidFill>
                  <a:srgbClr val="000000"/>
                </a:solidFill>
                <a:latin typeface="Courier New" pitchFamily="49" charset="0"/>
                <a:ea typeface="Times New Roman"/>
                <a:cs typeface="Courier New" pitchFamily="49" charset="0"/>
              </a:rPr>
              <a:t>add</a:t>
            </a:r>
            <a:r>
              <a:rPr lang="pt-BR" sz="6400" b="1" dirty="0">
                <a:solidFill>
                  <a:srgbClr val="808030"/>
                </a:solidFill>
                <a:latin typeface="Courier New" pitchFamily="49" charset="0"/>
                <a:ea typeface="Times New Roman"/>
                <a:cs typeface="Courier New" pitchFamily="49" charset="0"/>
              </a:rPr>
              <a:t>(</a:t>
            </a:r>
            <a:r>
              <a:rPr lang="pt-BR" sz="6400" b="1" dirty="0" err="1">
                <a:solidFill>
                  <a:srgbClr val="000000"/>
                </a:solidFill>
                <a:latin typeface="Courier New" pitchFamily="49" charset="0"/>
                <a:ea typeface="Times New Roman"/>
                <a:cs typeface="Courier New" pitchFamily="49" charset="0"/>
              </a:rPr>
              <a:t>pg</a:t>
            </a:r>
            <a:r>
              <a:rPr lang="pt-BR" sz="6400" b="1" dirty="0">
                <a:solidFill>
                  <a:srgbClr val="808030"/>
                </a:solidFill>
                <a:latin typeface="Courier New" pitchFamily="49" charset="0"/>
                <a:ea typeface="Times New Roman"/>
                <a:cs typeface="Courier New" pitchFamily="49" charset="0"/>
              </a:rPr>
              <a:t>)</a:t>
            </a:r>
            <a:r>
              <a:rPr lang="pt-BR" sz="6400" b="1" dirty="0">
                <a:solidFill>
                  <a:srgbClr val="800080"/>
                </a:solidFill>
                <a:latin typeface="Courier New" pitchFamily="49" charset="0"/>
                <a:ea typeface="Times New Roman"/>
                <a:cs typeface="Courier New" pitchFamily="49" charset="0"/>
              </a:rPr>
              <a:t>;  }</a:t>
            </a:r>
            <a:endParaRPr lang="pt-BR" sz="6400" b="1" dirty="0">
              <a:latin typeface="Courier New" pitchFamily="49" charset="0"/>
              <a:ea typeface="Calibri"/>
              <a:cs typeface="Courier New" pitchFamily="49" charset="0"/>
            </a:endParaRPr>
          </a:p>
          <a:p>
            <a:pPr>
              <a:lnSpc>
                <a:spcPct val="115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6400" b="1" dirty="0">
                <a:solidFill>
                  <a:srgbClr val="000000"/>
                </a:solidFill>
                <a:latin typeface="Courier New" pitchFamily="49" charset="0"/>
                <a:ea typeface="Times New Roman"/>
                <a:cs typeface="Courier New" pitchFamily="49" charset="0"/>
              </a:rPr>
              <a:t>    </a:t>
            </a:r>
            <a:r>
              <a:rPr lang="pt-BR" sz="6400" b="1" dirty="0" err="1">
                <a:solidFill>
                  <a:srgbClr val="800000"/>
                </a:solidFill>
                <a:latin typeface="Courier New" pitchFamily="49" charset="0"/>
                <a:ea typeface="Times New Roman"/>
                <a:cs typeface="Courier New" pitchFamily="49" charset="0"/>
              </a:rPr>
              <a:t>public</a:t>
            </a:r>
            <a:r>
              <a:rPr lang="pt-BR" sz="6400" b="1" dirty="0">
                <a:solidFill>
                  <a:srgbClr val="000000"/>
                </a:solidFill>
                <a:latin typeface="Courier New" pitchFamily="49" charset="0"/>
                <a:ea typeface="Times New Roman"/>
                <a:cs typeface="Courier New" pitchFamily="49" charset="0"/>
              </a:rPr>
              <a:t> </a:t>
            </a:r>
            <a:r>
              <a:rPr lang="pt-BR" sz="6400" b="1" dirty="0" err="1">
                <a:solidFill>
                  <a:srgbClr val="BB7977"/>
                </a:solidFill>
                <a:latin typeface="Courier New" pitchFamily="49" charset="0"/>
                <a:ea typeface="Times New Roman"/>
                <a:cs typeface="Courier New" pitchFamily="49" charset="0"/>
              </a:rPr>
              <a:t>void</a:t>
            </a:r>
            <a:r>
              <a:rPr lang="pt-BR" sz="6400" b="1" dirty="0">
                <a:solidFill>
                  <a:srgbClr val="000000"/>
                </a:solidFill>
                <a:latin typeface="Courier New" pitchFamily="49" charset="0"/>
                <a:ea typeface="Times New Roman"/>
                <a:cs typeface="Courier New" pitchFamily="49" charset="0"/>
              </a:rPr>
              <a:t> remove</a:t>
            </a:r>
            <a:r>
              <a:rPr lang="pt-BR" sz="6400" b="1" dirty="0">
                <a:solidFill>
                  <a:srgbClr val="808030"/>
                </a:solidFill>
                <a:latin typeface="Courier New" pitchFamily="49" charset="0"/>
                <a:ea typeface="Times New Roman"/>
                <a:cs typeface="Courier New" pitchFamily="49" charset="0"/>
              </a:rPr>
              <a:t>(</a:t>
            </a:r>
            <a:r>
              <a:rPr lang="pt-BR" sz="6400" b="1" dirty="0" err="1">
                <a:solidFill>
                  <a:srgbClr val="000000"/>
                </a:solidFill>
                <a:latin typeface="Courier New" pitchFamily="49" charset="0"/>
                <a:ea typeface="Times New Roman"/>
                <a:cs typeface="Courier New" pitchFamily="49" charset="0"/>
              </a:rPr>
              <a:t>PrimitivaGrafica</a:t>
            </a:r>
            <a:r>
              <a:rPr lang="pt-BR" sz="6400" b="1" dirty="0">
                <a:solidFill>
                  <a:srgbClr val="000000"/>
                </a:solidFill>
                <a:latin typeface="Courier New" pitchFamily="49" charset="0"/>
                <a:ea typeface="Times New Roman"/>
                <a:cs typeface="Courier New" pitchFamily="49" charset="0"/>
              </a:rPr>
              <a:t> </a:t>
            </a:r>
            <a:r>
              <a:rPr lang="pt-BR" sz="6400" b="1" dirty="0" err="1">
                <a:solidFill>
                  <a:srgbClr val="000000"/>
                </a:solidFill>
                <a:latin typeface="Courier New" pitchFamily="49" charset="0"/>
                <a:ea typeface="Times New Roman"/>
                <a:cs typeface="Courier New" pitchFamily="49" charset="0"/>
              </a:rPr>
              <a:t>pg</a:t>
            </a:r>
            <a:r>
              <a:rPr lang="pt-BR" sz="6400" b="1" dirty="0">
                <a:solidFill>
                  <a:srgbClr val="808030"/>
                </a:solidFill>
                <a:latin typeface="Courier New" pitchFamily="49" charset="0"/>
                <a:ea typeface="Times New Roman"/>
                <a:cs typeface="Courier New" pitchFamily="49" charset="0"/>
              </a:rPr>
              <a:t>)</a:t>
            </a:r>
            <a:r>
              <a:rPr lang="pt-BR" sz="6400" b="1" dirty="0">
                <a:solidFill>
                  <a:srgbClr val="000000"/>
                </a:solidFill>
                <a:latin typeface="Courier New" pitchFamily="49" charset="0"/>
                <a:ea typeface="Times New Roman"/>
                <a:cs typeface="Courier New" pitchFamily="49" charset="0"/>
              </a:rPr>
              <a:t> </a:t>
            </a:r>
            <a:r>
              <a:rPr lang="pt-BR" sz="6400" b="1" dirty="0">
                <a:solidFill>
                  <a:srgbClr val="800080"/>
                </a:solidFill>
                <a:latin typeface="Courier New" pitchFamily="49" charset="0"/>
                <a:ea typeface="Times New Roman"/>
                <a:cs typeface="Courier New" pitchFamily="49" charset="0"/>
              </a:rPr>
              <a:t>{  </a:t>
            </a:r>
            <a:r>
              <a:rPr lang="pt-BR" sz="6400" b="1" dirty="0">
                <a:solidFill>
                  <a:srgbClr val="000000"/>
                </a:solidFill>
                <a:latin typeface="Courier New" pitchFamily="49" charset="0"/>
                <a:ea typeface="Times New Roman"/>
                <a:cs typeface="Courier New" pitchFamily="49" charset="0"/>
              </a:rPr>
              <a:t>filhos</a:t>
            </a:r>
            <a:r>
              <a:rPr lang="pt-BR" sz="6400" b="1" dirty="0">
                <a:solidFill>
                  <a:srgbClr val="808030"/>
                </a:solidFill>
                <a:latin typeface="Courier New" pitchFamily="49" charset="0"/>
                <a:ea typeface="Times New Roman"/>
                <a:cs typeface="Courier New" pitchFamily="49" charset="0"/>
              </a:rPr>
              <a:t>.</a:t>
            </a:r>
            <a:r>
              <a:rPr lang="pt-BR" sz="6400" b="1" dirty="0">
                <a:solidFill>
                  <a:srgbClr val="000000"/>
                </a:solidFill>
                <a:latin typeface="Courier New" pitchFamily="49" charset="0"/>
                <a:ea typeface="Times New Roman"/>
                <a:cs typeface="Courier New" pitchFamily="49" charset="0"/>
              </a:rPr>
              <a:t>remove</a:t>
            </a:r>
            <a:r>
              <a:rPr lang="pt-BR" sz="6400" b="1" dirty="0">
                <a:solidFill>
                  <a:srgbClr val="808030"/>
                </a:solidFill>
                <a:latin typeface="Courier New" pitchFamily="49" charset="0"/>
                <a:ea typeface="Times New Roman"/>
                <a:cs typeface="Courier New" pitchFamily="49" charset="0"/>
              </a:rPr>
              <a:t>(</a:t>
            </a:r>
            <a:r>
              <a:rPr lang="pt-BR" sz="6400" b="1" dirty="0" err="1">
                <a:solidFill>
                  <a:srgbClr val="000000"/>
                </a:solidFill>
                <a:latin typeface="Courier New" pitchFamily="49" charset="0"/>
                <a:ea typeface="Times New Roman"/>
                <a:cs typeface="Courier New" pitchFamily="49" charset="0"/>
              </a:rPr>
              <a:t>pg</a:t>
            </a:r>
            <a:r>
              <a:rPr lang="pt-BR" sz="6400" b="1" dirty="0">
                <a:solidFill>
                  <a:srgbClr val="808030"/>
                </a:solidFill>
                <a:latin typeface="Courier New" pitchFamily="49" charset="0"/>
                <a:ea typeface="Times New Roman"/>
                <a:cs typeface="Courier New" pitchFamily="49" charset="0"/>
              </a:rPr>
              <a:t>)</a:t>
            </a:r>
            <a:r>
              <a:rPr lang="pt-BR" sz="6400" b="1" dirty="0">
                <a:solidFill>
                  <a:srgbClr val="800080"/>
                </a:solidFill>
                <a:latin typeface="Courier New" pitchFamily="49" charset="0"/>
                <a:ea typeface="Times New Roman"/>
                <a:cs typeface="Courier New" pitchFamily="49" charset="0"/>
              </a:rPr>
              <a:t>;  }</a:t>
            </a:r>
            <a:endParaRPr lang="pt-BR" sz="6400" b="1" dirty="0">
              <a:latin typeface="Courier New" pitchFamily="49" charset="0"/>
              <a:ea typeface="Calibri"/>
              <a:cs typeface="Courier New" pitchFamily="49" charset="0"/>
            </a:endParaRPr>
          </a:p>
          <a:p>
            <a:pPr>
              <a:lnSpc>
                <a:spcPct val="115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6400" b="1" dirty="0">
                <a:solidFill>
                  <a:srgbClr val="800080"/>
                </a:solidFill>
                <a:latin typeface="Courier New" pitchFamily="49" charset="0"/>
                <a:ea typeface="Times New Roman"/>
                <a:cs typeface="Courier New" pitchFamily="49" charset="0"/>
              </a:rPr>
              <a:t>}</a:t>
            </a:r>
            <a:endParaRPr lang="pt-BR" sz="6400" b="1" dirty="0">
              <a:latin typeface="Courier New" pitchFamily="49" charset="0"/>
              <a:ea typeface="Calibri"/>
              <a:cs typeface="Courier New" pitchFamily="49" charset="0"/>
            </a:endParaRPr>
          </a:p>
          <a:p>
            <a:pPr>
              <a:buNone/>
            </a:pPr>
            <a:endParaRPr lang="pt-BR" dirty="0"/>
          </a:p>
        </p:txBody>
      </p:sp>
    </p:spTree>
    <p:extLst>
      <p:ext uri="{BB962C8B-B14F-4D97-AF65-F5344CB8AC3E}">
        <p14:creationId xmlns:p14="http://schemas.microsoft.com/office/powerpoint/2010/main" val="25418910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Exemplo: Objetos gráficos (implementação)</a:t>
            </a:r>
          </a:p>
        </p:txBody>
      </p:sp>
      <p:sp>
        <p:nvSpPr>
          <p:cNvPr id="3" name="Espaço Reservado para Conteúdo 2"/>
          <p:cNvSpPr>
            <a:spLocks noGrp="1"/>
          </p:cNvSpPr>
          <p:nvPr>
            <p:ph idx="1"/>
          </p:nvPr>
        </p:nvSpPr>
        <p:spPr/>
        <p:txBody>
          <a:bodyPr>
            <a:noAutofit/>
          </a:bodyPr>
          <a:lstStyle/>
          <a:p>
            <a:pPr>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1400" b="1" dirty="0" err="1">
                <a:solidFill>
                  <a:srgbClr val="800000"/>
                </a:solidFill>
                <a:latin typeface="Courier New" pitchFamily="49" charset="0"/>
                <a:ea typeface="Times New Roman"/>
                <a:cs typeface="Courier New" pitchFamily="49" charset="0"/>
              </a:rPr>
              <a:t>public</a:t>
            </a:r>
            <a:r>
              <a:rPr lang="pt-BR" sz="1400" b="1" dirty="0">
                <a:solidFill>
                  <a:srgbClr val="000000"/>
                </a:solidFill>
                <a:latin typeface="Courier New" pitchFamily="49" charset="0"/>
                <a:ea typeface="Times New Roman"/>
                <a:cs typeface="Courier New" pitchFamily="49" charset="0"/>
              </a:rPr>
              <a:t> </a:t>
            </a:r>
            <a:r>
              <a:rPr lang="pt-BR" sz="1400" b="1" dirty="0" err="1">
                <a:solidFill>
                  <a:srgbClr val="800000"/>
                </a:solidFill>
                <a:latin typeface="Courier New" pitchFamily="49" charset="0"/>
                <a:ea typeface="Times New Roman"/>
                <a:cs typeface="Courier New" pitchFamily="49" charset="0"/>
              </a:rPr>
              <a:t>class</a:t>
            </a:r>
            <a:r>
              <a:rPr lang="pt-BR" sz="1400" b="1" dirty="0">
                <a:solidFill>
                  <a:srgbClr val="000000"/>
                </a:solidFill>
                <a:latin typeface="Courier New" pitchFamily="49" charset="0"/>
                <a:ea typeface="Times New Roman"/>
                <a:cs typeface="Courier New" pitchFamily="49" charset="0"/>
              </a:rPr>
              <a:t> Circulo </a:t>
            </a:r>
            <a:r>
              <a:rPr lang="pt-BR" sz="1400" b="1" dirty="0" err="1">
                <a:solidFill>
                  <a:srgbClr val="800000"/>
                </a:solidFill>
                <a:latin typeface="Courier New" pitchFamily="49" charset="0"/>
                <a:ea typeface="Times New Roman"/>
                <a:cs typeface="Courier New" pitchFamily="49" charset="0"/>
              </a:rPr>
              <a:t>implements</a:t>
            </a:r>
            <a:r>
              <a:rPr lang="pt-BR" sz="1400" b="1" dirty="0">
                <a:solidFill>
                  <a:srgbClr val="000000"/>
                </a:solidFill>
                <a:latin typeface="Courier New" pitchFamily="49" charset="0"/>
                <a:ea typeface="Times New Roman"/>
                <a:cs typeface="Courier New" pitchFamily="49" charset="0"/>
              </a:rPr>
              <a:t> </a:t>
            </a:r>
            <a:r>
              <a:rPr lang="pt-BR" sz="1400" b="1" dirty="0" err="1">
                <a:solidFill>
                  <a:srgbClr val="000000"/>
                </a:solidFill>
                <a:latin typeface="Courier New" pitchFamily="49" charset="0"/>
                <a:ea typeface="Times New Roman"/>
                <a:cs typeface="Courier New" pitchFamily="49" charset="0"/>
              </a:rPr>
              <a:t>PrimitivaGrafica</a:t>
            </a:r>
            <a:r>
              <a:rPr lang="pt-BR" sz="1400" b="1" dirty="0">
                <a:solidFill>
                  <a:srgbClr val="000000"/>
                </a:solidFill>
                <a:latin typeface="Courier New" pitchFamily="49" charset="0"/>
                <a:ea typeface="Times New Roman"/>
                <a:cs typeface="Courier New" pitchFamily="49" charset="0"/>
              </a:rPr>
              <a:t> </a:t>
            </a:r>
            <a:r>
              <a:rPr lang="pt-BR" sz="1400" b="1" dirty="0">
                <a:solidFill>
                  <a:srgbClr val="800080"/>
                </a:solidFill>
                <a:latin typeface="Courier New" pitchFamily="49" charset="0"/>
                <a:ea typeface="Times New Roman"/>
                <a:cs typeface="Courier New" pitchFamily="49" charset="0"/>
              </a:rPr>
              <a:t>{</a:t>
            </a:r>
            <a:endParaRPr lang="pt-BR" sz="1400" b="1" dirty="0">
              <a:latin typeface="Courier New" pitchFamily="49" charset="0"/>
              <a:ea typeface="Calibri"/>
              <a:cs typeface="Courier New" pitchFamily="49" charset="0"/>
            </a:endParaRPr>
          </a:p>
          <a:p>
            <a:pPr>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1400" b="1" dirty="0">
                <a:solidFill>
                  <a:srgbClr val="000000"/>
                </a:solidFill>
                <a:latin typeface="Courier New" pitchFamily="49" charset="0"/>
                <a:ea typeface="Times New Roman"/>
                <a:cs typeface="Courier New" pitchFamily="49" charset="0"/>
              </a:rPr>
              <a:t>    </a:t>
            </a:r>
            <a:r>
              <a:rPr lang="en-US" sz="1400" b="1" dirty="0">
                <a:solidFill>
                  <a:srgbClr val="800000"/>
                </a:solidFill>
                <a:latin typeface="Courier New" pitchFamily="49" charset="0"/>
                <a:ea typeface="Times New Roman"/>
                <a:cs typeface="Courier New" pitchFamily="49" charset="0"/>
              </a:rPr>
              <a:t>private</a:t>
            </a:r>
            <a:r>
              <a:rPr lang="en-US" sz="1400" b="1" dirty="0">
                <a:solidFill>
                  <a:srgbClr val="000000"/>
                </a:solidFill>
                <a:latin typeface="Courier New" pitchFamily="49" charset="0"/>
                <a:ea typeface="Times New Roman"/>
                <a:cs typeface="Courier New" pitchFamily="49" charset="0"/>
              </a:rPr>
              <a:t> </a:t>
            </a:r>
            <a:r>
              <a:rPr lang="en-US" sz="1400" b="1" dirty="0" err="1">
                <a:solidFill>
                  <a:srgbClr val="BB7977"/>
                </a:solidFill>
                <a:latin typeface="Courier New" pitchFamily="49" charset="0"/>
                <a:ea typeface="Times New Roman"/>
                <a:cs typeface="Courier New" pitchFamily="49" charset="0"/>
              </a:rPr>
              <a:t>int</a:t>
            </a:r>
            <a:r>
              <a:rPr lang="en-US" sz="1400" b="1" dirty="0">
                <a:solidFill>
                  <a:srgbClr val="000000"/>
                </a:solidFill>
                <a:latin typeface="Courier New" pitchFamily="49" charset="0"/>
                <a:ea typeface="Times New Roman"/>
                <a:cs typeface="Courier New" pitchFamily="49" charset="0"/>
              </a:rPr>
              <a:t> x</a:t>
            </a:r>
            <a:r>
              <a:rPr lang="en-US" sz="1400" b="1" dirty="0">
                <a:solidFill>
                  <a:srgbClr val="808030"/>
                </a:solidFill>
                <a:latin typeface="Courier New" pitchFamily="49" charset="0"/>
                <a:ea typeface="Times New Roman"/>
                <a:cs typeface="Courier New" pitchFamily="49" charset="0"/>
              </a:rPr>
              <a:t>,</a:t>
            </a:r>
            <a:r>
              <a:rPr lang="en-US" sz="1400" b="1" dirty="0">
                <a:solidFill>
                  <a:srgbClr val="000000"/>
                </a:solidFill>
                <a:latin typeface="Courier New" pitchFamily="49" charset="0"/>
                <a:ea typeface="Times New Roman"/>
                <a:cs typeface="Courier New" pitchFamily="49" charset="0"/>
              </a:rPr>
              <a:t> y</a:t>
            </a:r>
            <a:r>
              <a:rPr lang="en-US" sz="1400" b="1" dirty="0">
                <a:solidFill>
                  <a:srgbClr val="808030"/>
                </a:solidFill>
                <a:latin typeface="Courier New" pitchFamily="49" charset="0"/>
                <a:ea typeface="Times New Roman"/>
                <a:cs typeface="Courier New" pitchFamily="49" charset="0"/>
              </a:rPr>
              <a:t>,</a:t>
            </a:r>
            <a:r>
              <a:rPr lang="en-US" sz="1400" b="1" dirty="0">
                <a:solidFill>
                  <a:srgbClr val="000000"/>
                </a:solidFill>
                <a:latin typeface="Courier New" pitchFamily="49" charset="0"/>
                <a:ea typeface="Times New Roman"/>
                <a:cs typeface="Courier New" pitchFamily="49" charset="0"/>
              </a:rPr>
              <a:t> </a:t>
            </a:r>
            <a:r>
              <a:rPr lang="en-US" sz="1400" b="1" dirty="0" err="1">
                <a:solidFill>
                  <a:srgbClr val="000000"/>
                </a:solidFill>
                <a:latin typeface="Courier New" pitchFamily="49" charset="0"/>
                <a:ea typeface="Times New Roman"/>
                <a:cs typeface="Courier New" pitchFamily="49" charset="0"/>
              </a:rPr>
              <a:t>raio</a:t>
            </a:r>
            <a:r>
              <a:rPr lang="en-US" sz="1400" b="1" dirty="0">
                <a:solidFill>
                  <a:srgbClr val="800080"/>
                </a:solidFill>
                <a:latin typeface="Courier New" pitchFamily="49" charset="0"/>
                <a:ea typeface="Times New Roman"/>
                <a:cs typeface="Courier New" pitchFamily="49" charset="0"/>
              </a:rPr>
              <a:t>;</a:t>
            </a:r>
            <a:endParaRPr lang="pt-BR" sz="1400" b="1" dirty="0">
              <a:latin typeface="Courier New" pitchFamily="49" charset="0"/>
              <a:ea typeface="Calibri"/>
              <a:cs typeface="Courier New" pitchFamily="49" charset="0"/>
            </a:endParaRPr>
          </a:p>
          <a:p>
            <a:pPr>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000000"/>
                </a:solidFill>
                <a:latin typeface="Courier New" pitchFamily="49" charset="0"/>
                <a:ea typeface="Times New Roman"/>
                <a:cs typeface="Courier New" pitchFamily="49" charset="0"/>
              </a:rPr>
              <a:t>    </a:t>
            </a:r>
            <a:r>
              <a:rPr lang="en-US" sz="1400" b="1" dirty="0">
                <a:solidFill>
                  <a:srgbClr val="800000"/>
                </a:solidFill>
                <a:latin typeface="Courier New" pitchFamily="49" charset="0"/>
                <a:ea typeface="Times New Roman"/>
                <a:cs typeface="Courier New" pitchFamily="49" charset="0"/>
              </a:rPr>
              <a:t>public</a:t>
            </a:r>
            <a:r>
              <a:rPr lang="en-US" sz="1400" b="1" dirty="0">
                <a:solidFill>
                  <a:srgbClr val="000000"/>
                </a:solidFill>
                <a:latin typeface="Courier New" pitchFamily="49" charset="0"/>
                <a:ea typeface="Times New Roman"/>
                <a:cs typeface="Courier New" pitchFamily="49" charset="0"/>
              </a:rPr>
              <a:t> </a:t>
            </a:r>
            <a:r>
              <a:rPr lang="en-US" sz="1400" b="1" dirty="0" err="1">
                <a:solidFill>
                  <a:srgbClr val="000000"/>
                </a:solidFill>
                <a:latin typeface="Courier New" pitchFamily="49" charset="0"/>
                <a:ea typeface="Times New Roman"/>
                <a:cs typeface="Courier New" pitchFamily="49" charset="0"/>
              </a:rPr>
              <a:t>Circulo</a:t>
            </a:r>
            <a:r>
              <a:rPr lang="en-US" sz="1400" b="1" dirty="0">
                <a:solidFill>
                  <a:srgbClr val="808030"/>
                </a:solidFill>
                <a:latin typeface="Courier New" pitchFamily="49" charset="0"/>
                <a:ea typeface="Times New Roman"/>
                <a:cs typeface="Courier New" pitchFamily="49" charset="0"/>
              </a:rPr>
              <a:t>(</a:t>
            </a:r>
            <a:r>
              <a:rPr lang="en-US" sz="1400" b="1" dirty="0" err="1">
                <a:solidFill>
                  <a:srgbClr val="BB7977"/>
                </a:solidFill>
                <a:latin typeface="Courier New" pitchFamily="49" charset="0"/>
                <a:ea typeface="Times New Roman"/>
                <a:cs typeface="Courier New" pitchFamily="49" charset="0"/>
              </a:rPr>
              <a:t>int</a:t>
            </a:r>
            <a:r>
              <a:rPr lang="en-US" sz="1400" b="1" dirty="0">
                <a:solidFill>
                  <a:srgbClr val="000000"/>
                </a:solidFill>
                <a:latin typeface="Courier New" pitchFamily="49" charset="0"/>
                <a:ea typeface="Times New Roman"/>
                <a:cs typeface="Courier New" pitchFamily="49" charset="0"/>
              </a:rPr>
              <a:t> x</a:t>
            </a:r>
            <a:r>
              <a:rPr lang="en-US" sz="1400" b="1" dirty="0">
                <a:solidFill>
                  <a:srgbClr val="808030"/>
                </a:solidFill>
                <a:latin typeface="Courier New" pitchFamily="49" charset="0"/>
                <a:ea typeface="Times New Roman"/>
                <a:cs typeface="Courier New" pitchFamily="49" charset="0"/>
              </a:rPr>
              <a:t>,</a:t>
            </a:r>
            <a:r>
              <a:rPr lang="en-US" sz="1400" b="1" dirty="0">
                <a:solidFill>
                  <a:srgbClr val="000000"/>
                </a:solidFill>
                <a:latin typeface="Courier New" pitchFamily="49" charset="0"/>
                <a:ea typeface="Times New Roman"/>
                <a:cs typeface="Courier New" pitchFamily="49" charset="0"/>
              </a:rPr>
              <a:t> </a:t>
            </a:r>
            <a:r>
              <a:rPr lang="en-US" sz="1400" b="1" dirty="0" err="1">
                <a:solidFill>
                  <a:srgbClr val="BB7977"/>
                </a:solidFill>
                <a:latin typeface="Courier New" pitchFamily="49" charset="0"/>
                <a:ea typeface="Times New Roman"/>
                <a:cs typeface="Courier New" pitchFamily="49" charset="0"/>
              </a:rPr>
              <a:t>int</a:t>
            </a:r>
            <a:r>
              <a:rPr lang="en-US" sz="1400" b="1" dirty="0">
                <a:solidFill>
                  <a:srgbClr val="000000"/>
                </a:solidFill>
                <a:latin typeface="Courier New" pitchFamily="49" charset="0"/>
                <a:ea typeface="Times New Roman"/>
                <a:cs typeface="Courier New" pitchFamily="49" charset="0"/>
              </a:rPr>
              <a:t> y</a:t>
            </a:r>
            <a:r>
              <a:rPr lang="en-US" sz="1400" b="1" dirty="0">
                <a:solidFill>
                  <a:srgbClr val="808030"/>
                </a:solidFill>
                <a:latin typeface="Courier New" pitchFamily="49" charset="0"/>
                <a:ea typeface="Times New Roman"/>
                <a:cs typeface="Courier New" pitchFamily="49" charset="0"/>
              </a:rPr>
              <a:t>,</a:t>
            </a:r>
            <a:r>
              <a:rPr lang="en-US" sz="1400" b="1" dirty="0">
                <a:solidFill>
                  <a:srgbClr val="000000"/>
                </a:solidFill>
                <a:latin typeface="Courier New" pitchFamily="49" charset="0"/>
                <a:ea typeface="Times New Roman"/>
                <a:cs typeface="Courier New" pitchFamily="49" charset="0"/>
              </a:rPr>
              <a:t> </a:t>
            </a:r>
            <a:r>
              <a:rPr lang="en-US" sz="1400" b="1" dirty="0" err="1">
                <a:solidFill>
                  <a:srgbClr val="BB7977"/>
                </a:solidFill>
                <a:latin typeface="Courier New" pitchFamily="49" charset="0"/>
                <a:ea typeface="Times New Roman"/>
                <a:cs typeface="Courier New" pitchFamily="49" charset="0"/>
              </a:rPr>
              <a:t>int</a:t>
            </a:r>
            <a:r>
              <a:rPr lang="en-US" sz="1400" b="1" dirty="0">
                <a:solidFill>
                  <a:srgbClr val="000000"/>
                </a:solidFill>
                <a:latin typeface="Courier New" pitchFamily="49" charset="0"/>
                <a:ea typeface="Times New Roman"/>
                <a:cs typeface="Courier New" pitchFamily="49" charset="0"/>
              </a:rPr>
              <a:t> </a:t>
            </a:r>
            <a:r>
              <a:rPr lang="en-US" sz="1400" b="1" dirty="0" err="1">
                <a:solidFill>
                  <a:srgbClr val="000000"/>
                </a:solidFill>
                <a:latin typeface="Courier New" pitchFamily="49" charset="0"/>
                <a:ea typeface="Times New Roman"/>
                <a:cs typeface="Courier New" pitchFamily="49" charset="0"/>
              </a:rPr>
              <a:t>raio</a:t>
            </a:r>
            <a:r>
              <a:rPr lang="en-US" sz="1400" b="1" dirty="0">
                <a:solidFill>
                  <a:srgbClr val="808030"/>
                </a:solidFill>
                <a:latin typeface="Courier New" pitchFamily="49" charset="0"/>
                <a:ea typeface="Times New Roman"/>
                <a:cs typeface="Courier New" pitchFamily="49" charset="0"/>
              </a:rPr>
              <a:t>)</a:t>
            </a:r>
            <a:r>
              <a:rPr lang="en-US" sz="1400" b="1" dirty="0">
                <a:solidFill>
                  <a:srgbClr val="000000"/>
                </a:solidFill>
                <a:latin typeface="Courier New" pitchFamily="49" charset="0"/>
                <a:ea typeface="Times New Roman"/>
                <a:cs typeface="Courier New" pitchFamily="49" charset="0"/>
              </a:rPr>
              <a:t> </a:t>
            </a:r>
            <a:r>
              <a:rPr lang="en-US" sz="1400" b="1" dirty="0">
                <a:solidFill>
                  <a:srgbClr val="800080"/>
                </a:solidFill>
                <a:latin typeface="Courier New" pitchFamily="49" charset="0"/>
                <a:ea typeface="Times New Roman"/>
                <a:cs typeface="Courier New" pitchFamily="49" charset="0"/>
              </a:rPr>
              <a:t>{</a:t>
            </a:r>
            <a:endParaRPr lang="pt-BR" sz="1400" b="1" dirty="0">
              <a:latin typeface="Courier New" pitchFamily="49" charset="0"/>
              <a:ea typeface="Calibri"/>
              <a:cs typeface="Courier New" pitchFamily="49" charset="0"/>
            </a:endParaRPr>
          </a:p>
          <a:p>
            <a:pPr>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000000"/>
                </a:solidFill>
                <a:latin typeface="Courier New" pitchFamily="49" charset="0"/>
                <a:ea typeface="Times New Roman"/>
                <a:cs typeface="Courier New" pitchFamily="49" charset="0"/>
              </a:rPr>
              <a:t>        </a:t>
            </a:r>
            <a:r>
              <a:rPr lang="en-US" sz="1400" b="1" dirty="0" err="1">
                <a:solidFill>
                  <a:srgbClr val="800000"/>
                </a:solidFill>
                <a:latin typeface="Courier New" pitchFamily="49" charset="0"/>
                <a:ea typeface="Times New Roman"/>
                <a:cs typeface="Courier New" pitchFamily="49" charset="0"/>
              </a:rPr>
              <a:t>this</a:t>
            </a:r>
            <a:r>
              <a:rPr lang="en-US" sz="1400" b="1" dirty="0" err="1">
                <a:solidFill>
                  <a:srgbClr val="808030"/>
                </a:solidFill>
                <a:latin typeface="Courier New" pitchFamily="49" charset="0"/>
                <a:ea typeface="Times New Roman"/>
                <a:cs typeface="Courier New" pitchFamily="49" charset="0"/>
              </a:rPr>
              <a:t>.</a:t>
            </a:r>
            <a:r>
              <a:rPr lang="en-US" sz="1400" b="1" dirty="0" err="1">
                <a:solidFill>
                  <a:srgbClr val="000000"/>
                </a:solidFill>
                <a:latin typeface="Courier New" pitchFamily="49" charset="0"/>
                <a:ea typeface="Times New Roman"/>
                <a:cs typeface="Courier New" pitchFamily="49" charset="0"/>
              </a:rPr>
              <a:t>x</a:t>
            </a:r>
            <a:r>
              <a:rPr lang="en-US" sz="1400" b="1" dirty="0">
                <a:solidFill>
                  <a:srgbClr val="000000"/>
                </a:solidFill>
                <a:latin typeface="Courier New" pitchFamily="49" charset="0"/>
                <a:ea typeface="Times New Roman"/>
                <a:cs typeface="Courier New" pitchFamily="49" charset="0"/>
              </a:rPr>
              <a:t> </a:t>
            </a:r>
            <a:r>
              <a:rPr lang="en-US" sz="1400" b="1" dirty="0">
                <a:solidFill>
                  <a:srgbClr val="808030"/>
                </a:solidFill>
                <a:latin typeface="Courier New" pitchFamily="49" charset="0"/>
                <a:ea typeface="Times New Roman"/>
                <a:cs typeface="Courier New" pitchFamily="49" charset="0"/>
              </a:rPr>
              <a:t>=</a:t>
            </a:r>
            <a:r>
              <a:rPr lang="en-US" sz="1400" b="1" dirty="0">
                <a:solidFill>
                  <a:srgbClr val="000000"/>
                </a:solidFill>
                <a:latin typeface="Courier New" pitchFamily="49" charset="0"/>
                <a:ea typeface="Times New Roman"/>
                <a:cs typeface="Courier New" pitchFamily="49" charset="0"/>
              </a:rPr>
              <a:t> x</a:t>
            </a:r>
            <a:r>
              <a:rPr lang="en-US" sz="1400" b="1" dirty="0">
                <a:solidFill>
                  <a:srgbClr val="800080"/>
                </a:solidFill>
                <a:latin typeface="Courier New" pitchFamily="49" charset="0"/>
                <a:ea typeface="Times New Roman"/>
                <a:cs typeface="Courier New" pitchFamily="49" charset="0"/>
              </a:rPr>
              <a:t>;</a:t>
            </a:r>
            <a:endParaRPr lang="pt-BR" sz="1400" b="1" dirty="0">
              <a:latin typeface="Courier New" pitchFamily="49" charset="0"/>
              <a:ea typeface="Calibri"/>
              <a:cs typeface="Courier New" pitchFamily="49" charset="0"/>
            </a:endParaRPr>
          </a:p>
          <a:p>
            <a:pPr>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000000"/>
                </a:solidFill>
                <a:latin typeface="Courier New" pitchFamily="49" charset="0"/>
                <a:ea typeface="Times New Roman"/>
                <a:cs typeface="Courier New" pitchFamily="49" charset="0"/>
              </a:rPr>
              <a:t>        </a:t>
            </a:r>
            <a:r>
              <a:rPr lang="en-US" sz="1400" b="1" dirty="0" err="1">
                <a:solidFill>
                  <a:srgbClr val="800000"/>
                </a:solidFill>
                <a:latin typeface="Courier New" pitchFamily="49" charset="0"/>
                <a:ea typeface="Times New Roman"/>
                <a:cs typeface="Courier New" pitchFamily="49" charset="0"/>
              </a:rPr>
              <a:t>this</a:t>
            </a:r>
            <a:r>
              <a:rPr lang="en-US" sz="1400" b="1" dirty="0" err="1">
                <a:solidFill>
                  <a:srgbClr val="808030"/>
                </a:solidFill>
                <a:latin typeface="Courier New" pitchFamily="49" charset="0"/>
                <a:ea typeface="Times New Roman"/>
                <a:cs typeface="Courier New" pitchFamily="49" charset="0"/>
              </a:rPr>
              <a:t>.</a:t>
            </a:r>
            <a:r>
              <a:rPr lang="en-US" sz="1400" b="1" dirty="0" err="1">
                <a:solidFill>
                  <a:srgbClr val="000000"/>
                </a:solidFill>
                <a:latin typeface="Courier New" pitchFamily="49" charset="0"/>
                <a:ea typeface="Times New Roman"/>
                <a:cs typeface="Courier New" pitchFamily="49" charset="0"/>
              </a:rPr>
              <a:t>y</a:t>
            </a:r>
            <a:r>
              <a:rPr lang="en-US" sz="1400" b="1" dirty="0">
                <a:solidFill>
                  <a:srgbClr val="000000"/>
                </a:solidFill>
                <a:latin typeface="Courier New" pitchFamily="49" charset="0"/>
                <a:ea typeface="Times New Roman"/>
                <a:cs typeface="Courier New" pitchFamily="49" charset="0"/>
              </a:rPr>
              <a:t> </a:t>
            </a:r>
            <a:r>
              <a:rPr lang="en-US" sz="1400" b="1" dirty="0">
                <a:solidFill>
                  <a:srgbClr val="808030"/>
                </a:solidFill>
                <a:latin typeface="Courier New" pitchFamily="49" charset="0"/>
                <a:ea typeface="Times New Roman"/>
                <a:cs typeface="Courier New" pitchFamily="49" charset="0"/>
              </a:rPr>
              <a:t>=</a:t>
            </a:r>
            <a:r>
              <a:rPr lang="en-US" sz="1400" b="1" dirty="0">
                <a:solidFill>
                  <a:srgbClr val="000000"/>
                </a:solidFill>
                <a:latin typeface="Courier New" pitchFamily="49" charset="0"/>
                <a:ea typeface="Times New Roman"/>
                <a:cs typeface="Courier New" pitchFamily="49" charset="0"/>
              </a:rPr>
              <a:t> y</a:t>
            </a:r>
            <a:r>
              <a:rPr lang="en-US" sz="1400" b="1" dirty="0">
                <a:solidFill>
                  <a:srgbClr val="800080"/>
                </a:solidFill>
                <a:latin typeface="Courier New" pitchFamily="49" charset="0"/>
                <a:ea typeface="Times New Roman"/>
                <a:cs typeface="Courier New" pitchFamily="49" charset="0"/>
              </a:rPr>
              <a:t>;</a:t>
            </a:r>
            <a:endParaRPr lang="pt-BR" sz="1400" b="1" dirty="0">
              <a:latin typeface="Courier New" pitchFamily="49" charset="0"/>
              <a:ea typeface="Calibri"/>
              <a:cs typeface="Courier New" pitchFamily="49" charset="0"/>
            </a:endParaRPr>
          </a:p>
          <a:p>
            <a:pPr>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000000"/>
                </a:solidFill>
                <a:latin typeface="Courier New" pitchFamily="49" charset="0"/>
                <a:ea typeface="Times New Roman"/>
                <a:cs typeface="Courier New" pitchFamily="49" charset="0"/>
              </a:rPr>
              <a:t>        </a:t>
            </a:r>
            <a:r>
              <a:rPr lang="en-US" sz="1400" b="1" dirty="0" err="1">
                <a:solidFill>
                  <a:srgbClr val="800000"/>
                </a:solidFill>
                <a:latin typeface="Courier New" pitchFamily="49" charset="0"/>
                <a:ea typeface="Times New Roman"/>
                <a:cs typeface="Courier New" pitchFamily="49" charset="0"/>
              </a:rPr>
              <a:t>this</a:t>
            </a:r>
            <a:r>
              <a:rPr lang="en-US" sz="1400" b="1" dirty="0" err="1">
                <a:solidFill>
                  <a:srgbClr val="808030"/>
                </a:solidFill>
                <a:latin typeface="Courier New" pitchFamily="49" charset="0"/>
                <a:ea typeface="Times New Roman"/>
                <a:cs typeface="Courier New" pitchFamily="49" charset="0"/>
              </a:rPr>
              <a:t>.</a:t>
            </a:r>
            <a:r>
              <a:rPr lang="en-US" sz="1400" b="1" dirty="0" err="1">
                <a:solidFill>
                  <a:srgbClr val="000000"/>
                </a:solidFill>
                <a:latin typeface="Courier New" pitchFamily="49" charset="0"/>
                <a:ea typeface="Times New Roman"/>
                <a:cs typeface="Courier New" pitchFamily="49" charset="0"/>
              </a:rPr>
              <a:t>raio</a:t>
            </a:r>
            <a:r>
              <a:rPr lang="en-US" sz="1400" b="1" dirty="0">
                <a:solidFill>
                  <a:srgbClr val="000000"/>
                </a:solidFill>
                <a:latin typeface="Courier New" pitchFamily="49" charset="0"/>
                <a:ea typeface="Times New Roman"/>
                <a:cs typeface="Courier New" pitchFamily="49" charset="0"/>
              </a:rPr>
              <a:t> </a:t>
            </a:r>
            <a:r>
              <a:rPr lang="en-US" sz="1400" b="1" dirty="0">
                <a:solidFill>
                  <a:srgbClr val="808030"/>
                </a:solidFill>
                <a:latin typeface="Courier New" pitchFamily="49" charset="0"/>
                <a:ea typeface="Times New Roman"/>
                <a:cs typeface="Courier New" pitchFamily="49" charset="0"/>
              </a:rPr>
              <a:t>=</a:t>
            </a:r>
            <a:r>
              <a:rPr lang="en-US" sz="1400" b="1" dirty="0">
                <a:solidFill>
                  <a:srgbClr val="000000"/>
                </a:solidFill>
                <a:latin typeface="Courier New" pitchFamily="49" charset="0"/>
                <a:ea typeface="Times New Roman"/>
                <a:cs typeface="Courier New" pitchFamily="49" charset="0"/>
              </a:rPr>
              <a:t> </a:t>
            </a:r>
            <a:r>
              <a:rPr lang="en-US" sz="1400" b="1" dirty="0" err="1">
                <a:solidFill>
                  <a:srgbClr val="000000"/>
                </a:solidFill>
                <a:latin typeface="Courier New" pitchFamily="49" charset="0"/>
                <a:ea typeface="Times New Roman"/>
                <a:cs typeface="Courier New" pitchFamily="49" charset="0"/>
              </a:rPr>
              <a:t>raio</a:t>
            </a:r>
            <a:r>
              <a:rPr lang="en-US" sz="1400" b="1" dirty="0">
                <a:solidFill>
                  <a:srgbClr val="800080"/>
                </a:solidFill>
                <a:latin typeface="Courier New" pitchFamily="49" charset="0"/>
                <a:ea typeface="Times New Roman"/>
                <a:cs typeface="Courier New" pitchFamily="49" charset="0"/>
              </a:rPr>
              <a:t>;</a:t>
            </a:r>
            <a:endParaRPr lang="pt-BR" sz="1400" b="1" dirty="0">
              <a:latin typeface="Courier New" pitchFamily="49" charset="0"/>
              <a:ea typeface="Calibri"/>
              <a:cs typeface="Courier New" pitchFamily="49" charset="0"/>
            </a:endParaRPr>
          </a:p>
          <a:p>
            <a:pPr>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000000"/>
                </a:solidFill>
                <a:latin typeface="Courier New" pitchFamily="49" charset="0"/>
                <a:ea typeface="Times New Roman"/>
                <a:cs typeface="Courier New" pitchFamily="49" charset="0"/>
              </a:rPr>
              <a:t>    </a:t>
            </a:r>
            <a:r>
              <a:rPr lang="en-US" sz="1400" b="1" dirty="0">
                <a:solidFill>
                  <a:srgbClr val="800080"/>
                </a:solidFill>
                <a:latin typeface="Courier New" pitchFamily="49" charset="0"/>
                <a:ea typeface="Times New Roman"/>
                <a:cs typeface="Courier New" pitchFamily="49" charset="0"/>
              </a:rPr>
              <a:t>}</a:t>
            </a:r>
            <a:r>
              <a:rPr lang="en-US" sz="1400" b="1" dirty="0">
                <a:solidFill>
                  <a:srgbClr val="000000"/>
                </a:solidFill>
                <a:latin typeface="Courier New" pitchFamily="49" charset="0"/>
                <a:ea typeface="Times New Roman"/>
                <a:cs typeface="Courier New" pitchFamily="49" charset="0"/>
              </a:rPr>
              <a:t>    </a:t>
            </a:r>
            <a:endParaRPr lang="pt-BR" sz="1400" b="1" dirty="0">
              <a:latin typeface="Courier New" pitchFamily="49" charset="0"/>
              <a:ea typeface="Calibri"/>
              <a:cs typeface="Courier New" pitchFamily="49" charset="0"/>
            </a:endParaRPr>
          </a:p>
          <a:p>
            <a:pPr>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000000"/>
                </a:solidFill>
                <a:latin typeface="Courier New" pitchFamily="49" charset="0"/>
                <a:ea typeface="Times New Roman"/>
                <a:cs typeface="Courier New" pitchFamily="49" charset="0"/>
              </a:rPr>
              <a:t>    </a:t>
            </a:r>
            <a:r>
              <a:rPr lang="en-US" sz="1400" b="1" dirty="0">
                <a:solidFill>
                  <a:srgbClr val="808030"/>
                </a:solidFill>
                <a:latin typeface="Courier New" pitchFamily="49" charset="0"/>
                <a:ea typeface="Times New Roman"/>
                <a:cs typeface="Courier New" pitchFamily="49" charset="0"/>
              </a:rPr>
              <a:t>@</a:t>
            </a:r>
            <a:r>
              <a:rPr lang="en-US" sz="1400" b="1" dirty="0">
                <a:solidFill>
                  <a:srgbClr val="000000"/>
                </a:solidFill>
                <a:latin typeface="Courier New" pitchFamily="49" charset="0"/>
                <a:ea typeface="Times New Roman"/>
                <a:cs typeface="Courier New" pitchFamily="49" charset="0"/>
              </a:rPr>
              <a:t>Override</a:t>
            </a:r>
            <a:endParaRPr lang="pt-BR" sz="1400" b="1" dirty="0">
              <a:latin typeface="Courier New" pitchFamily="49" charset="0"/>
              <a:ea typeface="Calibri"/>
              <a:cs typeface="Courier New" pitchFamily="49" charset="0"/>
            </a:endParaRPr>
          </a:p>
          <a:p>
            <a:pPr>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000000"/>
                </a:solidFill>
                <a:latin typeface="Courier New" pitchFamily="49" charset="0"/>
                <a:ea typeface="Times New Roman"/>
                <a:cs typeface="Courier New" pitchFamily="49" charset="0"/>
              </a:rPr>
              <a:t>    </a:t>
            </a:r>
            <a:r>
              <a:rPr lang="en-US" sz="1400" b="1" dirty="0">
                <a:solidFill>
                  <a:srgbClr val="800000"/>
                </a:solidFill>
                <a:latin typeface="Courier New" pitchFamily="49" charset="0"/>
                <a:ea typeface="Times New Roman"/>
                <a:cs typeface="Courier New" pitchFamily="49" charset="0"/>
              </a:rPr>
              <a:t>public</a:t>
            </a:r>
            <a:r>
              <a:rPr lang="en-US" sz="1400" b="1" dirty="0">
                <a:solidFill>
                  <a:srgbClr val="000000"/>
                </a:solidFill>
                <a:latin typeface="Courier New" pitchFamily="49" charset="0"/>
                <a:ea typeface="Times New Roman"/>
                <a:cs typeface="Courier New" pitchFamily="49" charset="0"/>
              </a:rPr>
              <a:t> </a:t>
            </a:r>
            <a:r>
              <a:rPr lang="en-US" sz="1400" b="1" dirty="0">
                <a:solidFill>
                  <a:srgbClr val="BB7977"/>
                </a:solidFill>
                <a:latin typeface="Courier New" pitchFamily="49" charset="0"/>
                <a:ea typeface="Times New Roman"/>
                <a:cs typeface="Courier New" pitchFamily="49" charset="0"/>
              </a:rPr>
              <a:t>void</a:t>
            </a:r>
            <a:r>
              <a:rPr lang="en-US" sz="1400" b="1" dirty="0">
                <a:solidFill>
                  <a:srgbClr val="000000"/>
                </a:solidFill>
                <a:latin typeface="Courier New" pitchFamily="49" charset="0"/>
                <a:ea typeface="Times New Roman"/>
                <a:cs typeface="Courier New" pitchFamily="49" charset="0"/>
              </a:rPr>
              <a:t> draw</a:t>
            </a:r>
            <a:r>
              <a:rPr lang="en-US" sz="1400" b="1" dirty="0">
                <a:solidFill>
                  <a:srgbClr val="808030"/>
                </a:solidFill>
                <a:latin typeface="Courier New" pitchFamily="49" charset="0"/>
                <a:ea typeface="Times New Roman"/>
                <a:cs typeface="Courier New" pitchFamily="49" charset="0"/>
              </a:rPr>
              <a:t>()</a:t>
            </a:r>
            <a:r>
              <a:rPr lang="en-US" sz="1400" b="1" dirty="0">
                <a:solidFill>
                  <a:srgbClr val="000000"/>
                </a:solidFill>
                <a:latin typeface="Courier New" pitchFamily="49" charset="0"/>
                <a:ea typeface="Times New Roman"/>
                <a:cs typeface="Courier New" pitchFamily="49" charset="0"/>
              </a:rPr>
              <a:t> </a:t>
            </a:r>
            <a:r>
              <a:rPr lang="en-US" sz="1400" b="1" dirty="0">
                <a:solidFill>
                  <a:srgbClr val="800080"/>
                </a:solidFill>
                <a:latin typeface="Courier New" pitchFamily="49" charset="0"/>
                <a:ea typeface="Times New Roman"/>
                <a:cs typeface="Courier New" pitchFamily="49" charset="0"/>
              </a:rPr>
              <a:t>{</a:t>
            </a:r>
            <a:endParaRPr lang="pt-BR" sz="1400" b="1" dirty="0">
              <a:latin typeface="Courier New" pitchFamily="49" charset="0"/>
              <a:ea typeface="Calibri"/>
              <a:cs typeface="Courier New" pitchFamily="49" charset="0"/>
            </a:endParaRPr>
          </a:p>
          <a:p>
            <a:pPr>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000000"/>
                </a:solidFill>
                <a:latin typeface="Courier New" pitchFamily="49" charset="0"/>
                <a:ea typeface="Times New Roman"/>
                <a:cs typeface="Courier New" pitchFamily="49" charset="0"/>
              </a:rPr>
              <a:t>        </a:t>
            </a:r>
            <a:r>
              <a:rPr lang="en-US" sz="1400" b="1" dirty="0" err="1">
                <a:solidFill>
                  <a:srgbClr val="BB7977"/>
                </a:solidFill>
                <a:latin typeface="Courier New" pitchFamily="49" charset="0"/>
                <a:ea typeface="Times New Roman"/>
                <a:cs typeface="Courier New" pitchFamily="49" charset="0"/>
              </a:rPr>
              <a:t>System</a:t>
            </a:r>
            <a:r>
              <a:rPr lang="en-US" sz="1400" b="1" dirty="0" err="1">
                <a:solidFill>
                  <a:srgbClr val="808030"/>
                </a:solidFill>
                <a:latin typeface="Courier New" pitchFamily="49" charset="0"/>
                <a:ea typeface="Times New Roman"/>
                <a:cs typeface="Courier New" pitchFamily="49" charset="0"/>
              </a:rPr>
              <a:t>.</a:t>
            </a:r>
            <a:r>
              <a:rPr lang="en-US" sz="1400" b="1" dirty="0" err="1">
                <a:solidFill>
                  <a:srgbClr val="000000"/>
                </a:solidFill>
                <a:latin typeface="Courier New" pitchFamily="49" charset="0"/>
                <a:ea typeface="Times New Roman"/>
                <a:cs typeface="Courier New" pitchFamily="49" charset="0"/>
              </a:rPr>
              <a:t>out</a:t>
            </a:r>
            <a:r>
              <a:rPr lang="en-US" sz="1400" b="1" dirty="0" err="1">
                <a:solidFill>
                  <a:srgbClr val="808030"/>
                </a:solidFill>
                <a:latin typeface="Courier New" pitchFamily="49" charset="0"/>
                <a:ea typeface="Times New Roman"/>
                <a:cs typeface="Courier New" pitchFamily="49" charset="0"/>
              </a:rPr>
              <a:t>.</a:t>
            </a:r>
            <a:r>
              <a:rPr lang="en-US" sz="1400" b="1" dirty="0" err="1">
                <a:solidFill>
                  <a:srgbClr val="000000"/>
                </a:solidFill>
                <a:latin typeface="Courier New" pitchFamily="49" charset="0"/>
                <a:ea typeface="Times New Roman"/>
                <a:cs typeface="Courier New" pitchFamily="49" charset="0"/>
              </a:rPr>
              <a:t>println</a:t>
            </a:r>
            <a:r>
              <a:rPr lang="en-US" sz="1400" b="1" dirty="0">
                <a:solidFill>
                  <a:srgbClr val="808030"/>
                </a:solidFill>
                <a:latin typeface="Courier New" pitchFamily="49" charset="0"/>
                <a:ea typeface="Times New Roman"/>
                <a:cs typeface="Courier New" pitchFamily="49" charset="0"/>
              </a:rPr>
              <a:t>(</a:t>
            </a:r>
            <a:r>
              <a:rPr lang="en-US" sz="1400" b="1" dirty="0">
                <a:solidFill>
                  <a:srgbClr val="0000E6"/>
                </a:solidFill>
                <a:latin typeface="Courier New" pitchFamily="49" charset="0"/>
                <a:ea typeface="Times New Roman"/>
                <a:cs typeface="Courier New" pitchFamily="49" charset="0"/>
              </a:rPr>
              <a:t>"</a:t>
            </a:r>
            <a:r>
              <a:rPr lang="en-US" sz="1400" b="1" dirty="0" err="1">
                <a:solidFill>
                  <a:srgbClr val="0000E6"/>
                </a:solidFill>
                <a:latin typeface="Courier New" pitchFamily="49" charset="0"/>
                <a:ea typeface="Times New Roman"/>
                <a:cs typeface="Courier New" pitchFamily="49" charset="0"/>
              </a:rPr>
              <a:t>Circulo</a:t>
            </a:r>
            <a:r>
              <a:rPr lang="en-US" sz="1400" b="1" dirty="0">
                <a:solidFill>
                  <a:srgbClr val="0000E6"/>
                </a:solidFill>
                <a:latin typeface="Courier New" pitchFamily="49" charset="0"/>
                <a:ea typeface="Times New Roman"/>
                <a:cs typeface="Courier New" pitchFamily="49" charset="0"/>
              </a:rPr>
              <a:t>{"</a:t>
            </a:r>
            <a:r>
              <a:rPr lang="en-US" sz="1400" b="1" dirty="0">
                <a:solidFill>
                  <a:srgbClr val="808030"/>
                </a:solidFill>
                <a:latin typeface="Courier New" pitchFamily="49" charset="0"/>
                <a:ea typeface="Times New Roman"/>
                <a:cs typeface="Courier New" pitchFamily="49" charset="0"/>
              </a:rPr>
              <a:t>+</a:t>
            </a:r>
            <a:r>
              <a:rPr lang="en-US" sz="1400" b="1" dirty="0">
                <a:solidFill>
                  <a:srgbClr val="0000E6"/>
                </a:solidFill>
                <a:latin typeface="Courier New" pitchFamily="49" charset="0"/>
                <a:ea typeface="Times New Roman"/>
                <a:cs typeface="Courier New" pitchFamily="49" charset="0"/>
              </a:rPr>
              <a:t>"x="</a:t>
            </a:r>
            <a:r>
              <a:rPr lang="en-US" sz="1400" b="1" dirty="0">
                <a:solidFill>
                  <a:srgbClr val="808030"/>
                </a:solidFill>
                <a:latin typeface="Courier New" pitchFamily="49" charset="0"/>
                <a:ea typeface="Times New Roman"/>
                <a:cs typeface="Courier New" pitchFamily="49" charset="0"/>
              </a:rPr>
              <a:t>+</a:t>
            </a:r>
            <a:r>
              <a:rPr lang="en-US" sz="1400" b="1" dirty="0">
                <a:solidFill>
                  <a:srgbClr val="000000"/>
                </a:solidFill>
                <a:latin typeface="Courier New" pitchFamily="49" charset="0"/>
                <a:ea typeface="Times New Roman"/>
                <a:cs typeface="Courier New" pitchFamily="49" charset="0"/>
              </a:rPr>
              <a:t>x </a:t>
            </a:r>
            <a:r>
              <a:rPr lang="en-US" sz="1400" b="1" dirty="0">
                <a:solidFill>
                  <a:srgbClr val="808030"/>
                </a:solidFill>
                <a:latin typeface="Courier New" pitchFamily="49" charset="0"/>
                <a:ea typeface="Times New Roman"/>
                <a:cs typeface="Courier New" pitchFamily="49" charset="0"/>
              </a:rPr>
              <a:t>+</a:t>
            </a:r>
            <a:r>
              <a:rPr lang="en-US" sz="1400" b="1" dirty="0">
                <a:solidFill>
                  <a:srgbClr val="000000"/>
                </a:solidFill>
                <a:latin typeface="Courier New" pitchFamily="49" charset="0"/>
                <a:ea typeface="Times New Roman"/>
                <a:cs typeface="Courier New" pitchFamily="49" charset="0"/>
              </a:rPr>
              <a:t> </a:t>
            </a:r>
            <a:r>
              <a:rPr lang="en-US" sz="1400" b="1" dirty="0">
                <a:solidFill>
                  <a:srgbClr val="0000E6"/>
                </a:solidFill>
                <a:latin typeface="Courier New" pitchFamily="49" charset="0"/>
                <a:ea typeface="Times New Roman"/>
                <a:cs typeface="Courier New" pitchFamily="49" charset="0"/>
              </a:rPr>
              <a:t>", y="</a:t>
            </a:r>
            <a:r>
              <a:rPr lang="en-US" sz="1400" b="1" dirty="0">
                <a:solidFill>
                  <a:srgbClr val="000000"/>
                </a:solidFill>
                <a:latin typeface="Courier New" pitchFamily="49" charset="0"/>
                <a:ea typeface="Times New Roman"/>
                <a:cs typeface="Courier New" pitchFamily="49" charset="0"/>
              </a:rPr>
              <a:t> </a:t>
            </a:r>
            <a:r>
              <a:rPr lang="en-US" sz="1400" b="1" dirty="0">
                <a:solidFill>
                  <a:srgbClr val="808030"/>
                </a:solidFill>
                <a:latin typeface="Courier New" pitchFamily="49" charset="0"/>
                <a:ea typeface="Times New Roman"/>
                <a:cs typeface="Courier New" pitchFamily="49" charset="0"/>
              </a:rPr>
              <a:t>+</a:t>
            </a:r>
            <a:r>
              <a:rPr lang="en-US" sz="1400" b="1" dirty="0">
                <a:solidFill>
                  <a:srgbClr val="000000"/>
                </a:solidFill>
                <a:latin typeface="Courier New" pitchFamily="49" charset="0"/>
                <a:ea typeface="Times New Roman"/>
                <a:cs typeface="Courier New" pitchFamily="49" charset="0"/>
              </a:rPr>
              <a:t> y </a:t>
            </a:r>
            <a:r>
              <a:rPr lang="en-US" sz="1400" b="1" dirty="0">
                <a:solidFill>
                  <a:srgbClr val="808030"/>
                </a:solidFill>
                <a:latin typeface="Courier New" pitchFamily="49" charset="0"/>
                <a:ea typeface="Times New Roman"/>
                <a:cs typeface="Courier New" pitchFamily="49" charset="0"/>
              </a:rPr>
              <a:t>+</a:t>
            </a:r>
            <a:r>
              <a:rPr lang="en-US" sz="1400" b="1" dirty="0">
                <a:solidFill>
                  <a:srgbClr val="000000"/>
                </a:solidFill>
                <a:latin typeface="Courier New" pitchFamily="49" charset="0"/>
                <a:ea typeface="Times New Roman"/>
                <a:cs typeface="Courier New" pitchFamily="49" charset="0"/>
              </a:rPr>
              <a:t> </a:t>
            </a:r>
            <a:r>
              <a:rPr lang="en-US" sz="1400" b="1" dirty="0">
                <a:solidFill>
                  <a:srgbClr val="0000E6"/>
                </a:solidFill>
                <a:latin typeface="Courier New" pitchFamily="49" charset="0"/>
                <a:ea typeface="Times New Roman"/>
                <a:cs typeface="Courier New" pitchFamily="49" charset="0"/>
              </a:rPr>
              <a:t>", </a:t>
            </a:r>
            <a:r>
              <a:rPr lang="en-US" sz="1400" b="1" dirty="0" err="1">
                <a:solidFill>
                  <a:srgbClr val="0000E6"/>
                </a:solidFill>
                <a:latin typeface="Courier New" pitchFamily="49" charset="0"/>
                <a:ea typeface="Times New Roman"/>
                <a:cs typeface="Courier New" pitchFamily="49" charset="0"/>
              </a:rPr>
              <a:t>raio</a:t>
            </a:r>
            <a:r>
              <a:rPr lang="en-US" sz="1400" b="1" dirty="0">
                <a:solidFill>
                  <a:srgbClr val="0000E6"/>
                </a:solidFill>
                <a:latin typeface="Courier New" pitchFamily="49" charset="0"/>
                <a:ea typeface="Times New Roman"/>
                <a:cs typeface="Courier New" pitchFamily="49" charset="0"/>
              </a:rPr>
              <a:t>="</a:t>
            </a:r>
            <a:r>
              <a:rPr lang="en-US" sz="1400" b="1" dirty="0">
                <a:solidFill>
                  <a:srgbClr val="000000"/>
                </a:solidFill>
                <a:latin typeface="Courier New" pitchFamily="49" charset="0"/>
                <a:ea typeface="Times New Roman"/>
                <a:cs typeface="Courier New" pitchFamily="49" charset="0"/>
              </a:rPr>
              <a:t> </a:t>
            </a:r>
            <a:r>
              <a:rPr lang="en-US" sz="1400" b="1" dirty="0">
                <a:solidFill>
                  <a:srgbClr val="808030"/>
                </a:solidFill>
                <a:latin typeface="Courier New" pitchFamily="49" charset="0"/>
                <a:ea typeface="Times New Roman"/>
                <a:cs typeface="Courier New" pitchFamily="49" charset="0"/>
              </a:rPr>
              <a:t>+</a:t>
            </a:r>
            <a:r>
              <a:rPr lang="en-US" sz="1400" b="1" dirty="0">
                <a:solidFill>
                  <a:srgbClr val="000000"/>
                </a:solidFill>
                <a:latin typeface="Courier New" pitchFamily="49" charset="0"/>
                <a:ea typeface="Times New Roman"/>
                <a:cs typeface="Courier New" pitchFamily="49" charset="0"/>
              </a:rPr>
              <a:t> </a:t>
            </a:r>
            <a:r>
              <a:rPr lang="en-US" sz="1400" b="1" dirty="0" err="1">
                <a:solidFill>
                  <a:srgbClr val="000000"/>
                </a:solidFill>
                <a:latin typeface="Courier New" pitchFamily="49" charset="0"/>
                <a:ea typeface="Times New Roman"/>
                <a:cs typeface="Courier New" pitchFamily="49" charset="0"/>
              </a:rPr>
              <a:t>raio</a:t>
            </a:r>
            <a:r>
              <a:rPr lang="en-US" sz="1400" b="1" dirty="0">
                <a:solidFill>
                  <a:srgbClr val="000000"/>
                </a:solidFill>
                <a:latin typeface="Courier New" pitchFamily="49" charset="0"/>
                <a:ea typeface="Times New Roman"/>
                <a:cs typeface="Courier New" pitchFamily="49" charset="0"/>
              </a:rPr>
              <a:t> </a:t>
            </a:r>
            <a:r>
              <a:rPr lang="en-US" sz="1400" b="1" dirty="0">
                <a:solidFill>
                  <a:srgbClr val="808030"/>
                </a:solidFill>
                <a:latin typeface="Courier New" pitchFamily="49" charset="0"/>
                <a:ea typeface="Times New Roman"/>
                <a:cs typeface="Courier New" pitchFamily="49" charset="0"/>
              </a:rPr>
              <a:t>+</a:t>
            </a:r>
            <a:r>
              <a:rPr lang="en-US" sz="1400" b="1" dirty="0">
                <a:solidFill>
                  <a:srgbClr val="000000"/>
                </a:solidFill>
                <a:latin typeface="Courier New" pitchFamily="49" charset="0"/>
                <a:ea typeface="Times New Roman"/>
                <a:cs typeface="Courier New" pitchFamily="49" charset="0"/>
              </a:rPr>
              <a:t> </a:t>
            </a:r>
            <a:r>
              <a:rPr lang="en-US" sz="1400" b="1" dirty="0">
                <a:solidFill>
                  <a:srgbClr val="0000E6"/>
                </a:solidFill>
                <a:latin typeface="Courier New" pitchFamily="49" charset="0"/>
                <a:ea typeface="Times New Roman"/>
                <a:cs typeface="Courier New" pitchFamily="49" charset="0"/>
              </a:rPr>
              <a:t>'}'</a:t>
            </a:r>
            <a:r>
              <a:rPr lang="en-US" sz="1400" b="1" dirty="0">
                <a:solidFill>
                  <a:srgbClr val="808030"/>
                </a:solidFill>
                <a:latin typeface="Courier New" pitchFamily="49" charset="0"/>
                <a:ea typeface="Times New Roman"/>
                <a:cs typeface="Courier New" pitchFamily="49" charset="0"/>
              </a:rPr>
              <a:t>)</a:t>
            </a:r>
            <a:r>
              <a:rPr lang="en-US" sz="1400" b="1" dirty="0">
                <a:solidFill>
                  <a:srgbClr val="800080"/>
                </a:solidFill>
                <a:latin typeface="Courier New" pitchFamily="49" charset="0"/>
                <a:ea typeface="Times New Roman"/>
                <a:cs typeface="Courier New" pitchFamily="49" charset="0"/>
              </a:rPr>
              <a:t>;</a:t>
            </a:r>
            <a:endParaRPr lang="pt-BR" sz="1400" b="1" dirty="0">
              <a:latin typeface="Courier New" pitchFamily="49" charset="0"/>
              <a:ea typeface="Calibri"/>
              <a:cs typeface="Courier New" pitchFamily="49" charset="0"/>
            </a:endParaRPr>
          </a:p>
          <a:p>
            <a:pPr>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000000"/>
                </a:solidFill>
                <a:latin typeface="Courier New" pitchFamily="49" charset="0"/>
                <a:ea typeface="Times New Roman"/>
                <a:cs typeface="Courier New" pitchFamily="49" charset="0"/>
              </a:rPr>
              <a:t>    </a:t>
            </a:r>
            <a:r>
              <a:rPr lang="pt-BR" sz="1400" b="1" dirty="0">
                <a:solidFill>
                  <a:srgbClr val="800080"/>
                </a:solidFill>
                <a:latin typeface="Courier New" pitchFamily="49" charset="0"/>
                <a:ea typeface="Times New Roman"/>
                <a:cs typeface="Courier New" pitchFamily="49" charset="0"/>
              </a:rPr>
              <a:t>}</a:t>
            </a:r>
            <a:r>
              <a:rPr lang="pt-BR" sz="1400" b="1" dirty="0">
                <a:solidFill>
                  <a:srgbClr val="000000"/>
                </a:solidFill>
                <a:latin typeface="Courier New" pitchFamily="49" charset="0"/>
                <a:ea typeface="Times New Roman"/>
                <a:cs typeface="Courier New" pitchFamily="49" charset="0"/>
              </a:rPr>
              <a:t>    </a:t>
            </a:r>
            <a:endParaRPr lang="pt-BR" sz="1400" b="1" dirty="0">
              <a:latin typeface="Courier New" pitchFamily="49" charset="0"/>
              <a:ea typeface="Calibri"/>
              <a:cs typeface="Courier New" pitchFamily="49" charset="0"/>
            </a:endParaRPr>
          </a:p>
          <a:p>
            <a:pPr>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1400" b="1" dirty="0">
                <a:solidFill>
                  <a:srgbClr val="800080"/>
                </a:solidFill>
                <a:latin typeface="Courier New" pitchFamily="49" charset="0"/>
                <a:ea typeface="Times New Roman"/>
                <a:cs typeface="Courier New" pitchFamily="49" charset="0"/>
              </a:rPr>
              <a:t>}</a:t>
            </a:r>
            <a:endParaRPr lang="pt-BR" sz="1400" b="1" dirty="0">
              <a:latin typeface="Courier New" pitchFamily="49" charset="0"/>
              <a:ea typeface="Calibri"/>
              <a:cs typeface="Courier New" pitchFamily="49" charset="0"/>
            </a:endParaRPr>
          </a:p>
          <a:p>
            <a:pPr>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1400" b="1" dirty="0" err="1">
                <a:solidFill>
                  <a:srgbClr val="800000"/>
                </a:solidFill>
                <a:latin typeface="Courier New" pitchFamily="49" charset="0"/>
                <a:ea typeface="Times New Roman"/>
                <a:cs typeface="Courier New" pitchFamily="49" charset="0"/>
              </a:rPr>
              <a:t>public</a:t>
            </a:r>
            <a:r>
              <a:rPr lang="pt-BR" sz="1400" b="1" dirty="0">
                <a:solidFill>
                  <a:srgbClr val="000000"/>
                </a:solidFill>
                <a:latin typeface="Courier New" pitchFamily="49" charset="0"/>
                <a:ea typeface="Times New Roman"/>
                <a:cs typeface="Courier New" pitchFamily="49" charset="0"/>
              </a:rPr>
              <a:t> </a:t>
            </a:r>
            <a:r>
              <a:rPr lang="pt-BR" sz="1400" b="1" dirty="0" err="1">
                <a:solidFill>
                  <a:srgbClr val="800000"/>
                </a:solidFill>
                <a:latin typeface="Courier New" pitchFamily="49" charset="0"/>
                <a:ea typeface="Times New Roman"/>
                <a:cs typeface="Courier New" pitchFamily="49" charset="0"/>
              </a:rPr>
              <a:t>class</a:t>
            </a:r>
            <a:r>
              <a:rPr lang="pt-BR" sz="1400" b="1" dirty="0">
                <a:solidFill>
                  <a:srgbClr val="000000"/>
                </a:solidFill>
                <a:latin typeface="Courier New" pitchFamily="49" charset="0"/>
                <a:ea typeface="Times New Roman"/>
                <a:cs typeface="Courier New" pitchFamily="49" charset="0"/>
              </a:rPr>
              <a:t> </a:t>
            </a:r>
            <a:r>
              <a:rPr lang="pt-BR" sz="1400" b="1" dirty="0" err="1">
                <a:solidFill>
                  <a:srgbClr val="000000"/>
                </a:solidFill>
                <a:latin typeface="Courier New" pitchFamily="49" charset="0"/>
                <a:ea typeface="Times New Roman"/>
                <a:cs typeface="Courier New" pitchFamily="49" charset="0"/>
              </a:rPr>
              <a:t>Retangulo</a:t>
            </a:r>
            <a:r>
              <a:rPr lang="pt-BR" sz="1400" b="1" dirty="0">
                <a:solidFill>
                  <a:srgbClr val="000000"/>
                </a:solidFill>
                <a:latin typeface="Courier New" pitchFamily="49" charset="0"/>
                <a:ea typeface="Times New Roman"/>
                <a:cs typeface="Courier New" pitchFamily="49" charset="0"/>
              </a:rPr>
              <a:t> </a:t>
            </a:r>
            <a:r>
              <a:rPr lang="pt-BR" sz="1400" b="1" dirty="0" err="1">
                <a:solidFill>
                  <a:srgbClr val="800000"/>
                </a:solidFill>
                <a:latin typeface="Courier New" pitchFamily="49" charset="0"/>
                <a:ea typeface="Times New Roman"/>
                <a:cs typeface="Courier New" pitchFamily="49" charset="0"/>
              </a:rPr>
              <a:t>implements</a:t>
            </a:r>
            <a:r>
              <a:rPr lang="pt-BR" sz="1400" b="1" dirty="0">
                <a:solidFill>
                  <a:srgbClr val="000000"/>
                </a:solidFill>
                <a:latin typeface="Courier New" pitchFamily="49" charset="0"/>
                <a:ea typeface="Times New Roman"/>
                <a:cs typeface="Courier New" pitchFamily="49" charset="0"/>
              </a:rPr>
              <a:t> </a:t>
            </a:r>
            <a:r>
              <a:rPr lang="pt-BR" sz="1400" b="1" dirty="0" err="1">
                <a:solidFill>
                  <a:srgbClr val="000000"/>
                </a:solidFill>
                <a:latin typeface="Courier New" pitchFamily="49" charset="0"/>
                <a:ea typeface="Times New Roman"/>
                <a:cs typeface="Courier New" pitchFamily="49" charset="0"/>
              </a:rPr>
              <a:t>PrimitivaGrafica</a:t>
            </a:r>
            <a:r>
              <a:rPr lang="pt-BR" sz="1400" b="1" dirty="0">
                <a:solidFill>
                  <a:srgbClr val="000000"/>
                </a:solidFill>
                <a:latin typeface="Courier New" pitchFamily="49" charset="0"/>
                <a:ea typeface="Times New Roman"/>
                <a:cs typeface="Courier New" pitchFamily="49" charset="0"/>
              </a:rPr>
              <a:t> </a:t>
            </a:r>
            <a:r>
              <a:rPr lang="pt-BR" sz="1400" b="1" dirty="0">
                <a:solidFill>
                  <a:srgbClr val="800080"/>
                </a:solidFill>
                <a:latin typeface="Courier New" pitchFamily="49" charset="0"/>
                <a:ea typeface="Times New Roman"/>
                <a:cs typeface="Courier New" pitchFamily="49" charset="0"/>
              </a:rPr>
              <a:t>{</a:t>
            </a:r>
            <a:endParaRPr lang="pt-BR" sz="1400" b="1" dirty="0">
              <a:latin typeface="Courier New" pitchFamily="49" charset="0"/>
              <a:ea typeface="Calibri"/>
              <a:cs typeface="Courier New" pitchFamily="49" charset="0"/>
            </a:endParaRPr>
          </a:p>
          <a:p>
            <a:pPr>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1400" b="1" dirty="0">
                <a:solidFill>
                  <a:srgbClr val="000000"/>
                </a:solidFill>
                <a:latin typeface="Courier New" pitchFamily="49" charset="0"/>
                <a:ea typeface="Times New Roman"/>
                <a:cs typeface="Courier New" pitchFamily="49" charset="0"/>
              </a:rPr>
              <a:t>    </a:t>
            </a:r>
            <a:r>
              <a:rPr lang="en-US" sz="1400" b="1" dirty="0">
                <a:solidFill>
                  <a:srgbClr val="800000"/>
                </a:solidFill>
                <a:latin typeface="Courier New" pitchFamily="49" charset="0"/>
                <a:ea typeface="Times New Roman"/>
                <a:cs typeface="Courier New" pitchFamily="49" charset="0"/>
              </a:rPr>
              <a:t>private</a:t>
            </a:r>
            <a:r>
              <a:rPr lang="en-US" sz="1400" b="1" dirty="0">
                <a:solidFill>
                  <a:srgbClr val="000000"/>
                </a:solidFill>
                <a:latin typeface="Courier New" pitchFamily="49" charset="0"/>
                <a:ea typeface="Times New Roman"/>
                <a:cs typeface="Courier New" pitchFamily="49" charset="0"/>
              </a:rPr>
              <a:t> </a:t>
            </a:r>
            <a:r>
              <a:rPr lang="en-US" sz="1400" b="1" dirty="0" err="1">
                <a:solidFill>
                  <a:srgbClr val="BB7977"/>
                </a:solidFill>
                <a:latin typeface="Courier New" pitchFamily="49" charset="0"/>
                <a:ea typeface="Times New Roman"/>
                <a:cs typeface="Courier New" pitchFamily="49" charset="0"/>
              </a:rPr>
              <a:t>int</a:t>
            </a:r>
            <a:r>
              <a:rPr lang="en-US" sz="1400" b="1" dirty="0">
                <a:solidFill>
                  <a:srgbClr val="000000"/>
                </a:solidFill>
                <a:latin typeface="Courier New" pitchFamily="49" charset="0"/>
                <a:ea typeface="Times New Roman"/>
                <a:cs typeface="Courier New" pitchFamily="49" charset="0"/>
              </a:rPr>
              <a:t> x1</a:t>
            </a:r>
            <a:r>
              <a:rPr lang="en-US" sz="1400" b="1" dirty="0">
                <a:solidFill>
                  <a:srgbClr val="808030"/>
                </a:solidFill>
                <a:latin typeface="Courier New" pitchFamily="49" charset="0"/>
                <a:ea typeface="Times New Roman"/>
                <a:cs typeface="Courier New" pitchFamily="49" charset="0"/>
              </a:rPr>
              <a:t>,</a:t>
            </a:r>
            <a:r>
              <a:rPr lang="en-US" sz="1400" b="1" dirty="0">
                <a:solidFill>
                  <a:srgbClr val="000000"/>
                </a:solidFill>
                <a:latin typeface="Courier New" pitchFamily="49" charset="0"/>
                <a:ea typeface="Times New Roman"/>
                <a:cs typeface="Courier New" pitchFamily="49" charset="0"/>
              </a:rPr>
              <a:t> y1</a:t>
            </a:r>
            <a:r>
              <a:rPr lang="en-US" sz="1400" b="1" dirty="0">
                <a:solidFill>
                  <a:srgbClr val="808030"/>
                </a:solidFill>
                <a:latin typeface="Courier New" pitchFamily="49" charset="0"/>
                <a:ea typeface="Times New Roman"/>
                <a:cs typeface="Courier New" pitchFamily="49" charset="0"/>
              </a:rPr>
              <a:t>,</a:t>
            </a:r>
            <a:r>
              <a:rPr lang="en-US" sz="1400" b="1" dirty="0">
                <a:solidFill>
                  <a:srgbClr val="000000"/>
                </a:solidFill>
                <a:latin typeface="Courier New" pitchFamily="49" charset="0"/>
                <a:ea typeface="Times New Roman"/>
                <a:cs typeface="Courier New" pitchFamily="49" charset="0"/>
              </a:rPr>
              <a:t> x2</a:t>
            </a:r>
            <a:r>
              <a:rPr lang="en-US" sz="1400" b="1" dirty="0">
                <a:solidFill>
                  <a:srgbClr val="808030"/>
                </a:solidFill>
                <a:latin typeface="Courier New" pitchFamily="49" charset="0"/>
                <a:ea typeface="Times New Roman"/>
                <a:cs typeface="Courier New" pitchFamily="49" charset="0"/>
              </a:rPr>
              <a:t>,</a:t>
            </a:r>
            <a:r>
              <a:rPr lang="en-US" sz="1400" b="1" dirty="0">
                <a:solidFill>
                  <a:srgbClr val="000000"/>
                </a:solidFill>
                <a:latin typeface="Courier New" pitchFamily="49" charset="0"/>
                <a:ea typeface="Times New Roman"/>
                <a:cs typeface="Courier New" pitchFamily="49" charset="0"/>
              </a:rPr>
              <a:t> y2</a:t>
            </a:r>
            <a:r>
              <a:rPr lang="en-US" sz="1400" b="1" dirty="0">
                <a:solidFill>
                  <a:srgbClr val="800080"/>
                </a:solidFill>
                <a:latin typeface="Courier New" pitchFamily="49" charset="0"/>
                <a:ea typeface="Times New Roman"/>
                <a:cs typeface="Courier New" pitchFamily="49" charset="0"/>
              </a:rPr>
              <a:t>;</a:t>
            </a:r>
            <a:endParaRPr lang="pt-BR" sz="1400" b="1" dirty="0">
              <a:latin typeface="Courier New" pitchFamily="49" charset="0"/>
              <a:ea typeface="Calibri"/>
              <a:cs typeface="Courier New" pitchFamily="49" charset="0"/>
            </a:endParaRPr>
          </a:p>
          <a:p>
            <a:pPr>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000000"/>
                </a:solidFill>
                <a:latin typeface="Courier New" pitchFamily="49" charset="0"/>
                <a:ea typeface="Times New Roman"/>
                <a:cs typeface="Courier New" pitchFamily="49" charset="0"/>
              </a:rPr>
              <a:t>    </a:t>
            </a:r>
            <a:r>
              <a:rPr lang="en-US" sz="1400" b="1" dirty="0">
                <a:solidFill>
                  <a:srgbClr val="800000"/>
                </a:solidFill>
                <a:latin typeface="Courier New" pitchFamily="49" charset="0"/>
                <a:ea typeface="Times New Roman"/>
                <a:cs typeface="Courier New" pitchFamily="49" charset="0"/>
              </a:rPr>
              <a:t>public</a:t>
            </a:r>
            <a:r>
              <a:rPr lang="en-US" sz="1400" b="1" dirty="0">
                <a:solidFill>
                  <a:srgbClr val="000000"/>
                </a:solidFill>
                <a:latin typeface="Courier New" pitchFamily="49" charset="0"/>
                <a:ea typeface="Times New Roman"/>
                <a:cs typeface="Courier New" pitchFamily="49" charset="0"/>
              </a:rPr>
              <a:t> </a:t>
            </a:r>
            <a:r>
              <a:rPr lang="en-US" sz="1400" b="1" dirty="0" err="1">
                <a:solidFill>
                  <a:srgbClr val="000000"/>
                </a:solidFill>
                <a:latin typeface="Courier New" pitchFamily="49" charset="0"/>
                <a:ea typeface="Times New Roman"/>
                <a:cs typeface="Courier New" pitchFamily="49" charset="0"/>
              </a:rPr>
              <a:t>Retangulo</a:t>
            </a:r>
            <a:r>
              <a:rPr lang="en-US" sz="1400" b="1" dirty="0">
                <a:solidFill>
                  <a:srgbClr val="808030"/>
                </a:solidFill>
                <a:latin typeface="Courier New" pitchFamily="49" charset="0"/>
                <a:ea typeface="Times New Roman"/>
                <a:cs typeface="Courier New" pitchFamily="49" charset="0"/>
              </a:rPr>
              <a:t>(</a:t>
            </a:r>
            <a:r>
              <a:rPr lang="en-US" sz="1400" b="1" dirty="0" err="1">
                <a:solidFill>
                  <a:srgbClr val="BB7977"/>
                </a:solidFill>
                <a:latin typeface="Courier New" pitchFamily="49" charset="0"/>
                <a:ea typeface="Times New Roman"/>
                <a:cs typeface="Courier New" pitchFamily="49" charset="0"/>
              </a:rPr>
              <a:t>int</a:t>
            </a:r>
            <a:r>
              <a:rPr lang="en-US" sz="1400" b="1" dirty="0">
                <a:solidFill>
                  <a:srgbClr val="000000"/>
                </a:solidFill>
                <a:latin typeface="Courier New" pitchFamily="49" charset="0"/>
                <a:ea typeface="Times New Roman"/>
                <a:cs typeface="Courier New" pitchFamily="49" charset="0"/>
              </a:rPr>
              <a:t> x1</a:t>
            </a:r>
            <a:r>
              <a:rPr lang="en-US" sz="1400" b="1" dirty="0">
                <a:solidFill>
                  <a:srgbClr val="808030"/>
                </a:solidFill>
                <a:latin typeface="Courier New" pitchFamily="49" charset="0"/>
                <a:ea typeface="Times New Roman"/>
                <a:cs typeface="Courier New" pitchFamily="49" charset="0"/>
              </a:rPr>
              <a:t>,</a:t>
            </a:r>
            <a:r>
              <a:rPr lang="en-US" sz="1400" b="1" dirty="0">
                <a:solidFill>
                  <a:srgbClr val="000000"/>
                </a:solidFill>
                <a:latin typeface="Courier New" pitchFamily="49" charset="0"/>
                <a:ea typeface="Times New Roman"/>
                <a:cs typeface="Courier New" pitchFamily="49" charset="0"/>
              </a:rPr>
              <a:t> </a:t>
            </a:r>
            <a:r>
              <a:rPr lang="en-US" sz="1400" b="1" dirty="0" err="1">
                <a:solidFill>
                  <a:srgbClr val="BB7977"/>
                </a:solidFill>
                <a:latin typeface="Courier New" pitchFamily="49" charset="0"/>
                <a:ea typeface="Times New Roman"/>
                <a:cs typeface="Courier New" pitchFamily="49" charset="0"/>
              </a:rPr>
              <a:t>int</a:t>
            </a:r>
            <a:r>
              <a:rPr lang="en-US" sz="1400" b="1" dirty="0">
                <a:solidFill>
                  <a:srgbClr val="000000"/>
                </a:solidFill>
                <a:latin typeface="Courier New" pitchFamily="49" charset="0"/>
                <a:ea typeface="Times New Roman"/>
                <a:cs typeface="Courier New" pitchFamily="49" charset="0"/>
              </a:rPr>
              <a:t> y1</a:t>
            </a:r>
            <a:r>
              <a:rPr lang="en-US" sz="1400" b="1" dirty="0">
                <a:solidFill>
                  <a:srgbClr val="808030"/>
                </a:solidFill>
                <a:latin typeface="Courier New" pitchFamily="49" charset="0"/>
                <a:ea typeface="Times New Roman"/>
                <a:cs typeface="Courier New" pitchFamily="49" charset="0"/>
              </a:rPr>
              <a:t>,</a:t>
            </a:r>
            <a:r>
              <a:rPr lang="en-US" sz="1400" b="1" dirty="0">
                <a:solidFill>
                  <a:srgbClr val="000000"/>
                </a:solidFill>
                <a:latin typeface="Courier New" pitchFamily="49" charset="0"/>
                <a:ea typeface="Times New Roman"/>
                <a:cs typeface="Courier New" pitchFamily="49" charset="0"/>
              </a:rPr>
              <a:t> </a:t>
            </a:r>
            <a:r>
              <a:rPr lang="en-US" sz="1400" b="1" dirty="0" err="1">
                <a:solidFill>
                  <a:srgbClr val="BB7977"/>
                </a:solidFill>
                <a:latin typeface="Courier New" pitchFamily="49" charset="0"/>
                <a:ea typeface="Times New Roman"/>
                <a:cs typeface="Courier New" pitchFamily="49" charset="0"/>
              </a:rPr>
              <a:t>int</a:t>
            </a:r>
            <a:r>
              <a:rPr lang="en-US" sz="1400" b="1" dirty="0">
                <a:solidFill>
                  <a:srgbClr val="000000"/>
                </a:solidFill>
                <a:latin typeface="Courier New" pitchFamily="49" charset="0"/>
                <a:ea typeface="Times New Roman"/>
                <a:cs typeface="Courier New" pitchFamily="49" charset="0"/>
              </a:rPr>
              <a:t> x2</a:t>
            </a:r>
            <a:r>
              <a:rPr lang="en-US" sz="1400" b="1" dirty="0">
                <a:solidFill>
                  <a:srgbClr val="808030"/>
                </a:solidFill>
                <a:latin typeface="Courier New" pitchFamily="49" charset="0"/>
                <a:ea typeface="Times New Roman"/>
                <a:cs typeface="Courier New" pitchFamily="49" charset="0"/>
              </a:rPr>
              <a:t>,</a:t>
            </a:r>
            <a:r>
              <a:rPr lang="en-US" sz="1400" b="1" dirty="0">
                <a:solidFill>
                  <a:srgbClr val="000000"/>
                </a:solidFill>
                <a:latin typeface="Courier New" pitchFamily="49" charset="0"/>
                <a:ea typeface="Times New Roman"/>
                <a:cs typeface="Courier New" pitchFamily="49" charset="0"/>
              </a:rPr>
              <a:t> </a:t>
            </a:r>
            <a:r>
              <a:rPr lang="en-US" sz="1400" b="1" dirty="0" err="1">
                <a:solidFill>
                  <a:srgbClr val="BB7977"/>
                </a:solidFill>
                <a:latin typeface="Courier New" pitchFamily="49" charset="0"/>
                <a:ea typeface="Times New Roman"/>
                <a:cs typeface="Courier New" pitchFamily="49" charset="0"/>
              </a:rPr>
              <a:t>int</a:t>
            </a:r>
            <a:r>
              <a:rPr lang="en-US" sz="1400" b="1" dirty="0">
                <a:solidFill>
                  <a:srgbClr val="000000"/>
                </a:solidFill>
                <a:latin typeface="Courier New" pitchFamily="49" charset="0"/>
                <a:ea typeface="Times New Roman"/>
                <a:cs typeface="Courier New" pitchFamily="49" charset="0"/>
              </a:rPr>
              <a:t> y2</a:t>
            </a:r>
            <a:r>
              <a:rPr lang="en-US" sz="1400" b="1" dirty="0">
                <a:solidFill>
                  <a:srgbClr val="808030"/>
                </a:solidFill>
                <a:latin typeface="Courier New" pitchFamily="49" charset="0"/>
                <a:ea typeface="Times New Roman"/>
                <a:cs typeface="Courier New" pitchFamily="49" charset="0"/>
              </a:rPr>
              <a:t>)</a:t>
            </a:r>
            <a:r>
              <a:rPr lang="en-US" sz="1400" b="1" dirty="0">
                <a:solidFill>
                  <a:srgbClr val="000000"/>
                </a:solidFill>
                <a:latin typeface="Courier New" pitchFamily="49" charset="0"/>
                <a:ea typeface="Times New Roman"/>
                <a:cs typeface="Courier New" pitchFamily="49" charset="0"/>
              </a:rPr>
              <a:t> </a:t>
            </a:r>
            <a:r>
              <a:rPr lang="en-US" sz="1400" b="1" dirty="0">
                <a:solidFill>
                  <a:srgbClr val="800080"/>
                </a:solidFill>
                <a:latin typeface="Courier New" pitchFamily="49" charset="0"/>
                <a:ea typeface="Times New Roman"/>
                <a:cs typeface="Courier New" pitchFamily="49" charset="0"/>
              </a:rPr>
              <a:t>{</a:t>
            </a:r>
            <a:endParaRPr lang="pt-BR" sz="1400" b="1" dirty="0">
              <a:latin typeface="Courier New" pitchFamily="49" charset="0"/>
              <a:ea typeface="Calibri"/>
              <a:cs typeface="Courier New" pitchFamily="49" charset="0"/>
            </a:endParaRPr>
          </a:p>
          <a:p>
            <a:pPr>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000000"/>
                </a:solidFill>
                <a:latin typeface="Courier New" pitchFamily="49" charset="0"/>
                <a:ea typeface="Times New Roman"/>
                <a:cs typeface="Courier New" pitchFamily="49" charset="0"/>
              </a:rPr>
              <a:t>        </a:t>
            </a:r>
            <a:r>
              <a:rPr lang="en-US" sz="1400" b="1" dirty="0">
                <a:solidFill>
                  <a:srgbClr val="800000"/>
                </a:solidFill>
                <a:latin typeface="Courier New" pitchFamily="49" charset="0"/>
                <a:ea typeface="Times New Roman"/>
                <a:cs typeface="Courier New" pitchFamily="49" charset="0"/>
              </a:rPr>
              <a:t>this</a:t>
            </a:r>
            <a:r>
              <a:rPr lang="en-US" sz="1400" b="1" dirty="0">
                <a:solidFill>
                  <a:srgbClr val="808030"/>
                </a:solidFill>
                <a:latin typeface="Courier New" pitchFamily="49" charset="0"/>
                <a:ea typeface="Times New Roman"/>
                <a:cs typeface="Courier New" pitchFamily="49" charset="0"/>
              </a:rPr>
              <a:t>.</a:t>
            </a:r>
            <a:r>
              <a:rPr lang="en-US" sz="1400" b="1" dirty="0">
                <a:solidFill>
                  <a:srgbClr val="000000"/>
                </a:solidFill>
                <a:latin typeface="Courier New" pitchFamily="49" charset="0"/>
                <a:ea typeface="Times New Roman"/>
                <a:cs typeface="Courier New" pitchFamily="49" charset="0"/>
              </a:rPr>
              <a:t>x1 </a:t>
            </a:r>
            <a:r>
              <a:rPr lang="en-US" sz="1400" b="1" dirty="0">
                <a:solidFill>
                  <a:srgbClr val="808030"/>
                </a:solidFill>
                <a:latin typeface="Courier New" pitchFamily="49" charset="0"/>
                <a:ea typeface="Times New Roman"/>
                <a:cs typeface="Courier New" pitchFamily="49" charset="0"/>
              </a:rPr>
              <a:t>=</a:t>
            </a:r>
            <a:r>
              <a:rPr lang="en-US" sz="1400" b="1" dirty="0">
                <a:solidFill>
                  <a:srgbClr val="000000"/>
                </a:solidFill>
                <a:latin typeface="Courier New" pitchFamily="49" charset="0"/>
                <a:ea typeface="Times New Roman"/>
                <a:cs typeface="Courier New" pitchFamily="49" charset="0"/>
              </a:rPr>
              <a:t> x1</a:t>
            </a:r>
            <a:r>
              <a:rPr lang="en-US" sz="1400" b="1" dirty="0">
                <a:solidFill>
                  <a:srgbClr val="800080"/>
                </a:solidFill>
                <a:latin typeface="Courier New" pitchFamily="49" charset="0"/>
                <a:ea typeface="Times New Roman"/>
                <a:cs typeface="Courier New" pitchFamily="49" charset="0"/>
              </a:rPr>
              <a:t>;</a:t>
            </a:r>
            <a:endParaRPr lang="pt-BR" sz="1400" b="1" dirty="0">
              <a:latin typeface="Courier New" pitchFamily="49" charset="0"/>
              <a:ea typeface="Calibri"/>
              <a:cs typeface="Courier New" pitchFamily="49" charset="0"/>
            </a:endParaRPr>
          </a:p>
          <a:p>
            <a:pPr>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000000"/>
                </a:solidFill>
                <a:latin typeface="Courier New" pitchFamily="49" charset="0"/>
                <a:ea typeface="Times New Roman"/>
                <a:cs typeface="Courier New" pitchFamily="49" charset="0"/>
              </a:rPr>
              <a:t>        </a:t>
            </a:r>
            <a:r>
              <a:rPr lang="en-US" sz="1400" b="1" dirty="0">
                <a:solidFill>
                  <a:srgbClr val="800000"/>
                </a:solidFill>
                <a:latin typeface="Courier New" pitchFamily="49" charset="0"/>
                <a:ea typeface="Times New Roman"/>
                <a:cs typeface="Courier New" pitchFamily="49" charset="0"/>
              </a:rPr>
              <a:t>this</a:t>
            </a:r>
            <a:r>
              <a:rPr lang="en-US" sz="1400" b="1" dirty="0">
                <a:solidFill>
                  <a:srgbClr val="808030"/>
                </a:solidFill>
                <a:latin typeface="Courier New" pitchFamily="49" charset="0"/>
                <a:ea typeface="Times New Roman"/>
                <a:cs typeface="Courier New" pitchFamily="49" charset="0"/>
              </a:rPr>
              <a:t>.</a:t>
            </a:r>
            <a:r>
              <a:rPr lang="en-US" sz="1400" b="1" dirty="0">
                <a:solidFill>
                  <a:srgbClr val="000000"/>
                </a:solidFill>
                <a:latin typeface="Courier New" pitchFamily="49" charset="0"/>
                <a:ea typeface="Times New Roman"/>
                <a:cs typeface="Courier New" pitchFamily="49" charset="0"/>
              </a:rPr>
              <a:t>y1 </a:t>
            </a:r>
            <a:r>
              <a:rPr lang="en-US" sz="1400" b="1" dirty="0">
                <a:solidFill>
                  <a:srgbClr val="808030"/>
                </a:solidFill>
                <a:latin typeface="Courier New" pitchFamily="49" charset="0"/>
                <a:ea typeface="Times New Roman"/>
                <a:cs typeface="Courier New" pitchFamily="49" charset="0"/>
              </a:rPr>
              <a:t>=</a:t>
            </a:r>
            <a:r>
              <a:rPr lang="en-US" sz="1400" b="1" dirty="0">
                <a:solidFill>
                  <a:srgbClr val="000000"/>
                </a:solidFill>
                <a:latin typeface="Courier New" pitchFamily="49" charset="0"/>
                <a:ea typeface="Times New Roman"/>
                <a:cs typeface="Courier New" pitchFamily="49" charset="0"/>
              </a:rPr>
              <a:t> y1</a:t>
            </a:r>
            <a:r>
              <a:rPr lang="en-US" sz="1400" b="1" dirty="0">
                <a:solidFill>
                  <a:srgbClr val="800080"/>
                </a:solidFill>
                <a:latin typeface="Courier New" pitchFamily="49" charset="0"/>
                <a:ea typeface="Times New Roman"/>
                <a:cs typeface="Courier New" pitchFamily="49" charset="0"/>
              </a:rPr>
              <a:t>;</a:t>
            </a:r>
            <a:endParaRPr lang="pt-BR" sz="1400" b="1" dirty="0">
              <a:latin typeface="Courier New" pitchFamily="49" charset="0"/>
              <a:ea typeface="Calibri"/>
              <a:cs typeface="Courier New" pitchFamily="49" charset="0"/>
            </a:endParaRPr>
          </a:p>
          <a:p>
            <a:pPr>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000000"/>
                </a:solidFill>
                <a:latin typeface="Courier New" pitchFamily="49" charset="0"/>
                <a:ea typeface="Times New Roman"/>
                <a:cs typeface="Courier New" pitchFamily="49" charset="0"/>
              </a:rPr>
              <a:t>        </a:t>
            </a:r>
            <a:r>
              <a:rPr lang="en-US" sz="1400" b="1" dirty="0">
                <a:solidFill>
                  <a:srgbClr val="800000"/>
                </a:solidFill>
                <a:latin typeface="Courier New" pitchFamily="49" charset="0"/>
                <a:ea typeface="Times New Roman"/>
                <a:cs typeface="Courier New" pitchFamily="49" charset="0"/>
              </a:rPr>
              <a:t>this</a:t>
            </a:r>
            <a:r>
              <a:rPr lang="en-US" sz="1400" b="1" dirty="0">
                <a:solidFill>
                  <a:srgbClr val="808030"/>
                </a:solidFill>
                <a:latin typeface="Courier New" pitchFamily="49" charset="0"/>
                <a:ea typeface="Times New Roman"/>
                <a:cs typeface="Courier New" pitchFamily="49" charset="0"/>
              </a:rPr>
              <a:t>.</a:t>
            </a:r>
            <a:r>
              <a:rPr lang="en-US" sz="1400" b="1" dirty="0">
                <a:solidFill>
                  <a:srgbClr val="000000"/>
                </a:solidFill>
                <a:latin typeface="Courier New" pitchFamily="49" charset="0"/>
                <a:ea typeface="Times New Roman"/>
                <a:cs typeface="Courier New" pitchFamily="49" charset="0"/>
              </a:rPr>
              <a:t>x2 </a:t>
            </a:r>
            <a:r>
              <a:rPr lang="en-US" sz="1400" b="1" dirty="0">
                <a:solidFill>
                  <a:srgbClr val="808030"/>
                </a:solidFill>
                <a:latin typeface="Courier New" pitchFamily="49" charset="0"/>
                <a:ea typeface="Times New Roman"/>
                <a:cs typeface="Courier New" pitchFamily="49" charset="0"/>
              </a:rPr>
              <a:t>=</a:t>
            </a:r>
            <a:r>
              <a:rPr lang="en-US" sz="1400" b="1" dirty="0">
                <a:solidFill>
                  <a:srgbClr val="000000"/>
                </a:solidFill>
                <a:latin typeface="Courier New" pitchFamily="49" charset="0"/>
                <a:ea typeface="Times New Roman"/>
                <a:cs typeface="Courier New" pitchFamily="49" charset="0"/>
              </a:rPr>
              <a:t> x2</a:t>
            </a:r>
            <a:r>
              <a:rPr lang="en-US" sz="1400" b="1" dirty="0">
                <a:solidFill>
                  <a:srgbClr val="800080"/>
                </a:solidFill>
                <a:latin typeface="Courier New" pitchFamily="49" charset="0"/>
                <a:ea typeface="Times New Roman"/>
                <a:cs typeface="Courier New" pitchFamily="49" charset="0"/>
              </a:rPr>
              <a:t>;</a:t>
            </a:r>
            <a:endParaRPr lang="pt-BR" sz="1400" b="1" dirty="0">
              <a:latin typeface="Courier New" pitchFamily="49" charset="0"/>
              <a:ea typeface="Calibri"/>
              <a:cs typeface="Courier New" pitchFamily="49" charset="0"/>
            </a:endParaRPr>
          </a:p>
          <a:p>
            <a:pPr>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000000"/>
                </a:solidFill>
                <a:latin typeface="Courier New" pitchFamily="49" charset="0"/>
                <a:ea typeface="Times New Roman"/>
                <a:cs typeface="Courier New" pitchFamily="49" charset="0"/>
              </a:rPr>
              <a:t>        </a:t>
            </a:r>
            <a:r>
              <a:rPr lang="en-US" sz="1400" b="1" dirty="0">
                <a:solidFill>
                  <a:srgbClr val="800000"/>
                </a:solidFill>
                <a:latin typeface="Courier New" pitchFamily="49" charset="0"/>
                <a:ea typeface="Times New Roman"/>
                <a:cs typeface="Courier New" pitchFamily="49" charset="0"/>
              </a:rPr>
              <a:t>this</a:t>
            </a:r>
            <a:r>
              <a:rPr lang="en-US" sz="1400" b="1" dirty="0">
                <a:solidFill>
                  <a:srgbClr val="808030"/>
                </a:solidFill>
                <a:latin typeface="Courier New" pitchFamily="49" charset="0"/>
                <a:ea typeface="Times New Roman"/>
                <a:cs typeface="Courier New" pitchFamily="49" charset="0"/>
              </a:rPr>
              <a:t>.</a:t>
            </a:r>
            <a:r>
              <a:rPr lang="en-US" sz="1400" b="1" dirty="0">
                <a:solidFill>
                  <a:srgbClr val="000000"/>
                </a:solidFill>
                <a:latin typeface="Courier New" pitchFamily="49" charset="0"/>
                <a:ea typeface="Times New Roman"/>
                <a:cs typeface="Courier New" pitchFamily="49" charset="0"/>
              </a:rPr>
              <a:t>y2 </a:t>
            </a:r>
            <a:r>
              <a:rPr lang="en-US" sz="1400" b="1" dirty="0">
                <a:solidFill>
                  <a:srgbClr val="808030"/>
                </a:solidFill>
                <a:latin typeface="Courier New" pitchFamily="49" charset="0"/>
                <a:ea typeface="Times New Roman"/>
                <a:cs typeface="Courier New" pitchFamily="49" charset="0"/>
              </a:rPr>
              <a:t>=</a:t>
            </a:r>
            <a:r>
              <a:rPr lang="en-US" sz="1400" b="1" dirty="0">
                <a:solidFill>
                  <a:srgbClr val="000000"/>
                </a:solidFill>
                <a:latin typeface="Courier New" pitchFamily="49" charset="0"/>
                <a:ea typeface="Times New Roman"/>
                <a:cs typeface="Courier New" pitchFamily="49" charset="0"/>
              </a:rPr>
              <a:t> y2</a:t>
            </a:r>
            <a:r>
              <a:rPr lang="en-US" sz="1400" b="1" dirty="0">
                <a:solidFill>
                  <a:srgbClr val="800080"/>
                </a:solidFill>
                <a:latin typeface="Courier New" pitchFamily="49" charset="0"/>
                <a:ea typeface="Times New Roman"/>
                <a:cs typeface="Courier New" pitchFamily="49" charset="0"/>
              </a:rPr>
              <a:t>;</a:t>
            </a:r>
            <a:endParaRPr lang="pt-BR" sz="1400" b="1" dirty="0">
              <a:latin typeface="Courier New" pitchFamily="49" charset="0"/>
              <a:ea typeface="Calibri"/>
              <a:cs typeface="Courier New" pitchFamily="49" charset="0"/>
            </a:endParaRPr>
          </a:p>
          <a:p>
            <a:pPr>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000000"/>
                </a:solidFill>
                <a:latin typeface="Courier New" pitchFamily="49" charset="0"/>
                <a:ea typeface="Times New Roman"/>
                <a:cs typeface="Courier New" pitchFamily="49" charset="0"/>
              </a:rPr>
              <a:t>    </a:t>
            </a:r>
            <a:r>
              <a:rPr lang="en-US" sz="1400" b="1" dirty="0">
                <a:solidFill>
                  <a:srgbClr val="800080"/>
                </a:solidFill>
                <a:latin typeface="Courier New" pitchFamily="49" charset="0"/>
                <a:ea typeface="Times New Roman"/>
                <a:cs typeface="Courier New" pitchFamily="49" charset="0"/>
              </a:rPr>
              <a:t>}</a:t>
            </a:r>
            <a:r>
              <a:rPr lang="en-US" sz="1400" b="1" dirty="0">
                <a:solidFill>
                  <a:srgbClr val="000000"/>
                </a:solidFill>
                <a:latin typeface="Courier New" pitchFamily="49" charset="0"/>
                <a:ea typeface="Times New Roman"/>
                <a:cs typeface="Courier New" pitchFamily="49" charset="0"/>
              </a:rPr>
              <a:t>    </a:t>
            </a:r>
            <a:endParaRPr lang="pt-BR" sz="1400" b="1" dirty="0">
              <a:latin typeface="Courier New" pitchFamily="49" charset="0"/>
              <a:ea typeface="Calibri"/>
              <a:cs typeface="Courier New" pitchFamily="49" charset="0"/>
            </a:endParaRPr>
          </a:p>
          <a:p>
            <a:pPr>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000000"/>
                </a:solidFill>
                <a:latin typeface="Courier New" pitchFamily="49" charset="0"/>
                <a:ea typeface="Times New Roman"/>
                <a:cs typeface="Courier New" pitchFamily="49" charset="0"/>
              </a:rPr>
              <a:t>    </a:t>
            </a:r>
            <a:r>
              <a:rPr lang="en-US" sz="1400" b="1" dirty="0">
                <a:solidFill>
                  <a:srgbClr val="808030"/>
                </a:solidFill>
                <a:latin typeface="Courier New" pitchFamily="49" charset="0"/>
                <a:ea typeface="Times New Roman"/>
                <a:cs typeface="Courier New" pitchFamily="49" charset="0"/>
              </a:rPr>
              <a:t>@</a:t>
            </a:r>
            <a:r>
              <a:rPr lang="en-US" sz="1400" b="1" dirty="0">
                <a:solidFill>
                  <a:srgbClr val="000000"/>
                </a:solidFill>
                <a:latin typeface="Courier New" pitchFamily="49" charset="0"/>
                <a:ea typeface="Times New Roman"/>
                <a:cs typeface="Courier New" pitchFamily="49" charset="0"/>
              </a:rPr>
              <a:t>Override</a:t>
            </a:r>
            <a:endParaRPr lang="pt-BR" sz="1400" b="1" dirty="0">
              <a:latin typeface="Courier New" pitchFamily="49" charset="0"/>
              <a:ea typeface="Calibri"/>
              <a:cs typeface="Courier New" pitchFamily="49" charset="0"/>
            </a:endParaRPr>
          </a:p>
          <a:p>
            <a:pPr>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000000"/>
                </a:solidFill>
                <a:latin typeface="Courier New" pitchFamily="49" charset="0"/>
                <a:ea typeface="Times New Roman"/>
                <a:cs typeface="Courier New" pitchFamily="49" charset="0"/>
              </a:rPr>
              <a:t>    </a:t>
            </a:r>
            <a:r>
              <a:rPr lang="en-US" sz="1400" b="1" dirty="0">
                <a:solidFill>
                  <a:srgbClr val="800000"/>
                </a:solidFill>
                <a:latin typeface="Courier New" pitchFamily="49" charset="0"/>
                <a:ea typeface="Times New Roman"/>
                <a:cs typeface="Courier New" pitchFamily="49" charset="0"/>
              </a:rPr>
              <a:t>public</a:t>
            </a:r>
            <a:r>
              <a:rPr lang="en-US" sz="1400" b="1" dirty="0">
                <a:solidFill>
                  <a:srgbClr val="000000"/>
                </a:solidFill>
                <a:latin typeface="Courier New" pitchFamily="49" charset="0"/>
                <a:ea typeface="Times New Roman"/>
                <a:cs typeface="Courier New" pitchFamily="49" charset="0"/>
              </a:rPr>
              <a:t> </a:t>
            </a:r>
            <a:r>
              <a:rPr lang="en-US" sz="1400" b="1" dirty="0">
                <a:solidFill>
                  <a:srgbClr val="BB7977"/>
                </a:solidFill>
                <a:latin typeface="Courier New" pitchFamily="49" charset="0"/>
                <a:ea typeface="Times New Roman"/>
                <a:cs typeface="Courier New" pitchFamily="49" charset="0"/>
              </a:rPr>
              <a:t>void</a:t>
            </a:r>
            <a:r>
              <a:rPr lang="en-US" sz="1400" b="1" dirty="0">
                <a:solidFill>
                  <a:srgbClr val="000000"/>
                </a:solidFill>
                <a:latin typeface="Courier New" pitchFamily="49" charset="0"/>
                <a:ea typeface="Times New Roman"/>
                <a:cs typeface="Courier New" pitchFamily="49" charset="0"/>
              </a:rPr>
              <a:t> draw</a:t>
            </a:r>
            <a:r>
              <a:rPr lang="en-US" sz="1400" b="1" dirty="0">
                <a:solidFill>
                  <a:srgbClr val="808030"/>
                </a:solidFill>
                <a:latin typeface="Courier New" pitchFamily="49" charset="0"/>
                <a:ea typeface="Times New Roman"/>
                <a:cs typeface="Courier New" pitchFamily="49" charset="0"/>
              </a:rPr>
              <a:t>()</a:t>
            </a:r>
            <a:r>
              <a:rPr lang="en-US" sz="1400" b="1" dirty="0">
                <a:solidFill>
                  <a:srgbClr val="000000"/>
                </a:solidFill>
                <a:latin typeface="Courier New" pitchFamily="49" charset="0"/>
                <a:ea typeface="Times New Roman"/>
                <a:cs typeface="Courier New" pitchFamily="49" charset="0"/>
              </a:rPr>
              <a:t> </a:t>
            </a:r>
            <a:r>
              <a:rPr lang="en-US" sz="1400" b="1" dirty="0">
                <a:solidFill>
                  <a:srgbClr val="800080"/>
                </a:solidFill>
                <a:latin typeface="Courier New" pitchFamily="49" charset="0"/>
                <a:ea typeface="Times New Roman"/>
                <a:cs typeface="Courier New" pitchFamily="49" charset="0"/>
              </a:rPr>
              <a:t>{</a:t>
            </a:r>
            <a:endParaRPr lang="pt-BR" sz="1400" b="1" dirty="0">
              <a:latin typeface="Courier New" pitchFamily="49" charset="0"/>
              <a:ea typeface="Calibri"/>
              <a:cs typeface="Courier New" pitchFamily="49" charset="0"/>
            </a:endParaRPr>
          </a:p>
          <a:p>
            <a:pPr>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000000"/>
                </a:solidFill>
                <a:latin typeface="Courier New" pitchFamily="49" charset="0"/>
                <a:ea typeface="Times New Roman"/>
                <a:cs typeface="Courier New" pitchFamily="49" charset="0"/>
              </a:rPr>
              <a:t>    </a:t>
            </a:r>
            <a:r>
              <a:rPr lang="en-US" sz="1400" b="1" dirty="0" err="1">
                <a:solidFill>
                  <a:srgbClr val="BB7977"/>
                </a:solidFill>
                <a:latin typeface="Courier New" pitchFamily="49" charset="0"/>
                <a:ea typeface="Times New Roman"/>
                <a:cs typeface="Courier New" pitchFamily="49" charset="0"/>
              </a:rPr>
              <a:t>System</a:t>
            </a:r>
            <a:r>
              <a:rPr lang="en-US" sz="1400" b="1" dirty="0" err="1">
                <a:solidFill>
                  <a:srgbClr val="808030"/>
                </a:solidFill>
                <a:latin typeface="Courier New" pitchFamily="49" charset="0"/>
                <a:ea typeface="Times New Roman"/>
                <a:cs typeface="Courier New" pitchFamily="49" charset="0"/>
              </a:rPr>
              <a:t>.</a:t>
            </a:r>
            <a:r>
              <a:rPr lang="en-US" sz="1400" b="1" dirty="0" err="1">
                <a:solidFill>
                  <a:srgbClr val="000000"/>
                </a:solidFill>
                <a:latin typeface="Courier New" pitchFamily="49" charset="0"/>
                <a:ea typeface="Times New Roman"/>
                <a:cs typeface="Courier New" pitchFamily="49" charset="0"/>
              </a:rPr>
              <a:t>out</a:t>
            </a:r>
            <a:r>
              <a:rPr lang="en-US" sz="1400" b="1" dirty="0" err="1">
                <a:solidFill>
                  <a:srgbClr val="808030"/>
                </a:solidFill>
                <a:latin typeface="Courier New" pitchFamily="49" charset="0"/>
                <a:ea typeface="Times New Roman"/>
                <a:cs typeface="Courier New" pitchFamily="49" charset="0"/>
              </a:rPr>
              <a:t>.</a:t>
            </a:r>
            <a:r>
              <a:rPr lang="en-US" sz="1400" b="1" dirty="0" err="1">
                <a:solidFill>
                  <a:srgbClr val="000000"/>
                </a:solidFill>
                <a:latin typeface="Courier New" pitchFamily="49" charset="0"/>
                <a:ea typeface="Times New Roman"/>
                <a:cs typeface="Courier New" pitchFamily="49" charset="0"/>
              </a:rPr>
              <a:t>println</a:t>
            </a:r>
            <a:r>
              <a:rPr lang="en-US" sz="1400" b="1" dirty="0">
                <a:solidFill>
                  <a:srgbClr val="808030"/>
                </a:solidFill>
                <a:latin typeface="Courier New" pitchFamily="49" charset="0"/>
                <a:ea typeface="Times New Roman"/>
                <a:cs typeface="Courier New" pitchFamily="49" charset="0"/>
              </a:rPr>
              <a:t>(</a:t>
            </a:r>
            <a:r>
              <a:rPr lang="en-US" sz="1400" b="1" dirty="0">
                <a:solidFill>
                  <a:srgbClr val="0000E6"/>
                </a:solidFill>
                <a:latin typeface="Courier New" pitchFamily="49" charset="0"/>
                <a:ea typeface="Times New Roman"/>
                <a:cs typeface="Courier New" pitchFamily="49" charset="0"/>
              </a:rPr>
              <a:t>"</a:t>
            </a:r>
            <a:r>
              <a:rPr lang="en-US" sz="1400" b="1" dirty="0" err="1">
                <a:solidFill>
                  <a:srgbClr val="0000E6"/>
                </a:solidFill>
                <a:latin typeface="Courier New" pitchFamily="49" charset="0"/>
                <a:ea typeface="Times New Roman"/>
                <a:cs typeface="Courier New" pitchFamily="49" charset="0"/>
              </a:rPr>
              <a:t>Retangulo</a:t>
            </a:r>
            <a:r>
              <a:rPr lang="en-US" sz="1400" b="1" dirty="0">
                <a:solidFill>
                  <a:srgbClr val="0000E6"/>
                </a:solidFill>
                <a:latin typeface="Courier New" pitchFamily="49" charset="0"/>
                <a:ea typeface="Times New Roman"/>
                <a:cs typeface="Courier New" pitchFamily="49" charset="0"/>
              </a:rPr>
              <a:t>{"</a:t>
            </a:r>
            <a:r>
              <a:rPr lang="en-US" sz="1400" b="1" dirty="0">
                <a:solidFill>
                  <a:srgbClr val="808030"/>
                </a:solidFill>
                <a:latin typeface="Courier New" pitchFamily="49" charset="0"/>
                <a:ea typeface="Times New Roman"/>
                <a:cs typeface="Courier New" pitchFamily="49" charset="0"/>
              </a:rPr>
              <a:t>+</a:t>
            </a:r>
            <a:r>
              <a:rPr lang="en-US" sz="1400" b="1" dirty="0">
                <a:solidFill>
                  <a:srgbClr val="0000E6"/>
                </a:solidFill>
                <a:latin typeface="Courier New" pitchFamily="49" charset="0"/>
                <a:ea typeface="Times New Roman"/>
                <a:cs typeface="Courier New" pitchFamily="49" charset="0"/>
              </a:rPr>
              <a:t>"x1="</a:t>
            </a:r>
            <a:r>
              <a:rPr lang="en-US" sz="1400" b="1" dirty="0">
                <a:solidFill>
                  <a:srgbClr val="808030"/>
                </a:solidFill>
                <a:latin typeface="Courier New" pitchFamily="49" charset="0"/>
                <a:ea typeface="Times New Roman"/>
                <a:cs typeface="Courier New" pitchFamily="49" charset="0"/>
              </a:rPr>
              <a:t>+</a:t>
            </a:r>
            <a:r>
              <a:rPr lang="en-US" sz="1400" b="1" dirty="0">
                <a:solidFill>
                  <a:srgbClr val="000000"/>
                </a:solidFill>
                <a:latin typeface="Courier New" pitchFamily="49" charset="0"/>
                <a:ea typeface="Times New Roman"/>
                <a:cs typeface="Courier New" pitchFamily="49" charset="0"/>
              </a:rPr>
              <a:t>x1</a:t>
            </a:r>
            <a:r>
              <a:rPr lang="en-US" sz="1400" b="1" dirty="0">
                <a:solidFill>
                  <a:srgbClr val="808030"/>
                </a:solidFill>
                <a:latin typeface="Courier New" pitchFamily="49" charset="0"/>
                <a:ea typeface="Times New Roman"/>
                <a:cs typeface="Courier New" pitchFamily="49" charset="0"/>
              </a:rPr>
              <a:t>+</a:t>
            </a:r>
            <a:r>
              <a:rPr lang="en-US" sz="1400" b="1" dirty="0">
                <a:solidFill>
                  <a:srgbClr val="0000E6"/>
                </a:solidFill>
                <a:latin typeface="Courier New" pitchFamily="49" charset="0"/>
                <a:ea typeface="Times New Roman"/>
                <a:cs typeface="Courier New" pitchFamily="49" charset="0"/>
              </a:rPr>
              <a:t>", y1="</a:t>
            </a:r>
            <a:r>
              <a:rPr lang="en-US" sz="1400" b="1" dirty="0">
                <a:solidFill>
                  <a:srgbClr val="808030"/>
                </a:solidFill>
                <a:latin typeface="Courier New" pitchFamily="49" charset="0"/>
                <a:ea typeface="Times New Roman"/>
                <a:cs typeface="Courier New" pitchFamily="49" charset="0"/>
              </a:rPr>
              <a:t>+</a:t>
            </a:r>
            <a:r>
              <a:rPr lang="en-US" sz="1400" b="1" dirty="0">
                <a:solidFill>
                  <a:srgbClr val="000000"/>
                </a:solidFill>
                <a:latin typeface="Courier New" pitchFamily="49" charset="0"/>
                <a:ea typeface="Times New Roman"/>
                <a:cs typeface="Courier New" pitchFamily="49" charset="0"/>
              </a:rPr>
              <a:t>y1</a:t>
            </a:r>
            <a:r>
              <a:rPr lang="en-US" sz="1400" b="1" dirty="0">
                <a:solidFill>
                  <a:srgbClr val="808030"/>
                </a:solidFill>
                <a:latin typeface="Courier New" pitchFamily="49" charset="0"/>
                <a:ea typeface="Times New Roman"/>
                <a:cs typeface="Courier New" pitchFamily="49" charset="0"/>
              </a:rPr>
              <a:t>+</a:t>
            </a:r>
            <a:r>
              <a:rPr lang="en-US" sz="1400" b="1" dirty="0">
                <a:solidFill>
                  <a:srgbClr val="0000E6"/>
                </a:solidFill>
                <a:latin typeface="Courier New" pitchFamily="49" charset="0"/>
                <a:ea typeface="Times New Roman"/>
                <a:cs typeface="Courier New" pitchFamily="49" charset="0"/>
              </a:rPr>
              <a:t>", x2="</a:t>
            </a:r>
            <a:r>
              <a:rPr lang="en-US" sz="1400" b="1" dirty="0">
                <a:solidFill>
                  <a:srgbClr val="808030"/>
                </a:solidFill>
                <a:latin typeface="Courier New" pitchFamily="49" charset="0"/>
                <a:ea typeface="Times New Roman"/>
                <a:cs typeface="Courier New" pitchFamily="49" charset="0"/>
              </a:rPr>
              <a:t>+</a:t>
            </a:r>
            <a:r>
              <a:rPr lang="en-US" sz="1400" b="1" dirty="0">
                <a:solidFill>
                  <a:srgbClr val="000000"/>
                </a:solidFill>
                <a:latin typeface="Courier New" pitchFamily="49" charset="0"/>
                <a:ea typeface="Times New Roman"/>
                <a:cs typeface="Courier New" pitchFamily="49" charset="0"/>
              </a:rPr>
              <a:t>x2</a:t>
            </a:r>
            <a:r>
              <a:rPr lang="en-US" sz="1400" b="1" dirty="0">
                <a:solidFill>
                  <a:srgbClr val="808030"/>
                </a:solidFill>
                <a:latin typeface="Courier New" pitchFamily="49" charset="0"/>
                <a:ea typeface="Times New Roman"/>
                <a:cs typeface="Courier New" pitchFamily="49" charset="0"/>
              </a:rPr>
              <a:t>+</a:t>
            </a:r>
            <a:r>
              <a:rPr lang="en-US" sz="1400" b="1" dirty="0">
                <a:solidFill>
                  <a:srgbClr val="0000E6"/>
                </a:solidFill>
                <a:latin typeface="Courier New" pitchFamily="49" charset="0"/>
                <a:ea typeface="Times New Roman"/>
                <a:cs typeface="Courier New" pitchFamily="49" charset="0"/>
              </a:rPr>
              <a:t>", y2="</a:t>
            </a:r>
            <a:r>
              <a:rPr lang="en-US" sz="1400" b="1" dirty="0">
                <a:solidFill>
                  <a:srgbClr val="808030"/>
                </a:solidFill>
                <a:latin typeface="Courier New" pitchFamily="49" charset="0"/>
                <a:ea typeface="Times New Roman"/>
                <a:cs typeface="Courier New" pitchFamily="49" charset="0"/>
              </a:rPr>
              <a:t>+</a:t>
            </a:r>
            <a:r>
              <a:rPr lang="en-US" sz="1400" b="1" dirty="0">
                <a:solidFill>
                  <a:srgbClr val="000000"/>
                </a:solidFill>
                <a:latin typeface="Courier New" pitchFamily="49" charset="0"/>
                <a:ea typeface="Times New Roman"/>
                <a:cs typeface="Courier New" pitchFamily="49" charset="0"/>
              </a:rPr>
              <a:t>y2</a:t>
            </a:r>
            <a:r>
              <a:rPr lang="en-US" sz="1400" b="1" dirty="0">
                <a:solidFill>
                  <a:srgbClr val="808030"/>
                </a:solidFill>
                <a:latin typeface="Courier New" pitchFamily="49" charset="0"/>
                <a:ea typeface="Times New Roman"/>
                <a:cs typeface="Courier New" pitchFamily="49" charset="0"/>
              </a:rPr>
              <a:t>+</a:t>
            </a:r>
            <a:r>
              <a:rPr lang="en-US" sz="1400" b="1" dirty="0">
                <a:solidFill>
                  <a:srgbClr val="000000"/>
                </a:solidFill>
                <a:latin typeface="Courier New" pitchFamily="49" charset="0"/>
                <a:ea typeface="Times New Roman"/>
                <a:cs typeface="Courier New" pitchFamily="49" charset="0"/>
              </a:rPr>
              <a:t> </a:t>
            </a:r>
            <a:r>
              <a:rPr lang="en-US" sz="1400" b="1" dirty="0">
                <a:solidFill>
                  <a:srgbClr val="0000E6"/>
                </a:solidFill>
                <a:latin typeface="Courier New" pitchFamily="49" charset="0"/>
                <a:ea typeface="Times New Roman"/>
                <a:cs typeface="Courier New" pitchFamily="49" charset="0"/>
              </a:rPr>
              <a:t>'}'</a:t>
            </a:r>
            <a:r>
              <a:rPr lang="en-US" sz="1400" b="1" dirty="0">
                <a:solidFill>
                  <a:srgbClr val="808030"/>
                </a:solidFill>
                <a:latin typeface="Courier New" pitchFamily="49" charset="0"/>
                <a:ea typeface="Times New Roman"/>
                <a:cs typeface="Courier New" pitchFamily="49" charset="0"/>
              </a:rPr>
              <a:t>)</a:t>
            </a:r>
            <a:r>
              <a:rPr lang="en-US" sz="1400" b="1" dirty="0">
                <a:solidFill>
                  <a:srgbClr val="800080"/>
                </a:solidFill>
                <a:latin typeface="Courier New" pitchFamily="49" charset="0"/>
                <a:ea typeface="Times New Roman"/>
                <a:cs typeface="Courier New" pitchFamily="49" charset="0"/>
              </a:rPr>
              <a:t>;</a:t>
            </a:r>
            <a:endParaRPr lang="pt-BR" sz="1400" b="1" dirty="0">
              <a:latin typeface="Courier New" pitchFamily="49" charset="0"/>
              <a:ea typeface="Calibri"/>
              <a:cs typeface="Courier New" pitchFamily="49" charset="0"/>
            </a:endParaRPr>
          </a:p>
          <a:p>
            <a:pPr>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000000"/>
                </a:solidFill>
                <a:latin typeface="Courier New" pitchFamily="49" charset="0"/>
                <a:ea typeface="Times New Roman"/>
                <a:cs typeface="Courier New" pitchFamily="49" charset="0"/>
              </a:rPr>
              <a:t>    </a:t>
            </a:r>
            <a:r>
              <a:rPr lang="en-US" sz="1400" b="1" dirty="0">
                <a:solidFill>
                  <a:srgbClr val="800080"/>
                </a:solidFill>
                <a:latin typeface="Courier New" pitchFamily="49" charset="0"/>
                <a:ea typeface="Times New Roman"/>
                <a:cs typeface="Courier New" pitchFamily="49" charset="0"/>
              </a:rPr>
              <a:t>}</a:t>
            </a:r>
            <a:endParaRPr lang="pt-BR" sz="1400" b="1" dirty="0">
              <a:latin typeface="Courier New" pitchFamily="49" charset="0"/>
              <a:ea typeface="Calibri"/>
              <a:cs typeface="Courier New" pitchFamily="49" charset="0"/>
            </a:endParaRPr>
          </a:p>
          <a:p>
            <a:pPr>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800080"/>
                </a:solidFill>
                <a:latin typeface="Courier New" pitchFamily="49" charset="0"/>
                <a:ea typeface="Times New Roman"/>
                <a:cs typeface="Courier New" pitchFamily="49" charset="0"/>
              </a:rPr>
              <a:t>}</a:t>
            </a:r>
            <a:endParaRPr lang="pt-BR" sz="1400" b="1" dirty="0">
              <a:latin typeface="Courier New" pitchFamily="49" charset="0"/>
              <a:ea typeface="Calibri"/>
              <a:cs typeface="Courier New" pitchFamily="49" charset="0"/>
            </a:endParaRPr>
          </a:p>
        </p:txBody>
      </p:sp>
    </p:spTree>
    <p:extLst>
      <p:ext uri="{BB962C8B-B14F-4D97-AF65-F5344CB8AC3E}">
        <p14:creationId xmlns:p14="http://schemas.microsoft.com/office/powerpoint/2010/main" val="9748116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Exemplo: Objetos gráficos (implementação)</a:t>
            </a:r>
          </a:p>
        </p:txBody>
      </p:sp>
      <p:sp>
        <p:nvSpPr>
          <p:cNvPr id="3" name="Espaço Reservado para Conteúdo 2"/>
          <p:cNvSpPr>
            <a:spLocks noGrp="1"/>
          </p:cNvSpPr>
          <p:nvPr>
            <p:ph idx="1"/>
          </p:nvPr>
        </p:nvSpPr>
        <p:spPr/>
        <p:txBody>
          <a:bodyPr>
            <a:noAutofit/>
          </a:bodyPr>
          <a:lstStyle/>
          <a:p>
            <a:pPr>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800000"/>
                </a:solidFill>
                <a:latin typeface="Courier New" pitchFamily="49" charset="0"/>
                <a:ea typeface="Times New Roman"/>
                <a:cs typeface="Courier New" pitchFamily="49" charset="0"/>
              </a:rPr>
              <a:t>public</a:t>
            </a:r>
            <a:r>
              <a:rPr lang="en-US" sz="1400" b="1" dirty="0">
                <a:solidFill>
                  <a:srgbClr val="000000"/>
                </a:solidFill>
                <a:latin typeface="Courier New" pitchFamily="49" charset="0"/>
                <a:ea typeface="Times New Roman"/>
                <a:cs typeface="Courier New" pitchFamily="49" charset="0"/>
              </a:rPr>
              <a:t> </a:t>
            </a:r>
            <a:r>
              <a:rPr lang="en-US" sz="1400" b="1" dirty="0">
                <a:solidFill>
                  <a:srgbClr val="800000"/>
                </a:solidFill>
                <a:latin typeface="Courier New" pitchFamily="49" charset="0"/>
                <a:ea typeface="Times New Roman"/>
                <a:cs typeface="Courier New" pitchFamily="49" charset="0"/>
              </a:rPr>
              <a:t>class</a:t>
            </a:r>
            <a:r>
              <a:rPr lang="en-US" sz="1400" b="1" dirty="0">
                <a:solidFill>
                  <a:srgbClr val="000000"/>
                </a:solidFill>
                <a:latin typeface="Courier New" pitchFamily="49" charset="0"/>
                <a:ea typeface="Times New Roman"/>
                <a:cs typeface="Courier New" pitchFamily="49" charset="0"/>
              </a:rPr>
              <a:t> App </a:t>
            </a:r>
            <a:r>
              <a:rPr lang="en-US" sz="1400" b="1" dirty="0">
                <a:solidFill>
                  <a:srgbClr val="800080"/>
                </a:solidFill>
                <a:latin typeface="Courier New" pitchFamily="49" charset="0"/>
                <a:ea typeface="Times New Roman"/>
                <a:cs typeface="Courier New" pitchFamily="49" charset="0"/>
              </a:rPr>
              <a:t>{</a:t>
            </a:r>
            <a:endParaRPr lang="pt-BR" sz="1400" b="1" dirty="0">
              <a:latin typeface="Courier New" pitchFamily="49" charset="0"/>
              <a:ea typeface="Calibri"/>
              <a:cs typeface="Courier New" pitchFamily="49" charset="0"/>
            </a:endParaRPr>
          </a:p>
          <a:p>
            <a:pPr>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000000"/>
                </a:solidFill>
                <a:latin typeface="Courier New" pitchFamily="49" charset="0"/>
                <a:ea typeface="Times New Roman"/>
                <a:cs typeface="Courier New" pitchFamily="49" charset="0"/>
              </a:rPr>
              <a:t>    </a:t>
            </a:r>
            <a:r>
              <a:rPr lang="en-US" sz="1400" b="1" dirty="0">
                <a:solidFill>
                  <a:srgbClr val="800000"/>
                </a:solidFill>
                <a:latin typeface="Courier New" pitchFamily="49" charset="0"/>
                <a:ea typeface="Times New Roman"/>
                <a:cs typeface="Courier New" pitchFamily="49" charset="0"/>
              </a:rPr>
              <a:t>public</a:t>
            </a:r>
            <a:r>
              <a:rPr lang="en-US" sz="1400" b="1" dirty="0">
                <a:solidFill>
                  <a:srgbClr val="000000"/>
                </a:solidFill>
                <a:latin typeface="Courier New" pitchFamily="49" charset="0"/>
                <a:ea typeface="Times New Roman"/>
                <a:cs typeface="Courier New" pitchFamily="49" charset="0"/>
              </a:rPr>
              <a:t> </a:t>
            </a:r>
            <a:r>
              <a:rPr lang="en-US" sz="1400" b="1" dirty="0">
                <a:solidFill>
                  <a:srgbClr val="800000"/>
                </a:solidFill>
                <a:latin typeface="Courier New" pitchFamily="49" charset="0"/>
                <a:ea typeface="Times New Roman"/>
                <a:cs typeface="Courier New" pitchFamily="49" charset="0"/>
              </a:rPr>
              <a:t>static</a:t>
            </a:r>
            <a:r>
              <a:rPr lang="en-US" sz="1400" b="1" dirty="0">
                <a:solidFill>
                  <a:srgbClr val="000000"/>
                </a:solidFill>
                <a:latin typeface="Courier New" pitchFamily="49" charset="0"/>
                <a:ea typeface="Times New Roman"/>
                <a:cs typeface="Courier New" pitchFamily="49" charset="0"/>
              </a:rPr>
              <a:t> </a:t>
            </a:r>
            <a:r>
              <a:rPr lang="en-US" sz="1400" b="1" dirty="0">
                <a:solidFill>
                  <a:srgbClr val="BB7977"/>
                </a:solidFill>
                <a:latin typeface="Courier New" pitchFamily="49" charset="0"/>
                <a:ea typeface="Times New Roman"/>
                <a:cs typeface="Courier New" pitchFamily="49" charset="0"/>
              </a:rPr>
              <a:t>void</a:t>
            </a:r>
            <a:r>
              <a:rPr lang="en-US" sz="1400" b="1" dirty="0">
                <a:solidFill>
                  <a:srgbClr val="000000"/>
                </a:solidFill>
                <a:latin typeface="Courier New" pitchFamily="49" charset="0"/>
                <a:ea typeface="Times New Roman"/>
                <a:cs typeface="Courier New" pitchFamily="49" charset="0"/>
              </a:rPr>
              <a:t> main</a:t>
            </a:r>
            <a:r>
              <a:rPr lang="en-US" sz="1400" b="1" dirty="0">
                <a:solidFill>
                  <a:srgbClr val="808030"/>
                </a:solidFill>
                <a:latin typeface="Courier New" pitchFamily="49" charset="0"/>
                <a:ea typeface="Times New Roman"/>
                <a:cs typeface="Courier New" pitchFamily="49" charset="0"/>
              </a:rPr>
              <a:t>(</a:t>
            </a:r>
            <a:r>
              <a:rPr lang="en-US" sz="1400" b="1" dirty="0">
                <a:solidFill>
                  <a:srgbClr val="BB7977"/>
                </a:solidFill>
                <a:latin typeface="Courier New" pitchFamily="49" charset="0"/>
                <a:ea typeface="Times New Roman"/>
                <a:cs typeface="Courier New" pitchFamily="49" charset="0"/>
              </a:rPr>
              <a:t>String</a:t>
            </a:r>
            <a:r>
              <a:rPr lang="en-US" sz="1400" b="1" dirty="0">
                <a:solidFill>
                  <a:srgbClr val="808030"/>
                </a:solidFill>
                <a:latin typeface="Courier New" pitchFamily="49" charset="0"/>
                <a:ea typeface="Times New Roman"/>
                <a:cs typeface="Courier New" pitchFamily="49" charset="0"/>
              </a:rPr>
              <a:t>[]</a:t>
            </a:r>
            <a:r>
              <a:rPr lang="en-US" sz="1400" b="1" dirty="0">
                <a:solidFill>
                  <a:srgbClr val="000000"/>
                </a:solidFill>
                <a:latin typeface="Courier New" pitchFamily="49" charset="0"/>
                <a:ea typeface="Times New Roman"/>
                <a:cs typeface="Courier New" pitchFamily="49" charset="0"/>
              </a:rPr>
              <a:t> </a:t>
            </a:r>
            <a:r>
              <a:rPr lang="en-US" sz="1400" b="1" dirty="0" err="1">
                <a:solidFill>
                  <a:srgbClr val="000000"/>
                </a:solidFill>
                <a:latin typeface="Courier New" pitchFamily="49" charset="0"/>
                <a:ea typeface="Times New Roman"/>
                <a:cs typeface="Courier New" pitchFamily="49" charset="0"/>
              </a:rPr>
              <a:t>args</a:t>
            </a:r>
            <a:r>
              <a:rPr lang="en-US" sz="1400" b="1" dirty="0">
                <a:solidFill>
                  <a:srgbClr val="808030"/>
                </a:solidFill>
                <a:latin typeface="Courier New" pitchFamily="49" charset="0"/>
                <a:ea typeface="Times New Roman"/>
                <a:cs typeface="Courier New" pitchFamily="49" charset="0"/>
              </a:rPr>
              <a:t>)</a:t>
            </a:r>
            <a:r>
              <a:rPr lang="en-US" sz="1400" b="1" dirty="0">
                <a:solidFill>
                  <a:srgbClr val="000000"/>
                </a:solidFill>
                <a:latin typeface="Courier New" pitchFamily="49" charset="0"/>
                <a:ea typeface="Times New Roman"/>
                <a:cs typeface="Courier New" pitchFamily="49" charset="0"/>
              </a:rPr>
              <a:t> </a:t>
            </a:r>
            <a:r>
              <a:rPr lang="en-US" sz="1400" b="1" dirty="0">
                <a:solidFill>
                  <a:srgbClr val="800080"/>
                </a:solidFill>
                <a:latin typeface="Courier New" pitchFamily="49" charset="0"/>
                <a:ea typeface="Times New Roman"/>
                <a:cs typeface="Courier New" pitchFamily="49" charset="0"/>
              </a:rPr>
              <a:t>{</a:t>
            </a:r>
            <a:endParaRPr lang="pt-BR" sz="1400" b="1" dirty="0">
              <a:latin typeface="Courier New" pitchFamily="49" charset="0"/>
              <a:ea typeface="Calibri"/>
              <a:cs typeface="Courier New" pitchFamily="49" charset="0"/>
            </a:endParaRPr>
          </a:p>
          <a:p>
            <a:pPr>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000000"/>
                </a:solidFill>
                <a:latin typeface="Courier New" pitchFamily="49" charset="0"/>
                <a:ea typeface="Times New Roman"/>
                <a:cs typeface="Courier New" pitchFamily="49" charset="0"/>
              </a:rPr>
              <a:t>        </a:t>
            </a:r>
            <a:r>
              <a:rPr lang="pt-BR" sz="1400" b="1" dirty="0" err="1">
                <a:solidFill>
                  <a:srgbClr val="000000"/>
                </a:solidFill>
                <a:latin typeface="Courier New" pitchFamily="49" charset="0"/>
                <a:ea typeface="Times New Roman"/>
                <a:cs typeface="Courier New" pitchFamily="49" charset="0"/>
              </a:rPr>
              <a:t>Retangulo</a:t>
            </a:r>
            <a:r>
              <a:rPr lang="pt-BR" sz="1400" b="1" dirty="0">
                <a:solidFill>
                  <a:srgbClr val="000000"/>
                </a:solidFill>
                <a:latin typeface="Courier New" pitchFamily="49" charset="0"/>
                <a:ea typeface="Times New Roman"/>
                <a:cs typeface="Courier New" pitchFamily="49" charset="0"/>
              </a:rPr>
              <a:t> r1 </a:t>
            </a:r>
            <a:r>
              <a:rPr lang="pt-BR" sz="1400" b="1" dirty="0">
                <a:solidFill>
                  <a:srgbClr val="808030"/>
                </a:solidFill>
                <a:latin typeface="Courier New" pitchFamily="49" charset="0"/>
                <a:ea typeface="Times New Roman"/>
                <a:cs typeface="Courier New" pitchFamily="49" charset="0"/>
              </a:rPr>
              <a:t>=</a:t>
            </a:r>
            <a:r>
              <a:rPr lang="pt-BR" sz="1400" b="1" dirty="0">
                <a:solidFill>
                  <a:srgbClr val="000000"/>
                </a:solidFill>
                <a:latin typeface="Courier New" pitchFamily="49" charset="0"/>
                <a:ea typeface="Times New Roman"/>
                <a:cs typeface="Courier New" pitchFamily="49" charset="0"/>
              </a:rPr>
              <a:t> </a:t>
            </a:r>
            <a:r>
              <a:rPr lang="pt-BR" sz="1400" b="1" dirty="0" err="1">
                <a:solidFill>
                  <a:srgbClr val="800000"/>
                </a:solidFill>
                <a:latin typeface="Courier New" pitchFamily="49" charset="0"/>
                <a:ea typeface="Times New Roman"/>
                <a:cs typeface="Courier New" pitchFamily="49" charset="0"/>
              </a:rPr>
              <a:t>new</a:t>
            </a:r>
            <a:r>
              <a:rPr lang="pt-BR" sz="1400" b="1" dirty="0">
                <a:solidFill>
                  <a:srgbClr val="000000"/>
                </a:solidFill>
                <a:latin typeface="Courier New" pitchFamily="49" charset="0"/>
                <a:ea typeface="Times New Roman"/>
                <a:cs typeface="Courier New" pitchFamily="49" charset="0"/>
              </a:rPr>
              <a:t> </a:t>
            </a:r>
            <a:r>
              <a:rPr lang="pt-BR" sz="1400" b="1" dirty="0" err="1">
                <a:solidFill>
                  <a:srgbClr val="000000"/>
                </a:solidFill>
                <a:latin typeface="Courier New" pitchFamily="49" charset="0"/>
                <a:ea typeface="Times New Roman"/>
                <a:cs typeface="Courier New" pitchFamily="49" charset="0"/>
              </a:rPr>
              <a:t>Retangulo</a:t>
            </a:r>
            <a:r>
              <a:rPr lang="pt-BR" sz="1400" b="1" dirty="0">
                <a:solidFill>
                  <a:srgbClr val="808030"/>
                </a:solidFill>
                <a:latin typeface="Courier New" pitchFamily="49" charset="0"/>
                <a:ea typeface="Times New Roman"/>
                <a:cs typeface="Courier New" pitchFamily="49" charset="0"/>
              </a:rPr>
              <a:t>(</a:t>
            </a:r>
            <a:r>
              <a:rPr lang="pt-BR" sz="1400" b="1" dirty="0">
                <a:solidFill>
                  <a:srgbClr val="008C00"/>
                </a:solidFill>
                <a:latin typeface="Courier New" pitchFamily="49" charset="0"/>
                <a:ea typeface="Times New Roman"/>
                <a:cs typeface="Courier New" pitchFamily="49" charset="0"/>
              </a:rPr>
              <a:t>1</a:t>
            </a:r>
            <a:r>
              <a:rPr lang="pt-BR" sz="1400" b="1" dirty="0">
                <a:solidFill>
                  <a:srgbClr val="808030"/>
                </a:solidFill>
                <a:latin typeface="Courier New" pitchFamily="49" charset="0"/>
                <a:ea typeface="Times New Roman"/>
                <a:cs typeface="Courier New" pitchFamily="49" charset="0"/>
              </a:rPr>
              <a:t>,</a:t>
            </a:r>
            <a:r>
              <a:rPr lang="pt-BR" sz="1400" b="1" dirty="0">
                <a:solidFill>
                  <a:srgbClr val="008C00"/>
                </a:solidFill>
                <a:latin typeface="Courier New" pitchFamily="49" charset="0"/>
                <a:ea typeface="Times New Roman"/>
                <a:cs typeface="Courier New" pitchFamily="49" charset="0"/>
              </a:rPr>
              <a:t>1</a:t>
            </a:r>
            <a:r>
              <a:rPr lang="pt-BR" sz="1400" b="1" dirty="0">
                <a:solidFill>
                  <a:srgbClr val="808030"/>
                </a:solidFill>
                <a:latin typeface="Courier New" pitchFamily="49" charset="0"/>
                <a:ea typeface="Times New Roman"/>
                <a:cs typeface="Courier New" pitchFamily="49" charset="0"/>
              </a:rPr>
              <a:t>,</a:t>
            </a:r>
            <a:r>
              <a:rPr lang="pt-BR" sz="1400" b="1" dirty="0">
                <a:solidFill>
                  <a:srgbClr val="008C00"/>
                </a:solidFill>
                <a:latin typeface="Courier New" pitchFamily="49" charset="0"/>
                <a:ea typeface="Times New Roman"/>
                <a:cs typeface="Courier New" pitchFamily="49" charset="0"/>
              </a:rPr>
              <a:t>4</a:t>
            </a:r>
            <a:r>
              <a:rPr lang="pt-BR" sz="1400" b="1" dirty="0">
                <a:solidFill>
                  <a:srgbClr val="808030"/>
                </a:solidFill>
                <a:latin typeface="Courier New" pitchFamily="49" charset="0"/>
                <a:ea typeface="Times New Roman"/>
                <a:cs typeface="Courier New" pitchFamily="49" charset="0"/>
              </a:rPr>
              <a:t>,</a:t>
            </a:r>
            <a:r>
              <a:rPr lang="pt-BR" sz="1400" b="1" dirty="0">
                <a:solidFill>
                  <a:srgbClr val="008C00"/>
                </a:solidFill>
                <a:latin typeface="Courier New" pitchFamily="49" charset="0"/>
                <a:ea typeface="Times New Roman"/>
                <a:cs typeface="Courier New" pitchFamily="49" charset="0"/>
              </a:rPr>
              <a:t>4</a:t>
            </a:r>
            <a:r>
              <a:rPr lang="pt-BR" sz="1400" b="1" dirty="0">
                <a:solidFill>
                  <a:srgbClr val="808030"/>
                </a:solidFill>
                <a:latin typeface="Courier New" pitchFamily="49" charset="0"/>
                <a:ea typeface="Times New Roman"/>
                <a:cs typeface="Courier New" pitchFamily="49" charset="0"/>
              </a:rPr>
              <a:t>)</a:t>
            </a:r>
            <a:r>
              <a:rPr lang="pt-BR" sz="1400" b="1" dirty="0">
                <a:solidFill>
                  <a:srgbClr val="800080"/>
                </a:solidFill>
                <a:latin typeface="Courier New" pitchFamily="49" charset="0"/>
                <a:ea typeface="Times New Roman"/>
                <a:cs typeface="Courier New" pitchFamily="49" charset="0"/>
              </a:rPr>
              <a:t>;</a:t>
            </a:r>
            <a:endParaRPr lang="pt-BR" sz="1400" b="1" dirty="0">
              <a:latin typeface="Courier New" pitchFamily="49" charset="0"/>
              <a:ea typeface="Calibri"/>
              <a:cs typeface="Courier New" pitchFamily="49" charset="0"/>
            </a:endParaRPr>
          </a:p>
          <a:p>
            <a:pPr>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1400" b="1" dirty="0">
                <a:solidFill>
                  <a:srgbClr val="000000"/>
                </a:solidFill>
                <a:latin typeface="Courier New" pitchFamily="49" charset="0"/>
                <a:ea typeface="Times New Roman"/>
                <a:cs typeface="Courier New" pitchFamily="49" charset="0"/>
              </a:rPr>
              <a:t>        </a:t>
            </a:r>
            <a:r>
              <a:rPr lang="pt-BR" sz="1400" b="1" dirty="0" err="1">
                <a:solidFill>
                  <a:srgbClr val="000000"/>
                </a:solidFill>
                <a:latin typeface="Courier New" pitchFamily="49" charset="0"/>
                <a:ea typeface="Times New Roman"/>
                <a:cs typeface="Courier New" pitchFamily="49" charset="0"/>
              </a:rPr>
              <a:t>Retangulo</a:t>
            </a:r>
            <a:r>
              <a:rPr lang="pt-BR" sz="1400" b="1" dirty="0">
                <a:solidFill>
                  <a:srgbClr val="000000"/>
                </a:solidFill>
                <a:latin typeface="Courier New" pitchFamily="49" charset="0"/>
                <a:ea typeface="Times New Roman"/>
                <a:cs typeface="Courier New" pitchFamily="49" charset="0"/>
              </a:rPr>
              <a:t> r2 </a:t>
            </a:r>
            <a:r>
              <a:rPr lang="pt-BR" sz="1400" b="1" dirty="0">
                <a:solidFill>
                  <a:srgbClr val="808030"/>
                </a:solidFill>
                <a:latin typeface="Courier New" pitchFamily="49" charset="0"/>
                <a:ea typeface="Times New Roman"/>
                <a:cs typeface="Courier New" pitchFamily="49" charset="0"/>
              </a:rPr>
              <a:t>=</a:t>
            </a:r>
            <a:r>
              <a:rPr lang="pt-BR" sz="1400" b="1" dirty="0">
                <a:solidFill>
                  <a:srgbClr val="000000"/>
                </a:solidFill>
                <a:latin typeface="Courier New" pitchFamily="49" charset="0"/>
                <a:ea typeface="Times New Roman"/>
                <a:cs typeface="Courier New" pitchFamily="49" charset="0"/>
              </a:rPr>
              <a:t> </a:t>
            </a:r>
            <a:r>
              <a:rPr lang="pt-BR" sz="1400" b="1" dirty="0" err="1">
                <a:solidFill>
                  <a:srgbClr val="800000"/>
                </a:solidFill>
                <a:latin typeface="Courier New" pitchFamily="49" charset="0"/>
                <a:ea typeface="Times New Roman"/>
                <a:cs typeface="Courier New" pitchFamily="49" charset="0"/>
              </a:rPr>
              <a:t>new</a:t>
            </a:r>
            <a:r>
              <a:rPr lang="pt-BR" sz="1400" b="1" dirty="0">
                <a:solidFill>
                  <a:srgbClr val="000000"/>
                </a:solidFill>
                <a:latin typeface="Courier New" pitchFamily="49" charset="0"/>
                <a:ea typeface="Times New Roman"/>
                <a:cs typeface="Courier New" pitchFamily="49" charset="0"/>
              </a:rPr>
              <a:t> </a:t>
            </a:r>
            <a:r>
              <a:rPr lang="pt-BR" sz="1400" b="1" dirty="0" err="1">
                <a:solidFill>
                  <a:srgbClr val="000000"/>
                </a:solidFill>
                <a:latin typeface="Courier New" pitchFamily="49" charset="0"/>
                <a:ea typeface="Times New Roman"/>
                <a:cs typeface="Courier New" pitchFamily="49" charset="0"/>
              </a:rPr>
              <a:t>Retangulo</a:t>
            </a:r>
            <a:r>
              <a:rPr lang="pt-BR" sz="1400" b="1" dirty="0">
                <a:solidFill>
                  <a:srgbClr val="808030"/>
                </a:solidFill>
                <a:latin typeface="Courier New" pitchFamily="49" charset="0"/>
                <a:ea typeface="Times New Roman"/>
                <a:cs typeface="Courier New" pitchFamily="49" charset="0"/>
              </a:rPr>
              <a:t>(</a:t>
            </a:r>
            <a:r>
              <a:rPr lang="pt-BR" sz="1400" b="1" dirty="0">
                <a:solidFill>
                  <a:srgbClr val="008C00"/>
                </a:solidFill>
                <a:latin typeface="Courier New" pitchFamily="49" charset="0"/>
                <a:ea typeface="Times New Roman"/>
                <a:cs typeface="Courier New" pitchFamily="49" charset="0"/>
              </a:rPr>
              <a:t>2</a:t>
            </a:r>
            <a:r>
              <a:rPr lang="pt-BR" sz="1400" b="1" dirty="0">
                <a:solidFill>
                  <a:srgbClr val="808030"/>
                </a:solidFill>
                <a:latin typeface="Courier New" pitchFamily="49" charset="0"/>
                <a:ea typeface="Times New Roman"/>
                <a:cs typeface="Courier New" pitchFamily="49" charset="0"/>
              </a:rPr>
              <a:t>,</a:t>
            </a:r>
            <a:r>
              <a:rPr lang="pt-BR" sz="1400" b="1" dirty="0">
                <a:solidFill>
                  <a:srgbClr val="008C00"/>
                </a:solidFill>
                <a:latin typeface="Courier New" pitchFamily="49" charset="0"/>
                <a:ea typeface="Times New Roman"/>
                <a:cs typeface="Courier New" pitchFamily="49" charset="0"/>
              </a:rPr>
              <a:t>2</a:t>
            </a:r>
            <a:r>
              <a:rPr lang="pt-BR" sz="1400" b="1" dirty="0">
                <a:solidFill>
                  <a:srgbClr val="808030"/>
                </a:solidFill>
                <a:latin typeface="Courier New" pitchFamily="49" charset="0"/>
                <a:ea typeface="Times New Roman"/>
                <a:cs typeface="Courier New" pitchFamily="49" charset="0"/>
              </a:rPr>
              <a:t>,</a:t>
            </a:r>
            <a:r>
              <a:rPr lang="pt-BR" sz="1400" b="1" dirty="0">
                <a:solidFill>
                  <a:srgbClr val="008C00"/>
                </a:solidFill>
                <a:latin typeface="Courier New" pitchFamily="49" charset="0"/>
                <a:ea typeface="Times New Roman"/>
                <a:cs typeface="Courier New" pitchFamily="49" charset="0"/>
              </a:rPr>
              <a:t>8</a:t>
            </a:r>
            <a:r>
              <a:rPr lang="pt-BR" sz="1400" b="1" dirty="0">
                <a:solidFill>
                  <a:srgbClr val="808030"/>
                </a:solidFill>
                <a:latin typeface="Courier New" pitchFamily="49" charset="0"/>
                <a:ea typeface="Times New Roman"/>
                <a:cs typeface="Courier New" pitchFamily="49" charset="0"/>
              </a:rPr>
              <a:t>,</a:t>
            </a:r>
            <a:r>
              <a:rPr lang="pt-BR" sz="1400" b="1" dirty="0">
                <a:solidFill>
                  <a:srgbClr val="008C00"/>
                </a:solidFill>
                <a:latin typeface="Courier New" pitchFamily="49" charset="0"/>
                <a:ea typeface="Times New Roman"/>
                <a:cs typeface="Courier New" pitchFamily="49" charset="0"/>
              </a:rPr>
              <a:t>8</a:t>
            </a:r>
            <a:r>
              <a:rPr lang="pt-BR" sz="1400" b="1" dirty="0">
                <a:solidFill>
                  <a:srgbClr val="808030"/>
                </a:solidFill>
                <a:latin typeface="Courier New" pitchFamily="49" charset="0"/>
                <a:ea typeface="Times New Roman"/>
                <a:cs typeface="Courier New" pitchFamily="49" charset="0"/>
              </a:rPr>
              <a:t>)</a:t>
            </a:r>
            <a:r>
              <a:rPr lang="pt-BR" sz="1400" b="1" dirty="0">
                <a:solidFill>
                  <a:srgbClr val="800080"/>
                </a:solidFill>
                <a:latin typeface="Courier New" pitchFamily="49" charset="0"/>
                <a:ea typeface="Times New Roman"/>
                <a:cs typeface="Courier New" pitchFamily="49" charset="0"/>
              </a:rPr>
              <a:t>;</a:t>
            </a:r>
            <a:endParaRPr lang="pt-BR" sz="1400" b="1" dirty="0">
              <a:latin typeface="Courier New" pitchFamily="49" charset="0"/>
              <a:ea typeface="Calibri"/>
              <a:cs typeface="Courier New" pitchFamily="49" charset="0"/>
            </a:endParaRPr>
          </a:p>
          <a:p>
            <a:pPr>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1400" b="1" dirty="0">
                <a:solidFill>
                  <a:srgbClr val="000000"/>
                </a:solidFill>
                <a:latin typeface="Courier New" pitchFamily="49" charset="0"/>
                <a:ea typeface="Times New Roman"/>
                <a:cs typeface="Courier New" pitchFamily="49" charset="0"/>
              </a:rPr>
              <a:t>        </a:t>
            </a:r>
            <a:r>
              <a:rPr lang="pt-BR" sz="1400" b="1" dirty="0" err="1">
                <a:solidFill>
                  <a:srgbClr val="000000"/>
                </a:solidFill>
                <a:latin typeface="Courier New" pitchFamily="49" charset="0"/>
                <a:ea typeface="Times New Roman"/>
                <a:cs typeface="Courier New" pitchFamily="49" charset="0"/>
              </a:rPr>
              <a:t>Retangulo</a:t>
            </a:r>
            <a:r>
              <a:rPr lang="pt-BR" sz="1400" b="1" dirty="0">
                <a:solidFill>
                  <a:srgbClr val="000000"/>
                </a:solidFill>
                <a:latin typeface="Courier New" pitchFamily="49" charset="0"/>
                <a:ea typeface="Times New Roman"/>
                <a:cs typeface="Courier New" pitchFamily="49" charset="0"/>
              </a:rPr>
              <a:t> r3 </a:t>
            </a:r>
            <a:r>
              <a:rPr lang="pt-BR" sz="1400" b="1" dirty="0">
                <a:solidFill>
                  <a:srgbClr val="808030"/>
                </a:solidFill>
                <a:latin typeface="Courier New" pitchFamily="49" charset="0"/>
                <a:ea typeface="Times New Roman"/>
                <a:cs typeface="Courier New" pitchFamily="49" charset="0"/>
              </a:rPr>
              <a:t>=</a:t>
            </a:r>
            <a:r>
              <a:rPr lang="pt-BR" sz="1400" b="1" dirty="0">
                <a:solidFill>
                  <a:srgbClr val="000000"/>
                </a:solidFill>
                <a:latin typeface="Courier New" pitchFamily="49" charset="0"/>
                <a:ea typeface="Times New Roman"/>
                <a:cs typeface="Courier New" pitchFamily="49" charset="0"/>
              </a:rPr>
              <a:t> </a:t>
            </a:r>
            <a:r>
              <a:rPr lang="pt-BR" sz="1400" b="1" dirty="0" err="1">
                <a:solidFill>
                  <a:srgbClr val="800000"/>
                </a:solidFill>
                <a:latin typeface="Courier New" pitchFamily="49" charset="0"/>
                <a:ea typeface="Times New Roman"/>
                <a:cs typeface="Courier New" pitchFamily="49" charset="0"/>
              </a:rPr>
              <a:t>new</a:t>
            </a:r>
            <a:r>
              <a:rPr lang="pt-BR" sz="1400" b="1" dirty="0">
                <a:solidFill>
                  <a:srgbClr val="000000"/>
                </a:solidFill>
                <a:latin typeface="Courier New" pitchFamily="49" charset="0"/>
                <a:ea typeface="Times New Roman"/>
                <a:cs typeface="Courier New" pitchFamily="49" charset="0"/>
              </a:rPr>
              <a:t> </a:t>
            </a:r>
            <a:r>
              <a:rPr lang="pt-BR" sz="1400" b="1" dirty="0" err="1">
                <a:solidFill>
                  <a:srgbClr val="000000"/>
                </a:solidFill>
                <a:latin typeface="Courier New" pitchFamily="49" charset="0"/>
                <a:ea typeface="Times New Roman"/>
                <a:cs typeface="Courier New" pitchFamily="49" charset="0"/>
              </a:rPr>
              <a:t>Retangulo</a:t>
            </a:r>
            <a:r>
              <a:rPr lang="pt-BR" sz="1400" b="1" dirty="0">
                <a:solidFill>
                  <a:srgbClr val="808030"/>
                </a:solidFill>
                <a:latin typeface="Courier New" pitchFamily="49" charset="0"/>
                <a:ea typeface="Times New Roman"/>
                <a:cs typeface="Courier New" pitchFamily="49" charset="0"/>
              </a:rPr>
              <a:t>(</a:t>
            </a:r>
            <a:r>
              <a:rPr lang="pt-BR" sz="1400" b="1" dirty="0">
                <a:solidFill>
                  <a:srgbClr val="008C00"/>
                </a:solidFill>
                <a:latin typeface="Courier New" pitchFamily="49" charset="0"/>
                <a:ea typeface="Times New Roman"/>
                <a:cs typeface="Courier New" pitchFamily="49" charset="0"/>
              </a:rPr>
              <a:t>1</a:t>
            </a:r>
            <a:r>
              <a:rPr lang="pt-BR" sz="1400" b="1" dirty="0">
                <a:solidFill>
                  <a:srgbClr val="808030"/>
                </a:solidFill>
                <a:latin typeface="Courier New" pitchFamily="49" charset="0"/>
                <a:ea typeface="Times New Roman"/>
                <a:cs typeface="Courier New" pitchFamily="49" charset="0"/>
              </a:rPr>
              <a:t>,</a:t>
            </a:r>
            <a:r>
              <a:rPr lang="pt-BR" sz="1400" b="1" dirty="0">
                <a:solidFill>
                  <a:srgbClr val="008C00"/>
                </a:solidFill>
                <a:latin typeface="Courier New" pitchFamily="49" charset="0"/>
                <a:ea typeface="Times New Roman"/>
                <a:cs typeface="Courier New" pitchFamily="49" charset="0"/>
              </a:rPr>
              <a:t>3</a:t>
            </a:r>
            <a:r>
              <a:rPr lang="pt-BR" sz="1400" b="1" dirty="0">
                <a:solidFill>
                  <a:srgbClr val="808030"/>
                </a:solidFill>
                <a:latin typeface="Courier New" pitchFamily="49" charset="0"/>
                <a:ea typeface="Times New Roman"/>
                <a:cs typeface="Courier New" pitchFamily="49" charset="0"/>
              </a:rPr>
              <a:t>,</a:t>
            </a:r>
            <a:r>
              <a:rPr lang="pt-BR" sz="1400" b="1" dirty="0">
                <a:solidFill>
                  <a:srgbClr val="008C00"/>
                </a:solidFill>
                <a:latin typeface="Courier New" pitchFamily="49" charset="0"/>
                <a:ea typeface="Times New Roman"/>
                <a:cs typeface="Courier New" pitchFamily="49" charset="0"/>
              </a:rPr>
              <a:t>3</a:t>
            </a:r>
            <a:r>
              <a:rPr lang="pt-BR" sz="1400" b="1" dirty="0">
                <a:solidFill>
                  <a:srgbClr val="808030"/>
                </a:solidFill>
                <a:latin typeface="Courier New" pitchFamily="49" charset="0"/>
                <a:ea typeface="Times New Roman"/>
                <a:cs typeface="Courier New" pitchFamily="49" charset="0"/>
              </a:rPr>
              <a:t>,</a:t>
            </a:r>
            <a:r>
              <a:rPr lang="pt-BR" sz="1400" b="1" dirty="0">
                <a:solidFill>
                  <a:srgbClr val="008C00"/>
                </a:solidFill>
                <a:latin typeface="Courier New" pitchFamily="49" charset="0"/>
                <a:ea typeface="Times New Roman"/>
                <a:cs typeface="Courier New" pitchFamily="49" charset="0"/>
              </a:rPr>
              <a:t>5</a:t>
            </a:r>
            <a:r>
              <a:rPr lang="pt-BR" sz="1400" b="1" dirty="0">
                <a:solidFill>
                  <a:srgbClr val="808030"/>
                </a:solidFill>
                <a:latin typeface="Courier New" pitchFamily="49" charset="0"/>
                <a:ea typeface="Times New Roman"/>
                <a:cs typeface="Courier New" pitchFamily="49" charset="0"/>
              </a:rPr>
              <a:t>)</a:t>
            </a:r>
            <a:r>
              <a:rPr lang="pt-BR" sz="1400" b="1" dirty="0">
                <a:solidFill>
                  <a:srgbClr val="800080"/>
                </a:solidFill>
                <a:latin typeface="Courier New" pitchFamily="49" charset="0"/>
                <a:ea typeface="Times New Roman"/>
                <a:cs typeface="Courier New" pitchFamily="49" charset="0"/>
              </a:rPr>
              <a:t>;</a:t>
            </a:r>
            <a:endParaRPr lang="pt-BR" sz="1400" b="1" dirty="0">
              <a:latin typeface="Courier New" pitchFamily="49" charset="0"/>
              <a:ea typeface="Calibri"/>
              <a:cs typeface="Courier New" pitchFamily="49" charset="0"/>
            </a:endParaRPr>
          </a:p>
          <a:p>
            <a:pPr>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1400" b="1" dirty="0">
                <a:solidFill>
                  <a:srgbClr val="000000"/>
                </a:solidFill>
                <a:latin typeface="Courier New" pitchFamily="49" charset="0"/>
                <a:ea typeface="Times New Roman"/>
                <a:cs typeface="Courier New" pitchFamily="49" charset="0"/>
              </a:rPr>
              <a:t>        </a:t>
            </a:r>
            <a:r>
              <a:rPr lang="pt-BR" sz="1400" b="1" dirty="0" err="1">
                <a:solidFill>
                  <a:srgbClr val="000000"/>
                </a:solidFill>
                <a:latin typeface="Courier New" pitchFamily="49" charset="0"/>
                <a:ea typeface="Times New Roman"/>
                <a:cs typeface="Courier New" pitchFamily="49" charset="0"/>
              </a:rPr>
              <a:t>Retangulo</a:t>
            </a:r>
            <a:r>
              <a:rPr lang="pt-BR" sz="1400" b="1" dirty="0">
                <a:solidFill>
                  <a:srgbClr val="000000"/>
                </a:solidFill>
                <a:latin typeface="Courier New" pitchFamily="49" charset="0"/>
                <a:ea typeface="Times New Roman"/>
                <a:cs typeface="Courier New" pitchFamily="49" charset="0"/>
              </a:rPr>
              <a:t> r4 </a:t>
            </a:r>
            <a:r>
              <a:rPr lang="pt-BR" sz="1400" b="1" dirty="0">
                <a:solidFill>
                  <a:srgbClr val="808030"/>
                </a:solidFill>
                <a:latin typeface="Courier New" pitchFamily="49" charset="0"/>
                <a:ea typeface="Times New Roman"/>
                <a:cs typeface="Courier New" pitchFamily="49" charset="0"/>
              </a:rPr>
              <a:t>=</a:t>
            </a:r>
            <a:r>
              <a:rPr lang="pt-BR" sz="1400" b="1" dirty="0">
                <a:solidFill>
                  <a:srgbClr val="000000"/>
                </a:solidFill>
                <a:latin typeface="Courier New" pitchFamily="49" charset="0"/>
                <a:ea typeface="Times New Roman"/>
                <a:cs typeface="Courier New" pitchFamily="49" charset="0"/>
              </a:rPr>
              <a:t> </a:t>
            </a:r>
            <a:r>
              <a:rPr lang="pt-BR" sz="1400" b="1" dirty="0" err="1">
                <a:solidFill>
                  <a:srgbClr val="800000"/>
                </a:solidFill>
                <a:latin typeface="Courier New" pitchFamily="49" charset="0"/>
                <a:ea typeface="Times New Roman"/>
                <a:cs typeface="Courier New" pitchFamily="49" charset="0"/>
              </a:rPr>
              <a:t>new</a:t>
            </a:r>
            <a:r>
              <a:rPr lang="pt-BR" sz="1400" b="1" dirty="0">
                <a:solidFill>
                  <a:srgbClr val="000000"/>
                </a:solidFill>
                <a:latin typeface="Courier New" pitchFamily="49" charset="0"/>
                <a:ea typeface="Times New Roman"/>
                <a:cs typeface="Courier New" pitchFamily="49" charset="0"/>
              </a:rPr>
              <a:t> </a:t>
            </a:r>
            <a:r>
              <a:rPr lang="pt-BR" sz="1400" b="1" dirty="0" err="1">
                <a:solidFill>
                  <a:srgbClr val="000000"/>
                </a:solidFill>
                <a:latin typeface="Courier New" pitchFamily="49" charset="0"/>
                <a:ea typeface="Times New Roman"/>
                <a:cs typeface="Courier New" pitchFamily="49" charset="0"/>
              </a:rPr>
              <a:t>Retangulo</a:t>
            </a:r>
            <a:r>
              <a:rPr lang="pt-BR" sz="1400" b="1" dirty="0">
                <a:solidFill>
                  <a:srgbClr val="808030"/>
                </a:solidFill>
                <a:latin typeface="Courier New" pitchFamily="49" charset="0"/>
                <a:ea typeface="Times New Roman"/>
                <a:cs typeface="Courier New" pitchFamily="49" charset="0"/>
              </a:rPr>
              <a:t>(</a:t>
            </a:r>
            <a:r>
              <a:rPr lang="pt-BR" sz="1400" b="1" dirty="0">
                <a:solidFill>
                  <a:srgbClr val="008C00"/>
                </a:solidFill>
                <a:latin typeface="Courier New" pitchFamily="49" charset="0"/>
                <a:ea typeface="Times New Roman"/>
                <a:cs typeface="Courier New" pitchFamily="49" charset="0"/>
              </a:rPr>
              <a:t>0</a:t>
            </a:r>
            <a:r>
              <a:rPr lang="pt-BR" sz="1400" b="1" dirty="0">
                <a:solidFill>
                  <a:srgbClr val="808030"/>
                </a:solidFill>
                <a:latin typeface="Courier New" pitchFamily="49" charset="0"/>
                <a:ea typeface="Times New Roman"/>
                <a:cs typeface="Courier New" pitchFamily="49" charset="0"/>
              </a:rPr>
              <a:t>,</a:t>
            </a:r>
            <a:r>
              <a:rPr lang="pt-BR" sz="1400" b="1" dirty="0">
                <a:solidFill>
                  <a:srgbClr val="008C00"/>
                </a:solidFill>
                <a:latin typeface="Courier New" pitchFamily="49" charset="0"/>
                <a:ea typeface="Times New Roman"/>
                <a:cs typeface="Courier New" pitchFamily="49" charset="0"/>
              </a:rPr>
              <a:t>0</a:t>
            </a:r>
            <a:r>
              <a:rPr lang="pt-BR" sz="1400" b="1" dirty="0">
                <a:solidFill>
                  <a:srgbClr val="808030"/>
                </a:solidFill>
                <a:latin typeface="Courier New" pitchFamily="49" charset="0"/>
                <a:ea typeface="Times New Roman"/>
                <a:cs typeface="Courier New" pitchFamily="49" charset="0"/>
              </a:rPr>
              <a:t>,</a:t>
            </a:r>
            <a:r>
              <a:rPr lang="pt-BR" sz="1400" b="1" dirty="0">
                <a:solidFill>
                  <a:srgbClr val="008C00"/>
                </a:solidFill>
                <a:latin typeface="Courier New" pitchFamily="49" charset="0"/>
                <a:ea typeface="Times New Roman"/>
                <a:cs typeface="Courier New" pitchFamily="49" charset="0"/>
              </a:rPr>
              <a:t>3</a:t>
            </a:r>
            <a:r>
              <a:rPr lang="pt-BR" sz="1400" b="1" dirty="0">
                <a:solidFill>
                  <a:srgbClr val="808030"/>
                </a:solidFill>
                <a:latin typeface="Courier New" pitchFamily="49" charset="0"/>
                <a:ea typeface="Times New Roman"/>
                <a:cs typeface="Courier New" pitchFamily="49" charset="0"/>
              </a:rPr>
              <a:t>,</a:t>
            </a:r>
            <a:r>
              <a:rPr lang="pt-BR" sz="1400" b="1" dirty="0">
                <a:solidFill>
                  <a:srgbClr val="008C00"/>
                </a:solidFill>
                <a:latin typeface="Courier New" pitchFamily="49" charset="0"/>
                <a:ea typeface="Times New Roman"/>
                <a:cs typeface="Courier New" pitchFamily="49" charset="0"/>
              </a:rPr>
              <a:t>5</a:t>
            </a:r>
            <a:r>
              <a:rPr lang="pt-BR" sz="1400" b="1" dirty="0">
                <a:solidFill>
                  <a:srgbClr val="808030"/>
                </a:solidFill>
                <a:latin typeface="Courier New" pitchFamily="49" charset="0"/>
                <a:ea typeface="Times New Roman"/>
                <a:cs typeface="Courier New" pitchFamily="49" charset="0"/>
              </a:rPr>
              <a:t>)</a:t>
            </a:r>
            <a:r>
              <a:rPr lang="pt-BR" sz="1400" b="1" dirty="0">
                <a:solidFill>
                  <a:srgbClr val="800080"/>
                </a:solidFill>
                <a:latin typeface="Courier New" pitchFamily="49" charset="0"/>
                <a:ea typeface="Times New Roman"/>
                <a:cs typeface="Courier New" pitchFamily="49" charset="0"/>
              </a:rPr>
              <a:t>;</a:t>
            </a:r>
            <a:r>
              <a:rPr lang="pt-BR" sz="1400" b="1" dirty="0">
                <a:solidFill>
                  <a:srgbClr val="000000"/>
                </a:solidFill>
                <a:latin typeface="Courier New" pitchFamily="49" charset="0"/>
                <a:ea typeface="Times New Roman"/>
                <a:cs typeface="Courier New" pitchFamily="49" charset="0"/>
              </a:rPr>
              <a:t>        </a:t>
            </a:r>
            <a:endParaRPr lang="pt-BR" sz="1400" b="1" dirty="0">
              <a:latin typeface="Courier New" pitchFamily="49" charset="0"/>
              <a:ea typeface="Calibri"/>
              <a:cs typeface="Courier New" pitchFamily="49" charset="0"/>
            </a:endParaRPr>
          </a:p>
          <a:p>
            <a:pPr>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1400" b="1" dirty="0">
                <a:solidFill>
                  <a:srgbClr val="000000"/>
                </a:solidFill>
                <a:latin typeface="Courier New" pitchFamily="49" charset="0"/>
                <a:ea typeface="Times New Roman"/>
                <a:cs typeface="Courier New" pitchFamily="49" charset="0"/>
              </a:rPr>
              <a:t>        Circulo c1 </a:t>
            </a:r>
            <a:r>
              <a:rPr lang="pt-BR" sz="1400" b="1" dirty="0">
                <a:solidFill>
                  <a:srgbClr val="808030"/>
                </a:solidFill>
                <a:latin typeface="Courier New" pitchFamily="49" charset="0"/>
                <a:ea typeface="Times New Roman"/>
                <a:cs typeface="Courier New" pitchFamily="49" charset="0"/>
              </a:rPr>
              <a:t>=</a:t>
            </a:r>
            <a:r>
              <a:rPr lang="pt-BR" sz="1400" b="1" dirty="0">
                <a:solidFill>
                  <a:srgbClr val="000000"/>
                </a:solidFill>
                <a:latin typeface="Courier New" pitchFamily="49" charset="0"/>
                <a:ea typeface="Times New Roman"/>
                <a:cs typeface="Courier New" pitchFamily="49" charset="0"/>
              </a:rPr>
              <a:t> </a:t>
            </a:r>
            <a:r>
              <a:rPr lang="pt-BR" sz="1400" b="1" dirty="0" err="1">
                <a:solidFill>
                  <a:srgbClr val="800000"/>
                </a:solidFill>
                <a:latin typeface="Courier New" pitchFamily="49" charset="0"/>
                <a:ea typeface="Times New Roman"/>
                <a:cs typeface="Courier New" pitchFamily="49" charset="0"/>
              </a:rPr>
              <a:t>new</a:t>
            </a:r>
            <a:r>
              <a:rPr lang="pt-BR" sz="1400" b="1" dirty="0">
                <a:solidFill>
                  <a:srgbClr val="000000"/>
                </a:solidFill>
                <a:latin typeface="Courier New" pitchFamily="49" charset="0"/>
                <a:ea typeface="Times New Roman"/>
                <a:cs typeface="Courier New" pitchFamily="49" charset="0"/>
              </a:rPr>
              <a:t> Circulo</a:t>
            </a:r>
            <a:r>
              <a:rPr lang="pt-BR" sz="1400" b="1" dirty="0">
                <a:solidFill>
                  <a:srgbClr val="808030"/>
                </a:solidFill>
                <a:latin typeface="Courier New" pitchFamily="49" charset="0"/>
                <a:ea typeface="Times New Roman"/>
                <a:cs typeface="Courier New" pitchFamily="49" charset="0"/>
              </a:rPr>
              <a:t>(</a:t>
            </a:r>
            <a:r>
              <a:rPr lang="pt-BR" sz="1400" b="1" dirty="0">
                <a:solidFill>
                  <a:srgbClr val="008C00"/>
                </a:solidFill>
                <a:latin typeface="Courier New" pitchFamily="49" charset="0"/>
                <a:ea typeface="Times New Roman"/>
                <a:cs typeface="Courier New" pitchFamily="49" charset="0"/>
              </a:rPr>
              <a:t>0</a:t>
            </a:r>
            <a:r>
              <a:rPr lang="pt-BR" sz="1400" b="1" dirty="0">
                <a:solidFill>
                  <a:srgbClr val="808030"/>
                </a:solidFill>
                <a:latin typeface="Courier New" pitchFamily="49" charset="0"/>
                <a:ea typeface="Times New Roman"/>
                <a:cs typeface="Courier New" pitchFamily="49" charset="0"/>
              </a:rPr>
              <a:t>,</a:t>
            </a:r>
            <a:r>
              <a:rPr lang="pt-BR" sz="1400" b="1" dirty="0">
                <a:solidFill>
                  <a:srgbClr val="008C00"/>
                </a:solidFill>
                <a:latin typeface="Courier New" pitchFamily="49" charset="0"/>
                <a:ea typeface="Times New Roman"/>
                <a:cs typeface="Courier New" pitchFamily="49" charset="0"/>
              </a:rPr>
              <a:t>0</a:t>
            </a:r>
            <a:r>
              <a:rPr lang="pt-BR" sz="1400" b="1" dirty="0">
                <a:solidFill>
                  <a:srgbClr val="808030"/>
                </a:solidFill>
                <a:latin typeface="Courier New" pitchFamily="49" charset="0"/>
                <a:ea typeface="Times New Roman"/>
                <a:cs typeface="Courier New" pitchFamily="49" charset="0"/>
              </a:rPr>
              <a:t>,</a:t>
            </a:r>
            <a:r>
              <a:rPr lang="pt-BR" sz="1400" b="1" dirty="0">
                <a:solidFill>
                  <a:srgbClr val="008C00"/>
                </a:solidFill>
                <a:latin typeface="Courier New" pitchFamily="49" charset="0"/>
                <a:ea typeface="Times New Roman"/>
                <a:cs typeface="Courier New" pitchFamily="49" charset="0"/>
              </a:rPr>
              <a:t>2</a:t>
            </a:r>
            <a:r>
              <a:rPr lang="pt-BR" sz="1400" b="1" dirty="0">
                <a:solidFill>
                  <a:srgbClr val="808030"/>
                </a:solidFill>
                <a:latin typeface="Courier New" pitchFamily="49" charset="0"/>
                <a:ea typeface="Times New Roman"/>
                <a:cs typeface="Courier New" pitchFamily="49" charset="0"/>
              </a:rPr>
              <a:t>)</a:t>
            </a:r>
            <a:r>
              <a:rPr lang="pt-BR" sz="1400" b="1" dirty="0">
                <a:solidFill>
                  <a:srgbClr val="800080"/>
                </a:solidFill>
                <a:latin typeface="Courier New" pitchFamily="49" charset="0"/>
                <a:ea typeface="Times New Roman"/>
                <a:cs typeface="Courier New" pitchFamily="49" charset="0"/>
              </a:rPr>
              <a:t>;</a:t>
            </a:r>
            <a:endParaRPr lang="pt-BR" sz="1400" b="1" dirty="0">
              <a:latin typeface="Courier New" pitchFamily="49" charset="0"/>
              <a:ea typeface="Calibri"/>
              <a:cs typeface="Courier New" pitchFamily="49" charset="0"/>
            </a:endParaRPr>
          </a:p>
          <a:p>
            <a:pPr>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1400" b="1" dirty="0">
                <a:solidFill>
                  <a:srgbClr val="000000"/>
                </a:solidFill>
                <a:latin typeface="Courier New" pitchFamily="49" charset="0"/>
                <a:ea typeface="Times New Roman"/>
                <a:cs typeface="Courier New" pitchFamily="49" charset="0"/>
              </a:rPr>
              <a:t>        Circulo c2 </a:t>
            </a:r>
            <a:r>
              <a:rPr lang="pt-BR" sz="1400" b="1" dirty="0">
                <a:solidFill>
                  <a:srgbClr val="808030"/>
                </a:solidFill>
                <a:latin typeface="Courier New" pitchFamily="49" charset="0"/>
                <a:ea typeface="Times New Roman"/>
                <a:cs typeface="Courier New" pitchFamily="49" charset="0"/>
              </a:rPr>
              <a:t>=</a:t>
            </a:r>
            <a:r>
              <a:rPr lang="pt-BR" sz="1400" b="1" dirty="0">
                <a:solidFill>
                  <a:srgbClr val="000000"/>
                </a:solidFill>
                <a:latin typeface="Courier New" pitchFamily="49" charset="0"/>
                <a:ea typeface="Times New Roman"/>
                <a:cs typeface="Courier New" pitchFamily="49" charset="0"/>
              </a:rPr>
              <a:t> </a:t>
            </a:r>
            <a:r>
              <a:rPr lang="pt-BR" sz="1400" b="1" dirty="0" err="1">
                <a:solidFill>
                  <a:srgbClr val="800000"/>
                </a:solidFill>
                <a:latin typeface="Courier New" pitchFamily="49" charset="0"/>
                <a:ea typeface="Times New Roman"/>
                <a:cs typeface="Courier New" pitchFamily="49" charset="0"/>
              </a:rPr>
              <a:t>new</a:t>
            </a:r>
            <a:r>
              <a:rPr lang="pt-BR" sz="1400" b="1" dirty="0">
                <a:solidFill>
                  <a:srgbClr val="000000"/>
                </a:solidFill>
                <a:latin typeface="Courier New" pitchFamily="49" charset="0"/>
                <a:ea typeface="Times New Roman"/>
                <a:cs typeface="Courier New" pitchFamily="49" charset="0"/>
              </a:rPr>
              <a:t> Circulo</a:t>
            </a:r>
            <a:r>
              <a:rPr lang="pt-BR" sz="1400" b="1" dirty="0">
                <a:solidFill>
                  <a:srgbClr val="808030"/>
                </a:solidFill>
                <a:latin typeface="Courier New" pitchFamily="49" charset="0"/>
                <a:ea typeface="Times New Roman"/>
                <a:cs typeface="Courier New" pitchFamily="49" charset="0"/>
              </a:rPr>
              <a:t>(</a:t>
            </a:r>
            <a:r>
              <a:rPr lang="pt-BR" sz="1400" b="1" dirty="0">
                <a:solidFill>
                  <a:srgbClr val="008C00"/>
                </a:solidFill>
                <a:latin typeface="Courier New" pitchFamily="49" charset="0"/>
                <a:ea typeface="Times New Roman"/>
                <a:cs typeface="Courier New" pitchFamily="49" charset="0"/>
              </a:rPr>
              <a:t>2</a:t>
            </a:r>
            <a:r>
              <a:rPr lang="pt-BR" sz="1400" b="1" dirty="0">
                <a:solidFill>
                  <a:srgbClr val="808030"/>
                </a:solidFill>
                <a:latin typeface="Courier New" pitchFamily="49" charset="0"/>
                <a:ea typeface="Times New Roman"/>
                <a:cs typeface="Courier New" pitchFamily="49" charset="0"/>
              </a:rPr>
              <a:t>,</a:t>
            </a:r>
            <a:r>
              <a:rPr lang="pt-BR" sz="1400" b="1" dirty="0">
                <a:solidFill>
                  <a:srgbClr val="008C00"/>
                </a:solidFill>
                <a:latin typeface="Courier New" pitchFamily="49" charset="0"/>
                <a:ea typeface="Times New Roman"/>
                <a:cs typeface="Courier New" pitchFamily="49" charset="0"/>
              </a:rPr>
              <a:t>2</a:t>
            </a:r>
            <a:r>
              <a:rPr lang="pt-BR" sz="1400" b="1" dirty="0">
                <a:solidFill>
                  <a:srgbClr val="808030"/>
                </a:solidFill>
                <a:latin typeface="Courier New" pitchFamily="49" charset="0"/>
                <a:ea typeface="Times New Roman"/>
                <a:cs typeface="Courier New" pitchFamily="49" charset="0"/>
              </a:rPr>
              <a:t>,</a:t>
            </a:r>
            <a:r>
              <a:rPr lang="pt-BR" sz="1400" b="1" dirty="0">
                <a:solidFill>
                  <a:srgbClr val="008C00"/>
                </a:solidFill>
                <a:latin typeface="Courier New" pitchFamily="49" charset="0"/>
                <a:ea typeface="Times New Roman"/>
                <a:cs typeface="Courier New" pitchFamily="49" charset="0"/>
              </a:rPr>
              <a:t>3</a:t>
            </a:r>
            <a:r>
              <a:rPr lang="pt-BR" sz="1400" b="1" dirty="0">
                <a:solidFill>
                  <a:srgbClr val="808030"/>
                </a:solidFill>
                <a:latin typeface="Courier New" pitchFamily="49" charset="0"/>
                <a:ea typeface="Times New Roman"/>
                <a:cs typeface="Courier New" pitchFamily="49" charset="0"/>
              </a:rPr>
              <a:t>)</a:t>
            </a:r>
            <a:r>
              <a:rPr lang="pt-BR" sz="1400" b="1" dirty="0">
                <a:solidFill>
                  <a:srgbClr val="800080"/>
                </a:solidFill>
                <a:latin typeface="Courier New" pitchFamily="49" charset="0"/>
                <a:ea typeface="Times New Roman"/>
                <a:cs typeface="Courier New" pitchFamily="49" charset="0"/>
              </a:rPr>
              <a:t>;</a:t>
            </a:r>
            <a:endParaRPr lang="pt-BR" sz="1400" b="1" dirty="0">
              <a:latin typeface="Courier New" pitchFamily="49" charset="0"/>
              <a:ea typeface="Calibri"/>
              <a:cs typeface="Courier New" pitchFamily="49" charset="0"/>
            </a:endParaRPr>
          </a:p>
          <a:p>
            <a:pPr>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1400" b="1" dirty="0">
                <a:solidFill>
                  <a:srgbClr val="000000"/>
                </a:solidFill>
                <a:latin typeface="Courier New" pitchFamily="49" charset="0"/>
                <a:ea typeface="Times New Roman"/>
                <a:cs typeface="Courier New" pitchFamily="49" charset="0"/>
              </a:rPr>
              <a:t>        </a:t>
            </a:r>
            <a:endParaRPr lang="pt-BR" sz="1400" b="1" dirty="0">
              <a:latin typeface="Courier New" pitchFamily="49" charset="0"/>
              <a:ea typeface="Calibri"/>
              <a:cs typeface="Courier New" pitchFamily="49" charset="0"/>
            </a:endParaRPr>
          </a:p>
          <a:p>
            <a:pPr>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1400" b="1" dirty="0">
                <a:solidFill>
                  <a:srgbClr val="000000"/>
                </a:solidFill>
                <a:latin typeface="Courier New" pitchFamily="49" charset="0"/>
                <a:ea typeface="Times New Roman"/>
                <a:cs typeface="Courier New" pitchFamily="49" charset="0"/>
              </a:rPr>
              <a:t>        </a:t>
            </a:r>
            <a:r>
              <a:rPr lang="pt-BR" sz="1400" b="1" dirty="0" err="1">
                <a:solidFill>
                  <a:srgbClr val="000000"/>
                </a:solidFill>
                <a:latin typeface="Courier New" pitchFamily="49" charset="0"/>
                <a:ea typeface="Times New Roman"/>
                <a:cs typeface="Courier New" pitchFamily="49" charset="0"/>
              </a:rPr>
              <a:t>CompositePrimitivaGrafica</a:t>
            </a:r>
            <a:r>
              <a:rPr lang="pt-BR" sz="1400" b="1" dirty="0">
                <a:solidFill>
                  <a:srgbClr val="000000"/>
                </a:solidFill>
                <a:latin typeface="Courier New" pitchFamily="49" charset="0"/>
                <a:ea typeface="Times New Roman"/>
                <a:cs typeface="Courier New" pitchFamily="49" charset="0"/>
              </a:rPr>
              <a:t> comp1 </a:t>
            </a:r>
            <a:r>
              <a:rPr lang="pt-BR" sz="1400" b="1" dirty="0">
                <a:solidFill>
                  <a:srgbClr val="808030"/>
                </a:solidFill>
                <a:latin typeface="Courier New" pitchFamily="49" charset="0"/>
                <a:ea typeface="Times New Roman"/>
                <a:cs typeface="Courier New" pitchFamily="49" charset="0"/>
              </a:rPr>
              <a:t>=</a:t>
            </a:r>
            <a:r>
              <a:rPr lang="pt-BR" sz="1400" b="1" dirty="0">
                <a:solidFill>
                  <a:srgbClr val="000000"/>
                </a:solidFill>
                <a:latin typeface="Courier New" pitchFamily="49" charset="0"/>
                <a:ea typeface="Times New Roman"/>
                <a:cs typeface="Courier New" pitchFamily="49" charset="0"/>
              </a:rPr>
              <a:t> </a:t>
            </a:r>
            <a:r>
              <a:rPr lang="pt-BR" sz="1400" b="1" dirty="0" err="1">
                <a:solidFill>
                  <a:srgbClr val="800000"/>
                </a:solidFill>
                <a:latin typeface="Courier New" pitchFamily="49" charset="0"/>
                <a:ea typeface="Times New Roman"/>
                <a:cs typeface="Courier New" pitchFamily="49" charset="0"/>
              </a:rPr>
              <a:t>new</a:t>
            </a:r>
            <a:r>
              <a:rPr lang="pt-BR" sz="1400" b="1" dirty="0">
                <a:solidFill>
                  <a:srgbClr val="000000"/>
                </a:solidFill>
                <a:latin typeface="Courier New" pitchFamily="49" charset="0"/>
                <a:ea typeface="Times New Roman"/>
                <a:cs typeface="Courier New" pitchFamily="49" charset="0"/>
              </a:rPr>
              <a:t> </a:t>
            </a:r>
            <a:r>
              <a:rPr lang="pt-BR" sz="1400" b="1" dirty="0" err="1">
                <a:solidFill>
                  <a:srgbClr val="000000"/>
                </a:solidFill>
                <a:latin typeface="Courier New" pitchFamily="49" charset="0"/>
                <a:ea typeface="Times New Roman"/>
                <a:cs typeface="Courier New" pitchFamily="49" charset="0"/>
              </a:rPr>
              <a:t>CompositePrimitivaGrafica</a:t>
            </a:r>
            <a:r>
              <a:rPr lang="pt-BR" sz="1400" b="1" dirty="0">
                <a:solidFill>
                  <a:srgbClr val="808030"/>
                </a:solidFill>
                <a:latin typeface="Courier New" pitchFamily="49" charset="0"/>
                <a:ea typeface="Times New Roman"/>
                <a:cs typeface="Courier New" pitchFamily="49" charset="0"/>
              </a:rPr>
              <a:t>()</a:t>
            </a:r>
            <a:r>
              <a:rPr lang="pt-BR" sz="1400" b="1" dirty="0">
                <a:solidFill>
                  <a:srgbClr val="800080"/>
                </a:solidFill>
                <a:latin typeface="Courier New" pitchFamily="49" charset="0"/>
                <a:ea typeface="Times New Roman"/>
                <a:cs typeface="Courier New" pitchFamily="49" charset="0"/>
              </a:rPr>
              <a:t>;</a:t>
            </a:r>
            <a:endParaRPr lang="pt-BR" sz="1400" b="1" dirty="0">
              <a:latin typeface="Courier New" pitchFamily="49" charset="0"/>
              <a:ea typeface="Calibri"/>
              <a:cs typeface="Courier New" pitchFamily="49" charset="0"/>
            </a:endParaRPr>
          </a:p>
          <a:p>
            <a:pPr>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1400" b="1" dirty="0">
                <a:solidFill>
                  <a:srgbClr val="000000"/>
                </a:solidFill>
                <a:latin typeface="Courier New" pitchFamily="49" charset="0"/>
                <a:ea typeface="Times New Roman"/>
                <a:cs typeface="Courier New" pitchFamily="49" charset="0"/>
              </a:rPr>
              <a:t>        comp1</a:t>
            </a:r>
            <a:r>
              <a:rPr lang="pt-BR" sz="1400" b="1" dirty="0">
                <a:solidFill>
                  <a:srgbClr val="808030"/>
                </a:solidFill>
                <a:latin typeface="Courier New" pitchFamily="49" charset="0"/>
                <a:ea typeface="Times New Roman"/>
                <a:cs typeface="Courier New" pitchFamily="49" charset="0"/>
              </a:rPr>
              <a:t>.</a:t>
            </a:r>
            <a:r>
              <a:rPr lang="pt-BR" sz="1400" b="1" dirty="0" err="1">
                <a:solidFill>
                  <a:srgbClr val="000000"/>
                </a:solidFill>
                <a:latin typeface="Courier New" pitchFamily="49" charset="0"/>
                <a:ea typeface="Times New Roman"/>
                <a:cs typeface="Courier New" pitchFamily="49" charset="0"/>
              </a:rPr>
              <a:t>add</a:t>
            </a:r>
            <a:r>
              <a:rPr lang="pt-BR" sz="1400" b="1" dirty="0">
                <a:solidFill>
                  <a:srgbClr val="808030"/>
                </a:solidFill>
                <a:latin typeface="Courier New" pitchFamily="49" charset="0"/>
                <a:ea typeface="Times New Roman"/>
                <a:cs typeface="Courier New" pitchFamily="49" charset="0"/>
              </a:rPr>
              <a:t>(</a:t>
            </a:r>
            <a:r>
              <a:rPr lang="pt-BR" sz="1400" b="1" dirty="0">
                <a:solidFill>
                  <a:srgbClr val="000000"/>
                </a:solidFill>
                <a:latin typeface="Courier New" pitchFamily="49" charset="0"/>
                <a:ea typeface="Times New Roman"/>
                <a:cs typeface="Courier New" pitchFamily="49" charset="0"/>
              </a:rPr>
              <a:t>r1</a:t>
            </a:r>
            <a:r>
              <a:rPr lang="pt-BR" sz="1400" b="1" dirty="0">
                <a:solidFill>
                  <a:srgbClr val="808030"/>
                </a:solidFill>
                <a:latin typeface="Courier New" pitchFamily="49" charset="0"/>
                <a:ea typeface="Times New Roman"/>
                <a:cs typeface="Courier New" pitchFamily="49" charset="0"/>
              </a:rPr>
              <a:t>)</a:t>
            </a:r>
            <a:r>
              <a:rPr lang="pt-BR" sz="1400" b="1" dirty="0">
                <a:solidFill>
                  <a:srgbClr val="800080"/>
                </a:solidFill>
                <a:latin typeface="Courier New" pitchFamily="49" charset="0"/>
                <a:ea typeface="Times New Roman"/>
                <a:cs typeface="Courier New" pitchFamily="49" charset="0"/>
              </a:rPr>
              <a:t>;</a:t>
            </a:r>
            <a:endParaRPr lang="pt-BR" sz="1400" b="1" dirty="0">
              <a:latin typeface="Courier New" pitchFamily="49" charset="0"/>
              <a:ea typeface="Calibri"/>
              <a:cs typeface="Courier New" pitchFamily="49" charset="0"/>
            </a:endParaRPr>
          </a:p>
          <a:p>
            <a:pPr>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1400" b="1" dirty="0">
                <a:solidFill>
                  <a:srgbClr val="000000"/>
                </a:solidFill>
                <a:latin typeface="Courier New" pitchFamily="49" charset="0"/>
                <a:ea typeface="Times New Roman"/>
                <a:cs typeface="Courier New" pitchFamily="49" charset="0"/>
              </a:rPr>
              <a:t>        </a:t>
            </a:r>
            <a:r>
              <a:rPr lang="en-US" sz="1400" b="1" dirty="0">
                <a:solidFill>
                  <a:srgbClr val="000000"/>
                </a:solidFill>
                <a:latin typeface="Courier New" pitchFamily="49" charset="0"/>
                <a:ea typeface="Times New Roman"/>
                <a:cs typeface="Courier New" pitchFamily="49" charset="0"/>
              </a:rPr>
              <a:t>comp1</a:t>
            </a:r>
            <a:r>
              <a:rPr lang="en-US" sz="1400" b="1" dirty="0">
                <a:solidFill>
                  <a:srgbClr val="808030"/>
                </a:solidFill>
                <a:latin typeface="Courier New" pitchFamily="49" charset="0"/>
                <a:ea typeface="Times New Roman"/>
                <a:cs typeface="Courier New" pitchFamily="49" charset="0"/>
              </a:rPr>
              <a:t>.</a:t>
            </a:r>
            <a:r>
              <a:rPr lang="en-US" sz="1400" b="1" dirty="0">
                <a:solidFill>
                  <a:srgbClr val="000000"/>
                </a:solidFill>
                <a:latin typeface="Courier New" pitchFamily="49" charset="0"/>
                <a:ea typeface="Times New Roman"/>
                <a:cs typeface="Courier New" pitchFamily="49" charset="0"/>
              </a:rPr>
              <a:t>add</a:t>
            </a:r>
            <a:r>
              <a:rPr lang="en-US" sz="1400" b="1" dirty="0">
                <a:solidFill>
                  <a:srgbClr val="808030"/>
                </a:solidFill>
                <a:latin typeface="Courier New" pitchFamily="49" charset="0"/>
                <a:ea typeface="Times New Roman"/>
                <a:cs typeface="Courier New" pitchFamily="49" charset="0"/>
              </a:rPr>
              <a:t>(</a:t>
            </a:r>
            <a:r>
              <a:rPr lang="en-US" sz="1400" b="1" dirty="0">
                <a:solidFill>
                  <a:srgbClr val="000000"/>
                </a:solidFill>
                <a:latin typeface="Courier New" pitchFamily="49" charset="0"/>
                <a:ea typeface="Times New Roman"/>
                <a:cs typeface="Courier New" pitchFamily="49" charset="0"/>
              </a:rPr>
              <a:t>c1</a:t>
            </a:r>
            <a:r>
              <a:rPr lang="en-US" sz="1400" b="1" dirty="0">
                <a:solidFill>
                  <a:srgbClr val="808030"/>
                </a:solidFill>
                <a:latin typeface="Courier New" pitchFamily="49" charset="0"/>
                <a:ea typeface="Times New Roman"/>
                <a:cs typeface="Courier New" pitchFamily="49" charset="0"/>
              </a:rPr>
              <a:t>)</a:t>
            </a:r>
            <a:r>
              <a:rPr lang="en-US" sz="1400" b="1" dirty="0">
                <a:solidFill>
                  <a:srgbClr val="800080"/>
                </a:solidFill>
                <a:latin typeface="Courier New" pitchFamily="49" charset="0"/>
                <a:ea typeface="Times New Roman"/>
                <a:cs typeface="Courier New" pitchFamily="49" charset="0"/>
              </a:rPr>
              <a:t>;</a:t>
            </a:r>
            <a:endParaRPr lang="pt-BR" sz="1400" b="1" dirty="0">
              <a:latin typeface="Courier New" pitchFamily="49" charset="0"/>
              <a:ea typeface="Calibri"/>
              <a:cs typeface="Courier New" pitchFamily="49" charset="0"/>
            </a:endParaRPr>
          </a:p>
          <a:p>
            <a:pPr>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000000"/>
                </a:solidFill>
                <a:latin typeface="Courier New" pitchFamily="49" charset="0"/>
                <a:ea typeface="Times New Roman"/>
                <a:cs typeface="Courier New" pitchFamily="49" charset="0"/>
              </a:rPr>
              <a:t>        comp1</a:t>
            </a:r>
            <a:r>
              <a:rPr lang="en-US" sz="1400" b="1" dirty="0">
                <a:solidFill>
                  <a:srgbClr val="808030"/>
                </a:solidFill>
                <a:latin typeface="Courier New" pitchFamily="49" charset="0"/>
                <a:ea typeface="Times New Roman"/>
                <a:cs typeface="Courier New" pitchFamily="49" charset="0"/>
              </a:rPr>
              <a:t>.</a:t>
            </a:r>
            <a:r>
              <a:rPr lang="en-US" sz="1400" b="1" dirty="0">
                <a:solidFill>
                  <a:srgbClr val="000000"/>
                </a:solidFill>
                <a:latin typeface="Courier New" pitchFamily="49" charset="0"/>
                <a:ea typeface="Times New Roman"/>
                <a:cs typeface="Courier New" pitchFamily="49" charset="0"/>
              </a:rPr>
              <a:t>add</a:t>
            </a:r>
            <a:r>
              <a:rPr lang="en-US" sz="1400" b="1" dirty="0">
                <a:solidFill>
                  <a:srgbClr val="808030"/>
                </a:solidFill>
                <a:latin typeface="Courier New" pitchFamily="49" charset="0"/>
                <a:ea typeface="Times New Roman"/>
                <a:cs typeface="Courier New" pitchFamily="49" charset="0"/>
              </a:rPr>
              <a:t>(</a:t>
            </a:r>
            <a:r>
              <a:rPr lang="en-US" sz="1400" b="1" dirty="0">
                <a:solidFill>
                  <a:srgbClr val="000000"/>
                </a:solidFill>
                <a:latin typeface="Courier New" pitchFamily="49" charset="0"/>
                <a:ea typeface="Times New Roman"/>
                <a:cs typeface="Courier New" pitchFamily="49" charset="0"/>
              </a:rPr>
              <a:t>c2</a:t>
            </a:r>
            <a:r>
              <a:rPr lang="en-US" sz="1400" b="1" dirty="0">
                <a:solidFill>
                  <a:srgbClr val="808030"/>
                </a:solidFill>
                <a:latin typeface="Courier New" pitchFamily="49" charset="0"/>
                <a:ea typeface="Times New Roman"/>
                <a:cs typeface="Courier New" pitchFamily="49" charset="0"/>
              </a:rPr>
              <a:t>)</a:t>
            </a:r>
            <a:r>
              <a:rPr lang="en-US" sz="1400" b="1" dirty="0">
                <a:solidFill>
                  <a:srgbClr val="800080"/>
                </a:solidFill>
                <a:latin typeface="Courier New" pitchFamily="49" charset="0"/>
                <a:ea typeface="Times New Roman"/>
                <a:cs typeface="Courier New" pitchFamily="49" charset="0"/>
              </a:rPr>
              <a:t>;</a:t>
            </a:r>
            <a:endParaRPr lang="pt-BR" sz="1400" b="1" dirty="0">
              <a:latin typeface="Courier New" pitchFamily="49" charset="0"/>
              <a:ea typeface="Calibri"/>
              <a:cs typeface="Courier New" pitchFamily="49" charset="0"/>
            </a:endParaRPr>
          </a:p>
          <a:p>
            <a:pPr>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000000"/>
                </a:solidFill>
                <a:latin typeface="Courier New" pitchFamily="49" charset="0"/>
                <a:ea typeface="Times New Roman"/>
                <a:cs typeface="Courier New" pitchFamily="49" charset="0"/>
              </a:rPr>
              <a:t>        </a:t>
            </a:r>
            <a:r>
              <a:rPr lang="pt-BR" sz="1400" b="1" dirty="0">
                <a:solidFill>
                  <a:srgbClr val="BB7977"/>
                </a:solidFill>
                <a:latin typeface="Courier New" pitchFamily="49" charset="0"/>
                <a:ea typeface="Times New Roman"/>
                <a:cs typeface="Courier New" pitchFamily="49" charset="0"/>
              </a:rPr>
              <a:t>System</a:t>
            </a:r>
            <a:r>
              <a:rPr lang="pt-BR" sz="1400" b="1" dirty="0">
                <a:solidFill>
                  <a:srgbClr val="808030"/>
                </a:solidFill>
                <a:latin typeface="Courier New" pitchFamily="49" charset="0"/>
                <a:ea typeface="Times New Roman"/>
                <a:cs typeface="Courier New" pitchFamily="49" charset="0"/>
              </a:rPr>
              <a:t>.</a:t>
            </a:r>
            <a:r>
              <a:rPr lang="pt-BR" sz="1400" b="1" dirty="0" err="1">
                <a:solidFill>
                  <a:srgbClr val="000000"/>
                </a:solidFill>
                <a:latin typeface="Courier New" pitchFamily="49" charset="0"/>
                <a:ea typeface="Times New Roman"/>
                <a:cs typeface="Courier New" pitchFamily="49" charset="0"/>
              </a:rPr>
              <a:t>out</a:t>
            </a:r>
            <a:r>
              <a:rPr lang="pt-BR" sz="1400" b="1" dirty="0" err="1">
                <a:solidFill>
                  <a:srgbClr val="808030"/>
                </a:solidFill>
                <a:latin typeface="Courier New" pitchFamily="49" charset="0"/>
                <a:ea typeface="Times New Roman"/>
                <a:cs typeface="Courier New" pitchFamily="49" charset="0"/>
              </a:rPr>
              <a:t>.</a:t>
            </a:r>
            <a:r>
              <a:rPr lang="pt-BR" sz="1400" b="1" dirty="0" err="1">
                <a:solidFill>
                  <a:srgbClr val="000000"/>
                </a:solidFill>
                <a:latin typeface="Courier New" pitchFamily="49" charset="0"/>
                <a:ea typeface="Times New Roman"/>
                <a:cs typeface="Courier New" pitchFamily="49" charset="0"/>
              </a:rPr>
              <a:t>println</a:t>
            </a:r>
            <a:r>
              <a:rPr lang="pt-BR" sz="1400" b="1" dirty="0">
                <a:solidFill>
                  <a:srgbClr val="808030"/>
                </a:solidFill>
                <a:latin typeface="Courier New" pitchFamily="49" charset="0"/>
                <a:ea typeface="Times New Roman"/>
                <a:cs typeface="Courier New" pitchFamily="49" charset="0"/>
              </a:rPr>
              <a:t>(</a:t>
            </a:r>
            <a:r>
              <a:rPr lang="pt-BR" sz="1400" b="1" dirty="0">
                <a:solidFill>
                  <a:srgbClr val="0000E6"/>
                </a:solidFill>
                <a:latin typeface="Courier New" pitchFamily="49" charset="0"/>
                <a:ea typeface="Times New Roman"/>
                <a:cs typeface="Courier New" pitchFamily="49" charset="0"/>
              </a:rPr>
              <a:t>"Primeiro objeto composto:"</a:t>
            </a:r>
            <a:r>
              <a:rPr lang="pt-BR" sz="1400" b="1" dirty="0">
                <a:solidFill>
                  <a:srgbClr val="808030"/>
                </a:solidFill>
                <a:latin typeface="Courier New" pitchFamily="49" charset="0"/>
                <a:ea typeface="Times New Roman"/>
                <a:cs typeface="Courier New" pitchFamily="49" charset="0"/>
              </a:rPr>
              <a:t>)</a:t>
            </a:r>
            <a:r>
              <a:rPr lang="pt-BR" sz="1400" b="1" dirty="0">
                <a:solidFill>
                  <a:srgbClr val="800080"/>
                </a:solidFill>
                <a:latin typeface="Courier New" pitchFamily="49" charset="0"/>
                <a:ea typeface="Times New Roman"/>
                <a:cs typeface="Courier New" pitchFamily="49" charset="0"/>
              </a:rPr>
              <a:t>;</a:t>
            </a:r>
            <a:endParaRPr lang="pt-BR" sz="1400" b="1" dirty="0">
              <a:latin typeface="Courier New" pitchFamily="49" charset="0"/>
              <a:ea typeface="Calibri"/>
              <a:cs typeface="Courier New" pitchFamily="49" charset="0"/>
            </a:endParaRPr>
          </a:p>
          <a:p>
            <a:pPr>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1400" b="1" dirty="0">
                <a:solidFill>
                  <a:srgbClr val="000000"/>
                </a:solidFill>
                <a:latin typeface="Courier New" pitchFamily="49" charset="0"/>
                <a:ea typeface="Times New Roman"/>
                <a:cs typeface="Courier New" pitchFamily="49" charset="0"/>
              </a:rPr>
              <a:t>        comp1</a:t>
            </a:r>
            <a:r>
              <a:rPr lang="pt-BR" sz="1400" b="1" dirty="0">
                <a:solidFill>
                  <a:srgbClr val="808030"/>
                </a:solidFill>
                <a:latin typeface="Courier New" pitchFamily="49" charset="0"/>
                <a:ea typeface="Times New Roman"/>
                <a:cs typeface="Courier New" pitchFamily="49" charset="0"/>
              </a:rPr>
              <a:t>.</a:t>
            </a:r>
            <a:r>
              <a:rPr lang="pt-BR" sz="1400" b="1" dirty="0" err="1">
                <a:solidFill>
                  <a:srgbClr val="000000"/>
                </a:solidFill>
                <a:latin typeface="Courier New" pitchFamily="49" charset="0"/>
                <a:ea typeface="Times New Roman"/>
                <a:cs typeface="Courier New" pitchFamily="49" charset="0"/>
              </a:rPr>
              <a:t>draw</a:t>
            </a:r>
            <a:r>
              <a:rPr lang="pt-BR" sz="1400" b="1" dirty="0">
                <a:solidFill>
                  <a:srgbClr val="808030"/>
                </a:solidFill>
                <a:latin typeface="Courier New" pitchFamily="49" charset="0"/>
                <a:ea typeface="Times New Roman"/>
                <a:cs typeface="Courier New" pitchFamily="49" charset="0"/>
              </a:rPr>
              <a:t>()</a:t>
            </a:r>
            <a:r>
              <a:rPr lang="pt-BR" sz="1400" b="1" dirty="0">
                <a:solidFill>
                  <a:srgbClr val="800080"/>
                </a:solidFill>
                <a:latin typeface="Courier New" pitchFamily="49" charset="0"/>
                <a:ea typeface="Times New Roman"/>
                <a:cs typeface="Courier New" pitchFamily="49" charset="0"/>
              </a:rPr>
              <a:t>;</a:t>
            </a:r>
            <a:endParaRPr lang="pt-BR" sz="1400" b="1" dirty="0">
              <a:latin typeface="Courier New" pitchFamily="49" charset="0"/>
              <a:ea typeface="Calibri"/>
              <a:cs typeface="Courier New" pitchFamily="49" charset="0"/>
            </a:endParaRPr>
          </a:p>
          <a:p>
            <a:pPr>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1400" b="1" dirty="0">
                <a:solidFill>
                  <a:srgbClr val="000000"/>
                </a:solidFill>
                <a:latin typeface="Courier New" pitchFamily="49" charset="0"/>
                <a:ea typeface="Times New Roman"/>
                <a:cs typeface="Courier New" pitchFamily="49" charset="0"/>
              </a:rPr>
              <a:t> </a:t>
            </a:r>
            <a:endParaRPr lang="pt-BR" sz="1400" b="1" dirty="0">
              <a:latin typeface="Courier New" pitchFamily="49" charset="0"/>
              <a:ea typeface="Calibri"/>
              <a:cs typeface="Courier New" pitchFamily="49" charset="0"/>
            </a:endParaRPr>
          </a:p>
          <a:p>
            <a:pPr>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1400" b="1" dirty="0">
                <a:solidFill>
                  <a:srgbClr val="000000"/>
                </a:solidFill>
                <a:latin typeface="Courier New" pitchFamily="49" charset="0"/>
                <a:ea typeface="Times New Roman"/>
                <a:cs typeface="Courier New" pitchFamily="49" charset="0"/>
              </a:rPr>
              <a:t>        </a:t>
            </a:r>
            <a:r>
              <a:rPr lang="pt-BR" sz="1400" b="1" dirty="0" err="1">
                <a:solidFill>
                  <a:srgbClr val="000000"/>
                </a:solidFill>
                <a:latin typeface="Courier New" pitchFamily="49" charset="0"/>
                <a:ea typeface="Times New Roman"/>
                <a:cs typeface="Courier New" pitchFamily="49" charset="0"/>
              </a:rPr>
              <a:t>CompositePrimitivaGrafica</a:t>
            </a:r>
            <a:r>
              <a:rPr lang="pt-BR" sz="1400" b="1" dirty="0">
                <a:solidFill>
                  <a:srgbClr val="000000"/>
                </a:solidFill>
                <a:latin typeface="Courier New" pitchFamily="49" charset="0"/>
                <a:ea typeface="Times New Roman"/>
                <a:cs typeface="Courier New" pitchFamily="49" charset="0"/>
              </a:rPr>
              <a:t> comp2 </a:t>
            </a:r>
            <a:r>
              <a:rPr lang="pt-BR" sz="1400" b="1" dirty="0">
                <a:solidFill>
                  <a:srgbClr val="808030"/>
                </a:solidFill>
                <a:latin typeface="Courier New" pitchFamily="49" charset="0"/>
                <a:ea typeface="Times New Roman"/>
                <a:cs typeface="Courier New" pitchFamily="49" charset="0"/>
              </a:rPr>
              <a:t>=</a:t>
            </a:r>
            <a:r>
              <a:rPr lang="pt-BR" sz="1400" b="1" dirty="0">
                <a:solidFill>
                  <a:srgbClr val="000000"/>
                </a:solidFill>
                <a:latin typeface="Courier New" pitchFamily="49" charset="0"/>
                <a:ea typeface="Times New Roman"/>
                <a:cs typeface="Courier New" pitchFamily="49" charset="0"/>
              </a:rPr>
              <a:t> </a:t>
            </a:r>
            <a:r>
              <a:rPr lang="pt-BR" sz="1400" b="1" dirty="0" err="1">
                <a:solidFill>
                  <a:srgbClr val="800000"/>
                </a:solidFill>
                <a:latin typeface="Courier New" pitchFamily="49" charset="0"/>
                <a:ea typeface="Times New Roman"/>
                <a:cs typeface="Courier New" pitchFamily="49" charset="0"/>
              </a:rPr>
              <a:t>new</a:t>
            </a:r>
            <a:r>
              <a:rPr lang="pt-BR" sz="1400" b="1" dirty="0">
                <a:solidFill>
                  <a:srgbClr val="000000"/>
                </a:solidFill>
                <a:latin typeface="Courier New" pitchFamily="49" charset="0"/>
                <a:ea typeface="Times New Roman"/>
                <a:cs typeface="Courier New" pitchFamily="49" charset="0"/>
              </a:rPr>
              <a:t> </a:t>
            </a:r>
            <a:r>
              <a:rPr lang="pt-BR" sz="1400" b="1" dirty="0" err="1">
                <a:solidFill>
                  <a:srgbClr val="000000"/>
                </a:solidFill>
                <a:latin typeface="Courier New" pitchFamily="49" charset="0"/>
                <a:ea typeface="Times New Roman"/>
                <a:cs typeface="Courier New" pitchFamily="49" charset="0"/>
              </a:rPr>
              <a:t>CompositePrimitivaGrafica</a:t>
            </a:r>
            <a:r>
              <a:rPr lang="pt-BR" sz="1400" b="1" dirty="0">
                <a:solidFill>
                  <a:srgbClr val="808030"/>
                </a:solidFill>
                <a:latin typeface="Courier New" pitchFamily="49" charset="0"/>
                <a:ea typeface="Times New Roman"/>
                <a:cs typeface="Courier New" pitchFamily="49" charset="0"/>
              </a:rPr>
              <a:t>()</a:t>
            </a:r>
            <a:r>
              <a:rPr lang="pt-BR" sz="1400" b="1" dirty="0">
                <a:solidFill>
                  <a:srgbClr val="800080"/>
                </a:solidFill>
                <a:latin typeface="Courier New" pitchFamily="49" charset="0"/>
                <a:ea typeface="Times New Roman"/>
                <a:cs typeface="Courier New" pitchFamily="49" charset="0"/>
              </a:rPr>
              <a:t>;</a:t>
            </a:r>
            <a:r>
              <a:rPr lang="pt-BR" sz="1400" b="1" dirty="0">
                <a:solidFill>
                  <a:srgbClr val="000000"/>
                </a:solidFill>
                <a:latin typeface="Courier New" pitchFamily="49" charset="0"/>
                <a:ea typeface="Times New Roman"/>
                <a:cs typeface="Courier New" pitchFamily="49" charset="0"/>
              </a:rPr>
              <a:t>                </a:t>
            </a:r>
            <a:endParaRPr lang="pt-BR" sz="1400" b="1" dirty="0">
              <a:latin typeface="Courier New" pitchFamily="49" charset="0"/>
              <a:ea typeface="Calibri"/>
              <a:cs typeface="Courier New" pitchFamily="49" charset="0"/>
            </a:endParaRPr>
          </a:p>
          <a:p>
            <a:pPr>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1400" b="1" dirty="0">
                <a:solidFill>
                  <a:srgbClr val="000000"/>
                </a:solidFill>
                <a:latin typeface="Courier New" pitchFamily="49" charset="0"/>
                <a:ea typeface="Times New Roman"/>
                <a:cs typeface="Courier New" pitchFamily="49" charset="0"/>
              </a:rPr>
              <a:t>        comp2</a:t>
            </a:r>
            <a:r>
              <a:rPr lang="pt-BR" sz="1400" b="1" dirty="0">
                <a:solidFill>
                  <a:srgbClr val="808030"/>
                </a:solidFill>
                <a:latin typeface="Courier New" pitchFamily="49" charset="0"/>
                <a:ea typeface="Times New Roman"/>
                <a:cs typeface="Courier New" pitchFamily="49" charset="0"/>
              </a:rPr>
              <a:t>.</a:t>
            </a:r>
            <a:r>
              <a:rPr lang="pt-BR" sz="1400" b="1" dirty="0" err="1">
                <a:solidFill>
                  <a:srgbClr val="000000"/>
                </a:solidFill>
                <a:latin typeface="Courier New" pitchFamily="49" charset="0"/>
                <a:ea typeface="Times New Roman"/>
                <a:cs typeface="Courier New" pitchFamily="49" charset="0"/>
              </a:rPr>
              <a:t>add</a:t>
            </a:r>
            <a:r>
              <a:rPr lang="pt-BR" sz="1400" b="1" dirty="0">
                <a:solidFill>
                  <a:srgbClr val="808030"/>
                </a:solidFill>
                <a:latin typeface="Courier New" pitchFamily="49" charset="0"/>
                <a:ea typeface="Times New Roman"/>
                <a:cs typeface="Courier New" pitchFamily="49" charset="0"/>
              </a:rPr>
              <a:t>(</a:t>
            </a:r>
            <a:r>
              <a:rPr lang="pt-BR" sz="1400" b="1" dirty="0">
                <a:solidFill>
                  <a:srgbClr val="000000"/>
                </a:solidFill>
                <a:latin typeface="Courier New" pitchFamily="49" charset="0"/>
                <a:ea typeface="Times New Roman"/>
                <a:cs typeface="Courier New" pitchFamily="49" charset="0"/>
              </a:rPr>
              <a:t>r2</a:t>
            </a:r>
            <a:r>
              <a:rPr lang="pt-BR" sz="1400" b="1" dirty="0">
                <a:solidFill>
                  <a:srgbClr val="808030"/>
                </a:solidFill>
                <a:latin typeface="Courier New" pitchFamily="49" charset="0"/>
                <a:ea typeface="Times New Roman"/>
                <a:cs typeface="Courier New" pitchFamily="49" charset="0"/>
              </a:rPr>
              <a:t>)</a:t>
            </a:r>
            <a:r>
              <a:rPr lang="pt-BR" sz="1400" b="1" dirty="0">
                <a:solidFill>
                  <a:srgbClr val="800080"/>
                </a:solidFill>
                <a:latin typeface="Courier New" pitchFamily="49" charset="0"/>
                <a:ea typeface="Times New Roman"/>
                <a:cs typeface="Courier New" pitchFamily="49" charset="0"/>
              </a:rPr>
              <a:t>;</a:t>
            </a:r>
            <a:endParaRPr lang="pt-BR" sz="1400" b="1" dirty="0">
              <a:latin typeface="Courier New" pitchFamily="49" charset="0"/>
              <a:ea typeface="Calibri"/>
              <a:cs typeface="Courier New" pitchFamily="49" charset="0"/>
            </a:endParaRPr>
          </a:p>
          <a:p>
            <a:pPr>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1400" b="1" dirty="0">
                <a:solidFill>
                  <a:srgbClr val="000000"/>
                </a:solidFill>
                <a:latin typeface="Courier New" pitchFamily="49" charset="0"/>
                <a:ea typeface="Times New Roman"/>
                <a:cs typeface="Courier New" pitchFamily="49" charset="0"/>
              </a:rPr>
              <a:t>        comp2</a:t>
            </a:r>
            <a:r>
              <a:rPr lang="pt-BR" sz="1400" b="1" dirty="0">
                <a:solidFill>
                  <a:srgbClr val="808030"/>
                </a:solidFill>
                <a:latin typeface="Courier New" pitchFamily="49" charset="0"/>
                <a:ea typeface="Times New Roman"/>
                <a:cs typeface="Courier New" pitchFamily="49" charset="0"/>
              </a:rPr>
              <a:t>.</a:t>
            </a:r>
            <a:r>
              <a:rPr lang="pt-BR" sz="1400" b="1" dirty="0" err="1">
                <a:solidFill>
                  <a:srgbClr val="000000"/>
                </a:solidFill>
                <a:latin typeface="Courier New" pitchFamily="49" charset="0"/>
                <a:ea typeface="Times New Roman"/>
                <a:cs typeface="Courier New" pitchFamily="49" charset="0"/>
              </a:rPr>
              <a:t>add</a:t>
            </a:r>
            <a:r>
              <a:rPr lang="pt-BR" sz="1400" b="1" dirty="0">
                <a:solidFill>
                  <a:srgbClr val="808030"/>
                </a:solidFill>
                <a:latin typeface="Courier New" pitchFamily="49" charset="0"/>
                <a:ea typeface="Times New Roman"/>
                <a:cs typeface="Courier New" pitchFamily="49" charset="0"/>
              </a:rPr>
              <a:t>(</a:t>
            </a:r>
            <a:r>
              <a:rPr lang="pt-BR" sz="1400" b="1" dirty="0">
                <a:solidFill>
                  <a:srgbClr val="000000"/>
                </a:solidFill>
                <a:latin typeface="Courier New" pitchFamily="49" charset="0"/>
                <a:ea typeface="Times New Roman"/>
                <a:cs typeface="Courier New" pitchFamily="49" charset="0"/>
              </a:rPr>
              <a:t>r3</a:t>
            </a:r>
            <a:r>
              <a:rPr lang="pt-BR" sz="1400" b="1" dirty="0">
                <a:solidFill>
                  <a:srgbClr val="808030"/>
                </a:solidFill>
                <a:latin typeface="Courier New" pitchFamily="49" charset="0"/>
                <a:ea typeface="Times New Roman"/>
                <a:cs typeface="Courier New" pitchFamily="49" charset="0"/>
              </a:rPr>
              <a:t>)</a:t>
            </a:r>
            <a:r>
              <a:rPr lang="pt-BR" sz="1400" b="1" dirty="0">
                <a:solidFill>
                  <a:srgbClr val="800080"/>
                </a:solidFill>
                <a:latin typeface="Courier New" pitchFamily="49" charset="0"/>
                <a:ea typeface="Times New Roman"/>
                <a:cs typeface="Courier New" pitchFamily="49" charset="0"/>
              </a:rPr>
              <a:t>;</a:t>
            </a:r>
            <a:endParaRPr lang="pt-BR" sz="1400" b="1" dirty="0">
              <a:latin typeface="Courier New" pitchFamily="49" charset="0"/>
              <a:ea typeface="Calibri"/>
              <a:cs typeface="Courier New" pitchFamily="49" charset="0"/>
            </a:endParaRPr>
          </a:p>
          <a:p>
            <a:pPr>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1400" b="1" dirty="0">
                <a:solidFill>
                  <a:srgbClr val="000000"/>
                </a:solidFill>
                <a:latin typeface="Courier New" pitchFamily="49" charset="0"/>
                <a:ea typeface="Times New Roman"/>
                <a:cs typeface="Courier New" pitchFamily="49" charset="0"/>
              </a:rPr>
              <a:t>        comp2</a:t>
            </a:r>
            <a:r>
              <a:rPr lang="pt-BR" sz="1400" b="1" dirty="0">
                <a:solidFill>
                  <a:srgbClr val="808030"/>
                </a:solidFill>
                <a:latin typeface="Courier New" pitchFamily="49" charset="0"/>
                <a:ea typeface="Times New Roman"/>
                <a:cs typeface="Courier New" pitchFamily="49" charset="0"/>
              </a:rPr>
              <a:t>.</a:t>
            </a:r>
            <a:r>
              <a:rPr lang="pt-BR" sz="1400" b="1" dirty="0" err="1">
                <a:solidFill>
                  <a:srgbClr val="000000"/>
                </a:solidFill>
                <a:latin typeface="Courier New" pitchFamily="49" charset="0"/>
                <a:ea typeface="Times New Roman"/>
                <a:cs typeface="Courier New" pitchFamily="49" charset="0"/>
              </a:rPr>
              <a:t>add</a:t>
            </a:r>
            <a:r>
              <a:rPr lang="pt-BR" sz="1400" b="1" dirty="0">
                <a:solidFill>
                  <a:srgbClr val="808030"/>
                </a:solidFill>
                <a:latin typeface="Courier New" pitchFamily="49" charset="0"/>
                <a:ea typeface="Times New Roman"/>
                <a:cs typeface="Courier New" pitchFamily="49" charset="0"/>
              </a:rPr>
              <a:t>(</a:t>
            </a:r>
            <a:r>
              <a:rPr lang="pt-BR" sz="1400" b="1" dirty="0">
                <a:solidFill>
                  <a:srgbClr val="000000"/>
                </a:solidFill>
                <a:latin typeface="Courier New" pitchFamily="49" charset="0"/>
                <a:ea typeface="Times New Roman"/>
                <a:cs typeface="Courier New" pitchFamily="49" charset="0"/>
              </a:rPr>
              <a:t>r4</a:t>
            </a:r>
            <a:r>
              <a:rPr lang="pt-BR" sz="1400" b="1" dirty="0">
                <a:solidFill>
                  <a:srgbClr val="808030"/>
                </a:solidFill>
                <a:latin typeface="Courier New" pitchFamily="49" charset="0"/>
                <a:ea typeface="Times New Roman"/>
                <a:cs typeface="Courier New" pitchFamily="49" charset="0"/>
              </a:rPr>
              <a:t>)</a:t>
            </a:r>
            <a:r>
              <a:rPr lang="pt-BR" sz="1400" b="1" dirty="0">
                <a:solidFill>
                  <a:srgbClr val="800080"/>
                </a:solidFill>
                <a:latin typeface="Courier New" pitchFamily="49" charset="0"/>
                <a:ea typeface="Times New Roman"/>
                <a:cs typeface="Courier New" pitchFamily="49" charset="0"/>
              </a:rPr>
              <a:t>;</a:t>
            </a:r>
            <a:endParaRPr lang="pt-BR" sz="1400" b="1" dirty="0">
              <a:latin typeface="Courier New" pitchFamily="49" charset="0"/>
              <a:ea typeface="Calibri"/>
              <a:cs typeface="Courier New" pitchFamily="49" charset="0"/>
            </a:endParaRPr>
          </a:p>
          <a:p>
            <a:pPr>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1400" b="1" dirty="0">
                <a:solidFill>
                  <a:srgbClr val="000000"/>
                </a:solidFill>
                <a:latin typeface="Courier New" pitchFamily="49" charset="0"/>
                <a:ea typeface="Times New Roman"/>
                <a:cs typeface="Courier New" pitchFamily="49" charset="0"/>
              </a:rPr>
              <a:t>        </a:t>
            </a:r>
            <a:r>
              <a:rPr lang="pt-BR" sz="1400" b="1" dirty="0">
                <a:solidFill>
                  <a:srgbClr val="BB7977"/>
                </a:solidFill>
                <a:latin typeface="Courier New" pitchFamily="49" charset="0"/>
                <a:ea typeface="Times New Roman"/>
                <a:cs typeface="Courier New" pitchFamily="49" charset="0"/>
              </a:rPr>
              <a:t>System</a:t>
            </a:r>
            <a:r>
              <a:rPr lang="pt-BR" sz="1400" b="1" dirty="0">
                <a:solidFill>
                  <a:srgbClr val="808030"/>
                </a:solidFill>
                <a:latin typeface="Courier New" pitchFamily="49" charset="0"/>
                <a:ea typeface="Times New Roman"/>
                <a:cs typeface="Courier New" pitchFamily="49" charset="0"/>
              </a:rPr>
              <a:t>.</a:t>
            </a:r>
            <a:r>
              <a:rPr lang="pt-BR" sz="1400" b="1" dirty="0" err="1">
                <a:solidFill>
                  <a:srgbClr val="000000"/>
                </a:solidFill>
                <a:latin typeface="Courier New" pitchFamily="49" charset="0"/>
                <a:ea typeface="Times New Roman"/>
                <a:cs typeface="Courier New" pitchFamily="49" charset="0"/>
              </a:rPr>
              <a:t>out</a:t>
            </a:r>
            <a:r>
              <a:rPr lang="pt-BR" sz="1400" b="1" dirty="0" err="1">
                <a:solidFill>
                  <a:srgbClr val="808030"/>
                </a:solidFill>
                <a:latin typeface="Courier New" pitchFamily="49" charset="0"/>
                <a:ea typeface="Times New Roman"/>
                <a:cs typeface="Courier New" pitchFamily="49" charset="0"/>
              </a:rPr>
              <a:t>.</a:t>
            </a:r>
            <a:r>
              <a:rPr lang="pt-BR" sz="1400" b="1" dirty="0" err="1">
                <a:solidFill>
                  <a:srgbClr val="000000"/>
                </a:solidFill>
                <a:latin typeface="Courier New" pitchFamily="49" charset="0"/>
                <a:ea typeface="Times New Roman"/>
                <a:cs typeface="Courier New" pitchFamily="49" charset="0"/>
              </a:rPr>
              <a:t>println</a:t>
            </a:r>
            <a:r>
              <a:rPr lang="pt-BR" sz="1400" b="1" dirty="0">
                <a:solidFill>
                  <a:srgbClr val="808030"/>
                </a:solidFill>
                <a:latin typeface="Courier New" pitchFamily="49" charset="0"/>
                <a:ea typeface="Times New Roman"/>
                <a:cs typeface="Courier New" pitchFamily="49" charset="0"/>
              </a:rPr>
              <a:t>(</a:t>
            </a:r>
            <a:r>
              <a:rPr lang="pt-BR" sz="1400" b="1" dirty="0">
                <a:solidFill>
                  <a:srgbClr val="0000E6"/>
                </a:solidFill>
                <a:latin typeface="Courier New" pitchFamily="49" charset="0"/>
                <a:ea typeface="Times New Roman"/>
                <a:cs typeface="Courier New" pitchFamily="49" charset="0"/>
              </a:rPr>
              <a:t>"Segundo objeto composto:"</a:t>
            </a:r>
            <a:r>
              <a:rPr lang="pt-BR" sz="1400" b="1" dirty="0">
                <a:solidFill>
                  <a:srgbClr val="808030"/>
                </a:solidFill>
                <a:latin typeface="Courier New" pitchFamily="49" charset="0"/>
                <a:ea typeface="Times New Roman"/>
                <a:cs typeface="Courier New" pitchFamily="49" charset="0"/>
              </a:rPr>
              <a:t>)</a:t>
            </a:r>
            <a:r>
              <a:rPr lang="pt-BR" sz="1400" b="1" dirty="0">
                <a:solidFill>
                  <a:srgbClr val="800080"/>
                </a:solidFill>
                <a:latin typeface="Courier New" pitchFamily="49" charset="0"/>
                <a:ea typeface="Times New Roman"/>
                <a:cs typeface="Courier New" pitchFamily="49" charset="0"/>
              </a:rPr>
              <a:t>;</a:t>
            </a:r>
            <a:endParaRPr lang="pt-BR" sz="1400" b="1" dirty="0">
              <a:latin typeface="Courier New" pitchFamily="49" charset="0"/>
              <a:ea typeface="Calibri"/>
              <a:cs typeface="Courier New" pitchFamily="49" charset="0"/>
            </a:endParaRPr>
          </a:p>
          <a:p>
            <a:pPr>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1400" b="1" dirty="0">
                <a:solidFill>
                  <a:srgbClr val="000000"/>
                </a:solidFill>
                <a:latin typeface="Courier New" pitchFamily="49" charset="0"/>
                <a:ea typeface="Times New Roman"/>
                <a:cs typeface="Courier New" pitchFamily="49" charset="0"/>
              </a:rPr>
              <a:t>        comp2</a:t>
            </a:r>
            <a:r>
              <a:rPr lang="pt-BR" sz="1400" b="1" dirty="0">
                <a:solidFill>
                  <a:srgbClr val="808030"/>
                </a:solidFill>
                <a:latin typeface="Courier New" pitchFamily="49" charset="0"/>
                <a:ea typeface="Times New Roman"/>
                <a:cs typeface="Courier New" pitchFamily="49" charset="0"/>
              </a:rPr>
              <a:t>.</a:t>
            </a:r>
            <a:r>
              <a:rPr lang="pt-BR" sz="1400" b="1" dirty="0" err="1">
                <a:solidFill>
                  <a:srgbClr val="000000"/>
                </a:solidFill>
                <a:latin typeface="Courier New" pitchFamily="49" charset="0"/>
                <a:ea typeface="Times New Roman"/>
                <a:cs typeface="Courier New" pitchFamily="49" charset="0"/>
              </a:rPr>
              <a:t>draw</a:t>
            </a:r>
            <a:r>
              <a:rPr lang="pt-BR" sz="1400" b="1" dirty="0">
                <a:solidFill>
                  <a:srgbClr val="808030"/>
                </a:solidFill>
                <a:latin typeface="Courier New" pitchFamily="49" charset="0"/>
                <a:ea typeface="Times New Roman"/>
                <a:cs typeface="Courier New" pitchFamily="49" charset="0"/>
              </a:rPr>
              <a:t>()</a:t>
            </a:r>
            <a:r>
              <a:rPr lang="pt-BR" sz="1400" b="1" dirty="0">
                <a:solidFill>
                  <a:srgbClr val="800080"/>
                </a:solidFill>
                <a:latin typeface="Courier New" pitchFamily="49" charset="0"/>
                <a:ea typeface="Times New Roman"/>
                <a:cs typeface="Courier New" pitchFamily="49" charset="0"/>
              </a:rPr>
              <a:t>;</a:t>
            </a:r>
            <a:endParaRPr lang="pt-BR" sz="1400" b="1" dirty="0">
              <a:latin typeface="Courier New" pitchFamily="49" charset="0"/>
              <a:ea typeface="Calibri"/>
              <a:cs typeface="Courier New" pitchFamily="49" charset="0"/>
            </a:endParaRPr>
          </a:p>
          <a:p>
            <a:pPr>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1400" b="1" dirty="0">
                <a:solidFill>
                  <a:srgbClr val="000000"/>
                </a:solidFill>
                <a:latin typeface="Courier New" pitchFamily="49" charset="0"/>
                <a:ea typeface="Times New Roman"/>
                <a:cs typeface="Courier New" pitchFamily="49" charset="0"/>
              </a:rPr>
              <a:t>    </a:t>
            </a:r>
            <a:r>
              <a:rPr lang="pt-BR" sz="1400" b="1" dirty="0">
                <a:solidFill>
                  <a:srgbClr val="800080"/>
                </a:solidFill>
                <a:latin typeface="Courier New" pitchFamily="49" charset="0"/>
                <a:ea typeface="Times New Roman"/>
                <a:cs typeface="Courier New" pitchFamily="49" charset="0"/>
              </a:rPr>
              <a:t>}</a:t>
            </a:r>
            <a:endParaRPr lang="pt-BR" sz="1400" b="1" dirty="0">
              <a:latin typeface="Courier New" pitchFamily="49" charset="0"/>
              <a:ea typeface="Calibri"/>
              <a:cs typeface="Courier New" pitchFamily="49" charset="0"/>
            </a:endParaRPr>
          </a:p>
          <a:p>
            <a:pPr>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1400" b="1" dirty="0">
                <a:solidFill>
                  <a:srgbClr val="800080"/>
                </a:solidFill>
                <a:latin typeface="Courier New" pitchFamily="49" charset="0"/>
                <a:ea typeface="Times New Roman"/>
                <a:cs typeface="Courier New" pitchFamily="49" charset="0"/>
              </a:rPr>
              <a:t>}</a:t>
            </a:r>
            <a:endParaRPr lang="pt-BR" sz="1400" b="1" dirty="0">
              <a:latin typeface="Courier New" pitchFamily="49" charset="0"/>
              <a:ea typeface="Calibri"/>
              <a:cs typeface="Courier New" pitchFamily="49" charset="0"/>
            </a:endParaRPr>
          </a:p>
          <a:p>
            <a:pPr>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pt-BR" sz="1400" b="1" dirty="0">
              <a:latin typeface="Courier New" pitchFamily="49" charset="0"/>
              <a:ea typeface="Calibri"/>
              <a:cs typeface="Courier New" pitchFamily="49" charset="0"/>
            </a:endParaRPr>
          </a:p>
        </p:txBody>
      </p:sp>
      <p:pic>
        <p:nvPicPr>
          <p:cNvPr id="2051" name="Picture 3"/>
          <p:cNvPicPr>
            <a:picLocks noChangeAspect="1" noChangeArrowheads="1"/>
          </p:cNvPicPr>
          <p:nvPr/>
        </p:nvPicPr>
        <p:blipFill>
          <a:blip r:embed="rId2" cstate="print"/>
          <a:srcRect/>
          <a:stretch>
            <a:fillRect/>
          </a:stretch>
        </p:blipFill>
        <p:spPr bwMode="auto">
          <a:xfrm>
            <a:off x="8858057" y="4879717"/>
            <a:ext cx="3190875" cy="1838325"/>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17550255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Conector reto 2">
            <a:extLst>
              <a:ext uri="{FF2B5EF4-FFF2-40B4-BE49-F238E27FC236}">
                <a16:creationId xmlns:a16="http://schemas.microsoft.com/office/drawing/2014/main" id="{D9D15FE6-C6EB-4B24-BF0D-BB88A20CB4A7}"/>
              </a:ext>
            </a:extLst>
          </p:cNvPr>
          <p:cNvCxnSpPr/>
          <p:nvPr/>
        </p:nvCxnSpPr>
        <p:spPr>
          <a:xfrm>
            <a:off x="825910" y="4581832"/>
            <a:ext cx="1065816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747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pt-BR" b="1" dirty="0"/>
              <a:t>Padrões diversos</a:t>
            </a:r>
          </a:p>
        </p:txBody>
      </p:sp>
      <p:sp>
        <p:nvSpPr>
          <p:cNvPr id="5123" name="Rectangle 3"/>
          <p:cNvSpPr>
            <a:spLocks noGrp="1" noChangeArrowheads="1"/>
          </p:cNvSpPr>
          <p:nvPr>
            <p:ph idx="1"/>
          </p:nvPr>
        </p:nvSpPr>
        <p:spPr/>
        <p:txBody>
          <a:bodyPr>
            <a:normAutofit fontScale="85000" lnSpcReduction="20000"/>
          </a:bodyPr>
          <a:lstStyle/>
          <a:p>
            <a:r>
              <a:rPr lang="pt-BR" dirty="0" err="1"/>
              <a:t>Facade</a:t>
            </a:r>
            <a:endParaRPr lang="pt-BR" dirty="0"/>
          </a:p>
          <a:p>
            <a:r>
              <a:rPr lang="pt-BR" dirty="0" err="1"/>
              <a:t>State</a:t>
            </a:r>
            <a:r>
              <a:rPr lang="pt-BR" dirty="0"/>
              <a:t> </a:t>
            </a:r>
            <a:r>
              <a:rPr lang="pt-BR" dirty="0" err="1"/>
              <a:t>Pattern</a:t>
            </a:r>
            <a:endParaRPr lang="pt-BR" dirty="0"/>
          </a:p>
          <a:p>
            <a:r>
              <a:rPr lang="pt-BR" dirty="0" err="1"/>
              <a:t>Factory</a:t>
            </a:r>
            <a:endParaRPr lang="pt-BR" dirty="0"/>
          </a:p>
          <a:p>
            <a:endParaRPr lang="pt-BR" dirty="0"/>
          </a:p>
          <a:p>
            <a:r>
              <a:rPr lang="pt-BR" dirty="0"/>
              <a:t>Analise o impacto destes padrões no projeto do “Banco Nossa Grana”</a:t>
            </a:r>
          </a:p>
          <a:p>
            <a:endParaRPr lang="pt-BR" dirty="0"/>
          </a:p>
          <a:p>
            <a:r>
              <a:rPr lang="pt-BR" dirty="0" err="1"/>
              <a:t>Strategy</a:t>
            </a:r>
            <a:r>
              <a:rPr lang="pt-BR" dirty="0"/>
              <a:t> </a:t>
            </a:r>
          </a:p>
          <a:p>
            <a:r>
              <a:rPr lang="pt-BR" dirty="0" err="1"/>
              <a:t>Observer</a:t>
            </a:r>
            <a:endParaRPr lang="pt-BR" dirty="0"/>
          </a:p>
          <a:p>
            <a:r>
              <a:rPr lang="pt-BR" dirty="0" err="1"/>
              <a:t>Composite</a:t>
            </a:r>
            <a:endParaRPr lang="pt-BR" dirty="0"/>
          </a:p>
          <a:p>
            <a:endParaRPr lang="pt-BR" dirty="0"/>
          </a:p>
          <a:p>
            <a:r>
              <a:rPr lang="pt-BR" dirty="0"/>
              <a:t>Faça a lista de exercícios</a:t>
            </a:r>
          </a:p>
          <a:p>
            <a:endParaRPr lang="pt-BR" dirty="0"/>
          </a:p>
        </p:txBody>
      </p:sp>
      <p:sp>
        <p:nvSpPr>
          <p:cNvPr id="5" name="Espaço Reservado para Número de Slide 4"/>
          <p:cNvSpPr>
            <a:spLocks noGrp="1"/>
          </p:cNvSpPr>
          <p:nvPr>
            <p:ph type="sldNum" sz="quarter" idx="12"/>
          </p:nvPr>
        </p:nvSpPr>
        <p:spPr/>
        <p:txBody>
          <a:bodyPr/>
          <a:lstStyle/>
          <a:p>
            <a:fld id="{4DC11654-5927-41F9-BFAC-4FC319222E79}" type="slidenum">
              <a:rPr lang="en-US" smtClean="0"/>
              <a:pPr/>
              <a:t>3</a:t>
            </a:fld>
            <a:endParaRPr lang="en-US"/>
          </a:p>
        </p:txBody>
      </p:sp>
    </p:spTree>
    <p:extLst>
      <p:ext uri="{BB962C8B-B14F-4D97-AF65-F5344CB8AC3E}">
        <p14:creationId xmlns:p14="http://schemas.microsoft.com/office/powerpoint/2010/main" val="2916672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pt-BR" b="1" dirty="0"/>
              <a:t>Padrão </a:t>
            </a:r>
            <a:r>
              <a:rPr lang="pt-BR" b="1" dirty="0" err="1"/>
              <a:t>Facade</a:t>
            </a:r>
            <a:endParaRPr lang="pt-BR" b="1" dirty="0"/>
          </a:p>
        </p:txBody>
      </p:sp>
      <p:sp>
        <p:nvSpPr>
          <p:cNvPr id="3" name="Content Placeholder 2"/>
          <p:cNvSpPr>
            <a:spLocks noGrp="1"/>
          </p:cNvSpPr>
          <p:nvPr>
            <p:ph idx="1"/>
          </p:nvPr>
        </p:nvSpPr>
        <p:spPr>
          <a:xfrm>
            <a:off x="1981200" y="1600201"/>
            <a:ext cx="8229600" cy="2686056"/>
          </a:xfrm>
        </p:spPr>
        <p:txBody>
          <a:bodyPr/>
          <a:lstStyle/>
          <a:p>
            <a:pPr algn="just"/>
            <a:r>
              <a:rPr lang="en-US" dirty="0" err="1"/>
              <a:t>Fornece</a:t>
            </a:r>
            <a:r>
              <a:rPr lang="en-US" dirty="0"/>
              <a:t> </a:t>
            </a:r>
            <a:r>
              <a:rPr lang="en-US" dirty="0" err="1"/>
              <a:t>uma</a:t>
            </a:r>
            <a:r>
              <a:rPr lang="en-US" dirty="0"/>
              <a:t> interface </a:t>
            </a:r>
            <a:r>
              <a:rPr lang="en-US" dirty="0" err="1"/>
              <a:t>única</a:t>
            </a:r>
            <a:r>
              <a:rPr lang="en-US" dirty="0"/>
              <a:t> </a:t>
            </a:r>
            <a:r>
              <a:rPr lang="en-US" dirty="0" err="1"/>
              <a:t>para</a:t>
            </a:r>
            <a:r>
              <a:rPr lang="en-US" dirty="0"/>
              <a:t> um </a:t>
            </a:r>
            <a:r>
              <a:rPr lang="en-US" dirty="0" err="1"/>
              <a:t>conjunto</a:t>
            </a:r>
            <a:r>
              <a:rPr lang="en-US" dirty="0"/>
              <a:t> de interfaces de um </a:t>
            </a:r>
            <a:r>
              <a:rPr lang="en-US" dirty="0" err="1"/>
              <a:t>subsistema</a:t>
            </a:r>
            <a:r>
              <a:rPr lang="en-US" dirty="0"/>
              <a:t>. A Facade (</a:t>
            </a:r>
            <a:r>
              <a:rPr lang="en-US" dirty="0" err="1"/>
              <a:t>fachada</a:t>
            </a:r>
            <a:r>
              <a:rPr lang="en-US" dirty="0"/>
              <a:t>) define </a:t>
            </a:r>
            <a:r>
              <a:rPr lang="en-US" dirty="0" err="1"/>
              <a:t>uma</a:t>
            </a:r>
            <a:r>
              <a:rPr lang="en-US" dirty="0"/>
              <a:t> interface de </a:t>
            </a:r>
            <a:r>
              <a:rPr lang="en-US" dirty="0" err="1"/>
              <a:t>mais</a:t>
            </a:r>
            <a:r>
              <a:rPr lang="en-US" dirty="0"/>
              <a:t> alto </a:t>
            </a:r>
            <a:r>
              <a:rPr lang="en-US" dirty="0" err="1"/>
              <a:t>nivel</a:t>
            </a:r>
            <a:r>
              <a:rPr lang="en-US" dirty="0"/>
              <a:t> </a:t>
            </a:r>
            <a:r>
              <a:rPr lang="en-US" dirty="0" err="1"/>
              <a:t>que</a:t>
            </a:r>
            <a:r>
              <a:rPr lang="en-US" dirty="0"/>
              <a:t> </a:t>
            </a:r>
            <a:r>
              <a:rPr lang="en-US" dirty="0" err="1"/>
              <a:t>torna</a:t>
            </a:r>
            <a:r>
              <a:rPr lang="en-US" dirty="0"/>
              <a:t> o </a:t>
            </a:r>
            <a:r>
              <a:rPr lang="en-US" dirty="0" err="1"/>
              <a:t>subsistema</a:t>
            </a:r>
            <a:r>
              <a:rPr lang="en-US" dirty="0"/>
              <a:t> </a:t>
            </a:r>
            <a:r>
              <a:rPr lang="en-US" dirty="0" err="1"/>
              <a:t>mais</a:t>
            </a:r>
            <a:r>
              <a:rPr lang="en-US" dirty="0"/>
              <a:t> </a:t>
            </a:r>
            <a:r>
              <a:rPr lang="en-US" dirty="0" err="1"/>
              <a:t>fácil</a:t>
            </a:r>
            <a:r>
              <a:rPr lang="en-US" dirty="0"/>
              <a:t> de </a:t>
            </a:r>
            <a:r>
              <a:rPr lang="en-US" dirty="0" err="1"/>
              <a:t>usar</a:t>
            </a:r>
            <a:r>
              <a:rPr lang="en-US" dirty="0"/>
              <a:t>.</a:t>
            </a:r>
            <a:endParaRPr lang="pt-BR" dirty="0"/>
          </a:p>
        </p:txBody>
      </p:sp>
      <p:pic>
        <p:nvPicPr>
          <p:cNvPr id="58370" name="Picture 2"/>
          <p:cNvPicPr>
            <a:picLocks noChangeAspect="1" noChangeArrowheads="1"/>
          </p:cNvPicPr>
          <p:nvPr/>
        </p:nvPicPr>
        <p:blipFill>
          <a:blip r:embed="rId2" cstate="print"/>
          <a:srcRect/>
          <a:stretch>
            <a:fillRect/>
          </a:stretch>
        </p:blipFill>
        <p:spPr bwMode="auto">
          <a:xfrm>
            <a:off x="7596199" y="5000636"/>
            <a:ext cx="2695575" cy="400050"/>
          </a:xfrm>
          <a:prstGeom prst="rect">
            <a:avLst/>
          </a:prstGeom>
          <a:noFill/>
          <a:ln w="9525" cap="flat" cmpd="sng" algn="ctr">
            <a:noFill/>
            <a:prstDash val="solid"/>
            <a:miter lim="800000"/>
            <a:headEnd type="none" w="med" len="med"/>
            <a:tailEnd type="none" w="med" len="med"/>
          </a:ln>
        </p:spPr>
      </p:pic>
    </p:spTree>
    <p:extLst>
      <p:ext uri="{BB962C8B-B14F-4D97-AF65-F5344CB8AC3E}">
        <p14:creationId xmlns:p14="http://schemas.microsoft.com/office/powerpoint/2010/main" val="2485621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algn="l" eaLnBrk="1" hangingPunct="1"/>
            <a:r>
              <a:rPr lang="pt-BR" dirty="0"/>
              <a:t>Padrão </a:t>
            </a:r>
            <a:r>
              <a:rPr lang="pt-BR" dirty="0" err="1"/>
              <a:t>Facade</a:t>
            </a:r>
            <a:endParaRPr lang="pt-BR" dirty="0"/>
          </a:p>
        </p:txBody>
      </p:sp>
      <p:sp>
        <p:nvSpPr>
          <p:cNvPr id="29699" name="Rectangle 3"/>
          <p:cNvSpPr>
            <a:spLocks noGrp="1" noChangeArrowheads="1"/>
          </p:cNvSpPr>
          <p:nvPr>
            <p:ph type="body" idx="1"/>
          </p:nvPr>
        </p:nvSpPr>
        <p:spPr/>
        <p:txBody>
          <a:bodyPr/>
          <a:lstStyle/>
          <a:p>
            <a:pPr marL="609600" indent="-609600">
              <a:lnSpc>
                <a:spcPct val="80000"/>
              </a:lnSpc>
            </a:pPr>
            <a:r>
              <a:rPr lang="pt-BR" sz="2000" b="1"/>
              <a:t>Classificação:</a:t>
            </a:r>
            <a:r>
              <a:rPr lang="pt-BR" sz="2000"/>
              <a:t> estrutural de objeto</a:t>
            </a:r>
          </a:p>
          <a:p>
            <a:pPr marL="609600" indent="-609600">
              <a:lnSpc>
                <a:spcPct val="80000"/>
              </a:lnSpc>
            </a:pPr>
            <a:r>
              <a:rPr lang="pt-BR" sz="2000" b="1"/>
              <a:t>Contexto:</a:t>
            </a:r>
          </a:p>
          <a:p>
            <a:pPr marL="990600" lvl="1" indent="-533400">
              <a:lnSpc>
                <a:spcPct val="80000"/>
              </a:lnSpc>
              <a:buFontTx/>
              <a:buAutoNum type="arabicPeriod"/>
            </a:pPr>
            <a:r>
              <a:rPr lang="pt-BR" sz="1800"/>
              <a:t>Um sistema é composto por uma série de subsistemas que provém um conjunto de serviços relacionados.</a:t>
            </a:r>
          </a:p>
          <a:p>
            <a:pPr marL="990600" lvl="1" indent="-533400">
              <a:lnSpc>
                <a:spcPct val="80000"/>
              </a:lnSpc>
              <a:buFontTx/>
              <a:buAutoNum type="arabicPeriod"/>
            </a:pPr>
            <a:r>
              <a:rPr lang="pt-BR" sz="1800"/>
              <a:t>A medida que o sistema evolui e o número de subsistemas cresce, torna-se mais complexo o acesso ao conjunto de serviços.</a:t>
            </a:r>
          </a:p>
          <a:p>
            <a:pPr marL="990600" lvl="1" indent="-533400">
              <a:lnSpc>
                <a:spcPct val="80000"/>
              </a:lnSpc>
              <a:buFontTx/>
              <a:buAutoNum type="arabicPeriod"/>
            </a:pPr>
            <a:r>
              <a:rPr lang="pt-BR" sz="1800"/>
              <a:t>A maioria dos clientes não necessita ter acesso aos métodos mais específicos de cada um dos subsistemas.</a:t>
            </a:r>
          </a:p>
          <a:p>
            <a:pPr marL="609600" indent="-609600">
              <a:lnSpc>
                <a:spcPct val="80000"/>
              </a:lnSpc>
            </a:pPr>
            <a:r>
              <a:rPr lang="pt-BR" sz="2000" b="1"/>
              <a:t>Solução:</a:t>
            </a:r>
            <a:endParaRPr lang="pt-BR" sz="2000"/>
          </a:p>
          <a:p>
            <a:pPr marL="990600" lvl="1" indent="-533400">
              <a:lnSpc>
                <a:spcPct val="80000"/>
              </a:lnSpc>
              <a:buFontTx/>
              <a:buAutoNum type="arabicPeriod"/>
            </a:pPr>
            <a:r>
              <a:rPr lang="pt-BR" sz="1800"/>
              <a:t>Implementar uma classe que implementa uma Façade (fachada), abstraindo os detalhes de implementação dos serviços mais solicitados para o conjunto de subsistemas.</a:t>
            </a:r>
          </a:p>
          <a:p>
            <a:pPr marL="990600" lvl="1" indent="-533400">
              <a:lnSpc>
                <a:spcPct val="80000"/>
              </a:lnSpc>
              <a:buFontTx/>
              <a:buAutoNum type="arabicPeriod"/>
            </a:pPr>
            <a:r>
              <a:rPr lang="pt-BR" sz="1800"/>
              <a:t>A classe Façade serve de fachada. Abstrai a complexidade do uso direto dos subsistemas deixando-os disponíveis para serem acessados diretamente quando necessário.</a:t>
            </a:r>
          </a:p>
        </p:txBody>
      </p:sp>
    </p:spTree>
    <p:extLst>
      <p:ext uri="{BB962C8B-B14F-4D97-AF65-F5344CB8AC3E}">
        <p14:creationId xmlns:p14="http://schemas.microsoft.com/office/powerpoint/2010/main" val="2349800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pt-BR" dirty="0"/>
              <a:t>Padrão </a:t>
            </a:r>
            <a:r>
              <a:rPr lang="pt-BR" dirty="0" err="1"/>
              <a:t>Facade</a:t>
            </a:r>
            <a:r>
              <a:rPr lang="pt-BR" dirty="0"/>
              <a:t>: Diagrama</a:t>
            </a:r>
          </a:p>
        </p:txBody>
      </p:sp>
      <p:pic>
        <p:nvPicPr>
          <p:cNvPr id="30724" name="Picture 4"/>
          <p:cNvPicPr>
            <a:picLocks noChangeAspect="1" noChangeArrowheads="1"/>
          </p:cNvPicPr>
          <p:nvPr/>
        </p:nvPicPr>
        <p:blipFill>
          <a:blip r:embed="rId3" cstate="print"/>
          <a:srcRect/>
          <a:stretch>
            <a:fillRect/>
          </a:stretch>
        </p:blipFill>
        <p:spPr bwMode="auto">
          <a:xfrm>
            <a:off x="3451362" y="1785926"/>
            <a:ext cx="4930655" cy="3790966"/>
          </a:xfrm>
          <a:prstGeom prst="rect">
            <a:avLst/>
          </a:prstGeom>
          <a:noFill/>
          <a:ln w="9525" cap="flat" cmpd="sng" algn="ctr">
            <a:noFill/>
            <a:prstDash val="solid"/>
            <a:miter lim="800000"/>
            <a:headEnd type="none" w="med" len="med"/>
            <a:tailEnd type="none" w="med" len="med"/>
          </a:ln>
        </p:spPr>
      </p:pic>
      <p:sp>
        <p:nvSpPr>
          <p:cNvPr id="2" name="CaixaDeTexto 1">
            <a:extLst>
              <a:ext uri="{FF2B5EF4-FFF2-40B4-BE49-F238E27FC236}">
                <a16:creationId xmlns:a16="http://schemas.microsoft.com/office/drawing/2014/main" id="{6CEE695C-1164-4A67-83D4-5506CCE00928}"/>
              </a:ext>
            </a:extLst>
          </p:cNvPr>
          <p:cNvSpPr txBox="1"/>
          <p:nvPr/>
        </p:nvSpPr>
        <p:spPr>
          <a:xfrm>
            <a:off x="356065" y="5846544"/>
            <a:ext cx="5391807" cy="646331"/>
          </a:xfrm>
          <a:prstGeom prst="rect">
            <a:avLst/>
          </a:prstGeom>
          <a:noFill/>
        </p:spPr>
        <p:txBody>
          <a:bodyPr wrap="square" rtlCol="0">
            <a:spAutoFit/>
          </a:bodyPr>
          <a:lstStyle/>
          <a:p>
            <a:r>
              <a:rPr lang="pt-BR" dirty="0"/>
              <a:t>Analise o impacto do uso do padrão “</a:t>
            </a:r>
            <a:r>
              <a:rPr lang="pt-BR" dirty="0" err="1"/>
              <a:t>Facade</a:t>
            </a:r>
            <a:r>
              <a:rPr lang="pt-BR" dirty="0"/>
              <a:t>” no projeto do “Banco Nossa Grana”</a:t>
            </a:r>
          </a:p>
        </p:txBody>
      </p:sp>
    </p:spTree>
    <p:extLst>
      <p:ext uri="{BB962C8B-B14F-4D97-AF65-F5344CB8AC3E}">
        <p14:creationId xmlns:p14="http://schemas.microsoft.com/office/powerpoint/2010/main" val="209588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pt-BR" b="1" dirty="0"/>
              <a:t>Padrão </a:t>
            </a:r>
            <a:r>
              <a:rPr lang="pt-BR" b="1" dirty="0" err="1"/>
              <a:t>State</a:t>
            </a:r>
            <a:r>
              <a:rPr lang="pt-BR" b="1" dirty="0"/>
              <a:t>: introdução</a:t>
            </a:r>
            <a:endParaRPr lang="en-US" b="1" dirty="0"/>
          </a:p>
        </p:txBody>
      </p:sp>
      <p:sp>
        <p:nvSpPr>
          <p:cNvPr id="17411" name="Rectangle 3"/>
          <p:cNvSpPr>
            <a:spLocks noGrp="1" noChangeArrowheads="1"/>
          </p:cNvSpPr>
          <p:nvPr>
            <p:ph idx="1"/>
          </p:nvPr>
        </p:nvSpPr>
        <p:spPr/>
        <p:txBody>
          <a:bodyPr/>
          <a:lstStyle/>
          <a:p>
            <a:r>
              <a:rPr lang="pt-BR" dirty="0"/>
              <a:t>Deseja-se que um objeto mude seu comportamento de acordo com um estado interno</a:t>
            </a:r>
          </a:p>
          <a:p>
            <a:endParaRPr lang="pt-BR" dirty="0"/>
          </a:p>
          <a:p>
            <a:r>
              <a:rPr lang="pt-BR" dirty="0"/>
              <a:t>É indesejável o uso exagerado de lógica condicional para definir o comportamento de um objeto</a:t>
            </a:r>
          </a:p>
        </p:txBody>
      </p:sp>
      <p:sp>
        <p:nvSpPr>
          <p:cNvPr id="6" name="Espaço Reservado para Número de Slide 5"/>
          <p:cNvSpPr>
            <a:spLocks noGrp="1"/>
          </p:cNvSpPr>
          <p:nvPr>
            <p:ph type="sldNum" sz="quarter" idx="12"/>
          </p:nvPr>
        </p:nvSpPr>
        <p:spPr/>
        <p:txBody>
          <a:bodyPr/>
          <a:lstStyle/>
          <a:p>
            <a:fld id="{4DC11654-5927-41F9-BFAC-4FC319222E79}" type="slidenum">
              <a:rPr lang="en-US" smtClean="0"/>
              <a:pPr/>
              <a:t>7</a:t>
            </a:fld>
            <a:endParaRPr lang="en-US"/>
          </a:p>
        </p:txBody>
      </p:sp>
    </p:spTree>
    <p:extLst>
      <p:ext uri="{BB962C8B-B14F-4D97-AF65-F5344CB8AC3E}">
        <p14:creationId xmlns:p14="http://schemas.microsoft.com/office/powerpoint/2010/main" val="3214390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a:bodyPr>
          <a:lstStyle/>
          <a:p>
            <a:r>
              <a:rPr lang="pt-BR" dirty="0"/>
              <a:t>Padrão </a:t>
            </a:r>
            <a:r>
              <a:rPr lang="pt-BR" dirty="0" err="1"/>
              <a:t>State</a:t>
            </a:r>
            <a:r>
              <a:rPr lang="pt-BR" dirty="0"/>
              <a:t>: classificação e contexto</a:t>
            </a:r>
            <a:endParaRPr lang="en-US" dirty="0"/>
          </a:p>
        </p:txBody>
      </p:sp>
      <p:sp>
        <p:nvSpPr>
          <p:cNvPr id="18435" name="Rectangle 3"/>
          <p:cNvSpPr>
            <a:spLocks noGrp="1" noChangeArrowheads="1"/>
          </p:cNvSpPr>
          <p:nvPr>
            <p:ph idx="1"/>
          </p:nvPr>
        </p:nvSpPr>
        <p:spPr/>
        <p:txBody>
          <a:bodyPr/>
          <a:lstStyle/>
          <a:p>
            <a:r>
              <a:rPr lang="pt-BR" dirty="0"/>
              <a:t>Classificação: comportamental de objeto</a:t>
            </a:r>
          </a:p>
          <a:p>
            <a:endParaRPr lang="pt-BR" dirty="0"/>
          </a:p>
          <a:p>
            <a:r>
              <a:rPr lang="pt-BR" dirty="0"/>
              <a:t>Contexto:</a:t>
            </a:r>
          </a:p>
          <a:p>
            <a:pPr lvl="1"/>
            <a:r>
              <a:rPr lang="pt-BR" dirty="0"/>
              <a:t>Um </a:t>
            </a:r>
            <a:r>
              <a:rPr lang="pt-BR" b="1" dirty="0"/>
              <a:t>contexto</a:t>
            </a:r>
            <a:r>
              <a:rPr lang="pt-BR" b="1" i="1" dirty="0"/>
              <a:t> </a:t>
            </a:r>
            <a:r>
              <a:rPr lang="pt-BR" dirty="0"/>
              <a:t>expõe um comportamento baseado em estados</a:t>
            </a:r>
          </a:p>
          <a:p>
            <a:pPr lvl="1"/>
            <a:r>
              <a:rPr lang="pt-BR" dirty="0"/>
              <a:t>Objeto </a:t>
            </a:r>
            <a:r>
              <a:rPr lang="pt-BR" b="1" dirty="0"/>
              <a:t>estado</a:t>
            </a:r>
            <a:r>
              <a:rPr lang="pt-BR" dirty="0"/>
              <a:t> possui diferentes alternativas de implementação do comportamento condicionado a um estado</a:t>
            </a:r>
          </a:p>
        </p:txBody>
      </p:sp>
      <p:sp>
        <p:nvSpPr>
          <p:cNvPr id="5" name="Espaço Reservado para Número de Slide 4"/>
          <p:cNvSpPr>
            <a:spLocks noGrp="1"/>
          </p:cNvSpPr>
          <p:nvPr>
            <p:ph type="sldNum" sz="quarter" idx="12"/>
          </p:nvPr>
        </p:nvSpPr>
        <p:spPr/>
        <p:txBody>
          <a:bodyPr/>
          <a:lstStyle/>
          <a:p>
            <a:fld id="{4DC11654-5927-41F9-BFAC-4FC319222E79}" type="slidenum">
              <a:rPr lang="en-US" smtClean="0"/>
              <a:pPr/>
              <a:t>8</a:t>
            </a:fld>
            <a:endParaRPr lang="en-US"/>
          </a:p>
        </p:txBody>
      </p:sp>
    </p:spTree>
    <p:extLst>
      <p:ext uri="{BB962C8B-B14F-4D97-AF65-F5344CB8AC3E}">
        <p14:creationId xmlns:p14="http://schemas.microsoft.com/office/powerpoint/2010/main" val="877101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r>
              <a:rPr lang="pt-BR" dirty="0"/>
              <a:t>Padrão </a:t>
            </a:r>
            <a:r>
              <a:rPr lang="pt-BR" dirty="0" err="1"/>
              <a:t>State</a:t>
            </a:r>
            <a:r>
              <a:rPr lang="pt-BR" dirty="0"/>
              <a:t>: solução</a:t>
            </a:r>
            <a:endParaRPr lang="en-US" dirty="0"/>
          </a:p>
        </p:txBody>
      </p:sp>
      <p:sp>
        <p:nvSpPr>
          <p:cNvPr id="19459" name="Rectangle 3"/>
          <p:cNvSpPr>
            <a:spLocks noGrp="1" noChangeArrowheads="1"/>
          </p:cNvSpPr>
          <p:nvPr>
            <p:ph idx="1"/>
          </p:nvPr>
        </p:nvSpPr>
        <p:spPr/>
        <p:txBody>
          <a:bodyPr/>
          <a:lstStyle/>
          <a:p>
            <a:r>
              <a:rPr lang="pt-BR" dirty="0"/>
              <a:t>Defina um tipo </a:t>
            </a:r>
            <a:r>
              <a:rPr lang="pt-BR" b="1" dirty="0"/>
              <a:t>contexto </a:t>
            </a:r>
            <a:r>
              <a:rPr lang="pt-BR" dirty="0"/>
              <a:t>que exponha o comportamento público do objeto</a:t>
            </a:r>
          </a:p>
          <a:p>
            <a:r>
              <a:rPr lang="pt-BR" dirty="0"/>
              <a:t>O objeto </a:t>
            </a:r>
            <a:r>
              <a:rPr lang="pt-BR" b="1" dirty="0"/>
              <a:t>contexto</a:t>
            </a:r>
            <a:r>
              <a:rPr lang="pt-BR" dirty="0"/>
              <a:t> possui toda a lógica comum independente de estado e utilizado um objeto </a:t>
            </a:r>
            <a:r>
              <a:rPr lang="pt-BR" b="1" dirty="0"/>
              <a:t>estado</a:t>
            </a:r>
            <a:r>
              <a:rPr lang="pt-BR" dirty="0"/>
              <a:t> para a lógica condicional</a:t>
            </a:r>
          </a:p>
          <a:p>
            <a:r>
              <a:rPr lang="pt-BR" dirty="0"/>
              <a:t>Defina um objeto </a:t>
            </a:r>
            <a:r>
              <a:rPr lang="pt-BR" b="1" dirty="0"/>
              <a:t>estado</a:t>
            </a:r>
            <a:r>
              <a:rPr lang="pt-BR" dirty="0"/>
              <a:t> que seja uma abstração do comportamento condicional</a:t>
            </a:r>
          </a:p>
          <a:p>
            <a:r>
              <a:rPr lang="pt-BR" dirty="0"/>
              <a:t>Represente diferentes </a:t>
            </a:r>
            <a:r>
              <a:rPr lang="pt-BR" b="1" dirty="0"/>
              <a:t>estados</a:t>
            </a:r>
            <a:r>
              <a:rPr lang="pt-BR" dirty="0"/>
              <a:t> como subclasses do objeto </a:t>
            </a:r>
            <a:r>
              <a:rPr lang="pt-BR" b="1" dirty="0"/>
              <a:t>estado</a:t>
            </a:r>
            <a:r>
              <a:rPr lang="pt-BR" dirty="0"/>
              <a:t>, cada qual com a implementação alternativa do comportamento desejado</a:t>
            </a:r>
          </a:p>
        </p:txBody>
      </p:sp>
      <p:sp>
        <p:nvSpPr>
          <p:cNvPr id="5" name="Espaço Reservado para Número de Slide 4"/>
          <p:cNvSpPr>
            <a:spLocks noGrp="1"/>
          </p:cNvSpPr>
          <p:nvPr>
            <p:ph type="sldNum" sz="quarter" idx="12"/>
          </p:nvPr>
        </p:nvSpPr>
        <p:spPr/>
        <p:txBody>
          <a:bodyPr/>
          <a:lstStyle/>
          <a:p>
            <a:fld id="{4DC11654-5927-41F9-BFAC-4FC319222E79}" type="slidenum">
              <a:rPr lang="en-US" smtClean="0"/>
              <a:pPr/>
              <a:t>9</a:t>
            </a:fld>
            <a:endParaRPr lang="en-US"/>
          </a:p>
        </p:txBody>
      </p:sp>
    </p:spTree>
    <p:extLst>
      <p:ext uri="{BB962C8B-B14F-4D97-AF65-F5344CB8AC3E}">
        <p14:creationId xmlns:p14="http://schemas.microsoft.com/office/powerpoint/2010/main" val="914211310"/>
      </p:ext>
    </p:extLst>
  </p:cSld>
  <p:clrMapOvr>
    <a:masterClrMapping/>
  </p:clrMapOvr>
</p:sld>
</file>

<file path=ppt/theme/theme1.xml><?xml version="1.0" encoding="utf-8"?>
<a:theme xmlns:a="http://schemas.openxmlformats.org/drawingml/2006/main" name="Office Theme">
  <a:themeElements>
    <a:clrScheme name="Tema do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o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4644</TotalTime>
  <Words>1585</Words>
  <Application>Microsoft Office PowerPoint</Application>
  <PresentationFormat>Widescreen</PresentationFormat>
  <Paragraphs>219</Paragraphs>
  <Slides>26</Slides>
  <Notes>1</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26</vt:i4>
      </vt:variant>
    </vt:vector>
  </HeadingPairs>
  <TitlesOfParts>
    <vt:vector size="32" baseType="lpstr">
      <vt:lpstr>Arial</vt:lpstr>
      <vt:lpstr>Calibri</vt:lpstr>
      <vt:lpstr>Calibri Light</vt:lpstr>
      <vt:lpstr>Courier New</vt:lpstr>
      <vt:lpstr>Times New Roman</vt:lpstr>
      <vt:lpstr>Office Theme</vt:lpstr>
      <vt:lpstr>Padrões de Projeto  </vt:lpstr>
      <vt:lpstr>Parte II</vt:lpstr>
      <vt:lpstr>Padrões diversos</vt:lpstr>
      <vt:lpstr>Padrão Facade</vt:lpstr>
      <vt:lpstr>Padrão Facade</vt:lpstr>
      <vt:lpstr>Padrão Facade: Diagrama</vt:lpstr>
      <vt:lpstr>Padrão State: introdução</vt:lpstr>
      <vt:lpstr>Padrão State: classificação e contexto</vt:lpstr>
      <vt:lpstr>Padrão State: solução</vt:lpstr>
      <vt:lpstr>Padrão State: diagrama de classes</vt:lpstr>
      <vt:lpstr>Padrão Factory</vt:lpstr>
      <vt:lpstr>Exemplo: Factory</vt:lpstr>
      <vt:lpstr>Exemplo: Factory + Singleton</vt:lpstr>
      <vt:lpstr>Padrão Strategy</vt:lpstr>
      <vt:lpstr>Exemplo: classe “Serie” </vt:lpstr>
      <vt:lpstr>Exemplo: classe “Serie” usando “Strategy”</vt:lpstr>
      <vt:lpstr>Padrão Observer</vt:lpstr>
      <vt:lpstr>Exemplo: agencia de noticias</vt:lpstr>
      <vt:lpstr>Implementação da agencia de noticias</vt:lpstr>
      <vt:lpstr>Padrão Composite</vt:lpstr>
      <vt:lpstr>Padrão Composite</vt:lpstr>
      <vt:lpstr>Exemplo: Objetos gráficos</vt:lpstr>
      <vt:lpstr>Exemplo: Objetos gráficos (implementação)</vt:lpstr>
      <vt:lpstr>Exemplo: Objetos gráficos (implementação)</vt:lpstr>
      <vt:lpstr>Exemplo: Objetos gráficos (implementação)</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Programação por Contratos</dc:title>
  <dc:creator>Bernardo Copstein</dc:creator>
  <cp:lastModifiedBy>Bernardo Copstein</cp:lastModifiedBy>
  <cp:revision>48</cp:revision>
  <dcterms:created xsi:type="dcterms:W3CDTF">2015-08-24T15:09:10Z</dcterms:created>
  <dcterms:modified xsi:type="dcterms:W3CDTF">2018-03-09T19:45:00Z</dcterms:modified>
</cp:coreProperties>
</file>