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68" r:id="rId6"/>
    <p:sldId id="269" r:id="rId7"/>
    <p:sldId id="270" r:id="rId8"/>
    <p:sldId id="271" r:id="rId9"/>
    <p:sldId id="275" r:id="rId10"/>
    <p:sldId id="260" r:id="rId11"/>
    <p:sldId id="261" r:id="rId12"/>
    <p:sldId id="273" r:id="rId13"/>
    <p:sldId id="263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3011D63F-C76E-4200-9AAF-55B8E3736F3A}"/>
    <pc:docChg chg="addSld modSld">
      <pc:chgData name="Bernardo Copstein" userId="194b4f03e4c72262" providerId="LiveId" clId="{3011D63F-C76E-4200-9AAF-55B8E3736F3A}" dt="2018-01-25T10:54:17.898" v="137" actId="20577"/>
      <pc:docMkLst>
        <pc:docMk/>
      </pc:docMkLst>
      <pc:sldChg chg="modSp">
        <pc:chgData name="Bernardo Copstein" userId="194b4f03e4c72262" providerId="LiveId" clId="{3011D63F-C76E-4200-9AAF-55B8E3736F3A}" dt="2018-01-25T10:52:28.334" v="76" actId="20577"/>
        <pc:sldMkLst>
          <pc:docMk/>
          <pc:sldMk cId="1949697495" sldId="274"/>
        </pc:sldMkLst>
        <pc:spChg chg="mod">
          <ac:chgData name="Bernardo Copstein" userId="194b4f03e4c72262" providerId="LiveId" clId="{3011D63F-C76E-4200-9AAF-55B8E3736F3A}" dt="2018-01-25T10:52:28.334" v="76" actId="20577"/>
          <ac:spMkLst>
            <pc:docMk/>
            <pc:sldMk cId="1949697495" sldId="274"/>
            <ac:spMk id="3" creationId="{00000000-0000-0000-0000-000000000000}"/>
          </ac:spMkLst>
        </pc:spChg>
      </pc:sldChg>
      <pc:sldChg chg="modSp add">
        <pc:chgData name="Bernardo Copstein" userId="194b4f03e4c72262" providerId="LiveId" clId="{3011D63F-C76E-4200-9AAF-55B8E3736F3A}" dt="2018-01-25T10:54:17.898" v="137" actId="20577"/>
        <pc:sldMkLst>
          <pc:docMk/>
          <pc:sldMk cId="3892763420" sldId="275"/>
        </pc:sldMkLst>
        <pc:spChg chg="mod">
          <ac:chgData name="Bernardo Copstein" userId="194b4f03e4c72262" providerId="LiveId" clId="{3011D63F-C76E-4200-9AAF-55B8E3736F3A}" dt="2018-01-25T10:54:00.446" v="97" actId="20577"/>
          <ac:spMkLst>
            <pc:docMk/>
            <pc:sldMk cId="3892763420" sldId="275"/>
            <ac:spMk id="2" creationId="{988DA200-0F1A-4ADD-B514-516B3E313AFA}"/>
          </ac:spMkLst>
        </pc:spChg>
        <pc:spChg chg="mod">
          <ac:chgData name="Bernardo Copstein" userId="194b4f03e4c72262" providerId="LiveId" clId="{3011D63F-C76E-4200-9AAF-55B8E3736F3A}" dt="2018-01-25T10:54:17.898" v="137" actId="20577"/>
          <ac:spMkLst>
            <pc:docMk/>
            <pc:sldMk cId="3892763420" sldId="275"/>
            <ac:spMk id="3" creationId="{D8B1A136-D02E-4906-BC40-69DBBC69156A}"/>
          </ac:spMkLst>
        </pc:spChg>
      </pc:sldChg>
    </pc:docChg>
  </pc:docChgLst>
  <pc:docChgLst>
    <pc:chgData name="Bernardo Copstein" userId="194b4f03e4c72262" providerId="LiveId" clId="{8D54C89B-8B83-420D-98E9-ECA3A08C2155}"/>
    <pc:docChg chg="modSld">
      <pc:chgData name="Bernardo Copstein" userId="194b4f03e4c72262" providerId="LiveId" clId="{8D54C89B-8B83-420D-98E9-ECA3A08C2155}" dt="2018-03-02T11:55:03.013" v="0" actId="20577"/>
      <pc:docMkLst>
        <pc:docMk/>
      </pc:docMkLst>
      <pc:sldChg chg="modSp">
        <pc:chgData name="Bernardo Copstein" userId="194b4f03e4c72262" providerId="LiveId" clId="{8D54C89B-8B83-420D-98E9-ECA3A08C2155}" dt="2018-03-02T11:55:03.013" v="0" actId="20577"/>
        <pc:sldMkLst>
          <pc:docMk/>
          <pc:sldMk cId="3699311804" sldId="260"/>
        </pc:sldMkLst>
        <pc:spChg chg="mod">
          <ac:chgData name="Bernardo Copstein" userId="194b4f03e4c72262" providerId="LiveId" clId="{8D54C89B-8B83-420D-98E9-ECA3A08C2155}" dt="2018-03-02T11:55:03.013" v="0" actId="20577"/>
          <ac:spMkLst>
            <pc:docMk/>
            <pc:sldMk cId="3699311804" sldId="260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493DC5-FFBB-4353-9014-CD5BEE3B640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oodle.pucrs.b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ernardo.copstein@pucrs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Técnicas de Programação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Bernardo Copstein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pt-BR" b="1" dirty="0"/>
              <a:t>Fórmula:</a:t>
            </a:r>
          </a:p>
          <a:p>
            <a:pPr marL="0" indent="0" hangingPunc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	G1 = </a:t>
            </a:r>
            <a:r>
              <a:rPr lang="pt-BR" b="1"/>
              <a:t>(</a:t>
            </a:r>
            <a:r>
              <a:rPr lang="pt-BR" b="1" u="sng"/>
              <a:t>P1+2*</a:t>
            </a:r>
            <a:r>
              <a:rPr lang="pt-BR" b="1" u="sng" dirty="0"/>
              <a:t>P2+2*T+ME</a:t>
            </a:r>
            <a:r>
              <a:rPr lang="pt-BR" b="1" dirty="0"/>
              <a:t>)</a:t>
            </a: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                                  5</a:t>
            </a: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 </a:t>
            </a: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 </a:t>
            </a: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Onde:</a:t>
            </a: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P1 – </a:t>
            </a:r>
            <a:r>
              <a:rPr lang="pt-BR" dirty="0"/>
              <a:t>Prova</a:t>
            </a: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P2</a:t>
            </a:r>
            <a:r>
              <a:rPr lang="pt-BR" dirty="0"/>
              <a:t> </a:t>
            </a:r>
            <a:r>
              <a:rPr lang="pt-BR" b="1" dirty="0"/>
              <a:t>–</a:t>
            </a:r>
            <a:r>
              <a:rPr lang="pt-BR" dirty="0"/>
              <a:t> Prova</a:t>
            </a: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T – </a:t>
            </a:r>
            <a:r>
              <a:rPr lang="pt-BR" dirty="0"/>
              <a:t>Trabalho final da disciplina</a:t>
            </a: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ME –</a:t>
            </a:r>
            <a:r>
              <a:rPr lang="pt-BR" dirty="0"/>
              <a:t> Média dos exercícios realizados ao longo da disciplina</a:t>
            </a:r>
            <a:endParaRPr lang="en-US" dirty="0"/>
          </a:p>
          <a:p>
            <a:pPr marL="0" indent="0" hangingPunct="0">
              <a:buNone/>
            </a:pPr>
            <a:r>
              <a:rPr lang="pt-BR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1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BÁSICA:</a:t>
            </a:r>
            <a:endParaRPr lang="en-US" dirty="0"/>
          </a:p>
          <a:p>
            <a:pPr lvl="1" hangingPunct="0"/>
            <a:r>
              <a:rPr lang="en-US" dirty="0"/>
              <a:t>LISKOV, B.; GUTTAG, J. Program Development in Java: abstraction, specification, and object-oriented design. Addison-Wesley, 2000</a:t>
            </a:r>
          </a:p>
          <a:p>
            <a:pPr lvl="1" hangingPunct="0"/>
            <a:r>
              <a:rPr lang="en-US" dirty="0">
                <a:solidFill>
                  <a:srgbClr val="FF0000"/>
                </a:solidFill>
              </a:rPr>
              <a:t>AHRENDT, W. et al. Deductive Software Verification – The </a:t>
            </a:r>
            <a:r>
              <a:rPr lang="en-US" dirty="0" err="1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</a:rPr>
              <a:t> Book: from theory to practice. Lecture Notes in Computer Science, vol. 10001. Springer, 2016</a:t>
            </a:r>
          </a:p>
          <a:p>
            <a:pPr lvl="1" hangingPunct="0"/>
            <a:r>
              <a:rPr lang="en-US" dirty="0"/>
              <a:t>AMMANN, P.; OFFUTT, J. Introduction to Software Testing. 2 ed. Cambridge University Press, 2016</a:t>
            </a:r>
          </a:p>
        </p:txBody>
      </p:sp>
    </p:spTree>
    <p:extLst>
      <p:ext uri="{BB962C8B-B14F-4D97-AF65-F5344CB8AC3E}">
        <p14:creationId xmlns:p14="http://schemas.microsoft.com/office/powerpoint/2010/main" val="26753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COMPLEMENTAR:</a:t>
            </a:r>
            <a:endParaRPr lang="en-US" dirty="0"/>
          </a:p>
          <a:p>
            <a:pPr lvl="1" hangingPunct="0"/>
            <a:r>
              <a:rPr lang="pt-BR" dirty="0"/>
              <a:t>GAMMA, E. et al. Padrões de projeto: Soluções reutilizáveis de software orientado a objetos. Porto Alegre: </a:t>
            </a:r>
            <a:r>
              <a:rPr lang="pt-BR" dirty="0" err="1"/>
              <a:t>Bookman</a:t>
            </a:r>
            <a:r>
              <a:rPr lang="pt-BR" dirty="0"/>
              <a:t>, 2000</a:t>
            </a:r>
          </a:p>
          <a:p>
            <a:pPr lvl="1" hangingPunct="0"/>
            <a:r>
              <a:rPr lang="en-US" dirty="0"/>
              <a:t>FOWLER, M.; RICE, D.; FOEMMEL, M.; HIEATT, E.; MEE, R.; STAFFORD, R.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corporativas</a:t>
            </a:r>
            <a:r>
              <a:rPr lang="en-US" dirty="0"/>
              <a:t>. Porto Alegre: Bookman, 2008</a:t>
            </a:r>
          </a:p>
          <a:p>
            <a:pPr lvl="1" hangingPunct="0"/>
            <a:r>
              <a:rPr lang="pt-BR" dirty="0"/>
              <a:t>BECK, K. TDD desenvolvimento guiado por testes. Porto Alegre: </a:t>
            </a:r>
            <a:r>
              <a:rPr lang="pt-BR" dirty="0" err="1"/>
              <a:t>Bookman</a:t>
            </a:r>
            <a:r>
              <a:rPr lang="pt-BR" dirty="0"/>
              <a:t>, 2010</a:t>
            </a:r>
          </a:p>
          <a:p>
            <a:pPr lvl="1" hangingPunct="0"/>
            <a:r>
              <a:rPr lang="en-US" dirty="0"/>
              <a:t>MEYER, B. Object-oriented software construction. 2 ed. Upper Saddle River: Prentice Hall, 1997</a:t>
            </a:r>
          </a:p>
          <a:p>
            <a:pPr lvl="1" hangingPunct="0"/>
            <a:r>
              <a:rPr lang="en-US" dirty="0"/>
              <a:t>TENNENT, R. D. Specifying Software: a hands-on introduction. Cambridge University Press, 2002</a:t>
            </a:r>
          </a:p>
        </p:txBody>
      </p:sp>
    </p:spTree>
    <p:extLst>
      <p:ext uri="{BB962C8B-B14F-4D97-AF65-F5344CB8AC3E}">
        <p14:creationId xmlns:p14="http://schemas.microsoft.com/office/powerpoint/2010/main" val="120907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da disciplina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Material da disciplina</a:t>
            </a:r>
          </a:p>
          <a:p>
            <a:pPr lvl="1"/>
            <a:r>
              <a:rPr lang="pt-BR" dirty="0"/>
              <a:t> A disposição no sistema moodle: </a:t>
            </a:r>
            <a:r>
              <a:rPr lang="pt-BR" dirty="0">
                <a:hlinkClick r:id="rId2"/>
              </a:rPr>
              <a:t>http://moodle.pucrs.br</a:t>
            </a:r>
            <a:endParaRPr lang="pt-BR" dirty="0"/>
          </a:p>
          <a:p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4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Condução da disciplina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Aulas teóricas</a:t>
            </a:r>
          </a:p>
          <a:p>
            <a:r>
              <a:rPr lang="pt-BR" dirty="0"/>
              <a:t>Exercícios em sala de aula</a:t>
            </a:r>
          </a:p>
          <a:p>
            <a:r>
              <a:rPr lang="pt-BR" dirty="0"/>
              <a:t>Exercícios em laboratório</a:t>
            </a:r>
          </a:p>
          <a:p>
            <a:r>
              <a:rPr lang="pt-BR" dirty="0"/>
              <a:t>Exercícios para entregar</a:t>
            </a:r>
          </a:p>
          <a:p>
            <a:endParaRPr lang="pt-BR" dirty="0"/>
          </a:p>
          <a:p>
            <a:r>
              <a:rPr lang="pt-BR" dirty="0"/>
              <a:t>Acompanhar o tipo de aula e a sala pelo moodle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2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Bom semestre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0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Prof. Dr. Bernardo Copstein</a:t>
            </a:r>
            <a:endParaRPr lang="en-US" dirty="0"/>
          </a:p>
          <a:p>
            <a:pPr lvl="1"/>
            <a:r>
              <a:rPr lang="pt-BR" dirty="0"/>
              <a:t>Prof. da Faculdade de Informática/PUCRS desde março de 1990</a:t>
            </a:r>
          </a:p>
          <a:p>
            <a:pPr lvl="1"/>
            <a:r>
              <a:rPr lang="pt-BR" dirty="0"/>
              <a:t>Integrante do NIP da Escola Politécnica</a:t>
            </a:r>
          </a:p>
          <a:p>
            <a:pPr lvl="1"/>
            <a:r>
              <a:rPr lang="pt-BR" dirty="0"/>
              <a:t>Membro da CDA/PROGRAD/PUCRS</a:t>
            </a:r>
          </a:p>
          <a:p>
            <a:pPr lvl="1"/>
            <a:r>
              <a:rPr lang="pt-BR" dirty="0"/>
              <a:t>E-mail: </a:t>
            </a:r>
            <a:r>
              <a:rPr lang="pt-BR" dirty="0">
                <a:hlinkClick r:id="rId2"/>
              </a:rPr>
              <a:t>bernardo.copstein@pucrs.br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6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disciplina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/>
              <a:t>O cumprimento da disciplina busca dar ao aluno, ao final do semestre, condições de:</a:t>
            </a:r>
          </a:p>
          <a:p>
            <a:pPr lvl="1" hangingPunct="0"/>
            <a:r>
              <a:rPr lang="pt-BR" dirty="0"/>
              <a:t>Dominar as técnicas da abordagem de projeto baseado em contratos no desenvolvimento de sistemas de software.</a:t>
            </a:r>
          </a:p>
          <a:p>
            <a:pPr lvl="1" hangingPunct="0"/>
            <a:r>
              <a:rPr lang="pt-BR" dirty="0"/>
              <a:t>Utilizar uma abordagem sistemática para verificar, testar e depurar sistemas de software.</a:t>
            </a:r>
          </a:p>
          <a:p>
            <a:pPr lvl="1" hangingPunct="0"/>
            <a:r>
              <a:rPr lang="pt-BR" dirty="0"/>
              <a:t>Aplicar de forma objetiva padrões de projeto orientados a objetos no desenvolvimento de sistemas de software.</a:t>
            </a:r>
          </a:p>
          <a:p>
            <a:pPr lvl="1" hangingPunct="0"/>
            <a:r>
              <a:rPr lang="pt-BR" dirty="0"/>
              <a:t>Desenvolver as competências e habilidades para a criação de sistemas de complexidade média dentro do paradigma de orientação a objetos.</a:t>
            </a:r>
          </a:p>
        </p:txBody>
      </p:sp>
    </p:spTree>
    <p:extLst>
      <p:ext uri="{BB962C8B-B14F-4D97-AF65-F5344CB8AC3E}">
        <p14:creationId xmlns:p14="http://schemas.microsoft.com/office/powerpoint/2010/main" val="321109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hangingPunct="0"/>
            <a:r>
              <a:rPr lang="pt-BR" dirty="0"/>
              <a:t>Discussão de técnicas e padrões para o desenvolvimento de software com qualidade.</a:t>
            </a:r>
          </a:p>
          <a:p>
            <a:pPr algn="just" hangingPunct="0"/>
            <a:r>
              <a:rPr lang="pt-BR" dirty="0"/>
              <a:t>Reconhecimento, seleção e aplicação de padrões de projeto no desenvolvimento de sistemas de porte médio.</a:t>
            </a:r>
          </a:p>
          <a:p>
            <a:pPr algn="just" hangingPunct="0"/>
            <a:r>
              <a:rPr lang="pt-BR" dirty="0"/>
              <a:t>Estudo e uso de contratos na especificação e projeto orientado a objetos.</a:t>
            </a:r>
          </a:p>
          <a:p>
            <a:pPr algn="just" hangingPunct="0"/>
            <a:r>
              <a:rPr lang="pt-BR" dirty="0"/>
              <a:t>Estudo e aplicação de técnicas de teste unitário.</a:t>
            </a:r>
          </a:p>
          <a:p>
            <a:pPr algn="just" hangingPunct="0"/>
            <a:r>
              <a:rPr lang="pt-BR" dirty="0"/>
              <a:t>Estudo e aplicação de técnicas de verificação de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Unidade 1: Projeto Baseado em Contratos (30%)</a:t>
            </a:r>
          </a:p>
          <a:p>
            <a:pPr marL="274320" lvl="1" indent="0">
              <a:buNone/>
            </a:pPr>
            <a:r>
              <a:rPr lang="pt-BR" dirty="0"/>
              <a:t>1.1. Especificação de contratos</a:t>
            </a:r>
          </a:p>
          <a:p>
            <a:pPr marL="274320" lvl="1" indent="0">
              <a:buNone/>
            </a:pPr>
            <a:r>
              <a:rPr lang="pt-BR" dirty="0"/>
              <a:t>	1.1.1. Fundamentação: triplas de </a:t>
            </a:r>
            <a:r>
              <a:rPr lang="pt-BR" dirty="0" err="1"/>
              <a:t>Hoare</a:t>
            </a:r>
            <a:r>
              <a:rPr lang="pt-BR" dirty="0"/>
              <a:t> e asserções</a:t>
            </a:r>
          </a:p>
          <a:p>
            <a:pPr marL="274320" lvl="1" indent="0">
              <a:buNone/>
            </a:pPr>
            <a:r>
              <a:rPr lang="pt-BR" dirty="0"/>
              <a:t>	1.1.2. Pré-condições</a:t>
            </a:r>
          </a:p>
          <a:p>
            <a:pPr marL="274320" lvl="1" indent="0">
              <a:buNone/>
            </a:pPr>
            <a:r>
              <a:rPr lang="pt-BR" dirty="0"/>
              <a:t>	1.1.3. Pós-condições</a:t>
            </a:r>
          </a:p>
          <a:p>
            <a:pPr marL="274320" lvl="1" indent="0">
              <a:buNone/>
            </a:pPr>
            <a:r>
              <a:rPr lang="pt-BR" dirty="0"/>
              <a:t>	1.1.4. Invariantes</a:t>
            </a:r>
          </a:p>
          <a:p>
            <a:pPr marL="274320" lvl="1" indent="0">
              <a:buNone/>
            </a:pPr>
            <a:r>
              <a:rPr lang="pt-BR" dirty="0"/>
              <a:t>	        1.1.4.1. De classe</a:t>
            </a:r>
          </a:p>
          <a:p>
            <a:pPr marL="274320" lvl="1" indent="0">
              <a:buNone/>
            </a:pPr>
            <a:r>
              <a:rPr lang="pt-BR" dirty="0"/>
              <a:t>	        1.1.4.2. De laço</a:t>
            </a:r>
          </a:p>
          <a:p>
            <a:pPr marL="274320" lvl="1" indent="0">
              <a:buNone/>
            </a:pPr>
            <a:r>
              <a:rPr lang="pt-BR" dirty="0"/>
              <a:t>	            1.1.5. Contrato de exceções</a:t>
            </a:r>
          </a:p>
          <a:p>
            <a:pPr marL="274320" lvl="1" indent="0">
              <a:buNone/>
            </a:pPr>
            <a:r>
              <a:rPr lang="pt-BR" dirty="0"/>
              <a:t>1.2. Especificação formal de contratos</a:t>
            </a:r>
          </a:p>
          <a:p>
            <a:pPr marL="274320" lvl="1" indent="0">
              <a:buNone/>
            </a:pPr>
            <a:r>
              <a:rPr lang="pt-BR" dirty="0"/>
              <a:t>1.3. Introdução à análise e verificação de contratos</a:t>
            </a:r>
          </a:p>
          <a:p>
            <a:pPr marL="274320" lvl="1" indent="0">
              <a:buNone/>
            </a:pPr>
            <a:r>
              <a:rPr lang="pt-BR" dirty="0"/>
              <a:t> 1.3.1. Lógica de primeira-ordem, lógica dinâmica e obrigações de prova</a:t>
            </a:r>
          </a:p>
          <a:p>
            <a:pPr marL="274320" lvl="1" indent="0">
              <a:buNone/>
            </a:pPr>
            <a:r>
              <a:rPr lang="pt-BR" dirty="0"/>
              <a:t> 1.3.2. Análise estática</a:t>
            </a:r>
          </a:p>
          <a:p>
            <a:pPr marL="274320" lvl="1" indent="0">
              <a:buNone/>
            </a:pPr>
            <a:r>
              <a:rPr lang="pt-BR" dirty="0"/>
              <a:t> 1.3.3. Verificação em tempo de execução</a:t>
            </a:r>
          </a:p>
          <a:p>
            <a:pPr marL="274320" lvl="1" indent="0">
              <a:buNone/>
            </a:pPr>
            <a:r>
              <a:rPr lang="pt-BR" dirty="0"/>
              <a:t> 1.3.4. Execução simbólica</a:t>
            </a:r>
          </a:p>
          <a:p>
            <a:pPr marL="274320" lvl="1" indent="0">
              <a:buNone/>
            </a:pPr>
            <a:r>
              <a:rPr lang="pt-BR" dirty="0"/>
              <a:t> 1.3.5. Provadores de teoremas e SAT/SMT-</a:t>
            </a:r>
            <a:r>
              <a:rPr lang="pt-BR" dirty="0" err="1"/>
              <a:t>solvers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25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Unidade 2: Projeto Orientado a Objetos Baseado em Contratos (20%)</a:t>
            </a:r>
          </a:p>
          <a:p>
            <a:pPr marL="274320" lvl="1" indent="0">
              <a:buNone/>
            </a:pPr>
            <a:r>
              <a:rPr lang="pt-BR" dirty="0"/>
              <a:t>2.1. Modularização de contratos</a:t>
            </a:r>
          </a:p>
          <a:p>
            <a:pPr marL="274320" lvl="1" indent="0">
              <a:buNone/>
            </a:pPr>
            <a:r>
              <a:rPr lang="pt-BR" dirty="0"/>
              <a:t>2.1.1. Herança</a:t>
            </a:r>
          </a:p>
          <a:p>
            <a:pPr marL="274320" lvl="1" indent="0">
              <a:buNone/>
            </a:pPr>
            <a:r>
              <a:rPr lang="pt-BR" dirty="0"/>
              <a:t>2.1.2. Especificação abstrata</a:t>
            </a:r>
          </a:p>
          <a:p>
            <a:pPr marL="274320" lvl="1" indent="0">
              <a:buNone/>
            </a:pPr>
            <a:r>
              <a:rPr lang="pt-BR" dirty="0"/>
              <a:t>2.1.3. Encapsulamento (campos, variáveis e métodos de modelos)</a:t>
            </a:r>
          </a:p>
          <a:p>
            <a:pPr marL="274320" lvl="1" indent="0">
              <a:buNone/>
            </a:pPr>
            <a:r>
              <a:rPr lang="pt-BR" dirty="0"/>
              <a:t>2.2. Elementos auxiliares de especificação</a:t>
            </a:r>
          </a:p>
          <a:p>
            <a:pPr marL="274320" lvl="1" indent="0">
              <a:buNone/>
            </a:pPr>
            <a:r>
              <a:rPr lang="pt-BR" dirty="0"/>
              <a:t>2.2.1. Frames</a:t>
            </a:r>
          </a:p>
          <a:p>
            <a:pPr marL="274320" lvl="1" indent="0">
              <a:buNone/>
            </a:pPr>
            <a:r>
              <a:rPr lang="pt-BR" dirty="0"/>
              <a:t>2.2.2. Contratos de blocos de código</a:t>
            </a:r>
          </a:p>
        </p:txBody>
      </p:sp>
    </p:spTree>
    <p:extLst>
      <p:ext uri="{BB962C8B-B14F-4D97-AF65-F5344CB8AC3E}">
        <p14:creationId xmlns:p14="http://schemas.microsoft.com/office/powerpoint/2010/main" val="315764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Unidade 3: Teste e Depuração de Software (25%)</a:t>
            </a:r>
          </a:p>
          <a:p>
            <a:pPr marL="274320" lvl="1" indent="0">
              <a:buNone/>
            </a:pPr>
            <a:r>
              <a:rPr lang="pt-BR" dirty="0"/>
              <a:t>3.1. Introdução ao teste de software</a:t>
            </a:r>
          </a:p>
          <a:p>
            <a:pPr marL="274320" lvl="1" indent="0">
              <a:buNone/>
            </a:pPr>
            <a:r>
              <a:rPr lang="pt-BR" dirty="0"/>
              <a:t>3.1.1. Tipos e níveis de testes</a:t>
            </a:r>
          </a:p>
          <a:p>
            <a:pPr marL="274320" lvl="1" indent="0">
              <a:buNone/>
            </a:pPr>
            <a:r>
              <a:rPr lang="pt-BR" dirty="0"/>
              <a:t>3.2. Introdução ao desenvolvimento guiado por testes (TDD)</a:t>
            </a:r>
          </a:p>
          <a:p>
            <a:pPr marL="274320" lvl="1" indent="0">
              <a:buNone/>
            </a:pPr>
            <a:r>
              <a:rPr lang="pt-BR" dirty="0"/>
              <a:t>3.3. Teste de unidade</a:t>
            </a:r>
          </a:p>
          <a:p>
            <a:pPr marL="274320" lvl="1" indent="0">
              <a:buNone/>
            </a:pPr>
            <a:r>
              <a:rPr lang="pt-BR" dirty="0"/>
              <a:t>3.4. Critérios de teste</a:t>
            </a:r>
          </a:p>
          <a:p>
            <a:pPr marL="274320" lvl="1" indent="0">
              <a:buNone/>
            </a:pPr>
            <a:r>
              <a:rPr lang="pt-BR" dirty="0"/>
              <a:t>3.4.1. Domínio de entrada</a:t>
            </a:r>
          </a:p>
          <a:p>
            <a:pPr marL="274320" lvl="1" indent="0">
              <a:buNone/>
            </a:pPr>
            <a:r>
              <a:rPr lang="pt-BR" dirty="0"/>
              <a:t>3.4.2. Grafos</a:t>
            </a:r>
          </a:p>
          <a:p>
            <a:pPr marL="274320" lvl="1" indent="0">
              <a:buNone/>
            </a:pPr>
            <a:r>
              <a:rPr lang="pt-BR" dirty="0"/>
              <a:t>3.4.3. Expressões lógicas</a:t>
            </a:r>
          </a:p>
          <a:p>
            <a:pPr marL="274320" lvl="1" indent="0">
              <a:buNone/>
            </a:pPr>
            <a:r>
              <a:rPr lang="pt-BR" dirty="0"/>
              <a:t>3.4.4. Estruturas sintáticas</a:t>
            </a:r>
          </a:p>
          <a:p>
            <a:pPr marL="274320" lvl="1" indent="0">
              <a:buNone/>
            </a:pPr>
            <a:r>
              <a:rPr lang="pt-BR" dirty="0"/>
              <a:t>3.5. Automatização de testes</a:t>
            </a:r>
          </a:p>
          <a:p>
            <a:pPr marL="274320" lvl="1" indent="0">
              <a:buNone/>
            </a:pPr>
            <a:r>
              <a:rPr lang="pt-BR" dirty="0"/>
              <a:t>3.5.1. Dublês</a:t>
            </a:r>
          </a:p>
          <a:p>
            <a:pPr marL="274320" lvl="1" indent="0">
              <a:buNone/>
            </a:pPr>
            <a:r>
              <a:rPr lang="pt-BR" dirty="0"/>
              <a:t>3.5.2. Geração de casos de teste</a:t>
            </a:r>
          </a:p>
        </p:txBody>
      </p:sp>
    </p:spTree>
    <p:extLst>
      <p:ext uri="{BB962C8B-B14F-4D97-AF65-F5344CB8AC3E}">
        <p14:creationId xmlns:p14="http://schemas.microsoft.com/office/powerpoint/2010/main" val="17373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Unidade 4: Padrões de Projeto para Sistemas Orientados a Objetos (25%)</a:t>
            </a:r>
          </a:p>
          <a:p>
            <a:pPr marL="274320" lvl="1" indent="0">
              <a:buNone/>
            </a:pPr>
            <a:r>
              <a:rPr lang="pt-BR" dirty="0"/>
              <a:t>4.1. Projeto orientado a objetos</a:t>
            </a:r>
          </a:p>
          <a:p>
            <a:pPr marL="274320" lvl="1" indent="0">
              <a:buNone/>
            </a:pPr>
            <a:r>
              <a:rPr lang="pt-BR" dirty="0"/>
              <a:t>4.1.1. Critérios de qualidade (encapsulamento, coesão, acoplamento)</a:t>
            </a:r>
          </a:p>
          <a:p>
            <a:pPr marL="274320" lvl="1" indent="0">
              <a:buNone/>
            </a:pPr>
            <a:r>
              <a:rPr lang="pt-BR" dirty="0"/>
              <a:t>4.1.2. Heurísticas de projeto de objetos</a:t>
            </a:r>
          </a:p>
          <a:p>
            <a:pPr marL="274320" lvl="1" indent="0">
              <a:buNone/>
            </a:pPr>
            <a:r>
              <a:rPr lang="pt-BR" dirty="0"/>
              <a:t>4.2. Conceitos de padrões de projeto</a:t>
            </a:r>
          </a:p>
          <a:p>
            <a:pPr marL="274320" lvl="1" indent="0">
              <a:buNone/>
            </a:pPr>
            <a:r>
              <a:rPr lang="pt-BR" dirty="0"/>
              <a:t>4.2.1. Visão geral</a:t>
            </a:r>
          </a:p>
          <a:p>
            <a:pPr marL="274320" lvl="1" indent="0">
              <a:buNone/>
            </a:pPr>
            <a:r>
              <a:rPr lang="pt-BR" dirty="0"/>
              <a:t>4.2.2. Categorização de padrões</a:t>
            </a:r>
          </a:p>
          <a:p>
            <a:pPr marL="274320" lvl="1" indent="0">
              <a:buNone/>
            </a:pPr>
            <a:r>
              <a:rPr lang="pt-BR" dirty="0"/>
              <a:t>4.2.2.1. Padrões </a:t>
            </a:r>
            <a:r>
              <a:rPr lang="pt-BR" dirty="0" err="1"/>
              <a:t>criacionais</a:t>
            </a:r>
            <a:endParaRPr lang="pt-BR" dirty="0"/>
          </a:p>
          <a:p>
            <a:pPr marL="274320" lvl="1" indent="0">
              <a:buNone/>
            </a:pPr>
            <a:r>
              <a:rPr lang="pt-BR" dirty="0"/>
              <a:t>4.2.2.2. Padrões estruturais</a:t>
            </a:r>
          </a:p>
          <a:p>
            <a:pPr marL="274320" lvl="1" indent="0">
              <a:buNone/>
            </a:pPr>
            <a:r>
              <a:rPr lang="pt-BR" dirty="0"/>
              <a:t>4.2.2.3. Padrões comportamentais</a:t>
            </a:r>
          </a:p>
        </p:txBody>
      </p:sp>
    </p:spTree>
    <p:extLst>
      <p:ext uri="{BB962C8B-B14F-4D97-AF65-F5344CB8AC3E}">
        <p14:creationId xmlns:p14="http://schemas.microsoft.com/office/powerpoint/2010/main" val="278432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DA200-0F1A-4ADD-B514-516B3E31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Novidade para 2018/1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1A136-D02E-4906-BC40-69DBBC69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Inversão: Unidade 4 antes da Unidade 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763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117</TotalTime>
  <Words>679</Words>
  <Application>Microsoft Office PowerPoint</Application>
  <PresentationFormat>Apresentação na tela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Arial</vt:lpstr>
      <vt:lpstr>Clarity</vt:lpstr>
      <vt:lpstr>Técnicas de Programação</vt:lpstr>
      <vt:lpstr>Professor</vt:lpstr>
      <vt:lpstr>Objetivos da disciplina</vt:lpstr>
      <vt:lpstr>Ementa</vt:lpstr>
      <vt:lpstr>Programa</vt:lpstr>
      <vt:lpstr>Programa</vt:lpstr>
      <vt:lpstr>Programa</vt:lpstr>
      <vt:lpstr>Programa</vt:lpstr>
      <vt:lpstr>Novidade para 2018/1</vt:lpstr>
      <vt:lpstr>Avaliação</vt:lpstr>
      <vt:lpstr>Bibliografia</vt:lpstr>
      <vt:lpstr>Bibliografia</vt:lpstr>
      <vt:lpstr>Material da disciplina</vt:lpstr>
      <vt:lpstr>Condução da disciplina</vt:lpstr>
      <vt:lpstr>Bom semestre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Bernardo Copstein</cp:lastModifiedBy>
  <cp:revision>32</cp:revision>
  <dcterms:created xsi:type="dcterms:W3CDTF">2011-02-22T20:06:50Z</dcterms:created>
  <dcterms:modified xsi:type="dcterms:W3CDTF">2018-03-02T11:55:12Z</dcterms:modified>
</cp:coreProperties>
</file>