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315" r:id="rId3"/>
    <p:sldId id="317" r:id="rId4"/>
    <p:sldId id="318" r:id="rId5"/>
    <p:sldId id="321" r:id="rId6"/>
    <p:sldId id="322" r:id="rId7"/>
    <p:sldId id="323" r:id="rId8"/>
    <p:sldId id="342" r:id="rId9"/>
    <p:sldId id="324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51" r:id="rId18"/>
    <p:sldId id="360" r:id="rId19"/>
    <p:sldId id="325" r:id="rId20"/>
    <p:sldId id="337" r:id="rId21"/>
    <p:sldId id="327" r:id="rId22"/>
    <p:sldId id="328" r:id="rId23"/>
    <p:sldId id="361" r:id="rId24"/>
    <p:sldId id="338" r:id="rId25"/>
    <p:sldId id="358" r:id="rId26"/>
    <p:sldId id="335" r:id="rId27"/>
    <p:sldId id="336" r:id="rId28"/>
    <p:sldId id="357" r:id="rId29"/>
    <p:sldId id="339" r:id="rId30"/>
    <p:sldId id="340" r:id="rId31"/>
    <p:sldId id="341" r:id="rId32"/>
    <p:sldId id="320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67" autoAdjust="0"/>
  </p:normalViewPr>
  <p:slideViewPr>
    <p:cSldViewPr>
      <p:cViewPr varScale="1">
        <p:scale>
          <a:sx n="47" d="100"/>
          <a:sy n="47" d="100"/>
        </p:scale>
        <p:origin x="18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DD90FA29-3776-41C6-9495-8BDF850793C8}"/>
    <pc:docChg chg="custSel modSld">
      <pc:chgData name="Bernardo Copstein" userId="194b4f03e4c72262" providerId="LiveId" clId="{DD90FA29-3776-41C6-9495-8BDF850793C8}" dt="2018-03-02T12:25:34.192" v="5" actId="27636"/>
      <pc:docMkLst>
        <pc:docMk/>
      </pc:docMkLst>
      <pc:sldChg chg="modSp">
        <pc:chgData name="Bernardo Copstein" userId="194b4f03e4c72262" providerId="LiveId" clId="{DD90FA29-3776-41C6-9495-8BDF850793C8}" dt="2018-03-02T12:25:34.050" v="1" actId="20577"/>
        <pc:sldMkLst>
          <pc:docMk/>
          <pc:sldMk cId="1572233719" sldId="256"/>
        </pc:sldMkLst>
        <pc:spChg chg="mod">
          <ac:chgData name="Bernardo Copstein" userId="194b4f03e4c72262" providerId="LiveId" clId="{DD90FA29-3776-41C6-9495-8BDF850793C8}" dt="2018-03-02T12:25:34.050" v="1" actId="20577"/>
          <ac:spMkLst>
            <pc:docMk/>
            <pc:sldMk cId="1572233719" sldId="256"/>
            <ac:spMk id="3" creationId="{00000000-0000-0000-0000-000000000000}"/>
          </ac:spMkLst>
        </pc:spChg>
      </pc:sldChg>
      <pc:sldChg chg="modSp">
        <pc:chgData name="Bernardo Copstein" userId="194b4f03e4c72262" providerId="LiveId" clId="{DD90FA29-3776-41C6-9495-8BDF850793C8}" dt="2018-03-02T12:25:34.145" v="3" actId="27636"/>
        <pc:sldMkLst>
          <pc:docMk/>
          <pc:sldMk cId="0" sldId="356"/>
        </pc:sldMkLst>
        <pc:spChg chg="mod">
          <ac:chgData name="Bernardo Copstein" userId="194b4f03e4c72262" providerId="LiveId" clId="{DD90FA29-3776-41C6-9495-8BDF850793C8}" dt="2018-03-02T12:25:34.145" v="3" actId="27636"/>
          <ac:spMkLst>
            <pc:docMk/>
            <pc:sldMk cId="0" sldId="356"/>
            <ac:spMk id="3" creationId="{00000000-0000-0000-0000-000000000000}"/>
          </ac:spMkLst>
        </pc:spChg>
      </pc:sldChg>
      <pc:sldChg chg="modSp">
        <pc:chgData name="Bernardo Copstein" userId="194b4f03e4c72262" providerId="LiveId" clId="{DD90FA29-3776-41C6-9495-8BDF850793C8}" dt="2018-03-02T12:25:34.192" v="5" actId="27636"/>
        <pc:sldMkLst>
          <pc:docMk/>
          <pc:sldMk cId="0" sldId="365"/>
        </pc:sldMkLst>
        <pc:spChg chg="mod">
          <ac:chgData name="Bernardo Copstein" userId="194b4f03e4c72262" providerId="LiveId" clId="{DD90FA29-3776-41C6-9495-8BDF850793C8}" dt="2018-03-02T12:25:34.192" v="5" actId="27636"/>
          <ac:spMkLst>
            <pc:docMk/>
            <pc:sldMk cId="0" sldId="36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Existe alguma forma de reutilizar a coleção de pessoas em outra janela?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Onde você colocaria o código de persistência da coleção?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Existe alguma forma de reutilizar o código de validação do nome em outra janela?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Onde você colocaria o código de validação dos dados fornecidos pelo usuário?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Problemas resolvidos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Reutilização dos dados por mais de uma janela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Problemas que permanecem: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Validação dos dados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Persistência dos dados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Existe alguma forma simples de mudar a maneira de armazenar os dados?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E se quisermos utilizar um banco de dados relacional?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Existem diversas outras questões a serem discutidas a medida que se acrescenta, por exemplo, uma camada de persistência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Garante-se a independência dos dados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Pode-se criar dependências em relação a tecnologia usada para armazenar os dados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pt-BR" dirty="0"/>
              <a:t>Como resolver?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0896-CFEB-45A1-AA87-730DBB659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9DC503-B7AD-4B64-8353-7BB978A83A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Tecnicas de Programação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Unidade 01</a:t>
            </a:r>
          </a:p>
          <a:p>
            <a:r>
              <a:rPr lang="pt-BR" dirty="0"/>
              <a:t>Arquitetura de Software</a:t>
            </a:r>
          </a:p>
          <a:p>
            <a:endParaRPr lang="pt-BR" dirty="0"/>
          </a:p>
          <a:p>
            <a:r>
              <a:rPr lang="pt-BR" dirty="0"/>
              <a:t>Leitura recomendada: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Padrões de Arquitetura de Aplicações Corporativas; Martin Folwer; capítulo 1; pgs. 37 a 44.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Utilizando UML e Padrões; Craig Larmann; capítulo 30; pgs 445 a 470.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Classificar as arquiteturas que são usadas nos sistemas nos permite reusar esse conhecimento.</a:t>
            </a:r>
          </a:p>
          <a:p>
            <a:pPr>
              <a:defRPr/>
            </a:pPr>
            <a:r>
              <a:rPr lang="pt-BR" dirty="0"/>
              <a:t>Essa classificação levou a identificação de famílias de arquiteturas que caracterizam estilos arquiteturais.</a:t>
            </a:r>
          </a:p>
          <a:p>
            <a:pPr>
              <a:defRPr/>
            </a:pPr>
            <a:r>
              <a:rPr lang="pt-BR" dirty="0"/>
              <a:t>Cada estilo arquitetural oferece suporte a um conjunto de requisitos não funcionais e atributos de projeto</a:t>
            </a:r>
            <a:endParaRPr lang="en-US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Exemplos de estilos arquiteturais:</a:t>
            </a:r>
          </a:p>
          <a:p>
            <a:pPr lvl="1">
              <a:defRPr/>
            </a:pPr>
            <a:r>
              <a:rPr lang="pt-BR" dirty="0" err="1"/>
              <a:t>Pipes</a:t>
            </a:r>
            <a:r>
              <a:rPr lang="pt-BR" dirty="0"/>
              <a:t> e filtros</a:t>
            </a:r>
          </a:p>
          <a:p>
            <a:pPr lvl="1">
              <a:defRPr/>
            </a:pPr>
            <a:r>
              <a:rPr lang="pt-BR" dirty="0"/>
              <a:t>Camadas</a:t>
            </a:r>
          </a:p>
          <a:p>
            <a:pPr lvl="1">
              <a:defRPr/>
            </a:pPr>
            <a:r>
              <a:rPr lang="pt-BR" dirty="0"/>
              <a:t>Invocação implícita</a:t>
            </a:r>
          </a:p>
          <a:p>
            <a:pPr lvl="1">
              <a:defRPr/>
            </a:pPr>
            <a:r>
              <a:rPr lang="pt-BR" dirty="0"/>
              <a:t>De aplicações distribuídas</a:t>
            </a:r>
          </a:p>
          <a:p>
            <a:pPr lvl="2">
              <a:defRPr/>
            </a:pPr>
            <a:r>
              <a:rPr lang="pt-BR" dirty="0"/>
              <a:t>Cliente servidor</a:t>
            </a:r>
          </a:p>
          <a:p>
            <a:pPr lvl="1">
              <a:defRPr/>
            </a:pPr>
            <a:r>
              <a:rPr lang="pt-BR" dirty="0"/>
              <a:t>Variações de estilos</a:t>
            </a:r>
            <a:endParaRPr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/>
              <a:t>Pipes e filtros</a:t>
            </a:r>
          </a:p>
          <a:p>
            <a:pPr lvl="1">
              <a:defRPr/>
            </a:pPr>
            <a:r>
              <a:rPr lang="pt-BR"/>
              <a:t>Considera a existência de uma rede de dados que fluem da origem até o destino</a:t>
            </a:r>
          </a:p>
          <a:p>
            <a:pPr lvl="1">
              <a:defRPr/>
            </a:pPr>
            <a:r>
              <a:rPr lang="pt-BR"/>
              <a:t>O fluxo (unidirecional) se dá através de pipes e os dados sofrem transformações quando processados nos filtros</a:t>
            </a:r>
          </a:p>
          <a:p>
            <a:pPr lvl="1">
              <a:defRPr/>
            </a:pPr>
            <a:r>
              <a:rPr lang="pt-BR"/>
              <a:t>Ex: arquitetura de um compilador:</a:t>
            </a:r>
            <a:endParaRPr 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52474" y="3886200"/>
            <a:ext cx="7019925" cy="612775"/>
            <a:chOff x="1000100" y="4714884"/>
            <a:chExt cx="6629440" cy="612648"/>
          </a:xfrm>
        </p:grpSpPr>
        <p:sp>
          <p:nvSpPr>
            <p:cNvPr id="7" name="Flowchart: Process 4"/>
            <p:cNvSpPr>
              <a:spLocks noChangeArrowheads="1"/>
            </p:cNvSpPr>
            <p:nvPr/>
          </p:nvSpPr>
          <p:spPr bwMode="auto">
            <a:xfrm>
              <a:off x="1643042" y="4714884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1400"/>
                <a:t>Análise léxica</a:t>
              </a:r>
              <a:endParaRPr lang="en-US" sz="1400"/>
            </a:p>
          </p:txBody>
        </p:sp>
        <p:sp>
          <p:nvSpPr>
            <p:cNvPr id="8" name="Striped Right Arrow 7"/>
            <p:cNvSpPr/>
            <p:nvPr/>
          </p:nvSpPr>
          <p:spPr bwMode="auto">
            <a:xfrm>
              <a:off x="1000100" y="4841858"/>
              <a:ext cx="500066" cy="358701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Flowchart: Process 6"/>
            <p:cNvSpPr>
              <a:spLocks noChangeArrowheads="1"/>
            </p:cNvSpPr>
            <p:nvPr/>
          </p:nvSpPr>
          <p:spPr bwMode="auto">
            <a:xfrm>
              <a:off x="3286116" y="4714884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1400"/>
                <a:t>Análise sintática</a:t>
              </a:r>
              <a:endParaRPr lang="en-US" sz="1400"/>
            </a:p>
          </p:txBody>
        </p:sp>
        <p:sp>
          <p:nvSpPr>
            <p:cNvPr id="10" name="Striped Right Arrow 9"/>
            <p:cNvSpPr/>
            <p:nvPr/>
          </p:nvSpPr>
          <p:spPr bwMode="auto">
            <a:xfrm>
              <a:off x="2643173" y="4841858"/>
              <a:ext cx="500065" cy="358701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Flowchart: Process 8"/>
            <p:cNvSpPr>
              <a:spLocks noChangeArrowheads="1"/>
            </p:cNvSpPr>
            <p:nvPr/>
          </p:nvSpPr>
          <p:spPr bwMode="auto">
            <a:xfrm>
              <a:off x="4895849" y="4714884"/>
              <a:ext cx="1066805" cy="612648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1400" dirty="0"/>
                <a:t>Análise semântica</a:t>
              </a:r>
              <a:endParaRPr lang="en-US" sz="1400" dirty="0"/>
            </a:p>
          </p:txBody>
        </p:sp>
        <p:sp>
          <p:nvSpPr>
            <p:cNvPr id="12" name="Striped Right Arrow 11"/>
            <p:cNvSpPr/>
            <p:nvPr/>
          </p:nvSpPr>
          <p:spPr bwMode="auto">
            <a:xfrm>
              <a:off x="4357683" y="4841858"/>
              <a:ext cx="500065" cy="358701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" name="Flowchart: Process 10"/>
            <p:cNvSpPr>
              <a:spLocks noChangeArrowheads="1"/>
            </p:cNvSpPr>
            <p:nvPr/>
          </p:nvSpPr>
          <p:spPr bwMode="auto">
            <a:xfrm>
              <a:off x="6715140" y="4714884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1400"/>
                <a:t>Geração de código</a:t>
              </a:r>
              <a:endParaRPr lang="en-US" sz="1400"/>
            </a:p>
          </p:txBody>
        </p:sp>
        <p:sp>
          <p:nvSpPr>
            <p:cNvPr id="14" name="Striped Right Arrow 13"/>
            <p:cNvSpPr/>
            <p:nvPr/>
          </p:nvSpPr>
          <p:spPr bwMode="auto">
            <a:xfrm>
              <a:off x="6072194" y="4841858"/>
              <a:ext cx="500065" cy="358701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619875" y="4676805"/>
            <a:ext cx="1304925" cy="1711295"/>
            <a:chOff x="7439045" y="4933994"/>
            <a:chExt cx="1304934" cy="1711420"/>
          </a:xfrm>
        </p:grpSpPr>
        <p:sp>
          <p:nvSpPr>
            <p:cNvPr id="16" name="Down Arrow 13"/>
            <p:cNvSpPr>
              <a:spLocks noChangeArrowheads="1"/>
            </p:cNvSpPr>
            <p:nvPr/>
          </p:nvSpPr>
          <p:spPr bwMode="auto">
            <a:xfrm>
              <a:off x="7829572" y="4933994"/>
              <a:ext cx="484632" cy="4286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7" name="Can 14"/>
            <p:cNvSpPr>
              <a:spLocks noChangeArrowheads="1"/>
            </p:cNvSpPr>
            <p:nvPr/>
          </p:nvSpPr>
          <p:spPr bwMode="auto">
            <a:xfrm>
              <a:off x="7439045" y="5429262"/>
              <a:ext cx="1304934" cy="1216152"/>
            </a:xfrm>
            <a:prstGeom prst="can">
              <a:avLst>
                <a:gd name="adj" fmla="val 2500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400" dirty="0"/>
                <a:t>Código executável</a:t>
              </a:r>
              <a:endParaRPr lang="en-US" sz="1400" dirty="0"/>
            </a:p>
          </p:txBody>
        </p:sp>
      </p:grp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Camadas</a:t>
            </a:r>
          </a:p>
          <a:p>
            <a:pPr lvl="1">
              <a:defRPr/>
            </a:pPr>
            <a:r>
              <a:rPr lang="pt-BR" dirty="0"/>
              <a:t>Estrutura um sistema em um conjunto de camadas onde cada uma agrupa tarefas em um determinado nível de abstração</a:t>
            </a:r>
          </a:p>
          <a:p>
            <a:pPr lvl="1">
              <a:buFontTx/>
              <a:buNone/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Ex: modelo de referência OSI (Open Systems </a:t>
            </a:r>
            <a:r>
              <a:rPr lang="pt-BR" dirty="0" err="1"/>
              <a:t>Interconnection</a:t>
            </a:r>
            <a:r>
              <a:rPr lang="pt-BR" dirty="0"/>
              <a:t>)</a:t>
            </a:r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00813" y="2143125"/>
            <a:ext cx="1357312" cy="3714750"/>
            <a:chOff x="6143636" y="2643182"/>
            <a:chExt cx="1357322" cy="3714776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143636" y="2643182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Aplicação</a:t>
              </a:r>
              <a:endParaRPr lang="en-US" sz="12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143636" y="3214686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Apresentação</a:t>
              </a:r>
              <a:endParaRPr lang="en-US" sz="1200"/>
            </a:p>
          </p:txBody>
        </p:sp>
        <p:cxnSp>
          <p:nvCxnSpPr>
            <p:cNvPr id="9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6679421" y="3071810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143636" y="3785396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Sessão</a:t>
              </a:r>
              <a:endParaRPr lang="en-US" sz="1200"/>
            </a:p>
          </p:txBody>
        </p:sp>
        <p:cxnSp>
          <p:nvCxnSpPr>
            <p:cNvPr id="11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6679818" y="3642520"/>
              <a:ext cx="284958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6143636" y="4358488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Transporte</a:t>
              </a:r>
              <a:endParaRPr lang="en-US" sz="1200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143636" y="4929992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Rede</a:t>
              </a:r>
              <a:endParaRPr lang="en-US" sz="1200"/>
            </a:p>
          </p:txBody>
        </p:sp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rot="5400000">
              <a:off x="6679421" y="4787116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6143636" y="5500702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Enlace</a:t>
              </a:r>
              <a:endParaRPr lang="en-US" sz="1200"/>
            </a:p>
          </p:txBody>
        </p:sp>
        <p:cxnSp>
          <p:nvCxnSpPr>
            <p:cNvPr id="16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6679818" y="5357826"/>
              <a:ext cx="284958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7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6679421" y="4214024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6143636" y="6072206"/>
              <a:ext cx="1357322" cy="2857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Física</a:t>
              </a:r>
              <a:endParaRPr lang="en-US" sz="1200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6679818" y="5929330"/>
              <a:ext cx="284958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Invocação implícita</a:t>
            </a:r>
          </a:p>
          <a:p>
            <a:pPr lvl="1">
              <a:defRPr/>
            </a:pPr>
            <a:r>
              <a:rPr lang="pt-BR" dirty="0"/>
              <a:t>Um sistema de </a:t>
            </a:r>
            <a:r>
              <a:rPr lang="pt-BR"/>
              <a:t>invocação explícita </a:t>
            </a:r>
            <a:r>
              <a:rPr lang="pt-BR" dirty="0"/>
              <a:t>requer que os objetos comunicantes conheçam a identidade dos objetos com os quais desejam se comunicar.</a:t>
            </a:r>
          </a:p>
          <a:p>
            <a:pPr lvl="1">
              <a:defRPr/>
            </a:pPr>
            <a:r>
              <a:rPr lang="pt-BR" dirty="0"/>
              <a:t>Um sistema de invocação implícita requer que os componentes interessados em um evento registrem-se a fim de recebê-lo.</a:t>
            </a:r>
          </a:p>
          <a:p>
            <a:pPr lvl="1">
              <a:defRPr/>
            </a:pPr>
            <a:r>
              <a:rPr lang="pt-BR" dirty="0"/>
              <a:t>Exemplo: sistema de produção</a:t>
            </a:r>
          </a:p>
          <a:p>
            <a:pPr lvl="2">
              <a:defRPr/>
            </a:pPr>
            <a:r>
              <a:rPr lang="pt-BR" dirty="0"/>
              <a:t>Conjunto de regras</a:t>
            </a:r>
          </a:p>
          <a:p>
            <a:pPr lvl="2">
              <a:defRPr/>
            </a:pPr>
            <a:r>
              <a:rPr lang="pt-BR" dirty="0"/>
              <a:t>Conjunto de eventos que são disparados quando ocorre uma situação nas quais uma regra se aplica</a:t>
            </a:r>
          </a:p>
          <a:p>
            <a:pPr lvl="2">
              <a:defRPr/>
            </a:pPr>
            <a:r>
              <a:rPr lang="pt-BR" dirty="0"/>
              <a:t>Um ou mais componente estão registrados para tratar os eventos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Cliente-Servidor</a:t>
            </a:r>
          </a:p>
          <a:p>
            <a:pPr lvl="1">
              <a:defRPr/>
            </a:pPr>
            <a:r>
              <a:rPr lang="pt-BR" dirty="0"/>
              <a:t>Um processo servidor é inicializado e aguarda de forma passiva.</a:t>
            </a:r>
          </a:p>
          <a:p>
            <a:pPr lvl="1">
              <a:defRPr/>
            </a:pPr>
            <a:r>
              <a:rPr lang="pt-BR" dirty="0"/>
              <a:t>Um (ou mais) processo(s) cliente é (são) conectado(s) ao servidor via rede.</a:t>
            </a:r>
          </a:p>
          <a:p>
            <a:pPr lvl="1">
              <a:defRPr/>
            </a:pPr>
            <a:r>
              <a:rPr lang="pt-BR" dirty="0"/>
              <a:t>Os clientes enviam solicitações ao servidor.</a:t>
            </a:r>
          </a:p>
          <a:p>
            <a:pPr lvl="1">
              <a:defRPr/>
            </a:pPr>
            <a:r>
              <a:rPr lang="pt-BR" dirty="0"/>
              <a:t>O servidor trata as solicitações, devolve a resposta ao cliente e volta ao estado de espera</a:t>
            </a: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500688" y="2714624"/>
            <a:ext cx="2957512" cy="3000375"/>
            <a:chOff x="5500694" y="3286124"/>
            <a:chExt cx="2571768" cy="2643206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7000892" y="3929066"/>
              <a:ext cx="1071570" cy="85725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1400"/>
            </a:p>
            <a:p>
              <a:pPr algn="ctr" eaLnBrk="0" hangingPunct="0"/>
              <a:r>
                <a:rPr lang="pt-BR" sz="1600" b="1"/>
                <a:t>Servidor</a:t>
              </a:r>
              <a:endParaRPr lang="en-US" sz="1600" b="1"/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929322" y="3286124"/>
              <a:ext cx="71438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Cliente</a:t>
              </a:r>
              <a:endParaRPr lang="en-US" sz="1200"/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500694" y="4143380"/>
              <a:ext cx="71438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Cliente</a:t>
              </a:r>
              <a:endParaRPr lang="en-US" sz="1200"/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5929322" y="5000636"/>
              <a:ext cx="71438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Cliente</a:t>
              </a:r>
              <a:endParaRPr lang="en-US" sz="1200"/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7358082" y="5572140"/>
              <a:ext cx="71438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sz="1200"/>
                <a:t>Cliente</a:t>
              </a:r>
              <a:endParaRPr lang="en-US" sz="1200"/>
            </a:p>
          </p:txBody>
        </p:sp>
        <p:cxnSp>
          <p:nvCxnSpPr>
            <p:cNvPr id="11" name="Straight Arrow Connector 11"/>
            <p:cNvCxnSpPr>
              <a:cxnSpLocks noChangeShapeType="1"/>
              <a:stCxn id="7" idx="3"/>
              <a:endCxn id="6" idx="0"/>
            </p:cNvCxnSpPr>
            <p:nvPr/>
          </p:nvCxnSpPr>
          <p:spPr bwMode="auto">
            <a:xfrm>
              <a:off x="6643702" y="3464719"/>
              <a:ext cx="892975" cy="4643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2" name="Straight Arrow Connector 13"/>
            <p:cNvCxnSpPr>
              <a:cxnSpLocks noChangeShapeType="1"/>
              <a:stCxn id="8" idx="3"/>
              <a:endCxn id="6" idx="1"/>
            </p:cNvCxnSpPr>
            <p:nvPr/>
          </p:nvCxnSpPr>
          <p:spPr bwMode="auto">
            <a:xfrm>
              <a:off x="6215074" y="4321975"/>
              <a:ext cx="785818" cy="3571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3" name="Straight Arrow Connector 17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16200000" flipV="1">
              <a:off x="7233066" y="5089933"/>
              <a:ext cx="785818" cy="1785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4" name="Straight Arrow Connector 19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6643702" y="4643446"/>
              <a:ext cx="357190" cy="5357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Existem muitas arquiteturas que combinam as arquiteturas básicas.</a:t>
            </a:r>
          </a:p>
          <a:p>
            <a:pPr>
              <a:defRPr/>
            </a:pPr>
            <a:r>
              <a:rPr lang="pt-BR" dirty="0"/>
              <a:t>Existem arquiteturas que tem como foco um determinado tipo de aplicação, as chamadas arquiteturas de domínio específico.</a:t>
            </a:r>
          </a:p>
          <a:p>
            <a:pPr>
              <a:defRPr/>
            </a:pPr>
            <a:r>
              <a:rPr lang="pt-BR" dirty="0"/>
              <a:t>Um domínio específico bastante conhecido são os sistemas de informação</a:t>
            </a:r>
          </a:p>
          <a:p>
            <a:pPr>
              <a:defRPr/>
            </a:pPr>
            <a:r>
              <a:rPr lang="pt-BR" dirty="0"/>
              <a:t>Para a área de sistemas de informação existem alguns padrões arquiteturais muito utilizados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Padrões Arquiteturais e Categorias de Padrões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/>
              <a:t>Padrões arquiteturais: </a:t>
            </a:r>
          </a:p>
          <a:p>
            <a:pPr lvl="1">
              <a:defRPr/>
            </a:pPr>
            <a:r>
              <a:rPr lang="pt-BR" dirty="0"/>
              <a:t>Relacionados ao projeto em larga escala e não refinado. </a:t>
            </a:r>
          </a:p>
          <a:p>
            <a:pPr lvl="1">
              <a:defRPr/>
            </a:pPr>
            <a:r>
              <a:rPr lang="pt-BR" dirty="0"/>
              <a:t>Normalmente aplicados durante as primeiras interações</a:t>
            </a:r>
          </a:p>
          <a:p>
            <a:pPr lvl="1">
              <a:defRPr/>
            </a:pPr>
            <a:r>
              <a:rPr lang="pt-BR" dirty="0"/>
              <a:t>Ex: padrão “camadas”</a:t>
            </a:r>
          </a:p>
          <a:p>
            <a:pPr>
              <a:defRPr/>
            </a:pPr>
            <a:r>
              <a:rPr lang="pt-BR" dirty="0"/>
              <a:t>Padrões de projeto:</a:t>
            </a:r>
          </a:p>
          <a:p>
            <a:pPr lvl="1">
              <a:defRPr/>
            </a:pPr>
            <a:r>
              <a:rPr lang="pt-BR" dirty="0"/>
              <a:t>Relacionados ao projeto em pequena e média escala dos objetos e frameworks</a:t>
            </a:r>
          </a:p>
          <a:p>
            <a:pPr lvl="1">
              <a:defRPr/>
            </a:pPr>
            <a:r>
              <a:rPr lang="pt-BR" dirty="0" err="1"/>
              <a:t>Exs</a:t>
            </a:r>
            <a:r>
              <a:rPr lang="pt-BR" dirty="0"/>
              <a:t>: </a:t>
            </a:r>
            <a:r>
              <a:rPr lang="pt-BR" dirty="0" err="1"/>
              <a:t>Observer</a:t>
            </a:r>
            <a:r>
              <a:rPr lang="pt-BR" dirty="0"/>
              <a:t>, </a:t>
            </a:r>
            <a:r>
              <a:rPr lang="pt-BR" dirty="0" err="1"/>
              <a:t>Iterator</a:t>
            </a:r>
            <a:r>
              <a:rPr lang="pt-BR" dirty="0"/>
              <a:t>, </a:t>
            </a:r>
            <a:r>
              <a:rPr lang="pt-BR" dirty="0" err="1"/>
              <a:t>Façade</a:t>
            </a:r>
            <a:endParaRPr lang="pt-BR" dirty="0"/>
          </a:p>
          <a:p>
            <a:pPr>
              <a:defRPr/>
            </a:pPr>
            <a:r>
              <a:rPr lang="pt-BR" dirty="0"/>
              <a:t>Outras categorias:</a:t>
            </a:r>
          </a:p>
          <a:p>
            <a:pPr lvl="1">
              <a:defRPr/>
            </a:pPr>
            <a:r>
              <a:rPr lang="pt-BR" dirty="0"/>
              <a:t>Padrões de processo de desenvolvimento</a:t>
            </a:r>
          </a:p>
          <a:p>
            <a:pPr lvl="1">
              <a:defRPr/>
            </a:pPr>
            <a:r>
              <a:rPr lang="pt-BR" dirty="0"/>
              <a:t>Padrões de interface com o usuário</a:t>
            </a:r>
          </a:p>
          <a:p>
            <a:pPr lvl="1">
              <a:defRPr/>
            </a:pPr>
            <a:r>
              <a:rPr lang="pt-BR" dirty="0"/>
              <a:t>Padrões de teste</a:t>
            </a:r>
          </a:p>
          <a:p>
            <a:pPr lvl="1">
              <a:defRPr/>
            </a:pPr>
            <a:r>
              <a:rPr lang="pt-BR" dirty="0"/>
              <a:t>... 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em Camadas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Camada (</a:t>
            </a:r>
            <a:r>
              <a:rPr lang="pt-BR" i="1" dirty="0"/>
              <a:t>layer</a:t>
            </a:r>
            <a:r>
              <a:rPr lang="pt-BR" dirty="0"/>
              <a:t>) é um agrupamento de granularidade grossa de classes, pacotes ou subsistemas que tem responsabilidade coesiva sobre um tópico importante do sistema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819400"/>
            <a:ext cx="134339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Princípios:</a:t>
            </a:r>
          </a:p>
          <a:p>
            <a:pPr lvl="1"/>
            <a:r>
              <a:rPr lang="pt-BR" dirty="0"/>
              <a:t>Organizar a estrutura lógica de larga escala de um sistema em camadas discretas de responsabilidades distintas relacionadas, com uma separação clara e coesa de interesses</a:t>
            </a:r>
          </a:p>
          <a:p>
            <a:pPr lvl="1"/>
            <a:r>
              <a:rPr lang="pt-BR" dirty="0"/>
              <a:t>Colaboração e acoplamento ocorrem das camadas superiores para as inferiores</a:t>
            </a:r>
          </a:p>
          <a:p>
            <a:pPr lvl="1"/>
            <a:r>
              <a:rPr lang="pt-BR" dirty="0"/>
              <a:t>Acoplamento das camadas inferiores para as superiores deve ser evitado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em Camadas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Camadas usuais de um sistema em 3-camadas:</a:t>
            </a:r>
          </a:p>
          <a:p>
            <a:pPr lvl="1"/>
            <a:r>
              <a:rPr lang="pt-BR" dirty="0"/>
              <a:t>Camada de apresentação ou de interface com o usuário</a:t>
            </a:r>
          </a:p>
          <a:p>
            <a:pPr lvl="2"/>
            <a:r>
              <a:rPr lang="pt-BR" dirty="0"/>
              <a:t>Interação com o usuário</a:t>
            </a:r>
          </a:p>
          <a:p>
            <a:pPr lvl="2"/>
            <a:r>
              <a:rPr lang="pt-BR" dirty="0"/>
              <a:t>Responsável por apresentar informações para o usuário e interpretar comandos do usuário em ações sobre a camada de domínio</a:t>
            </a:r>
          </a:p>
          <a:p>
            <a:pPr lvl="2"/>
            <a:r>
              <a:rPr lang="pt-BR" dirty="0"/>
              <a:t>Ex.: uma interface de cliente rico em Swing do Java</a:t>
            </a:r>
          </a:p>
          <a:p>
            <a:pPr lvl="1"/>
            <a:r>
              <a:rPr lang="pt-BR" dirty="0"/>
              <a:t>Camada de domínio ou de negócios</a:t>
            </a:r>
          </a:p>
          <a:p>
            <a:pPr lvl="2"/>
            <a:r>
              <a:rPr lang="pt-BR" dirty="0"/>
              <a:t>Objetos de software representando conceito do domínio que satisfazem requisitos da aplicação</a:t>
            </a:r>
          </a:p>
          <a:p>
            <a:pPr lvl="2"/>
            <a:r>
              <a:rPr lang="pt-BR" dirty="0"/>
              <a:t>Envolve cálculos, regras de validações, regras de negócio</a:t>
            </a:r>
          </a:p>
          <a:p>
            <a:pPr lvl="1"/>
            <a:r>
              <a:rPr lang="pt-BR" dirty="0"/>
              <a:t>Camada de persistência ou de dados</a:t>
            </a:r>
          </a:p>
          <a:p>
            <a:pPr lvl="2"/>
            <a:r>
              <a:rPr lang="pt-BR" dirty="0"/>
              <a:t>Objetos de propósito geral e subsistemas que fornecem serviços para a aplicação</a:t>
            </a:r>
          </a:p>
          <a:p>
            <a:pPr lvl="2"/>
            <a:r>
              <a:rPr lang="pt-BR" dirty="0"/>
              <a:t>Geralmente são independentes da aplicação e reusáveis entre diversos sistemas</a:t>
            </a:r>
          </a:p>
          <a:p>
            <a:pPr lvl="2"/>
            <a:r>
              <a:rPr lang="pt-BR" dirty="0"/>
              <a:t>Ex.: uma fonte de dados a partir de um SGBD relacional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em Camadas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Diagramas de pacote UML são frequentemente utilizados para ilustrar a arquitetura de um sistema em camadas</a:t>
            </a:r>
          </a:p>
          <a:p>
            <a:pPr lvl="1"/>
            <a:r>
              <a:rPr lang="pt-BR" sz="2000" dirty="0"/>
              <a:t>Uma camada pode ser modelada como um pacote</a:t>
            </a:r>
            <a:endParaRPr lang="en-US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4753" name="Object 5"/>
          <p:cNvGraphicFramePr>
            <a:graphicFrameLocks noChangeAspect="1"/>
          </p:cNvGraphicFramePr>
          <p:nvPr/>
        </p:nvGraphicFramePr>
        <p:xfrm>
          <a:off x="228600" y="1524000"/>
          <a:ext cx="4525962" cy="495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946197" imgH="3227032" progId="Visio.Drawing.11">
                  <p:embed/>
                </p:oleObj>
              </mc:Choice>
              <mc:Fallback>
                <p:oleObj name="Visio" r:id="rId3" imgW="2946197" imgH="3227032" progId="Visio.Drawing.11">
                  <p:embed/>
                  <p:pic>
                    <p:nvPicPr>
                      <p:cNvPr id="747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4525962" cy="495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Contra-Exemplo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Quais os problemas?</a:t>
            </a:r>
          </a:p>
          <a:p>
            <a:pPr lvl="2"/>
            <a:r>
              <a:rPr lang="pt-BR" dirty="0"/>
              <a:t>Analise o projeto CadastroPessoasV1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3432048"/>
          </a:xfrm>
        </p:spPr>
        <p:txBody>
          <a:bodyPr/>
          <a:lstStyle/>
          <a:p>
            <a:r>
              <a:rPr lang="pt-BR" dirty="0"/>
              <a:t>CadastroPessoasV1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Imagem 6" descr="arquitetur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667000"/>
            <a:ext cx="2914286" cy="22952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em Camadas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Outros problemas:</a:t>
            </a:r>
            <a:endParaRPr lang="pt-BR" dirty="0"/>
          </a:p>
          <a:p>
            <a:pPr lvl="1"/>
            <a:r>
              <a:rPr lang="pt-BR" dirty="0"/>
              <a:t>Modificações no código fonte se espalham por todo o sistema devido ao alto acoplamento</a:t>
            </a:r>
          </a:p>
          <a:p>
            <a:pPr lvl="1"/>
            <a:r>
              <a:rPr lang="pt-BR" dirty="0"/>
              <a:t>Lógica da aplicação está entrelaçada com a interface com o usuário</a:t>
            </a:r>
          </a:p>
          <a:p>
            <a:pPr lvl="2"/>
            <a:r>
              <a:rPr lang="pt-BR" dirty="0"/>
              <a:t>Não pode ser reutilizada com uma interface diferente ou distribuída</a:t>
            </a:r>
          </a:p>
          <a:p>
            <a:pPr lvl="1"/>
            <a:r>
              <a:rPr lang="pt-BR" dirty="0"/>
              <a:t>Serviços técnicos potencialmente gerais ou lógica de negócios estão entrelaçados com lógica mais específica da aplicação</a:t>
            </a:r>
          </a:p>
          <a:p>
            <a:pPr lvl="2"/>
            <a:r>
              <a:rPr lang="pt-BR" dirty="0"/>
              <a:t>Não podem ser reutilizados, distribuídos ou substituídos por uma implementação diferente</a:t>
            </a:r>
          </a:p>
          <a:p>
            <a:pPr lvl="1"/>
            <a:r>
              <a:rPr lang="pt-BR" dirty="0"/>
              <a:t>Existe alto acoplamento entre diferentes áreas de interesse</a:t>
            </a:r>
          </a:p>
          <a:p>
            <a:pPr lvl="2"/>
            <a:r>
              <a:rPr lang="pt-BR" dirty="0"/>
              <a:t>Fica difícil dividir o trabalho com fronteiras claras entre diferentes desenvolvedores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Contra-Exemplo</a:t>
            </a:r>
            <a:r>
              <a:rPr lang="pt-BR" dirty="0"/>
              <a:t>:</a:t>
            </a:r>
          </a:p>
          <a:p>
            <a:pPr marL="457200" lvl="3">
              <a:buSzPct val="85000"/>
            </a:pPr>
            <a:r>
              <a:rPr lang="pt-BR" sz="2400" dirty="0"/>
              <a:t>Analise o projeto CadastroPessoasV2</a:t>
            </a:r>
          </a:p>
          <a:p>
            <a:pPr lvl="1"/>
            <a:r>
              <a:rPr lang="pt-BR" dirty="0"/>
              <a:t>Quais os problemas resolvidos?</a:t>
            </a:r>
          </a:p>
          <a:p>
            <a:pPr lvl="1"/>
            <a:r>
              <a:rPr lang="pt-BR" dirty="0"/>
              <a:t>Quais problemas permanecem?</a:t>
            </a:r>
          </a:p>
        </p:txBody>
      </p:sp>
      <p:pic>
        <p:nvPicPr>
          <p:cNvPr id="9" name="Espaço Reservado para Conteúdo 8" descr="arquitetura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81785" y="2381743"/>
            <a:ext cx="2971429" cy="3942857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724400" y="1676400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CadastroPessoasV2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Benefícios:</a:t>
            </a:r>
          </a:p>
          <a:p>
            <a:pPr lvl="1"/>
            <a:r>
              <a:rPr lang="pt-BR" dirty="0"/>
              <a:t>Estabelece uma separação de interesses, de serviços de alto para baixo nível, de serviços de aplicação gerais para específicos</a:t>
            </a:r>
          </a:p>
          <a:p>
            <a:pPr lvl="1"/>
            <a:r>
              <a:rPr lang="pt-BR" dirty="0"/>
              <a:t>Reduz o acoplamento e as dependências</a:t>
            </a:r>
          </a:p>
          <a:p>
            <a:pPr lvl="1"/>
            <a:r>
              <a:rPr lang="pt-BR" dirty="0"/>
              <a:t>Melhora a coesão</a:t>
            </a:r>
          </a:p>
          <a:p>
            <a:pPr lvl="1"/>
            <a:r>
              <a:rPr lang="pt-BR" dirty="0"/>
              <a:t>Aumenta o potencial de reuso</a:t>
            </a:r>
          </a:p>
          <a:p>
            <a:pPr lvl="1"/>
            <a:r>
              <a:rPr lang="pt-BR" dirty="0"/>
              <a:t>Aumenta a clareza</a:t>
            </a:r>
          </a:p>
          <a:p>
            <a:pPr lvl="1"/>
            <a:r>
              <a:rPr lang="pt-BR" dirty="0"/>
              <a:t>Complexidade relacionada é encapsulada e decomponível</a:t>
            </a:r>
          </a:p>
          <a:p>
            <a:pPr lvl="1"/>
            <a:r>
              <a:rPr lang="pt-BR" dirty="0"/>
              <a:t>Algumas camadas podem ser substituídas por nova implementação</a:t>
            </a:r>
          </a:p>
          <a:p>
            <a:pPr lvl="1"/>
            <a:r>
              <a:rPr lang="pt-BR" dirty="0"/>
              <a:t>As camadas inferiores contêm funções reusáveis</a:t>
            </a:r>
          </a:p>
          <a:p>
            <a:pPr lvl="1"/>
            <a:r>
              <a:rPr lang="pt-BR" dirty="0"/>
              <a:t>Algumas camadas (principalmente de domínio e de dados) podem ser distribuídas</a:t>
            </a:r>
          </a:p>
          <a:p>
            <a:pPr lvl="1"/>
            <a:r>
              <a:rPr lang="pt-BR" dirty="0"/>
              <a:t>Desenvolvimento em equipes é facilitado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Dificuldades:</a:t>
            </a:r>
          </a:p>
          <a:p>
            <a:pPr lvl="1"/>
            <a:r>
              <a:rPr lang="pt-BR" dirty="0"/>
              <a:t>Camadas nem sempre fornecem uma noção forte de </a:t>
            </a:r>
            <a:r>
              <a:rPr lang="pt-BR" dirty="0" err="1"/>
              <a:t>encapsulamento</a:t>
            </a:r>
            <a:r>
              <a:rPr lang="pt-BR" dirty="0"/>
              <a:t>; ainda pode existir a necessidade de alterações em cascata</a:t>
            </a:r>
          </a:p>
          <a:p>
            <a:pPr lvl="2"/>
            <a:r>
              <a:rPr lang="pt-BR" dirty="0"/>
              <a:t>Ex.: Adicionar um novo campo de dados na interface do usuário que foi adicionado a uma tabela do banco de dados resulta em alterações em todas as camadas intermediárias</a:t>
            </a:r>
          </a:p>
          <a:p>
            <a:pPr lvl="1"/>
            <a:r>
              <a:rPr lang="pt-BR" dirty="0"/>
              <a:t>Camadas adicionais podem afetar a performance; nas camadas intermediárias usualmente os dados necessitam ser transformados entre diversas representações diferentes</a:t>
            </a:r>
          </a:p>
          <a:p>
            <a:pPr lvl="2"/>
            <a:r>
              <a:rPr lang="pt-BR" dirty="0"/>
              <a:t>Ex.: Caso as camadas estejam distribuídas surge a necessidade de serialização de dados em algum formato (XML? Binário?)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em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conceito de camada vem do termo </a:t>
            </a:r>
            <a:r>
              <a:rPr lang="pt-BR" i="1" dirty="0" err="1"/>
              <a:t>tier</a:t>
            </a:r>
            <a:endParaRPr lang="pt-BR" i="1" dirty="0"/>
          </a:p>
          <a:p>
            <a:pPr lvl="1"/>
            <a:r>
              <a:rPr lang="pt-BR" dirty="0"/>
              <a:t>Representa a separação física das camadas lógicas em múltiplos nodos computacionais</a:t>
            </a:r>
          </a:p>
          <a:p>
            <a:pPr lvl="1"/>
            <a:r>
              <a:rPr lang="pt-BR" dirty="0"/>
              <a:t>Ex.: um sistema cliente-servidor pode ser visto como 2-tier, onde o cliente é um aplicativo desktop e o servidor é um SGBD</a:t>
            </a:r>
          </a:p>
          <a:p>
            <a:pPr lvl="1"/>
            <a:r>
              <a:rPr lang="pt-BR" dirty="0"/>
              <a:t>Layer = camada lógica</a:t>
            </a:r>
          </a:p>
          <a:p>
            <a:pPr lvl="1"/>
            <a:r>
              <a:rPr lang="pt-BR"/>
              <a:t>Tier = camada física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Diretrizes Básicas de Projeto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3276600"/>
          </a:xfrm>
        </p:spPr>
        <p:txBody>
          <a:bodyPr/>
          <a:lstStyle/>
          <a:p>
            <a:r>
              <a:rPr lang="pt-BR" dirty="0"/>
              <a:t>Objetos de camada de apresentação devem estar focados no trabalho de criação de janelas, captação de eventos,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Objetos da camada de lógica de negócio ou domínio devem enfocar a lógica da aplicação como, por exemplo, calcular um total de uma venda, </a:t>
            </a:r>
            <a:r>
              <a:rPr lang="pt-BR" dirty="0" err="1"/>
              <a:t>etc</a:t>
            </a:r>
            <a:endParaRPr lang="en-US" dirty="0"/>
          </a:p>
        </p:txBody>
      </p:sp>
      <p:sp>
        <p:nvSpPr>
          <p:cNvPr id="40964" name="AutoShape 5"/>
          <p:cNvSpPr>
            <a:spLocks noChangeArrowheads="1"/>
          </p:cNvSpPr>
          <p:nvPr/>
        </p:nvSpPr>
        <p:spPr bwMode="auto">
          <a:xfrm>
            <a:off x="914400" y="1773238"/>
            <a:ext cx="7272337" cy="93503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400"/>
              <a:t>Mantenha uma separação de interesses</a:t>
            </a:r>
            <a:endParaRPr lang="en-US" sz="24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Corporativas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Sites de vendas</a:t>
            </a:r>
          </a:p>
          <a:p>
            <a:r>
              <a:rPr lang="pt-BR" dirty="0"/>
              <a:t>Reservas de passagens</a:t>
            </a:r>
          </a:p>
          <a:p>
            <a:r>
              <a:rPr lang="pt-BR" dirty="0"/>
              <a:t>Folha de pagamento</a:t>
            </a:r>
          </a:p>
          <a:p>
            <a:r>
              <a:rPr lang="pt-BR" dirty="0"/>
              <a:t>Cadeia de suprimentos</a:t>
            </a:r>
          </a:p>
          <a:p>
            <a:r>
              <a:rPr lang="pt-BR" dirty="0"/>
              <a:t>Bancos</a:t>
            </a:r>
          </a:p>
          <a:p>
            <a:r>
              <a:rPr lang="pt-BR" dirty="0"/>
              <a:t>Relacionamento com cliente</a:t>
            </a:r>
          </a:p>
          <a:p>
            <a:r>
              <a:rPr lang="pt-BR" dirty="0"/>
              <a:t>Organização de alunos, turmas, disciplinas, cursos de uma universidade</a:t>
            </a:r>
          </a:p>
          <a:p>
            <a:r>
              <a:rPr lang="pt-BR" dirty="0" err="1"/>
              <a:t>etc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Dados persistentes</a:t>
            </a:r>
          </a:p>
          <a:p>
            <a:pPr lvl="1"/>
            <a:r>
              <a:rPr lang="pt-BR" dirty="0"/>
              <a:t>Alterações no programa e no hardware durante o ciclo de vida do sistema.</a:t>
            </a:r>
          </a:p>
          <a:p>
            <a:pPr lvl="1"/>
            <a:r>
              <a:rPr lang="pt-BR" dirty="0"/>
              <a:t>Os dados precisam “resistir” a essas mudanças</a:t>
            </a:r>
          </a:p>
          <a:p>
            <a:r>
              <a:rPr lang="pt-BR" dirty="0"/>
              <a:t>Grande volume de dados</a:t>
            </a:r>
          </a:p>
          <a:p>
            <a:r>
              <a:rPr lang="pt-BR" dirty="0"/>
              <a:t>Acesso concorrente aos dados</a:t>
            </a:r>
          </a:p>
          <a:p>
            <a:r>
              <a:rPr lang="pt-BR" dirty="0"/>
              <a:t>Interface com usuário tem papel importante</a:t>
            </a:r>
          </a:p>
          <a:p>
            <a:r>
              <a:rPr lang="pt-BR" dirty="0"/>
              <a:t>Integração com outras aplicações corporativas</a:t>
            </a:r>
          </a:p>
          <a:p>
            <a:pPr lvl="1"/>
            <a:r>
              <a:rPr lang="pt-BR" dirty="0"/>
              <a:t>Diferentes tecnologias</a:t>
            </a:r>
          </a:p>
          <a:p>
            <a:pPr lvl="1"/>
            <a:r>
              <a:rPr lang="pt-BR" dirty="0"/>
              <a:t>Dados com significados diferentes em diferentes setores da mesma empresa</a:t>
            </a:r>
          </a:p>
          <a:p>
            <a:r>
              <a:rPr lang="pt-BR" dirty="0"/>
              <a:t>Lógica de negócio complexa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Diretrizes Básicas de Projeto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Não conecte ou acople objetos que não são de interface com usuário diretamente a objetos de interface com usuário</a:t>
            </a:r>
          </a:p>
          <a:p>
            <a:pPr lvl="1"/>
            <a:r>
              <a:rPr lang="pt-BR" dirty="0"/>
              <a:t>Por exemplo, não faça um objeto Venda ter referência para uma janela </a:t>
            </a:r>
            <a:r>
              <a:rPr lang="pt-BR" dirty="0" err="1"/>
              <a:t>ProcessarVendaFrame</a:t>
            </a:r>
            <a:endParaRPr lang="pt-BR" dirty="0"/>
          </a:p>
          <a:p>
            <a:r>
              <a:rPr lang="pt-BR" dirty="0"/>
              <a:t>Não coloque lógica de negócio em métodos de objetos de interface com o usuário</a:t>
            </a:r>
          </a:p>
          <a:p>
            <a:pPr lvl="1"/>
            <a:r>
              <a:rPr lang="pt-BR" dirty="0"/>
              <a:t>Por exemplo, não coloque o cálculo do total de uma venda dentro do método de tratamento de evento de clique do botão de uma janela</a:t>
            </a:r>
            <a:endParaRPr lang="en-US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914400" y="1773238"/>
            <a:ext cx="7272337" cy="93503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400"/>
              <a:t>Mantenha uma separação modelo-visão</a:t>
            </a:r>
            <a:endParaRPr lang="en-US" sz="240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Diretrizes Básicas de Projeto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581400"/>
          </a:xfrm>
        </p:spPr>
        <p:txBody>
          <a:bodyPr>
            <a:normAutofit/>
          </a:bodyPr>
          <a:lstStyle/>
          <a:p>
            <a:r>
              <a:rPr lang="pt-BR" dirty="0"/>
              <a:t>Ver padrão fachada</a:t>
            </a:r>
            <a:endParaRPr lang="en-US" dirty="0"/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914400" y="1773238"/>
            <a:ext cx="7272337" cy="93503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400" dirty="0"/>
              <a:t>Utilize padrões para a conexão entre as camadas</a:t>
            </a:r>
            <a:endParaRPr lang="en-US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FOWLER, M. </a:t>
            </a:r>
            <a:r>
              <a:rPr lang="pt-BR" dirty="0" err="1"/>
              <a:t>et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. Padrões de Arquitetura de Aplicações Corporativas. Porto Alegre: </a:t>
            </a:r>
            <a:r>
              <a:rPr lang="pt-BR" dirty="0" err="1"/>
              <a:t>Bookman</a:t>
            </a:r>
            <a:r>
              <a:rPr lang="pt-BR" dirty="0"/>
              <a:t>, 2008</a:t>
            </a:r>
          </a:p>
          <a:p>
            <a:r>
              <a:rPr lang="pt-BR" dirty="0"/>
              <a:t>LARMAN, C. Utilizando UML e Padrões. 3ª ed. Porto Alegre: </a:t>
            </a:r>
            <a:r>
              <a:rPr lang="pt-BR" dirty="0" err="1"/>
              <a:t>Bookman</a:t>
            </a:r>
            <a:r>
              <a:rPr lang="pt-BR" dirty="0"/>
              <a:t>, 2007</a:t>
            </a:r>
          </a:p>
          <a:p>
            <a:r>
              <a:rPr lang="pt-BR" dirty="0"/>
              <a:t>MEIER, </a:t>
            </a:r>
            <a:r>
              <a:rPr lang="pt-BR" dirty="0" err="1"/>
              <a:t>J.D.</a:t>
            </a:r>
            <a:r>
              <a:rPr lang="pt-BR" dirty="0"/>
              <a:t> </a:t>
            </a:r>
            <a:r>
              <a:rPr lang="pt-BR" dirty="0" err="1"/>
              <a:t>et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. Microsoft Application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Guide</a:t>
            </a:r>
            <a:r>
              <a:rPr lang="pt-BR" dirty="0"/>
              <a:t> 2.0. Microsoft, 2008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Corporativas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Diversas facetas:</a:t>
            </a:r>
          </a:p>
          <a:p>
            <a:pPr lvl="1"/>
            <a:r>
              <a:rPr lang="pt-BR" dirty="0"/>
              <a:t>Aplicações móveis</a:t>
            </a:r>
          </a:p>
          <a:p>
            <a:pPr lvl="1"/>
            <a:r>
              <a:rPr lang="pt-BR" dirty="0"/>
              <a:t>Aplicações de cliente rico</a:t>
            </a:r>
          </a:p>
          <a:p>
            <a:pPr lvl="1"/>
            <a:r>
              <a:rPr lang="pt-BR" dirty="0"/>
              <a:t>Aplicações web</a:t>
            </a:r>
          </a:p>
          <a:p>
            <a:pPr lvl="1"/>
            <a:r>
              <a:rPr lang="pt-BR" dirty="0"/>
              <a:t>Aplicações de internet ricas</a:t>
            </a:r>
          </a:p>
          <a:p>
            <a:pPr lvl="2"/>
            <a:r>
              <a:rPr lang="pt-BR" dirty="0"/>
              <a:t>RIA </a:t>
            </a:r>
            <a:r>
              <a:rPr lang="pt-BR" dirty="0" err="1"/>
              <a:t>Rich</a:t>
            </a:r>
            <a:r>
              <a:rPr lang="pt-BR" dirty="0"/>
              <a:t> Internet Application</a:t>
            </a:r>
          </a:p>
          <a:p>
            <a:pPr lvl="1"/>
            <a:r>
              <a:rPr lang="pt-BR" dirty="0"/>
              <a:t>Aplicações de serviços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consenso sobre a expressão “arquitetura de software”</a:t>
            </a:r>
          </a:p>
          <a:p>
            <a:r>
              <a:rPr lang="pt-BR" dirty="0"/>
              <a:t>Dois termos em comum:</a:t>
            </a:r>
          </a:p>
          <a:p>
            <a:pPr lvl="1"/>
            <a:r>
              <a:rPr lang="pt-BR" dirty="0"/>
              <a:t>Decomposição em alto nível de um sistema em suas partes</a:t>
            </a:r>
          </a:p>
          <a:p>
            <a:pPr lvl="1"/>
            <a:r>
              <a:rPr lang="pt-BR" dirty="0"/>
              <a:t>Decisões difíceis de alterar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de Software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Martin Fowler, “Is Design Dead?”</a:t>
            </a:r>
          </a:p>
          <a:p>
            <a:pPr lvl="1"/>
            <a:r>
              <a:rPr lang="pt-BR"/>
              <a:t>O quê você quer dizer com arquitetura de software? Para mim o termo arquitetura traz consigo uma noção de elementos centrais de um sistema, as peças que são difíceis de serem alteradas. Uma base sobre a qual o resto deve ser construído.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de Software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Larman, “Utilizando UML e Padrões”:</a:t>
            </a:r>
          </a:p>
          <a:p>
            <a:pPr lvl="1"/>
            <a:r>
              <a:rPr lang="pt-BR"/>
              <a:t>Uma arquitetura é um conjunto de decisões significativas sobre a organização de um sistema de software, a seleção dos elementos estruturais e suas interfaces pelos quais o sistema é composto, juntamente com seu comportamento, como especificado nas colaborações entre esses elementos, a composição desses elementos estruturais e comportamentais em subsistemas progressivamente maiores, e o estilo arquitetural que dirige essa organização.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Questões a serem levadas em consideração na definição de uma arquitetura:</a:t>
            </a:r>
          </a:p>
          <a:p>
            <a:pPr lvl="1">
              <a:defRPr/>
            </a:pPr>
            <a:r>
              <a:rPr lang="pt-BR" dirty="0"/>
              <a:t>Como a aplicação será instalada para entrar em produção?</a:t>
            </a:r>
          </a:p>
          <a:p>
            <a:pPr lvl="1">
              <a:defRPr/>
            </a:pPr>
            <a:r>
              <a:rPr lang="pt-BR" dirty="0"/>
              <a:t>Como os usuários irão usar a aplicação (tipo(s) de interface)</a:t>
            </a:r>
          </a:p>
          <a:p>
            <a:pPr lvl="1">
              <a:defRPr/>
            </a:pPr>
            <a:r>
              <a:rPr lang="pt-BR" dirty="0"/>
              <a:t>Quais são os requisitos de qualidade, tais como segurança, performance, concorrência, internacionalização e configuração.</a:t>
            </a:r>
          </a:p>
          <a:p>
            <a:pPr lvl="1">
              <a:defRPr/>
            </a:pPr>
            <a:r>
              <a:rPr lang="pt-BR" dirty="0"/>
              <a:t>Quais as questões relativas a aspectos de arquitetura que podem impactar a aplicação agora ou depois de ter sido instalada?</a:t>
            </a:r>
          </a:p>
          <a:p>
            <a:pPr lvl="1">
              <a:defRPr/>
            </a:pPr>
            <a:endParaRPr lang="pt-BR" dirty="0"/>
          </a:p>
          <a:p>
            <a:pPr lvl="2">
              <a:defRPr/>
            </a:pPr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Análise arquitetural</a:t>
            </a:r>
          </a:p>
          <a:p>
            <a:pPr lvl="1"/>
            <a:r>
              <a:rPr lang="pt-BR"/>
              <a:t>Identificar fatores que devem influenciar a arquitetura, entender sua variabilidade e prioridade, e resolvê-los</a:t>
            </a:r>
          </a:p>
          <a:p>
            <a:pPr lvl="1"/>
            <a:r>
              <a:rPr lang="pt-BR"/>
              <a:t>É útil para:</a:t>
            </a:r>
          </a:p>
          <a:p>
            <a:pPr lvl="2"/>
            <a:r>
              <a:rPr lang="pt-BR"/>
              <a:t>Reduzir o risco de esquecer algo importante no projeto de sistemas</a:t>
            </a:r>
          </a:p>
          <a:p>
            <a:pPr lvl="2"/>
            <a:r>
              <a:rPr lang="pt-BR"/>
              <a:t>Evitar aplicar esforço excessivo a tópicos de baixa prioridade</a:t>
            </a:r>
          </a:p>
          <a:p>
            <a:pPr lvl="2"/>
            <a:r>
              <a:rPr lang="pt-BR"/>
              <a:t>Ajudar a enquadrar o produto aos objetivos do negócio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633</TotalTime>
  <Words>1871</Words>
  <Application>Microsoft Office PowerPoint</Application>
  <PresentationFormat>Apresentação na tela (4:3)</PresentationFormat>
  <Paragraphs>268</Paragraphs>
  <Slides>33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Clarity</vt:lpstr>
      <vt:lpstr>Visio</vt:lpstr>
      <vt:lpstr>Tecnicas de Programação</vt:lpstr>
      <vt:lpstr>Arquitetura de software</vt:lpstr>
      <vt:lpstr>Aplicações Corporativas</vt:lpstr>
      <vt:lpstr>Aplicações Corporativas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Arquitetura de Software</vt:lpstr>
      <vt:lpstr>Padrões Arquiteturais e Categorias de Padrões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Arquitetura em Camadas</vt:lpstr>
      <vt:lpstr>Diretrizes Básicas de Projeto</vt:lpstr>
      <vt:lpstr>Diretrizes Básicas de Projeto</vt:lpstr>
      <vt:lpstr>Diretrizes Básicas de Projeto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115</cp:revision>
  <dcterms:created xsi:type="dcterms:W3CDTF">2011-02-22T20:06:50Z</dcterms:created>
  <dcterms:modified xsi:type="dcterms:W3CDTF">2018-03-02T13:13:29Z</dcterms:modified>
</cp:coreProperties>
</file>