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06" r:id="rId2"/>
    <p:sldId id="285" r:id="rId3"/>
    <p:sldId id="307" r:id="rId4"/>
    <p:sldId id="308" r:id="rId5"/>
    <p:sldId id="309" r:id="rId6"/>
    <p:sldId id="311" r:id="rId7"/>
    <p:sldId id="312" r:id="rId8"/>
    <p:sldId id="310" r:id="rId9"/>
    <p:sldId id="313" r:id="rId10"/>
    <p:sldId id="314" r:id="rId11"/>
    <p:sldId id="315" r:id="rId12"/>
    <p:sldId id="316" r:id="rId13"/>
    <p:sldId id="317" r:id="rId14"/>
    <p:sldId id="318" r:id="rId15"/>
    <p:sldId id="319" r:id="rId16"/>
    <p:sldId id="284"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0662" autoAdjust="0"/>
  </p:normalViewPr>
  <p:slideViewPr>
    <p:cSldViewPr snapToGrid="0">
      <p:cViewPr varScale="1">
        <p:scale>
          <a:sx n="61" d="100"/>
          <a:sy n="61" d="100"/>
        </p:scale>
        <p:origin x="8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nardo Copstein" userId="194b4f03e4c72262" providerId="LiveId" clId="{5EF0050D-6868-46D0-BA9F-248ADC449D50}"/>
  </pc:docChgLst>
  <pc:docChgLst>
    <pc:chgData name="Bernardo Copstein" userId="194b4f03e4c72262" providerId="LiveId" clId="{7BF704BD-E089-49F6-B712-199AEC4600CE}"/>
    <pc:docChg chg="modSld">
      <pc:chgData name="Bernardo Copstein" userId="194b4f03e4c72262" providerId="LiveId" clId="{7BF704BD-E089-49F6-B712-199AEC4600CE}" dt="2018-01-25T11:12:19.441" v="37" actId="20577"/>
      <pc:docMkLst>
        <pc:docMk/>
      </pc:docMkLst>
      <pc:sldChg chg="modSp">
        <pc:chgData name="Bernardo Copstein" userId="194b4f03e4c72262" providerId="LiveId" clId="{7BF704BD-E089-49F6-B712-199AEC4600CE}" dt="2018-01-25T11:12:19.441" v="37" actId="20577"/>
        <pc:sldMkLst>
          <pc:docMk/>
          <pc:sldMk cId="2978215858" sldId="311"/>
        </pc:sldMkLst>
        <pc:spChg chg="mod">
          <ac:chgData name="Bernardo Copstein" userId="194b4f03e4c72262" providerId="LiveId" clId="{7BF704BD-E089-49F6-B712-199AEC4600CE}" dt="2018-01-25T11:12:19.441" v="37" actId="20577"/>
          <ac:spMkLst>
            <pc:docMk/>
            <pc:sldMk cId="2978215858" sldId="311"/>
            <ac:spMk id="3" creationId="{26C72543-AF9B-421D-BCE0-2C350498C99D}"/>
          </ac:spMkLst>
        </pc:spChg>
      </pc:sldChg>
      <pc:sldChg chg="modSp">
        <pc:chgData name="Bernardo Copstein" userId="194b4f03e4c72262" providerId="LiveId" clId="{7BF704BD-E089-49F6-B712-199AEC4600CE}" dt="2018-01-25T11:11:51.868" v="24" actId="20577"/>
        <pc:sldMkLst>
          <pc:docMk/>
          <pc:sldMk cId="2714828911" sldId="312"/>
        </pc:sldMkLst>
        <pc:spChg chg="mod">
          <ac:chgData name="Bernardo Copstein" userId="194b4f03e4c72262" providerId="LiveId" clId="{7BF704BD-E089-49F6-B712-199AEC4600CE}" dt="2018-01-25T11:11:51.868" v="24" actId="20577"/>
          <ac:spMkLst>
            <pc:docMk/>
            <pc:sldMk cId="2714828911" sldId="312"/>
            <ac:spMk id="3" creationId="{9ACB4960-46BA-4BE0-B55E-2C04CDA423A5}"/>
          </ac:spMkLst>
        </pc:spChg>
      </pc:sldChg>
    </pc:docChg>
  </pc:docChgLst>
  <pc:docChgLst>
    <pc:chgData name="Bernardo Copstein" userId="194b4f03e4c72262" providerId="LiveId" clId="{8A2801CC-4B84-45E6-AE1D-2554720C527A}"/>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A617D-83CB-4919-82AC-EDF6FBB5355F}" type="datetimeFigureOut">
              <a:rPr lang="pt-BR" smtClean="0"/>
              <a:t>12/03/2018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934B7-E8C2-4E19-86AA-293DE96C1D4A}" type="slidenum">
              <a:rPr lang="pt-BR" smtClean="0"/>
              <a:t>‹nº›</a:t>
            </a:fld>
            <a:endParaRPr lang="pt-BR"/>
          </a:p>
        </p:txBody>
      </p:sp>
    </p:spTree>
    <p:extLst>
      <p:ext uri="{BB962C8B-B14F-4D97-AF65-F5344CB8AC3E}">
        <p14:creationId xmlns:p14="http://schemas.microsoft.com/office/powerpoint/2010/main" val="24560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F2C62AD-31D4-4417-853C-E77168BA2A0A}" type="datetimeFigureOut">
              <a:rPr lang="pt-BR" smtClean="0"/>
              <a:t>12/03/2018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420606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2C62AD-31D4-4417-853C-E77168BA2A0A}" type="datetimeFigureOut">
              <a:rPr lang="pt-BR" smtClean="0"/>
              <a:t>12/03/2018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358222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2C62AD-31D4-4417-853C-E77168BA2A0A}" type="datetimeFigureOut">
              <a:rPr lang="pt-BR" smtClean="0"/>
              <a:t>12/03/2018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124063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2C62AD-31D4-4417-853C-E77168BA2A0A}" type="datetimeFigureOut">
              <a:rPr lang="pt-BR" smtClean="0"/>
              <a:t>12/03/2018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239760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4F2C62AD-31D4-4417-853C-E77168BA2A0A}" type="datetimeFigureOut">
              <a:rPr lang="pt-BR" smtClean="0"/>
              <a:t>12/03/2018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266316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F2C62AD-31D4-4417-853C-E77168BA2A0A}" type="datetimeFigureOut">
              <a:rPr lang="pt-BR" smtClean="0"/>
              <a:t>12/03/2018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4011512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F2C62AD-31D4-4417-853C-E77168BA2A0A}" type="datetimeFigureOut">
              <a:rPr lang="pt-BR" smtClean="0"/>
              <a:t>12/03/2018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1275946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F2C62AD-31D4-4417-853C-E77168BA2A0A}" type="datetimeFigureOut">
              <a:rPr lang="pt-BR" smtClean="0"/>
              <a:t>12/03/2018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175107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C62AD-31D4-4417-853C-E77168BA2A0A}" type="datetimeFigureOut">
              <a:rPr lang="pt-BR" smtClean="0"/>
              <a:t>12/03/2018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400960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4F2C62AD-31D4-4417-853C-E77168BA2A0A}" type="datetimeFigureOut">
              <a:rPr lang="pt-BR" smtClean="0"/>
              <a:t>12/03/2018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112967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4F2C62AD-31D4-4417-853C-E77168BA2A0A}" type="datetimeFigureOut">
              <a:rPr lang="pt-BR" smtClean="0"/>
              <a:t>12/03/2018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289983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C62AD-31D4-4417-853C-E77168BA2A0A}" type="datetimeFigureOut">
              <a:rPr lang="pt-BR" smtClean="0"/>
              <a:t>12/03/2018</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85217-7AAC-40DD-A4FE-8F5C5240CE3D}" type="slidenum">
              <a:rPr lang="pt-BR" smtClean="0"/>
              <a:t>‹nº›</a:t>
            </a:fld>
            <a:endParaRPr lang="pt-BR"/>
          </a:p>
        </p:txBody>
      </p:sp>
    </p:spTree>
    <p:extLst>
      <p:ext uri="{BB962C8B-B14F-4D97-AF65-F5344CB8AC3E}">
        <p14:creationId xmlns:p14="http://schemas.microsoft.com/office/powerpoint/2010/main" val="992465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dirty="0"/>
              <a:t>Padrões de Projeto</a:t>
            </a:r>
            <a:br>
              <a:rPr lang="pt-BR" dirty="0"/>
            </a:br>
            <a:r>
              <a:rPr lang="pt-BR" dirty="0"/>
              <a:t> </a:t>
            </a:r>
          </a:p>
        </p:txBody>
      </p:sp>
      <p:sp>
        <p:nvSpPr>
          <p:cNvPr id="3" name="Subtítulo 2"/>
          <p:cNvSpPr>
            <a:spLocks noGrp="1"/>
          </p:cNvSpPr>
          <p:nvPr>
            <p:ph type="subTitle" idx="1"/>
          </p:nvPr>
        </p:nvSpPr>
        <p:spPr/>
        <p:txBody>
          <a:bodyPr/>
          <a:lstStyle/>
          <a:p>
            <a:r>
              <a:rPr lang="pt-BR" dirty="0"/>
              <a:t>Programação Orientada a Objetos</a:t>
            </a:r>
          </a:p>
          <a:p>
            <a:r>
              <a:rPr lang="pt-BR" dirty="0"/>
              <a:t>Prof. Bernardo Copstein </a:t>
            </a:r>
          </a:p>
          <a:p>
            <a:r>
              <a:rPr lang="pt-BR" dirty="0"/>
              <a:t>Prof. </a:t>
            </a:r>
            <a:r>
              <a:rPr lang="pt-BR"/>
              <a:t>Julio Machado </a:t>
            </a:r>
            <a:endParaRPr lang="pt-BR" dirty="0"/>
          </a:p>
        </p:txBody>
      </p:sp>
    </p:spTree>
    <p:extLst>
      <p:ext uri="{BB962C8B-B14F-4D97-AF65-F5344CB8AC3E}">
        <p14:creationId xmlns:p14="http://schemas.microsoft.com/office/powerpoint/2010/main" val="3949699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pt-BR" dirty="0"/>
              <a:t>Padrão </a:t>
            </a:r>
            <a:r>
              <a:rPr lang="pt-BR" dirty="0" err="1"/>
              <a:t>Singleton</a:t>
            </a:r>
            <a:r>
              <a:rPr lang="pt-BR" dirty="0"/>
              <a:t>: Definição</a:t>
            </a:r>
          </a:p>
        </p:txBody>
      </p:sp>
      <p:sp>
        <p:nvSpPr>
          <p:cNvPr id="8195" name="Rectangle 3"/>
          <p:cNvSpPr>
            <a:spLocks noGrp="1" noChangeArrowheads="1"/>
          </p:cNvSpPr>
          <p:nvPr>
            <p:ph idx="1"/>
          </p:nvPr>
        </p:nvSpPr>
        <p:spPr/>
        <p:txBody>
          <a:bodyPr>
            <a:normAutofit lnSpcReduction="10000"/>
          </a:bodyPr>
          <a:lstStyle/>
          <a:p>
            <a:r>
              <a:rPr lang="pt-BR" dirty="0"/>
              <a:t>Contexto: </a:t>
            </a:r>
          </a:p>
          <a:p>
            <a:pPr lvl="1"/>
            <a:r>
              <a:rPr lang="pt-BR" dirty="0"/>
              <a:t>Todos os clientes necessitam acessar uma única instância compartilhada da classe.</a:t>
            </a:r>
          </a:p>
          <a:p>
            <a:pPr lvl="1"/>
            <a:r>
              <a:rPr lang="pt-BR" dirty="0"/>
              <a:t>Deve-se garantir que nenhuma instância adicional será criada acidentalmente.</a:t>
            </a:r>
          </a:p>
          <a:p>
            <a:r>
              <a:rPr lang="pt-BR" dirty="0"/>
              <a:t>Solução: </a:t>
            </a:r>
          </a:p>
          <a:p>
            <a:pPr lvl="1"/>
            <a:r>
              <a:rPr lang="pt-BR" dirty="0"/>
              <a:t>Alternativa 1: </a:t>
            </a:r>
          </a:p>
          <a:p>
            <a:pPr lvl="2"/>
            <a:r>
              <a:rPr lang="pt-BR" dirty="0"/>
              <a:t>Classe com todos os métodos e atributos estáticos.</a:t>
            </a:r>
          </a:p>
          <a:p>
            <a:pPr lvl="1"/>
            <a:r>
              <a:rPr lang="pt-BR" dirty="0"/>
              <a:t>Alternativa 2:</a:t>
            </a:r>
          </a:p>
          <a:p>
            <a:pPr lvl="2"/>
            <a:r>
              <a:rPr lang="pt-BR" dirty="0"/>
              <a:t>Definir uma classe com um construtor privado.</a:t>
            </a:r>
          </a:p>
          <a:p>
            <a:pPr lvl="2"/>
            <a:r>
              <a:rPr lang="pt-BR" dirty="0"/>
              <a:t>A classe cria uma instância única de si mesma.</a:t>
            </a:r>
          </a:p>
          <a:p>
            <a:pPr lvl="2"/>
            <a:r>
              <a:rPr lang="pt-BR" dirty="0"/>
              <a:t>Fornece-se um método estático que retorna uma referência para a instância única.</a:t>
            </a:r>
          </a:p>
        </p:txBody>
      </p:sp>
      <p:pic>
        <p:nvPicPr>
          <p:cNvPr id="2050" name="Picture 2"/>
          <p:cNvPicPr>
            <a:picLocks noChangeAspect="1" noChangeArrowheads="1"/>
          </p:cNvPicPr>
          <p:nvPr/>
        </p:nvPicPr>
        <p:blipFill>
          <a:blip r:embed="rId2" cstate="print"/>
          <a:srcRect/>
          <a:stretch>
            <a:fillRect/>
          </a:stretch>
        </p:blipFill>
        <p:spPr bwMode="auto">
          <a:xfrm>
            <a:off x="7048500" y="1447800"/>
            <a:ext cx="3086100" cy="361950"/>
          </a:xfrm>
          <a:prstGeom prst="rect">
            <a:avLst/>
          </a:prstGeom>
          <a:noFill/>
          <a:ln w="9525">
            <a:noFill/>
            <a:miter lim="800000"/>
            <a:headEnd/>
            <a:tailEnd/>
          </a:ln>
        </p:spPr>
      </p:pic>
      <p:sp>
        <p:nvSpPr>
          <p:cNvPr id="6" name="Espaço Reservado para Número de Slide 5"/>
          <p:cNvSpPr>
            <a:spLocks noGrp="1"/>
          </p:cNvSpPr>
          <p:nvPr>
            <p:ph type="sldNum" sz="quarter" idx="12"/>
          </p:nvPr>
        </p:nvSpPr>
        <p:spPr/>
        <p:txBody>
          <a:bodyPr/>
          <a:lstStyle/>
          <a:p>
            <a:fld id="{4DC11654-5927-41F9-BFAC-4FC319222E79}" type="slidenum">
              <a:rPr lang="en-US" smtClean="0"/>
              <a:pPr/>
              <a:t>10</a:t>
            </a:fld>
            <a:endParaRPr lang="en-US"/>
          </a:p>
        </p:txBody>
      </p:sp>
    </p:spTree>
    <p:extLst>
      <p:ext uri="{BB962C8B-B14F-4D97-AF65-F5344CB8AC3E}">
        <p14:creationId xmlns:p14="http://schemas.microsoft.com/office/powerpoint/2010/main" val="2537591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pt-BR"/>
              <a:t>Padrão Singleton</a:t>
            </a:r>
          </a:p>
        </p:txBody>
      </p:sp>
      <p:sp>
        <p:nvSpPr>
          <p:cNvPr id="9219" name="Rectangle 3"/>
          <p:cNvSpPr>
            <a:spLocks noGrp="1" noChangeArrowheads="1"/>
          </p:cNvSpPr>
          <p:nvPr>
            <p:ph idx="1"/>
          </p:nvPr>
        </p:nvSpPr>
        <p:spPr>
          <a:xfrm>
            <a:off x="838200" y="1825625"/>
            <a:ext cx="11175124" cy="4351338"/>
          </a:xfrm>
        </p:spPr>
        <p:txBody>
          <a:bodyPr/>
          <a:lstStyle/>
          <a:p>
            <a:r>
              <a:rPr lang="pt-BR" dirty="0"/>
              <a:t>Alternativa 1:</a:t>
            </a:r>
          </a:p>
          <a:p>
            <a:pPr lvl="1"/>
            <a:r>
              <a:rPr lang="pt-BR" dirty="0"/>
              <a:t>Usar uma classe “</a:t>
            </a:r>
            <a:r>
              <a:rPr lang="pt-BR" dirty="0" err="1"/>
              <a:t>static</a:t>
            </a:r>
            <a:r>
              <a:rPr lang="pt-BR" dirty="0"/>
              <a:t>” tal como a classe “</a:t>
            </a:r>
            <a:r>
              <a:rPr lang="pt-BR" dirty="0" err="1"/>
              <a:t>Math</a:t>
            </a:r>
            <a:r>
              <a:rPr lang="pt-BR" dirty="0"/>
              <a:t>”</a:t>
            </a:r>
          </a:p>
          <a:p>
            <a:pPr lvl="1"/>
            <a:r>
              <a:rPr lang="pt-BR" dirty="0"/>
              <a:t>Vantagens: acessível de qualquer ponto do programa.</a:t>
            </a:r>
          </a:p>
          <a:p>
            <a:pPr lvl="1"/>
            <a:r>
              <a:rPr lang="pt-BR" dirty="0"/>
              <a:t>Desvantagem: não controla quantidade de instâncias. Instância única “hard-</a:t>
            </a:r>
            <a:r>
              <a:rPr lang="pt-BR" dirty="0" err="1"/>
              <a:t>coded</a:t>
            </a:r>
            <a:r>
              <a:rPr lang="pt-BR" dirty="0"/>
              <a:t>”.</a:t>
            </a:r>
          </a:p>
          <a:p>
            <a:pPr lvl="1"/>
            <a:r>
              <a:rPr lang="pt-BR" dirty="0"/>
              <a:t>Complica se houver a necessidade de criar mais uma instância no futuro.</a:t>
            </a: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11</a:t>
            </a:fld>
            <a:endParaRPr lang="en-US"/>
          </a:p>
        </p:txBody>
      </p:sp>
    </p:spTree>
    <p:extLst>
      <p:ext uri="{BB962C8B-B14F-4D97-AF65-F5344CB8AC3E}">
        <p14:creationId xmlns:p14="http://schemas.microsoft.com/office/powerpoint/2010/main" val="612263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pt-BR" dirty="0"/>
              <a:t>Padrão Singleton</a:t>
            </a:r>
          </a:p>
        </p:txBody>
      </p:sp>
      <p:sp>
        <p:nvSpPr>
          <p:cNvPr id="10243" name="Rectangle 3"/>
          <p:cNvSpPr>
            <a:spLocks noGrp="1" noChangeArrowheads="1"/>
          </p:cNvSpPr>
          <p:nvPr>
            <p:ph idx="1"/>
          </p:nvPr>
        </p:nvSpPr>
        <p:spPr/>
        <p:txBody>
          <a:bodyPr/>
          <a:lstStyle/>
          <a:p>
            <a:pPr eaLnBrk="1" hangingPunct="1">
              <a:lnSpc>
                <a:spcPct val="90000"/>
              </a:lnSpc>
            </a:pPr>
            <a:r>
              <a:rPr lang="pt-BR"/>
              <a:t>Alternativa 2:</a:t>
            </a:r>
          </a:p>
          <a:p>
            <a:pPr lvl="1" eaLnBrk="1" hangingPunct="1">
              <a:lnSpc>
                <a:spcPct val="90000"/>
              </a:lnSpc>
            </a:pPr>
            <a:r>
              <a:rPr lang="pt-BR"/>
              <a:t>Manter o construtor privado.</a:t>
            </a:r>
          </a:p>
          <a:p>
            <a:pPr lvl="1" eaLnBrk="1" hangingPunct="1">
              <a:lnSpc>
                <a:spcPct val="90000"/>
              </a:lnSpc>
            </a:pPr>
            <a:r>
              <a:rPr lang="pt-BR"/>
              <a:t>Criar um atributo privado estático para manter a instância.</a:t>
            </a:r>
          </a:p>
          <a:p>
            <a:pPr lvl="1" eaLnBrk="1" hangingPunct="1">
              <a:lnSpc>
                <a:spcPct val="90000"/>
              </a:lnSpc>
            </a:pPr>
            <a:r>
              <a:rPr lang="pt-BR"/>
              <a:t>Criar um método estático para ter acesso “global” a instância.</a:t>
            </a:r>
          </a:p>
          <a:p>
            <a:pPr lvl="1" eaLnBrk="1" hangingPunct="1">
              <a:lnSpc>
                <a:spcPct val="90000"/>
              </a:lnSpc>
            </a:pPr>
            <a:r>
              <a:rPr lang="pt-BR"/>
              <a:t>Vantagem: </a:t>
            </a:r>
          </a:p>
          <a:p>
            <a:pPr lvl="2" eaLnBrk="1" hangingPunct="1">
              <a:lnSpc>
                <a:spcPct val="90000"/>
              </a:lnSpc>
            </a:pPr>
            <a:r>
              <a:rPr lang="pt-BR"/>
              <a:t>permite trabalhar com mais de uma instância se for o caso, mas controlando a quantidade.</a:t>
            </a:r>
          </a:p>
        </p:txBody>
      </p:sp>
      <p:pic>
        <p:nvPicPr>
          <p:cNvPr id="1026" name="Picture 2"/>
          <p:cNvPicPr>
            <a:picLocks noChangeAspect="1" noChangeArrowheads="1"/>
          </p:cNvPicPr>
          <p:nvPr/>
        </p:nvPicPr>
        <p:blipFill>
          <a:blip r:embed="rId2" cstate="print"/>
          <a:srcRect/>
          <a:stretch>
            <a:fillRect/>
          </a:stretch>
        </p:blipFill>
        <p:spPr bwMode="auto">
          <a:xfrm>
            <a:off x="4724401" y="4343400"/>
            <a:ext cx="2450231" cy="1357322"/>
          </a:xfrm>
          <a:prstGeom prst="rect">
            <a:avLst/>
          </a:prstGeom>
          <a:noFill/>
          <a:ln w="9525">
            <a:noFill/>
            <a:miter lim="800000"/>
            <a:headEnd/>
            <a:tailEnd/>
          </a:ln>
        </p:spPr>
      </p:pic>
      <p:sp>
        <p:nvSpPr>
          <p:cNvPr id="6" name="Espaço Reservado para Número de Slide 5"/>
          <p:cNvSpPr>
            <a:spLocks noGrp="1"/>
          </p:cNvSpPr>
          <p:nvPr>
            <p:ph type="sldNum" sz="quarter" idx="12"/>
          </p:nvPr>
        </p:nvSpPr>
        <p:spPr/>
        <p:txBody>
          <a:bodyPr/>
          <a:lstStyle/>
          <a:p>
            <a:fld id="{4DC11654-5927-41F9-BFAC-4FC319222E79}" type="slidenum">
              <a:rPr lang="en-US" smtClean="0"/>
              <a:pPr/>
              <a:t>12</a:t>
            </a:fld>
            <a:endParaRPr lang="en-US"/>
          </a:p>
        </p:txBody>
      </p:sp>
    </p:spTree>
    <p:extLst>
      <p:ext uri="{BB962C8B-B14F-4D97-AF65-F5344CB8AC3E}">
        <p14:creationId xmlns:p14="http://schemas.microsoft.com/office/powerpoint/2010/main" val="385772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pt-BR" dirty="0"/>
              <a:t>Exemplo (variação 1)</a:t>
            </a:r>
            <a:endParaRPr lang="pt-BR" i="1" dirty="0"/>
          </a:p>
        </p:txBody>
      </p:sp>
      <p:sp>
        <p:nvSpPr>
          <p:cNvPr id="11267" name="Rectangle 3"/>
          <p:cNvSpPr>
            <a:spLocks noGrp="1" noChangeArrowheads="1"/>
          </p:cNvSpPr>
          <p:nvPr>
            <p:ph idx="1"/>
          </p:nvPr>
        </p:nvSpPr>
        <p:spPr/>
        <p:txBody>
          <a:bodyPr>
            <a:normAutofit fontScale="85000" lnSpcReduction="20000"/>
          </a:bodyPr>
          <a:lstStyle/>
          <a:p>
            <a:pPr eaLnBrk="1" hangingPunct="1">
              <a:lnSpc>
                <a:spcPct val="80000"/>
              </a:lnSpc>
              <a:buFont typeface="Monotype Sorts" pitchFamily="2" charset="2"/>
              <a:buNone/>
            </a:pPr>
            <a:r>
              <a:rPr lang="pt-BR" sz="2000" dirty="0">
                <a:latin typeface="Courier New" pitchFamily="49" charset="0"/>
              </a:rPr>
              <a:t>class Spooler{</a:t>
            </a:r>
          </a:p>
          <a:p>
            <a:pPr eaLnBrk="1" hangingPunct="1">
              <a:lnSpc>
                <a:spcPct val="80000"/>
              </a:lnSpc>
              <a:buFont typeface="Monotype Sorts" pitchFamily="2" charset="2"/>
              <a:buNone/>
            </a:pPr>
            <a:r>
              <a:rPr lang="pt-BR" sz="2000" dirty="0">
                <a:latin typeface="Courier New" pitchFamily="49" charset="0"/>
              </a:rPr>
              <a:t>  </a:t>
            </a:r>
            <a:r>
              <a:rPr lang="pt-BR" sz="2000" b="1" dirty="0">
                <a:solidFill>
                  <a:srgbClr val="FF0000"/>
                </a:solidFill>
                <a:latin typeface="Courier New" pitchFamily="49" charset="0"/>
              </a:rPr>
              <a:t>static Spooler </a:t>
            </a:r>
            <a:r>
              <a:rPr lang="pt-BR" sz="2000" b="1" dirty="0" err="1">
                <a:solidFill>
                  <a:srgbClr val="FF0000"/>
                </a:solidFill>
                <a:latin typeface="Courier New" pitchFamily="49" charset="0"/>
              </a:rPr>
              <a:t>instance</a:t>
            </a:r>
            <a:r>
              <a:rPr lang="pt-BR" sz="2000" b="1" dirty="0">
                <a:solidFill>
                  <a:srgbClr val="FF0000"/>
                </a:solidFill>
                <a:latin typeface="Courier New" pitchFamily="49" charset="0"/>
              </a:rPr>
              <a:t> = </a:t>
            </a:r>
            <a:r>
              <a:rPr lang="pt-BR" sz="2000" b="1" dirty="0" err="1">
                <a:solidFill>
                  <a:srgbClr val="FF0000"/>
                </a:solidFill>
                <a:latin typeface="Courier New" pitchFamily="49" charset="0"/>
              </a:rPr>
              <a:t>null</a:t>
            </a:r>
            <a:r>
              <a:rPr lang="pt-BR" sz="2000" b="1" dirty="0">
                <a:solidFill>
                  <a:srgbClr val="FF0000"/>
                </a:solidFill>
                <a:latin typeface="Courier New" pitchFamily="49" charset="0"/>
              </a:rPr>
              <a:t>;</a:t>
            </a:r>
          </a:p>
          <a:p>
            <a:pPr eaLnBrk="1" hangingPunct="1">
              <a:lnSpc>
                <a:spcPct val="80000"/>
              </a:lnSpc>
              <a:buFont typeface="Monotype Sorts" pitchFamily="2" charset="2"/>
              <a:buNone/>
            </a:pPr>
            <a:endParaRPr lang="pt-BR" sz="2000" dirty="0">
              <a:latin typeface="Courier New" pitchFamily="49" charset="0"/>
            </a:endParaRPr>
          </a:p>
          <a:p>
            <a:pPr eaLnBrk="1" hangingPunct="1">
              <a:lnSpc>
                <a:spcPct val="80000"/>
              </a:lnSpc>
              <a:buFont typeface="Monotype Sorts" pitchFamily="2" charset="2"/>
              <a:buNone/>
            </a:pPr>
            <a:r>
              <a:rPr lang="pt-BR" sz="2000" dirty="0">
                <a:latin typeface="Courier New" pitchFamily="49" charset="0"/>
              </a:rPr>
              <a:t>  </a:t>
            </a:r>
            <a:r>
              <a:rPr lang="pt-BR" sz="2000" b="1" dirty="0">
                <a:solidFill>
                  <a:srgbClr val="FF0000"/>
                </a:solidFill>
                <a:latin typeface="Courier New" pitchFamily="49" charset="0"/>
              </a:rPr>
              <a:t>private</a:t>
            </a:r>
            <a:r>
              <a:rPr lang="pt-BR" sz="2000" dirty="0">
                <a:latin typeface="Courier New" pitchFamily="49" charset="0"/>
              </a:rPr>
              <a:t> Spooler() {</a:t>
            </a:r>
          </a:p>
          <a:p>
            <a:pPr eaLnBrk="1" hangingPunct="1">
              <a:lnSpc>
                <a:spcPct val="80000"/>
              </a:lnSpc>
              <a:buFont typeface="Monotype Sorts" pitchFamily="2" charset="2"/>
              <a:buNone/>
            </a:pPr>
            <a:r>
              <a:rPr lang="pt-BR" sz="2000" dirty="0">
                <a:latin typeface="Courier New" pitchFamily="49" charset="0"/>
              </a:rPr>
              <a:t>    //... Conteúdo do construtor ...</a:t>
            </a:r>
          </a:p>
          <a:p>
            <a:pPr eaLnBrk="1" hangingPunct="1">
              <a:lnSpc>
                <a:spcPct val="80000"/>
              </a:lnSpc>
              <a:buFont typeface="Monotype Sorts" pitchFamily="2" charset="2"/>
              <a:buNone/>
            </a:pPr>
            <a:r>
              <a:rPr lang="pt-BR" sz="2000" dirty="0">
                <a:latin typeface="Courier New" pitchFamily="49" charset="0"/>
              </a:rPr>
              <a:t>  }</a:t>
            </a:r>
          </a:p>
          <a:p>
            <a:pPr eaLnBrk="1" hangingPunct="1">
              <a:lnSpc>
                <a:spcPct val="80000"/>
              </a:lnSpc>
              <a:buFont typeface="Monotype Sorts" pitchFamily="2" charset="2"/>
              <a:buNone/>
            </a:pPr>
            <a:r>
              <a:rPr lang="pt-BR" sz="2000" dirty="0">
                <a:latin typeface="Courier New" pitchFamily="49" charset="0"/>
              </a:rPr>
              <a:t>  </a:t>
            </a:r>
          </a:p>
          <a:p>
            <a:pPr eaLnBrk="1" hangingPunct="1">
              <a:lnSpc>
                <a:spcPct val="80000"/>
              </a:lnSpc>
              <a:buFont typeface="Monotype Sorts" pitchFamily="2" charset="2"/>
              <a:buNone/>
            </a:pPr>
            <a:r>
              <a:rPr lang="pt-BR" sz="2000" dirty="0">
                <a:latin typeface="Courier New" pitchFamily="49" charset="0"/>
              </a:rPr>
              <a:t>  </a:t>
            </a:r>
            <a:r>
              <a:rPr lang="pt-BR" sz="2000" b="1" dirty="0">
                <a:solidFill>
                  <a:srgbClr val="FF0000"/>
                </a:solidFill>
                <a:latin typeface="Courier New" pitchFamily="49" charset="0"/>
              </a:rPr>
              <a:t>static public Spooler getInstance(){</a:t>
            </a:r>
          </a:p>
          <a:p>
            <a:pPr eaLnBrk="1" hangingPunct="1">
              <a:lnSpc>
                <a:spcPct val="80000"/>
              </a:lnSpc>
              <a:buFont typeface="Monotype Sorts" pitchFamily="2" charset="2"/>
              <a:buNone/>
            </a:pPr>
            <a:r>
              <a:rPr lang="pt-BR" sz="2000" dirty="0">
                <a:latin typeface="Courier New" pitchFamily="49" charset="0"/>
              </a:rPr>
              <a:t>	    if(instance == null)</a:t>
            </a:r>
          </a:p>
          <a:p>
            <a:pPr eaLnBrk="1" hangingPunct="1">
              <a:lnSpc>
                <a:spcPct val="80000"/>
              </a:lnSpc>
              <a:buFont typeface="Monotype Sorts" pitchFamily="2" charset="2"/>
              <a:buNone/>
            </a:pPr>
            <a:r>
              <a:rPr lang="pt-BR" sz="2000" dirty="0">
                <a:latin typeface="Courier New" pitchFamily="49" charset="0"/>
              </a:rPr>
              <a:t>		  instance = new Spooler();</a:t>
            </a:r>
          </a:p>
          <a:p>
            <a:pPr eaLnBrk="1" hangingPunct="1">
              <a:lnSpc>
                <a:spcPct val="80000"/>
              </a:lnSpc>
              <a:buFont typeface="Monotype Sorts" pitchFamily="2" charset="2"/>
              <a:buNone/>
            </a:pPr>
            <a:r>
              <a:rPr lang="pt-BR" sz="2000" dirty="0">
                <a:latin typeface="Courier New" pitchFamily="49" charset="0"/>
              </a:rPr>
              <a:t>      return(instance);</a:t>
            </a:r>
          </a:p>
          <a:p>
            <a:pPr eaLnBrk="1" hangingPunct="1">
              <a:lnSpc>
                <a:spcPct val="80000"/>
              </a:lnSpc>
              <a:buFont typeface="Monotype Sorts" pitchFamily="2" charset="2"/>
              <a:buNone/>
            </a:pPr>
            <a:r>
              <a:rPr lang="pt-BR" sz="2000" dirty="0">
                <a:latin typeface="Courier New" pitchFamily="49" charset="0"/>
              </a:rPr>
              <a:t>  }</a:t>
            </a:r>
          </a:p>
          <a:p>
            <a:pPr eaLnBrk="1" hangingPunct="1">
              <a:lnSpc>
                <a:spcPct val="80000"/>
              </a:lnSpc>
              <a:buFont typeface="Monotype Sorts" pitchFamily="2" charset="2"/>
              <a:buNone/>
            </a:pPr>
            <a:r>
              <a:rPr lang="pt-BR" sz="2000" dirty="0">
                <a:latin typeface="Courier New" pitchFamily="49" charset="0"/>
              </a:rPr>
              <a:t>  </a:t>
            </a:r>
          </a:p>
          <a:p>
            <a:pPr eaLnBrk="1" hangingPunct="1">
              <a:lnSpc>
                <a:spcPct val="80000"/>
              </a:lnSpc>
              <a:buFont typeface="Monotype Sorts" pitchFamily="2" charset="2"/>
              <a:buNone/>
            </a:pPr>
            <a:r>
              <a:rPr lang="pt-BR" sz="2000" dirty="0">
                <a:latin typeface="Courier New" pitchFamily="49" charset="0"/>
              </a:rPr>
              <a:t>  // Outros métodos da classe ...</a:t>
            </a:r>
          </a:p>
          <a:p>
            <a:pPr eaLnBrk="1" hangingPunct="1">
              <a:lnSpc>
                <a:spcPct val="80000"/>
              </a:lnSpc>
              <a:buFont typeface="Monotype Sorts" pitchFamily="2" charset="2"/>
              <a:buNone/>
            </a:pPr>
            <a:r>
              <a:rPr lang="pt-BR" sz="2000" dirty="0">
                <a:latin typeface="Courier New" pitchFamily="49" charset="0"/>
              </a:rPr>
              <a:t>}</a:t>
            </a:r>
          </a:p>
          <a:p>
            <a:pPr eaLnBrk="1" hangingPunct="1">
              <a:lnSpc>
                <a:spcPct val="80000"/>
              </a:lnSpc>
            </a:pPr>
            <a:endParaRPr lang="pt-BR" sz="2000" dirty="0">
              <a:latin typeface="Courier New" pitchFamily="49" charset="0"/>
            </a:endParaRP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13</a:t>
            </a:fld>
            <a:endParaRPr lang="en-US"/>
          </a:p>
        </p:txBody>
      </p:sp>
    </p:spTree>
    <p:extLst>
      <p:ext uri="{BB962C8B-B14F-4D97-AF65-F5344CB8AC3E}">
        <p14:creationId xmlns:p14="http://schemas.microsoft.com/office/powerpoint/2010/main" val="208837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pt-BR" dirty="0"/>
              <a:t>Exemplo (variação 2: threads)</a:t>
            </a:r>
          </a:p>
        </p:txBody>
      </p:sp>
      <p:sp>
        <p:nvSpPr>
          <p:cNvPr id="9219" name="Rectangle 3"/>
          <p:cNvSpPr>
            <a:spLocks noGrp="1" noChangeArrowheads="1"/>
          </p:cNvSpPr>
          <p:nvPr>
            <p:ph idx="1"/>
          </p:nvPr>
        </p:nvSpPr>
        <p:spPr/>
        <p:txBody>
          <a:bodyPr>
            <a:normAutofit fontScale="85000" lnSpcReduction="20000"/>
          </a:bodyPr>
          <a:lstStyle/>
          <a:p>
            <a:pPr eaLnBrk="1" hangingPunct="1">
              <a:lnSpc>
                <a:spcPct val="80000"/>
              </a:lnSpc>
              <a:buFont typeface="Monotype Sorts" pitchFamily="2" charset="2"/>
              <a:buNone/>
              <a:defRPr/>
            </a:pPr>
            <a:r>
              <a:rPr lang="pt-BR" sz="2000" dirty="0" err="1">
                <a:latin typeface="Courier New" pitchFamily="49" charset="0"/>
              </a:rPr>
              <a:t>class</a:t>
            </a:r>
            <a:r>
              <a:rPr lang="pt-BR" sz="2000" dirty="0">
                <a:latin typeface="Courier New" pitchFamily="49" charset="0"/>
              </a:rPr>
              <a:t> Spooler{</a:t>
            </a:r>
          </a:p>
          <a:p>
            <a:pPr eaLnBrk="1" hangingPunct="1">
              <a:lnSpc>
                <a:spcPct val="80000"/>
              </a:lnSpc>
              <a:buFont typeface="Monotype Sorts" pitchFamily="2" charset="2"/>
              <a:buNone/>
              <a:defRPr/>
            </a:pPr>
            <a:r>
              <a:rPr lang="pt-BR" sz="2000" dirty="0">
                <a:latin typeface="Courier New" pitchFamily="49" charset="0"/>
              </a:rPr>
              <a:t>  </a:t>
            </a:r>
            <a:r>
              <a:rPr lang="pt-BR" sz="2000" dirty="0" err="1">
                <a:latin typeface="Courier New" pitchFamily="49" charset="0"/>
              </a:rPr>
              <a:t>static</a:t>
            </a:r>
            <a:r>
              <a:rPr lang="pt-BR" sz="2000" dirty="0">
                <a:latin typeface="Courier New" pitchFamily="49" charset="0"/>
              </a:rPr>
              <a:t> Spooler </a:t>
            </a:r>
            <a:r>
              <a:rPr lang="pt-BR" sz="2000" dirty="0" err="1">
                <a:latin typeface="Courier New" pitchFamily="49" charset="0"/>
              </a:rPr>
              <a:t>instance</a:t>
            </a:r>
            <a:r>
              <a:rPr lang="pt-BR" sz="2000" dirty="0">
                <a:latin typeface="Courier New" pitchFamily="49" charset="0"/>
              </a:rPr>
              <a:t>;</a:t>
            </a:r>
          </a:p>
          <a:p>
            <a:pPr eaLnBrk="1" hangingPunct="1">
              <a:lnSpc>
                <a:spcPct val="80000"/>
              </a:lnSpc>
              <a:buFont typeface="Monotype Sorts" pitchFamily="2" charset="2"/>
              <a:buNone/>
              <a:defRPr/>
            </a:pPr>
            <a:endParaRPr lang="pt-BR" sz="2000" dirty="0">
              <a:latin typeface="Courier New" pitchFamily="49" charset="0"/>
            </a:endParaRPr>
          </a:p>
          <a:p>
            <a:pPr eaLnBrk="1" hangingPunct="1">
              <a:lnSpc>
                <a:spcPct val="80000"/>
              </a:lnSpc>
              <a:buFont typeface="Monotype Sorts" pitchFamily="2" charset="2"/>
              <a:buNone/>
              <a:defRPr/>
            </a:pPr>
            <a:r>
              <a:rPr lang="pt-BR" sz="2000" dirty="0">
                <a:latin typeface="Courier New" pitchFamily="49" charset="0"/>
              </a:rPr>
              <a:t>  </a:t>
            </a:r>
            <a:r>
              <a:rPr lang="pt-BR" sz="2000" b="1" dirty="0" err="1">
                <a:solidFill>
                  <a:srgbClr val="FF0000"/>
                </a:solidFill>
                <a:latin typeface="Courier New" pitchFamily="49" charset="0"/>
              </a:rPr>
              <a:t>private</a:t>
            </a:r>
            <a:r>
              <a:rPr lang="pt-BR" sz="2000" dirty="0">
                <a:latin typeface="Courier New" pitchFamily="49" charset="0"/>
              </a:rPr>
              <a:t> Spooler() {</a:t>
            </a:r>
          </a:p>
          <a:p>
            <a:pPr eaLnBrk="1" hangingPunct="1">
              <a:lnSpc>
                <a:spcPct val="80000"/>
              </a:lnSpc>
              <a:buFont typeface="Monotype Sorts" pitchFamily="2" charset="2"/>
              <a:buNone/>
              <a:defRPr/>
            </a:pPr>
            <a:r>
              <a:rPr lang="pt-BR" sz="2000" dirty="0">
                <a:latin typeface="Courier New" pitchFamily="49" charset="0"/>
              </a:rPr>
              <a:t>    //... Conteúdo do construtor ...</a:t>
            </a:r>
          </a:p>
          <a:p>
            <a:pPr eaLnBrk="1" hangingPunct="1">
              <a:lnSpc>
                <a:spcPct val="80000"/>
              </a:lnSpc>
              <a:buFont typeface="Monotype Sorts" pitchFamily="2" charset="2"/>
              <a:buNone/>
              <a:defRPr/>
            </a:pPr>
            <a:r>
              <a:rPr lang="pt-BR" sz="2000" dirty="0">
                <a:latin typeface="Courier New" pitchFamily="49" charset="0"/>
              </a:rPr>
              <a:t>  }</a:t>
            </a:r>
          </a:p>
          <a:p>
            <a:pPr eaLnBrk="1" hangingPunct="1">
              <a:lnSpc>
                <a:spcPct val="80000"/>
              </a:lnSpc>
              <a:buFont typeface="Monotype Sorts" pitchFamily="2" charset="2"/>
              <a:buNone/>
              <a:defRPr/>
            </a:pPr>
            <a:r>
              <a:rPr lang="pt-BR" sz="2000" dirty="0">
                <a:latin typeface="Courier New" pitchFamily="49" charset="0"/>
              </a:rPr>
              <a:t>  </a:t>
            </a:r>
          </a:p>
          <a:p>
            <a:pPr eaLnBrk="1" hangingPunct="1">
              <a:lnSpc>
                <a:spcPct val="80000"/>
              </a:lnSpc>
              <a:buFont typeface="Monotype Sorts" pitchFamily="2" charset="2"/>
              <a:buNone/>
              <a:defRPr/>
            </a:pPr>
            <a:r>
              <a:rPr lang="pt-BR" sz="2000" dirty="0">
                <a:latin typeface="Courier New" pitchFamily="49" charset="0"/>
              </a:rPr>
              <a:t>  </a:t>
            </a:r>
            <a:r>
              <a:rPr lang="pt-BR" sz="2000" dirty="0" err="1">
                <a:latin typeface="Courier New" pitchFamily="49" charset="0"/>
              </a:rPr>
              <a:t>static</a:t>
            </a:r>
            <a:r>
              <a:rPr lang="pt-BR" sz="2000" dirty="0">
                <a:latin typeface="Courier New" pitchFamily="49" charset="0"/>
              </a:rPr>
              <a:t> </a:t>
            </a:r>
            <a:r>
              <a:rPr lang="pt-BR" sz="2000" b="1" dirty="0" err="1">
                <a:solidFill>
                  <a:srgbClr val="FF0000"/>
                </a:solidFill>
                <a:latin typeface="Courier New" pitchFamily="49" charset="0"/>
              </a:rPr>
              <a:t>synchronized</a:t>
            </a:r>
            <a:r>
              <a:rPr lang="pt-BR" sz="2000" dirty="0">
                <a:latin typeface="Courier New" pitchFamily="49" charset="0"/>
              </a:rPr>
              <a:t> </a:t>
            </a:r>
            <a:r>
              <a:rPr lang="pt-BR" sz="2000" dirty="0" err="1">
                <a:latin typeface="Courier New" pitchFamily="49" charset="0"/>
              </a:rPr>
              <a:t>public</a:t>
            </a:r>
            <a:r>
              <a:rPr lang="pt-BR" sz="2000" dirty="0">
                <a:latin typeface="Courier New" pitchFamily="49" charset="0"/>
              </a:rPr>
              <a:t> Spooler </a:t>
            </a:r>
            <a:r>
              <a:rPr lang="pt-BR" sz="2000" dirty="0" err="1">
                <a:latin typeface="Courier New" pitchFamily="49" charset="0"/>
              </a:rPr>
              <a:t>getInstance</a:t>
            </a:r>
            <a:r>
              <a:rPr lang="pt-BR" sz="2000" dirty="0">
                <a:latin typeface="Courier New" pitchFamily="49" charset="0"/>
              </a:rPr>
              <a:t>(){</a:t>
            </a:r>
          </a:p>
          <a:p>
            <a:pPr eaLnBrk="1" hangingPunct="1">
              <a:lnSpc>
                <a:spcPct val="80000"/>
              </a:lnSpc>
              <a:buFont typeface="Monotype Sorts" pitchFamily="2" charset="2"/>
              <a:buNone/>
              <a:defRPr/>
            </a:pPr>
            <a:r>
              <a:rPr lang="pt-BR" sz="2000" dirty="0">
                <a:latin typeface="Courier New" pitchFamily="49" charset="0"/>
              </a:rPr>
              <a:t>	     if(instance == null)</a:t>
            </a:r>
          </a:p>
          <a:p>
            <a:pPr eaLnBrk="1" hangingPunct="1">
              <a:lnSpc>
                <a:spcPct val="80000"/>
              </a:lnSpc>
              <a:buFont typeface="Monotype Sorts" pitchFamily="2" charset="2"/>
              <a:buNone/>
              <a:defRPr/>
            </a:pPr>
            <a:r>
              <a:rPr lang="pt-BR" sz="2000" dirty="0">
                <a:latin typeface="Courier New" pitchFamily="49" charset="0"/>
              </a:rPr>
              <a:t>		   instance = new Spooler();</a:t>
            </a:r>
          </a:p>
          <a:p>
            <a:pPr eaLnBrk="1" hangingPunct="1">
              <a:lnSpc>
                <a:spcPct val="80000"/>
              </a:lnSpc>
              <a:buFont typeface="Monotype Sorts" pitchFamily="2" charset="2"/>
              <a:buNone/>
              <a:defRPr/>
            </a:pPr>
            <a:r>
              <a:rPr lang="pt-BR" sz="2000" dirty="0">
                <a:latin typeface="Courier New" pitchFamily="49" charset="0"/>
              </a:rPr>
              <a:t>      return(instance);</a:t>
            </a:r>
          </a:p>
          <a:p>
            <a:pPr eaLnBrk="1" hangingPunct="1">
              <a:lnSpc>
                <a:spcPct val="80000"/>
              </a:lnSpc>
              <a:buFont typeface="Monotype Sorts" pitchFamily="2" charset="2"/>
              <a:buNone/>
              <a:defRPr/>
            </a:pPr>
            <a:r>
              <a:rPr lang="pt-BR" sz="2000" dirty="0">
                <a:latin typeface="Courier New" pitchFamily="49" charset="0"/>
              </a:rPr>
              <a:t>  }</a:t>
            </a:r>
          </a:p>
          <a:p>
            <a:pPr eaLnBrk="1" hangingPunct="1">
              <a:lnSpc>
                <a:spcPct val="80000"/>
              </a:lnSpc>
              <a:buFont typeface="Monotype Sorts" pitchFamily="2" charset="2"/>
              <a:buNone/>
              <a:defRPr/>
            </a:pPr>
            <a:r>
              <a:rPr lang="pt-BR" sz="2000" dirty="0">
                <a:latin typeface="Courier New" pitchFamily="49" charset="0"/>
              </a:rPr>
              <a:t>  </a:t>
            </a:r>
          </a:p>
          <a:p>
            <a:pPr eaLnBrk="1" hangingPunct="1">
              <a:lnSpc>
                <a:spcPct val="80000"/>
              </a:lnSpc>
              <a:buFont typeface="Monotype Sorts" pitchFamily="2" charset="2"/>
              <a:buNone/>
              <a:defRPr/>
            </a:pPr>
            <a:r>
              <a:rPr lang="pt-BR" sz="2000" dirty="0">
                <a:latin typeface="Courier New" pitchFamily="49" charset="0"/>
              </a:rPr>
              <a:t>  // Outros métodos da classe ...</a:t>
            </a:r>
          </a:p>
          <a:p>
            <a:pPr eaLnBrk="1" hangingPunct="1">
              <a:lnSpc>
                <a:spcPct val="80000"/>
              </a:lnSpc>
              <a:buFont typeface="Monotype Sorts" pitchFamily="2" charset="2"/>
              <a:buNone/>
              <a:defRPr/>
            </a:pPr>
            <a:r>
              <a:rPr lang="pt-BR" sz="2000" dirty="0">
                <a:latin typeface="Courier New" pitchFamily="49" charset="0"/>
              </a:rPr>
              <a:t>}</a:t>
            </a:r>
          </a:p>
          <a:p>
            <a:pPr eaLnBrk="1" hangingPunct="1">
              <a:lnSpc>
                <a:spcPct val="80000"/>
              </a:lnSpc>
              <a:defRPr/>
            </a:pPr>
            <a:endParaRPr lang="pt-BR" sz="2000" dirty="0">
              <a:latin typeface="Courier New" pitchFamily="49" charset="0"/>
            </a:endParaRP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14</a:t>
            </a:fld>
            <a:endParaRPr lang="en-US"/>
          </a:p>
        </p:txBody>
      </p:sp>
    </p:spTree>
    <p:extLst>
      <p:ext uri="{BB962C8B-B14F-4D97-AF65-F5344CB8AC3E}">
        <p14:creationId xmlns:p14="http://schemas.microsoft.com/office/powerpoint/2010/main" val="1182551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t-BR" dirty="0"/>
              <a:t>Exemplo (variação 3: clone)</a:t>
            </a:r>
          </a:p>
        </p:txBody>
      </p:sp>
      <p:sp>
        <p:nvSpPr>
          <p:cNvPr id="19459" name="Rectangle 3"/>
          <p:cNvSpPr>
            <a:spLocks noGrp="1" noChangeArrowheads="1"/>
          </p:cNvSpPr>
          <p:nvPr>
            <p:ph idx="1"/>
          </p:nvPr>
        </p:nvSpPr>
        <p:spPr/>
        <p:txBody>
          <a:bodyPr>
            <a:normAutofit fontScale="77500" lnSpcReduction="20000"/>
          </a:bodyPr>
          <a:lstStyle/>
          <a:p>
            <a:pPr eaLnBrk="1" hangingPunct="1">
              <a:lnSpc>
                <a:spcPct val="60000"/>
              </a:lnSpc>
              <a:buFont typeface="Monotype Sorts" pitchFamily="2" charset="2"/>
              <a:buNone/>
              <a:defRPr/>
            </a:pPr>
            <a:endParaRPr lang="pt-BR" sz="1900" dirty="0">
              <a:latin typeface="Courier New" pitchFamily="49" charset="0"/>
            </a:endParaRPr>
          </a:p>
          <a:p>
            <a:pPr eaLnBrk="1" hangingPunct="1">
              <a:lnSpc>
                <a:spcPct val="60000"/>
              </a:lnSpc>
              <a:buFont typeface="Monotype Sorts" pitchFamily="2" charset="2"/>
              <a:buNone/>
              <a:defRPr/>
            </a:pPr>
            <a:r>
              <a:rPr lang="pt-BR" sz="1900" dirty="0">
                <a:latin typeface="Courier New" pitchFamily="49" charset="0"/>
              </a:rPr>
              <a:t>class Spooler{</a:t>
            </a:r>
          </a:p>
          <a:p>
            <a:pPr eaLnBrk="1" hangingPunct="1">
              <a:lnSpc>
                <a:spcPct val="60000"/>
              </a:lnSpc>
              <a:buFont typeface="Monotype Sorts" pitchFamily="2" charset="2"/>
              <a:buNone/>
              <a:defRPr/>
            </a:pPr>
            <a:r>
              <a:rPr lang="pt-BR" sz="1900" dirty="0">
                <a:latin typeface="Courier New" pitchFamily="49" charset="0"/>
              </a:rPr>
              <a:t>  static Spooler instance;</a:t>
            </a:r>
          </a:p>
          <a:p>
            <a:pPr eaLnBrk="1" hangingPunct="1">
              <a:lnSpc>
                <a:spcPct val="60000"/>
              </a:lnSpc>
              <a:buFont typeface="Monotype Sorts" pitchFamily="2" charset="2"/>
              <a:buNone/>
              <a:defRPr/>
            </a:pPr>
            <a:endParaRPr lang="pt-BR" sz="1900" dirty="0">
              <a:latin typeface="Courier New" pitchFamily="49" charset="0"/>
            </a:endParaRPr>
          </a:p>
          <a:p>
            <a:pPr eaLnBrk="1" hangingPunct="1">
              <a:lnSpc>
                <a:spcPct val="60000"/>
              </a:lnSpc>
              <a:buFont typeface="Monotype Sorts" pitchFamily="2" charset="2"/>
              <a:buNone/>
              <a:defRPr/>
            </a:pPr>
            <a:r>
              <a:rPr lang="pt-BR" sz="1900" dirty="0">
                <a:latin typeface="Courier New" pitchFamily="49" charset="0"/>
              </a:rPr>
              <a:t>  </a:t>
            </a:r>
            <a:r>
              <a:rPr lang="pt-BR" sz="1900" b="1" dirty="0">
                <a:solidFill>
                  <a:srgbClr val="FF0000"/>
                </a:solidFill>
                <a:latin typeface="Courier New" pitchFamily="49" charset="0"/>
              </a:rPr>
              <a:t>private</a:t>
            </a:r>
            <a:r>
              <a:rPr lang="pt-BR" sz="1900" dirty="0">
                <a:latin typeface="Courier New" pitchFamily="49" charset="0"/>
              </a:rPr>
              <a:t> Spooler() {</a:t>
            </a:r>
          </a:p>
          <a:p>
            <a:pPr eaLnBrk="1" hangingPunct="1">
              <a:lnSpc>
                <a:spcPct val="60000"/>
              </a:lnSpc>
              <a:buFont typeface="Monotype Sorts" pitchFamily="2" charset="2"/>
              <a:buNone/>
              <a:defRPr/>
            </a:pPr>
            <a:r>
              <a:rPr lang="pt-BR" sz="1900" dirty="0">
                <a:latin typeface="Courier New" pitchFamily="49" charset="0"/>
              </a:rPr>
              <a:t>    //... Conteúdo do construtor ...</a:t>
            </a:r>
          </a:p>
          <a:p>
            <a:pPr eaLnBrk="1" hangingPunct="1">
              <a:lnSpc>
                <a:spcPct val="60000"/>
              </a:lnSpc>
              <a:buFont typeface="Monotype Sorts" pitchFamily="2" charset="2"/>
              <a:buNone/>
              <a:defRPr/>
            </a:pPr>
            <a:r>
              <a:rPr lang="pt-BR" sz="1900" dirty="0">
                <a:latin typeface="Courier New" pitchFamily="49" charset="0"/>
              </a:rPr>
              <a:t>  }</a:t>
            </a:r>
          </a:p>
          <a:p>
            <a:pPr eaLnBrk="1" hangingPunct="1">
              <a:lnSpc>
                <a:spcPct val="60000"/>
              </a:lnSpc>
              <a:buFont typeface="Monotype Sorts" pitchFamily="2" charset="2"/>
              <a:buNone/>
              <a:defRPr/>
            </a:pPr>
            <a:r>
              <a:rPr lang="pt-BR" sz="1900" dirty="0">
                <a:latin typeface="Courier New" pitchFamily="49" charset="0"/>
              </a:rPr>
              <a:t>  </a:t>
            </a:r>
          </a:p>
          <a:p>
            <a:pPr eaLnBrk="1" hangingPunct="1">
              <a:lnSpc>
                <a:spcPct val="60000"/>
              </a:lnSpc>
              <a:buFont typeface="Monotype Sorts" pitchFamily="2" charset="2"/>
              <a:buNone/>
              <a:defRPr/>
            </a:pPr>
            <a:r>
              <a:rPr lang="pt-BR" sz="1900" dirty="0">
                <a:latin typeface="Courier New" pitchFamily="49" charset="0"/>
              </a:rPr>
              <a:t>  static </a:t>
            </a:r>
            <a:r>
              <a:rPr lang="pt-BR" sz="1900" b="1" dirty="0">
                <a:solidFill>
                  <a:srgbClr val="FF0000"/>
                </a:solidFill>
                <a:latin typeface="Courier New" pitchFamily="49" charset="0"/>
              </a:rPr>
              <a:t>synchronized</a:t>
            </a:r>
            <a:r>
              <a:rPr lang="pt-BR" sz="1900" dirty="0">
                <a:latin typeface="Courier New" pitchFamily="49" charset="0"/>
              </a:rPr>
              <a:t> public Spooler getInstance(){</a:t>
            </a:r>
          </a:p>
          <a:p>
            <a:pPr eaLnBrk="1" hangingPunct="1">
              <a:lnSpc>
                <a:spcPct val="60000"/>
              </a:lnSpc>
              <a:buFont typeface="Monotype Sorts" pitchFamily="2" charset="2"/>
              <a:buNone/>
              <a:defRPr/>
            </a:pPr>
            <a:r>
              <a:rPr lang="pt-BR" sz="1900" dirty="0">
                <a:latin typeface="Courier New" pitchFamily="49" charset="0"/>
              </a:rPr>
              <a:t>	  if(instance == null)</a:t>
            </a:r>
          </a:p>
          <a:p>
            <a:pPr eaLnBrk="1" hangingPunct="1">
              <a:lnSpc>
                <a:spcPct val="60000"/>
              </a:lnSpc>
              <a:buFont typeface="Monotype Sorts" pitchFamily="2" charset="2"/>
              <a:buNone/>
              <a:defRPr/>
            </a:pPr>
            <a:r>
              <a:rPr lang="pt-BR" sz="1900" dirty="0">
                <a:latin typeface="Courier New" pitchFamily="49" charset="0"/>
              </a:rPr>
              <a:t>		instance = new Spooler();</a:t>
            </a:r>
          </a:p>
          <a:p>
            <a:pPr eaLnBrk="1" hangingPunct="1">
              <a:lnSpc>
                <a:spcPct val="60000"/>
              </a:lnSpc>
              <a:buFont typeface="Monotype Sorts" pitchFamily="2" charset="2"/>
              <a:buNone/>
              <a:defRPr/>
            </a:pPr>
            <a:r>
              <a:rPr lang="pt-BR" sz="1900" dirty="0">
                <a:latin typeface="Courier New" pitchFamily="49" charset="0"/>
              </a:rPr>
              <a:t>    return(instance);</a:t>
            </a:r>
          </a:p>
          <a:p>
            <a:pPr eaLnBrk="1" hangingPunct="1">
              <a:lnSpc>
                <a:spcPct val="60000"/>
              </a:lnSpc>
              <a:buFont typeface="Monotype Sorts" pitchFamily="2" charset="2"/>
              <a:buNone/>
              <a:defRPr/>
            </a:pPr>
            <a:r>
              <a:rPr lang="pt-BR" sz="1900" dirty="0">
                <a:latin typeface="Courier New" pitchFamily="49" charset="0"/>
              </a:rPr>
              <a:t>  }</a:t>
            </a:r>
          </a:p>
          <a:p>
            <a:pPr eaLnBrk="1" hangingPunct="1">
              <a:lnSpc>
                <a:spcPct val="60000"/>
              </a:lnSpc>
              <a:buFont typeface="Monotype Sorts" pitchFamily="2" charset="2"/>
              <a:buNone/>
              <a:defRPr/>
            </a:pPr>
            <a:r>
              <a:rPr lang="pt-BR" sz="1900" dirty="0">
                <a:latin typeface="Courier New" pitchFamily="49" charset="0"/>
              </a:rPr>
              <a:t>  </a:t>
            </a:r>
          </a:p>
          <a:p>
            <a:pPr eaLnBrk="1" hangingPunct="1">
              <a:lnSpc>
                <a:spcPct val="60000"/>
              </a:lnSpc>
              <a:buFont typeface="Monotype Sorts" pitchFamily="2" charset="2"/>
              <a:buNone/>
              <a:defRPr/>
            </a:pPr>
            <a:r>
              <a:rPr lang="pt-BR" sz="1900" dirty="0">
                <a:latin typeface="Courier New" pitchFamily="49" charset="0"/>
              </a:rPr>
              <a:t>	public Object </a:t>
            </a:r>
            <a:r>
              <a:rPr lang="pt-BR" sz="1900" b="1" dirty="0">
                <a:solidFill>
                  <a:srgbClr val="FF0000"/>
                </a:solidFill>
                <a:latin typeface="Courier New" pitchFamily="49" charset="0"/>
              </a:rPr>
              <a:t>clone</a:t>
            </a:r>
            <a:r>
              <a:rPr lang="pt-BR" sz="1900" dirty="0">
                <a:latin typeface="Courier New" pitchFamily="49" charset="0"/>
              </a:rPr>
              <a:t>() {</a:t>
            </a:r>
          </a:p>
          <a:p>
            <a:pPr eaLnBrk="1" hangingPunct="1">
              <a:lnSpc>
                <a:spcPct val="60000"/>
              </a:lnSpc>
              <a:buFont typeface="Monotype Sorts" pitchFamily="2" charset="2"/>
              <a:buNone/>
              <a:defRPr/>
            </a:pPr>
            <a:r>
              <a:rPr lang="pt-BR" sz="1900" dirty="0">
                <a:latin typeface="Courier New" pitchFamily="49" charset="0"/>
              </a:rPr>
              <a:t>		throw new CloneNotSupportedException();</a:t>
            </a:r>
          </a:p>
          <a:p>
            <a:pPr eaLnBrk="1" hangingPunct="1">
              <a:lnSpc>
                <a:spcPct val="60000"/>
              </a:lnSpc>
              <a:buFont typeface="Monotype Sorts" pitchFamily="2" charset="2"/>
              <a:buNone/>
              <a:defRPr/>
            </a:pPr>
            <a:r>
              <a:rPr lang="pt-BR" sz="1900" dirty="0">
                <a:latin typeface="Courier New" pitchFamily="49" charset="0"/>
              </a:rPr>
              <a:t>	}</a:t>
            </a:r>
          </a:p>
          <a:p>
            <a:pPr eaLnBrk="1" hangingPunct="1">
              <a:lnSpc>
                <a:spcPct val="60000"/>
              </a:lnSpc>
              <a:buFont typeface="Monotype Sorts" pitchFamily="2" charset="2"/>
              <a:buNone/>
              <a:defRPr/>
            </a:pPr>
            <a:endParaRPr lang="pt-BR" sz="1900" dirty="0">
              <a:latin typeface="Courier New" pitchFamily="49" charset="0"/>
            </a:endParaRPr>
          </a:p>
          <a:p>
            <a:pPr eaLnBrk="1" hangingPunct="1">
              <a:lnSpc>
                <a:spcPct val="60000"/>
              </a:lnSpc>
              <a:buFont typeface="Monotype Sorts" pitchFamily="2" charset="2"/>
              <a:buNone/>
              <a:defRPr/>
            </a:pPr>
            <a:r>
              <a:rPr lang="pt-BR" sz="1900" dirty="0">
                <a:latin typeface="Courier New" pitchFamily="49" charset="0"/>
              </a:rPr>
              <a:t>  // Outros métodos da classe ...</a:t>
            </a:r>
          </a:p>
          <a:p>
            <a:pPr eaLnBrk="1" hangingPunct="1">
              <a:lnSpc>
                <a:spcPct val="60000"/>
              </a:lnSpc>
              <a:buFont typeface="Monotype Sorts" pitchFamily="2" charset="2"/>
              <a:buNone/>
              <a:defRPr/>
            </a:pPr>
            <a:r>
              <a:rPr lang="pt-BR" sz="1900" dirty="0">
                <a:latin typeface="Courier New" pitchFamily="49" charset="0"/>
              </a:rPr>
              <a:t>}</a:t>
            </a:r>
          </a:p>
          <a:p>
            <a:pPr eaLnBrk="1" hangingPunct="1">
              <a:lnSpc>
                <a:spcPct val="60000"/>
              </a:lnSpc>
              <a:defRPr/>
            </a:pPr>
            <a:endParaRPr lang="pt-BR" sz="1900" dirty="0">
              <a:latin typeface="Courier New" pitchFamily="49" charset="0"/>
            </a:endParaRP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15</a:t>
            </a:fld>
            <a:endParaRPr lang="en-US"/>
          </a:p>
        </p:txBody>
      </p:sp>
    </p:spTree>
    <p:extLst>
      <p:ext uri="{BB962C8B-B14F-4D97-AF65-F5344CB8AC3E}">
        <p14:creationId xmlns:p14="http://schemas.microsoft.com/office/powerpoint/2010/main" val="2318895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to 2">
            <a:extLst>
              <a:ext uri="{FF2B5EF4-FFF2-40B4-BE49-F238E27FC236}">
                <a16:creationId xmlns:a16="http://schemas.microsoft.com/office/drawing/2014/main" id="{D9D15FE6-C6EB-4B24-BF0D-BB88A20CB4A7}"/>
              </a:ext>
            </a:extLst>
          </p:cNvPr>
          <p:cNvCxnSpPr/>
          <p:nvPr/>
        </p:nvCxnSpPr>
        <p:spPr>
          <a:xfrm>
            <a:off x="825910" y="4581832"/>
            <a:ext cx="106581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47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Parte I</a:t>
            </a:r>
          </a:p>
        </p:txBody>
      </p:sp>
      <p:sp>
        <p:nvSpPr>
          <p:cNvPr id="3" name="Espaço Reservado para Texto 2"/>
          <p:cNvSpPr>
            <a:spLocks noGrp="1"/>
          </p:cNvSpPr>
          <p:nvPr>
            <p:ph type="body" idx="1"/>
          </p:nvPr>
        </p:nvSpPr>
        <p:spPr/>
        <p:txBody>
          <a:bodyPr>
            <a:normAutofit fontScale="77500" lnSpcReduction="20000"/>
          </a:bodyPr>
          <a:lstStyle/>
          <a:p>
            <a:r>
              <a:rPr lang="pt-BR" dirty="0"/>
              <a:t>Introdução</a:t>
            </a:r>
          </a:p>
          <a:p>
            <a:r>
              <a:rPr lang="pt-BR" dirty="0"/>
              <a:t>Bernardo Copstein; Júlio Machado</a:t>
            </a:r>
          </a:p>
          <a:p>
            <a:endParaRPr lang="pt-BR" dirty="0"/>
          </a:p>
          <a:p>
            <a:r>
              <a:rPr lang="pt-BR" b="1" dirty="0"/>
              <a:t>Leitura recomendada:</a:t>
            </a:r>
            <a:r>
              <a:rPr lang="pt-BR" dirty="0"/>
              <a:t> </a:t>
            </a:r>
            <a:r>
              <a:rPr lang="en-US" dirty="0"/>
              <a:t>Design patterns : elements of reusable object-oriented software; Erich Gamma</a:t>
            </a:r>
          </a:p>
          <a:p>
            <a:endParaRPr lang="pt-BR" b="1" dirty="0"/>
          </a:p>
          <a:p>
            <a:endParaRPr lang="pt-BR" dirty="0"/>
          </a:p>
          <a:p>
            <a:endParaRPr lang="pt-BR" dirty="0"/>
          </a:p>
        </p:txBody>
      </p:sp>
    </p:spTree>
    <p:extLst>
      <p:ext uri="{BB962C8B-B14F-4D97-AF65-F5344CB8AC3E}">
        <p14:creationId xmlns:p14="http://schemas.microsoft.com/office/powerpoint/2010/main" val="3022720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pt-BR" dirty="0"/>
              <a:t>Padrões de Projeto: visão geral</a:t>
            </a:r>
          </a:p>
        </p:txBody>
      </p:sp>
      <p:sp>
        <p:nvSpPr>
          <p:cNvPr id="5123" name="Rectangle 3"/>
          <p:cNvSpPr>
            <a:spLocks noGrp="1" noChangeArrowheads="1"/>
          </p:cNvSpPr>
          <p:nvPr>
            <p:ph idx="1"/>
          </p:nvPr>
        </p:nvSpPr>
        <p:spPr/>
        <p:txBody>
          <a:bodyPr>
            <a:normAutofit fontScale="77500" lnSpcReduction="20000"/>
          </a:bodyPr>
          <a:lstStyle/>
          <a:p>
            <a:r>
              <a:rPr lang="pt-BR" dirty="0"/>
              <a:t>Erich </a:t>
            </a:r>
            <a:r>
              <a:rPr lang="pt-BR" dirty="0" err="1"/>
              <a:t>Gamma</a:t>
            </a:r>
            <a:r>
              <a:rPr lang="pt-BR" dirty="0"/>
              <a:t>, Richard </a:t>
            </a:r>
            <a:r>
              <a:rPr lang="pt-BR" dirty="0" err="1"/>
              <a:t>Helm</a:t>
            </a:r>
            <a:r>
              <a:rPr lang="pt-BR" dirty="0"/>
              <a:t>, Ralph Johnson e John </a:t>
            </a:r>
            <a:r>
              <a:rPr lang="pt-BR" dirty="0" err="1"/>
              <a:t>Vlissides</a:t>
            </a:r>
            <a:r>
              <a:rPr lang="pt-BR" dirty="0"/>
              <a:t> (</a:t>
            </a:r>
            <a:r>
              <a:rPr lang="pt-BR" dirty="0" err="1"/>
              <a:t>GoF</a:t>
            </a:r>
            <a:r>
              <a:rPr lang="pt-BR" dirty="0"/>
              <a:t>) publicaram um catálogo de 23 padrões de projeto (design </a:t>
            </a:r>
            <a:r>
              <a:rPr lang="pt-BR" dirty="0" err="1"/>
              <a:t>patterns</a:t>
            </a:r>
            <a:r>
              <a:rPr lang="pt-BR" dirty="0"/>
              <a:t>) de uso geral: </a:t>
            </a:r>
            <a:r>
              <a:rPr lang="pt-BR" i="1" dirty="0"/>
              <a:t>Design </a:t>
            </a:r>
            <a:r>
              <a:rPr lang="pt-BR" i="1" dirty="0" err="1"/>
              <a:t>Patterns</a:t>
            </a:r>
            <a:r>
              <a:rPr lang="pt-BR" i="1" dirty="0"/>
              <a:t>: </a:t>
            </a:r>
            <a:r>
              <a:rPr lang="pt-BR" i="1" dirty="0" err="1"/>
              <a:t>Elements</a:t>
            </a:r>
            <a:r>
              <a:rPr lang="pt-BR" i="1" dirty="0"/>
              <a:t> </a:t>
            </a:r>
            <a:r>
              <a:rPr lang="pt-BR" i="1" dirty="0" err="1"/>
              <a:t>of</a:t>
            </a:r>
            <a:r>
              <a:rPr lang="pt-BR" i="1" dirty="0"/>
              <a:t> </a:t>
            </a:r>
            <a:r>
              <a:rPr lang="pt-BR" i="1" dirty="0" err="1"/>
              <a:t>Reusable</a:t>
            </a:r>
            <a:r>
              <a:rPr lang="pt-BR" i="1" dirty="0"/>
              <a:t> </a:t>
            </a:r>
            <a:r>
              <a:rPr lang="pt-BR" i="1" dirty="0" err="1"/>
              <a:t>Object-Oriented</a:t>
            </a:r>
            <a:r>
              <a:rPr lang="pt-BR" i="1" dirty="0"/>
              <a:t> Software</a:t>
            </a:r>
            <a:r>
              <a:rPr lang="pt-BR" dirty="0"/>
              <a:t>.</a:t>
            </a:r>
          </a:p>
          <a:p>
            <a:endParaRPr lang="pt-BR" dirty="0"/>
          </a:p>
          <a:p>
            <a:r>
              <a:rPr lang="pt-BR" dirty="0"/>
              <a:t>Segundo </a:t>
            </a:r>
            <a:r>
              <a:rPr lang="pt-BR" dirty="0" err="1"/>
              <a:t>GoF</a:t>
            </a:r>
            <a:r>
              <a:rPr lang="pt-BR" dirty="0"/>
              <a:t>: “Um padrão de projeto provê um esquema para o refinamento de subsistemas ou componentes de um sistema de software, ou os relacionamentos entre eles. Ele descreve uma estrutura comum recorrente de comunicação entre componentes que solucionam um problema de projeto geral dentro de um contexto particular”</a:t>
            </a:r>
          </a:p>
          <a:p>
            <a:endParaRPr lang="pt-BR" dirty="0"/>
          </a:p>
          <a:p>
            <a:r>
              <a:rPr lang="pt-BR" dirty="0"/>
              <a:t>Em outras palavras, padrões de projeto são soluções recorrentes para problemas de projeto de software que se encontram repetidamente nos problemas reais. Solucionam problemas de projeto de objetos – em geral de relacionamento/comunicação entre objetos – buscando soluções elegantes e reusáveis.</a:t>
            </a: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3</a:t>
            </a:fld>
            <a:endParaRPr lang="en-US"/>
          </a:p>
        </p:txBody>
      </p:sp>
    </p:spTree>
    <p:extLst>
      <p:ext uri="{BB962C8B-B14F-4D97-AF65-F5344CB8AC3E}">
        <p14:creationId xmlns:p14="http://schemas.microsoft.com/office/powerpoint/2010/main" val="291667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pt-BR" dirty="0"/>
              <a:t>Padrões de Projeto: classificação</a:t>
            </a:r>
          </a:p>
        </p:txBody>
      </p:sp>
      <p:sp>
        <p:nvSpPr>
          <p:cNvPr id="6147" name="Rectangle 3"/>
          <p:cNvSpPr>
            <a:spLocks noGrp="1" noChangeArrowheads="1"/>
          </p:cNvSpPr>
          <p:nvPr>
            <p:ph idx="1"/>
          </p:nvPr>
        </p:nvSpPr>
        <p:spPr/>
        <p:txBody>
          <a:bodyPr>
            <a:normAutofit fontScale="92500" lnSpcReduction="10000"/>
          </a:bodyPr>
          <a:lstStyle/>
          <a:p>
            <a:r>
              <a:rPr lang="pt-BR" dirty="0"/>
              <a:t>Segundo o catálogo </a:t>
            </a:r>
            <a:r>
              <a:rPr lang="pt-BR" dirty="0" err="1"/>
              <a:t>GoF</a:t>
            </a:r>
            <a:r>
              <a:rPr lang="pt-BR" dirty="0"/>
              <a:t>, existem dois critérios de classificação básicos de padrões: pela sua finalidade ou pelo seu escopo.</a:t>
            </a:r>
          </a:p>
          <a:p>
            <a:r>
              <a:rPr lang="pt-BR" dirty="0"/>
              <a:t>O critério de escopo indica o escopo sobre o qual o padrão é aplicado:</a:t>
            </a:r>
          </a:p>
          <a:p>
            <a:pPr lvl="1"/>
            <a:r>
              <a:rPr lang="pt-BR" dirty="0"/>
              <a:t>Classe: indicando relacionamentos entre classes e suas subclasses. Estes relacionamentos são obtidos pelo mecanismo de herança, em tempo de compilação, e portanto refletem relacionamentos estáticos. </a:t>
            </a:r>
            <a:r>
              <a:rPr lang="pt-BR" dirty="0" err="1"/>
              <a:t>Ex</a:t>
            </a:r>
            <a:r>
              <a:rPr lang="pt-BR" dirty="0"/>
              <a:t>: </a:t>
            </a:r>
            <a:r>
              <a:rPr lang="pt-BR" dirty="0" err="1"/>
              <a:t>factory</a:t>
            </a:r>
            <a:endParaRPr lang="pt-BR" dirty="0"/>
          </a:p>
          <a:p>
            <a:pPr lvl="1"/>
            <a:r>
              <a:rPr lang="pt-BR" dirty="0"/>
              <a:t>Objeto: indicando relacionamentos entre objetos. Estes relacionamentos ocorrem em tempo de execução e podem mudar, refletindo relacionamentos dinâmicos. </a:t>
            </a:r>
            <a:r>
              <a:rPr lang="pt-BR" dirty="0" err="1"/>
              <a:t>Ex</a:t>
            </a:r>
            <a:r>
              <a:rPr lang="pt-BR" dirty="0"/>
              <a:t>: </a:t>
            </a:r>
            <a:r>
              <a:rPr lang="pt-BR" dirty="0" err="1"/>
              <a:t>decorator</a:t>
            </a:r>
            <a:endParaRPr lang="pt-BR" dirty="0"/>
          </a:p>
          <a:p>
            <a:r>
              <a:rPr lang="pt-BR" dirty="0"/>
              <a:t>Obviamente um padrão pode possuir características que o fariam ser tabulado em mais de uma classificação, entretanto, os padrões são classificados pela sua característica e aplicação principal.</a:t>
            </a: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4</a:t>
            </a:fld>
            <a:endParaRPr lang="en-US"/>
          </a:p>
        </p:txBody>
      </p:sp>
    </p:spTree>
    <p:extLst>
      <p:ext uri="{BB962C8B-B14F-4D97-AF65-F5344CB8AC3E}">
        <p14:creationId xmlns:p14="http://schemas.microsoft.com/office/powerpoint/2010/main" val="2198579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t-BR" dirty="0"/>
              <a:t>Padrões de Projeto: classificação</a:t>
            </a:r>
          </a:p>
        </p:txBody>
      </p:sp>
      <p:sp>
        <p:nvSpPr>
          <p:cNvPr id="6147" name="Rectangle 3"/>
          <p:cNvSpPr>
            <a:spLocks noGrp="1" noChangeArrowheads="1"/>
          </p:cNvSpPr>
          <p:nvPr>
            <p:ph idx="1"/>
          </p:nvPr>
        </p:nvSpPr>
        <p:spPr/>
        <p:txBody>
          <a:bodyPr/>
          <a:lstStyle/>
          <a:p>
            <a:r>
              <a:rPr lang="pt-BR" dirty="0"/>
              <a:t>O critério de finalidade indica o que o padrão faz. Existem subclassificações:</a:t>
            </a:r>
          </a:p>
          <a:p>
            <a:pPr lvl="1"/>
            <a:r>
              <a:rPr lang="pt-BR" dirty="0"/>
              <a:t>De criação: relativo ao processo de criação de objetos.</a:t>
            </a:r>
            <a:endParaRPr lang="pt-BR" i="1" dirty="0"/>
          </a:p>
          <a:p>
            <a:pPr lvl="1"/>
            <a:r>
              <a:rPr lang="pt-BR" dirty="0"/>
              <a:t>Estruturais: relativo a como as classes/objetos são compostos e associados, e são utilizados quando o problema corresponde a uma estrutura. </a:t>
            </a:r>
            <a:endParaRPr lang="pt-BR" i="1" dirty="0"/>
          </a:p>
          <a:p>
            <a:pPr lvl="1"/>
            <a:r>
              <a:rPr lang="pt-BR" dirty="0"/>
              <a:t>Comportamentais: relativo à forma em que classes e objetos interagem e distribuem responsabilidades e são utilizados quando há alteração de estado entre os objetos de classes diferentes. </a:t>
            </a:r>
          </a:p>
          <a:p>
            <a:pPr lvl="1"/>
            <a:r>
              <a:rPr lang="pt-BR" dirty="0"/>
              <a:t>De concorrência: relacionados a aspectos de programação concorrente.</a:t>
            </a:r>
          </a:p>
          <a:p>
            <a:endParaRPr lang="pt-BR" dirty="0"/>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5</a:t>
            </a:fld>
            <a:endParaRPr lang="en-US"/>
          </a:p>
        </p:txBody>
      </p:sp>
    </p:spTree>
    <p:extLst>
      <p:ext uri="{BB962C8B-B14F-4D97-AF65-F5344CB8AC3E}">
        <p14:creationId xmlns:p14="http://schemas.microsoft.com/office/powerpoint/2010/main" val="137600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71BFA-CACE-4384-AD85-39E9AEF900C1}"/>
              </a:ext>
            </a:extLst>
          </p:cNvPr>
          <p:cNvSpPr>
            <a:spLocks noGrp="1"/>
          </p:cNvSpPr>
          <p:nvPr>
            <p:ph type="title"/>
          </p:nvPr>
        </p:nvSpPr>
        <p:spPr/>
        <p:txBody>
          <a:bodyPr/>
          <a:lstStyle/>
          <a:p>
            <a:r>
              <a:rPr lang="pt-BR" dirty="0"/>
              <a:t>Classificação</a:t>
            </a:r>
          </a:p>
        </p:txBody>
      </p:sp>
      <p:sp>
        <p:nvSpPr>
          <p:cNvPr id="3" name="Espaço Reservado para Conteúdo 2">
            <a:extLst>
              <a:ext uri="{FF2B5EF4-FFF2-40B4-BE49-F238E27FC236}">
                <a16:creationId xmlns:a16="http://schemas.microsoft.com/office/drawing/2014/main" id="{26C72543-AF9B-421D-BCE0-2C350498C99D}"/>
              </a:ext>
            </a:extLst>
          </p:cNvPr>
          <p:cNvSpPr>
            <a:spLocks noGrp="1"/>
          </p:cNvSpPr>
          <p:nvPr>
            <p:ph idx="1"/>
          </p:nvPr>
        </p:nvSpPr>
        <p:spPr/>
        <p:txBody>
          <a:bodyPr>
            <a:normAutofit fontScale="92500" lnSpcReduction="20000"/>
          </a:bodyPr>
          <a:lstStyle/>
          <a:p>
            <a:r>
              <a:rPr lang="pt-BR" dirty="0"/>
              <a:t>De criação: abstraem o processo de instanciação de objetos</a:t>
            </a:r>
          </a:p>
          <a:p>
            <a:pPr lvl="1"/>
            <a:r>
              <a:rPr lang="pt-BR" dirty="0" err="1"/>
              <a:t>Singleton</a:t>
            </a:r>
            <a:endParaRPr lang="pt-BR" dirty="0"/>
          </a:p>
          <a:p>
            <a:pPr lvl="1"/>
            <a:r>
              <a:rPr lang="pt-BR" dirty="0" err="1"/>
              <a:t>Prototype</a:t>
            </a:r>
            <a:endParaRPr lang="pt-BR" dirty="0"/>
          </a:p>
          <a:p>
            <a:pPr lvl="1"/>
            <a:r>
              <a:rPr lang="pt-BR" dirty="0"/>
              <a:t>Abstract </a:t>
            </a:r>
            <a:r>
              <a:rPr lang="pt-BR" dirty="0" err="1"/>
              <a:t>factory</a:t>
            </a:r>
            <a:endParaRPr lang="pt-BR" dirty="0"/>
          </a:p>
          <a:p>
            <a:pPr lvl="1"/>
            <a:r>
              <a:rPr lang="pt-BR" dirty="0" err="1"/>
              <a:t>Factory</a:t>
            </a:r>
            <a:r>
              <a:rPr lang="pt-BR" dirty="0"/>
              <a:t> </a:t>
            </a:r>
            <a:r>
              <a:rPr lang="pt-BR" dirty="0" err="1"/>
              <a:t>method</a:t>
            </a:r>
            <a:r>
              <a:rPr lang="pt-BR" dirty="0"/>
              <a:t> </a:t>
            </a:r>
          </a:p>
          <a:p>
            <a:pPr lvl="1"/>
            <a:r>
              <a:rPr lang="pt-BR" dirty="0" err="1"/>
              <a:t>Builder</a:t>
            </a:r>
            <a:r>
              <a:rPr lang="pt-BR" dirty="0"/>
              <a:t> </a:t>
            </a:r>
          </a:p>
          <a:p>
            <a:pPr lvl="1"/>
            <a:endParaRPr lang="pt-BR" dirty="0"/>
          </a:p>
          <a:p>
            <a:r>
              <a:rPr lang="pt-BR" dirty="0"/>
              <a:t>Estruturais: ensinam como compor classes e objetos para criar estruturas maiores</a:t>
            </a:r>
          </a:p>
          <a:p>
            <a:pPr lvl="1"/>
            <a:r>
              <a:rPr lang="pt-BR" dirty="0" err="1"/>
              <a:t>Adapter</a:t>
            </a:r>
            <a:endParaRPr lang="pt-BR" dirty="0"/>
          </a:p>
          <a:p>
            <a:pPr lvl="1"/>
            <a:r>
              <a:rPr lang="pt-BR" dirty="0" err="1"/>
              <a:t>Composite</a:t>
            </a:r>
            <a:endParaRPr lang="pt-BR" dirty="0"/>
          </a:p>
          <a:p>
            <a:pPr lvl="1"/>
            <a:r>
              <a:rPr lang="pt-BR" dirty="0" err="1"/>
              <a:t>Decorator</a:t>
            </a:r>
            <a:endParaRPr lang="pt-BR" dirty="0"/>
          </a:p>
          <a:p>
            <a:pPr lvl="1"/>
            <a:r>
              <a:rPr lang="pt-BR" dirty="0" err="1"/>
              <a:t>Facade</a:t>
            </a:r>
            <a:r>
              <a:rPr lang="pt-BR" dirty="0"/>
              <a:t> </a:t>
            </a:r>
          </a:p>
          <a:p>
            <a:pPr lvl="1"/>
            <a:r>
              <a:rPr lang="pt-BR" dirty="0"/>
              <a:t>Front </a:t>
            </a:r>
            <a:r>
              <a:rPr lang="pt-BR" dirty="0" err="1"/>
              <a:t>controler</a:t>
            </a:r>
            <a:endParaRPr lang="pt-BR" dirty="0"/>
          </a:p>
        </p:txBody>
      </p:sp>
    </p:spTree>
    <p:extLst>
      <p:ext uri="{BB962C8B-B14F-4D97-AF65-F5344CB8AC3E}">
        <p14:creationId xmlns:p14="http://schemas.microsoft.com/office/powerpoint/2010/main" val="297821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352D5D-181A-4EED-A07B-FAB92B232580}"/>
              </a:ext>
            </a:extLst>
          </p:cNvPr>
          <p:cNvSpPr>
            <a:spLocks noGrp="1"/>
          </p:cNvSpPr>
          <p:nvPr>
            <p:ph type="title"/>
          </p:nvPr>
        </p:nvSpPr>
        <p:spPr/>
        <p:txBody>
          <a:bodyPr/>
          <a:lstStyle/>
          <a:p>
            <a:r>
              <a:rPr lang="pt-BR" dirty="0"/>
              <a:t>Classificação</a:t>
            </a:r>
          </a:p>
        </p:txBody>
      </p:sp>
      <p:sp>
        <p:nvSpPr>
          <p:cNvPr id="3" name="Espaço Reservado para Conteúdo 2">
            <a:extLst>
              <a:ext uri="{FF2B5EF4-FFF2-40B4-BE49-F238E27FC236}">
                <a16:creationId xmlns:a16="http://schemas.microsoft.com/office/drawing/2014/main" id="{9ACB4960-46BA-4BE0-B55E-2C04CDA423A5}"/>
              </a:ext>
            </a:extLst>
          </p:cNvPr>
          <p:cNvSpPr>
            <a:spLocks noGrp="1"/>
          </p:cNvSpPr>
          <p:nvPr>
            <p:ph idx="1"/>
          </p:nvPr>
        </p:nvSpPr>
        <p:spPr/>
        <p:txBody>
          <a:bodyPr>
            <a:normAutofit fontScale="85000" lnSpcReduction="20000"/>
          </a:bodyPr>
          <a:lstStyle/>
          <a:p>
            <a:r>
              <a:rPr lang="pt-BR" dirty="0"/>
              <a:t>Comportamentais: foco nos algoritmos e na atribuição de responsabilidades entre objetos</a:t>
            </a:r>
          </a:p>
          <a:p>
            <a:pPr lvl="1"/>
            <a:r>
              <a:rPr lang="pt-BR" dirty="0"/>
              <a:t>Chain of </a:t>
            </a:r>
            <a:r>
              <a:rPr lang="pt-BR" dirty="0" err="1"/>
              <a:t>responsability</a:t>
            </a:r>
            <a:endParaRPr lang="pt-BR" dirty="0"/>
          </a:p>
          <a:p>
            <a:pPr lvl="1"/>
            <a:r>
              <a:rPr lang="pt-BR" dirty="0" err="1"/>
              <a:t>Command</a:t>
            </a:r>
            <a:endParaRPr lang="pt-BR" dirty="0"/>
          </a:p>
          <a:p>
            <a:pPr lvl="1"/>
            <a:r>
              <a:rPr lang="pt-BR" dirty="0" err="1"/>
              <a:t>Iterator</a:t>
            </a:r>
            <a:r>
              <a:rPr lang="pt-BR" dirty="0"/>
              <a:t> </a:t>
            </a:r>
          </a:p>
          <a:p>
            <a:pPr lvl="1"/>
            <a:r>
              <a:rPr lang="pt-BR" dirty="0" err="1"/>
              <a:t>Observer</a:t>
            </a:r>
            <a:endParaRPr lang="pt-BR" dirty="0"/>
          </a:p>
          <a:p>
            <a:pPr lvl="1"/>
            <a:r>
              <a:rPr lang="pt-BR" dirty="0" err="1"/>
              <a:t>Strategy</a:t>
            </a:r>
            <a:endParaRPr lang="pt-BR" dirty="0"/>
          </a:p>
          <a:p>
            <a:pPr lvl="1"/>
            <a:r>
              <a:rPr lang="pt-BR" dirty="0" err="1"/>
              <a:t>State</a:t>
            </a:r>
            <a:r>
              <a:rPr lang="pt-BR" dirty="0"/>
              <a:t> </a:t>
            </a:r>
          </a:p>
          <a:p>
            <a:pPr lvl="1"/>
            <a:endParaRPr lang="pt-BR" dirty="0"/>
          </a:p>
          <a:p>
            <a:r>
              <a:rPr lang="pt-BR" dirty="0"/>
              <a:t>De concorrência: endereçam aspectos de programação concorrente</a:t>
            </a:r>
          </a:p>
          <a:p>
            <a:pPr lvl="1"/>
            <a:r>
              <a:rPr lang="pt-BR" dirty="0"/>
              <a:t>Active </a:t>
            </a:r>
            <a:r>
              <a:rPr lang="pt-BR" dirty="0" err="1"/>
              <a:t>Object</a:t>
            </a:r>
            <a:endParaRPr lang="pt-BR" dirty="0"/>
          </a:p>
          <a:p>
            <a:pPr lvl="1"/>
            <a:r>
              <a:rPr lang="pt-BR" dirty="0"/>
              <a:t>Monitor</a:t>
            </a:r>
          </a:p>
          <a:p>
            <a:pPr lvl="1"/>
            <a:r>
              <a:rPr lang="pt-BR" dirty="0" err="1"/>
              <a:t>Reactor</a:t>
            </a:r>
            <a:endParaRPr lang="pt-BR" dirty="0"/>
          </a:p>
          <a:p>
            <a:pPr lvl="1"/>
            <a:r>
              <a:rPr lang="pt-BR" dirty="0" err="1"/>
              <a:t>Scheduler</a:t>
            </a:r>
            <a:endParaRPr lang="pt-BR" dirty="0"/>
          </a:p>
          <a:p>
            <a:pPr lvl="1"/>
            <a:r>
              <a:rPr lang="pt-BR" dirty="0"/>
              <a:t>Thread pool</a:t>
            </a:r>
          </a:p>
        </p:txBody>
      </p:sp>
    </p:spTree>
    <p:extLst>
      <p:ext uri="{BB962C8B-B14F-4D97-AF65-F5344CB8AC3E}">
        <p14:creationId xmlns:p14="http://schemas.microsoft.com/office/powerpoint/2010/main" val="271482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8CB029-89E0-4B03-98CA-48E759782FF2}"/>
              </a:ext>
            </a:extLst>
          </p:cNvPr>
          <p:cNvSpPr>
            <a:spLocks noGrp="1"/>
          </p:cNvSpPr>
          <p:nvPr>
            <p:ph type="title"/>
          </p:nvPr>
        </p:nvSpPr>
        <p:spPr/>
        <p:txBody>
          <a:bodyPr/>
          <a:lstStyle/>
          <a:p>
            <a:r>
              <a:rPr lang="pt-BR" dirty="0"/>
              <a:t>Padrões de Projeto: orientação</a:t>
            </a:r>
          </a:p>
        </p:txBody>
      </p:sp>
      <p:sp>
        <p:nvSpPr>
          <p:cNvPr id="3" name="Espaço Reservado para Conteúdo 2">
            <a:extLst>
              <a:ext uri="{FF2B5EF4-FFF2-40B4-BE49-F238E27FC236}">
                <a16:creationId xmlns:a16="http://schemas.microsoft.com/office/drawing/2014/main" id="{EDC11E66-B8DD-48EA-AC3F-435EDD13239C}"/>
              </a:ext>
            </a:extLst>
          </p:cNvPr>
          <p:cNvSpPr>
            <a:spLocks noGrp="1"/>
          </p:cNvSpPr>
          <p:nvPr>
            <p:ph idx="1"/>
          </p:nvPr>
        </p:nvSpPr>
        <p:spPr/>
        <p:txBody>
          <a:bodyPr/>
          <a:lstStyle/>
          <a:p>
            <a:r>
              <a:rPr lang="pt-BR" dirty="0"/>
              <a:t>Padrões de Projeto provêm um vocabulário comum para o entendimento e discussão de projetos de software</a:t>
            </a:r>
          </a:p>
          <a:p>
            <a:r>
              <a:rPr lang="pt-BR" dirty="0"/>
              <a:t>Padrões de Projeto podem melhorar a flexibilidade ou performance do código</a:t>
            </a:r>
          </a:p>
          <a:p>
            <a:r>
              <a:rPr lang="pt-BR" dirty="0"/>
              <a:t>Padrões de Projeto podem aumentar a complexidade do código</a:t>
            </a:r>
          </a:p>
          <a:p>
            <a:pPr lvl="1"/>
            <a:r>
              <a:rPr lang="pt-BR" dirty="0"/>
              <a:t>Neste caso, devem ser utilizados quando as vantagens do uso de um determinado padrão são maiores que as desvantagens</a:t>
            </a:r>
          </a:p>
          <a:p>
            <a:r>
              <a:rPr lang="pt-BR" dirty="0"/>
              <a:t>Padrões de Projeto devem ser utilizados de modo a preservar o Princípio de Substituição</a:t>
            </a:r>
          </a:p>
        </p:txBody>
      </p:sp>
      <p:sp>
        <p:nvSpPr>
          <p:cNvPr id="4" name="Espaço Reservado para Número de Slide 3">
            <a:extLst>
              <a:ext uri="{FF2B5EF4-FFF2-40B4-BE49-F238E27FC236}">
                <a16:creationId xmlns:a16="http://schemas.microsoft.com/office/drawing/2014/main" id="{C58FC8DA-BB6A-47CE-BAAD-A991F954BE3F}"/>
              </a:ext>
            </a:extLst>
          </p:cNvPr>
          <p:cNvSpPr>
            <a:spLocks noGrp="1"/>
          </p:cNvSpPr>
          <p:nvPr>
            <p:ph type="sldNum" sz="quarter" idx="12"/>
          </p:nvPr>
        </p:nvSpPr>
        <p:spPr/>
        <p:txBody>
          <a:bodyPr/>
          <a:lstStyle/>
          <a:p>
            <a:fld id="{4DC11654-5927-41F9-BFAC-4FC319222E79}" type="slidenum">
              <a:rPr lang="en-US" smtClean="0"/>
              <a:pPr/>
              <a:t>8</a:t>
            </a:fld>
            <a:endParaRPr lang="en-US"/>
          </a:p>
        </p:txBody>
      </p:sp>
    </p:spTree>
    <p:extLst>
      <p:ext uri="{BB962C8B-B14F-4D97-AF65-F5344CB8AC3E}">
        <p14:creationId xmlns:p14="http://schemas.microsoft.com/office/powerpoint/2010/main" val="2854403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7F431-A96C-433D-9622-884E265781B7}"/>
              </a:ext>
            </a:extLst>
          </p:cNvPr>
          <p:cNvSpPr>
            <a:spLocks noGrp="1"/>
          </p:cNvSpPr>
          <p:nvPr>
            <p:ph type="title"/>
          </p:nvPr>
        </p:nvSpPr>
        <p:spPr/>
        <p:txBody>
          <a:bodyPr/>
          <a:lstStyle/>
          <a:p>
            <a:r>
              <a:rPr lang="pt-BR" dirty="0"/>
              <a:t>Primeiro padrão</a:t>
            </a:r>
          </a:p>
        </p:txBody>
      </p:sp>
      <p:sp>
        <p:nvSpPr>
          <p:cNvPr id="3" name="Espaço Reservado para Conteúdo 2">
            <a:extLst>
              <a:ext uri="{FF2B5EF4-FFF2-40B4-BE49-F238E27FC236}">
                <a16:creationId xmlns:a16="http://schemas.microsoft.com/office/drawing/2014/main" id="{2D06F8FF-70E3-428E-97A1-660E91D38E31}"/>
              </a:ext>
            </a:extLst>
          </p:cNvPr>
          <p:cNvSpPr>
            <a:spLocks noGrp="1"/>
          </p:cNvSpPr>
          <p:nvPr>
            <p:ph idx="1"/>
          </p:nvPr>
        </p:nvSpPr>
        <p:spPr/>
        <p:txBody>
          <a:bodyPr/>
          <a:lstStyle/>
          <a:p>
            <a:endParaRPr lang="pt-BR" dirty="0"/>
          </a:p>
          <a:p>
            <a:r>
              <a:rPr lang="pt-BR" dirty="0" err="1"/>
              <a:t>Singleton</a:t>
            </a:r>
            <a:endParaRPr lang="pt-BR" dirty="0"/>
          </a:p>
          <a:p>
            <a:endParaRPr lang="pt-BR" dirty="0"/>
          </a:p>
          <a:p>
            <a:r>
              <a:rPr lang="pt-BR" dirty="0"/>
              <a:t>Entender o padrão e analisar o impacto do mesmo no projeto do sistema do “Banco Nossa Grana”</a:t>
            </a:r>
          </a:p>
          <a:p>
            <a:pPr marL="0" indent="0">
              <a:buNone/>
            </a:pPr>
            <a:endParaRPr lang="pt-BR" dirty="0"/>
          </a:p>
        </p:txBody>
      </p:sp>
    </p:spTree>
    <p:extLst>
      <p:ext uri="{BB962C8B-B14F-4D97-AF65-F5344CB8AC3E}">
        <p14:creationId xmlns:p14="http://schemas.microsoft.com/office/powerpoint/2010/main" val="2249631562"/>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4740</TotalTime>
  <Words>862</Words>
  <Application>Microsoft Office PowerPoint</Application>
  <PresentationFormat>Widescreen</PresentationFormat>
  <Paragraphs>155</Paragraphs>
  <Slides>16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16</vt:i4>
      </vt:variant>
    </vt:vector>
  </HeadingPairs>
  <TitlesOfParts>
    <vt:vector size="22" baseType="lpstr">
      <vt:lpstr>Arial</vt:lpstr>
      <vt:lpstr>Calibri</vt:lpstr>
      <vt:lpstr>Calibri Light</vt:lpstr>
      <vt:lpstr>Courier New</vt:lpstr>
      <vt:lpstr>Monotype Sorts</vt:lpstr>
      <vt:lpstr>Office Theme</vt:lpstr>
      <vt:lpstr>Padrões de Projeto  </vt:lpstr>
      <vt:lpstr>Parte I</vt:lpstr>
      <vt:lpstr>Padrões de Projeto: visão geral</vt:lpstr>
      <vt:lpstr>Padrões de Projeto: classificação</vt:lpstr>
      <vt:lpstr>Padrões de Projeto: classificação</vt:lpstr>
      <vt:lpstr>Classificação</vt:lpstr>
      <vt:lpstr>Classificação</vt:lpstr>
      <vt:lpstr>Padrões de Projeto: orientação</vt:lpstr>
      <vt:lpstr>Primeiro padrão</vt:lpstr>
      <vt:lpstr>Padrão Singleton: Definição</vt:lpstr>
      <vt:lpstr>Padrão Singleton</vt:lpstr>
      <vt:lpstr>Padrão Singleton</vt:lpstr>
      <vt:lpstr>Exemplo (variação 1)</vt:lpstr>
      <vt:lpstr>Exemplo (variação 2: threads)</vt:lpstr>
      <vt:lpstr>Exemplo (variação 3: clone)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por Contratos</dc:title>
  <dc:creator>Bernardo Copstein</dc:creator>
  <cp:lastModifiedBy>Bernardo Copstein</cp:lastModifiedBy>
  <cp:revision>43</cp:revision>
  <dcterms:created xsi:type="dcterms:W3CDTF">2015-08-24T15:09:10Z</dcterms:created>
  <dcterms:modified xsi:type="dcterms:W3CDTF">2018-03-12T18:33:16Z</dcterms:modified>
</cp:coreProperties>
</file>