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embeddedFontLst>
    <p:embeddedFont>
      <p:font typeface="Droid Sans Mono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EFD0AE3-E998-41D4-AF12-32AEDEA4692D}">
  <a:tblStyle styleId="{4EFD0AE3-E998-41D4-AF12-32AEDEA4692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8ECF4"/>
          </a:solidFill>
        </a:fill>
      </a:tcStyle>
    </a:wholeTbl>
    <a:band1H>
      <a:tcStyle>
        <a:fill>
          <a:solidFill>
            <a:srgbClr val="CFD7E7"/>
          </a:solidFill>
        </a:fill>
      </a:tcStyle>
    </a:band1H>
    <a:band1V>
      <a:tcStyle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roidSansMono-regular.fnt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4" name="Shape 2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lt1"/>
              </a:buClr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lt1"/>
              </a:buClr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buClr>
                <a:schemeClr val="lt1"/>
              </a:buClr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lt1"/>
              </a:buClr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lt1"/>
              </a:buClr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lt1"/>
              </a:buClr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lt1"/>
              </a:buClr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lt1"/>
              </a:buClr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0" Type="http://schemas.openxmlformats.org/officeDocument/2006/relationships/image" Target="../media/image6.png"/><Relationship Id="rId9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eng.utah.edu/~cs4150/s12/asymptotic1.xlsx" TargetMode="External"/><Relationship Id="rId4" Type="http://schemas.openxmlformats.org/officeDocument/2006/relationships/hyperlink" Target="http://www.eng.utah.edu/~cs4150/s12/asymptotic2.xlsx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Selection Sort Upper Bound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228600" y="1143000"/>
            <a:ext cx="8763000" cy="2209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void SelectionSort (int[] data)</a:t>
            </a:r>
            <a:b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for (int i = 0; i &lt; data.length; i++) </a:t>
            </a:r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int smallest = i</a:t>
            </a:r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for (int j = i+1; j &lt; data.length; j++) </a:t>
            </a:r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if (data[j] &lt; data[smallest]) smallest = j</a:t>
            </a:r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swap(data, smallest, i)</a:t>
            </a:r>
          </a:p>
          <a:p>
            <a:pPr indent="-285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6" name="Shape 86"/>
          <p:cNvGraphicFramePr/>
          <p:nvPr/>
        </p:nvGraphicFramePr>
        <p:xfrm>
          <a:off x="22860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{4EFD0AE3-E998-41D4-AF12-32AEDEA4692D}</a:tableStyleId>
              </a:tblPr>
              <a:tblGrid>
                <a:gridCol w="1873625"/>
                <a:gridCol w="793375"/>
                <a:gridCol w="2971800"/>
                <a:gridCol w="30480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cap="none" strike="noStrike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i =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data[j] &lt; data[smallest]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smallest = 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smallest = j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j = i+1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swap(data, smallest, j)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7" name="Shape 87"/>
          <p:cNvGraphicFramePr/>
          <p:nvPr/>
        </p:nvGraphicFramePr>
        <p:xfrm>
          <a:off x="22860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{4EFD0AE3-E998-41D4-AF12-32AEDEA4692D}</a:tableStyleId>
              </a:tblPr>
              <a:tblGrid>
                <a:gridCol w="1873625"/>
                <a:gridCol w="793375"/>
                <a:gridCol w="2971800"/>
                <a:gridCol w="30480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i =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data[j] &lt; data[smallest]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smallest = 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smallest = j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j = i+1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swap(data, smallest, j)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8" name="Shape 88"/>
          <p:cNvGraphicFramePr/>
          <p:nvPr/>
        </p:nvGraphicFramePr>
        <p:xfrm>
          <a:off x="22860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{4EFD0AE3-E998-41D4-AF12-32AEDEA4692D}</a:tableStyleId>
              </a:tblPr>
              <a:tblGrid>
                <a:gridCol w="1873625"/>
                <a:gridCol w="793375"/>
                <a:gridCol w="2971800"/>
                <a:gridCol w="30480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i =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data[j] &lt; data[smallest]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smallest = 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smallest = j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j = i+1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swap(data, smallest, j)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9" name="Shape 89"/>
          <p:cNvGraphicFramePr/>
          <p:nvPr/>
        </p:nvGraphicFramePr>
        <p:xfrm>
          <a:off x="22860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{4EFD0AE3-E998-41D4-AF12-32AEDEA4692D}</a:tableStyleId>
              </a:tblPr>
              <a:tblGrid>
                <a:gridCol w="1873625"/>
                <a:gridCol w="793375"/>
                <a:gridCol w="2971800"/>
                <a:gridCol w="30480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i =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data[j] &lt; data[smallest]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smallest = 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smallest = j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j = i+1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swap(data, smallest, j)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0" name="Shape 90"/>
          <p:cNvGraphicFramePr/>
          <p:nvPr/>
        </p:nvGraphicFramePr>
        <p:xfrm>
          <a:off x="22860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{4EFD0AE3-E998-41D4-AF12-32AEDEA4692D}</a:tableStyleId>
              </a:tblPr>
              <a:tblGrid>
                <a:gridCol w="1873625"/>
                <a:gridCol w="793375"/>
                <a:gridCol w="2971800"/>
                <a:gridCol w="30480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i =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data[j] &lt; data[smallest]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smallest = 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smallest = j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j = i+1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swap(data, smallest, j)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1" name="Shape 91"/>
          <p:cNvGraphicFramePr/>
          <p:nvPr/>
        </p:nvGraphicFramePr>
        <p:xfrm>
          <a:off x="22860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{4EFD0AE3-E998-41D4-AF12-32AEDEA4692D}</a:tableStyleId>
              </a:tblPr>
              <a:tblGrid>
                <a:gridCol w="1873625"/>
                <a:gridCol w="793375"/>
                <a:gridCol w="2971800"/>
                <a:gridCol w="30480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i =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data[j] &lt; data[smallest]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smallest = 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smallest = j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j = i+1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swap(data, smallest, j)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2" name="Shape 92"/>
          <p:cNvGraphicFramePr/>
          <p:nvPr/>
        </p:nvGraphicFramePr>
        <p:xfrm>
          <a:off x="22860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{4EFD0AE3-E998-41D4-AF12-32AEDEA4692D}</a:tableStyleId>
              </a:tblPr>
              <a:tblGrid>
                <a:gridCol w="1873625"/>
                <a:gridCol w="793375"/>
                <a:gridCol w="2971800"/>
                <a:gridCol w="30480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i =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  <a:r>
                        <a:rPr lang="en-US" sz="2200"/>
                        <a:t> + 2 + 3 + … + n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data[j] &lt; data[smallest]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smallest = 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smallest = j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j = i+1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swap(data, smallest, j)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3" name="Shape 93"/>
          <p:cNvGraphicFramePr/>
          <p:nvPr/>
        </p:nvGraphicFramePr>
        <p:xfrm>
          <a:off x="22860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{4EFD0AE3-E998-41D4-AF12-32AEDEA4692D}</a:tableStyleId>
              </a:tblPr>
              <a:tblGrid>
                <a:gridCol w="1873625"/>
                <a:gridCol w="793375"/>
                <a:gridCol w="2971800"/>
                <a:gridCol w="30480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i =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  <a:r>
                        <a:rPr lang="en-US" sz="2200"/>
                        <a:t> + 2 + 3 + … + n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data[j] &lt; data[smallest]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smallest = 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smallest = j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j = i+1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swap(data, smallest, j)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4" name="Shape 94"/>
          <p:cNvGraphicFramePr/>
          <p:nvPr/>
        </p:nvGraphicFramePr>
        <p:xfrm>
          <a:off x="22860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{4EFD0AE3-E998-41D4-AF12-32AEDEA4692D}</a:tableStyleId>
              </a:tblPr>
              <a:tblGrid>
                <a:gridCol w="1873625"/>
                <a:gridCol w="793375"/>
                <a:gridCol w="2971800"/>
                <a:gridCol w="30480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i =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  <a:r>
                        <a:rPr lang="en-US" sz="2200"/>
                        <a:t> + 2 + 3 + … + n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data[j] &lt; data[smallest]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smallest = 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smallest = j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j = i+1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swap(data, smallest, j)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5" name="Shape 95"/>
          <p:cNvGraphicFramePr/>
          <p:nvPr/>
        </p:nvGraphicFramePr>
        <p:xfrm>
          <a:off x="22860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{4EFD0AE3-E998-41D4-AF12-32AEDEA4692D}</a:tableStyleId>
              </a:tblPr>
              <a:tblGrid>
                <a:gridCol w="1873625"/>
                <a:gridCol w="793375"/>
                <a:gridCol w="2971800"/>
                <a:gridCol w="30480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i =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  <a:r>
                        <a:rPr lang="en-US" sz="2200"/>
                        <a:t> + 2 + 3 + … + n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data[j] &lt; data[smallest]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smallest = 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smallest = j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j = i+1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swap(data, smallest, j)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6" name="Shape 96"/>
          <p:cNvGraphicFramePr/>
          <p:nvPr/>
        </p:nvGraphicFramePr>
        <p:xfrm>
          <a:off x="22860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{4EFD0AE3-E998-41D4-AF12-32AEDEA4692D}</a:tableStyleId>
              </a:tblPr>
              <a:tblGrid>
                <a:gridCol w="1873625"/>
                <a:gridCol w="793375"/>
                <a:gridCol w="2971800"/>
                <a:gridCol w="30480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i =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 + 2 + 3 + … + n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data[j] &lt; data[smallest]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smallest = 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smallest = j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j = i+1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swap(data, smallest, j)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6089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Complexity Notation 3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82859" y="1447800"/>
            <a:ext cx="8991600" cy="5632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Complexity notation is also used to put bounds on classes of algorithms: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Sorting is Ω(n)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worst case of every sorting algorithm is Ω(n)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(Actually, linear time is required in all cases!)</a:t>
            </a:r>
            <a:b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Comparison-based sorting is Ω(n log n)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worst case of every comparison-based sorting algorithm is Ω(n log n)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(Actually, some cases can be faster, but not all of them.)</a:t>
            </a:r>
            <a:b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Comparison-based sorting is O(n log n)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There is an O(n log n) algorithm for comparison-based sorting 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(For example, mergesort)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So, when we say that some problem is Ω(g(n)), we are saying that </a:t>
            </a: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every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algorithm for that problem has a worst case that is Ω(g(n)).</a:t>
            </a:r>
          </a:p>
          <a:p>
            <a:pPr indent="-285750" lvl="0" marL="28575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When we say that some problem is O(f(n)), we are saying that </a:t>
            </a:r>
            <a:r>
              <a:rPr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some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algorithm for that problem has a worst case that is O(f(n)).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6089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Domination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457200" y="1219200"/>
            <a:ext cx="7560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f(n) is o(g(n)), we say that g(n) “dominates” f(n)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descending order of domination:</a:t>
            </a:r>
          </a:p>
        </p:txBody>
      </p:sp>
      <p:graphicFrame>
        <p:nvGraphicFramePr>
          <p:cNvPr id="176" name="Shape 176"/>
          <p:cNvGraphicFramePr/>
          <p:nvPr/>
        </p:nvGraphicFramePr>
        <p:xfrm>
          <a:off x="381000" y="2743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{4EFD0AE3-E998-41D4-AF12-32AEDEA4692D}</a:tableStyleId>
              </a:tblPr>
              <a:tblGrid>
                <a:gridCol w="1565450"/>
                <a:gridCol w="1217575"/>
                <a:gridCol w="1391525"/>
                <a:gridCol w="40876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Name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Notation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Restriction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Note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Factorial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n!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Exponential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</a:t>
                      </a:r>
                      <a:r>
                        <a:rPr baseline="30000" lang="en-US" sz="18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 &gt; 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If a &gt;</a:t>
                      </a:r>
                      <a:r>
                        <a:rPr lang="en-US" sz="1800"/>
                        <a:t> b then a</a:t>
                      </a:r>
                      <a:r>
                        <a:rPr baseline="30000" lang="en-US" sz="1800"/>
                        <a:t>n</a:t>
                      </a:r>
                      <a:r>
                        <a:rPr lang="en-US" sz="1800"/>
                        <a:t> dominates b</a:t>
                      </a:r>
                      <a:r>
                        <a:rPr baseline="30000" lang="en-US" sz="1800"/>
                        <a:t>n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Polynomial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n</a:t>
                      </a:r>
                      <a:r>
                        <a:rPr baseline="30000" lang="en-US" sz="1800"/>
                        <a:t>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 &gt;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If a &gt; b then n</a:t>
                      </a:r>
                      <a:r>
                        <a:rPr baseline="30000" lang="en-US" sz="1800"/>
                        <a:t>a</a:t>
                      </a:r>
                      <a:r>
                        <a:rPr lang="en-US" sz="1800"/>
                        <a:t> dominates</a:t>
                      </a:r>
                      <a:r>
                        <a:rPr lang="en-US" sz="1800"/>
                        <a:t> n</a:t>
                      </a:r>
                      <a:r>
                        <a:rPr baseline="30000" lang="en-US" sz="1800"/>
                        <a:t>b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Logarithmic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(log n)</a:t>
                      </a:r>
                      <a:r>
                        <a:rPr baseline="30000" lang="en-US" sz="1800"/>
                        <a:t>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 &gt;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800"/>
                        <a:t>If a &gt; b then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(log n)</a:t>
                      </a:r>
                      <a:r>
                        <a:rPr baseline="30000" lang="en-US" sz="1800"/>
                        <a:t>a</a:t>
                      </a:r>
                      <a:r>
                        <a:rPr lang="en-US" sz="1800"/>
                        <a:t>  dominates </a:t>
                      </a:r>
                      <a:r>
                        <a:rPr lang="en-US" sz="1800"/>
                        <a:t>(log n)</a:t>
                      </a:r>
                      <a:r>
                        <a:rPr baseline="30000" lang="en-US" sz="1800"/>
                        <a:t>b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Constant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7" name="Shape 177"/>
          <p:cNvSpPr txBox="1"/>
          <p:nvPr/>
        </p:nvSpPr>
        <p:spPr>
          <a:xfrm>
            <a:off x="457200" y="5715000"/>
            <a:ext cx="31244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See rate of growth spreadsheet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456089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Simplifying</a:t>
            </a:r>
          </a:p>
        </p:txBody>
      </p:sp>
      <p:graphicFrame>
        <p:nvGraphicFramePr>
          <p:cNvPr id="183" name="Shape 183"/>
          <p:cNvGraphicFramePr/>
          <p:nvPr/>
        </p:nvGraphicFramePr>
        <p:xfrm>
          <a:off x="457200" y="118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{4EFD0AE3-E998-41D4-AF12-32AEDEA4692D}</a:tableStyleId>
              </a:tblPr>
              <a:tblGrid>
                <a:gridCol w="5029200"/>
                <a:gridCol w="3124200"/>
              </a:tblGrid>
              <a:tr h="448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Rule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Think</a:t>
                      </a:r>
                    </a:p>
                  </a:txBody>
                  <a:tcPr marT="45725" marB="45725" marR="91450" marL="91450"/>
                </a:tc>
              </a:tr>
              <a:tr h="4482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 g(n) is Θ(g(n))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Ignore</a:t>
                      </a:r>
                      <a:r>
                        <a:rPr lang="en-US" sz="1800"/>
                        <a:t> leading constants</a:t>
                      </a:r>
                    </a:p>
                  </a:txBody>
                  <a:tcPr marT="45725" marB="45725" marR="91450" marL="91450"/>
                </a:tc>
              </a:tr>
              <a:tr h="683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If f(n) is o(g(n)),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    then</a:t>
                      </a:r>
                      <a:r>
                        <a:rPr lang="en-US" sz="1800"/>
                        <a:t> g(n) + f(n) is Θ(g(n))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Ignore low-order terms</a:t>
                      </a:r>
                    </a:p>
                  </a:txBody>
                  <a:tcPr marT="45725" marB="45725" marR="91450" marL="91450"/>
                </a:tc>
              </a:tr>
              <a:tr h="7783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If f</a:t>
                      </a:r>
                      <a:r>
                        <a:rPr baseline="-25000" lang="en-US" sz="1800"/>
                        <a:t>1</a:t>
                      </a:r>
                      <a:r>
                        <a:rPr lang="en-US" sz="1800"/>
                        <a:t>(n) is o(g</a:t>
                      </a:r>
                      <a:r>
                        <a:rPr baseline="-25000" lang="en-US" sz="1800"/>
                        <a:t>1</a:t>
                      </a:r>
                      <a:r>
                        <a:rPr lang="en-US" sz="1800"/>
                        <a:t>(n)) and f</a:t>
                      </a:r>
                      <a:r>
                        <a:rPr baseline="-25000" lang="en-US" sz="1800"/>
                        <a:t>2</a:t>
                      </a:r>
                      <a:r>
                        <a:rPr lang="en-US" sz="1800"/>
                        <a:t>(n) is O(g</a:t>
                      </a:r>
                      <a:r>
                        <a:rPr baseline="-25000" lang="en-US" sz="1800"/>
                        <a:t>2</a:t>
                      </a:r>
                      <a:r>
                        <a:rPr lang="en-US" sz="1800"/>
                        <a:t>(n)), </a:t>
                      </a: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    then f</a:t>
                      </a:r>
                      <a:r>
                        <a:rPr baseline="-25000" lang="en-US" sz="1800"/>
                        <a:t>1</a:t>
                      </a:r>
                      <a:r>
                        <a:rPr lang="en-US" sz="1800"/>
                        <a:t>(n) f</a:t>
                      </a:r>
                      <a:r>
                        <a:rPr baseline="-25000" lang="en-US" sz="1800"/>
                        <a:t>2</a:t>
                      </a:r>
                      <a:r>
                        <a:rPr lang="en-US" sz="1800"/>
                        <a:t>(n) is o(g</a:t>
                      </a:r>
                      <a:r>
                        <a:rPr baseline="-25000" lang="en-US" sz="1800"/>
                        <a:t>1</a:t>
                      </a:r>
                      <a:r>
                        <a:rPr lang="en-US" sz="1800"/>
                        <a:t>(n) g</a:t>
                      </a:r>
                      <a:r>
                        <a:rPr baseline="-25000" lang="en-US" sz="1800"/>
                        <a:t>2</a:t>
                      </a:r>
                      <a:r>
                        <a:rPr lang="en-US" sz="1800"/>
                        <a:t>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Compare</a:t>
                      </a:r>
                      <a:r>
                        <a:rPr lang="en-US" sz="1800"/>
                        <a:t> products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4" name="Shape 184"/>
          <p:cNvSpPr txBox="1"/>
          <p:nvPr/>
        </p:nvSpPr>
        <p:spPr>
          <a:xfrm>
            <a:off x="457200" y="4114800"/>
            <a:ext cx="7137300" cy="2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simplify complexity expression f</a:t>
            </a:r>
            <a:r>
              <a:rPr baseline="-25000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(n) into f</a:t>
            </a:r>
            <a:r>
              <a:rPr baseline="-25000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(n)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 f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(n) as a sum of terms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Remove the low-order (dominated) terms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Remove the leading constants</a:t>
            </a:r>
          </a:p>
          <a:p>
            <a:pPr indent="-342900" lvl="1" marL="8001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(n) is Θ(f</a:t>
            </a:r>
            <a:r>
              <a:rPr b="0" baseline="-2500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(n))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56089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Simplification Examples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685800" y="1600200"/>
            <a:ext cx="8229600" cy="45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3n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+ 5n – 3 is Θ(n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Remove low-order terms and leading constant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]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 is o(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 log(n))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[ 1 is o(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log(n)) 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 is O(n) ]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 log(n) is o(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 log(n) is o(n)  and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 is O(n) ]</a:t>
            </a:r>
            <a:b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AutoNum type="arabicPeriod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100 2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 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 o(n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aseline="30000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</a:p>
          <a:p>
            <a:pPr indent="0" lvl="0" marL="457200" marR="0" rtl="0" algn="l">
              <a:spcBef>
                <a:spcPts val="0"/>
              </a:spcBef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[ 100 is o(n)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is O(2</a:t>
            </a:r>
            <a:r>
              <a:rPr b="0" baseline="3000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]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buClr>
                <a:schemeClr val="lt1"/>
              </a:buClr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6089" y="2286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Asymptotic Complexity (Exactly) 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189390" y="1143000"/>
            <a:ext cx="8763000" cy="72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Book Definition: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f(n) and g(n) be functions from positive integers to positive reals.  We say that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f(n) is O(g(n))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there is a constant c &gt; 0 such that f(n) ≤ c g(n).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More Traditional Definition: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f(n) and g(n) be functions from reals to reals.  We say that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f(n) is O(g(n))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there are positive constants c and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such that 0 ≤ f(n) ≤ c g(n) for all n ≥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two definitions are 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equivalent on functions from positive integers to positive reals, but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traditional definition is more general and is easier to use in some proofs</a:t>
            </a: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 we’ll go with the traditional definition.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456089" y="2286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Asymptotic Complexity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155" y="1097750"/>
            <a:ext cx="6266025" cy="336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3411825" y="4712200"/>
            <a:ext cx="6798900" cy="21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CFD7E7"/>
                </a:solidFill>
              </a:rPr>
              <a:t>f(n) = 1/n + 2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CFD7E7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CFD7E7"/>
                </a:solidFill>
              </a:rPr>
              <a:t>g(n) = 1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CFD7E7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solidFill>
                  <a:srgbClr val="CFD7E7"/>
                </a:solidFill>
              </a:rPr>
              <a:t>f(n) is O(g(n))     g(n) is O(f(n))    ??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56089" y="2286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Complexity Notation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76201" y="4419600"/>
            <a:ext cx="8991600" cy="20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f(n) and g(n) be functions from reals to reals.  We say that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f(n) is o(g(n)):  For any c &gt; 0 there is an n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&gt; 0 such that 0 ≤ f(n) ≤ cg(n) for all n ≥ n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11111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f(n) is O(g(n)):  There are c &gt; 0 and n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0 such that 0 ≤ f(n) ≤ cg(n) for all n ≥ n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f(n) is Θ(g(n)):  f(n) is O(g(n))  and  f(n) is Ω(g(n))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11111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f(n) is Ω(g(n)):  There are c &gt; 0 and n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0 such that 0 ≤ cg(n) ≤ f(n) for all n ≥ n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f(n) is ω(g(n)):  For any c &gt; 0 there is an n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&gt; 0 such that 0 ≤ cg(n) ≤ f(n) for all n ≥ n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graphicFrame>
        <p:nvGraphicFramePr>
          <p:cNvPr id="210" name="Shape 210"/>
          <p:cNvGraphicFramePr/>
          <p:nvPr/>
        </p:nvGraphicFramePr>
        <p:xfrm>
          <a:off x="2286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{4EFD0AE3-E998-41D4-AF12-32AEDEA4692D}</a:tableStyleId>
              </a:tblPr>
              <a:tblGrid>
                <a:gridCol w="1447800"/>
                <a:gridCol w="2743200"/>
                <a:gridCol w="1447800"/>
                <a:gridCol w="3048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Symbol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Say that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is ___ of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Asymptotic rate</a:t>
                      </a:r>
                      <a:r>
                        <a:rPr lang="en-US" sz="1800"/>
                        <a:t>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of</a:t>
                      </a:r>
                      <a:r>
                        <a:rPr lang="en-US" sz="1800"/>
                        <a:t> growth of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__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Equivalent to</a:t>
                      </a: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oh  (or big</a:t>
                      </a:r>
                      <a:r>
                        <a:rPr lang="en-US" sz="1800"/>
                        <a:t> oh)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≤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Ω(</a:t>
                      </a:r>
                      <a:r>
                        <a:rPr lang="en-US" sz="1800"/>
                        <a:t>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11" name="Shape 211"/>
          <p:cNvGraphicFramePr/>
          <p:nvPr/>
        </p:nvGraphicFramePr>
        <p:xfrm>
          <a:off x="2286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{4EFD0AE3-E998-41D4-AF12-32AEDEA4692D}</a:tableStyleId>
              </a:tblPr>
              <a:tblGrid>
                <a:gridCol w="1447800"/>
                <a:gridCol w="2743200"/>
                <a:gridCol w="1447800"/>
                <a:gridCol w="3048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Symbol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Say that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is ___ of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Asymptotic rate</a:t>
                      </a:r>
                      <a:r>
                        <a:rPr lang="en-US" sz="1800"/>
                        <a:t>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of</a:t>
                      </a:r>
                      <a:r>
                        <a:rPr lang="en-US" sz="1800"/>
                        <a:t> growth of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__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Equivalent to</a:t>
                      </a: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oh  (or big</a:t>
                      </a:r>
                      <a:r>
                        <a:rPr lang="en-US" sz="1800"/>
                        <a:t> oh)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≤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Ω(</a:t>
                      </a:r>
                      <a:r>
                        <a:rPr lang="en-US" sz="1800"/>
                        <a:t>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Ω(g(n))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omega  (or big</a:t>
                      </a:r>
                      <a:r>
                        <a:rPr lang="en-US" sz="1800"/>
                        <a:t> omega)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≥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 O(f(n))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12" name="Shape 212"/>
          <p:cNvGraphicFramePr/>
          <p:nvPr/>
        </p:nvGraphicFramePr>
        <p:xfrm>
          <a:off x="2286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{4EFD0AE3-E998-41D4-AF12-32AEDEA4692D}</a:tableStyleId>
              </a:tblPr>
              <a:tblGrid>
                <a:gridCol w="1447800"/>
                <a:gridCol w="2743200"/>
                <a:gridCol w="1447800"/>
                <a:gridCol w="3048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Symbol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Say that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is ___ of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Asymptotic rate</a:t>
                      </a:r>
                      <a:r>
                        <a:rPr lang="en-US" sz="1800"/>
                        <a:t>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of</a:t>
                      </a:r>
                      <a:r>
                        <a:rPr lang="en-US" sz="1800"/>
                        <a:t> growth of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__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Equivalent to</a:t>
                      </a: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oh  (or big</a:t>
                      </a:r>
                      <a:r>
                        <a:rPr lang="en-US" sz="1800"/>
                        <a:t> oh)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≤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Ω(</a:t>
                      </a:r>
                      <a:r>
                        <a:rPr lang="en-US" sz="1800"/>
                        <a:t>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Θ(g(n))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theta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=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  <a:r>
                        <a:rPr lang="en-US" sz="1800"/>
                        <a:t>  &amp;  f(n) is </a:t>
                      </a:r>
                      <a:r>
                        <a:rPr lang="en-US" sz="1800"/>
                        <a:t>Ω(g(n))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Ω(g(n))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omega  (or big</a:t>
                      </a:r>
                      <a:r>
                        <a:rPr lang="en-US" sz="1800"/>
                        <a:t> omega)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≥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 O(f(n))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13" name="Shape 213"/>
          <p:cNvGraphicFramePr/>
          <p:nvPr/>
        </p:nvGraphicFramePr>
        <p:xfrm>
          <a:off x="2286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{4EFD0AE3-E998-41D4-AF12-32AEDEA4692D}</a:tableStyleId>
              </a:tblPr>
              <a:tblGrid>
                <a:gridCol w="1447800"/>
                <a:gridCol w="2743200"/>
                <a:gridCol w="1447800"/>
                <a:gridCol w="3048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Symbol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Say that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is ___ of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Asymptotic rate</a:t>
                      </a:r>
                      <a:r>
                        <a:rPr lang="en-US" sz="1800"/>
                        <a:t>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of</a:t>
                      </a:r>
                      <a:r>
                        <a:rPr lang="en-US" sz="1800"/>
                        <a:t> growth of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__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Equivalent to</a:t>
                      </a: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little</a:t>
                      </a:r>
                      <a:r>
                        <a:rPr lang="en-US" sz="1800"/>
                        <a:t> oh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&lt;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</a:t>
                      </a:r>
                      <a:r>
                        <a:rPr lang="en-US" sz="1800"/>
                        <a:t> is ω (f(n))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oh  (or big</a:t>
                      </a:r>
                      <a:r>
                        <a:rPr lang="en-US" sz="1800"/>
                        <a:t> oh)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≤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Ω(</a:t>
                      </a:r>
                      <a:r>
                        <a:rPr lang="en-US" sz="1800"/>
                        <a:t>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Θ(g(n))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theta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=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  <a:r>
                        <a:rPr lang="en-US" sz="1800"/>
                        <a:t>  &amp;  f(n) is </a:t>
                      </a:r>
                      <a:r>
                        <a:rPr lang="en-US" sz="1800"/>
                        <a:t>Ω(g(n))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Ω(g(n))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omega  (or big</a:t>
                      </a:r>
                      <a:r>
                        <a:rPr lang="en-US" sz="1800"/>
                        <a:t> omega)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≥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 O(f(n))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14" name="Shape 214"/>
          <p:cNvGraphicFramePr/>
          <p:nvPr/>
        </p:nvGraphicFramePr>
        <p:xfrm>
          <a:off x="2286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{4EFD0AE3-E998-41D4-AF12-32AEDEA4692D}</a:tableStyleId>
              </a:tblPr>
              <a:tblGrid>
                <a:gridCol w="1447800"/>
                <a:gridCol w="2743200"/>
                <a:gridCol w="1447800"/>
                <a:gridCol w="3048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Symbol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Say that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is ___ of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Asymptotic rate</a:t>
                      </a:r>
                      <a:r>
                        <a:rPr lang="en-US" sz="1800"/>
                        <a:t>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of</a:t>
                      </a:r>
                      <a:r>
                        <a:rPr lang="en-US" sz="1800"/>
                        <a:t> growth of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__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Equivalent to</a:t>
                      </a: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little</a:t>
                      </a:r>
                      <a:r>
                        <a:rPr lang="en-US" sz="1800"/>
                        <a:t> oh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&lt;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</a:t>
                      </a:r>
                      <a:r>
                        <a:rPr lang="en-US" sz="1800"/>
                        <a:t> is ω (f(n))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oh  (or big</a:t>
                      </a:r>
                      <a:r>
                        <a:rPr lang="en-US" sz="1800"/>
                        <a:t> oh)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≤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Ω(</a:t>
                      </a:r>
                      <a:r>
                        <a:rPr lang="en-US" sz="1800"/>
                        <a:t>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Θ(g(n))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theta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=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  <a:r>
                        <a:rPr lang="en-US" sz="1800"/>
                        <a:t>  &amp;  f(n) is </a:t>
                      </a:r>
                      <a:r>
                        <a:rPr lang="en-US" sz="1800"/>
                        <a:t>Ω(g(n))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Ω(g(n))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omega  (or big</a:t>
                      </a:r>
                      <a:r>
                        <a:rPr lang="en-US" sz="1800"/>
                        <a:t> omega)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≥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 O(f(n))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is ω(g(n))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little omega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&gt;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</a:t>
                      </a:r>
                      <a:r>
                        <a:rPr lang="en-US" sz="1800"/>
                        <a:t> is o(f(n))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456089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Proof 1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189400" y="1096950"/>
            <a:ext cx="8763000" cy="1621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Prove:  5n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is  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O(n</a:t>
            </a:r>
            <a:r>
              <a:rPr baseline="30000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Proof:  We need  to find c and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such that 0 ≤ 5n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≤ c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30000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for all n ≥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If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&gt; 0, this simplifies to 0 ≤ 5 ≤ c for all n ≥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Thus c = 5 (or anything larger) and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1 (or any positive number) satisfy the 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original inequality</a:t>
            </a:r>
          </a:p>
        </p:txBody>
      </p:sp>
      <p:pic>
        <p:nvPicPr>
          <p:cNvPr id="221" name="Shape 2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2824791"/>
            <a:ext cx="5638800" cy="3815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456089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Proof 2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189400" y="1143000"/>
            <a:ext cx="8763000" cy="1597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Prove:  5n  is  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O(n</a:t>
            </a:r>
            <a:r>
              <a:rPr baseline="30000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Proof: 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need c and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such that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 ≤ 5n ≤ c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30000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whenever  n ≥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If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&gt; 0, this simplifies to 0 ≤ 5/n ≤ c  whenever  n ≥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If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≥ 5, this simplifies to 0 ≤ 5/n ≤ 1 ≤ c  whenever  n ≥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Thus c = 1 and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5 satisfy the original inequality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971800"/>
            <a:ext cx="6172199" cy="3710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56089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Proof 3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202706" y="990600"/>
            <a:ext cx="8878410" cy="17543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Prove:  log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(n) is 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O(log</a:t>
            </a:r>
            <a:r>
              <a:rPr baseline="-25000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(n))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Proof: 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need c and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such that 0 ≤ log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(n) ≤ c 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baseline="-25000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(n)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whenever  n ≥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Here’s a handy identity:  log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(n) = log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(n) / log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By this identity, we need c and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such that 0 ≤ log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(n) ≤ c/2 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baseline="-25000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(n)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whenever  n ≥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If n &gt; 1, this simplifies to 0 ≤ 1 ≤ c/2 whenever  n ≥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Thus c = 2 and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2 satisfy the original inequality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Shape 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3276600"/>
            <a:ext cx="5843400" cy="351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Simple Summations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52400" y="1143000"/>
            <a:ext cx="8915400" cy="49831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707" r="0" t="-1468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52400" y="1143000"/>
            <a:ext cx="8915400" cy="498316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707" r="0" t="-1468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52400" y="1143000"/>
            <a:ext cx="8915400" cy="498316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1707" r="0" t="-1468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152400" y="1143000"/>
            <a:ext cx="8915400" cy="498316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-1707" r="0" t="-1468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152400" y="1143000"/>
            <a:ext cx="8915400" cy="4983163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-1707" r="0" t="-1468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152400" y="1143000"/>
            <a:ext cx="8915400" cy="49833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-1707" r="0" t="-1468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52400" y="1143000"/>
            <a:ext cx="8915400" cy="49833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-1707" r="0" t="-1468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-6172200" y="1143000"/>
            <a:ext cx="8915400" cy="49833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-1707" r="0" t="-1468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456089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Proof 4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89400" y="1143000"/>
            <a:ext cx="8878500" cy="165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Prove:  n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+ 5n is 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O(n</a:t>
            </a:r>
            <a:r>
              <a:rPr baseline="30000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Proof: 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need c and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such that  0 ≤ n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+ 5n ≤ c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30000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whenever  n ≥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&gt; 0, this simplifies to  0 ≤ 1 + 5/n ≤ c  whenever  n ≥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If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≥ 5, this simplifies to  0 ≤ 1 + 5/n ≤ 2 ≤ c  whenever  n ≥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Thus c = 2 and n</a:t>
            </a:r>
            <a:r>
              <a:rPr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5 satisfy the original inequality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3200400"/>
            <a:ext cx="5719676" cy="3438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3999" y="3200400"/>
            <a:ext cx="5719676" cy="343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Simplifying and Summing </a:t>
            </a:r>
          </a:p>
        </p:txBody>
      </p:sp>
      <p:graphicFrame>
        <p:nvGraphicFramePr>
          <p:cNvPr id="115" name="Shape 115"/>
          <p:cNvGraphicFramePr/>
          <p:nvPr/>
        </p:nvGraphicFramePr>
        <p:xfrm>
          <a:off x="228600" y="106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{4EFD0AE3-E998-41D4-AF12-32AEDEA4692D}</a:tableStyleId>
              </a:tblPr>
              <a:tblGrid>
                <a:gridCol w="1873625"/>
                <a:gridCol w="793375"/>
                <a:gridCol w="2971800"/>
                <a:gridCol w="30480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i =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  <a:r>
                        <a:rPr lang="en-US" sz="2200"/>
                        <a:t> + 2 + 3 + … + n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data[j] &lt; data[smallest]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smallest = 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smallest = j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j = i+1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swap(data, smallest, j)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6" name="Shape 116"/>
          <p:cNvGraphicFramePr/>
          <p:nvPr/>
        </p:nvGraphicFramePr>
        <p:xfrm>
          <a:off x="228600" y="106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{4EFD0AE3-E998-41D4-AF12-32AEDEA4692D}</a:tableStyleId>
              </a:tblPr>
              <a:tblGrid>
                <a:gridCol w="1873625"/>
                <a:gridCol w="793375"/>
                <a:gridCol w="2971800"/>
                <a:gridCol w="30480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i =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n(n+1)/2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data[j] &lt; data[smallest]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smallest = 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smallest = j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j = i+1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swap(data, smallest, j)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7" name="Shape 117"/>
          <p:cNvGraphicFramePr/>
          <p:nvPr/>
        </p:nvGraphicFramePr>
        <p:xfrm>
          <a:off x="228600" y="106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{4EFD0AE3-E998-41D4-AF12-32AEDEA4692D}</a:tableStyleId>
              </a:tblPr>
              <a:tblGrid>
                <a:gridCol w="1873625"/>
                <a:gridCol w="793375"/>
                <a:gridCol w="2971800"/>
                <a:gridCol w="30480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i =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n(n+1)/2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n(n-1)/2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data[j] &lt; data[smallest]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smallest = 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smallest = j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j = i+1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swap(data, smallest, j)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8" name="Shape 118"/>
          <p:cNvGraphicFramePr/>
          <p:nvPr/>
        </p:nvGraphicFramePr>
        <p:xfrm>
          <a:off x="228600" y="106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{4EFD0AE3-E998-41D4-AF12-32AEDEA4692D}</a:tableStyleId>
              </a:tblPr>
              <a:tblGrid>
                <a:gridCol w="1873625"/>
                <a:gridCol w="793375"/>
                <a:gridCol w="2971800"/>
                <a:gridCol w="30480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i =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n(n+1)/2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n(n-1)/2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data[j] &lt; data[smallest]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n(n-1)/2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smallest = 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smallest = j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0 + 1 + 2 + … + (n-1)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j = i+1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swap(data, smallest, j)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9" name="Shape 119"/>
          <p:cNvGraphicFramePr/>
          <p:nvPr/>
        </p:nvGraphicFramePr>
        <p:xfrm>
          <a:off x="228600" y="106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{4EFD0AE3-E998-41D4-AF12-32AEDEA4692D}</a:tableStyleId>
              </a:tblPr>
              <a:tblGrid>
                <a:gridCol w="1873625"/>
                <a:gridCol w="793375"/>
                <a:gridCol w="2971800"/>
                <a:gridCol w="30480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Operation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i = 0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n(n+1)/2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 &lt; data.length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n(n-1)/2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i++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data[j] &lt; data[smallest]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n(n-1)/2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smallest = 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smallest = j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n(n-1)/2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int j = i+1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swap(data, smallest, j)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20" name="Shape 120"/>
          <p:cNvGraphicFramePr/>
          <p:nvPr/>
        </p:nvGraphicFramePr>
        <p:xfrm>
          <a:off x="228600" y="106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{4EFD0AE3-E998-41D4-AF12-32AEDEA4692D}</a:tableStyleId>
              </a:tblPr>
              <a:tblGrid>
                <a:gridCol w="1873625"/>
                <a:gridCol w="793375"/>
                <a:gridCol w="2971800"/>
                <a:gridCol w="3048000"/>
              </a:tblGrid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Time (sec)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Time (sec)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Count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f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n(n+1)/2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b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n+1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g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n(n-1)/2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c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n(n-1)/2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d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i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n(n-1)/2</a:t>
                      </a:r>
                    </a:p>
                  </a:txBody>
                  <a:tcPr marT="45725" marB="45725" marR="91450" marL="91450"/>
                </a:tc>
              </a:tr>
              <a:tr h="508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e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j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200"/>
                        <a:t>n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1" name="Shape 121"/>
          <p:cNvSpPr txBox="1"/>
          <p:nvPr/>
        </p:nvSpPr>
        <p:spPr>
          <a:xfrm>
            <a:off x="73240" y="4343400"/>
            <a:ext cx="8991600" cy="1785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 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=  a + b(n+1) + cn + dn + en + fn(n+1)/2 + gn(n-1)/2 + hn(n-1)/2 + in(n-1)/2 + jn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= (f/2 + g/2 + h/2 + i/2) n</a:t>
            </a: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+  (b + c + d + e + f/2 - g/2 - h/2 - i/2 + j) n  +  (a+b)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=  c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30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+  c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  +  c</a:t>
            </a:r>
            <a:r>
              <a:rPr baseline="-25000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Doubling Behavior</a:t>
            </a:r>
          </a:p>
        </p:txBody>
      </p:sp>
      <p:sp>
        <p:nvSpPr>
          <p:cNvPr id="127" name="Shape 127"/>
          <p:cNvSpPr txBox="1"/>
          <p:nvPr/>
        </p:nvSpPr>
        <p:spPr>
          <a:xfrm>
            <a:off x="152400" y="1371600"/>
            <a:ext cx="8763000" cy="4247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analyze an algorithm, it appears we need to 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Count the operations and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Time the operations to obtain a formula of the form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Running time = c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+  c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  +  c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b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Fortunately, if all we care about is “doubling behavior”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The constants don’t matter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There’s no need to time the operations to determine the constants.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Running time grows as 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+  n  +  1</a:t>
            </a:r>
            <a:b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Furthermore, if all we care about is “doubling behavior”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The low-order terms don’t matter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need only count operations carefully enough to determine the high-order term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Running time grows as 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456089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Asymptotic Complexity (</a:t>
            </a:r>
            <a:r>
              <a:rPr lang="en-US" sz="3959"/>
              <a:t>Informally</a:t>
            </a: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89390" y="1143000"/>
            <a:ext cx="8763000" cy="6740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When we say that a function f(n) is 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O(n</a:t>
            </a:r>
            <a:r>
              <a:rPr baseline="30000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we are saying  that: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Its high-order term is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no bigger than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term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Asymptotically, (i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 the limit, as n goes to infinity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f(2n) is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no more than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 times f(n)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f(n)’s rate of growth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≤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’s rate of growth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’s rate of growth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is an upper bound on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f(n)’s rate of growth</a:t>
            </a:r>
            <a:b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When we say that a function f(n) is 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Ω(n</a:t>
            </a:r>
            <a:r>
              <a:rPr baseline="30000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are saying  that: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Its high-order term is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no smaller than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term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Asymptotically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f(2n) is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no less than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 times f(n)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f(n)’s rate of growth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≥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’s rate of growth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’s rate of growth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is a lower bound on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f(n)’s rate of growth</a:t>
            </a:r>
            <a:b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When we say that a function f(n) is 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Θ(n</a:t>
            </a:r>
            <a:r>
              <a:rPr baseline="30000"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are saying that 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Its high-order term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 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term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Asymptotically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f(2n)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4 times f(n)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f(n)’s rate of growth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’s rate of growth</a:t>
            </a:r>
          </a:p>
          <a:p>
            <a:pPr indent="-285750" lvl="2" marL="12001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’s rate of growth </a:t>
            </a:r>
            <a:r>
              <a:rPr b="0" i="0" lang="en-US" sz="1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is an upper and lower bound on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f(n)’s rate of growth</a:t>
            </a:r>
            <a:b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6089" y="2286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lang="en-US" sz="3959"/>
              <a:t>Examples</a:t>
            </a: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189390" y="1143000"/>
            <a:ext cx="8763000" cy="72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3n</a:t>
            </a:r>
            <a:r>
              <a:rPr baseline="30000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+ 5n + 3  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is           O(n</a:t>
            </a:r>
            <a:r>
              <a:rPr baseline="30000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    O(n</a:t>
            </a:r>
            <a:r>
              <a:rPr baseline="30000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log n)     O(n</a:t>
            </a:r>
            <a:r>
              <a:rPr baseline="30000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                           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is not    O(n log n)     O(n)     O(1)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is           Ω(1)     Ω(n)     Ω(n log n)     Ω(n</a:t>
            </a:r>
            <a:r>
              <a:rPr baseline="30000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is not    Ω(n</a:t>
            </a:r>
            <a:r>
              <a:rPr baseline="30000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log n)     Ω(n</a:t>
            </a:r>
            <a:r>
              <a:rPr baseline="30000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is           Θ(n</a:t>
            </a:r>
            <a:r>
              <a:rPr baseline="30000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is not    Θ(1)     Θ(n)     Θ(n log n)     Θ(n</a:t>
            </a:r>
            <a:r>
              <a:rPr baseline="30000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log n)     Θ(n</a:t>
            </a:r>
            <a:r>
              <a:rPr baseline="30000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is            o(n</a:t>
            </a:r>
            <a:r>
              <a:rPr baseline="30000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    o(n</a:t>
            </a:r>
            <a:r>
              <a:rPr baseline="30000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log n)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is not     o(n</a:t>
            </a:r>
            <a:r>
              <a:rPr baseline="30000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    o(n log n)     o(n)     o(1)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is            ω(1)     ω(n)     ω(n log n)</a:t>
            </a:r>
          </a:p>
          <a:p>
            <a:pPr lvl="0" rtl="0">
              <a:spcBef>
                <a:spcPts val="0"/>
              </a:spcBef>
              <a:buSzPct val="25000"/>
              <a:buNone/>
            </a:pP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is not     ω(n</a:t>
            </a:r>
            <a:r>
              <a:rPr baseline="30000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    ω(n</a:t>
            </a:r>
            <a:r>
              <a:rPr baseline="30000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log n)     ω(n</a:t>
            </a:r>
            <a:r>
              <a:rPr baseline="30000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0" lvl="1" marL="4572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456089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Complexity Notation</a:t>
            </a:r>
          </a:p>
        </p:txBody>
      </p:sp>
      <p:graphicFrame>
        <p:nvGraphicFramePr>
          <p:cNvPr id="145" name="Shape 145"/>
          <p:cNvGraphicFramePr/>
          <p:nvPr/>
        </p:nvGraphicFramePr>
        <p:xfrm>
          <a:off x="2286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{4EFD0AE3-E998-41D4-AF12-32AEDEA4692D}</a:tableStyleId>
              </a:tblPr>
              <a:tblGrid>
                <a:gridCol w="1447800"/>
                <a:gridCol w="2743200"/>
                <a:gridCol w="1447800"/>
                <a:gridCol w="3048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Symbol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Say that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is ___ of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Asymptotic rate</a:t>
                      </a:r>
                      <a:r>
                        <a:rPr lang="en-US" sz="1800"/>
                        <a:t>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of</a:t>
                      </a:r>
                      <a:r>
                        <a:rPr lang="en-US" sz="1800"/>
                        <a:t> growth of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__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Equivalent to</a:t>
                      </a: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oh  (or big</a:t>
                      </a:r>
                      <a:r>
                        <a:rPr lang="en-US" sz="1800"/>
                        <a:t> oh)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≤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Ω(</a:t>
                      </a:r>
                      <a:r>
                        <a:rPr lang="en-US" sz="1800"/>
                        <a:t>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6" name="Shape 146"/>
          <p:cNvGraphicFramePr/>
          <p:nvPr/>
        </p:nvGraphicFramePr>
        <p:xfrm>
          <a:off x="2286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{4EFD0AE3-E998-41D4-AF12-32AEDEA4692D}</a:tableStyleId>
              </a:tblPr>
              <a:tblGrid>
                <a:gridCol w="1447800"/>
                <a:gridCol w="2743200"/>
                <a:gridCol w="1447800"/>
                <a:gridCol w="3048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Symbol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Say that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is ___ of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Asymptotic rate</a:t>
                      </a:r>
                      <a:r>
                        <a:rPr lang="en-US" sz="1800"/>
                        <a:t>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of</a:t>
                      </a:r>
                      <a:r>
                        <a:rPr lang="en-US" sz="1800"/>
                        <a:t> growth of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__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Equivalent to</a:t>
                      </a: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oh  (or big</a:t>
                      </a:r>
                      <a:r>
                        <a:rPr lang="en-US" sz="1800"/>
                        <a:t> oh)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≤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Ω(</a:t>
                      </a:r>
                      <a:r>
                        <a:rPr lang="en-US" sz="1800"/>
                        <a:t>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Ω(g(n))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omega  (or big</a:t>
                      </a:r>
                      <a:r>
                        <a:rPr lang="en-US" sz="1800"/>
                        <a:t> omega)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≥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 O(f(n))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7" name="Shape 147"/>
          <p:cNvGraphicFramePr/>
          <p:nvPr/>
        </p:nvGraphicFramePr>
        <p:xfrm>
          <a:off x="2286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{4EFD0AE3-E998-41D4-AF12-32AEDEA4692D}</a:tableStyleId>
              </a:tblPr>
              <a:tblGrid>
                <a:gridCol w="1447800"/>
                <a:gridCol w="2743200"/>
                <a:gridCol w="1447800"/>
                <a:gridCol w="3048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Symbol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Say that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is ___ of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Asymptotic rate</a:t>
                      </a:r>
                      <a:r>
                        <a:rPr lang="en-US" sz="1800"/>
                        <a:t>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of</a:t>
                      </a:r>
                      <a:r>
                        <a:rPr lang="en-US" sz="1800"/>
                        <a:t> growth of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__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Equivalent to</a:t>
                      </a: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oh  (or big</a:t>
                      </a:r>
                      <a:r>
                        <a:rPr lang="en-US" sz="1800"/>
                        <a:t> oh)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≤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Ω(</a:t>
                      </a:r>
                      <a:r>
                        <a:rPr lang="en-US" sz="1800"/>
                        <a:t>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Θ(g(n))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theta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=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  <a:r>
                        <a:rPr lang="en-US" sz="1800"/>
                        <a:t>  &amp;  f(n) is </a:t>
                      </a:r>
                      <a:r>
                        <a:rPr lang="en-US" sz="1800"/>
                        <a:t>Ω(g(n))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Ω(g(n))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omega  (or big</a:t>
                      </a:r>
                      <a:r>
                        <a:rPr lang="en-US" sz="1800"/>
                        <a:t> omega)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≥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 O(f(n))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8" name="Shape 148"/>
          <p:cNvGraphicFramePr/>
          <p:nvPr/>
        </p:nvGraphicFramePr>
        <p:xfrm>
          <a:off x="2286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{4EFD0AE3-E998-41D4-AF12-32AEDEA4692D}</a:tableStyleId>
              </a:tblPr>
              <a:tblGrid>
                <a:gridCol w="1447800"/>
                <a:gridCol w="2743200"/>
                <a:gridCol w="1447800"/>
                <a:gridCol w="3048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Symbol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Say that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is ___ of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Asymptotic rate</a:t>
                      </a:r>
                      <a:r>
                        <a:rPr lang="en-US" sz="1800"/>
                        <a:t>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of</a:t>
                      </a:r>
                      <a:r>
                        <a:rPr lang="en-US" sz="1800"/>
                        <a:t> growth of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__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Equivalent to</a:t>
                      </a: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little</a:t>
                      </a:r>
                      <a:r>
                        <a:rPr lang="en-US" sz="1800"/>
                        <a:t> oh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&lt;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</a:t>
                      </a:r>
                      <a:r>
                        <a:rPr lang="en-US" sz="1800"/>
                        <a:t> is ω (f(n))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oh  (or big</a:t>
                      </a:r>
                      <a:r>
                        <a:rPr lang="en-US" sz="1800"/>
                        <a:t> oh)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≤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Ω(</a:t>
                      </a:r>
                      <a:r>
                        <a:rPr lang="en-US" sz="1800"/>
                        <a:t>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Θ(g(n))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theta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=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  <a:r>
                        <a:rPr lang="en-US" sz="1800"/>
                        <a:t>  &amp;  f(n) is </a:t>
                      </a:r>
                      <a:r>
                        <a:rPr lang="en-US" sz="1800"/>
                        <a:t>Ω(g(n))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Ω(g(n))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omega  (or big</a:t>
                      </a:r>
                      <a:r>
                        <a:rPr lang="en-US" sz="1800"/>
                        <a:t> omega)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≥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 O(f(n))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9" name="Shape 149"/>
          <p:cNvGraphicFramePr/>
          <p:nvPr/>
        </p:nvGraphicFramePr>
        <p:xfrm>
          <a:off x="228600" y="1143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{4EFD0AE3-E998-41D4-AF12-32AEDEA4692D}</a:tableStyleId>
              </a:tblPr>
              <a:tblGrid>
                <a:gridCol w="1447800"/>
                <a:gridCol w="2743200"/>
                <a:gridCol w="1447800"/>
                <a:gridCol w="3048000"/>
              </a:tblGrid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Symbol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Say that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is ___ of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Asymptotic rate</a:t>
                      </a:r>
                      <a:r>
                        <a:rPr lang="en-US" sz="1800"/>
                        <a:t>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of</a:t>
                      </a:r>
                      <a:r>
                        <a:rPr lang="en-US" sz="1800"/>
                        <a:t> growth of </a:t>
                      </a: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__ g(n)</a:t>
                      </a:r>
                    </a:p>
                  </a:txBody>
                  <a:tcPr marT="45725" marB="45725" marR="91450" marL="91450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Equivalent to</a:t>
                      </a: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little</a:t>
                      </a:r>
                      <a:r>
                        <a:rPr lang="en-US" sz="1800"/>
                        <a:t> oh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&lt;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</a:t>
                      </a:r>
                      <a:r>
                        <a:rPr lang="en-US" sz="1800"/>
                        <a:t> is ω (f(n))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oh  (or big</a:t>
                      </a:r>
                      <a:r>
                        <a:rPr lang="en-US" sz="1800"/>
                        <a:t> oh)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≤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</a:t>
                      </a:r>
                      <a:r>
                        <a:rPr lang="en-US" sz="1800"/>
                        <a:t> </a:t>
                      </a:r>
                      <a:r>
                        <a:rPr lang="en-US" sz="1800"/>
                        <a:t>Ω(</a:t>
                      </a:r>
                      <a:r>
                        <a:rPr lang="en-US" sz="1800"/>
                        <a:t>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Θ(g(n))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theta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=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O(g(n))</a:t>
                      </a:r>
                      <a:r>
                        <a:rPr lang="en-US" sz="1800"/>
                        <a:t>  &amp;  f(n) is </a:t>
                      </a:r>
                      <a:r>
                        <a:rPr lang="en-US" sz="1800"/>
                        <a:t>Ω(g(n))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 is Ω(g(n))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omega  (or big</a:t>
                      </a:r>
                      <a:r>
                        <a:rPr lang="en-US" sz="1800"/>
                        <a:t> omega)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≥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 is O(f(n))</a:t>
                      </a: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f(n)</a:t>
                      </a:r>
                      <a:r>
                        <a:rPr lang="en-US" sz="1800"/>
                        <a:t> is ω(g(n))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little omega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&gt;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/>
                        <a:t>g(n)</a:t>
                      </a:r>
                      <a:r>
                        <a:rPr lang="en-US" sz="1800"/>
                        <a:t> is o(f(n))</a:t>
                      </a: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6089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Complexity Notation 1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72502" y="3429000"/>
            <a:ext cx="8991600" cy="341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can say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Selection sort is o(n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), Θ(n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), and ω(n)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Selection sort is O(n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and Ω(n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(and the bounds are </a:t>
            </a:r>
            <a:r>
              <a:rPr b="0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tight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Selection sort is O(n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and Ω(n) (but the bounds are </a:t>
            </a:r>
            <a:r>
              <a:rPr b="0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tight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Selection sort is NEITHER o(n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NOR ω(n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worst case of selection sort is Ω(n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best case of selection sort is O(n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O() and Ω() bounds are not necessarily tight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O() does not mean “worst case.”  It means “upper bound.”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Ω() does not mean “best case.”  It means “lower bound.”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228600" y="1143000"/>
            <a:ext cx="8763000" cy="2209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void SelectionSort (int[] data)</a:t>
            </a:r>
            <a:b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for (int i = 0; i &lt; data.length; i++) </a:t>
            </a:r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int smallest = i;</a:t>
            </a:r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for (int j = i+1; j &lt; data.length; j++) </a:t>
            </a:r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if (data[j] &lt; data[smallest]) smallest = j;</a:t>
            </a:r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swap(data, smallest, i)</a:t>
            </a:r>
          </a:p>
          <a:p>
            <a:pPr indent="-285750" lvl="1" marL="742950" marR="0" rtl="0" algn="l"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456089" y="228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1"/>
              </a:buClr>
              <a:buSzPct val="25000"/>
              <a:buFont typeface="Calibri"/>
              <a:buNone/>
            </a:pPr>
            <a:r>
              <a:rPr b="0" i="0" lang="en-US" sz="395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Complexity Notation 2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77680" y="3810000"/>
            <a:ext cx="8991600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 best, there are n-1 = Θ(n) data comparisons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 worst, there are 1 + 2 + … + n-1  =  Θ(n</a:t>
            </a:r>
            <a:r>
              <a:rPr baseline="30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data comparisons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can say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Insertion sort is O(n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and Ω(n) (and the bounds are </a:t>
            </a:r>
            <a:r>
              <a:rPr b="0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tight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can’t put a Θ() bound on insertion sort</a:t>
            </a:r>
          </a:p>
          <a:p>
            <a:pPr indent="-285750" lvl="1" marL="74295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However, we can say that the worst case is Θ(n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and the best case is Θ(n)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228600" y="1143000"/>
            <a:ext cx="8763000" cy="2209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void InsertionSort (int[] data)</a:t>
            </a:r>
            <a:b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for (int i = 1; i &lt; data.length; i++)</a:t>
            </a:r>
          </a:p>
          <a:p>
            <a:pPr indent="0" lvl="0" marL="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int j = i </a:t>
            </a:r>
          </a:p>
          <a:p>
            <a:pPr indent="0" lvl="0" marL="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while (j &gt; 0 &amp;&amp; data[j] &gt; data[j-1])</a:t>
            </a:r>
          </a:p>
          <a:p>
            <a:pPr indent="0" lvl="0" marL="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data[j] = data[j-1]</a:t>
            </a:r>
          </a:p>
          <a:p>
            <a:pPr indent="0" lvl="0" marL="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    j--</a:t>
            </a:r>
          </a:p>
          <a:p>
            <a:pPr indent="0" lvl="0" marL="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-US" sz="1900" u="none" cap="none" strike="noStrike">
                <a:solidFill>
                  <a:schemeClr val="lt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       data[j-1] = data[i]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