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70" r:id="rId2"/>
    <p:sldId id="382" r:id="rId3"/>
    <p:sldId id="383" r:id="rId4"/>
    <p:sldId id="384" r:id="rId5"/>
    <p:sldId id="385" r:id="rId6"/>
    <p:sldId id="386" r:id="rId7"/>
    <p:sldId id="387" r:id="rId8"/>
    <p:sldId id="388" r:id="rId9"/>
    <p:sldId id="389" r:id="rId10"/>
    <p:sldId id="376" r:id="rId11"/>
    <p:sldId id="390" r:id="rId12"/>
    <p:sldId id="369" r:id="rId13"/>
    <p:sldId id="371" r:id="rId14"/>
    <p:sldId id="372" r:id="rId15"/>
    <p:sldId id="373" r:id="rId16"/>
    <p:sldId id="377" r:id="rId17"/>
    <p:sldId id="378" r:id="rId18"/>
    <p:sldId id="391" r:id="rId19"/>
    <p:sldId id="374" r:id="rId20"/>
    <p:sldId id="375" r:id="rId21"/>
    <p:sldId id="379" r:id="rId22"/>
    <p:sldId id="380" r:id="rId23"/>
    <p:sldId id="3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achary" initials="z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7F00"/>
    <a:srgbClr val="B3BA5E"/>
    <a:srgbClr val="00FF64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4" autoAdjust="0"/>
    <p:restoredTop sz="94743" autoAdjust="0"/>
  </p:normalViewPr>
  <p:slideViewPr>
    <p:cSldViewPr>
      <p:cViewPr varScale="1">
        <p:scale>
          <a:sx n="89" d="100"/>
          <a:sy n="89" d="100"/>
        </p:scale>
        <p:origin x="1267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9CBD6-C385-476F-8E2F-C85AB591803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43BE6-9BFD-47B2-8B1C-C742F63E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5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83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05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61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11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85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132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43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34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06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30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16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98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0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36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91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0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9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8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4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A061-DC83-45B6-B199-FCCCB683D7BD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49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Coping With NP-Complete Problems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990600"/>
            <a:ext cx="769620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 though many problems are NP complete, we still need to solve them.  </a:t>
            </a:r>
          </a:p>
          <a:p>
            <a:endParaRPr lang="en-US" sz="10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(Most likely) such problems require exponential time </a:t>
            </a:r>
            <a:r>
              <a:rPr lang="en-US" i="1" dirty="0" smtClean="0"/>
              <a:t>in the worst case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We can concentrate on the other cases.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Some approaches:</a:t>
            </a:r>
          </a:p>
          <a:p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Special cases</a:t>
            </a:r>
          </a:p>
          <a:p>
            <a:pPr lvl="2"/>
            <a:r>
              <a:rPr lang="en-US" dirty="0" smtClean="0"/>
              <a:t>Come up with efficient algorithms for special cases</a:t>
            </a:r>
          </a:p>
          <a:p>
            <a:pPr lvl="2"/>
            <a:r>
              <a:rPr lang="en-US" dirty="0" smtClean="0"/>
              <a:t>Correct all the time, efficient most of the time</a:t>
            </a:r>
          </a:p>
          <a:p>
            <a:pPr lvl="2"/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Approximation</a:t>
            </a:r>
          </a:p>
          <a:p>
            <a:pPr lvl="2"/>
            <a:r>
              <a:rPr lang="en-US" dirty="0" smtClean="0"/>
              <a:t>Come up with efficient algorithms that give approximate answers</a:t>
            </a:r>
          </a:p>
          <a:p>
            <a:pPr lvl="2"/>
            <a:r>
              <a:rPr lang="en-US" dirty="0" smtClean="0"/>
              <a:t>Approximately correct, efficient all of the time</a:t>
            </a:r>
          </a:p>
          <a:p>
            <a:pPr lvl="2"/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Exhaustive search with intelligent backtracking (for search problems)</a:t>
            </a:r>
          </a:p>
          <a:p>
            <a:pPr lvl="2"/>
            <a:r>
              <a:rPr lang="en-US" dirty="0"/>
              <a:t>Enumerate the possibilities until you find a solution, but be clever about the order in which you consider the possibilities</a:t>
            </a:r>
          </a:p>
          <a:p>
            <a:pPr lvl="2"/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Exhaustive search with branch-and-bound (for optimization problems)</a:t>
            </a:r>
          </a:p>
          <a:p>
            <a:pPr lvl="2"/>
            <a:r>
              <a:rPr lang="en-US" dirty="0"/>
              <a:t>Sift through the possibilities looking for the best ones, but be clever about identifying fruitless possibilities as early as possible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015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Other Ideas for the Lower Bound?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402140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lower  bound computation must be fast, or it may not pay off.  Ideally, it will require only constant time.</a:t>
            </a:r>
          </a:p>
          <a:p>
            <a:endParaRPr lang="en-US" sz="2400" dirty="0"/>
          </a:p>
          <a:p>
            <a:r>
              <a:rPr lang="en-US" sz="2400" dirty="0" smtClean="0"/>
              <a:t>To achieve constant time, you base the lower bound computation on value(s) that can be updated incrementally as you make progress.</a:t>
            </a:r>
          </a:p>
          <a:p>
            <a:endParaRPr lang="en-US" sz="2400" dirty="0"/>
          </a:p>
          <a:p>
            <a:r>
              <a:rPr lang="en-US" sz="2400" dirty="0"/>
              <a:t>MST will be too expensive unless you use an incremental </a:t>
            </a:r>
            <a:r>
              <a:rPr lang="en-US" sz="2400" dirty="0" smtClean="0"/>
              <a:t>algorithm</a:t>
            </a:r>
          </a:p>
          <a:p>
            <a:endParaRPr lang="en-US" sz="2400" dirty="0"/>
          </a:p>
          <a:p>
            <a:r>
              <a:rPr lang="en-US" sz="2400" dirty="0" smtClean="0"/>
              <a:t>Lower bound computations based in various ways on the number of edges remaining to be found can be inexpensive.</a:t>
            </a:r>
            <a:endParaRPr lang="en-US" sz="2000" dirty="0"/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258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Special Cases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402140"/>
            <a:ext cx="7696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Independent Set Problem</a:t>
            </a:r>
          </a:p>
          <a:p>
            <a:endParaRPr lang="en-US" dirty="0"/>
          </a:p>
          <a:p>
            <a:pPr lvl="1"/>
            <a:r>
              <a:rPr lang="en-US" sz="2000" dirty="0" smtClean="0"/>
              <a:t>Given an undirected graph, what is the largest set of vertices that are pairwise unconnected by an edge?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We have previously seen an efficient dynamic programming algorithm that works when the graph is a tree.</a:t>
            </a:r>
          </a:p>
          <a:p>
            <a:pPr lvl="1"/>
            <a:endParaRPr lang="en-US" sz="3200" dirty="0"/>
          </a:p>
          <a:p>
            <a:r>
              <a:rPr lang="en-US" sz="2400" dirty="0" smtClean="0"/>
              <a:t>Traveling Salesman Problem</a:t>
            </a:r>
            <a:endParaRPr lang="en-US" sz="2400" dirty="0"/>
          </a:p>
          <a:p>
            <a:endParaRPr lang="en-US" dirty="0"/>
          </a:p>
          <a:p>
            <a:pPr lvl="1"/>
            <a:r>
              <a:rPr lang="en-US" sz="2000" dirty="0"/>
              <a:t>Given </a:t>
            </a:r>
            <a:r>
              <a:rPr lang="en-US" sz="2000" dirty="0" smtClean="0"/>
              <a:t>a weighted graph</a:t>
            </a:r>
            <a:r>
              <a:rPr lang="en-US" sz="2000" dirty="0"/>
              <a:t>, what is the </a:t>
            </a:r>
            <a:r>
              <a:rPr lang="en-US" sz="2000" dirty="0" smtClean="0"/>
              <a:t>smallest Hamiltonian cycle?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There is an efficient approximation algorithm if the </a:t>
            </a:r>
            <a:r>
              <a:rPr lang="en-US" sz="2000" i="1" dirty="0" smtClean="0"/>
              <a:t>triangle inequality</a:t>
            </a:r>
            <a:r>
              <a:rPr lang="en-US" sz="2000" dirty="0" smtClean="0"/>
              <a:t> holds.</a:t>
            </a:r>
            <a:endParaRPr lang="en-US" sz="2000" dirty="0"/>
          </a:p>
          <a:p>
            <a:endParaRPr lang="en-US" sz="2000" dirty="0"/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042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Triangle Inequality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7696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any three vertices connected by edges into a triangle,  a  </a:t>
            </a:r>
            <a:r>
              <a:rPr lang="en-US" dirty="0"/>
              <a:t>≤  b + c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On what types of graphs would the triangle inequality hold/not hold?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Oval 2"/>
          <p:cNvSpPr/>
          <p:nvPr/>
        </p:nvSpPr>
        <p:spPr>
          <a:xfrm>
            <a:off x="3061160" y="2019132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18" name="Oval 17"/>
          <p:cNvSpPr/>
          <p:nvPr/>
        </p:nvSpPr>
        <p:spPr>
          <a:xfrm>
            <a:off x="3945969" y="317158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778249" y="2019132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3" idx="5"/>
            <a:endCxn id="18" idx="1"/>
          </p:cNvCxnSpPr>
          <p:nvPr/>
        </p:nvCxnSpPr>
        <p:spPr>
          <a:xfrm>
            <a:off x="3451405" y="2409377"/>
            <a:ext cx="561519" cy="8291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3"/>
            <a:endCxn id="18" idx="7"/>
          </p:cNvCxnSpPr>
          <p:nvPr/>
        </p:nvCxnSpPr>
        <p:spPr>
          <a:xfrm flipH="1">
            <a:off x="4336214" y="2409377"/>
            <a:ext cx="508990" cy="8291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2"/>
            <a:endCxn id="3" idx="6"/>
          </p:cNvCxnSpPr>
          <p:nvPr/>
        </p:nvCxnSpPr>
        <p:spPr>
          <a:xfrm flipH="1">
            <a:off x="3518360" y="2247732"/>
            <a:ext cx="125988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51405" y="26392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90709" y="263175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00667" y="188673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2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Traveling Salesman 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efficiently approximate solutions to TSP if the triangle inequality holds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28600" y="2590513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228600" y="4721003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423614" y="2819113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3" idx="4"/>
            <a:endCxn id="18" idx="0"/>
          </p:cNvCxnSpPr>
          <p:nvPr/>
        </p:nvCxnSpPr>
        <p:spPr>
          <a:xfrm>
            <a:off x="457200" y="3047713"/>
            <a:ext cx="0" cy="167329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072636" y="2412371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386836" y="1508935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301236" y="428482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072636" y="6144692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697995" y="2412371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161630" y="5487005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01" y="2209800"/>
            <a:ext cx="2209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Find MST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Build tour that uses each edge twice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Fix up tour by skipping any city we’re about to revisit and going to next new city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29" name="Straight Connector 28"/>
          <p:cNvCxnSpPr>
            <a:stCxn id="3" idx="6"/>
            <a:endCxn id="19" idx="2"/>
          </p:cNvCxnSpPr>
          <p:nvPr/>
        </p:nvCxnSpPr>
        <p:spPr>
          <a:xfrm>
            <a:off x="685800" y="2819113"/>
            <a:ext cx="1737814" cy="2286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9" idx="6"/>
            <a:endCxn id="20" idx="2"/>
          </p:cNvCxnSpPr>
          <p:nvPr/>
        </p:nvCxnSpPr>
        <p:spPr>
          <a:xfrm flipV="1">
            <a:off x="2880814" y="2640971"/>
            <a:ext cx="1191822" cy="40674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0" idx="1"/>
            <a:endCxn id="21" idx="5"/>
          </p:cNvCxnSpPr>
          <p:nvPr/>
        </p:nvCxnSpPr>
        <p:spPr>
          <a:xfrm flipH="1" flipV="1">
            <a:off x="3777081" y="1899180"/>
            <a:ext cx="362510" cy="5801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2"/>
            <a:endCxn id="20" idx="6"/>
          </p:cNvCxnSpPr>
          <p:nvPr/>
        </p:nvCxnSpPr>
        <p:spPr>
          <a:xfrm flipH="1">
            <a:off x="4529836" y="2640971"/>
            <a:ext cx="116815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2" idx="0"/>
            <a:endCxn id="20" idx="4"/>
          </p:cNvCxnSpPr>
          <p:nvPr/>
        </p:nvCxnSpPr>
        <p:spPr>
          <a:xfrm flipH="1" flipV="1">
            <a:off x="4301236" y="2869571"/>
            <a:ext cx="228600" cy="141524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6" idx="1"/>
            <a:endCxn id="22" idx="5"/>
          </p:cNvCxnSpPr>
          <p:nvPr/>
        </p:nvCxnSpPr>
        <p:spPr>
          <a:xfrm flipH="1" flipV="1">
            <a:off x="4691481" y="4675065"/>
            <a:ext cx="537104" cy="87889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3" idx="7"/>
            <a:endCxn id="26" idx="3"/>
          </p:cNvCxnSpPr>
          <p:nvPr/>
        </p:nvCxnSpPr>
        <p:spPr>
          <a:xfrm flipV="1">
            <a:off x="4462881" y="5877250"/>
            <a:ext cx="765704" cy="33439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4533900" y="5944205"/>
            <a:ext cx="694685" cy="304195"/>
          </a:xfrm>
          <a:prstGeom prst="straightConnector1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4758436" y="4675065"/>
            <a:ext cx="513051" cy="811940"/>
          </a:xfrm>
          <a:prstGeom prst="straightConnector1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4415536" y="2916480"/>
            <a:ext cx="204737" cy="1321430"/>
          </a:xfrm>
          <a:prstGeom prst="straightConnector1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620273" y="2743200"/>
            <a:ext cx="998557" cy="0"/>
          </a:xfrm>
          <a:prstGeom prst="straightConnector1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4533900" y="2481782"/>
            <a:ext cx="1084930" cy="0"/>
          </a:xfrm>
          <a:prstGeom prst="straightConnector1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3906925" y="1919423"/>
            <a:ext cx="232666" cy="455218"/>
          </a:xfrm>
          <a:prstGeom prst="straightConnector1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733800" y="1966135"/>
            <a:ext cx="289458" cy="515647"/>
          </a:xfrm>
          <a:prstGeom prst="straightConnector1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2880814" y="2590513"/>
            <a:ext cx="1077523" cy="342900"/>
          </a:xfrm>
          <a:prstGeom prst="straightConnector1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762000" y="2743200"/>
            <a:ext cx="1600201" cy="190213"/>
          </a:xfrm>
          <a:prstGeom prst="straightConnector1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304800" y="3124200"/>
            <a:ext cx="0" cy="1550865"/>
          </a:xfrm>
          <a:prstGeom prst="straightConnector1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609600" y="3124200"/>
            <a:ext cx="0" cy="1550865"/>
          </a:xfrm>
          <a:prstGeom prst="straightConnector1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762000" y="2948464"/>
            <a:ext cx="1600201" cy="251936"/>
          </a:xfrm>
          <a:prstGeom prst="straightConnector1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2971800" y="2761963"/>
            <a:ext cx="1100836" cy="438437"/>
          </a:xfrm>
          <a:prstGeom prst="straightConnector1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4191385" y="2916480"/>
            <a:ext cx="224151" cy="1321430"/>
          </a:xfrm>
          <a:prstGeom prst="straightConnector1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4620273" y="4800600"/>
            <a:ext cx="499278" cy="753360"/>
          </a:xfrm>
          <a:prstGeom prst="straightConnector1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4415536" y="5791200"/>
            <a:ext cx="698379" cy="305102"/>
          </a:xfrm>
          <a:prstGeom prst="straightConnector1">
            <a:avLst/>
          </a:prstGeom>
          <a:ln w="22225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 flipV="1">
            <a:off x="3906925" y="1775923"/>
            <a:ext cx="1791071" cy="636448"/>
          </a:xfrm>
          <a:prstGeom prst="straightConnector1">
            <a:avLst/>
          </a:prstGeom>
          <a:ln w="22225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2819400" y="1899180"/>
            <a:ext cx="567437" cy="862783"/>
          </a:xfrm>
          <a:prstGeom prst="straightConnector1">
            <a:avLst/>
          </a:prstGeom>
          <a:ln w="22225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685800" y="5114512"/>
            <a:ext cx="3337458" cy="1133888"/>
          </a:xfrm>
          <a:prstGeom prst="straightConnector1">
            <a:avLst/>
          </a:prstGeom>
          <a:ln w="22225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36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C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C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2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C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C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2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C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C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0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C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C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8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CA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3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Traveling Salesman 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efficiently approximate solutions to TSP if the triangle inequality holds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28600" y="2590513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8" name="Oval 17"/>
          <p:cNvSpPr/>
          <p:nvPr/>
        </p:nvSpPr>
        <p:spPr>
          <a:xfrm>
            <a:off x="228600" y="4721003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423614" y="2819113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3" idx="4"/>
            <a:endCxn id="18" idx="0"/>
          </p:cNvCxnSpPr>
          <p:nvPr/>
        </p:nvCxnSpPr>
        <p:spPr>
          <a:xfrm>
            <a:off x="457200" y="3047713"/>
            <a:ext cx="0" cy="167329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072636" y="2412371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386836" y="1508935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301236" y="428482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072636" y="6144692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697995" y="2412371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161630" y="5487005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00800" y="2209800"/>
            <a:ext cx="2590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TSP = cost of optimal solution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MST = cost of white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Tour = cost of pink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2 MST = cost of yellow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TSP  ≥  MST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2 MST  ≥  Tour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2 TSP  ≥  Tour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pink tour is off by at most a factor of two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cxnSp>
        <p:nvCxnSpPr>
          <p:cNvPr id="29" name="Straight Connector 28"/>
          <p:cNvCxnSpPr>
            <a:stCxn id="3" idx="6"/>
            <a:endCxn id="19" idx="2"/>
          </p:cNvCxnSpPr>
          <p:nvPr/>
        </p:nvCxnSpPr>
        <p:spPr>
          <a:xfrm>
            <a:off x="685800" y="2819113"/>
            <a:ext cx="1737814" cy="2286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9" idx="6"/>
            <a:endCxn id="20" idx="2"/>
          </p:cNvCxnSpPr>
          <p:nvPr/>
        </p:nvCxnSpPr>
        <p:spPr>
          <a:xfrm flipV="1">
            <a:off x="2880814" y="2640971"/>
            <a:ext cx="1191822" cy="40674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0" idx="1"/>
            <a:endCxn id="21" idx="5"/>
          </p:cNvCxnSpPr>
          <p:nvPr/>
        </p:nvCxnSpPr>
        <p:spPr>
          <a:xfrm flipH="1" flipV="1">
            <a:off x="3777081" y="1899180"/>
            <a:ext cx="362510" cy="5801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4" idx="2"/>
            <a:endCxn id="20" idx="6"/>
          </p:cNvCxnSpPr>
          <p:nvPr/>
        </p:nvCxnSpPr>
        <p:spPr>
          <a:xfrm flipH="1">
            <a:off x="4529836" y="2640971"/>
            <a:ext cx="116815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2" idx="0"/>
            <a:endCxn id="20" idx="4"/>
          </p:cNvCxnSpPr>
          <p:nvPr/>
        </p:nvCxnSpPr>
        <p:spPr>
          <a:xfrm flipH="1" flipV="1">
            <a:off x="4301236" y="2869571"/>
            <a:ext cx="228600" cy="141524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6" idx="1"/>
            <a:endCxn id="22" idx="5"/>
          </p:cNvCxnSpPr>
          <p:nvPr/>
        </p:nvCxnSpPr>
        <p:spPr>
          <a:xfrm flipH="1" flipV="1">
            <a:off x="4691481" y="4675065"/>
            <a:ext cx="537104" cy="87889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3" idx="7"/>
            <a:endCxn id="26" idx="3"/>
          </p:cNvCxnSpPr>
          <p:nvPr/>
        </p:nvCxnSpPr>
        <p:spPr>
          <a:xfrm flipV="1">
            <a:off x="4462881" y="5877250"/>
            <a:ext cx="765704" cy="33439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4533900" y="5944205"/>
            <a:ext cx="694685" cy="304195"/>
          </a:xfrm>
          <a:prstGeom prst="straightConnector1">
            <a:avLst/>
          </a:prstGeom>
          <a:ln w="22225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4758436" y="4675065"/>
            <a:ext cx="513051" cy="811940"/>
          </a:xfrm>
          <a:prstGeom prst="straightConnector1">
            <a:avLst/>
          </a:prstGeom>
          <a:ln w="22225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4415536" y="2916480"/>
            <a:ext cx="204737" cy="1321430"/>
          </a:xfrm>
          <a:prstGeom prst="straightConnector1">
            <a:avLst/>
          </a:prstGeom>
          <a:ln w="22225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620273" y="2743200"/>
            <a:ext cx="998557" cy="0"/>
          </a:xfrm>
          <a:prstGeom prst="straightConnector1">
            <a:avLst/>
          </a:prstGeom>
          <a:ln w="22225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762000" y="2743200"/>
            <a:ext cx="1600201" cy="190213"/>
          </a:xfrm>
          <a:prstGeom prst="straightConnector1">
            <a:avLst/>
          </a:prstGeom>
          <a:ln w="22225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304800" y="3124200"/>
            <a:ext cx="0" cy="1550865"/>
          </a:xfrm>
          <a:prstGeom prst="straightConnector1">
            <a:avLst/>
          </a:prstGeom>
          <a:ln w="22225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 flipV="1">
            <a:off x="3906925" y="1775923"/>
            <a:ext cx="1791071" cy="636448"/>
          </a:xfrm>
          <a:prstGeom prst="straightConnector1">
            <a:avLst/>
          </a:prstGeom>
          <a:ln w="22225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>
            <a:off x="2819400" y="1899180"/>
            <a:ext cx="567437" cy="862783"/>
          </a:xfrm>
          <a:prstGeom prst="straightConnector1">
            <a:avLst/>
          </a:prstGeom>
          <a:ln w="22225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685800" y="5114512"/>
            <a:ext cx="3337458" cy="1133888"/>
          </a:xfrm>
          <a:prstGeom prst="straightConnector1">
            <a:avLst/>
          </a:prstGeom>
          <a:ln w="22225">
            <a:solidFill>
              <a:srgbClr val="FF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36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Traveling Salesman 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7696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if the triangle inequality doesn’t hold?</a:t>
            </a:r>
          </a:p>
          <a:p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In the general case, there is not an approximation algorithm for TSP (unless P = NP, in which case we wouldn’t need an approximation algorithm)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If there were, we could solve the Hamiltonian (</a:t>
            </a:r>
            <a:r>
              <a:rPr lang="en-US" dirty="0" err="1" smtClean="0"/>
              <a:t>Rudrata</a:t>
            </a:r>
            <a:r>
              <a:rPr lang="en-US" dirty="0" smtClean="0"/>
              <a:t>) cycle problem by putting weights on each edge and finding an approximate TSP solution.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An approximate TSP </a:t>
            </a:r>
            <a:r>
              <a:rPr lang="en-US" smtClean="0"/>
              <a:t>solution would also be a </a:t>
            </a:r>
            <a:r>
              <a:rPr lang="en-US" dirty="0" smtClean="0"/>
              <a:t>Hamiltonian cycle solution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3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Approximation Algorithms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47800"/>
            <a:ext cx="76962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Given </a:t>
            </a:r>
            <a:r>
              <a:rPr lang="en-US" sz="2400" dirty="0"/>
              <a:t>an approximation algorithm </a:t>
            </a:r>
            <a:r>
              <a:rPr lang="en-US" sz="2400" dirty="0" smtClean="0"/>
              <a:t>A for an optimization problem, A’s approximation ratio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400" dirty="0" smtClean="0"/>
              <a:t>is the larger of</a:t>
            </a:r>
          </a:p>
          <a:p>
            <a:endParaRPr lang="en-US" sz="2400" dirty="0"/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max     A(I) / Opt(I)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Instances 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max     Opt(I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/ 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Instances 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/>
              <a:t>where Opt is the optimum solution.  </a:t>
            </a:r>
          </a:p>
          <a:p>
            <a:endParaRPr lang="en-US" sz="2400" dirty="0"/>
          </a:p>
          <a:p>
            <a:r>
              <a:rPr lang="en-US" sz="2400" dirty="0" smtClean="0"/>
              <a:t>The best and smallest ratio is 1. </a:t>
            </a: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8550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Approximability</a:t>
            </a:r>
            <a:r>
              <a:rPr lang="en-US" dirty="0" smtClean="0"/>
              <a:t> Hierarchy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447800"/>
            <a:ext cx="7696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Different types of approximations are possible for NP Complete problems:</a:t>
            </a:r>
          </a:p>
          <a:p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No finite approximation ratio is possible (e.g., TSP)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There is a fixed lower bound &gt; 1 on the approximation ratio (e.g., TSP with triangle inequality)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Approximation ratios close to log N are possible (e.g., Set Cover Problem)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Approximation ratios arbitrarily close to 1 are possible (e.g., Knapsack problem)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4588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 Cover 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43000"/>
            <a:ext cx="76962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Given a set B and a collection 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…, S</a:t>
            </a:r>
            <a:r>
              <a:rPr lang="en-US" sz="2400" baseline="-25000" dirty="0" smtClean="0"/>
              <a:t>m</a:t>
            </a:r>
            <a:r>
              <a:rPr lang="en-US" sz="2400" dirty="0" smtClean="0"/>
              <a:t> of subsets of B</a:t>
            </a:r>
          </a:p>
          <a:p>
            <a:endParaRPr lang="en-US" sz="2400" dirty="0"/>
          </a:p>
          <a:p>
            <a:r>
              <a:rPr lang="en-US" sz="2400" dirty="0" smtClean="0"/>
              <a:t>Find the smallest number of the S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such that their union is B.</a:t>
            </a:r>
          </a:p>
          <a:p>
            <a:endParaRPr lang="en-US" sz="2400" dirty="0"/>
          </a:p>
          <a:p>
            <a:r>
              <a:rPr lang="en-US" sz="2400" dirty="0" smtClean="0"/>
              <a:t>For example:</a:t>
            </a:r>
          </a:p>
          <a:p>
            <a:endParaRPr lang="en-US" sz="2400" dirty="0"/>
          </a:p>
          <a:p>
            <a:pPr lvl="1"/>
            <a:r>
              <a:rPr lang="en-US" sz="2400" dirty="0" smtClean="0"/>
              <a:t>B = {1, 2, 3, 4, 5, 6}</a:t>
            </a:r>
          </a:p>
          <a:p>
            <a:pPr lvl="1"/>
            <a:r>
              <a:rPr lang="en-US" sz="2400" dirty="0" smtClean="0"/>
              <a:t>S</a:t>
            </a:r>
            <a:r>
              <a:rPr lang="en-US" sz="2400" baseline="-25000" dirty="0"/>
              <a:t>1</a:t>
            </a:r>
            <a:r>
              <a:rPr lang="en-US" sz="2400" dirty="0" smtClean="0"/>
              <a:t> = { 1, 2, 3}</a:t>
            </a:r>
          </a:p>
          <a:p>
            <a:pPr lvl="1"/>
            <a:r>
              <a:rPr lang="en-US" sz="2400" dirty="0" smtClean="0"/>
              <a:t>S</a:t>
            </a:r>
            <a:r>
              <a:rPr lang="en-US" sz="2400" baseline="-25000" dirty="0"/>
              <a:t>2</a:t>
            </a:r>
            <a:r>
              <a:rPr lang="en-US" sz="2400" dirty="0" smtClean="0"/>
              <a:t> = {4, 5, 6}</a:t>
            </a:r>
          </a:p>
          <a:p>
            <a:pPr lvl="1"/>
            <a:r>
              <a:rPr lang="en-US" sz="2400" dirty="0" smtClean="0"/>
              <a:t>S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= {2, 3, 4, 5}</a:t>
            </a:r>
          </a:p>
          <a:p>
            <a:endParaRPr lang="en-US" sz="2400" dirty="0"/>
          </a:p>
          <a:p>
            <a:r>
              <a:rPr lang="en-US" sz="2400" dirty="0" smtClean="0"/>
              <a:t>Greedy approach:  Always pick the set that covers the most uncovered element.</a:t>
            </a:r>
          </a:p>
          <a:p>
            <a:endParaRPr lang="en-US" sz="2400" dirty="0" smtClean="0"/>
          </a:p>
          <a:p>
            <a:r>
              <a:rPr lang="en-US" sz="2400" dirty="0" smtClean="0"/>
              <a:t>Ratio of greedy/optimal &lt; ln |B|</a:t>
            </a:r>
            <a:endParaRPr lang="en-US" sz="2400" dirty="0"/>
          </a:p>
          <a:p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3205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Knapsack 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769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a table with n entries and a Knapsack capacity of m, we have a dynamic programming algorithm that can find the optimal solution by filling in a table of size nm.</a:t>
            </a:r>
          </a:p>
          <a:p>
            <a:endParaRPr lang="en-US" dirty="0"/>
          </a:p>
          <a:p>
            <a:r>
              <a:rPr lang="en-US" dirty="0" smtClean="0"/>
              <a:t>Why isn’t this a polynomial-time solution?</a:t>
            </a:r>
          </a:p>
          <a:p>
            <a:endParaRPr lang="en-US" dirty="0"/>
          </a:p>
          <a:p>
            <a:r>
              <a:rPr lang="en-US" dirty="0" smtClean="0"/>
              <a:t>Because while the size of the table is O(n), the size of the goal is O(log m).  The table has n 2</a:t>
            </a:r>
            <a:r>
              <a:rPr lang="en-US" baseline="30000" dirty="0" smtClean="0"/>
              <a:t>logm</a:t>
            </a:r>
            <a:r>
              <a:rPr lang="en-US" dirty="0" smtClean="0"/>
              <a:t> entries.  It’s exponential in the size of the input!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78499"/>
              </p:ext>
            </p:extLst>
          </p:nvPr>
        </p:nvGraphicFramePr>
        <p:xfrm>
          <a:off x="691718" y="3657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1827381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109235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8389287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728292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5738291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498201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3389208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288913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7738381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671801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6019800"/>
            <a:ext cx="23214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Capacity:  </a:t>
            </a:r>
            <a:r>
              <a:rPr lang="en-US" dirty="0"/>
              <a:t>9283748984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4572000"/>
            <a:ext cx="302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That’s going to be a </a:t>
            </a:r>
            <a:r>
              <a:rPr lang="en-US" smtClean="0"/>
              <a:t>big cache!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8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Iterative Backtracking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769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()</a:t>
            </a:r>
            <a:endParaRPr lang="en-US" dirty="0"/>
          </a:p>
          <a:p>
            <a:r>
              <a:rPr lang="en-US" dirty="0" smtClean="0"/>
              <a:t>    start with problem P</a:t>
            </a:r>
            <a:r>
              <a:rPr lang="en-US" baseline="-25000" dirty="0" smtClean="0"/>
              <a:t>0</a:t>
            </a:r>
          </a:p>
          <a:p>
            <a:r>
              <a:rPr lang="en-US" dirty="0" smtClean="0"/>
              <a:t>    let   S = {P</a:t>
            </a:r>
            <a:r>
              <a:rPr lang="en-US" baseline="-25000" dirty="0" smtClean="0"/>
              <a:t>0</a:t>
            </a:r>
            <a:r>
              <a:rPr lang="en-US" dirty="0" smtClean="0"/>
              <a:t>}  (the set of active </a:t>
            </a:r>
            <a:r>
              <a:rPr lang="en-US" dirty="0" err="1" smtClean="0"/>
              <a:t>subproblems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while |S| &gt; 0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FFFF00"/>
                </a:solidFill>
              </a:rPr>
              <a:t>choose</a:t>
            </a:r>
            <a:r>
              <a:rPr lang="en-US" dirty="0" smtClean="0"/>
              <a:t> and remove some </a:t>
            </a:r>
            <a:r>
              <a:rPr lang="en-US" dirty="0" err="1" smtClean="0"/>
              <a:t>subproblem</a:t>
            </a:r>
            <a:r>
              <a:rPr lang="en-US" dirty="0" smtClean="0"/>
              <a:t> P from S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FFFF00"/>
                </a:solidFill>
              </a:rPr>
              <a:t>expand</a:t>
            </a:r>
            <a:r>
              <a:rPr lang="en-US" dirty="0" smtClean="0"/>
              <a:t> P into smaller </a:t>
            </a:r>
            <a:r>
              <a:rPr lang="en-US" dirty="0" err="1" smtClean="0"/>
              <a:t>subproblems</a:t>
            </a:r>
            <a:r>
              <a:rPr lang="en-US" dirty="0" smtClean="0"/>
              <a:t>  P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k</a:t>
            </a:r>
            <a:endParaRPr lang="en-US" baseline="-25000" dirty="0" smtClean="0"/>
          </a:p>
          <a:p>
            <a:r>
              <a:rPr lang="en-US" dirty="0"/>
              <a:t> </a:t>
            </a:r>
            <a:r>
              <a:rPr lang="en-US" dirty="0" smtClean="0"/>
              <a:t>       for each P</a:t>
            </a:r>
            <a:r>
              <a:rPr lang="en-US" baseline="-25000" dirty="0" smtClean="0"/>
              <a:t>i</a:t>
            </a:r>
          </a:p>
          <a:p>
            <a:r>
              <a:rPr lang="en-US" dirty="0"/>
              <a:t> </a:t>
            </a:r>
            <a:r>
              <a:rPr lang="en-US" dirty="0" smtClean="0"/>
              <a:t>           if </a:t>
            </a:r>
            <a:r>
              <a:rPr lang="en-US" dirty="0" smtClean="0">
                <a:solidFill>
                  <a:srgbClr val="FFFF00"/>
                </a:solidFill>
              </a:rPr>
              <a:t>test</a:t>
            </a:r>
            <a:r>
              <a:rPr lang="en-US" dirty="0" smtClean="0"/>
              <a:t>(P</a:t>
            </a:r>
            <a:r>
              <a:rPr lang="en-US" baseline="-25000" dirty="0" smtClean="0"/>
              <a:t>i</a:t>
            </a:r>
            <a:r>
              <a:rPr lang="en-US" dirty="0" smtClean="0"/>
              <a:t>) succeeds, halt and report solution</a:t>
            </a:r>
          </a:p>
          <a:p>
            <a:r>
              <a:rPr lang="en-US" dirty="0"/>
              <a:t> </a:t>
            </a:r>
            <a:r>
              <a:rPr lang="en-US" dirty="0" smtClean="0"/>
              <a:t>           else if </a:t>
            </a:r>
            <a:r>
              <a:rPr lang="en-US" dirty="0" smtClean="0">
                <a:solidFill>
                  <a:srgbClr val="FFFF00"/>
                </a:solidFill>
              </a:rPr>
              <a:t>test</a:t>
            </a:r>
            <a:r>
              <a:rPr lang="en-US" dirty="0" smtClean="0"/>
              <a:t>(P</a:t>
            </a:r>
            <a:r>
              <a:rPr lang="en-US" baseline="-25000" dirty="0" smtClean="0"/>
              <a:t>i</a:t>
            </a:r>
            <a:r>
              <a:rPr lang="en-US" dirty="0" smtClean="0"/>
              <a:t>) fails, discard P</a:t>
            </a:r>
            <a:r>
              <a:rPr lang="en-US" baseline="-25000" dirty="0" smtClean="0"/>
              <a:t>i</a:t>
            </a:r>
          </a:p>
          <a:p>
            <a:r>
              <a:rPr lang="en-US" dirty="0"/>
              <a:t> </a:t>
            </a:r>
            <a:r>
              <a:rPr lang="en-US" dirty="0" smtClean="0"/>
              <a:t>           else add P</a:t>
            </a:r>
            <a:r>
              <a:rPr lang="en-US" baseline="-25000" dirty="0" smtClean="0"/>
              <a:t>i</a:t>
            </a:r>
            <a:r>
              <a:rPr lang="en-US" dirty="0" smtClean="0"/>
              <a:t> to S</a:t>
            </a:r>
          </a:p>
          <a:p>
            <a:r>
              <a:rPr lang="en-US" dirty="0" smtClean="0"/>
              <a:t>    report that there’s no 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4724400"/>
            <a:ext cx="545245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choose = pick </a:t>
            </a:r>
            <a:r>
              <a:rPr lang="en-US" dirty="0" err="1" smtClean="0"/>
              <a:t>subproblem</a:t>
            </a:r>
            <a:r>
              <a:rPr lang="en-US" dirty="0" smtClean="0"/>
              <a:t> to expand next</a:t>
            </a:r>
          </a:p>
          <a:p>
            <a:r>
              <a:rPr lang="en-US" dirty="0" smtClean="0"/>
              <a:t>expand = simplify problem into all possible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r>
              <a:rPr lang="en-US" dirty="0" smtClean="0"/>
              <a:t>test = have we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found a solution?</a:t>
            </a:r>
          </a:p>
          <a:p>
            <a:r>
              <a:rPr lang="en-US" dirty="0"/>
              <a:t> </a:t>
            </a:r>
            <a:r>
              <a:rPr lang="en-US" dirty="0" smtClean="0"/>
              <a:t>              determined that no solution exists?</a:t>
            </a:r>
          </a:p>
          <a:p>
            <a:r>
              <a:rPr lang="en-US" dirty="0"/>
              <a:t> </a:t>
            </a:r>
            <a:r>
              <a:rPr lang="en-US" dirty="0" smtClean="0"/>
              <a:t>              neither of the above?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2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Knapsack 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76962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get an approximate solution by scaling everything down</a:t>
            </a:r>
          </a:p>
          <a:p>
            <a:endParaRPr lang="en-US" sz="1000" dirty="0"/>
          </a:p>
          <a:p>
            <a:r>
              <a:rPr lang="en-US" dirty="0" smtClean="0"/>
              <a:t>Divide the capacity and all the weights and values by a constant.</a:t>
            </a:r>
          </a:p>
          <a:p>
            <a:endParaRPr lang="en-US" sz="1000" dirty="0"/>
          </a:p>
          <a:p>
            <a:r>
              <a:rPr lang="en-US" dirty="0" smtClean="0"/>
              <a:t>How should we round to make sure that the approximate answer is legal?</a:t>
            </a:r>
          </a:p>
          <a:p>
            <a:endParaRPr lang="en-US" sz="10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Capacity:</a:t>
            </a:r>
          </a:p>
          <a:p>
            <a:pPr lvl="2"/>
            <a:r>
              <a:rPr lang="en-US" dirty="0" smtClean="0"/>
              <a:t>Down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7999" y="2401669"/>
            <a:ext cx="1233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Weights</a:t>
            </a:r>
          </a:p>
          <a:p>
            <a:pPr lvl="1"/>
            <a:r>
              <a:rPr lang="en-US" dirty="0" smtClean="0"/>
              <a:t>Up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2401669"/>
            <a:ext cx="1196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Down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6019800"/>
            <a:ext cx="23214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Capacity:  </a:t>
            </a:r>
            <a:r>
              <a:rPr lang="en-US" dirty="0"/>
              <a:t>9283748984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959762"/>
              </p:ext>
            </p:extLst>
          </p:nvPr>
        </p:nvGraphicFramePr>
        <p:xfrm>
          <a:off x="5339438" y="3666478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997466" y="6019800"/>
            <a:ext cx="1736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Capacity:  92837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94160" y="4409243"/>
            <a:ext cx="7750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Divide</a:t>
            </a:r>
            <a:br>
              <a:rPr lang="en-US" dirty="0" smtClean="0"/>
            </a:br>
            <a:r>
              <a:rPr lang="en-US" dirty="0" smtClean="0"/>
              <a:t>by 10</a:t>
            </a:r>
            <a:r>
              <a:rPr lang="en-US" baseline="30000" dirty="0" smtClean="0"/>
              <a:t>5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643824"/>
              </p:ext>
            </p:extLst>
          </p:nvPr>
        </p:nvGraphicFramePr>
        <p:xfrm>
          <a:off x="691718" y="3657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1827381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109235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8389287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728292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5738291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498201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3389208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288913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7738381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671801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71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Knapsack Problem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3733800"/>
            <a:ext cx="23214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Capacity:  </a:t>
            </a:r>
            <a:r>
              <a:rPr lang="en-US" dirty="0"/>
              <a:t>9283748984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378017"/>
              </p:ext>
            </p:extLst>
          </p:nvPr>
        </p:nvGraphicFramePr>
        <p:xfrm>
          <a:off x="5339438" y="1380478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807427" y="3733800"/>
            <a:ext cx="1736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Capacity:  92837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94160" y="2123243"/>
            <a:ext cx="7750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Divide</a:t>
            </a:r>
            <a:br>
              <a:rPr lang="en-US" dirty="0" smtClean="0"/>
            </a:br>
            <a:r>
              <a:rPr lang="en-US" dirty="0" smtClean="0"/>
              <a:t>by 10</a:t>
            </a:r>
            <a:r>
              <a:rPr lang="en-US" baseline="30000" dirty="0" smtClean="0"/>
              <a:t>5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106158"/>
              </p:ext>
            </p:extLst>
          </p:nvPr>
        </p:nvGraphicFramePr>
        <p:xfrm>
          <a:off x="691718" y="1371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1827381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109235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8389287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728292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5738291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498201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3389208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288913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7738381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671801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4419600"/>
            <a:ext cx="180440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Solution:</a:t>
            </a:r>
          </a:p>
          <a:p>
            <a:r>
              <a:rPr lang="en-US" dirty="0" smtClean="0"/>
              <a:t>A: 0</a:t>
            </a:r>
            <a:br>
              <a:rPr lang="en-US" dirty="0" smtClean="0"/>
            </a:br>
            <a:r>
              <a:rPr lang="en-US" dirty="0" smtClean="0"/>
              <a:t>B: 1</a:t>
            </a:r>
            <a:br>
              <a:rPr lang="en-US" dirty="0" smtClean="0"/>
            </a:br>
            <a:r>
              <a:rPr lang="en-US" dirty="0" smtClean="0"/>
              <a:t>C: 1611</a:t>
            </a:r>
          </a:p>
          <a:p>
            <a:r>
              <a:rPr lang="en-US" dirty="0" smtClean="0"/>
              <a:t>D: 0</a:t>
            </a:r>
          </a:p>
          <a:p>
            <a:r>
              <a:rPr lang="en-US" dirty="0" smtClean="0"/>
              <a:t>E: 4</a:t>
            </a:r>
          </a:p>
          <a:p>
            <a:r>
              <a:rPr lang="en-US" dirty="0" smtClean="0"/>
              <a:t>Total: 806017307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39394" y="4419600"/>
            <a:ext cx="188060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Solution:</a:t>
            </a:r>
          </a:p>
          <a:p>
            <a:r>
              <a:rPr lang="en-US" dirty="0" smtClean="0"/>
              <a:t>A: 1</a:t>
            </a:r>
            <a:br>
              <a:rPr lang="en-US" dirty="0" smtClean="0"/>
            </a:br>
            <a:r>
              <a:rPr lang="en-US" dirty="0" smtClean="0"/>
              <a:t>B: 1104</a:t>
            </a:r>
            <a:br>
              <a:rPr lang="en-US" dirty="0" smtClean="0"/>
            </a:br>
            <a:r>
              <a:rPr lang="en-US" dirty="0" smtClean="0"/>
              <a:t>C: 0</a:t>
            </a:r>
          </a:p>
          <a:p>
            <a:r>
              <a:rPr lang="en-US" dirty="0" smtClean="0"/>
              <a:t>D: 0</a:t>
            </a:r>
          </a:p>
          <a:p>
            <a:r>
              <a:rPr lang="en-US" dirty="0" smtClean="0"/>
              <a:t>E: 1</a:t>
            </a:r>
          </a:p>
          <a:p>
            <a:r>
              <a:rPr lang="en-US" dirty="0" smtClean="0"/>
              <a:t>Total: 7735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7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Knapsack Problem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3733800"/>
            <a:ext cx="23214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Capacity:  </a:t>
            </a:r>
            <a:r>
              <a:rPr lang="en-US" dirty="0"/>
              <a:t>9283748984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5339438" y="1380478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807427" y="3733800"/>
            <a:ext cx="17363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Capacity:  92837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94160" y="2123243"/>
            <a:ext cx="7750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Divide</a:t>
            </a:r>
            <a:br>
              <a:rPr lang="en-US" dirty="0" smtClean="0"/>
            </a:br>
            <a:r>
              <a:rPr lang="en-US" dirty="0" smtClean="0"/>
              <a:t>by 10</a:t>
            </a:r>
            <a:r>
              <a:rPr lang="en-US" baseline="30000" dirty="0" smtClean="0"/>
              <a:t>5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91718" y="137160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1827381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109235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8389287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728292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5738291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498201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3389208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288913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7738381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671801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4419600"/>
            <a:ext cx="180440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Solution:</a:t>
            </a:r>
          </a:p>
          <a:p>
            <a:r>
              <a:rPr lang="en-US" dirty="0" smtClean="0"/>
              <a:t>A: 0</a:t>
            </a:r>
            <a:br>
              <a:rPr lang="en-US" dirty="0" smtClean="0"/>
            </a:br>
            <a:r>
              <a:rPr lang="en-US" dirty="0" smtClean="0"/>
              <a:t>B: 1</a:t>
            </a:r>
            <a:br>
              <a:rPr lang="en-US" dirty="0" smtClean="0"/>
            </a:br>
            <a:r>
              <a:rPr lang="en-US" dirty="0" smtClean="0"/>
              <a:t>C: 1611</a:t>
            </a:r>
          </a:p>
          <a:p>
            <a:r>
              <a:rPr lang="en-US" dirty="0" smtClean="0"/>
              <a:t>D: 0</a:t>
            </a:r>
          </a:p>
          <a:p>
            <a:r>
              <a:rPr lang="en-US" dirty="0" smtClean="0"/>
              <a:t>E: 4</a:t>
            </a:r>
          </a:p>
          <a:p>
            <a:r>
              <a:rPr lang="en-US" dirty="0" smtClean="0"/>
              <a:t>Total: 806017307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39394" y="4419600"/>
            <a:ext cx="188060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Solution:</a:t>
            </a:r>
          </a:p>
          <a:p>
            <a:r>
              <a:rPr lang="en-US" dirty="0" smtClean="0"/>
              <a:t>A: 1</a:t>
            </a:r>
            <a:br>
              <a:rPr lang="en-US" dirty="0" smtClean="0"/>
            </a:br>
            <a:r>
              <a:rPr lang="en-US" dirty="0" smtClean="0"/>
              <a:t>B: 1104</a:t>
            </a:r>
            <a:br>
              <a:rPr lang="en-US" dirty="0" smtClean="0"/>
            </a:br>
            <a:r>
              <a:rPr lang="en-US" dirty="0" smtClean="0"/>
              <a:t>C: 0</a:t>
            </a:r>
          </a:p>
          <a:p>
            <a:r>
              <a:rPr lang="en-US" dirty="0" smtClean="0"/>
              <a:t>D: 0</a:t>
            </a:r>
          </a:p>
          <a:p>
            <a:r>
              <a:rPr lang="en-US" dirty="0" smtClean="0"/>
              <a:t>E: 1</a:t>
            </a:r>
          </a:p>
          <a:p>
            <a:r>
              <a:rPr lang="en-US" dirty="0" smtClean="0"/>
              <a:t>Total: 7735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76600" y="4419600"/>
            <a:ext cx="188060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Solution:</a:t>
            </a:r>
          </a:p>
          <a:p>
            <a:r>
              <a:rPr lang="en-US" dirty="0" smtClean="0"/>
              <a:t>A: 1</a:t>
            </a:r>
            <a:br>
              <a:rPr lang="en-US" dirty="0" smtClean="0"/>
            </a:br>
            <a:r>
              <a:rPr lang="en-US" dirty="0" smtClean="0"/>
              <a:t>B: 1104</a:t>
            </a:r>
            <a:br>
              <a:rPr lang="en-US" dirty="0" smtClean="0"/>
            </a:br>
            <a:r>
              <a:rPr lang="en-US" dirty="0" smtClean="0"/>
              <a:t>C: 0</a:t>
            </a:r>
          </a:p>
          <a:p>
            <a:r>
              <a:rPr lang="en-US" dirty="0" smtClean="0"/>
              <a:t>D: 0</a:t>
            </a:r>
          </a:p>
          <a:p>
            <a:r>
              <a:rPr lang="en-US" dirty="0" smtClean="0"/>
              <a:t>E: 1</a:t>
            </a:r>
          </a:p>
          <a:p>
            <a:r>
              <a:rPr lang="en-US" dirty="0" smtClean="0"/>
              <a:t>Total</a:t>
            </a:r>
            <a:r>
              <a:rPr lang="en-US" dirty="0"/>
              <a:t>: 804815404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6474291"/>
            <a:ext cx="292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Approximation ratio = 1.0015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Knapsack Problem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90807"/>
            <a:ext cx="8077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any </a:t>
            </a:r>
            <a:r>
              <a:rPr lang="el-GR" sz="2400" dirty="0" smtClean="0"/>
              <a:t>ε</a:t>
            </a:r>
            <a:r>
              <a:rPr lang="en-US" sz="2400" dirty="0" smtClean="0"/>
              <a:t> &gt; 0, there is an algorithm with an approximation ratio of 1/(1-</a:t>
            </a:r>
            <a:r>
              <a:rPr lang="el-GR" sz="2400" dirty="0" smtClean="0"/>
              <a:t>ε</a:t>
            </a:r>
            <a:r>
              <a:rPr lang="en-US" sz="2400" dirty="0" smtClean="0"/>
              <a:t>) that scales </a:t>
            </a:r>
            <a:r>
              <a:rPr lang="en-US" sz="2400" dirty="0" err="1" smtClean="0"/>
              <a:t>polynomially</a:t>
            </a:r>
            <a:r>
              <a:rPr lang="en-US" sz="2400" dirty="0" smtClean="0"/>
              <a:t> in the input size and 1/</a:t>
            </a:r>
            <a:r>
              <a:rPr lang="el-GR" sz="2400" dirty="0" smtClean="0"/>
              <a:t>ε</a:t>
            </a:r>
            <a:r>
              <a:rPr lang="en-US" sz="2400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8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SAT Example (Iterative)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6988" y="1145220"/>
            <a:ext cx="510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(w + x + y + z) (w + !x) (x + !y) (y + !z) (z + !w) (!w + !z)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2286000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(x + y + z) (!x) (x + !y) (y + !z)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2286000"/>
            <a:ext cx="220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(x + !y) (y + !z) (z) (!z)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4909" y="3461266"/>
            <a:ext cx="1790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(y + z) (!y) (y + !z)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91775" y="3461266"/>
            <a:ext cx="1066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() (y + !z)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4908" y="4633404"/>
            <a:ext cx="838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(z) (!z)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1142" y="5681254"/>
            <a:ext cx="4220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6492" y="5663499"/>
            <a:ext cx="4220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0" y="3461266"/>
            <a:ext cx="1104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(x + !y)  ()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18177" y="3461266"/>
            <a:ext cx="220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(x + !y) (y) 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91868" y="4633404"/>
            <a:ext cx="4220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819400" y="2663640"/>
            <a:ext cx="705775" cy="79762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5" idx="0"/>
          </p:cNvCxnSpPr>
          <p:nvPr/>
        </p:nvCxnSpPr>
        <p:spPr>
          <a:xfrm>
            <a:off x="7010400" y="2673257"/>
            <a:ext cx="812677" cy="78800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590800" y="1514552"/>
            <a:ext cx="762000" cy="77144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76900" y="1556266"/>
            <a:ext cx="800100" cy="72973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6" idx="0"/>
          </p:cNvCxnSpPr>
          <p:nvPr/>
        </p:nvCxnSpPr>
        <p:spPr>
          <a:xfrm>
            <a:off x="1600200" y="3830598"/>
            <a:ext cx="502698" cy="80280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3" idx="0"/>
          </p:cNvCxnSpPr>
          <p:nvPr/>
        </p:nvCxnSpPr>
        <p:spPr>
          <a:xfrm>
            <a:off x="914400" y="5002736"/>
            <a:ext cx="313122" cy="66076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471288" y="2663640"/>
            <a:ext cx="706700" cy="79762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84008" y="3830598"/>
            <a:ext cx="495486" cy="80280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2" idx="0"/>
          </p:cNvCxnSpPr>
          <p:nvPr/>
        </p:nvCxnSpPr>
        <p:spPr>
          <a:xfrm flipH="1">
            <a:off x="332172" y="5002736"/>
            <a:ext cx="368607" cy="67851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715000" y="2673997"/>
            <a:ext cx="762000" cy="78726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46664" y="171561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85894" y="173646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301492" y="287778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85975" y="286677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x=1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560462" y="284304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z=0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416327" y="284304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z=1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3201" y="404733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y=0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921912" y="404733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y=1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0107" y="514785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078610" y="515732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z=1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100381" y="5135304"/>
            <a:ext cx="41710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There are 2</a:t>
            </a:r>
            <a:r>
              <a:rPr lang="en-US" baseline="30000" dirty="0" smtClean="0"/>
              <a:t>4</a:t>
            </a:r>
            <a:r>
              <a:rPr lang="en-US" dirty="0" smtClean="0"/>
              <a:t> = 16 possible assignments.  We considered only 6 of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1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9" grpId="0"/>
      <p:bldP spid="40" grpId="0"/>
      <p:bldP spid="41" grpId="0"/>
      <p:bldP spid="42" grpId="0"/>
      <p:bldP spid="47" grpId="0"/>
      <p:bldP spid="48" grpId="0"/>
      <p:bldP spid="51" grpId="0"/>
      <p:bldP spid="52" grpId="0"/>
      <p:bldP spid="55" grpId="0"/>
      <p:bldP spid="56" grpId="0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Recursive Backtracking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7696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oid search () </a:t>
            </a:r>
          </a:p>
          <a:p>
            <a:r>
              <a:rPr lang="en-US" dirty="0"/>
              <a:t> </a:t>
            </a:r>
            <a:r>
              <a:rPr lang="en-US" dirty="0" smtClean="0"/>
              <a:t>   start with problem P</a:t>
            </a:r>
            <a:r>
              <a:rPr lang="en-US" baseline="-25000" dirty="0" smtClean="0"/>
              <a:t>0</a:t>
            </a:r>
          </a:p>
          <a:p>
            <a:r>
              <a:rPr lang="en-US" dirty="0" smtClean="0"/>
              <a:t>    try</a:t>
            </a:r>
          </a:p>
          <a:p>
            <a:r>
              <a:rPr lang="en-US" dirty="0" smtClean="0"/>
              <a:t>        solution = </a:t>
            </a:r>
            <a:r>
              <a:rPr lang="en-US" dirty="0" smtClean="0"/>
              <a:t>search(P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  if </a:t>
            </a:r>
            <a:r>
              <a:rPr lang="en-US" dirty="0" smtClean="0"/>
              <a:t>(solution != null)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report solution</a:t>
            </a:r>
          </a:p>
          <a:p>
            <a:r>
              <a:rPr lang="en-US" dirty="0"/>
              <a:t> </a:t>
            </a:r>
            <a:r>
              <a:rPr lang="en-US" dirty="0" smtClean="0"/>
              <a:t>       else</a:t>
            </a:r>
          </a:p>
          <a:p>
            <a:r>
              <a:rPr lang="en-US" dirty="0"/>
              <a:t> </a:t>
            </a:r>
            <a:r>
              <a:rPr lang="en-US" dirty="0" smtClean="0"/>
              <a:t>           report failure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search </a:t>
            </a:r>
            <a:r>
              <a:rPr lang="en-US" dirty="0" smtClean="0"/>
              <a:t>(P)</a:t>
            </a:r>
          </a:p>
          <a:p>
            <a:r>
              <a:rPr lang="en-US" dirty="0"/>
              <a:t> </a:t>
            </a:r>
            <a:r>
              <a:rPr lang="en-US" dirty="0" smtClean="0"/>
              <a:t>   if </a:t>
            </a:r>
            <a:r>
              <a:rPr lang="en-US" dirty="0" smtClean="0">
                <a:solidFill>
                  <a:srgbClr val="FFFF00"/>
                </a:solidFill>
              </a:rPr>
              <a:t>test</a:t>
            </a:r>
            <a:r>
              <a:rPr lang="en-US" dirty="0" smtClean="0"/>
              <a:t>(P) says we have succeeded, </a:t>
            </a:r>
            <a:r>
              <a:rPr lang="en-US" dirty="0" smtClean="0"/>
              <a:t>return solution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if </a:t>
            </a:r>
            <a:r>
              <a:rPr lang="en-US" dirty="0" smtClean="0">
                <a:solidFill>
                  <a:srgbClr val="FFFF00"/>
                </a:solidFill>
              </a:rPr>
              <a:t>test</a:t>
            </a:r>
            <a:r>
              <a:rPr lang="en-US" dirty="0" smtClean="0"/>
              <a:t>(P) says we have failed, return </a:t>
            </a:r>
            <a:r>
              <a:rPr lang="en-US" dirty="0" smtClean="0"/>
              <a:t>null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for each </a:t>
            </a:r>
            <a:r>
              <a:rPr lang="en-US" dirty="0" err="1" smtClean="0"/>
              <a:t>subproblem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into which P </a:t>
            </a:r>
            <a:r>
              <a:rPr lang="en-US" dirty="0" smtClean="0">
                <a:solidFill>
                  <a:srgbClr val="FFFF00"/>
                </a:solidFill>
              </a:rPr>
              <a:t>expands</a:t>
            </a:r>
          </a:p>
          <a:p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        </a:t>
            </a:r>
            <a:r>
              <a:rPr lang="en-US" dirty="0" smtClean="0"/>
              <a:t>solution = </a:t>
            </a:r>
            <a:r>
              <a:rPr lang="en-US" dirty="0"/>
              <a:t>search(P</a:t>
            </a:r>
            <a:r>
              <a:rPr lang="en-US" baseline="-25000" dirty="0"/>
              <a:t>i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 smtClean="0"/>
              <a:t>          if </a:t>
            </a:r>
            <a:r>
              <a:rPr lang="en-US" dirty="0" smtClean="0"/>
              <a:t>(solution != null) return solution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return </a:t>
            </a:r>
            <a:r>
              <a:rPr lang="en-US" dirty="0" smtClean="0"/>
              <a:t>null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73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SAT Example (Recursive)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6988" y="1145220"/>
            <a:ext cx="510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(w + x + y + z) (w + !x) (x + !y) (y + !z) (z + !w) (!w + !z)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2286000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(x + y + z) (!x) (x + !y) (y + !z)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0" y="2286000"/>
            <a:ext cx="220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(x + !y) (y + !z) (z) (!z)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4909" y="3461266"/>
            <a:ext cx="1790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(y + z) (!y) (y + !z)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91775" y="3461266"/>
            <a:ext cx="1066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() (y + !z)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4908" y="4633404"/>
            <a:ext cx="838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(z) (!z)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1142" y="5681254"/>
            <a:ext cx="4220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6492" y="5663499"/>
            <a:ext cx="4220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0" y="3461266"/>
            <a:ext cx="1104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(x + !y)  ()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18177" y="3461266"/>
            <a:ext cx="2209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(x + !y) (y) 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91868" y="4633404"/>
            <a:ext cx="4220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819400" y="2663640"/>
            <a:ext cx="705775" cy="79762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5" idx="0"/>
          </p:cNvCxnSpPr>
          <p:nvPr/>
        </p:nvCxnSpPr>
        <p:spPr>
          <a:xfrm>
            <a:off x="7010400" y="2673257"/>
            <a:ext cx="812677" cy="78800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590800" y="1514552"/>
            <a:ext cx="762000" cy="77144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76900" y="1556266"/>
            <a:ext cx="800100" cy="729734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6" idx="0"/>
          </p:cNvCxnSpPr>
          <p:nvPr/>
        </p:nvCxnSpPr>
        <p:spPr>
          <a:xfrm>
            <a:off x="1600200" y="3830598"/>
            <a:ext cx="502698" cy="80280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3" idx="0"/>
          </p:cNvCxnSpPr>
          <p:nvPr/>
        </p:nvCxnSpPr>
        <p:spPr>
          <a:xfrm>
            <a:off x="914400" y="5002736"/>
            <a:ext cx="313122" cy="66076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471288" y="2663640"/>
            <a:ext cx="706700" cy="79762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84008" y="3830598"/>
            <a:ext cx="495486" cy="80280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2" idx="0"/>
          </p:cNvCxnSpPr>
          <p:nvPr/>
        </p:nvCxnSpPr>
        <p:spPr>
          <a:xfrm flipH="1">
            <a:off x="332172" y="5002736"/>
            <a:ext cx="368607" cy="678518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715000" y="2673997"/>
            <a:ext cx="762000" cy="787269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46664" y="171561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85894" y="173646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w=1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301492" y="287778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85975" y="286677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x=1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560462" y="284304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z=0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416327" y="284304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z=1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3201" y="404733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y=0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921912" y="404733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y=1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0107" y="514785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078610" y="515732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z=1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69122" y="4649498"/>
            <a:ext cx="46652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the iterative approach, space proportional to the fringe of the tree is required.</a:t>
            </a:r>
          </a:p>
          <a:p>
            <a:endParaRPr lang="en-US" dirty="0"/>
          </a:p>
          <a:p>
            <a:r>
              <a:rPr lang="en-US" dirty="0" smtClean="0"/>
              <a:t>In the recursive approach, space proportional to the depth of the tree is required.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6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9" grpId="0"/>
      <p:bldP spid="40" grpId="0"/>
      <p:bldP spid="41" grpId="0"/>
      <p:bldP spid="42" grpId="0"/>
      <p:bldP spid="47" grpId="0"/>
      <p:bldP spid="48" grpId="0"/>
      <p:bldP spid="51" grpId="0"/>
      <p:bldP spid="52" grpId="0"/>
      <p:bldP spid="55" grpId="0"/>
      <p:bldP spid="56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Iterative Branch and Bound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769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minimize()</a:t>
            </a:r>
          </a:p>
          <a:p>
            <a:r>
              <a:rPr lang="en-US" dirty="0"/>
              <a:t> </a:t>
            </a:r>
            <a:r>
              <a:rPr lang="en-US" dirty="0" smtClean="0"/>
              <a:t>   start with problem P</a:t>
            </a:r>
            <a:r>
              <a:rPr lang="en-US" baseline="-25000" dirty="0" smtClean="0"/>
              <a:t>0</a:t>
            </a:r>
          </a:p>
          <a:p>
            <a:r>
              <a:rPr lang="en-US" dirty="0" smtClean="0"/>
              <a:t>    let   S = {P</a:t>
            </a:r>
            <a:r>
              <a:rPr lang="en-US" baseline="-25000" dirty="0" smtClean="0"/>
              <a:t>0</a:t>
            </a:r>
            <a:r>
              <a:rPr lang="en-US" dirty="0" smtClean="0"/>
              <a:t>}  (the set of active </a:t>
            </a:r>
            <a:r>
              <a:rPr lang="en-US" dirty="0" err="1" smtClean="0"/>
              <a:t>subproblems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bestSoFar</a:t>
            </a:r>
            <a:r>
              <a:rPr lang="en-US" dirty="0" smtClean="0"/>
              <a:t>  = ∞</a:t>
            </a:r>
          </a:p>
          <a:p>
            <a:r>
              <a:rPr lang="en-US" dirty="0" smtClean="0"/>
              <a:t>    while |S| &gt; 0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FFFF00"/>
                </a:solidFill>
              </a:rPr>
              <a:t>choose</a:t>
            </a:r>
            <a:r>
              <a:rPr lang="en-US" dirty="0" smtClean="0"/>
              <a:t> and remove some </a:t>
            </a:r>
            <a:r>
              <a:rPr lang="en-US" dirty="0" err="1" smtClean="0"/>
              <a:t>subproblem</a:t>
            </a:r>
            <a:r>
              <a:rPr lang="en-US" dirty="0" smtClean="0"/>
              <a:t> P from S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solidFill>
                  <a:srgbClr val="FFFF00"/>
                </a:solidFill>
              </a:rPr>
              <a:t>expand</a:t>
            </a:r>
            <a:r>
              <a:rPr lang="en-US" dirty="0" smtClean="0"/>
              <a:t> P into smaller </a:t>
            </a:r>
            <a:r>
              <a:rPr lang="en-US" dirty="0" err="1" smtClean="0"/>
              <a:t>subproblems</a:t>
            </a:r>
            <a:r>
              <a:rPr lang="en-US" dirty="0" smtClean="0"/>
              <a:t>  P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k</a:t>
            </a:r>
            <a:endParaRPr lang="en-US" baseline="-25000" dirty="0" smtClean="0"/>
          </a:p>
          <a:p>
            <a:r>
              <a:rPr lang="en-US" dirty="0"/>
              <a:t> </a:t>
            </a:r>
            <a:r>
              <a:rPr lang="en-US" dirty="0" smtClean="0"/>
              <a:t>       for each P</a:t>
            </a:r>
            <a:r>
              <a:rPr lang="en-US" baseline="-25000" dirty="0" smtClean="0"/>
              <a:t>i</a:t>
            </a:r>
          </a:p>
          <a:p>
            <a:r>
              <a:rPr lang="en-US" dirty="0"/>
              <a:t> </a:t>
            </a:r>
            <a:r>
              <a:rPr lang="en-US" dirty="0" smtClean="0"/>
              <a:t>           if P</a:t>
            </a:r>
            <a:r>
              <a:rPr lang="en-US" baseline="-25000" dirty="0" smtClean="0"/>
              <a:t>i</a:t>
            </a:r>
            <a:r>
              <a:rPr lang="en-US" dirty="0" smtClean="0"/>
              <a:t> is a complete solution, update </a:t>
            </a:r>
            <a:r>
              <a:rPr lang="en-US" dirty="0" err="1" smtClean="0"/>
              <a:t>bestSoFar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else if </a:t>
            </a:r>
            <a:r>
              <a:rPr lang="en-US" dirty="0" err="1" smtClean="0">
                <a:solidFill>
                  <a:srgbClr val="FFFF00"/>
                </a:solidFill>
              </a:rPr>
              <a:t>lowerbound</a:t>
            </a:r>
            <a:r>
              <a:rPr lang="en-US" dirty="0" smtClean="0"/>
              <a:t>(P</a:t>
            </a:r>
            <a:r>
              <a:rPr lang="en-US" baseline="-25000" dirty="0" smtClean="0"/>
              <a:t>i</a:t>
            </a:r>
            <a:r>
              <a:rPr lang="en-US" dirty="0" smtClean="0"/>
              <a:t>) &lt; </a:t>
            </a:r>
            <a:r>
              <a:rPr lang="en-US" dirty="0" err="1" smtClean="0"/>
              <a:t>bestSoFar</a:t>
            </a:r>
            <a:r>
              <a:rPr lang="en-US" dirty="0" smtClean="0"/>
              <a:t>, add P</a:t>
            </a:r>
            <a:r>
              <a:rPr lang="en-US" baseline="-25000" dirty="0" smtClean="0"/>
              <a:t>i</a:t>
            </a:r>
            <a:r>
              <a:rPr lang="en-US" dirty="0" smtClean="0"/>
              <a:t> to S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bestSoFar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71601" y="4724400"/>
            <a:ext cx="5867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choose = pick </a:t>
            </a:r>
            <a:r>
              <a:rPr lang="en-US" dirty="0" err="1" smtClean="0"/>
              <a:t>subproblem</a:t>
            </a:r>
            <a:r>
              <a:rPr lang="en-US" dirty="0" smtClean="0"/>
              <a:t> to expand next</a:t>
            </a:r>
          </a:p>
          <a:p>
            <a:r>
              <a:rPr lang="en-US" dirty="0" smtClean="0"/>
              <a:t>expand = simplify problem into all possible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r>
              <a:rPr lang="en-US" dirty="0" err="1" smtClean="0"/>
              <a:t>lowerbound</a:t>
            </a:r>
            <a:r>
              <a:rPr lang="en-US" dirty="0" smtClean="0"/>
              <a:t> = minimum value current </a:t>
            </a:r>
            <a:r>
              <a:rPr lang="en-US" dirty="0" err="1" smtClean="0"/>
              <a:t>subproblem</a:t>
            </a:r>
            <a:r>
              <a:rPr lang="en-US" dirty="0" smtClean="0"/>
              <a:t> can have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once it is completed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6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Recursive Branch and Bound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143000"/>
            <a:ext cx="7696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inimize ()</a:t>
            </a:r>
          </a:p>
          <a:p>
            <a:r>
              <a:rPr lang="en-US" dirty="0"/>
              <a:t> </a:t>
            </a:r>
            <a:r>
              <a:rPr lang="en-US" dirty="0" smtClean="0"/>
              <a:t>   start with problem P</a:t>
            </a:r>
            <a:r>
              <a:rPr lang="en-US" baseline="-25000" dirty="0" smtClean="0"/>
              <a:t>0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bestSoFar</a:t>
            </a:r>
            <a:r>
              <a:rPr lang="en-US" dirty="0" smtClean="0"/>
              <a:t>  </a:t>
            </a:r>
            <a:r>
              <a:rPr lang="en-US" dirty="0"/>
              <a:t>= </a:t>
            </a:r>
            <a:r>
              <a:rPr lang="en-US" dirty="0" smtClean="0"/>
              <a:t>∞</a:t>
            </a:r>
            <a:endParaRPr lang="en-US" baseline="-25000" dirty="0" smtClean="0"/>
          </a:p>
          <a:p>
            <a:r>
              <a:rPr lang="en-US" dirty="0" smtClean="0"/>
              <a:t>    optimize(P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if </a:t>
            </a:r>
            <a:r>
              <a:rPr lang="en-US" dirty="0" err="1" smtClean="0"/>
              <a:t>bestSoFar</a:t>
            </a:r>
            <a:r>
              <a:rPr lang="en-US" dirty="0" smtClean="0"/>
              <a:t> == ∞</a:t>
            </a:r>
          </a:p>
          <a:p>
            <a:r>
              <a:rPr lang="en-US" dirty="0"/>
              <a:t> </a:t>
            </a:r>
            <a:r>
              <a:rPr lang="en-US" dirty="0" smtClean="0"/>
              <a:t>       report failure</a:t>
            </a:r>
          </a:p>
          <a:p>
            <a:r>
              <a:rPr lang="en-US" dirty="0"/>
              <a:t> </a:t>
            </a:r>
            <a:r>
              <a:rPr lang="en-US" dirty="0" smtClean="0"/>
              <a:t>   else</a:t>
            </a:r>
          </a:p>
          <a:p>
            <a:r>
              <a:rPr lang="en-US" dirty="0"/>
              <a:t> </a:t>
            </a:r>
            <a:r>
              <a:rPr lang="en-US" dirty="0" smtClean="0"/>
              <a:t>       report </a:t>
            </a:r>
            <a:r>
              <a:rPr lang="en-US" dirty="0" err="1" smtClean="0"/>
              <a:t>bestSoFar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</a:t>
            </a:r>
            <a:r>
              <a:rPr lang="en-US" dirty="0" smtClean="0"/>
              <a:t>mize </a:t>
            </a:r>
            <a:r>
              <a:rPr lang="en-US" dirty="0" smtClean="0"/>
              <a:t>(P)</a:t>
            </a:r>
          </a:p>
          <a:p>
            <a:r>
              <a:rPr lang="en-US" dirty="0" smtClean="0"/>
              <a:t>    if P is a complete solution, update </a:t>
            </a:r>
            <a:r>
              <a:rPr lang="en-US" dirty="0" err="1" smtClean="0"/>
              <a:t>bestSoFar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else if </a:t>
            </a:r>
            <a:r>
              <a:rPr lang="en-US" dirty="0" err="1" smtClean="0">
                <a:solidFill>
                  <a:srgbClr val="FFFF00"/>
                </a:solidFill>
              </a:rPr>
              <a:t>lowerbound</a:t>
            </a:r>
            <a:r>
              <a:rPr lang="en-US" dirty="0" smtClean="0"/>
              <a:t>(P) </a:t>
            </a:r>
            <a:r>
              <a:rPr lang="en-US" dirty="0"/>
              <a:t>&lt; </a:t>
            </a:r>
            <a:r>
              <a:rPr lang="en-US" dirty="0" err="1"/>
              <a:t>bestSoFar</a:t>
            </a:r>
            <a:endParaRPr lang="en-US" dirty="0" smtClean="0"/>
          </a:p>
          <a:p>
            <a:r>
              <a:rPr lang="en-US" dirty="0" smtClean="0"/>
              <a:t>        for </a:t>
            </a:r>
            <a:r>
              <a:rPr lang="en-US" dirty="0"/>
              <a:t>each </a:t>
            </a:r>
            <a:r>
              <a:rPr lang="en-US" dirty="0" err="1"/>
              <a:t>subproblem</a:t>
            </a:r>
            <a:r>
              <a:rPr lang="en-US" dirty="0"/>
              <a:t> P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P</a:t>
            </a:r>
            <a:r>
              <a:rPr lang="en-US" baseline="-25000" dirty="0" err="1"/>
              <a:t>k</a:t>
            </a:r>
            <a:r>
              <a:rPr lang="en-US" baseline="-25000" dirty="0"/>
              <a:t>  </a:t>
            </a:r>
            <a:r>
              <a:rPr lang="en-US" dirty="0"/>
              <a:t>into which P </a:t>
            </a:r>
            <a:r>
              <a:rPr lang="en-US" dirty="0" smtClean="0">
                <a:solidFill>
                  <a:srgbClr val="FFFF00"/>
                </a:solidFill>
              </a:rPr>
              <a:t>expands</a:t>
            </a:r>
          </a:p>
          <a:p>
            <a:r>
              <a:rPr lang="en-US" dirty="0" smtClean="0"/>
              <a:t>            optimize(P</a:t>
            </a:r>
            <a:r>
              <a:rPr lang="en-US" baseline="-25000" dirty="0" smtClean="0"/>
              <a:t>i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634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Traveling Salesman Problem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0887" y="166012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" name="Oval 5"/>
          <p:cNvSpPr/>
          <p:nvPr/>
        </p:nvSpPr>
        <p:spPr>
          <a:xfrm>
            <a:off x="50887" y="248907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56536" y="99763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8" name="Oval 7"/>
          <p:cNvSpPr/>
          <p:nvPr/>
        </p:nvSpPr>
        <p:spPr>
          <a:xfrm>
            <a:off x="1847136" y="99763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685336" y="165087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2685336" y="248907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1847136" y="325107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856536" y="325107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7" idx="6"/>
            <a:endCxn id="8" idx="2"/>
          </p:cNvCxnSpPr>
          <p:nvPr/>
        </p:nvCxnSpPr>
        <p:spPr>
          <a:xfrm>
            <a:off x="1313736" y="1226230"/>
            <a:ext cx="533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5"/>
            <a:endCxn id="9" idx="1"/>
          </p:cNvCxnSpPr>
          <p:nvPr/>
        </p:nvCxnSpPr>
        <p:spPr>
          <a:xfrm>
            <a:off x="2237381" y="1387875"/>
            <a:ext cx="514910" cy="32995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7"/>
            <a:endCxn id="7" idx="3"/>
          </p:cNvCxnSpPr>
          <p:nvPr/>
        </p:nvCxnSpPr>
        <p:spPr>
          <a:xfrm flipV="1">
            <a:off x="441132" y="1387875"/>
            <a:ext cx="482359" cy="33920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" idx="4"/>
            <a:endCxn id="6" idx="0"/>
          </p:cNvCxnSpPr>
          <p:nvPr/>
        </p:nvCxnSpPr>
        <p:spPr>
          <a:xfrm>
            <a:off x="279487" y="2117329"/>
            <a:ext cx="0" cy="3717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12" idx="1"/>
          </p:cNvCxnSpPr>
          <p:nvPr/>
        </p:nvCxnSpPr>
        <p:spPr>
          <a:xfrm>
            <a:off x="441132" y="2879324"/>
            <a:ext cx="482359" cy="43871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6"/>
            <a:endCxn id="11" idx="2"/>
          </p:cNvCxnSpPr>
          <p:nvPr/>
        </p:nvCxnSpPr>
        <p:spPr>
          <a:xfrm>
            <a:off x="1313736" y="3479679"/>
            <a:ext cx="533400" cy="0"/>
          </a:xfrm>
          <a:prstGeom prst="line">
            <a:avLst/>
          </a:prstGeom>
          <a:ln w="222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" idx="6"/>
            <a:endCxn id="9" idx="2"/>
          </p:cNvCxnSpPr>
          <p:nvPr/>
        </p:nvCxnSpPr>
        <p:spPr>
          <a:xfrm flipV="1">
            <a:off x="508087" y="1879479"/>
            <a:ext cx="2177249" cy="92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6"/>
            <a:endCxn id="10" idx="2"/>
          </p:cNvCxnSpPr>
          <p:nvPr/>
        </p:nvCxnSpPr>
        <p:spPr>
          <a:xfrm>
            <a:off x="508087" y="2717679"/>
            <a:ext cx="21772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0"/>
            <a:endCxn id="8" idx="4"/>
          </p:cNvCxnSpPr>
          <p:nvPr/>
        </p:nvCxnSpPr>
        <p:spPr>
          <a:xfrm flipV="1">
            <a:off x="2075736" y="1454830"/>
            <a:ext cx="0" cy="179624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0"/>
            <a:endCxn id="9" idx="4"/>
          </p:cNvCxnSpPr>
          <p:nvPr/>
        </p:nvCxnSpPr>
        <p:spPr>
          <a:xfrm flipV="1">
            <a:off x="2913936" y="2108079"/>
            <a:ext cx="0" cy="381000"/>
          </a:xfrm>
          <a:prstGeom prst="line">
            <a:avLst/>
          </a:prstGeom>
          <a:ln w="22225">
            <a:solidFill>
              <a:srgbClr val="FF7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7"/>
            <a:endCxn id="10" idx="3"/>
          </p:cNvCxnSpPr>
          <p:nvPr/>
        </p:nvCxnSpPr>
        <p:spPr>
          <a:xfrm flipV="1">
            <a:off x="2237381" y="2879324"/>
            <a:ext cx="514910" cy="438710"/>
          </a:xfrm>
          <a:prstGeom prst="line">
            <a:avLst/>
          </a:prstGeom>
          <a:ln w="222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2" idx="0"/>
            <a:endCxn id="7" idx="4"/>
          </p:cNvCxnSpPr>
          <p:nvPr/>
        </p:nvCxnSpPr>
        <p:spPr>
          <a:xfrm flipV="1">
            <a:off x="1085136" y="1454830"/>
            <a:ext cx="0" cy="1796249"/>
          </a:xfrm>
          <a:prstGeom prst="line">
            <a:avLst/>
          </a:prstGeom>
          <a:ln w="22225">
            <a:solidFill>
              <a:srgbClr val="00FF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41132" y="12701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444158" y="1281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429593" y="34593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429593" y="2426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34197" y="3918583"/>
            <a:ext cx="227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(Unlabeled edges = 1)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1981200"/>
            <a:ext cx="409836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lower bound on a tour that begins</a:t>
            </a:r>
          </a:p>
          <a:p>
            <a:r>
              <a:rPr lang="en-US" dirty="0" smtClean="0"/>
              <a:t>with ABC is the sum of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distance of ABC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lightest edge from A to a vertex in </a:t>
            </a:r>
            <a:br>
              <a:rPr lang="en-US" dirty="0" smtClean="0"/>
            </a:br>
            <a:r>
              <a:rPr lang="en-US" dirty="0" smtClean="0"/>
              <a:t>     V – {A,B,C}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lightest edge from C to a vertex in</a:t>
            </a:r>
            <a:br>
              <a:rPr lang="en-US" dirty="0" smtClean="0"/>
            </a:br>
            <a:r>
              <a:rPr lang="en-US" dirty="0" smtClean="0"/>
              <a:t>     V – {A,B,C}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weight of the minimum spanning</a:t>
            </a:r>
            <a:br>
              <a:rPr lang="en-US" dirty="0" smtClean="0"/>
            </a:br>
            <a:r>
              <a:rPr lang="en-US" dirty="0" smtClean="0"/>
              <a:t>      tree of V – {A,B,C}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7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Traveling Salesman Problem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0887" y="166012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" name="Oval 5"/>
          <p:cNvSpPr/>
          <p:nvPr/>
        </p:nvSpPr>
        <p:spPr>
          <a:xfrm>
            <a:off x="50887" y="248907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56536" y="99763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8" name="Oval 7"/>
          <p:cNvSpPr/>
          <p:nvPr/>
        </p:nvSpPr>
        <p:spPr>
          <a:xfrm>
            <a:off x="1847136" y="997630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685336" y="165087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2685336" y="248907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1847136" y="325107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856536" y="3251079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>
            <a:stCxn id="7" idx="6"/>
            <a:endCxn id="8" idx="2"/>
          </p:cNvCxnSpPr>
          <p:nvPr/>
        </p:nvCxnSpPr>
        <p:spPr>
          <a:xfrm>
            <a:off x="1313736" y="1226230"/>
            <a:ext cx="533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5"/>
            <a:endCxn id="9" idx="1"/>
          </p:cNvCxnSpPr>
          <p:nvPr/>
        </p:nvCxnSpPr>
        <p:spPr>
          <a:xfrm>
            <a:off x="2237381" y="1387875"/>
            <a:ext cx="514910" cy="32995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3" idx="7"/>
            <a:endCxn id="7" idx="3"/>
          </p:cNvCxnSpPr>
          <p:nvPr/>
        </p:nvCxnSpPr>
        <p:spPr>
          <a:xfrm flipV="1">
            <a:off x="441132" y="1387875"/>
            <a:ext cx="482359" cy="33920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" idx="4"/>
            <a:endCxn id="6" idx="0"/>
          </p:cNvCxnSpPr>
          <p:nvPr/>
        </p:nvCxnSpPr>
        <p:spPr>
          <a:xfrm>
            <a:off x="279487" y="2117329"/>
            <a:ext cx="0" cy="3717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12" idx="1"/>
          </p:cNvCxnSpPr>
          <p:nvPr/>
        </p:nvCxnSpPr>
        <p:spPr>
          <a:xfrm>
            <a:off x="441132" y="2879324"/>
            <a:ext cx="482359" cy="43871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6"/>
            <a:endCxn id="11" idx="2"/>
          </p:cNvCxnSpPr>
          <p:nvPr/>
        </p:nvCxnSpPr>
        <p:spPr>
          <a:xfrm>
            <a:off x="1313736" y="3479679"/>
            <a:ext cx="533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" idx="6"/>
            <a:endCxn id="9" idx="2"/>
          </p:cNvCxnSpPr>
          <p:nvPr/>
        </p:nvCxnSpPr>
        <p:spPr>
          <a:xfrm flipV="1">
            <a:off x="508087" y="1879479"/>
            <a:ext cx="2177249" cy="925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6"/>
            <a:endCxn id="10" idx="2"/>
          </p:cNvCxnSpPr>
          <p:nvPr/>
        </p:nvCxnSpPr>
        <p:spPr>
          <a:xfrm>
            <a:off x="508087" y="2717679"/>
            <a:ext cx="217724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0"/>
            <a:endCxn id="8" idx="4"/>
          </p:cNvCxnSpPr>
          <p:nvPr/>
        </p:nvCxnSpPr>
        <p:spPr>
          <a:xfrm flipV="1">
            <a:off x="2075736" y="1454830"/>
            <a:ext cx="0" cy="179624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0"/>
            <a:endCxn id="9" idx="4"/>
          </p:cNvCxnSpPr>
          <p:nvPr/>
        </p:nvCxnSpPr>
        <p:spPr>
          <a:xfrm flipV="1">
            <a:off x="2913936" y="2108079"/>
            <a:ext cx="0" cy="381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7"/>
            <a:endCxn id="10" idx="3"/>
          </p:cNvCxnSpPr>
          <p:nvPr/>
        </p:nvCxnSpPr>
        <p:spPr>
          <a:xfrm flipV="1">
            <a:off x="2237381" y="2879324"/>
            <a:ext cx="514910" cy="43871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2" idx="0"/>
            <a:endCxn id="7" idx="4"/>
          </p:cNvCxnSpPr>
          <p:nvPr/>
        </p:nvCxnSpPr>
        <p:spPr>
          <a:xfrm flipV="1">
            <a:off x="1085136" y="1454830"/>
            <a:ext cx="0" cy="179624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41132" y="12701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444158" y="1281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429593" y="34593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429593" y="2426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34197" y="3918583"/>
            <a:ext cx="227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(Unlabeled edges = 1)</a:t>
            </a: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6019800" y="1009013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4495800" y="1748538"/>
            <a:ext cx="457200" cy="457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8" name="Oval 87"/>
          <p:cNvSpPr/>
          <p:nvPr/>
        </p:nvSpPr>
        <p:spPr>
          <a:xfrm>
            <a:off x="7162800" y="323073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9" name="Oval 88"/>
          <p:cNvSpPr/>
          <p:nvPr/>
        </p:nvSpPr>
        <p:spPr>
          <a:xfrm>
            <a:off x="6324600" y="323073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2" name="Oval 91"/>
          <p:cNvSpPr/>
          <p:nvPr/>
        </p:nvSpPr>
        <p:spPr>
          <a:xfrm>
            <a:off x="7162800" y="411480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7633317" y="487680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94" name="Oval 93"/>
          <p:cNvSpPr/>
          <p:nvPr/>
        </p:nvSpPr>
        <p:spPr>
          <a:xfrm>
            <a:off x="6795117" y="487680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6806953" y="563880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96" name="Oval 95"/>
          <p:cNvSpPr/>
          <p:nvPr/>
        </p:nvSpPr>
        <p:spPr>
          <a:xfrm>
            <a:off x="6806953" y="6264676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97" name="Straight Connector 96"/>
          <p:cNvCxnSpPr>
            <a:stCxn id="80" idx="5"/>
          </p:cNvCxnSpPr>
          <p:nvPr/>
        </p:nvCxnSpPr>
        <p:spPr>
          <a:xfrm>
            <a:off x="6410045" y="1399258"/>
            <a:ext cx="362510" cy="41623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0" idx="6"/>
          </p:cNvCxnSpPr>
          <p:nvPr/>
        </p:nvCxnSpPr>
        <p:spPr>
          <a:xfrm>
            <a:off x="6477000" y="1237613"/>
            <a:ext cx="1777386" cy="57788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80" idx="2"/>
            <a:endCxn id="81" idx="7"/>
          </p:cNvCxnSpPr>
          <p:nvPr/>
        </p:nvCxnSpPr>
        <p:spPr>
          <a:xfrm flipH="1">
            <a:off x="4886045" y="1237613"/>
            <a:ext cx="1133755" cy="57788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6553200" y="2138783"/>
            <a:ext cx="219355" cy="2438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7095845" y="2138783"/>
            <a:ext cx="295555" cy="24384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89" idx="0"/>
          </p:cNvCxnSpPr>
          <p:nvPr/>
        </p:nvCxnSpPr>
        <p:spPr>
          <a:xfrm>
            <a:off x="6553200" y="2839829"/>
            <a:ext cx="0" cy="39090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88" idx="1"/>
          </p:cNvCxnSpPr>
          <p:nvPr/>
        </p:nvCxnSpPr>
        <p:spPr>
          <a:xfrm>
            <a:off x="6714845" y="2772874"/>
            <a:ext cx="514910" cy="5248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89" idx="5"/>
            <a:endCxn id="92" idx="1"/>
          </p:cNvCxnSpPr>
          <p:nvPr/>
        </p:nvCxnSpPr>
        <p:spPr>
          <a:xfrm>
            <a:off x="6714845" y="3620982"/>
            <a:ext cx="514910" cy="56077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92" idx="5"/>
            <a:endCxn id="93" idx="0"/>
          </p:cNvCxnSpPr>
          <p:nvPr/>
        </p:nvCxnSpPr>
        <p:spPr>
          <a:xfrm>
            <a:off x="7553045" y="4505045"/>
            <a:ext cx="308872" cy="37175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94" idx="0"/>
            <a:endCxn id="92" idx="3"/>
          </p:cNvCxnSpPr>
          <p:nvPr/>
        </p:nvCxnSpPr>
        <p:spPr>
          <a:xfrm flipV="1">
            <a:off x="7023717" y="4505045"/>
            <a:ext cx="206038" cy="37175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95" idx="0"/>
            <a:endCxn id="94" idx="4"/>
          </p:cNvCxnSpPr>
          <p:nvPr/>
        </p:nvCxnSpPr>
        <p:spPr>
          <a:xfrm flipH="1" flipV="1">
            <a:off x="7023717" y="5334000"/>
            <a:ext cx="11836" cy="304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96" idx="0"/>
            <a:endCxn id="95" idx="4"/>
          </p:cNvCxnSpPr>
          <p:nvPr/>
        </p:nvCxnSpPr>
        <p:spPr>
          <a:xfrm flipV="1">
            <a:off x="7035553" y="6096000"/>
            <a:ext cx="0" cy="16867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>
            <a:off x="3886200" y="2382629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5" name="Straight Connector 144"/>
          <p:cNvCxnSpPr>
            <a:stCxn id="81" idx="3"/>
            <a:endCxn id="144" idx="7"/>
          </p:cNvCxnSpPr>
          <p:nvPr/>
        </p:nvCxnSpPr>
        <p:spPr>
          <a:xfrm flipH="1">
            <a:off x="4276445" y="2138783"/>
            <a:ext cx="286310" cy="31080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81" idx="5"/>
          </p:cNvCxnSpPr>
          <p:nvPr/>
        </p:nvCxnSpPr>
        <p:spPr>
          <a:xfrm>
            <a:off x="4886045" y="2138783"/>
            <a:ext cx="410411" cy="31080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5700850" y="3251079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52" name="Oval 151"/>
          <p:cNvSpPr/>
          <p:nvPr/>
        </p:nvSpPr>
        <p:spPr>
          <a:xfrm>
            <a:off x="4862650" y="3251079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3" name="Straight Connector 152"/>
          <p:cNvCxnSpPr>
            <a:endCxn id="152" idx="0"/>
          </p:cNvCxnSpPr>
          <p:nvPr/>
        </p:nvCxnSpPr>
        <p:spPr>
          <a:xfrm flipH="1">
            <a:off x="5091250" y="2772874"/>
            <a:ext cx="205206" cy="47820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endCxn id="151" idx="0"/>
          </p:cNvCxnSpPr>
          <p:nvPr/>
        </p:nvCxnSpPr>
        <p:spPr>
          <a:xfrm>
            <a:off x="5619746" y="2772874"/>
            <a:ext cx="309704" cy="47820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4267200" y="3251079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59" name="Oval 158"/>
          <p:cNvSpPr/>
          <p:nvPr/>
        </p:nvSpPr>
        <p:spPr>
          <a:xfrm>
            <a:off x="3429000" y="3251079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0" name="Straight Connector 159"/>
          <p:cNvCxnSpPr>
            <a:stCxn id="144" idx="3"/>
            <a:endCxn id="159" idx="0"/>
          </p:cNvCxnSpPr>
          <p:nvPr/>
        </p:nvCxnSpPr>
        <p:spPr>
          <a:xfrm flipH="1">
            <a:off x="3657600" y="2772874"/>
            <a:ext cx="295555" cy="47820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endCxn id="158" idx="0"/>
          </p:cNvCxnSpPr>
          <p:nvPr/>
        </p:nvCxnSpPr>
        <p:spPr>
          <a:xfrm>
            <a:off x="4186096" y="2772874"/>
            <a:ext cx="309704" cy="47820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3852722" y="4047845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014522" y="4047845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70" name="Straight Connector 169"/>
          <p:cNvCxnSpPr>
            <a:stCxn id="159" idx="3"/>
            <a:endCxn id="169" idx="0"/>
          </p:cNvCxnSpPr>
          <p:nvPr/>
        </p:nvCxnSpPr>
        <p:spPr>
          <a:xfrm flipH="1">
            <a:off x="3243122" y="3641324"/>
            <a:ext cx="252833" cy="40652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59" idx="5"/>
            <a:endCxn id="168" idx="0"/>
          </p:cNvCxnSpPr>
          <p:nvPr/>
        </p:nvCxnSpPr>
        <p:spPr>
          <a:xfrm>
            <a:off x="3819245" y="3641324"/>
            <a:ext cx="262077" cy="40652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3014522" y="487680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5" name="Oval 174"/>
          <p:cNvSpPr/>
          <p:nvPr/>
        </p:nvSpPr>
        <p:spPr>
          <a:xfrm>
            <a:off x="3026358" y="563880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76" name="Oval 175"/>
          <p:cNvSpPr/>
          <p:nvPr/>
        </p:nvSpPr>
        <p:spPr>
          <a:xfrm>
            <a:off x="3026358" y="6264676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177" name="Straight Connector 176"/>
          <p:cNvCxnSpPr>
            <a:stCxn id="175" idx="0"/>
            <a:endCxn id="174" idx="4"/>
          </p:cNvCxnSpPr>
          <p:nvPr/>
        </p:nvCxnSpPr>
        <p:spPr>
          <a:xfrm flipH="1" flipV="1">
            <a:off x="3243122" y="5334000"/>
            <a:ext cx="11836" cy="3048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176" idx="0"/>
            <a:endCxn id="175" idx="4"/>
          </p:cNvCxnSpPr>
          <p:nvPr/>
        </p:nvCxnSpPr>
        <p:spPr>
          <a:xfrm flipV="1">
            <a:off x="3254958" y="6096000"/>
            <a:ext cx="0" cy="16867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74" idx="0"/>
            <a:endCxn id="169" idx="4"/>
          </p:cNvCxnSpPr>
          <p:nvPr/>
        </p:nvCxnSpPr>
        <p:spPr>
          <a:xfrm flipV="1">
            <a:off x="3243122" y="4505045"/>
            <a:ext cx="0" cy="37175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267200" y="1447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83" name="TextBox 182"/>
          <p:cNvSpPr txBox="1"/>
          <p:nvPr/>
        </p:nvSpPr>
        <p:spPr>
          <a:xfrm>
            <a:off x="3735357" y="21056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3142536" y="31134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2666653" y="40483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87" name="TextBox 186"/>
          <p:cNvSpPr txBox="1"/>
          <p:nvPr/>
        </p:nvSpPr>
        <p:spPr>
          <a:xfrm>
            <a:off x="2677591" y="49207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2704584" y="56827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2704584" y="63086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3561240" y="3975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1" name="TextBox 190"/>
          <p:cNvSpPr txBox="1"/>
          <p:nvPr/>
        </p:nvSpPr>
        <p:spPr>
          <a:xfrm>
            <a:off x="3571319" y="399708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192" name="TextBox 191"/>
          <p:cNvSpPr txBox="1"/>
          <p:nvPr/>
        </p:nvSpPr>
        <p:spPr>
          <a:xfrm>
            <a:off x="3976759" y="31333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94" name="TextBox 193"/>
          <p:cNvSpPr txBox="1"/>
          <p:nvPr/>
        </p:nvSpPr>
        <p:spPr>
          <a:xfrm>
            <a:off x="5510746" y="21735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5" name="TextBox 194"/>
          <p:cNvSpPr txBox="1"/>
          <p:nvPr/>
        </p:nvSpPr>
        <p:spPr>
          <a:xfrm>
            <a:off x="4726606" y="30199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5477349" y="30352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7" name="Oval 196"/>
          <p:cNvSpPr/>
          <p:nvPr/>
        </p:nvSpPr>
        <p:spPr>
          <a:xfrm>
            <a:off x="5700850" y="4103249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8" name="Straight Connector 197"/>
          <p:cNvCxnSpPr>
            <a:stCxn id="151" idx="4"/>
            <a:endCxn id="197" idx="0"/>
          </p:cNvCxnSpPr>
          <p:nvPr/>
        </p:nvCxnSpPr>
        <p:spPr>
          <a:xfrm>
            <a:off x="5929450" y="3708279"/>
            <a:ext cx="0" cy="39497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5452596" y="39185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3" name="TextBox 202"/>
          <p:cNvSpPr txBox="1"/>
          <p:nvPr/>
        </p:nvSpPr>
        <p:spPr>
          <a:xfrm>
            <a:off x="6475861" y="17694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6175314" y="2209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6241002" y="2957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6928069" y="4147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6543924" y="4920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591300" y="5682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6591300" y="6307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7391400" y="47360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∞</a:t>
            </a:r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7010400" y="22649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212" name="TextBox 211"/>
          <p:cNvSpPr txBox="1"/>
          <p:nvPr/>
        </p:nvSpPr>
        <p:spPr>
          <a:xfrm>
            <a:off x="8461314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6858000" y="32305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6324600" y="773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5992059" y="1009013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4468059" y="1748538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9" name="Oval 118"/>
          <p:cNvSpPr/>
          <p:nvPr/>
        </p:nvSpPr>
        <p:spPr>
          <a:xfrm>
            <a:off x="8153400" y="1748538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120" name="Oval 119"/>
          <p:cNvSpPr/>
          <p:nvPr/>
        </p:nvSpPr>
        <p:spPr>
          <a:xfrm>
            <a:off x="6705600" y="1748538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22" name="Oval 121"/>
          <p:cNvSpPr/>
          <p:nvPr/>
        </p:nvSpPr>
        <p:spPr>
          <a:xfrm>
            <a:off x="7315200" y="2382629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6324600" y="2382629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5181600" y="2403634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72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indefinite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9" dur="indefinite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indefinite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5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indefinite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9" dur="indefinite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indefinite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indefinite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1" dur="indefinite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indefinite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indefinite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1" dur="indefinite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indefinite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5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5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indefinite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9" dur="indefinite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0" dur="indefinite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indefinite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2" dur="indefinite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3" dur="indefinite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indefinite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2" dur="indefinite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3" dur="indefinite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indefinit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5" dur="indefinit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indefinite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9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indefinite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5" dur="indefinite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6" dur="indefinite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2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3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5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indefinite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2" dur="indefinite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3" dur="indefinite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indefinit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5" dur="indefinit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6" dur="indefinit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indefinite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5" dur="indefinite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6" dur="indefinite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9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8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9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1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6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3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7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0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1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4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5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0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1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5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8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9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7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8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5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8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6" fill="hold">
                      <p:stCondLst>
                        <p:cond delay="indefinite"/>
                      </p:stCondLst>
                      <p:childTnLst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4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7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8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0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1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2" fill="hold">
                      <p:stCondLst>
                        <p:cond delay="indefinite"/>
                      </p:stCondLst>
                      <p:childTnLst>
                        <p:par>
                          <p:cTn id="623" fill="hold">
                            <p:stCondLst>
                              <p:cond delay="0"/>
                            </p:stCondLst>
                            <p:childTnLst>
                              <p:par>
                                <p:cTn id="62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0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1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4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7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>
                      <p:stCondLst>
                        <p:cond delay="indefinite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63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4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6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8" fill="hold">
                      <p:stCondLst>
                        <p:cond delay="indefinite"/>
                      </p:stCondLst>
                      <p:childTnLst>
                        <p:par>
                          <p:cTn id="669" fill="hold">
                            <p:stCondLst>
                              <p:cond delay="0"/>
                            </p:stCondLst>
                            <p:childTnLst>
                              <p:par>
                                <p:cTn id="67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indefinite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6" dur="indefinite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7" dur="indefinite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fill="hold">
                      <p:stCondLst>
                        <p:cond delay="indefinite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7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8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4" fill="hold">
                      <p:stCondLst>
                        <p:cond delay="indefinite"/>
                      </p:stCondLst>
                      <p:childTnLst>
                        <p:par>
                          <p:cTn id="695" fill="hold">
                            <p:stCondLst>
                              <p:cond delay="0"/>
                            </p:stCondLst>
                            <p:childTnLst>
                              <p:par>
                                <p:cTn id="6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8" fill="hold">
                      <p:stCondLst>
                        <p:cond delay="indefinite"/>
                      </p:stCondLst>
                      <p:childTnLst>
                        <p:par>
                          <p:cTn id="699" fill="hold">
                            <p:stCondLst>
                              <p:cond delay="0"/>
                            </p:stCondLst>
                            <p:childTnLst>
                              <p:par>
                                <p:cTn id="70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02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3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06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7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9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0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23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4" fill="hold">
                      <p:stCondLst>
                        <p:cond delay="indefinite"/>
                      </p:stCondLst>
                      <p:childTnLst>
                        <p:par>
                          <p:cTn id="725" fill="hold">
                            <p:stCondLst>
                              <p:cond delay="0"/>
                            </p:stCondLst>
                            <p:childTnLst>
                              <p:par>
                                <p:cTn id="7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7" fill="hold">
                      <p:stCondLst>
                        <p:cond delay="indefinite"/>
                      </p:stCondLst>
                      <p:childTnLst>
                        <p:par>
                          <p:cTn id="738" fill="hold">
                            <p:stCondLst>
                              <p:cond delay="0"/>
                            </p:stCondLst>
                            <p:childTnLst>
                              <p:par>
                                <p:cTn id="7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1" fill="hold">
                      <p:stCondLst>
                        <p:cond delay="indefinite"/>
                      </p:stCondLst>
                      <p:childTnLst>
                        <p:par>
                          <p:cTn id="742" fill="hold">
                            <p:stCondLst>
                              <p:cond delay="0"/>
                            </p:stCondLst>
                            <p:childTnLst>
                              <p:par>
                                <p:cTn id="74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9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0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4" fill="hold">
                      <p:stCondLst>
                        <p:cond delay="indefinite"/>
                      </p:stCondLst>
                      <p:childTnLst>
                        <p:par>
                          <p:cTn id="755" fill="hold">
                            <p:stCondLst>
                              <p:cond delay="0"/>
                            </p:stCondLst>
                            <p:childTnLst>
                              <p:par>
                                <p:cTn id="75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8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9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8" grpId="0" animBg="1"/>
      <p:bldP spid="89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44" grpId="0" animBg="1"/>
      <p:bldP spid="151" grpId="0" animBg="1"/>
      <p:bldP spid="152" grpId="0" animBg="1"/>
      <p:bldP spid="158" grpId="0" animBg="1"/>
      <p:bldP spid="159" grpId="0" animBg="1"/>
      <p:bldP spid="168" grpId="0" animBg="1"/>
      <p:bldP spid="169" grpId="0" animBg="1"/>
      <p:bldP spid="174" grpId="0" animBg="1"/>
      <p:bldP spid="175" grpId="0" animBg="1"/>
      <p:bldP spid="176" grpId="0" animBg="1"/>
      <p:bldP spid="182" grpId="0"/>
      <p:bldP spid="183" grpId="0"/>
      <p:bldP spid="184" grpId="0"/>
      <p:bldP spid="186" grpId="0"/>
      <p:bldP spid="187" grpId="0"/>
      <p:bldP spid="188" grpId="0"/>
      <p:bldP spid="189" grpId="0"/>
      <p:bldP spid="191" grpId="0"/>
      <p:bldP spid="192" grpId="0"/>
      <p:bldP spid="194" grpId="0"/>
      <p:bldP spid="195" grpId="0"/>
      <p:bldP spid="196" grpId="0"/>
      <p:bldP spid="197" grpId="0" animBg="1"/>
      <p:bldP spid="199" grpId="0"/>
      <p:bldP spid="203" grpId="0"/>
      <p:bldP spid="204" grpId="0"/>
      <p:bldP spid="205" grpId="0"/>
      <p:bldP spid="206" grpId="0"/>
      <p:bldP spid="207" grpId="0"/>
      <p:bldP spid="208" grpId="0"/>
      <p:bldP spid="209" grpId="0"/>
      <p:bldP spid="210" grpId="0"/>
      <p:bldP spid="211" grpId="0"/>
      <p:bldP spid="212" grpId="0"/>
      <p:bldP spid="215" grpId="0"/>
      <p:bldP spid="104" grpId="0"/>
      <p:bldP spid="116" grpId="0" animBg="1"/>
      <p:bldP spid="117" grpId="0" animBg="1"/>
      <p:bldP spid="119" grpId="0" animBg="1"/>
      <p:bldP spid="120" grpId="0" animBg="1"/>
      <p:bldP spid="122" grpId="0" animBg="1"/>
      <p:bldP spid="123" grpId="0" animBg="1"/>
      <p:bldP spid="1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25701</TotalTime>
  <Words>1938</Words>
  <Application>Microsoft Office PowerPoint</Application>
  <PresentationFormat>On-screen Show (4:3)</PresentationFormat>
  <Paragraphs>579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Office Theme</vt:lpstr>
      <vt:lpstr>Coping With NP-Complete Problems</vt:lpstr>
      <vt:lpstr>Iterative Backtracking</vt:lpstr>
      <vt:lpstr>SAT Example (Iterative)</vt:lpstr>
      <vt:lpstr>Recursive Backtracking</vt:lpstr>
      <vt:lpstr>SAT Example (Recursive)</vt:lpstr>
      <vt:lpstr>Iterative Branch and Bound</vt:lpstr>
      <vt:lpstr>Recursive Branch and Bound</vt:lpstr>
      <vt:lpstr>Traveling Salesman Problem</vt:lpstr>
      <vt:lpstr>Traveling Salesman Problem</vt:lpstr>
      <vt:lpstr>Other Ideas for the Lower Bound?</vt:lpstr>
      <vt:lpstr>Special Cases</vt:lpstr>
      <vt:lpstr>Triangle Inequality</vt:lpstr>
      <vt:lpstr>Traveling Salesman Problem</vt:lpstr>
      <vt:lpstr>Traveling Salesman Problem</vt:lpstr>
      <vt:lpstr>Traveling Salesman Problem</vt:lpstr>
      <vt:lpstr>Approximation Algorithms</vt:lpstr>
      <vt:lpstr>Approximability Hierarchy</vt:lpstr>
      <vt:lpstr>Set Cover Problem</vt:lpstr>
      <vt:lpstr>Knapsack Problem</vt:lpstr>
      <vt:lpstr>Knapsack Problem</vt:lpstr>
      <vt:lpstr>Knapsack Problem</vt:lpstr>
      <vt:lpstr>Knapsack Problem</vt:lpstr>
      <vt:lpstr>Knapsack Problem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</dc:creator>
  <cp:lastModifiedBy>zachary</cp:lastModifiedBy>
  <cp:revision>750</cp:revision>
  <dcterms:created xsi:type="dcterms:W3CDTF">2012-01-06T20:07:23Z</dcterms:created>
  <dcterms:modified xsi:type="dcterms:W3CDTF">2017-04-18T18:56:20Z</dcterms:modified>
</cp:coreProperties>
</file>