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AB589BC-10A8-450D-9791-D231C4CCE73F}">
  <a:tblStyle styleId="{BAB589BC-10A8-450D-9791-D231C4CCE73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 Abstraction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33400" y="1524000"/>
            <a:ext cx="8151206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list provides a collection of elements, indexed with integers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Methods: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(or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the element at a specified index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AddLast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(or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RemoveLast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an element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end of the list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Iterate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through the list</a:t>
            </a:r>
          </a:p>
          <a:p>
            <a:pPr indent="-342900" lvl="2" marL="12573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GetAt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(or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SetAt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the iteration point</a:t>
            </a:r>
          </a:p>
          <a:p>
            <a:pPr indent="-342900" lvl="2" marL="12573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AddAt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(or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RemoveAt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the iteration point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Table Representation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228600" y="1066800"/>
            <a:ext cx="8686800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 of linked lists.  Hash the element (convert into array index), store the element in corresponding  bucket (indexed list).</a:t>
            </a:r>
          </a:p>
        </p:txBody>
      </p:sp>
      <p:grpSp>
        <p:nvGrpSpPr>
          <p:cNvPr id="377" name="Shape 377"/>
          <p:cNvGrpSpPr/>
          <p:nvPr/>
        </p:nvGrpSpPr>
        <p:grpSpPr>
          <a:xfrm>
            <a:off x="1371600" y="1676400"/>
            <a:ext cx="6400799" cy="2841149"/>
            <a:chOff x="1066800" y="1810009"/>
            <a:chExt cx="6400799" cy="2841149"/>
          </a:xfrm>
        </p:grpSpPr>
        <p:grpSp>
          <p:nvGrpSpPr>
            <p:cNvPr id="378" name="Shape 378"/>
            <p:cNvGrpSpPr/>
            <p:nvPr/>
          </p:nvGrpSpPr>
          <p:grpSpPr>
            <a:xfrm>
              <a:off x="1158239" y="2964401"/>
              <a:ext cx="457200" cy="914400"/>
              <a:chOff x="2026919" y="3962400"/>
              <a:chExt cx="457200" cy="914400"/>
            </a:xfrm>
          </p:grpSpPr>
          <p:sp>
            <p:nvSpPr>
              <p:cNvPr id="379" name="Shape 379"/>
              <p:cNvSpPr/>
              <p:nvPr/>
            </p:nvSpPr>
            <p:spPr>
              <a:xfrm>
                <a:off x="2026919" y="44196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50</a:t>
                </a:r>
              </a:p>
            </p:txBody>
          </p:sp>
          <p:cxnSp>
            <p:nvCxnSpPr>
              <p:cNvPr id="380" name="Shape 380"/>
              <p:cNvCxnSpPr/>
              <p:nvPr/>
            </p:nvCxnSpPr>
            <p:spPr>
              <a:xfrm>
                <a:off x="2255519" y="3962400"/>
                <a:ext cx="0" cy="457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381" name="Shape 381"/>
            <p:cNvGrpSpPr/>
            <p:nvPr/>
          </p:nvGrpSpPr>
          <p:grpSpPr>
            <a:xfrm>
              <a:off x="1798319" y="3736759"/>
              <a:ext cx="457200" cy="914400"/>
              <a:chOff x="2026919" y="3962400"/>
              <a:chExt cx="457200" cy="914400"/>
            </a:xfrm>
          </p:grpSpPr>
          <p:sp>
            <p:nvSpPr>
              <p:cNvPr id="382" name="Shape 382"/>
              <p:cNvSpPr/>
              <p:nvPr/>
            </p:nvSpPr>
            <p:spPr>
              <a:xfrm>
                <a:off x="2026919" y="44196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81</a:t>
                </a:r>
              </a:p>
            </p:txBody>
          </p:sp>
          <p:cxnSp>
            <p:nvCxnSpPr>
              <p:cNvPr id="383" name="Shape 383"/>
              <p:cNvCxnSpPr/>
              <p:nvPr/>
            </p:nvCxnSpPr>
            <p:spPr>
              <a:xfrm>
                <a:off x="2255519" y="3962400"/>
                <a:ext cx="0" cy="457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384" name="Shape 384"/>
            <p:cNvGrpSpPr/>
            <p:nvPr/>
          </p:nvGrpSpPr>
          <p:grpSpPr>
            <a:xfrm>
              <a:off x="1798319" y="2964401"/>
              <a:ext cx="457200" cy="914400"/>
              <a:chOff x="2026919" y="3962400"/>
              <a:chExt cx="457200" cy="914400"/>
            </a:xfrm>
          </p:grpSpPr>
          <p:sp>
            <p:nvSpPr>
              <p:cNvPr id="385" name="Shape 385"/>
              <p:cNvSpPr/>
              <p:nvPr/>
            </p:nvSpPr>
            <p:spPr>
              <a:xfrm>
                <a:off x="2026919" y="44196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41</a:t>
                </a:r>
              </a:p>
            </p:txBody>
          </p:sp>
          <p:cxnSp>
            <p:nvCxnSpPr>
              <p:cNvPr id="386" name="Shape 386"/>
              <p:cNvCxnSpPr/>
              <p:nvPr/>
            </p:nvCxnSpPr>
            <p:spPr>
              <a:xfrm>
                <a:off x="2255519" y="3962400"/>
                <a:ext cx="0" cy="457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387" name="Shape 387"/>
            <p:cNvGrpSpPr/>
            <p:nvPr/>
          </p:nvGrpSpPr>
          <p:grpSpPr>
            <a:xfrm>
              <a:off x="3070637" y="2964401"/>
              <a:ext cx="457200" cy="914400"/>
              <a:chOff x="2026919" y="3962400"/>
              <a:chExt cx="457200" cy="914400"/>
            </a:xfrm>
          </p:grpSpPr>
          <p:sp>
            <p:nvSpPr>
              <p:cNvPr id="388" name="Shape 388"/>
              <p:cNvSpPr/>
              <p:nvPr/>
            </p:nvSpPr>
            <p:spPr>
              <a:xfrm>
                <a:off x="2026919" y="44196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33</a:t>
                </a:r>
              </a:p>
            </p:txBody>
          </p:sp>
          <p:cxnSp>
            <p:nvCxnSpPr>
              <p:cNvPr id="389" name="Shape 389"/>
              <p:cNvCxnSpPr/>
              <p:nvPr/>
            </p:nvCxnSpPr>
            <p:spPr>
              <a:xfrm>
                <a:off x="2255519" y="3962400"/>
                <a:ext cx="0" cy="457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390" name="Shape 390"/>
            <p:cNvGrpSpPr/>
            <p:nvPr/>
          </p:nvGrpSpPr>
          <p:grpSpPr>
            <a:xfrm>
              <a:off x="6360407" y="3736759"/>
              <a:ext cx="457200" cy="914400"/>
              <a:chOff x="2026919" y="3962400"/>
              <a:chExt cx="457200" cy="914400"/>
            </a:xfrm>
          </p:grpSpPr>
          <p:sp>
            <p:nvSpPr>
              <p:cNvPr id="391" name="Shape 391"/>
              <p:cNvSpPr/>
              <p:nvPr/>
            </p:nvSpPr>
            <p:spPr>
              <a:xfrm>
                <a:off x="2026919" y="44196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</a:p>
            </p:txBody>
          </p:sp>
          <p:cxnSp>
            <p:nvCxnSpPr>
              <p:cNvPr id="392" name="Shape 392"/>
              <p:cNvCxnSpPr/>
              <p:nvPr/>
            </p:nvCxnSpPr>
            <p:spPr>
              <a:xfrm>
                <a:off x="2255519" y="3962400"/>
                <a:ext cx="0" cy="457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393" name="Shape 393"/>
            <p:cNvGrpSpPr/>
            <p:nvPr/>
          </p:nvGrpSpPr>
          <p:grpSpPr>
            <a:xfrm>
              <a:off x="3718559" y="3736759"/>
              <a:ext cx="457200" cy="914400"/>
              <a:chOff x="2026919" y="3962400"/>
              <a:chExt cx="457200" cy="914400"/>
            </a:xfrm>
          </p:grpSpPr>
          <p:sp>
            <p:nvSpPr>
              <p:cNvPr id="394" name="Shape 394"/>
              <p:cNvSpPr/>
              <p:nvPr/>
            </p:nvSpPr>
            <p:spPr>
              <a:xfrm>
                <a:off x="2026919" y="44196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</a:p>
            </p:txBody>
          </p:sp>
          <p:cxnSp>
            <p:nvCxnSpPr>
              <p:cNvPr id="395" name="Shape 395"/>
              <p:cNvCxnSpPr/>
              <p:nvPr/>
            </p:nvCxnSpPr>
            <p:spPr>
              <a:xfrm>
                <a:off x="2255519" y="3962400"/>
                <a:ext cx="0" cy="457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396" name="Shape 396"/>
            <p:cNvGrpSpPr/>
            <p:nvPr/>
          </p:nvGrpSpPr>
          <p:grpSpPr>
            <a:xfrm>
              <a:off x="6370319" y="2964401"/>
              <a:ext cx="457200" cy="914400"/>
              <a:chOff x="2026919" y="3962400"/>
              <a:chExt cx="457200" cy="914400"/>
            </a:xfrm>
          </p:grpSpPr>
          <p:sp>
            <p:nvSpPr>
              <p:cNvPr id="397" name="Shape 397"/>
              <p:cNvSpPr/>
              <p:nvPr/>
            </p:nvSpPr>
            <p:spPr>
              <a:xfrm>
                <a:off x="2026919" y="44196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88</a:t>
                </a:r>
              </a:p>
            </p:txBody>
          </p:sp>
          <p:cxnSp>
            <p:nvCxnSpPr>
              <p:cNvPr id="398" name="Shape 398"/>
              <p:cNvCxnSpPr/>
              <p:nvPr/>
            </p:nvCxnSpPr>
            <p:spPr>
              <a:xfrm>
                <a:off x="2255519" y="3962400"/>
                <a:ext cx="0" cy="457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399" name="Shape 399"/>
            <p:cNvGrpSpPr/>
            <p:nvPr/>
          </p:nvGrpSpPr>
          <p:grpSpPr>
            <a:xfrm>
              <a:off x="5638800" y="2964401"/>
              <a:ext cx="457200" cy="914400"/>
              <a:chOff x="2026919" y="3962400"/>
              <a:chExt cx="457200" cy="914400"/>
            </a:xfrm>
          </p:grpSpPr>
          <p:sp>
            <p:nvSpPr>
              <p:cNvPr id="400" name="Shape 400"/>
              <p:cNvSpPr/>
              <p:nvPr/>
            </p:nvSpPr>
            <p:spPr>
              <a:xfrm>
                <a:off x="2026919" y="44196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57</a:t>
                </a:r>
              </a:p>
            </p:txBody>
          </p:sp>
          <p:cxnSp>
            <p:nvCxnSpPr>
              <p:cNvPr id="401" name="Shape 401"/>
              <p:cNvCxnSpPr/>
              <p:nvPr/>
            </p:nvCxnSpPr>
            <p:spPr>
              <a:xfrm>
                <a:off x="2255519" y="3962400"/>
                <a:ext cx="0" cy="457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402" name="Shape 402"/>
            <p:cNvGrpSpPr/>
            <p:nvPr/>
          </p:nvGrpSpPr>
          <p:grpSpPr>
            <a:xfrm>
              <a:off x="4998719" y="3736759"/>
              <a:ext cx="457200" cy="914400"/>
              <a:chOff x="2026919" y="3962400"/>
              <a:chExt cx="457200" cy="914400"/>
            </a:xfrm>
          </p:grpSpPr>
          <p:sp>
            <p:nvSpPr>
              <p:cNvPr id="403" name="Shape 403"/>
              <p:cNvSpPr/>
              <p:nvPr/>
            </p:nvSpPr>
            <p:spPr>
              <a:xfrm>
                <a:off x="2026919" y="44196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</a:p>
            </p:txBody>
          </p:sp>
          <p:cxnSp>
            <p:nvCxnSpPr>
              <p:cNvPr id="404" name="Shape 404"/>
              <p:cNvCxnSpPr/>
              <p:nvPr/>
            </p:nvCxnSpPr>
            <p:spPr>
              <a:xfrm>
                <a:off x="2255519" y="3962400"/>
                <a:ext cx="0" cy="457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405" name="Shape 405"/>
            <p:cNvGrpSpPr/>
            <p:nvPr/>
          </p:nvGrpSpPr>
          <p:grpSpPr>
            <a:xfrm>
              <a:off x="4998719" y="2964401"/>
              <a:ext cx="457200" cy="914400"/>
              <a:chOff x="2026919" y="3962400"/>
              <a:chExt cx="457200" cy="914400"/>
            </a:xfrm>
          </p:grpSpPr>
          <p:sp>
            <p:nvSpPr>
              <p:cNvPr id="406" name="Shape 406"/>
              <p:cNvSpPr/>
              <p:nvPr/>
            </p:nvSpPr>
            <p:spPr>
              <a:xfrm>
                <a:off x="2026919" y="44196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66</a:t>
                </a:r>
              </a:p>
            </p:txBody>
          </p:sp>
          <p:cxnSp>
            <p:nvCxnSpPr>
              <p:cNvPr id="407" name="Shape 407"/>
              <p:cNvCxnSpPr/>
              <p:nvPr/>
            </p:nvCxnSpPr>
            <p:spPr>
              <a:xfrm>
                <a:off x="2255519" y="3962400"/>
                <a:ext cx="0" cy="457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408" name="Shape 408"/>
            <p:cNvGrpSpPr/>
            <p:nvPr/>
          </p:nvGrpSpPr>
          <p:grpSpPr>
            <a:xfrm>
              <a:off x="3735722" y="2964401"/>
              <a:ext cx="457200" cy="914400"/>
              <a:chOff x="2026919" y="3962400"/>
              <a:chExt cx="457200" cy="914400"/>
            </a:xfrm>
          </p:grpSpPr>
          <p:sp>
            <p:nvSpPr>
              <p:cNvPr id="409" name="Shape 409"/>
              <p:cNvSpPr/>
              <p:nvPr/>
            </p:nvSpPr>
            <p:spPr>
              <a:xfrm>
                <a:off x="2026919" y="44196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84</a:t>
                </a:r>
              </a:p>
            </p:txBody>
          </p:sp>
          <p:cxnSp>
            <p:nvCxnSpPr>
              <p:cNvPr id="410" name="Shape 410"/>
              <p:cNvCxnSpPr/>
              <p:nvPr/>
            </p:nvCxnSpPr>
            <p:spPr>
              <a:xfrm>
                <a:off x="2255519" y="3962400"/>
                <a:ext cx="0" cy="457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411" name="Shape 411"/>
            <p:cNvGrpSpPr/>
            <p:nvPr/>
          </p:nvGrpSpPr>
          <p:grpSpPr>
            <a:xfrm>
              <a:off x="1066800" y="1810009"/>
              <a:ext cx="6400799" cy="1283711"/>
              <a:chOff x="1184873" y="2130049"/>
              <a:chExt cx="6400799" cy="1283711"/>
            </a:xfrm>
          </p:grpSpPr>
          <p:sp>
            <p:nvSpPr>
              <p:cNvPr id="412" name="Shape 412"/>
              <p:cNvSpPr/>
              <p:nvPr/>
            </p:nvSpPr>
            <p:spPr>
              <a:xfrm>
                <a:off x="1184873" y="2773680"/>
                <a:ext cx="640079" cy="64007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Shape 413"/>
              <p:cNvSpPr/>
              <p:nvPr/>
            </p:nvSpPr>
            <p:spPr>
              <a:xfrm>
                <a:off x="1824952" y="2773680"/>
                <a:ext cx="640079" cy="64007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Shape 414"/>
              <p:cNvSpPr/>
              <p:nvPr/>
            </p:nvSpPr>
            <p:spPr>
              <a:xfrm>
                <a:off x="2465033" y="2773680"/>
                <a:ext cx="640079" cy="64007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Shape 415"/>
              <p:cNvSpPr/>
              <p:nvPr/>
            </p:nvSpPr>
            <p:spPr>
              <a:xfrm>
                <a:off x="3105113" y="2773680"/>
                <a:ext cx="640079" cy="64007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Shape 416"/>
              <p:cNvSpPr/>
              <p:nvPr/>
            </p:nvSpPr>
            <p:spPr>
              <a:xfrm>
                <a:off x="3745192" y="2773680"/>
                <a:ext cx="640079" cy="64007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Shape 417"/>
              <p:cNvSpPr/>
              <p:nvPr/>
            </p:nvSpPr>
            <p:spPr>
              <a:xfrm>
                <a:off x="4385273" y="2773680"/>
                <a:ext cx="640079" cy="64007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Shape 418"/>
              <p:cNvSpPr/>
              <p:nvPr/>
            </p:nvSpPr>
            <p:spPr>
              <a:xfrm>
                <a:off x="5025353" y="2773680"/>
                <a:ext cx="640079" cy="64007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5665432" y="2773680"/>
                <a:ext cx="640079" cy="64007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Shape 420"/>
              <p:cNvSpPr/>
              <p:nvPr/>
            </p:nvSpPr>
            <p:spPr>
              <a:xfrm>
                <a:off x="6305512" y="2773680"/>
                <a:ext cx="640079" cy="64007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Shape 421"/>
              <p:cNvSpPr/>
              <p:nvPr/>
            </p:nvSpPr>
            <p:spPr>
              <a:xfrm>
                <a:off x="6945592" y="2773680"/>
                <a:ext cx="640079" cy="640079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Shape 422"/>
              <p:cNvSpPr/>
              <p:nvPr/>
            </p:nvSpPr>
            <p:spPr>
              <a:xfrm>
                <a:off x="1184873" y="2130049"/>
                <a:ext cx="640079" cy="64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</a:p>
            </p:txBody>
          </p:sp>
          <p:sp>
            <p:nvSpPr>
              <p:cNvPr id="423" name="Shape 423"/>
              <p:cNvSpPr/>
              <p:nvPr/>
            </p:nvSpPr>
            <p:spPr>
              <a:xfrm>
                <a:off x="1824952" y="2130049"/>
                <a:ext cx="640079" cy="64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  <p:sp>
            <p:nvSpPr>
              <p:cNvPr id="424" name="Shape 424"/>
              <p:cNvSpPr/>
              <p:nvPr/>
            </p:nvSpPr>
            <p:spPr>
              <a:xfrm>
                <a:off x="2465033" y="2130049"/>
                <a:ext cx="640079" cy="64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  <p:sp>
            <p:nvSpPr>
              <p:cNvPr id="425" name="Shape 425"/>
              <p:cNvSpPr/>
              <p:nvPr/>
            </p:nvSpPr>
            <p:spPr>
              <a:xfrm>
                <a:off x="3105113" y="2130049"/>
                <a:ext cx="640079" cy="64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3745192" y="2130049"/>
                <a:ext cx="640079" cy="64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4385273" y="2130049"/>
                <a:ext cx="640079" cy="64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5025353" y="2130049"/>
                <a:ext cx="640079" cy="64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5665432" y="2130049"/>
                <a:ext cx="640079" cy="64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</a:p>
            </p:txBody>
          </p:sp>
          <p:sp>
            <p:nvSpPr>
              <p:cNvPr id="430" name="Shape 430"/>
              <p:cNvSpPr/>
              <p:nvPr/>
            </p:nvSpPr>
            <p:spPr>
              <a:xfrm>
                <a:off x="6305512" y="2130049"/>
                <a:ext cx="640079" cy="64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</a:p>
            </p:txBody>
          </p:sp>
          <p:sp>
            <p:nvSpPr>
              <p:cNvPr id="431" name="Shape 431"/>
              <p:cNvSpPr/>
              <p:nvPr/>
            </p:nvSpPr>
            <p:spPr>
              <a:xfrm>
                <a:off x="6945592" y="2130049"/>
                <a:ext cx="640079" cy="64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</a:p>
            </p:txBody>
          </p:sp>
        </p:grpSp>
      </p:grpSp>
      <p:sp>
        <p:nvSpPr>
          <p:cNvPr id="432" name="Shape 432"/>
          <p:cNvSpPr txBox="1"/>
          <p:nvPr/>
        </p:nvSpPr>
        <p:spPr>
          <a:xfrm>
            <a:off x="74957" y="4953000"/>
            <a:ext cx="4785284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Enlarge (and rehash) as buckets fill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Performance depends on quality 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hash function</a:t>
            </a:r>
          </a:p>
        </p:txBody>
      </p:sp>
      <p:graphicFrame>
        <p:nvGraphicFramePr>
          <p:cNvPr id="433" name="Shape 433"/>
          <p:cNvGraphicFramePr/>
          <p:nvPr/>
        </p:nvGraphicFramePr>
        <p:xfrm>
          <a:off x="5128037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34" name="Shape 434"/>
          <p:cNvGraphicFramePr/>
          <p:nvPr/>
        </p:nvGraphicFramePr>
        <p:xfrm>
          <a:off x="5128037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35" name="Shape 435"/>
          <p:cNvGraphicFramePr/>
          <p:nvPr/>
        </p:nvGraphicFramePr>
        <p:xfrm>
          <a:off x="5128037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36" name="Shape 436"/>
          <p:cNvGraphicFramePr/>
          <p:nvPr/>
        </p:nvGraphicFramePr>
        <p:xfrm>
          <a:off x="5128037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37" name="Shape 437"/>
          <p:cNvGraphicFramePr/>
          <p:nvPr/>
        </p:nvGraphicFramePr>
        <p:xfrm>
          <a:off x="5128037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38" name="Shape 438"/>
          <p:cNvGraphicFramePr/>
          <p:nvPr/>
        </p:nvGraphicFramePr>
        <p:xfrm>
          <a:off x="5128037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39" name="Shape 439"/>
          <p:cNvGraphicFramePr/>
          <p:nvPr/>
        </p:nvGraphicFramePr>
        <p:xfrm>
          <a:off x="5128037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40" name="Shape 440"/>
          <p:cNvGraphicFramePr/>
          <p:nvPr/>
        </p:nvGraphicFramePr>
        <p:xfrm>
          <a:off x="5128037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41" name="Shape 441"/>
          <p:cNvGraphicFramePr/>
          <p:nvPr/>
        </p:nvGraphicFramePr>
        <p:xfrm>
          <a:off x="5128037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Representation Comparison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1143000" y="3124200"/>
            <a:ext cx="19203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Search Tree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5791200" y="3124200"/>
            <a:ext cx="1198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Table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457200" y="4343400"/>
            <a:ext cx="8229600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Those worst case times look awful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search tree suffers from unbalanced trees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table suffers if everything hashes to one bucket, and also from periodically doubling size and rehashing.</a:t>
            </a:r>
          </a:p>
        </p:txBody>
      </p:sp>
      <p:graphicFrame>
        <p:nvGraphicFramePr>
          <p:cNvPr id="450" name="Shape 450"/>
          <p:cNvGraphicFramePr/>
          <p:nvPr/>
        </p:nvGraphicFramePr>
        <p:xfrm>
          <a:off x="3048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51" name="Shape 451"/>
          <p:cNvGraphicFramePr/>
          <p:nvPr/>
        </p:nvGraphicFramePr>
        <p:xfrm>
          <a:off x="4629964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Balanced Binary Search Trees</a:t>
            </a:r>
          </a:p>
        </p:txBody>
      </p:sp>
      <p:grpSp>
        <p:nvGrpSpPr>
          <p:cNvPr id="457" name="Shape 457"/>
          <p:cNvGrpSpPr/>
          <p:nvPr/>
        </p:nvGrpSpPr>
        <p:grpSpPr>
          <a:xfrm>
            <a:off x="4525735" y="1107248"/>
            <a:ext cx="2821177" cy="2691140"/>
            <a:chOff x="4297135" y="852394"/>
            <a:chExt cx="2821177" cy="2691140"/>
          </a:xfrm>
        </p:grpSpPr>
        <p:grpSp>
          <p:nvGrpSpPr>
            <p:cNvPr id="458" name="Shape 458"/>
            <p:cNvGrpSpPr/>
            <p:nvPr/>
          </p:nvGrpSpPr>
          <p:grpSpPr>
            <a:xfrm>
              <a:off x="4297135" y="1227941"/>
              <a:ext cx="2821177" cy="2315592"/>
              <a:chOff x="381000" y="2218633"/>
              <a:chExt cx="2821177" cy="2315592"/>
            </a:xfrm>
          </p:grpSpPr>
          <p:sp>
            <p:nvSpPr>
              <p:cNvPr id="459" name="Shape 459"/>
              <p:cNvSpPr/>
              <p:nvPr/>
            </p:nvSpPr>
            <p:spPr>
              <a:xfrm>
                <a:off x="2744977" y="4077026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</a:p>
            </p:txBody>
          </p:sp>
          <p:sp>
            <p:nvSpPr>
              <p:cNvPr id="460" name="Shape 460"/>
              <p:cNvSpPr/>
              <p:nvPr/>
            </p:nvSpPr>
            <p:spPr>
              <a:xfrm>
                <a:off x="381000" y="4077026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  <p:cxnSp>
            <p:nvCxnSpPr>
              <p:cNvPr id="461" name="Shape 461"/>
              <p:cNvCxnSpPr/>
              <p:nvPr/>
            </p:nvCxnSpPr>
            <p:spPr>
              <a:xfrm>
                <a:off x="2113131" y="2336115"/>
                <a:ext cx="0" cy="949906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462" name="Shape 462"/>
              <p:cNvCxnSpPr/>
              <p:nvPr/>
            </p:nvCxnSpPr>
            <p:spPr>
              <a:xfrm>
                <a:off x="1511819" y="2336115"/>
                <a:ext cx="0" cy="949906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sp>
            <p:nvSpPr>
              <p:cNvPr id="463" name="Shape 463"/>
              <p:cNvSpPr/>
              <p:nvPr/>
            </p:nvSpPr>
            <p:spPr>
              <a:xfrm>
                <a:off x="1591471" y="2218633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</a:p>
            </p:txBody>
          </p:sp>
          <p:cxnSp>
            <p:nvCxnSpPr>
              <p:cNvPr id="464" name="Shape 464"/>
              <p:cNvCxnSpPr/>
              <p:nvPr/>
            </p:nvCxnSpPr>
            <p:spPr>
              <a:xfrm>
                <a:off x="883919" y="3386370"/>
                <a:ext cx="0" cy="731519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465" name="Shape 465"/>
              <p:cNvCxnSpPr/>
              <p:nvPr/>
            </p:nvCxnSpPr>
            <p:spPr>
              <a:xfrm>
                <a:off x="2721304" y="3394509"/>
                <a:ext cx="0" cy="731519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466" name="Shape 466"/>
              <p:cNvCxnSpPr/>
              <p:nvPr/>
            </p:nvCxnSpPr>
            <p:spPr>
              <a:xfrm>
                <a:off x="1265213" y="3386370"/>
                <a:ext cx="0" cy="731519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sp>
            <p:nvSpPr>
              <p:cNvPr id="467" name="Shape 467"/>
              <p:cNvSpPr/>
              <p:nvPr/>
            </p:nvSpPr>
            <p:spPr>
              <a:xfrm>
                <a:off x="2309824" y="3174905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</a:p>
            </p:txBody>
          </p:sp>
          <p:sp>
            <p:nvSpPr>
              <p:cNvPr id="468" name="Shape 468"/>
              <p:cNvSpPr/>
              <p:nvPr/>
            </p:nvSpPr>
            <p:spPr>
              <a:xfrm>
                <a:off x="838200" y="3174905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  <p:sp>
            <p:nvSpPr>
              <p:cNvPr id="469" name="Shape 469"/>
              <p:cNvSpPr/>
              <p:nvPr/>
            </p:nvSpPr>
            <p:spPr>
              <a:xfrm>
                <a:off x="1273204" y="4077026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</p:grpSp>
        <p:cxnSp>
          <p:nvCxnSpPr>
            <p:cNvPr id="470" name="Shape 470"/>
            <p:cNvCxnSpPr/>
            <p:nvPr/>
          </p:nvCxnSpPr>
          <p:spPr>
            <a:xfrm>
              <a:off x="5736207" y="852394"/>
              <a:ext cx="0" cy="36575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471" name="Shape 471"/>
          <p:cNvSpPr txBox="1"/>
          <p:nvPr/>
        </p:nvSpPr>
        <p:spPr>
          <a:xfrm>
            <a:off x="260432" y="5011341"/>
            <a:ext cx="8678081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Rotations can be used to restore balance to a binary search tree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are a variety  of algorithms that perform rebalancing during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insertion, deletion, and/or lookup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 in O(log n) performance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Shape 472"/>
          <p:cNvCxnSpPr/>
          <p:nvPr/>
        </p:nvCxnSpPr>
        <p:spPr>
          <a:xfrm>
            <a:off x="1660328" y="1600278"/>
            <a:ext cx="0" cy="949906"/>
          </a:xfrm>
          <a:prstGeom prst="straightConnector1">
            <a:avLst/>
          </a:prstGeom>
          <a:noFill/>
          <a:ln cap="flat" cmpd="sng" w="22225">
            <a:solidFill>
              <a:srgbClr val="FFFF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73" name="Shape 473"/>
          <p:cNvCxnSpPr/>
          <p:nvPr/>
        </p:nvCxnSpPr>
        <p:spPr>
          <a:xfrm>
            <a:off x="1847744" y="2680751"/>
            <a:ext cx="0" cy="731519"/>
          </a:xfrm>
          <a:prstGeom prst="straightConnector1">
            <a:avLst/>
          </a:prstGeom>
          <a:noFill/>
          <a:ln cap="flat" cmpd="sng" w="22225">
            <a:solidFill>
              <a:srgbClr val="FFFF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74" name="Shape 474"/>
          <p:cNvCxnSpPr/>
          <p:nvPr/>
        </p:nvCxnSpPr>
        <p:spPr>
          <a:xfrm>
            <a:off x="1651052" y="1590489"/>
            <a:ext cx="0" cy="949906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75" name="Shape 475"/>
          <p:cNvCxnSpPr/>
          <p:nvPr/>
        </p:nvCxnSpPr>
        <p:spPr>
          <a:xfrm>
            <a:off x="1847744" y="2680750"/>
            <a:ext cx="0" cy="731519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76" name="Shape 476"/>
          <p:cNvCxnSpPr/>
          <p:nvPr/>
        </p:nvCxnSpPr>
        <p:spPr>
          <a:xfrm>
            <a:off x="1358808" y="1120812"/>
            <a:ext cx="0" cy="365759"/>
          </a:xfrm>
          <a:prstGeom prst="straightConnector1">
            <a:avLst/>
          </a:prstGeom>
          <a:noFill/>
          <a:ln cap="flat" cmpd="sng" w="22225">
            <a:solidFill>
              <a:srgbClr val="FFFF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77" name="Shape 477"/>
          <p:cNvCxnSpPr/>
          <p:nvPr/>
        </p:nvCxnSpPr>
        <p:spPr>
          <a:xfrm>
            <a:off x="1358808" y="1120812"/>
            <a:ext cx="0" cy="365759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78" name="Shape 478"/>
          <p:cNvCxnSpPr/>
          <p:nvPr/>
        </p:nvCxnSpPr>
        <p:spPr>
          <a:xfrm>
            <a:off x="1358140" y="1711396"/>
            <a:ext cx="165860" cy="1565203"/>
          </a:xfrm>
          <a:prstGeom prst="straightConnector1">
            <a:avLst/>
          </a:prstGeom>
          <a:noFill/>
          <a:ln cap="flat" cmpd="sng" w="22225">
            <a:solidFill>
              <a:srgbClr val="FFFF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79" name="Shape 479"/>
          <p:cNvCxnSpPr/>
          <p:nvPr/>
        </p:nvCxnSpPr>
        <p:spPr>
          <a:xfrm>
            <a:off x="1360951" y="1711396"/>
            <a:ext cx="165860" cy="1565203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80" name="Shape 480"/>
          <p:cNvCxnSpPr/>
          <p:nvPr/>
        </p:nvCxnSpPr>
        <p:spPr>
          <a:xfrm rot="10800000">
            <a:off x="1519636" y="1863252"/>
            <a:ext cx="556707" cy="794625"/>
          </a:xfrm>
          <a:prstGeom prst="straightConnector1">
            <a:avLst/>
          </a:prstGeom>
          <a:noFill/>
          <a:ln cap="flat" cmpd="sng" w="22225">
            <a:solidFill>
              <a:srgbClr val="FFFF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1519636" y="1863252"/>
            <a:ext cx="556707" cy="794625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grpSp>
        <p:nvGrpSpPr>
          <p:cNvPr id="482" name="Shape 482"/>
          <p:cNvGrpSpPr/>
          <p:nvPr/>
        </p:nvGrpSpPr>
        <p:grpSpPr>
          <a:xfrm>
            <a:off x="376119" y="1473008"/>
            <a:ext cx="2821178" cy="3272654"/>
            <a:chOff x="376119" y="1473008"/>
            <a:chExt cx="2821178" cy="3272654"/>
          </a:xfrm>
        </p:grpSpPr>
        <p:sp>
          <p:nvSpPr>
            <p:cNvPr id="483" name="Shape 483"/>
            <p:cNvSpPr/>
            <p:nvPr/>
          </p:nvSpPr>
          <p:spPr>
            <a:xfrm>
              <a:off x="2740098" y="42884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cxnSp>
          <p:nvCxnSpPr>
            <p:cNvPr id="484" name="Shape 484"/>
            <p:cNvCxnSpPr/>
            <p:nvPr/>
          </p:nvCxnSpPr>
          <p:spPr>
            <a:xfrm>
              <a:off x="1049738" y="1590490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485" name="Shape 485"/>
            <p:cNvSpPr/>
            <p:nvPr/>
          </p:nvSpPr>
          <p:spPr>
            <a:xfrm>
              <a:off x="1129391" y="1473008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cxnSp>
          <p:nvCxnSpPr>
            <p:cNvPr id="486" name="Shape 486"/>
            <p:cNvCxnSpPr/>
            <p:nvPr/>
          </p:nvCxnSpPr>
          <p:spPr>
            <a:xfrm>
              <a:off x="2259223" y="2648882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487" name="Shape 487"/>
            <p:cNvCxnSpPr/>
            <p:nvPr/>
          </p:nvCxnSpPr>
          <p:spPr>
            <a:xfrm>
              <a:off x="2719826" y="3605945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488" name="Shape 488"/>
            <p:cNvSpPr/>
            <p:nvPr/>
          </p:nvSpPr>
          <p:spPr>
            <a:xfrm>
              <a:off x="2282898" y="3331401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489" name="Shape 489"/>
            <p:cNvSpPr/>
            <p:nvPr/>
          </p:nvSpPr>
          <p:spPr>
            <a:xfrm>
              <a:off x="1847743" y="2429278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490" name="Shape 490"/>
            <p:cNvSpPr/>
            <p:nvPr/>
          </p:nvSpPr>
          <p:spPr>
            <a:xfrm>
              <a:off x="376119" y="2429278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491" name="Shape 491"/>
            <p:cNvSpPr/>
            <p:nvPr/>
          </p:nvSpPr>
          <p:spPr>
            <a:xfrm>
              <a:off x="1345757" y="3331401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cxnSp>
        <p:nvCxnSpPr>
          <p:cNvPr id="492" name="Shape 492"/>
          <p:cNvCxnSpPr/>
          <p:nvPr/>
        </p:nvCxnSpPr>
        <p:spPr>
          <a:xfrm>
            <a:off x="2076343" y="1139608"/>
            <a:ext cx="0" cy="1322030"/>
          </a:xfrm>
          <a:prstGeom prst="straightConnector1">
            <a:avLst/>
          </a:prstGeom>
          <a:noFill/>
          <a:ln cap="flat" cmpd="sng" w="22225">
            <a:solidFill>
              <a:srgbClr val="FFFF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93" name="Shape 493"/>
          <p:cNvCxnSpPr/>
          <p:nvPr/>
        </p:nvCxnSpPr>
        <p:spPr>
          <a:xfrm>
            <a:off x="2076346" y="1139608"/>
            <a:ext cx="0" cy="132203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Expected Complexity of Hashing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457200" y="1066800"/>
            <a:ext cx="7924799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hash function is one for which the probability that two randomly-chosen keys hash to the same bucket is 1/m, where m is the number of buckets.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possible to design hash functions that have this property.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Still, we could be incredibly unlucky and have every key we choose hash to the same bucket.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focus on the expected (average case) behavior of hashing, not on the worst case.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can amortize the cost of doubling and rehashing as we did for lists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Representation Comparison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762000" y="3308866"/>
            <a:ext cx="2829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Balanced Binary Search Tree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5791200" y="3308866"/>
            <a:ext cx="1198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Table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457200" y="4343400"/>
            <a:ext cx="7848599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table provides better average performance, but does have extremely rare but devastating worst case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search tree supports iteration in sorted order</a:t>
            </a:r>
          </a:p>
        </p:txBody>
      </p:sp>
      <p:graphicFrame>
        <p:nvGraphicFramePr>
          <p:cNvPr id="508" name="Shape 508"/>
          <p:cNvGraphicFramePr/>
          <p:nvPr/>
        </p:nvGraphicFramePr>
        <p:xfrm>
          <a:off x="304800" y="13360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Θ(log 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Θ(log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n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Θ(log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n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Θ(log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n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Θ(log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n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09" name="Shape 509"/>
          <p:cNvGraphicFramePr/>
          <p:nvPr/>
        </p:nvGraphicFramePr>
        <p:xfrm>
          <a:off x="4629964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259350"/>
                <a:gridCol w="1204175"/>
                <a:gridCol w="13647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1" lang="en-US" sz="1800"/>
                        <a:t>Average</a:t>
                      </a:r>
                      <a:r>
                        <a:rPr i="1" lang="en-US" sz="1800"/>
                        <a:t> </a:t>
                      </a:r>
                      <a:r>
                        <a:rPr lang="en-US" sz="1800"/>
                        <a:t>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Abstraction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304800" y="1447800"/>
            <a:ext cx="8610599" cy="335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map provides an unindexed collection of key/value pairs without duplicate keys.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Methods: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key/value pair into the map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Remove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key (and associated value) from the map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Get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value associated with a particular key from the map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Iterate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through the map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use the same representations as for sets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Dynamic Array Representation</a:t>
            </a:r>
          </a:p>
        </p:txBody>
      </p:sp>
      <p:grpSp>
        <p:nvGrpSpPr>
          <p:cNvPr id="91" name="Shape 91"/>
          <p:cNvGrpSpPr/>
          <p:nvPr/>
        </p:nvGrpSpPr>
        <p:grpSpPr>
          <a:xfrm>
            <a:off x="2127310" y="1752600"/>
            <a:ext cx="4584576" cy="915880"/>
            <a:chOff x="2209800" y="1447800"/>
            <a:chExt cx="4584576" cy="915880"/>
          </a:xfrm>
        </p:grpSpPr>
        <p:sp>
          <p:nvSpPr>
            <p:cNvPr id="92" name="Shape 92"/>
            <p:cNvSpPr/>
            <p:nvPr/>
          </p:nvSpPr>
          <p:spPr>
            <a:xfrm>
              <a:off x="2209800" y="14478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2667000" y="14478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94" name="Shape 94"/>
            <p:cNvSpPr/>
            <p:nvPr/>
          </p:nvSpPr>
          <p:spPr>
            <a:xfrm>
              <a:off x="4495800" y="14478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3581400" y="14478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4038600" y="14478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3124200" y="1447800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4953000" y="1447800"/>
              <a:ext cx="457200" cy="457200"/>
            </a:xfrm>
            <a:prstGeom prst="rect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5422776" y="1447800"/>
              <a:ext cx="457200" cy="457200"/>
            </a:xfrm>
            <a:prstGeom prst="rect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337176" y="1447800"/>
              <a:ext cx="457200" cy="457200"/>
            </a:xfrm>
            <a:prstGeom prst="rect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5879976" y="1447800"/>
              <a:ext cx="457200" cy="457200"/>
            </a:xfrm>
            <a:prstGeom prst="rect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2209800" y="190648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2667000" y="190648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3124200" y="190648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x="4038600" y="190648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3581400" y="190648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4495800" y="190648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sp>
        <p:nvSpPr>
          <p:cNvPr id="108" name="Shape 108"/>
          <p:cNvSpPr txBox="1"/>
          <p:nvPr/>
        </p:nvSpPr>
        <p:spPr>
          <a:xfrm>
            <a:off x="457200" y="1066800"/>
            <a:ext cx="8318484" cy="335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Represent with a fixed-length array, but leave room to grow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size of the list and the length of the array must be maintained separately.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the array is full and we need to add an element, create a new array that’s twice as long and copy from the old array.</a:t>
            </a:r>
          </a:p>
        </p:txBody>
      </p:sp>
      <p:graphicFrame>
        <p:nvGraphicFramePr>
          <p:cNvPr id="109" name="Shape 109"/>
          <p:cNvGraphicFramePr/>
          <p:nvPr/>
        </p:nvGraphicFramePr>
        <p:xfrm>
          <a:off x="2425822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0" name="Shape 110"/>
          <p:cNvGraphicFramePr/>
          <p:nvPr/>
        </p:nvGraphicFramePr>
        <p:xfrm>
          <a:off x="2425822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1" name="Shape 111"/>
          <p:cNvGraphicFramePr/>
          <p:nvPr/>
        </p:nvGraphicFramePr>
        <p:xfrm>
          <a:off x="2425822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2" name="Shape 112"/>
          <p:cNvGraphicFramePr/>
          <p:nvPr/>
        </p:nvGraphicFramePr>
        <p:xfrm>
          <a:off x="2425822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3" name="Shape 113"/>
          <p:cNvGraphicFramePr/>
          <p:nvPr/>
        </p:nvGraphicFramePr>
        <p:xfrm>
          <a:off x="2425822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4" name="Shape 114"/>
          <p:cNvGraphicFramePr/>
          <p:nvPr/>
        </p:nvGraphicFramePr>
        <p:xfrm>
          <a:off x="2425822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5" name="Shape 115"/>
          <p:cNvGraphicFramePr/>
          <p:nvPr/>
        </p:nvGraphicFramePr>
        <p:xfrm>
          <a:off x="2425822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6" name="Shape 116"/>
          <p:cNvGraphicFramePr/>
          <p:nvPr/>
        </p:nvGraphicFramePr>
        <p:xfrm>
          <a:off x="2425822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7" name="Shape 117"/>
          <p:cNvGraphicFramePr/>
          <p:nvPr/>
        </p:nvGraphicFramePr>
        <p:xfrm>
          <a:off x="2425822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8" name="Shape 118"/>
          <p:cNvGraphicFramePr/>
          <p:nvPr/>
        </p:nvGraphicFramePr>
        <p:xfrm>
          <a:off x="2425822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9" name="Shape 119"/>
          <p:cNvGraphicFramePr/>
          <p:nvPr/>
        </p:nvGraphicFramePr>
        <p:xfrm>
          <a:off x="2425822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Linked List Representation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52400" y="963811"/>
            <a:ext cx="8915400" cy="2400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Represent with a doubly-linked list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list size and references to the first and last links must be kept.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involves creating a new link and changing two references.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graphicFrame>
        <p:nvGraphicFramePr>
          <p:cNvPr id="126" name="Shape 126"/>
          <p:cNvGraphicFramePr/>
          <p:nvPr/>
        </p:nvGraphicFramePr>
        <p:xfrm>
          <a:off x="2438399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7" name="Shape 127"/>
          <p:cNvGraphicFramePr/>
          <p:nvPr/>
        </p:nvGraphicFramePr>
        <p:xfrm>
          <a:off x="2438399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8" name="Shape 128"/>
          <p:cNvGraphicFramePr/>
          <p:nvPr/>
        </p:nvGraphicFramePr>
        <p:xfrm>
          <a:off x="2438399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9" name="Shape 129"/>
          <p:cNvGraphicFramePr/>
          <p:nvPr/>
        </p:nvGraphicFramePr>
        <p:xfrm>
          <a:off x="2438399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0" name="Shape 130"/>
          <p:cNvGraphicFramePr/>
          <p:nvPr/>
        </p:nvGraphicFramePr>
        <p:xfrm>
          <a:off x="2438399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1" name="Shape 131"/>
          <p:cNvGraphicFramePr/>
          <p:nvPr/>
        </p:nvGraphicFramePr>
        <p:xfrm>
          <a:off x="2438399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2" name="Shape 132"/>
          <p:cNvGraphicFramePr/>
          <p:nvPr/>
        </p:nvGraphicFramePr>
        <p:xfrm>
          <a:off x="2438399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3" name="Shape 133"/>
          <p:cNvGraphicFramePr/>
          <p:nvPr/>
        </p:nvGraphicFramePr>
        <p:xfrm>
          <a:off x="2438399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4" name="Shape 134"/>
          <p:cNvGraphicFramePr/>
          <p:nvPr/>
        </p:nvGraphicFramePr>
        <p:xfrm>
          <a:off x="2438399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5" name="Shape 135"/>
          <p:cNvGraphicFramePr/>
          <p:nvPr/>
        </p:nvGraphicFramePr>
        <p:xfrm>
          <a:off x="2438399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6" name="Shape 136"/>
          <p:cNvGraphicFramePr/>
          <p:nvPr/>
        </p:nvGraphicFramePr>
        <p:xfrm>
          <a:off x="2438399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600200"/>
                <a:gridCol w="1295400"/>
                <a:gridCol w="137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37" name="Shape 137"/>
          <p:cNvGrpSpPr/>
          <p:nvPr/>
        </p:nvGrpSpPr>
        <p:grpSpPr>
          <a:xfrm>
            <a:off x="1341729" y="1616621"/>
            <a:ext cx="3429368" cy="457200"/>
            <a:chOff x="1341729" y="1616621"/>
            <a:chExt cx="3429368" cy="457200"/>
          </a:xfrm>
        </p:grpSpPr>
        <p:sp>
          <p:nvSpPr>
            <p:cNvPr id="138" name="Shape 138"/>
            <p:cNvSpPr/>
            <p:nvPr/>
          </p:nvSpPr>
          <p:spPr>
            <a:xfrm>
              <a:off x="1866435" y="1616621"/>
              <a:ext cx="2286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2095035" y="1616621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140" name="Shape 140"/>
            <p:cNvSpPr/>
            <p:nvPr/>
          </p:nvSpPr>
          <p:spPr>
            <a:xfrm>
              <a:off x="2552235" y="1616621"/>
              <a:ext cx="2286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" name="Shape 141"/>
            <p:cNvCxnSpPr/>
            <p:nvPr/>
          </p:nvCxnSpPr>
          <p:spPr>
            <a:xfrm>
              <a:off x="2666535" y="1769022"/>
              <a:ext cx="2104562" cy="0"/>
            </a:xfrm>
            <a:prstGeom prst="straightConnector1">
              <a:avLst/>
            </a:prstGeom>
            <a:noFill/>
            <a:ln cap="sq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x="1341729" y="1921422"/>
              <a:ext cx="647700" cy="0"/>
            </a:xfrm>
            <a:prstGeom prst="straightConnector1">
              <a:avLst/>
            </a:prstGeom>
            <a:noFill/>
            <a:ln cap="sq" cmpd="sng" w="22225">
              <a:solidFill>
                <a:schemeClr val="lt1"/>
              </a:solidFill>
              <a:prstDash val="solid"/>
              <a:round/>
              <a:headEnd len="lg" w="lg" type="triangle"/>
              <a:tailEnd len="med" w="med" type="none"/>
            </a:ln>
          </p:spPr>
        </p:cxnSp>
      </p:grpSp>
      <p:grpSp>
        <p:nvGrpSpPr>
          <p:cNvPr id="143" name="Shape 143"/>
          <p:cNvGrpSpPr/>
          <p:nvPr/>
        </p:nvGrpSpPr>
        <p:grpSpPr>
          <a:xfrm>
            <a:off x="414476" y="1616621"/>
            <a:ext cx="8150993" cy="457200"/>
            <a:chOff x="414476" y="1616621"/>
            <a:chExt cx="8150993" cy="457200"/>
          </a:xfrm>
        </p:grpSpPr>
        <p:grpSp>
          <p:nvGrpSpPr>
            <p:cNvPr id="144" name="Shape 144"/>
            <p:cNvGrpSpPr/>
            <p:nvPr/>
          </p:nvGrpSpPr>
          <p:grpSpPr>
            <a:xfrm>
              <a:off x="414476" y="1616622"/>
              <a:ext cx="1447799" cy="457200"/>
              <a:chOff x="631331" y="1489969"/>
              <a:chExt cx="1447799" cy="457200"/>
            </a:xfrm>
          </p:grpSpPr>
          <p:sp>
            <p:nvSpPr>
              <p:cNvPr id="145" name="Shape 145"/>
              <p:cNvSpPr/>
              <p:nvPr/>
            </p:nvSpPr>
            <p:spPr>
              <a:xfrm>
                <a:off x="631331" y="1489969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859930" y="1489969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1317130" y="1489969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8" name="Shape 148"/>
              <p:cNvCxnSpPr/>
              <p:nvPr/>
            </p:nvCxnSpPr>
            <p:spPr>
              <a:xfrm>
                <a:off x="1431430" y="1642368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149" name="Shape 149"/>
            <p:cNvGrpSpPr/>
            <p:nvPr/>
          </p:nvGrpSpPr>
          <p:grpSpPr>
            <a:xfrm>
              <a:off x="7126362" y="1616622"/>
              <a:ext cx="1439107" cy="457200"/>
              <a:chOff x="7343217" y="1489969"/>
              <a:chExt cx="1439107" cy="457200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7867925" y="1489969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8096525" y="1489969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8553725" y="1489969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3" name="Shape 153"/>
              <p:cNvCxnSpPr/>
              <p:nvPr/>
            </p:nvCxnSpPr>
            <p:spPr>
              <a:xfrm>
                <a:off x="7343217" y="1794768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lg" w="lg" type="triangle"/>
                <a:tailEnd len="med" w="med" type="none"/>
              </a:ln>
            </p:spPr>
          </p:cxnSp>
        </p:grpSp>
        <p:grpSp>
          <p:nvGrpSpPr>
            <p:cNvPr id="154" name="Shape 154"/>
            <p:cNvGrpSpPr/>
            <p:nvPr/>
          </p:nvGrpSpPr>
          <p:grpSpPr>
            <a:xfrm>
              <a:off x="5687255" y="1616621"/>
              <a:ext cx="1972507" cy="457200"/>
              <a:chOff x="1380292" y="1295400"/>
              <a:chExt cx="1972507" cy="457200"/>
            </a:xfrm>
          </p:grpSpPr>
          <p:sp>
            <p:nvSpPr>
              <p:cNvPr id="155" name="Shape 155"/>
              <p:cNvSpPr/>
              <p:nvPr/>
            </p:nvSpPr>
            <p:spPr>
              <a:xfrm>
                <a:off x="1905000" y="1295400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2133600" y="12954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2590800" y="1295400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8" name="Shape 158"/>
              <p:cNvCxnSpPr/>
              <p:nvPr/>
            </p:nvCxnSpPr>
            <p:spPr>
              <a:xfrm>
                <a:off x="2705100" y="1447800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159" name="Shape 159"/>
              <p:cNvCxnSpPr/>
              <p:nvPr/>
            </p:nvCxnSpPr>
            <p:spPr>
              <a:xfrm>
                <a:off x="1380292" y="1600200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lg" w="lg" type="triangle"/>
                <a:tailEnd len="med" w="med" type="none"/>
              </a:ln>
            </p:spPr>
          </p:cxnSp>
        </p:grpSp>
      </p:grpSp>
      <p:grpSp>
        <p:nvGrpSpPr>
          <p:cNvPr id="160" name="Shape 160"/>
          <p:cNvGrpSpPr/>
          <p:nvPr/>
        </p:nvGrpSpPr>
        <p:grpSpPr>
          <a:xfrm>
            <a:off x="2798591" y="1616621"/>
            <a:ext cx="3422064" cy="457200"/>
            <a:chOff x="2798591" y="1616621"/>
            <a:chExt cx="3422064" cy="457200"/>
          </a:xfrm>
        </p:grpSpPr>
        <p:sp>
          <p:nvSpPr>
            <p:cNvPr id="161" name="Shape 161"/>
            <p:cNvSpPr/>
            <p:nvPr/>
          </p:nvSpPr>
          <p:spPr>
            <a:xfrm>
              <a:off x="4772855" y="1616621"/>
              <a:ext cx="2286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001455" y="1616621"/>
              <a:ext cx="4572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5458655" y="1616621"/>
              <a:ext cx="228600" cy="457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4" name="Shape 164"/>
            <p:cNvCxnSpPr/>
            <p:nvPr/>
          </p:nvCxnSpPr>
          <p:spPr>
            <a:xfrm>
              <a:off x="5572955" y="1769022"/>
              <a:ext cx="647700" cy="0"/>
            </a:xfrm>
            <a:prstGeom prst="straightConnector1">
              <a:avLst/>
            </a:prstGeom>
            <a:noFill/>
            <a:ln cap="sq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65" name="Shape 165"/>
            <p:cNvCxnSpPr/>
            <p:nvPr/>
          </p:nvCxnSpPr>
          <p:spPr>
            <a:xfrm>
              <a:off x="2798591" y="1921422"/>
              <a:ext cx="2097258" cy="0"/>
            </a:xfrm>
            <a:prstGeom prst="straightConnector1">
              <a:avLst/>
            </a:prstGeom>
            <a:noFill/>
            <a:ln cap="sq" cmpd="sng" w="22225">
              <a:solidFill>
                <a:schemeClr val="lt1"/>
              </a:solidFill>
              <a:prstDash val="solid"/>
              <a:round/>
              <a:headEnd len="lg" w="lg" type="triangle"/>
              <a:tailEnd len="med" w="med" type="none"/>
            </a:ln>
          </p:spPr>
        </p:cxnSp>
      </p:grpSp>
      <p:grpSp>
        <p:nvGrpSpPr>
          <p:cNvPr id="166" name="Shape 166"/>
          <p:cNvGrpSpPr/>
          <p:nvPr/>
        </p:nvGrpSpPr>
        <p:grpSpPr>
          <a:xfrm>
            <a:off x="414476" y="3505200"/>
            <a:ext cx="8150993" cy="457200"/>
            <a:chOff x="631331" y="1489968"/>
            <a:chExt cx="8150993" cy="457200"/>
          </a:xfrm>
        </p:grpSpPr>
        <p:grpSp>
          <p:nvGrpSpPr>
            <p:cNvPr id="167" name="Shape 167"/>
            <p:cNvGrpSpPr/>
            <p:nvPr/>
          </p:nvGrpSpPr>
          <p:grpSpPr>
            <a:xfrm>
              <a:off x="631331" y="1489969"/>
              <a:ext cx="1447799" cy="457200"/>
              <a:chOff x="631331" y="1489969"/>
              <a:chExt cx="1447799" cy="457200"/>
            </a:xfrm>
          </p:grpSpPr>
          <p:sp>
            <p:nvSpPr>
              <p:cNvPr id="168" name="Shape 168"/>
              <p:cNvSpPr/>
              <p:nvPr/>
            </p:nvSpPr>
            <p:spPr>
              <a:xfrm>
                <a:off x="631331" y="1489969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859930" y="1489969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1317130" y="1489969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1" name="Shape 171"/>
              <p:cNvCxnSpPr/>
              <p:nvPr/>
            </p:nvCxnSpPr>
            <p:spPr>
              <a:xfrm>
                <a:off x="1431430" y="1642368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172" name="Shape 172"/>
            <p:cNvGrpSpPr/>
            <p:nvPr/>
          </p:nvGrpSpPr>
          <p:grpSpPr>
            <a:xfrm>
              <a:off x="1558583" y="1489968"/>
              <a:ext cx="1972506" cy="457200"/>
              <a:chOff x="687187" y="2133600"/>
              <a:chExt cx="1972506" cy="457200"/>
            </a:xfrm>
          </p:grpSpPr>
          <p:sp>
            <p:nvSpPr>
              <p:cNvPr id="173" name="Shape 173"/>
              <p:cNvSpPr/>
              <p:nvPr/>
            </p:nvSpPr>
            <p:spPr>
              <a:xfrm>
                <a:off x="1211894" y="2133600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1440494" y="21336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1897693" y="2133600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6" name="Shape 176"/>
              <p:cNvCxnSpPr/>
              <p:nvPr/>
            </p:nvCxnSpPr>
            <p:spPr>
              <a:xfrm>
                <a:off x="2011993" y="2286000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177" name="Shape 177"/>
              <p:cNvCxnSpPr/>
              <p:nvPr/>
            </p:nvCxnSpPr>
            <p:spPr>
              <a:xfrm>
                <a:off x="687187" y="2438400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lg" w="lg" type="triangle"/>
                <a:tailEnd len="med" w="med" type="none"/>
              </a:ln>
            </p:spPr>
          </p:cxnSp>
        </p:grpSp>
        <p:grpSp>
          <p:nvGrpSpPr>
            <p:cNvPr id="178" name="Shape 178"/>
            <p:cNvGrpSpPr/>
            <p:nvPr/>
          </p:nvGrpSpPr>
          <p:grpSpPr>
            <a:xfrm>
              <a:off x="3015445" y="1489968"/>
              <a:ext cx="1972507" cy="457200"/>
              <a:chOff x="1498938" y="3073892"/>
              <a:chExt cx="1972507" cy="457200"/>
            </a:xfrm>
          </p:grpSpPr>
          <p:sp>
            <p:nvSpPr>
              <p:cNvPr id="179" name="Shape 179"/>
              <p:cNvSpPr/>
              <p:nvPr/>
            </p:nvSpPr>
            <p:spPr>
              <a:xfrm>
                <a:off x="2023646" y="3073892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2252246" y="3073892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2709446" y="3073892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2" name="Shape 182"/>
              <p:cNvCxnSpPr/>
              <p:nvPr/>
            </p:nvCxnSpPr>
            <p:spPr>
              <a:xfrm>
                <a:off x="2823746" y="3226292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183" name="Shape 183"/>
              <p:cNvCxnSpPr/>
              <p:nvPr/>
            </p:nvCxnSpPr>
            <p:spPr>
              <a:xfrm>
                <a:off x="1498938" y="3378692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lg" w="lg" type="triangle"/>
                <a:tailEnd len="med" w="med" type="none"/>
              </a:ln>
            </p:spPr>
          </p:cxnSp>
        </p:grpSp>
        <p:grpSp>
          <p:nvGrpSpPr>
            <p:cNvPr id="184" name="Shape 184"/>
            <p:cNvGrpSpPr/>
            <p:nvPr/>
          </p:nvGrpSpPr>
          <p:grpSpPr>
            <a:xfrm>
              <a:off x="7343217" y="1489969"/>
              <a:ext cx="1439107" cy="457200"/>
              <a:chOff x="7343217" y="1489969"/>
              <a:chExt cx="1439107" cy="457200"/>
            </a:xfrm>
          </p:grpSpPr>
          <p:sp>
            <p:nvSpPr>
              <p:cNvPr id="185" name="Shape 185"/>
              <p:cNvSpPr/>
              <p:nvPr/>
            </p:nvSpPr>
            <p:spPr>
              <a:xfrm>
                <a:off x="7867925" y="1489969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8096525" y="1489969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8553725" y="1489969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8" name="Shape 188"/>
              <p:cNvCxnSpPr/>
              <p:nvPr/>
            </p:nvCxnSpPr>
            <p:spPr>
              <a:xfrm>
                <a:off x="7343217" y="1794768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lg" w="lg" type="triangle"/>
                <a:tailEnd len="med" w="med" type="none"/>
              </a:ln>
            </p:spPr>
          </p:cxnSp>
        </p:grpSp>
        <p:grpSp>
          <p:nvGrpSpPr>
            <p:cNvPr id="189" name="Shape 189"/>
            <p:cNvGrpSpPr/>
            <p:nvPr/>
          </p:nvGrpSpPr>
          <p:grpSpPr>
            <a:xfrm>
              <a:off x="5904110" y="1489968"/>
              <a:ext cx="1972507" cy="457200"/>
              <a:chOff x="1380292" y="1295400"/>
              <a:chExt cx="1972507" cy="457200"/>
            </a:xfrm>
          </p:grpSpPr>
          <p:sp>
            <p:nvSpPr>
              <p:cNvPr id="190" name="Shape 190"/>
              <p:cNvSpPr/>
              <p:nvPr/>
            </p:nvSpPr>
            <p:spPr>
              <a:xfrm>
                <a:off x="1905000" y="1295400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2133600" y="12954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2590800" y="1295400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1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3" name="Shape 193"/>
              <p:cNvCxnSpPr/>
              <p:nvPr/>
            </p:nvCxnSpPr>
            <p:spPr>
              <a:xfrm>
                <a:off x="2705100" y="1447800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194" name="Shape 194"/>
              <p:cNvCxnSpPr/>
              <p:nvPr/>
            </p:nvCxnSpPr>
            <p:spPr>
              <a:xfrm>
                <a:off x="1380292" y="1600200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lg" w="lg" type="triangle"/>
                <a:tailEnd len="med" w="med" type="none"/>
              </a:ln>
            </p:spPr>
          </p:cxnSp>
        </p:grpSp>
        <p:grpSp>
          <p:nvGrpSpPr>
            <p:cNvPr id="195" name="Shape 195"/>
            <p:cNvGrpSpPr/>
            <p:nvPr/>
          </p:nvGrpSpPr>
          <p:grpSpPr>
            <a:xfrm>
              <a:off x="4465003" y="1489968"/>
              <a:ext cx="1972507" cy="457200"/>
              <a:chOff x="1380292" y="1295400"/>
              <a:chExt cx="1972507" cy="457200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1905000" y="1295400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2133600" y="12954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2590800" y="1295400"/>
                <a:ext cx="228600" cy="457200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9" name="Shape 199"/>
              <p:cNvCxnSpPr/>
              <p:nvPr/>
            </p:nvCxnSpPr>
            <p:spPr>
              <a:xfrm>
                <a:off x="2705100" y="1447800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00" name="Shape 200"/>
              <p:cNvCxnSpPr/>
              <p:nvPr/>
            </p:nvCxnSpPr>
            <p:spPr>
              <a:xfrm>
                <a:off x="1380292" y="1600200"/>
                <a:ext cx="647700" cy="0"/>
              </a:xfrm>
              <a:prstGeom prst="straightConnector1">
                <a:avLst/>
              </a:prstGeom>
              <a:noFill/>
              <a:ln cap="sq" cmpd="sng" w="22225">
                <a:solidFill>
                  <a:schemeClr val="lt1"/>
                </a:solidFill>
                <a:prstDash val="solid"/>
                <a:round/>
                <a:headEnd len="lg" w="lg" type="triangl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 Representation Comparison</a:t>
            </a:r>
          </a:p>
        </p:txBody>
      </p:sp>
      <p:graphicFrame>
        <p:nvGraphicFramePr>
          <p:cNvPr id="206" name="Shape 206"/>
          <p:cNvGraphicFramePr/>
          <p:nvPr/>
        </p:nvGraphicFramePr>
        <p:xfrm>
          <a:off x="4572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143000"/>
                <a:gridCol w="1066800"/>
                <a:gridCol w="12192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213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Θ(n)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7" name="Shape 207"/>
          <p:cNvGraphicFramePr/>
          <p:nvPr/>
        </p:nvGraphicFramePr>
        <p:xfrm>
          <a:off x="48006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143000"/>
                <a:gridCol w="1066800"/>
                <a:gridCol w="12192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Θ(1)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8" name="Shape 208"/>
          <p:cNvSpPr txBox="1"/>
          <p:nvPr/>
        </p:nvSpPr>
        <p:spPr>
          <a:xfrm>
            <a:off x="1295400" y="3618675"/>
            <a:ext cx="155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Dynamic Array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867400" y="3618675"/>
            <a:ext cx="115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Linked List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457200" y="4343400"/>
            <a:ext cx="7868371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dynamic array is better at random access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linked list is better at insertion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 is the dynamic array really so bad at adding to the end?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Amortized Analysis of AddLast 1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57200" y="1066800"/>
            <a:ext cx="7648118" cy="4031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Instead of analyzing the worst case for a single AddLast,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let’s analyze the worst case for k consecutive AddLasts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Let’s assume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Dynamic array starts out with room for 1 element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resize as soon as it fills (worse than reality)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Count an append as cost a, resize as cost r </a:t>
            </a:r>
            <a:r>
              <a:rPr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 element</a:t>
            </a:r>
            <a:br>
              <a:rPr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situations will occur at sizes that are powers of 2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Let’s count!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Amortized Analysis of AddLast 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495800" y="1066800"/>
            <a:ext cx="4267199" cy="560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 of AddLasts: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a + (1 + 2 + 4 + 8 + 16 + … + 2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  =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a + (2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1) a =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 of Resizes: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(1 + 2 + 4 + 8 + 16 + … + 2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r =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(2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k+2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1) 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cost: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+ (2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k+2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1) r  =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+ 2∙2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r  –  r =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k+1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(a+2r)  –  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 of AddLasts performed: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aseline="30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Average cost of an AddLast: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a+2r  –  r / 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(constant time)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k AddLasts can be done in Θ(k) time</a:t>
            </a:r>
          </a:p>
        </p:txBody>
      </p:sp>
      <p:graphicFrame>
        <p:nvGraphicFramePr>
          <p:cNvPr id="223" name="Shape 223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371600"/>
                <a:gridCol w="990600"/>
                <a:gridCol w="10668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Ending 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Cost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 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 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</a:t>
                      </a:r>
                      <a:r>
                        <a:rPr lang="en-US" sz="1800"/>
                        <a:t>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16r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  <a:r>
                        <a:rPr baseline="30000" lang="en-US" sz="1800"/>
                        <a:t>k</a:t>
                      </a:r>
                      <a:r>
                        <a:rPr lang="en-US" sz="1800"/>
                        <a:t>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4" name="Shape 224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371600"/>
                <a:gridCol w="990600"/>
                <a:gridCol w="10668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Ending 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Cost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 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 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</a:t>
                      </a:r>
                      <a:r>
                        <a:rPr lang="en-US" sz="1800"/>
                        <a:t>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16r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  <a:r>
                        <a:rPr baseline="30000" lang="en-US" sz="1800"/>
                        <a:t>k</a:t>
                      </a:r>
                      <a:r>
                        <a:rPr lang="en-US" sz="1800"/>
                        <a:t>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  <a:r>
                        <a:rPr baseline="30000" lang="en-US" sz="1800"/>
                        <a:t>k+1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aseline="3000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5" name="Shape 225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371600"/>
                <a:gridCol w="990600"/>
                <a:gridCol w="10668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Ending 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Cost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 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 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</a:t>
                      </a:r>
                      <a:r>
                        <a:rPr lang="en-US" sz="1800"/>
                        <a:t>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16r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  <a:r>
                        <a:rPr baseline="30000" lang="en-US" sz="1800"/>
                        <a:t>k</a:t>
                      </a:r>
                      <a:r>
                        <a:rPr lang="en-US" sz="1800"/>
                        <a:t>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  <a:r>
                        <a:rPr baseline="30000" lang="en-US" sz="1800"/>
                        <a:t>k+1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2</a:t>
                      </a:r>
                      <a:r>
                        <a:rPr baseline="30000" lang="en-US" sz="1800"/>
                        <a:t>k</a:t>
                      </a:r>
                      <a:r>
                        <a:rPr lang="en-US" sz="1800"/>
                        <a:t> 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aseline="3000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6" name="Shape 226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371600"/>
                <a:gridCol w="990600"/>
                <a:gridCol w="10668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Ending 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Cost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 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 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</a:t>
                      </a:r>
                      <a:r>
                        <a:rPr lang="en-US" sz="1800"/>
                        <a:t>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16r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  <a:r>
                        <a:rPr baseline="30000" lang="en-US" sz="1800"/>
                        <a:t>k</a:t>
                      </a:r>
                      <a:r>
                        <a:rPr lang="en-US" sz="1800"/>
                        <a:t>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  <a:r>
                        <a:rPr baseline="30000" lang="en-US" sz="1800"/>
                        <a:t>k+1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2</a:t>
                      </a:r>
                      <a:r>
                        <a:rPr baseline="30000" lang="en-US" sz="1800"/>
                        <a:t>k</a:t>
                      </a:r>
                      <a:r>
                        <a:rPr lang="en-US" sz="1800"/>
                        <a:t> 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Resize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2</a:t>
                      </a:r>
                      <a:r>
                        <a:rPr baseline="30000" lang="en-US" sz="1800"/>
                        <a:t>k+1</a:t>
                      </a:r>
                      <a:r>
                        <a:rPr lang="en-US" sz="1800"/>
                        <a:t> r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List Representation Comparison</a:t>
            </a:r>
          </a:p>
        </p:txBody>
      </p:sp>
      <p:graphicFrame>
        <p:nvGraphicFramePr>
          <p:cNvPr id="232" name="Shape 232"/>
          <p:cNvGraphicFramePr/>
          <p:nvPr/>
        </p:nvGraphicFramePr>
        <p:xfrm>
          <a:off x="4572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295400"/>
                <a:gridCol w="1066800"/>
                <a:gridCol w="12192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k</a:t>
                      </a:r>
                      <a:r>
                        <a:rPr lang="en-US" sz="1800"/>
                        <a:t> AddLasts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Θ(k)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Θ(k)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213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Θ(n)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33" name="Shape 233"/>
          <p:cNvGraphicFramePr/>
          <p:nvPr/>
        </p:nvGraphicFramePr>
        <p:xfrm>
          <a:off x="48006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295400"/>
                <a:gridCol w="1066800"/>
                <a:gridCol w="12192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AddLast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AddAt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Θ(1)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4" name="Shape 234"/>
          <p:cNvSpPr txBox="1"/>
          <p:nvPr/>
        </p:nvSpPr>
        <p:spPr>
          <a:xfrm>
            <a:off x="1295400" y="3618675"/>
            <a:ext cx="155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Dynamic Array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5867400" y="3618675"/>
            <a:ext cx="115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Linked List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457200" y="4343400"/>
            <a:ext cx="6107698" cy="1138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dynamic array is better at random access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linked list is better at insertion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Abstraction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304800" y="1447800"/>
            <a:ext cx="8610599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set provides an unindexed collection of elements without duplicates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Methods: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element into the set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Remove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element from the set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Lookup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element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Iterate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through the 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Search Tree Representation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04800" y="1066800"/>
            <a:ext cx="8470885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tree in which every node in the left subtree is smaller and every node in the right subtree is larger.</a:t>
            </a:r>
          </a:p>
        </p:txBody>
      </p:sp>
      <p:grpSp>
        <p:nvGrpSpPr>
          <p:cNvPr id="249" name="Shape 249"/>
          <p:cNvGrpSpPr/>
          <p:nvPr/>
        </p:nvGrpSpPr>
        <p:grpSpPr>
          <a:xfrm>
            <a:off x="381000" y="2218633"/>
            <a:ext cx="2821177" cy="2315592"/>
            <a:chOff x="381000" y="2218633"/>
            <a:chExt cx="2821177" cy="2315592"/>
          </a:xfrm>
        </p:grpSpPr>
        <p:sp>
          <p:nvSpPr>
            <p:cNvPr id="250" name="Shape 250"/>
            <p:cNvSpPr/>
            <p:nvPr/>
          </p:nvSpPr>
          <p:spPr>
            <a:xfrm>
              <a:off x="2744977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381000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252" name="Shape 252"/>
            <p:cNvCxnSpPr/>
            <p:nvPr/>
          </p:nvCxnSpPr>
          <p:spPr>
            <a:xfrm>
              <a:off x="2113131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53" name="Shape 253"/>
            <p:cNvCxnSpPr/>
            <p:nvPr/>
          </p:nvCxnSpPr>
          <p:spPr>
            <a:xfrm>
              <a:off x="1511819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254" name="Shape 254"/>
            <p:cNvSpPr/>
            <p:nvPr/>
          </p:nvSpPr>
          <p:spPr>
            <a:xfrm>
              <a:off x="1591471" y="2218633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cxnSp>
          <p:nvCxnSpPr>
            <p:cNvPr id="255" name="Shape 255"/>
            <p:cNvCxnSpPr/>
            <p:nvPr/>
          </p:nvCxnSpPr>
          <p:spPr>
            <a:xfrm>
              <a:off x="883919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56" name="Shape 256"/>
            <p:cNvCxnSpPr/>
            <p:nvPr/>
          </p:nvCxnSpPr>
          <p:spPr>
            <a:xfrm>
              <a:off x="2721304" y="3394509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57" name="Shape 257"/>
            <p:cNvCxnSpPr/>
            <p:nvPr/>
          </p:nvCxnSpPr>
          <p:spPr>
            <a:xfrm>
              <a:off x="1265213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258" name="Shape 258"/>
            <p:cNvSpPr/>
            <p:nvPr/>
          </p:nvSpPr>
          <p:spPr>
            <a:xfrm>
              <a:off x="2309824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838200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1273204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grpSp>
        <p:nvGrpSpPr>
          <p:cNvPr id="261" name="Shape 261"/>
          <p:cNvGrpSpPr/>
          <p:nvPr/>
        </p:nvGrpSpPr>
        <p:grpSpPr>
          <a:xfrm>
            <a:off x="381000" y="2218633"/>
            <a:ext cx="2821177" cy="2315592"/>
            <a:chOff x="381000" y="2218633"/>
            <a:chExt cx="2821177" cy="2315592"/>
          </a:xfrm>
        </p:grpSpPr>
        <p:sp>
          <p:nvSpPr>
            <p:cNvPr id="262" name="Shape 262"/>
            <p:cNvSpPr/>
            <p:nvPr/>
          </p:nvSpPr>
          <p:spPr>
            <a:xfrm>
              <a:off x="2744977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381000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264" name="Shape 264"/>
            <p:cNvCxnSpPr/>
            <p:nvPr/>
          </p:nvCxnSpPr>
          <p:spPr>
            <a:xfrm>
              <a:off x="2113131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65" name="Shape 265"/>
            <p:cNvCxnSpPr/>
            <p:nvPr/>
          </p:nvCxnSpPr>
          <p:spPr>
            <a:xfrm>
              <a:off x="1511819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266" name="Shape 266"/>
            <p:cNvSpPr/>
            <p:nvPr/>
          </p:nvSpPr>
          <p:spPr>
            <a:xfrm>
              <a:off x="1591471" y="2218633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cxnSp>
          <p:nvCxnSpPr>
            <p:cNvPr id="267" name="Shape 267"/>
            <p:cNvCxnSpPr/>
            <p:nvPr/>
          </p:nvCxnSpPr>
          <p:spPr>
            <a:xfrm>
              <a:off x="883919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68" name="Shape 268"/>
            <p:cNvCxnSpPr/>
            <p:nvPr/>
          </p:nvCxnSpPr>
          <p:spPr>
            <a:xfrm>
              <a:off x="2721304" y="3394509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69" name="Shape 269"/>
            <p:cNvCxnSpPr/>
            <p:nvPr/>
          </p:nvCxnSpPr>
          <p:spPr>
            <a:xfrm>
              <a:off x="1265213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270" name="Shape 270"/>
            <p:cNvSpPr/>
            <p:nvPr/>
          </p:nvSpPr>
          <p:spPr>
            <a:xfrm>
              <a:off x="2309824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838200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72" name="Shape 272"/>
            <p:cNvSpPr/>
            <p:nvPr/>
          </p:nvSpPr>
          <p:spPr>
            <a:xfrm>
              <a:off x="1273204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grpSp>
        <p:nvGrpSpPr>
          <p:cNvPr id="273" name="Shape 273"/>
          <p:cNvGrpSpPr/>
          <p:nvPr/>
        </p:nvGrpSpPr>
        <p:grpSpPr>
          <a:xfrm>
            <a:off x="381000" y="2218633"/>
            <a:ext cx="2821177" cy="2315592"/>
            <a:chOff x="381000" y="2218633"/>
            <a:chExt cx="2821177" cy="2315592"/>
          </a:xfrm>
        </p:grpSpPr>
        <p:sp>
          <p:nvSpPr>
            <p:cNvPr id="274" name="Shape 274"/>
            <p:cNvSpPr/>
            <p:nvPr/>
          </p:nvSpPr>
          <p:spPr>
            <a:xfrm>
              <a:off x="2744977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381000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276" name="Shape 276"/>
            <p:cNvCxnSpPr/>
            <p:nvPr/>
          </p:nvCxnSpPr>
          <p:spPr>
            <a:xfrm>
              <a:off x="2113131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77" name="Shape 277"/>
            <p:cNvCxnSpPr/>
            <p:nvPr/>
          </p:nvCxnSpPr>
          <p:spPr>
            <a:xfrm>
              <a:off x="1511819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278" name="Shape 278"/>
            <p:cNvSpPr/>
            <p:nvPr/>
          </p:nvSpPr>
          <p:spPr>
            <a:xfrm>
              <a:off x="1591471" y="2218633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cxnSp>
          <p:nvCxnSpPr>
            <p:cNvPr id="279" name="Shape 279"/>
            <p:cNvCxnSpPr/>
            <p:nvPr/>
          </p:nvCxnSpPr>
          <p:spPr>
            <a:xfrm>
              <a:off x="883919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80" name="Shape 280"/>
            <p:cNvCxnSpPr/>
            <p:nvPr/>
          </p:nvCxnSpPr>
          <p:spPr>
            <a:xfrm>
              <a:off x="2721304" y="3394509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81" name="Shape 281"/>
            <p:cNvCxnSpPr/>
            <p:nvPr/>
          </p:nvCxnSpPr>
          <p:spPr>
            <a:xfrm>
              <a:off x="1265213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282" name="Shape 282"/>
            <p:cNvSpPr/>
            <p:nvPr/>
          </p:nvSpPr>
          <p:spPr>
            <a:xfrm>
              <a:off x="2309824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838200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1273204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381000" y="2218633"/>
            <a:ext cx="2821177" cy="2315592"/>
            <a:chOff x="381000" y="2218633"/>
            <a:chExt cx="2821177" cy="2315592"/>
          </a:xfrm>
        </p:grpSpPr>
        <p:sp>
          <p:nvSpPr>
            <p:cNvPr id="286" name="Shape 286"/>
            <p:cNvSpPr/>
            <p:nvPr/>
          </p:nvSpPr>
          <p:spPr>
            <a:xfrm>
              <a:off x="2744977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381000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288" name="Shape 288"/>
            <p:cNvCxnSpPr/>
            <p:nvPr/>
          </p:nvCxnSpPr>
          <p:spPr>
            <a:xfrm>
              <a:off x="2113131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89" name="Shape 289"/>
            <p:cNvCxnSpPr/>
            <p:nvPr/>
          </p:nvCxnSpPr>
          <p:spPr>
            <a:xfrm>
              <a:off x="1511819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290" name="Shape 290"/>
            <p:cNvSpPr/>
            <p:nvPr/>
          </p:nvSpPr>
          <p:spPr>
            <a:xfrm>
              <a:off x="1591471" y="2218633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cxnSp>
          <p:nvCxnSpPr>
            <p:cNvPr id="291" name="Shape 291"/>
            <p:cNvCxnSpPr/>
            <p:nvPr/>
          </p:nvCxnSpPr>
          <p:spPr>
            <a:xfrm>
              <a:off x="883919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92" name="Shape 292"/>
            <p:cNvCxnSpPr/>
            <p:nvPr/>
          </p:nvCxnSpPr>
          <p:spPr>
            <a:xfrm>
              <a:off x="2721304" y="3394509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93" name="Shape 293"/>
            <p:cNvCxnSpPr/>
            <p:nvPr/>
          </p:nvCxnSpPr>
          <p:spPr>
            <a:xfrm>
              <a:off x="1265213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294" name="Shape 294"/>
            <p:cNvSpPr/>
            <p:nvPr/>
          </p:nvSpPr>
          <p:spPr>
            <a:xfrm>
              <a:off x="2309824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838200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1273204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381000" y="2218633"/>
            <a:ext cx="2821177" cy="2315592"/>
            <a:chOff x="381000" y="2218633"/>
            <a:chExt cx="2821177" cy="2315592"/>
          </a:xfrm>
        </p:grpSpPr>
        <p:sp>
          <p:nvSpPr>
            <p:cNvPr id="298" name="Shape 298"/>
            <p:cNvSpPr/>
            <p:nvPr/>
          </p:nvSpPr>
          <p:spPr>
            <a:xfrm>
              <a:off x="2744977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381000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300" name="Shape 300"/>
            <p:cNvCxnSpPr/>
            <p:nvPr/>
          </p:nvCxnSpPr>
          <p:spPr>
            <a:xfrm>
              <a:off x="2113131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01" name="Shape 301"/>
            <p:cNvCxnSpPr/>
            <p:nvPr/>
          </p:nvCxnSpPr>
          <p:spPr>
            <a:xfrm>
              <a:off x="1511819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02" name="Shape 302"/>
            <p:cNvSpPr/>
            <p:nvPr/>
          </p:nvSpPr>
          <p:spPr>
            <a:xfrm>
              <a:off x="1591471" y="2218633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cxnSp>
          <p:nvCxnSpPr>
            <p:cNvPr id="303" name="Shape 303"/>
            <p:cNvCxnSpPr/>
            <p:nvPr/>
          </p:nvCxnSpPr>
          <p:spPr>
            <a:xfrm>
              <a:off x="883919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04" name="Shape 304"/>
            <p:cNvCxnSpPr/>
            <p:nvPr/>
          </p:nvCxnSpPr>
          <p:spPr>
            <a:xfrm>
              <a:off x="2721304" y="3394509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05" name="Shape 305"/>
            <p:cNvCxnSpPr/>
            <p:nvPr/>
          </p:nvCxnSpPr>
          <p:spPr>
            <a:xfrm>
              <a:off x="1265213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06" name="Shape 306"/>
            <p:cNvSpPr/>
            <p:nvPr/>
          </p:nvSpPr>
          <p:spPr>
            <a:xfrm>
              <a:off x="2309824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838200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1273204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grpSp>
        <p:nvGrpSpPr>
          <p:cNvPr id="309" name="Shape 309"/>
          <p:cNvGrpSpPr/>
          <p:nvPr/>
        </p:nvGrpSpPr>
        <p:grpSpPr>
          <a:xfrm>
            <a:off x="381000" y="2218633"/>
            <a:ext cx="2821177" cy="2315592"/>
            <a:chOff x="381000" y="2218633"/>
            <a:chExt cx="2821177" cy="2315592"/>
          </a:xfrm>
        </p:grpSpPr>
        <p:sp>
          <p:nvSpPr>
            <p:cNvPr id="310" name="Shape 310"/>
            <p:cNvSpPr/>
            <p:nvPr/>
          </p:nvSpPr>
          <p:spPr>
            <a:xfrm>
              <a:off x="2744977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381000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312" name="Shape 312"/>
            <p:cNvCxnSpPr/>
            <p:nvPr/>
          </p:nvCxnSpPr>
          <p:spPr>
            <a:xfrm>
              <a:off x="2113131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13" name="Shape 313"/>
            <p:cNvCxnSpPr/>
            <p:nvPr/>
          </p:nvCxnSpPr>
          <p:spPr>
            <a:xfrm>
              <a:off x="1511819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14" name="Shape 314"/>
            <p:cNvSpPr/>
            <p:nvPr/>
          </p:nvSpPr>
          <p:spPr>
            <a:xfrm>
              <a:off x="1591471" y="2218633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cxnSp>
          <p:nvCxnSpPr>
            <p:cNvPr id="315" name="Shape 315"/>
            <p:cNvCxnSpPr/>
            <p:nvPr/>
          </p:nvCxnSpPr>
          <p:spPr>
            <a:xfrm>
              <a:off x="883919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16" name="Shape 316"/>
            <p:cNvCxnSpPr/>
            <p:nvPr/>
          </p:nvCxnSpPr>
          <p:spPr>
            <a:xfrm>
              <a:off x="2721304" y="3394509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17" name="Shape 317"/>
            <p:cNvCxnSpPr/>
            <p:nvPr/>
          </p:nvCxnSpPr>
          <p:spPr>
            <a:xfrm>
              <a:off x="1265213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18" name="Shape 318"/>
            <p:cNvSpPr/>
            <p:nvPr/>
          </p:nvSpPr>
          <p:spPr>
            <a:xfrm>
              <a:off x="2309824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838200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1273204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381000" y="2218633"/>
            <a:ext cx="2821177" cy="2315592"/>
            <a:chOff x="381000" y="2218633"/>
            <a:chExt cx="2821177" cy="2315592"/>
          </a:xfrm>
        </p:grpSpPr>
        <p:sp>
          <p:nvSpPr>
            <p:cNvPr id="322" name="Shape 322"/>
            <p:cNvSpPr/>
            <p:nvPr/>
          </p:nvSpPr>
          <p:spPr>
            <a:xfrm>
              <a:off x="2744977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381000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324" name="Shape 324"/>
            <p:cNvCxnSpPr/>
            <p:nvPr/>
          </p:nvCxnSpPr>
          <p:spPr>
            <a:xfrm>
              <a:off x="2113131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25" name="Shape 325"/>
            <p:cNvCxnSpPr/>
            <p:nvPr/>
          </p:nvCxnSpPr>
          <p:spPr>
            <a:xfrm>
              <a:off x="1511819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26" name="Shape 326"/>
            <p:cNvSpPr/>
            <p:nvPr/>
          </p:nvSpPr>
          <p:spPr>
            <a:xfrm>
              <a:off x="1591471" y="2218633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cxnSp>
          <p:nvCxnSpPr>
            <p:cNvPr id="327" name="Shape 327"/>
            <p:cNvCxnSpPr/>
            <p:nvPr/>
          </p:nvCxnSpPr>
          <p:spPr>
            <a:xfrm>
              <a:off x="883919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28" name="Shape 328"/>
            <p:cNvCxnSpPr/>
            <p:nvPr/>
          </p:nvCxnSpPr>
          <p:spPr>
            <a:xfrm>
              <a:off x="2721304" y="3394509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29" name="Shape 329"/>
            <p:cNvCxnSpPr/>
            <p:nvPr/>
          </p:nvCxnSpPr>
          <p:spPr>
            <a:xfrm>
              <a:off x="1265213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30" name="Shape 330"/>
            <p:cNvSpPr/>
            <p:nvPr/>
          </p:nvSpPr>
          <p:spPr>
            <a:xfrm>
              <a:off x="2309824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838200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1273204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grpSp>
        <p:nvGrpSpPr>
          <p:cNvPr id="333" name="Shape 333"/>
          <p:cNvGrpSpPr/>
          <p:nvPr/>
        </p:nvGrpSpPr>
        <p:grpSpPr>
          <a:xfrm>
            <a:off x="381000" y="2218633"/>
            <a:ext cx="2821177" cy="2315592"/>
            <a:chOff x="381000" y="2218633"/>
            <a:chExt cx="2821177" cy="2315592"/>
          </a:xfrm>
        </p:grpSpPr>
        <p:sp>
          <p:nvSpPr>
            <p:cNvPr id="334" name="Shape 334"/>
            <p:cNvSpPr/>
            <p:nvPr/>
          </p:nvSpPr>
          <p:spPr>
            <a:xfrm>
              <a:off x="2744977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381000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336" name="Shape 336"/>
            <p:cNvCxnSpPr/>
            <p:nvPr/>
          </p:nvCxnSpPr>
          <p:spPr>
            <a:xfrm>
              <a:off x="2113131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37" name="Shape 337"/>
            <p:cNvCxnSpPr/>
            <p:nvPr/>
          </p:nvCxnSpPr>
          <p:spPr>
            <a:xfrm>
              <a:off x="1511819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38" name="Shape 338"/>
            <p:cNvSpPr/>
            <p:nvPr/>
          </p:nvSpPr>
          <p:spPr>
            <a:xfrm>
              <a:off x="1591471" y="2218633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cxnSp>
          <p:nvCxnSpPr>
            <p:cNvPr id="339" name="Shape 339"/>
            <p:cNvCxnSpPr/>
            <p:nvPr/>
          </p:nvCxnSpPr>
          <p:spPr>
            <a:xfrm>
              <a:off x="883919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40" name="Shape 340"/>
            <p:cNvCxnSpPr/>
            <p:nvPr/>
          </p:nvCxnSpPr>
          <p:spPr>
            <a:xfrm>
              <a:off x="2721304" y="3394509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41" name="Shape 341"/>
            <p:cNvCxnSpPr/>
            <p:nvPr/>
          </p:nvCxnSpPr>
          <p:spPr>
            <a:xfrm>
              <a:off x="1265213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42" name="Shape 342"/>
            <p:cNvSpPr/>
            <p:nvPr/>
          </p:nvSpPr>
          <p:spPr>
            <a:xfrm>
              <a:off x="2309824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x="838200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44" name="Shape 344"/>
            <p:cNvSpPr/>
            <p:nvPr/>
          </p:nvSpPr>
          <p:spPr>
            <a:xfrm>
              <a:off x="1273204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grpSp>
        <p:nvGrpSpPr>
          <p:cNvPr id="345" name="Shape 345"/>
          <p:cNvGrpSpPr/>
          <p:nvPr/>
        </p:nvGrpSpPr>
        <p:grpSpPr>
          <a:xfrm>
            <a:off x="381000" y="2218633"/>
            <a:ext cx="2821177" cy="3153373"/>
            <a:chOff x="381000" y="2218633"/>
            <a:chExt cx="2821177" cy="3153373"/>
          </a:xfrm>
        </p:grpSpPr>
        <p:sp>
          <p:nvSpPr>
            <p:cNvPr id="346" name="Shape 346"/>
            <p:cNvSpPr/>
            <p:nvPr/>
          </p:nvSpPr>
          <p:spPr>
            <a:xfrm>
              <a:off x="2744977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381000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348" name="Shape 348"/>
            <p:cNvCxnSpPr/>
            <p:nvPr/>
          </p:nvCxnSpPr>
          <p:spPr>
            <a:xfrm>
              <a:off x="2113131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49" name="Shape 349"/>
            <p:cNvCxnSpPr/>
            <p:nvPr/>
          </p:nvCxnSpPr>
          <p:spPr>
            <a:xfrm>
              <a:off x="1511819" y="2336115"/>
              <a:ext cx="0" cy="949906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50" name="Shape 350"/>
            <p:cNvSpPr/>
            <p:nvPr/>
          </p:nvSpPr>
          <p:spPr>
            <a:xfrm>
              <a:off x="1591471" y="2218633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cxnSp>
          <p:nvCxnSpPr>
            <p:cNvPr id="351" name="Shape 351"/>
            <p:cNvCxnSpPr/>
            <p:nvPr/>
          </p:nvCxnSpPr>
          <p:spPr>
            <a:xfrm>
              <a:off x="883919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52" name="Shape 352"/>
            <p:cNvCxnSpPr/>
            <p:nvPr/>
          </p:nvCxnSpPr>
          <p:spPr>
            <a:xfrm>
              <a:off x="2721304" y="3394509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53" name="Shape 353"/>
            <p:cNvCxnSpPr/>
            <p:nvPr/>
          </p:nvCxnSpPr>
          <p:spPr>
            <a:xfrm>
              <a:off x="1265213" y="338637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54" name="Shape 354"/>
            <p:cNvSpPr/>
            <p:nvPr/>
          </p:nvSpPr>
          <p:spPr>
            <a:xfrm>
              <a:off x="2309824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355" name="Shape 355"/>
            <p:cNvSpPr/>
            <p:nvPr/>
          </p:nvSpPr>
          <p:spPr>
            <a:xfrm>
              <a:off x="838200" y="3174905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1730403" y="4914807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cxnSp>
          <p:nvCxnSpPr>
            <p:cNvPr id="357" name="Shape 357"/>
            <p:cNvCxnSpPr/>
            <p:nvPr/>
          </p:nvCxnSpPr>
          <p:spPr>
            <a:xfrm>
              <a:off x="1684683" y="4232290"/>
              <a:ext cx="0" cy="731519"/>
            </a:xfrm>
            <a:prstGeom prst="straightConnector1">
              <a:avLst/>
            </a:prstGeom>
            <a:noFill/>
            <a:ln cap="flat" cmpd="sng" w="222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358" name="Shape 358"/>
            <p:cNvSpPr/>
            <p:nvPr/>
          </p:nvSpPr>
          <p:spPr>
            <a:xfrm>
              <a:off x="1273204" y="4077026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sp>
        <p:nvSpPr>
          <p:cNvPr id="359" name="Shape 359"/>
          <p:cNvSpPr txBox="1"/>
          <p:nvPr/>
        </p:nvSpPr>
        <p:spPr>
          <a:xfrm>
            <a:off x="3573260" y="2133600"/>
            <a:ext cx="534213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Insert, remove, and lookup all involve binary search tree walk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requires in-order binary tree traversal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BSTs can be unbalanced: “binary stick”</a:t>
            </a:r>
          </a:p>
        </p:txBody>
      </p:sp>
      <p:graphicFrame>
        <p:nvGraphicFramePr>
          <p:cNvPr id="360" name="Shape 360"/>
          <p:cNvGraphicFramePr/>
          <p:nvPr/>
        </p:nvGraphicFramePr>
        <p:xfrm>
          <a:off x="4427442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61" name="Shape 361"/>
          <p:cNvGraphicFramePr/>
          <p:nvPr/>
        </p:nvGraphicFramePr>
        <p:xfrm>
          <a:off x="4427442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62" name="Shape 362"/>
          <p:cNvGraphicFramePr/>
          <p:nvPr/>
        </p:nvGraphicFramePr>
        <p:xfrm>
          <a:off x="4427442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63" name="Shape 363"/>
          <p:cNvGraphicFramePr/>
          <p:nvPr/>
        </p:nvGraphicFramePr>
        <p:xfrm>
          <a:off x="4427442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64" name="Shape 364"/>
          <p:cNvGraphicFramePr/>
          <p:nvPr/>
        </p:nvGraphicFramePr>
        <p:xfrm>
          <a:off x="4427442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65" name="Shape 365"/>
          <p:cNvGraphicFramePr/>
          <p:nvPr/>
        </p:nvGraphicFramePr>
        <p:xfrm>
          <a:off x="4427442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66" name="Shape 366"/>
          <p:cNvGraphicFramePr/>
          <p:nvPr/>
        </p:nvGraphicFramePr>
        <p:xfrm>
          <a:off x="4427442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67" name="Shape 367"/>
          <p:cNvGraphicFramePr/>
          <p:nvPr/>
        </p:nvGraphicFramePr>
        <p:xfrm>
          <a:off x="4427442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68" name="Shape 368"/>
          <p:cNvGraphicFramePr/>
          <p:nvPr/>
        </p:nvGraphicFramePr>
        <p:xfrm>
          <a:off x="4427442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{BAB589BC-10A8-450D-9791-D231C4CCE73F}</a:tableStyleId>
              </a:tblPr>
              <a:tblGrid>
                <a:gridCol w="1195375"/>
                <a:gridCol w="1143000"/>
                <a:gridCol w="129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Insert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Remove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Lookup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Iterate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Θ(n)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9" name="Shape 369"/>
          <p:cNvSpPr txBox="1"/>
          <p:nvPr/>
        </p:nvSpPr>
        <p:spPr>
          <a:xfrm>
            <a:off x="883919" y="5715000"/>
            <a:ext cx="130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Look up 9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982315" y="5717139"/>
            <a:ext cx="130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