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308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2" r:id="rId12"/>
    <p:sldId id="311" r:id="rId13"/>
    <p:sldId id="315" r:id="rId14"/>
    <p:sldId id="313" r:id="rId15"/>
    <p:sldId id="314" r:id="rId16"/>
    <p:sldId id="316" r:id="rId17"/>
    <p:sldId id="31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4503" y="1066800"/>
            <a:ext cx="69064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Complexity analysis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Basic algorithms and data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Divide and conquer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Graph decomposition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Graph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Number theoretic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Greedy algorithms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Dynamic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Linear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NP Completeness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Coping with NP Completeness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9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One-time pad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Symmetric and public-key encryption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RSA Encryption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Key generation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Encryption/decryption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Signing/verification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Encryption in e-commerce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Optimal choice property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Greedy choice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Minimum spanning tree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Kruskal’s</a:t>
            </a:r>
            <a:r>
              <a:rPr lang="en-US" sz="3200" dirty="0" smtClean="0"/>
              <a:t>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Prim’s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Cut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Union-find data structure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Sort </a:t>
            </a:r>
            <a:r>
              <a:rPr lang="en-US" sz="3200" dirty="0"/>
              <a:t>s</a:t>
            </a:r>
            <a:r>
              <a:rPr lang="en-US" sz="3200" dirty="0" smtClean="0"/>
              <a:t>tability</a:t>
            </a:r>
            <a:r>
              <a:rPr lang="en-US" sz="3200" dirty="0" smtClean="0"/>
              <a:t>, counting sort, radix sort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27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Comparison to greedy algorithms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Overlapping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Recursive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Memoizing</a:t>
            </a:r>
            <a:r>
              <a:rPr lang="en-US" sz="3200" dirty="0" smtClean="0"/>
              <a:t> vs. filling in </a:t>
            </a:r>
            <a:r>
              <a:rPr lang="en-US" sz="3200" dirty="0" smtClean="0"/>
              <a:t>tables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Extracting optimal solution</a:t>
            </a:r>
            <a:endParaRPr lang="en-US" sz="32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0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Linear programs for solving some optimization problems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Feasible region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Feasible, unbounded, and infeasible programs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Duality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Basic understanding of Simplex algorithm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69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 Completeness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Decision, search, and optimization problems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The sets P and NP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Polynomial-time reductions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NP-Completeness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Proofs of NP-Completeness via reduction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Proof of NP-Completeness from first principles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1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Coping with NP Completeness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</a:t>
            </a:r>
            <a:r>
              <a:rPr lang="en-US" sz="3200" dirty="0" smtClean="0"/>
              <a:t>Intelligent backtracking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Branch and bound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Approximation algorithms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TSP if triangle inequality holds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Set cover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Knapsack </a:t>
            </a:r>
            <a:r>
              <a:rPr lang="en-US" sz="3200" dirty="0" smtClean="0"/>
              <a:t>problem</a:t>
            </a:r>
            <a:endParaRPr lang="en-US" sz="32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49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P ≠ 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758" y="1371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world of search problems is a </a:t>
            </a:r>
            <a:r>
              <a:rPr lang="en-US" sz="2400" dirty="0" smtClean="0"/>
              <a:t>bleak landscape</a:t>
            </a:r>
            <a:r>
              <a:rPr lang="en-US" sz="2400" dirty="0"/>
              <a:t>. There are a few spots </a:t>
            </a:r>
            <a:r>
              <a:rPr lang="en-US" sz="2400" dirty="0" smtClean="0"/>
              <a:t>of light---brilliant </a:t>
            </a:r>
            <a:r>
              <a:rPr lang="en-US" sz="2400" dirty="0"/>
              <a:t>algorithmic </a:t>
            </a:r>
            <a:r>
              <a:rPr lang="en-US" sz="2400" dirty="0" smtClean="0"/>
              <a:t>ideas---each </a:t>
            </a:r>
            <a:r>
              <a:rPr lang="en-US" sz="2400" dirty="0"/>
              <a:t>illuminating </a:t>
            </a:r>
            <a:r>
              <a:rPr lang="en-US" sz="2400" dirty="0" smtClean="0"/>
              <a:t>a small </a:t>
            </a:r>
            <a:r>
              <a:rPr lang="en-US" sz="2400" dirty="0"/>
              <a:t>area around it (the problems that reduce to it; two of these areas, linear and </a:t>
            </a:r>
            <a:r>
              <a:rPr lang="en-US" sz="2400" dirty="0" smtClean="0"/>
              <a:t>dynamic programming</a:t>
            </a:r>
            <a:r>
              <a:rPr lang="en-US" sz="2400" dirty="0"/>
              <a:t>, are in fact decently large). </a:t>
            </a:r>
            <a:r>
              <a:rPr lang="en-US" sz="2400" dirty="0" smtClean="0"/>
              <a:t> But </a:t>
            </a:r>
            <a:r>
              <a:rPr lang="en-US" sz="2400" dirty="0"/>
              <a:t>the remaining vast expanse is pitch dark: </a:t>
            </a:r>
            <a:r>
              <a:rPr lang="en-US" sz="2400" dirty="0" smtClean="0"/>
              <a:t>NP</a:t>
            </a:r>
            <a:r>
              <a:rPr lang="en-US" sz="2400" b="1" dirty="0" smtClean="0"/>
              <a:t>-</a:t>
            </a:r>
            <a:r>
              <a:rPr lang="en-US" sz="2400" dirty="0" smtClean="0"/>
              <a:t>complete.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From </a:t>
            </a:r>
            <a:r>
              <a:rPr lang="en-US" sz="2400" i="1" dirty="0" smtClean="0"/>
              <a:t>Algorithms</a:t>
            </a:r>
            <a:r>
              <a:rPr lang="en-US" sz="2400" dirty="0" smtClean="0"/>
              <a:t> by </a:t>
            </a:r>
            <a:r>
              <a:rPr lang="en-US" sz="2400" dirty="0" err="1" smtClean="0"/>
              <a:t>Dasgupta</a:t>
            </a:r>
            <a:r>
              <a:rPr lang="en-US" sz="2400" dirty="0" smtClean="0"/>
              <a:t>, Papadimitriou, and </a:t>
            </a:r>
            <a:r>
              <a:rPr lang="en-US" sz="2400" dirty="0" err="1" smtClean="0"/>
              <a:t>Vazirani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10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P = 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758" y="13716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P = NP, then the world would be a </a:t>
            </a:r>
            <a:r>
              <a:rPr lang="en-US" sz="2400" dirty="0" smtClean="0"/>
              <a:t>profoundly different </a:t>
            </a:r>
            <a:r>
              <a:rPr lang="en-US" sz="2400" dirty="0"/>
              <a:t>place than we usually assume it to be. </a:t>
            </a:r>
            <a:r>
              <a:rPr lang="en-US" sz="2400" dirty="0" smtClean="0"/>
              <a:t> There </a:t>
            </a:r>
            <a:r>
              <a:rPr lang="en-US" sz="2400" dirty="0"/>
              <a:t>would be no </a:t>
            </a:r>
            <a:r>
              <a:rPr lang="en-US" sz="2400" dirty="0" smtClean="0"/>
              <a:t>special value </a:t>
            </a:r>
            <a:r>
              <a:rPr lang="en-US" sz="2400" dirty="0"/>
              <a:t>in ‘creative leaps,’ no fundamental gap between solving a problem </a:t>
            </a:r>
            <a:r>
              <a:rPr lang="en-US" sz="2400" dirty="0" smtClean="0"/>
              <a:t>and recognizing </a:t>
            </a:r>
            <a:r>
              <a:rPr lang="en-US" sz="2400" dirty="0"/>
              <a:t>the solution once it’s </a:t>
            </a:r>
            <a:r>
              <a:rPr lang="en-US" sz="2400" dirty="0" smtClean="0"/>
              <a:t>found. Everyone </a:t>
            </a:r>
            <a:r>
              <a:rPr lang="en-US" sz="2400" dirty="0"/>
              <a:t>who could </a:t>
            </a:r>
            <a:r>
              <a:rPr lang="en-US" sz="2400" dirty="0" smtClean="0"/>
              <a:t>appreciate a </a:t>
            </a:r>
            <a:r>
              <a:rPr lang="en-US" sz="2400" dirty="0"/>
              <a:t>symphony would be Mozart; everyone who could follow a </a:t>
            </a:r>
            <a:r>
              <a:rPr lang="en-US" sz="2400" dirty="0" smtClean="0"/>
              <a:t>step-by-step argument </a:t>
            </a:r>
            <a:r>
              <a:rPr lang="en-US" sz="2400" dirty="0"/>
              <a:t>would be </a:t>
            </a:r>
            <a:r>
              <a:rPr lang="en-US" sz="2400" dirty="0" smtClean="0"/>
              <a:t>Gauss; everyone </a:t>
            </a:r>
            <a:r>
              <a:rPr lang="en-US" sz="2400" dirty="0"/>
              <a:t>who could recognize a good </a:t>
            </a:r>
            <a:r>
              <a:rPr lang="en-US" sz="2400" dirty="0" smtClean="0"/>
              <a:t>investment strategy </a:t>
            </a:r>
            <a:r>
              <a:rPr lang="en-US" sz="2400" dirty="0"/>
              <a:t>would be Warren </a:t>
            </a:r>
            <a:r>
              <a:rPr lang="en-US" sz="2400" dirty="0" smtClean="0"/>
              <a:t>Buffett.  It’s </a:t>
            </a:r>
            <a:r>
              <a:rPr lang="en-US" sz="2400" dirty="0"/>
              <a:t>possible to put the point in Darwinian terms: if this is the sort of universe we inhabited, why wouldn’t we already have evolved to take advantage of it?</a:t>
            </a:r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2400" dirty="0" smtClean="0"/>
              <a:t>Scott Aaronson, University </a:t>
            </a:r>
            <a:r>
              <a:rPr lang="en-US" sz="2400" smtClean="0"/>
              <a:t>of Texas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7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You Prove </a:t>
            </a:r>
            <a:r>
              <a:rPr lang="en-US" dirty="0" smtClean="0"/>
              <a:t>P ≠ </a:t>
            </a:r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758" y="1371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You’l</a:t>
            </a:r>
            <a:r>
              <a:rPr lang="en-US" sz="2400" dirty="0" smtClean="0"/>
              <a:t>l never again have to pay for your drinks in any town that has a highly ranked computer science department.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85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Entire semester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Sections 0.1-0.3, 1.1-1.4,  2.1-2.4, 3.1-3.4, 4.1-4.7, 5.1, 5.4, 6.1-6.4, 6.7, 7.1, 7.4, 7.6, 8.1-8.3, 9.1-9.2 from text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These review slides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All assignments and quizzes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Some </a:t>
            </a:r>
            <a:r>
              <a:rPr lang="en-US" sz="2400" dirty="0"/>
              <a:t>q</a:t>
            </a:r>
            <a:r>
              <a:rPr lang="en-US" sz="2400" dirty="0" smtClean="0"/>
              <a:t>uizzes test your understanding of algorithms from class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Assignments and other quizzes test your ability to build on algorithms from class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Both are important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63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23570"/>
            <a:ext cx="8381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Rationale for asymptotic analysis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Doubling behavior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Experimental complexity analysis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Using summations to analyze loops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Using recurrence relations to analyze recursion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O, </a:t>
            </a:r>
            <a:r>
              <a:rPr lang="el-GR" sz="3200" dirty="0" smtClean="0"/>
              <a:t>Ω</a:t>
            </a:r>
            <a:r>
              <a:rPr lang="en-US" sz="3200" dirty="0" smtClean="0"/>
              <a:t>, </a:t>
            </a:r>
            <a:r>
              <a:rPr lang="el-GR" sz="3200" dirty="0" smtClean="0"/>
              <a:t>Θ</a:t>
            </a:r>
            <a:r>
              <a:rPr lang="en-US" sz="3200" dirty="0" smtClean="0"/>
              <a:t>, o, </a:t>
            </a:r>
            <a:r>
              <a:rPr lang="el-GR" sz="3200" dirty="0" smtClean="0"/>
              <a:t>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56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Searching in an array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Linear search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Binary search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Sorting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Selection 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nsertion 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Quicksort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Mergesort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Lists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Dynamic arrays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Linked lists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Sets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(Balanced) binary search trees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Hash tables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Maps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(Balanced) binary search trees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Hash tables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2296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Typical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Recursive multiplication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Karatsuba</a:t>
            </a:r>
            <a:r>
              <a:rPr lang="en-US" sz="3200" dirty="0" smtClean="0"/>
              <a:t> multiplication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Quicksort and </a:t>
            </a:r>
            <a:r>
              <a:rPr lang="en-US" sz="3200" dirty="0" err="1" smtClean="0"/>
              <a:t>mergesort</a:t>
            </a:r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Quickselect</a:t>
            </a:r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Dominant element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Performance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Recurrence relations and Master </a:t>
            </a:r>
            <a:r>
              <a:rPr lang="en-US" sz="3200" dirty="0"/>
              <a:t>T</a:t>
            </a:r>
            <a:r>
              <a:rPr lang="en-US" sz="3200" dirty="0" smtClean="0"/>
              <a:t>heorem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Blended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Tail recursion elimination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Theoretical limits: Lower bound on sorting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Divide and conquer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Graph decomposition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Graph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Decomposition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762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Types of and uses for graphs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Directed vs. undirected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Weighted vs. </a:t>
            </a:r>
            <a:r>
              <a:rPr lang="en-US" sz="2000" dirty="0" err="1" smtClean="0"/>
              <a:t>unweighted</a:t>
            </a:r>
            <a:endParaRPr lang="en-US" sz="20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Sparse vs. dense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Cyclic vs. acyclic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Graph representations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Adjacency matrix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Adjacency list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Depth-first search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Pre/post times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Edge classification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Cycle detection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DAGs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Linearization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Algorithms on DAGs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1" y="335280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en-US" sz="2000" dirty="0" smtClean="0"/>
              <a:t>Components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Connected components on undirected graphs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Strongly connected components on directed graphs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Breadth-first search</a:t>
            </a:r>
            <a:br>
              <a:rPr lang="en-US" sz="3200" dirty="0" smtClean="0"/>
            </a:br>
            <a:endParaRPr lang="en-US" sz="3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Shortest-path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Update operation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Bellman-Ford algorithm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Shortest paths in DAGs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Dijkstra’s algorithm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3. 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Theoretic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Modular arithmetic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Modular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Modular exponentiation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Euclid’s GCD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Extended Euclid (modular multiplicative inverse)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Prime numbers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Fermat’s Little Theorem, Lagrange Theorem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Probabilistic primality testing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511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Major Topics</vt:lpstr>
      <vt:lpstr>Coverage</vt:lpstr>
      <vt:lpstr>Complexity Analysis</vt:lpstr>
      <vt:lpstr>Basic Algorithms</vt:lpstr>
      <vt:lpstr>Basic Data Structures</vt:lpstr>
      <vt:lpstr>Divide and Conquer</vt:lpstr>
      <vt:lpstr>Graph Decomposition</vt:lpstr>
      <vt:lpstr>Graph Search</vt:lpstr>
      <vt:lpstr>Number Theoretic Algorithms</vt:lpstr>
      <vt:lpstr>Cryptography</vt:lpstr>
      <vt:lpstr>Greedy Algorithms</vt:lpstr>
      <vt:lpstr>Dynamic Programming</vt:lpstr>
      <vt:lpstr>Linear Programming</vt:lpstr>
      <vt:lpstr>NP Completeness</vt:lpstr>
      <vt:lpstr>Coping with NP Completeness</vt:lpstr>
      <vt:lpstr>If P ≠ NP</vt:lpstr>
      <vt:lpstr>If P = NP</vt:lpstr>
      <vt:lpstr>If You Prove P ≠ NP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373</cp:revision>
  <dcterms:created xsi:type="dcterms:W3CDTF">2012-01-06T20:07:23Z</dcterms:created>
  <dcterms:modified xsi:type="dcterms:W3CDTF">2017-04-21T20:19:48Z</dcterms:modified>
</cp:coreProperties>
</file>