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49" r:id="rId2"/>
    <p:sldId id="370" r:id="rId3"/>
    <p:sldId id="368" r:id="rId4"/>
    <p:sldId id="362" r:id="rId5"/>
    <p:sldId id="363" r:id="rId6"/>
    <p:sldId id="364" r:id="rId7"/>
    <p:sldId id="365" r:id="rId8"/>
    <p:sldId id="366" r:id="rId9"/>
    <p:sldId id="367" r:id="rId10"/>
    <p:sldId id="371" r:id="rId11"/>
    <p:sldId id="373" r:id="rId12"/>
    <p:sldId id="374" r:id="rId13"/>
    <p:sldId id="375" r:id="rId14"/>
    <p:sldId id="354" r:id="rId15"/>
    <p:sldId id="376" r:id="rId16"/>
    <p:sldId id="377" r:id="rId17"/>
    <p:sldId id="378" r:id="rId18"/>
    <p:sldId id="379" r:id="rId19"/>
    <p:sldId id="3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A1327BC-A485-402B-A6C6-A873C4CE4754}">
          <p14:sldIdLst>
            <p14:sldId id="349"/>
            <p14:sldId id="370"/>
            <p14:sldId id="368"/>
            <p14:sldId id="362"/>
            <p14:sldId id="363"/>
            <p14:sldId id="364"/>
            <p14:sldId id="365"/>
            <p14:sldId id="366"/>
            <p14:sldId id="367"/>
            <p14:sldId id="371"/>
            <p14:sldId id="373"/>
            <p14:sldId id="374"/>
            <p14:sldId id="375"/>
            <p14:sldId id="354"/>
            <p14:sldId id="376"/>
            <p14:sldId id="377"/>
            <p14:sldId id="378"/>
            <p14:sldId id="379"/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999"/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/>
  </p:normalViewPr>
  <p:slideViewPr>
    <p:cSldViewPr>
      <p:cViewPr varScale="1">
        <p:scale>
          <a:sx n="89" d="100"/>
          <a:sy n="89" d="100"/>
        </p:scale>
        <p:origin x="773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54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21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33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06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36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19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88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06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49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0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41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57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78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02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9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44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6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Shortest Paths Problem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55142" y="1379236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1000" y="2928457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95600" y="2928457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750662" y="4572000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5"/>
            <a:endCxn id="9" idx="1"/>
          </p:cNvCxnSpPr>
          <p:nvPr/>
        </p:nvCxnSpPr>
        <p:spPr>
          <a:xfrm>
            <a:off x="2045387" y="1769481"/>
            <a:ext cx="917168" cy="1225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8" idx="7"/>
          </p:cNvCxnSpPr>
          <p:nvPr/>
        </p:nvCxnSpPr>
        <p:spPr>
          <a:xfrm flipH="1">
            <a:off x="771245" y="1769481"/>
            <a:ext cx="950852" cy="1225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10" idx="1"/>
          </p:cNvCxnSpPr>
          <p:nvPr/>
        </p:nvCxnSpPr>
        <p:spPr>
          <a:xfrm>
            <a:off x="771245" y="3318702"/>
            <a:ext cx="1046372" cy="1320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8" idx="6"/>
          </p:cNvCxnSpPr>
          <p:nvPr/>
        </p:nvCxnSpPr>
        <p:spPr>
          <a:xfrm flipH="1">
            <a:off x="838200" y="3157057"/>
            <a:ext cx="2057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7"/>
            <a:endCxn id="9" idx="3"/>
          </p:cNvCxnSpPr>
          <p:nvPr/>
        </p:nvCxnSpPr>
        <p:spPr>
          <a:xfrm flipV="1">
            <a:off x="2140907" y="3318702"/>
            <a:ext cx="821648" cy="1320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384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55714" y="283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93714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93714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93914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40842" y="5730731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can we find the shortest paths from A to every vertex using linear programming?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3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Dual of Shortest Paths Program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219200"/>
            <a:ext cx="1942648" cy="2308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max: A + B + C + D;</a:t>
            </a:r>
          </a:p>
          <a:p>
            <a:endParaRPr lang="en-US" dirty="0"/>
          </a:p>
          <a:p>
            <a:r>
              <a:rPr lang="en-US" dirty="0" smtClean="0"/>
              <a:t>A = 0;</a:t>
            </a:r>
          </a:p>
          <a:p>
            <a:r>
              <a:rPr lang="en-US" dirty="0" smtClean="0"/>
              <a:t>B &lt;= A + 5;</a:t>
            </a:r>
          </a:p>
          <a:p>
            <a:r>
              <a:rPr lang="en-US" dirty="0" smtClean="0"/>
              <a:t>B &lt;= C + 1;</a:t>
            </a:r>
          </a:p>
          <a:p>
            <a:r>
              <a:rPr lang="en-US" dirty="0" smtClean="0"/>
              <a:t>C &lt;= A + 3;</a:t>
            </a:r>
          </a:p>
          <a:p>
            <a:r>
              <a:rPr lang="en-US" dirty="0" smtClean="0"/>
              <a:t>C &lt;= D + 4;</a:t>
            </a:r>
          </a:p>
          <a:p>
            <a:r>
              <a:rPr lang="en-US" dirty="0" smtClean="0"/>
              <a:t>D &lt;= B + 2;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1773198"/>
            <a:ext cx="1401346" cy="1754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uA</a:t>
            </a:r>
            <a:r>
              <a:rPr lang="en-US" dirty="0" smtClean="0"/>
              <a:t> = 0</a:t>
            </a:r>
          </a:p>
          <a:p>
            <a:r>
              <a:rPr lang="en-US" dirty="0" err="1" smtClean="0"/>
              <a:t>vB</a:t>
            </a:r>
            <a:r>
              <a:rPr lang="en-US" dirty="0" smtClean="0"/>
              <a:t> ≤ </a:t>
            </a:r>
            <a:r>
              <a:rPr lang="en-US" dirty="0" err="1" smtClean="0"/>
              <a:t>vA</a:t>
            </a:r>
            <a:r>
              <a:rPr lang="en-US" dirty="0" smtClean="0"/>
              <a:t> + 5v</a:t>
            </a:r>
          </a:p>
          <a:p>
            <a:r>
              <a:rPr lang="en-US" dirty="0" err="1" smtClean="0"/>
              <a:t>wB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</a:t>
            </a:r>
            <a:r>
              <a:rPr lang="en-US" dirty="0" err="1" smtClean="0"/>
              <a:t>wC</a:t>
            </a:r>
            <a:r>
              <a:rPr lang="en-US" dirty="0" smtClean="0"/>
              <a:t> + w</a:t>
            </a:r>
          </a:p>
          <a:p>
            <a:r>
              <a:rPr lang="en-US" dirty="0" err="1" smtClean="0"/>
              <a:t>xC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 + 3x</a:t>
            </a:r>
          </a:p>
          <a:p>
            <a:r>
              <a:rPr lang="en-US" dirty="0" err="1" smtClean="0"/>
              <a:t>yC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</a:t>
            </a:r>
            <a:r>
              <a:rPr lang="en-US" dirty="0" err="1" smtClean="0"/>
              <a:t>yD</a:t>
            </a:r>
            <a:r>
              <a:rPr lang="en-US" dirty="0" smtClean="0"/>
              <a:t> + 4y</a:t>
            </a:r>
          </a:p>
          <a:p>
            <a:r>
              <a:rPr lang="en-US" dirty="0" err="1" smtClean="0"/>
              <a:t>zD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</a:t>
            </a:r>
            <a:r>
              <a:rPr lang="en-US" dirty="0" err="1" smtClean="0"/>
              <a:t>zB</a:t>
            </a:r>
            <a:r>
              <a:rPr lang="en-US" dirty="0" smtClean="0"/>
              <a:t> + 2z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35814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62400" y="3581400"/>
            <a:ext cx="1473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Multiply by</a:t>
            </a:r>
            <a:br>
              <a:rPr lang="en-US" dirty="0" smtClean="0"/>
            </a:br>
            <a:r>
              <a:rPr lang="en-US" dirty="0" smtClean="0"/>
              <a:t>new variables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79684" y="1752600"/>
            <a:ext cx="1401346" cy="1754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uA</a:t>
            </a:r>
            <a:r>
              <a:rPr lang="en-US" dirty="0" smtClean="0"/>
              <a:t> = 0</a:t>
            </a:r>
          </a:p>
          <a:p>
            <a:r>
              <a:rPr lang="en-US" dirty="0" err="1" smtClean="0"/>
              <a:t>vB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5v</a:t>
            </a:r>
          </a:p>
          <a:p>
            <a:r>
              <a:rPr lang="en-US" dirty="0" err="1" smtClean="0"/>
              <a:t>wB</a:t>
            </a:r>
            <a:r>
              <a:rPr lang="en-US" dirty="0" smtClean="0"/>
              <a:t> – </a:t>
            </a:r>
            <a:r>
              <a:rPr lang="en-US" dirty="0" err="1" smtClean="0"/>
              <a:t>wC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w</a:t>
            </a:r>
          </a:p>
          <a:p>
            <a:r>
              <a:rPr lang="en-US" dirty="0" err="1" smtClean="0"/>
              <a:t>xC</a:t>
            </a:r>
            <a:r>
              <a:rPr lang="en-US" dirty="0" smtClean="0"/>
              <a:t> – 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3x</a:t>
            </a:r>
          </a:p>
          <a:p>
            <a:r>
              <a:rPr lang="en-US" dirty="0" err="1" smtClean="0"/>
              <a:t>yC</a:t>
            </a:r>
            <a:r>
              <a:rPr lang="en-US" dirty="0" smtClean="0"/>
              <a:t> – </a:t>
            </a:r>
            <a:r>
              <a:rPr lang="en-US" dirty="0" err="1" smtClean="0"/>
              <a:t>yD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4y</a:t>
            </a:r>
          </a:p>
          <a:p>
            <a:r>
              <a:rPr lang="en-US" dirty="0" err="1" smtClean="0"/>
              <a:t>zD</a:t>
            </a:r>
            <a:r>
              <a:rPr lang="en-US" dirty="0" smtClean="0"/>
              <a:t> – </a:t>
            </a:r>
            <a:r>
              <a:rPr lang="en-US" dirty="0" err="1" smtClean="0"/>
              <a:t>zB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2z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00800" y="3581400"/>
            <a:ext cx="11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Rearrange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86701" y="4800600"/>
            <a:ext cx="6447599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(u-v-x)A  +  (</a:t>
            </a:r>
            <a:r>
              <a:rPr lang="en-US" dirty="0" err="1" smtClean="0"/>
              <a:t>v+w-z</a:t>
            </a:r>
            <a:r>
              <a:rPr lang="en-US" dirty="0" smtClean="0"/>
              <a:t>)B  +  (</a:t>
            </a:r>
            <a:r>
              <a:rPr lang="en-US" dirty="0" err="1" smtClean="0"/>
              <a:t>x+y-w</a:t>
            </a:r>
            <a:r>
              <a:rPr lang="en-US" dirty="0" smtClean="0"/>
              <a:t>)C  +  (z-y)D  &lt;=  5v + w + 3x + 4y + 2z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24200" y="5193268"/>
            <a:ext cx="22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and collect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4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/>
      <p:bldP spid="25" grpId="0" animBg="1"/>
      <p:bldP spid="26" grpId="0"/>
      <p:bldP spid="27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Dual of Shortest Paths Program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86701" y="1371600"/>
            <a:ext cx="6447599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(u-v-x)A  +  (</a:t>
            </a:r>
            <a:r>
              <a:rPr lang="en-US" dirty="0" err="1" smtClean="0"/>
              <a:t>v+w-z</a:t>
            </a:r>
            <a:r>
              <a:rPr lang="en-US" dirty="0" smtClean="0"/>
              <a:t>)B  +  (</a:t>
            </a:r>
            <a:r>
              <a:rPr lang="en-US" dirty="0" err="1" smtClean="0"/>
              <a:t>x+y-w</a:t>
            </a:r>
            <a:r>
              <a:rPr lang="en-US" dirty="0" smtClean="0"/>
              <a:t>)C  +  (z-y)D  ≤  5v + w + 3x + 4y + 2z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24200" y="1764268"/>
            <a:ext cx="22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and collect terms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1163" y="2373868"/>
            <a:ext cx="194585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max:  A + B + C + 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51044" y="2754868"/>
            <a:ext cx="223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Objective from primal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24200" y="3352800"/>
            <a:ext cx="2629246" cy="30162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min:  5v + w + 3x + 4y + 2z</a:t>
            </a:r>
          </a:p>
          <a:p>
            <a:endParaRPr lang="en-US" sz="1000" dirty="0"/>
          </a:p>
          <a:p>
            <a:r>
              <a:rPr lang="en-US" dirty="0" smtClean="0"/>
              <a:t>u-v-x ≥ 1</a:t>
            </a:r>
          </a:p>
          <a:p>
            <a:r>
              <a:rPr lang="en-US" dirty="0" err="1" smtClean="0"/>
              <a:t>v+w-z</a:t>
            </a:r>
            <a:r>
              <a:rPr lang="en-US" dirty="0" smtClean="0"/>
              <a:t> </a:t>
            </a:r>
            <a:r>
              <a:rPr lang="en-US" dirty="0"/>
              <a:t>≥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x+y-w</a:t>
            </a:r>
            <a:r>
              <a:rPr lang="en-US" dirty="0" smtClean="0"/>
              <a:t> </a:t>
            </a:r>
            <a:r>
              <a:rPr lang="en-US" dirty="0"/>
              <a:t>≥</a:t>
            </a:r>
            <a:r>
              <a:rPr lang="en-US" dirty="0" smtClean="0"/>
              <a:t> 1</a:t>
            </a:r>
          </a:p>
          <a:p>
            <a:r>
              <a:rPr lang="en-US" dirty="0" smtClean="0"/>
              <a:t>z-y </a:t>
            </a:r>
            <a:r>
              <a:rPr lang="en-US" dirty="0"/>
              <a:t>≥</a:t>
            </a:r>
            <a:r>
              <a:rPr lang="en-US" dirty="0" smtClean="0"/>
              <a:t> 1</a:t>
            </a:r>
          </a:p>
          <a:p>
            <a:r>
              <a:rPr lang="en-US" dirty="0" smtClean="0"/>
              <a:t>v ≥ 0</a:t>
            </a:r>
          </a:p>
          <a:p>
            <a:r>
              <a:rPr lang="en-US" dirty="0" smtClean="0"/>
              <a:t>w ≥ 0</a:t>
            </a:r>
          </a:p>
          <a:p>
            <a:r>
              <a:rPr lang="en-US" dirty="0" smtClean="0"/>
              <a:t>x ≥ 0</a:t>
            </a:r>
          </a:p>
          <a:p>
            <a:r>
              <a:rPr lang="en-US" dirty="0" smtClean="0"/>
              <a:t>y ≥ 0</a:t>
            </a:r>
          </a:p>
          <a:p>
            <a:r>
              <a:rPr lang="en-US" dirty="0" smtClean="0"/>
              <a:t>z ≥ 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64184" y="6488668"/>
            <a:ext cx="14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Dual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2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Dual of Shortest Paths Program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1524000"/>
            <a:ext cx="2667000" cy="30162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min:  5v + w + 3x + 4y + 2z;</a:t>
            </a:r>
          </a:p>
          <a:p>
            <a:endParaRPr lang="en-US" sz="1000" dirty="0"/>
          </a:p>
          <a:p>
            <a:r>
              <a:rPr lang="en-US" dirty="0" smtClean="0"/>
              <a:t>u-v-x  &gt;=  1;</a:t>
            </a:r>
          </a:p>
          <a:p>
            <a:r>
              <a:rPr lang="en-US" dirty="0" err="1" smtClean="0"/>
              <a:t>v+w-z</a:t>
            </a:r>
            <a:r>
              <a:rPr lang="en-US" dirty="0" smtClean="0"/>
              <a:t>  &gt;=  1;</a:t>
            </a:r>
          </a:p>
          <a:p>
            <a:r>
              <a:rPr lang="en-US" dirty="0" err="1" smtClean="0"/>
              <a:t>x+y-w</a:t>
            </a:r>
            <a:r>
              <a:rPr lang="en-US" dirty="0" smtClean="0"/>
              <a:t> </a:t>
            </a:r>
            <a:r>
              <a:rPr lang="en-US" dirty="0"/>
              <a:t>&gt;=</a:t>
            </a:r>
            <a:r>
              <a:rPr lang="en-US" dirty="0" smtClean="0"/>
              <a:t>  1;</a:t>
            </a:r>
          </a:p>
          <a:p>
            <a:r>
              <a:rPr lang="en-US" dirty="0" smtClean="0"/>
              <a:t>z-y </a:t>
            </a:r>
            <a:r>
              <a:rPr lang="en-US" dirty="0"/>
              <a:t>&gt;=</a:t>
            </a:r>
            <a:r>
              <a:rPr lang="en-US" dirty="0" smtClean="0"/>
              <a:t>  1;</a:t>
            </a:r>
          </a:p>
          <a:p>
            <a:r>
              <a:rPr lang="en-US" dirty="0" smtClean="0"/>
              <a:t>v </a:t>
            </a:r>
            <a:r>
              <a:rPr lang="en-US" dirty="0"/>
              <a:t>&gt;=</a:t>
            </a:r>
            <a:r>
              <a:rPr lang="en-US" dirty="0" smtClean="0"/>
              <a:t>  0;</a:t>
            </a:r>
          </a:p>
          <a:p>
            <a:r>
              <a:rPr lang="en-US" dirty="0" smtClean="0"/>
              <a:t>w </a:t>
            </a:r>
            <a:r>
              <a:rPr lang="en-US" dirty="0"/>
              <a:t>&gt;=</a:t>
            </a:r>
            <a:r>
              <a:rPr lang="en-US" dirty="0" smtClean="0"/>
              <a:t>  0;</a:t>
            </a:r>
          </a:p>
          <a:p>
            <a:r>
              <a:rPr lang="en-US" dirty="0" smtClean="0"/>
              <a:t>x </a:t>
            </a:r>
            <a:r>
              <a:rPr lang="en-US" dirty="0"/>
              <a:t>&gt;=</a:t>
            </a:r>
            <a:r>
              <a:rPr lang="en-US" dirty="0" smtClean="0"/>
              <a:t>  0;</a:t>
            </a:r>
          </a:p>
          <a:p>
            <a:r>
              <a:rPr lang="en-US" dirty="0" smtClean="0"/>
              <a:t>y </a:t>
            </a:r>
            <a:r>
              <a:rPr lang="en-US" dirty="0"/>
              <a:t>&gt;=</a:t>
            </a:r>
            <a:r>
              <a:rPr lang="en-US" dirty="0" smtClean="0"/>
              <a:t>  0;</a:t>
            </a:r>
          </a:p>
          <a:p>
            <a:r>
              <a:rPr lang="en-US" dirty="0" smtClean="0"/>
              <a:t>z </a:t>
            </a:r>
            <a:r>
              <a:rPr lang="en-US" dirty="0"/>
              <a:t>&gt;=</a:t>
            </a:r>
            <a:r>
              <a:rPr lang="en-US" dirty="0" smtClean="0"/>
              <a:t>  0;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59184" y="4659868"/>
            <a:ext cx="14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Dual 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1524000"/>
            <a:ext cx="2590800" cy="30162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min:  13</a:t>
            </a:r>
          </a:p>
          <a:p>
            <a:endParaRPr lang="en-US" sz="1000" dirty="0"/>
          </a:p>
          <a:p>
            <a:r>
              <a:rPr lang="en-US" dirty="0" smtClean="0"/>
              <a:t>u = 4</a:t>
            </a:r>
          </a:p>
          <a:p>
            <a:r>
              <a:rPr lang="en-US" dirty="0" smtClean="0"/>
              <a:t>v = 0</a:t>
            </a:r>
          </a:p>
          <a:p>
            <a:r>
              <a:rPr lang="en-US" dirty="0" smtClean="0"/>
              <a:t>w = 2</a:t>
            </a:r>
          </a:p>
          <a:p>
            <a:r>
              <a:rPr lang="en-US" dirty="0" smtClean="0"/>
              <a:t>x = 3</a:t>
            </a:r>
          </a:p>
          <a:p>
            <a:r>
              <a:rPr lang="en-US" dirty="0" smtClean="0"/>
              <a:t>y = 0</a:t>
            </a:r>
          </a:p>
          <a:p>
            <a:r>
              <a:rPr lang="en-US" dirty="0" smtClean="0"/>
              <a:t>z = 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73681" y="46482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18394" y="5715000"/>
            <a:ext cx="481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there a physical interpretation of this program?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Dual of Shortest Paths Program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1371600"/>
            <a:ext cx="2667000" cy="16312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min:  5v + w + 3x + 4y + 2z;</a:t>
            </a:r>
          </a:p>
          <a:p>
            <a:endParaRPr lang="en-US" sz="1000" dirty="0"/>
          </a:p>
          <a:p>
            <a:r>
              <a:rPr lang="en-US" dirty="0" smtClean="0"/>
              <a:t>u-v-x  &gt;=  1;</a:t>
            </a:r>
          </a:p>
          <a:p>
            <a:r>
              <a:rPr lang="en-US" dirty="0" err="1" smtClean="0"/>
              <a:t>v+w-z</a:t>
            </a:r>
            <a:r>
              <a:rPr lang="en-US" dirty="0" smtClean="0"/>
              <a:t>  &gt;=  1;</a:t>
            </a:r>
          </a:p>
          <a:p>
            <a:r>
              <a:rPr lang="en-US" dirty="0" err="1" smtClean="0"/>
              <a:t>x+y-w</a:t>
            </a:r>
            <a:r>
              <a:rPr lang="en-US" dirty="0" smtClean="0"/>
              <a:t> </a:t>
            </a:r>
            <a:r>
              <a:rPr lang="en-US" dirty="0"/>
              <a:t>&gt;=</a:t>
            </a:r>
            <a:r>
              <a:rPr lang="en-US" dirty="0" smtClean="0"/>
              <a:t>  1;</a:t>
            </a:r>
          </a:p>
          <a:p>
            <a:r>
              <a:rPr lang="en-US" dirty="0" smtClean="0"/>
              <a:t>z-y </a:t>
            </a:r>
            <a:r>
              <a:rPr lang="en-US" dirty="0"/>
              <a:t>&gt;=</a:t>
            </a:r>
            <a:r>
              <a:rPr lang="en-US" dirty="0" smtClean="0"/>
              <a:t>  1;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3032105"/>
            <a:ext cx="14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Dual 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899118"/>
            <a:ext cx="2590800" cy="21852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min:  13</a:t>
            </a:r>
          </a:p>
          <a:p>
            <a:endParaRPr lang="en-US" sz="1000" dirty="0"/>
          </a:p>
          <a:p>
            <a:r>
              <a:rPr lang="en-US" dirty="0" smtClean="0"/>
              <a:t>u = 4</a:t>
            </a:r>
          </a:p>
          <a:p>
            <a:r>
              <a:rPr lang="en-US" dirty="0" smtClean="0"/>
              <a:t>v = 0</a:t>
            </a:r>
          </a:p>
          <a:p>
            <a:r>
              <a:rPr lang="en-US" dirty="0" smtClean="0"/>
              <a:t>w = 2</a:t>
            </a:r>
          </a:p>
          <a:p>
            <a:r>
              <a:rPr lang="en-US" dirty="0" smtClean="0"/>
              <a:t>x = 3</a:t>
            </a:r>
          </a:p>
          <a:p>
            <a:r>
              <a:rPr lang="en-US" dirty="0" smtClean="0"/>
              <a:t>y = 0</a:t>
            </a:r>
          </a:p>
          <a:p>
            <a:r>
              <a:rPr lang="en-US" dirty="0" smtClean="0"/>
              <a:t>z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4248" y="608433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93742" y="1219200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419600" y="2768421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934200" y="2768421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9262" y="4411964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5"/>
            <a:endCxn id="12" idx="1"/>
          </p:cNvCxnSpPr>
          <p:nvPr/>
        </p:nvCxnSpPr>
        <p:spPr>
          <a:xfrm>
            <a:off x="6083987" y="1609445"/>
            <a:ext cx="917168" cy="1225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1" idx="7"/>
          </p:cNvCxnSpPr>
          <p:nvPr/>
        </p:nvCxnSpPr>
        <p:spPr>
          <a:xfrm flipH="1">
            <a:off x="4809845" y="1609445"/>
            <a:ext cx="950852" cy="1225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5"/>
            <a:endCxn id="15" idx="1"/>
          </p:cNvCxnSpPr>
          <p:nvPr/>
        </p:nvCxnSpPr>
        <p:spPr>
          <a:xfrm>
            <a:off x="4809845" y="3158666"/>
            <a:ext cx="1046372" cy="1320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11" idx="6"/>
          </p:cNvCxnSpPr>
          <p:nvPr/>
        </p:nvCxnSpPr>
        <p:spPr>
          <a:xfrm flipH="1">
            <a:off x="4876800" y="2997021"/>
            <a:ext cx="2057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7"/>
            <a:endCxn id="12" idx="3"/>
          </p:cNvCxnSpPr>
          <p:nvPr/>
        </p:nvCxnSpPr>
        <p:spPr>
          <a:xfrm flipV="1">
            <a:off x="6179507" y="3158666"/>
            <a:ext cx="821648" cy="1320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77000" y="1897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94314" y="2671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32314" y="1897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32314" y="36616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32514" y="3649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20820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48400" y="208203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292452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43791" y="3529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34000" y="35814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5715000"/>
            <a:ext cx="4086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solution shows how many times each</a:t>
            </a:r>
            <a:br>
              <a:rPr lang="en-US" dirty="0" smtClean="0"/>
            </a:br>
            <a:r>
              <a:rPr lang="en-US" dirty="0" smtClean="0"/>
              <a:t>edge is “used” in the shortest path tree!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7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  <p:bldP spid="27" grpId="0"/>
      <p:bldP spid="28" grpId="0"/>
      <p:bldP spid="29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Programming Algorithms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395948"/>
            <a:ext cx="87726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Simplex algorithm was discovered by </a:t>
            </a:r>
            <a:r>
              <a:rPr lang="en-US" sz="2000" dirty="0"/>
              <a:t>George </a:t>
            </a:r>
            <a:r>
              <a:rPr lang="en-US" sz="2000" dirty="0" err="1"/>
              <a:t>Dantzig</a:t>
            </a:r>
            <a:r>
              <a:rPr lang="en-US" sz="2000" dirty="0"/>
              <a:t> in </a:t>
            </a:r>
            <a:r>
              <a:rPr lang="en-US" sz="2000" dirty="0" smtClean="0"/>
              <a:t>1947.</a:t>
            </a:r>
          </a:p>
          <a:p>
            <a:r>
              <a:rPr lang="en-US" sz="2000" dirty="0" smtClean="0"/>
              <a:t>	It requires exponential time in the worst case,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but performs well in practice </a:t>
            </a:r>
          </a:p>
          <a:p>
            <a:endParaRPr lang="en-US" sz="2000" dirty="0"/>
          </a:p>
          <a:p>
            <a:r>
              <a:rPr lang="en-US" sz="2000" dirty="0" smtClean="0"/>
              <a:t>The Ellipsoid algorithm was discovered by Leonid </a:t>
            </a:r>
            <a:r>
              <a:rPr lang="en-US" sz="2000" dirty="0" err="1" smtClean="0"/>
              <a:t>Khachiyan</a:t>
            </a:r>
            <a:r>
              <a:rPr lang="en-US" sz="2000" dirty="0" smtClean="0"/>
              <a:t> in 1979.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It runs in polynomial time in the worst case,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but performs poorly in practice</a:t>
            </a:r>
          </a:p>
          <a:p>
            <a:endParaRPr lang="en-US" sz="2000" dirty="0" smtClean="0"/>
          </a:p>
          <a:p>
            <a:r>
              <a:rPr lang="en-US" sz="2000" dirty="0" smtClean="0"/>
              <a:t>The Interior Point algorithm was discovered by Narendra </a:t>
            </a:r>
            <a:r>
              <a:rPr lang="en-US" sz="2000" dirty="0" err="1" smtClean="0"/>
              <a:t>Karmarkar</a:t>
            </a:r>
            <a:r>
              <a:rPr lang="en-US" sz="2000" dirty="0" smtClean="0"/>
              <a:t> in 1984.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It runs in polynomial time in the worst case,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and performs well in practice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144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Idea Behind Simplex Algorithm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044714"/>
            <a:ext cx="8772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Simplex is a hill-climbing algorithm.  Beginning at the start vertex, it moves to the neighboring vertex with a higher objective value until no more moves are possible.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026637" y="3420070"/>
            <a:ext cx="1974580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x + 6y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7462" y="4609981"/>
            <a:ext cx="1303755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 smtClean="0"/>
              <a:t>x  ≥  0</a:t>
            </a:r>
          </a:p>
          <a:p>
            <a:r>
              <a:rPr lang="en-US" dirty="0" smtClean="0"/>
              <a:t>y  ≥  0</a:t>
            </a:r>
          </a:p>
          <a:p>
            <a:r>
              <a:rPr lang="en-US" dirty="0" smtClean="0"/>
              <a:t>x  ≤  200</a:t>
            </a:r>
          </a:p>
          <a:p>
            <a:r>
              <a:rPr lang="en-US" dirty="0" smtClean="0"/>
              <a:t>y  ≤  300</a:t>
            </a:r>
          </a:p>
          <a:p>
            <a:r>
              <a:rPr lang="en-US" dirty="0" err="1" smtClean="0"/>
              <a:t>x+y</a:t>
            </a:r>
            <a:r>
              <a:rPr lang="en-US" dirty="0" smtClean="0"/>
              <a:t>  ≤  400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33600"/>
            <a:ext cx="4651004" cy="462903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5993922"/>
            <a:ext cx="5410200" cy="6096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505" y="22269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3142" y="22676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1800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6192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800" y="36771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1400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6876" y="61838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9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-0.00417 -0.5851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2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Feasible Regions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044714"/>
            <a:ext cx="877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Bounded.  The optimum solution is at one of the vertices.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026637" y="3420070"/>
            <a:ext cx="1974580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x + 6y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7462" y="4609981"/>
            <a:ext cx="1303755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 smtClean="0"/>
              <a:t>x  ≥  0</a:t>
            </a:r>
          </a:p>
          <a:p>
            <a:r>
              <a:rPr lang="en-US" dirty="0" smtClean="0"/>
              <a:t>y  ≥  0</a:t>
            </a:r>
          </a:p>
          <a:p>
            <a:r>
              <a:rPr lang="en-US" dirty="0" smtClean="0"/>
              <a:t>x  ≤  200</a:t>
            </a:r>
          </a:p>
          <a:p>
            <a:r>
              <a:rPr lang="en-US" dirty="0" smtClean="0"/>
              <a:t>y  ≤  300</a:t>
            </a:r>
          </a:p>
          <a:p>
            <a:r>
              <a:rPr lang="en-US" dirty="0" err="1" smtClean="0"/>
              <a:t>x+y</a:t>
            </a:r>
            <a:r>
              <a:rPr lang="en-US" dirty="0" smtClean="0"/>
              <a:t>  ≤  400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33600"/>
            <a:ext cx="4651004" cy="46290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57505" y="22269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3142" y="22676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1800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6192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800" y="36771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1400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6876" y="61838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24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Feasible Regions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044714"/>
            <a:ext cx="877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Infeasible.  The feasible region is empty, so there is no solution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026637" y="3420070"/>
            <a:ext cx="1974580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x + 6y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7462" y="4609981"/>
            <a:ext cx="1303755" cy="1754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 smtClean="0"/>
              <a:t>x  ≥  0</a:t>
            </a:r>
          </a:p>
          <a:p>
            <a:r>
              <a:rPr lang="en-US" dirty="0" smtClean="0"/>
              <a:t>y  ≥  0</a:t>
            </a:r>
          </a:p>
          <a:p>
            <a:r>
              <a:rPr lang="en-US" dirty="0" smtClean="0"/>
              <a:t>x  ≤  </a:t>
            </a:r>
            <a:r>
              <a:rPr lang="en-US" dirty="0" smtClean="0"/>
              <a:t>-200</a:t>
            </a:r>
            <a:endParaRPr lang="en-US" dirty="0" smtClean="0"/>
          </a:p>
          <a:p>
            <a:r>
              <a:rPr lang="en-US" dirty="0" smtClean="0"/>
              <a:t>y  ≤  </a:t>
            </a:r>
            <a:r>
              <a:rPr lang="en-US" dirty="0" smtClean="0"/>
              <a:t>-300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33600"/>
            <a:ext cx="4651004" cy="46290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45722" y="2227052"/>
            <a:ext cx="4295882" cy="4268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Feasible Regions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044714"/>
            <a:ext cx="8772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Unbounded.  The feasible region is infinite.  There may or may not be an optimal solution.  If there is one, it will be at a vertex.  This one has no optimal solution.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026637" y="3420070"/>
            <a:ext cx="1974580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x + 6y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7462" y="4609981"/>
            <a:ext cx="1303755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 smtClean="0"/>
              <a:t>x  ≥  0</a:t>
            </a:r>
          </a:p>
          <a:p>
            <a:r>
              <a:rPr lang="en-US" dirty="0" smtClean="0"/>
              <a:t>y  ≥  0</a:t>
            </a:r>
          </a:p>
          <a:p>
            <a:r>
              <a:rPr lang="en-US" dirty="0" smtClean="0"/>
              <a:t>x  ≤  </a:t>
            </a:r>
            <a:r>
              <a:rPr lang="en-US" dirty="0" smtClean="0"/>
              <a:t>200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33600"/>
            <a:ext cx="4651004" cy="46290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95400" y="6192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6876" y="61838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45722" y="2133600"/>
            <a:ext cx="4149304" cy="1600200"/>
          </a:xfrm>
          <a:prstGeom prst="rect">
            <a:avLst/>
          </a:prstGeom>
          <a:solidFill>
            <a:srgbClr val="F7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9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Feasible Regions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044714"/>
            <a:ext cx="877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Unbounded.  This unbounded one does have a solution.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026637" y="3420070"/>
            <a:ext cx="1974580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Minimize + </a:t>
            </a:r>
            <a:r>
              <a:rPr lang="en-US" dirty="0" smtClean="0"/>
              <a:t>6y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7462" y="4609981"/>
            <a:ext cx="1303755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 smtClean="0"/>
              <a:t>x  ≥  0</a:t>
            </a:r>
          </a:p>
          <a:p>
            <a:r>
              <a:rPr lang="en-US" dirty="0" smtClean="0"/>
              <a:t>y  ≥  0</a:t>
            </a:r>
          </a:p>
          <a:p>
            <a:r>
              <a:rPr lang="en-US" dirty="0" smtClean="0"/>
              <a:t>x  ≤  </a:t>
            </a:r>
            <a:r>
              <a:rPr lang="en-US" dirty="0" smtClean="0"/>
              <a:t>200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33600"/>
            <a:ext cx="4651004" cy="46290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95400" y="6192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6876" y="61838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45722" y="2133600"/>
            <a:ext cx="4149304" cy="1600200"/>
          </a:xfrm>
          <a:prstGeom prst="rect">
            <a:avLst/>
          </a:prstGeom>
          <a:solidFill>
            <a:srgbClr val="F7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Shortest Paths Problem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55142" y="1379236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1000" y="2928457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95600" y="2928457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750662" y="4572000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5"/>
            <a:endCxn id="9" idx="1"/>
          </p:cNvCxnSpPr>
          <p:nvPr/>
        </p:nvCxnSpPr>
        <p:spPr>
          <a:xfrm>
            <a:off x="2045387" y="1769481"/>
            <a:ext cx="917168" cy="1225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8" idx="7"/>
          </p:cNvCxnSpPr>
          <p:nvPr/>
        </p:nvCxnSpPr>
        <p:spPr>
          <a:xfrm flipH="1">
            <a:off x="771245" y="1769481"/>
            <a:ext cx="950852" cy="1225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10" idx="1"/>
          </p:cNvCxnSpPr>
          <p:nvPr/>
        </p:nvCxnSpPr>
        <p:spPr>
          <a:xfrm>
            <a:off x="771245" y="3318702"/>
            <a:ext cx="1046372" cy="1320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8" idx="6"/>
          </p:cNvCxnSpPr>
          <p:nvPr/>
        </p:nvCxnSpPr>
        <p:spPr>
          <a:xfrm flipH="1">
            <a:off x="838200" y="3157057"/>
            <a:ext cx="2057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7"/>
            <a:endCxn id="9" idx="3"/>
          </p:cNvCxnSpPr>
          <p:nvPr/>
        </p:nvCxnSpPr>
        <p:spPr>
          <a:xfrm flipV="1">
            <a:off x="2140907" y="3318702"/>
            <a:ext cx="821648" cy="1320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384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55714" y="283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93714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93714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93914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2400" y="5453732"/>
            <a:ext cx="3993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A = minimum distance from A to A</a:t>
            </a:r>
          </a:p>
          <a:p>
            <a:r>
              <a:rPr lang="en-US" dirty="0" smtClean="0"/>
              <a:t>Let B = minimum distance from A to B</a:t>
            </a:r>
          </a:p>
          <a:p>
            <a:r>
              <a:rPr lang="en-US" dirty="0" smtClean="0"/>
              <a:t>Let C = minimum distance from A to C</a:t>
            </a:r>
          </a:p>
          <a:p>
            <a:r>
              <a:rPr lang="en-US" dirty="0" smtClean="0"/>
              <a:t>Let D = minimum distance from A to 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1600200"/>
            <a:ext cx="1942648" cy="2308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max: A + B + C + D;</a:t>
            </a:r>
          </a:p>
          <a:p>
            <a:endParaRPr lang="en-US" dirty="0"/>
          </a:p>
          <a:p>
            <a:r>
              <a:rPr lang="en-US" dirty="0" smtClean="0"/>
              <a:t>A = 0;</a:t>
            </a:r>
          </a:p>
          <a:p>
            <a:r>
              <a:rPr lang="en-US" dirty="0" smtClean="0"/>
              <a:t>B &lt;= A + 5;</a:t>
            </a:r>
          </a:p>
          <a:p>
            <a:r>
              <a:rPr lang="en-US" dirty="0" smtClean="0"/>
              <a:t>B &lt;= C + 1;</a:t>
            </a:r>
          </a:p>
          <a:p>
            <a:r>
              <a:rPr lang="en-US" dirty="0" smtClean="0"/>
              <a:t>C &lt;= A + 3;</a:t>
            </a:r>
          </a:p>
          <a:p>
            <a:r>
              <a:rPr lang="en-US" dirty="0" smtClean="0"/>
              <a:t>C &lt;= D + 4;</a:t>
            </a:r>
          </a:p>
          <a:p>
            <a:r>
              <a:rPr lang="en-US" dirty="0" smtClean="0"/>
              <a:t>D &lt;= B + 2;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00087" y="4624301"/>
            <a:ext cx="1362874" cy="1754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Solution:  13</a:t>
            </a:r>
          </a:p>
          <a:p>
            <a:endParaRPr lang="en-US" dirty="0"/>
          </a:p>
          <a:p>
            <a:r>
              <a:rPr lang="en-US" dirty="0" smtClean="0"/>
              <a:t>A = 0</a:t>
            </a:r>
          </a:p>
          <a:p>
            <a:r>
              <a:rPr lang="en-US" dirty="0" smtClean="0"/>
              <a:t>B = 4</a:t>
            </a:r>
          </a:p>
          <a:p>
            <a:r>
              <a:rPr lang="en-US" dirty="0" smtClean="0"/>
              <a:t>C = 3</a:t>
            </a:r>
          </a:p>
          <a:p>
            <a:r>
              <a:rPr lang="en-US" dirty="0" smtClean="0"/>
              <a:t>D = 6</a:t>
            </a:r>
          </a:p>
        </p:txBody>
      </p:sp>
    </p:spTree>
    <p:extLst>
      <p:ext uri="{BB962C8B-B14F-4D97-AF65-F5344CB8AC3E}">
        <p14:creationId xmlns:p14="http://schemas.microsoft.com/office/powerpoint/2010/main" val="132165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Linear Program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066800"/>
            <a:ext cx="87726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Chocolate company has two products, </a:t>
            </a:r>
            <a:r>
              <a:rPr lang="en-US" sz="2000" dirty="0" err="1" smtClean="0"/>
              <a:t>Matin</a:t>
            </a:r>
            <a:r>
              <a:rPr lang="en-US" sz="2000" dirty="0" smtClean="0"/>
              <a:t> and Nuit.  Here is the issue they face:</a:t>
            </a:r>
          </a:p>
          <a:p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They can sell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boxes of </a:t>
            </a:r>
            <a:r>
              <a:rPr lang="en-US" sz="2000" dirty="0" err="1" smtClean="0"/>
              <a:t>Matin</a:t>
            </a:r>
            <a:r>
              <a:rPr lang="en-US" sz="2000" dirty="0" smtClean="0"/>
              <a:t> for a profit of $1 per box.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They can sell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boxes of Nuit for a profit of $6 per box.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They can sell at most 200 boxes of </a:t>
            </a:r>
            <a:r>
              <a:rPr lang="en-US" sz="2000" dirty="0" err="1" smtClean="0"/>
              <a:t>Matin</a:t>
            </a:r>
            <a:r>
              <a:rPr lang="en-US" sz="2000" dirty="0" smtClean="0"/>
              <a:t> and 300 of Nuit per day.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They can produce at most 400 total boxes per day.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What should they do to maximize profit?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 smtClean="0"/>
              <a:t>We can express all this with a linear program: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4345" y="4719697"/>
            <a:ext cx="1974580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+ 6x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5145" y="4719697"/>
            <a:ext cx="1446230" cy="20621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 ≥  0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 ≥  0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 ≤  200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 ≤  300</a:t>
            </a:r>
          </a:p>
          <a:p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+ x</a:t>
            </a:r>
            <a:r>
              <a:rPr lang="en-US" baseline="-25000" dirty="0"/>
              <a:t>2</a:t>
            </a:r>
            <a:r>
              <a:rPr lang="en-US" dirty="0" smtClean="0"/>
              <a:t>  ≤  400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2545" y="4719697"/>
            <a:ext cx="1444055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= 100</a:t>
            </a:r>
            <a:br>
              <a:rPr lang="en-US" dirty="0" smtClean="0"/>
            </a:b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= 300</a:t>
            </a:r>
            <a:br>
              <a:rPr lang="en-US" dirty="0" smtClean="0"/>
            </a:br>
            <a:r>
              <a:rPr lang="en-US" dirty="0" smtClean="0"/>
              <a:t>max = 1900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066800"/>
            <a:ext cx="87726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 is easy to check that </a:t>
            </a:r>
            <a:br>
              <a:rPr lang="en-US" sz="2000" dirty="0" smtClean="0"/>
            </a:br>
            <a:endParaRPr lang="en-US" sz="1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values for x and y satisfy the 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profit corresponds to x and y</a:t>
            </a:r>
          </a:p>
          <a:p>
            <a:pPr lvl="1"/>
            <a:endParaRPr lang="en-US" sz="1000" dirty="0"/>
          </a:p>
          <a:p>
            <a:r>
              <a:rPr lang="en-US" sz="2000" dirty="0" smtClean="0"/>
              <a:t>But how can we verify that the profit found is optimal?</a:t>
            </a:r>
          </a:p>
          <a:p>
            <a:endParaRPr lang="en-US" sz="1000" dirty="0" smtClean="0"/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Linear combinations of the constraints provide upper bounds on objective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1(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baseline="-25000" dirty="0">
                <a:solidFill>
                  <a:srgbClr val="FFFF00"/>
                </a:solidFill>
              </a:rPr>
              <a:t>1</a:t>
            </a:r>
            <a:r>
              <a:rPr lang="en-US" sz="2000" dirty="0" smtClean="0">
                <a:solidFill>
                  <a:srgbClr val="FFFF00"/>
                </a:solidFill>
              </a:rPr>
              <a:t>  ≤  200</a:t>
            </a:r>
            <a:r>
              <a:rPr lang="en-US" sz="2000" dirty="0" smtClean="0"/>
              <a:t>)</a:t>
            </a:r>
            <a:r>
              <a:rPr lang="en-US" sz="2000" dirty="0" smtClean="0">
                <a:solidFill>
                  <a:srgbClr val="FFFF00"/>
                </a:solidFill>
              </a:rPr>
              <a:t>    </a:t>
            </a:r>
            <a:r>
              <a:rPr lang="en-US" sz="2000" dirty="0" smtClean="0"/>
              <a:t>+    6(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baseline="-25000" dirty="0">
                <a:solidFill>
                  <a:srgbClr val="FFFF00"/>
                </a:solidFill>
              </a:rPr>
              <a:t>2</a:t>
            </a:r>
            <a:r>
              <a:rPr lang="en-US" sz="2000" dirty="0" smtClean="0">
                <a:solidFill>
                  <a:srgbClr val="FFFF00"/>
                </a:solidFill>
              </a:rPr>
              <a:t>  ≤  300</a:t>
            </a:r>
            <a:r>
              <a:rPr lang="en-US" sz="2000" dirty="0" smtClean="0"/>
              <a:t>)          =    x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+6x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≤  2000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5(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baseline="-25000" dirty="0">
                <a:solidFill>
                  <a:srgbClr val="FFFF00"/>
                </a:solidFill>
              </a:rPr>
              <a:t>2</a:t>
            </a:r>
            <a:r>
              <a:rPr lang="en-US" sz="2000" dirty="0" smtClean="0">
                <a:solidFill>
                  <a:srgbClr val="FFFF00"/>
                </a:solidFill>
              </a:rPr>
              <a:t>  ≤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FF00"/>
                </a:solidFill>
              </a:rPr>
              <a:t>300</a:t>
            </a:r>
            <a:r>
              <a:rPr lang="en-US" sz="2000" dirty="0" smtClean="0"/>
              <a:t>)    +    1(</a:t>
            </a:r>
            <a:r>
              <a:rPr lang="en-US" sz="2000" dirty="0" smtClean="0">
                <a:solidFill>
                  <a:srgbClr val="FFFF00"/>
                </a:solidFill>
              </a:rPr>
              <a:t>x</a:t>
            </a:r>
            <a:r>
              <a:rPr lang="en-US" sz="2000" baseline="-25000" dirty="0" smtClean="0">
                <a:solidFill>
                  <a:srgbClr val="FFFF00"/>
                </a:solidFill>
              </a:rPr>
              <a:t>1</a:t>
            </a:r>
            <a:r>
              <a:rPr lang="en-US" sz="2000" dirty="0" smtClean="0">
                <a:solidFill>
                  <a:srgbClr val="FFFF00"/>
                </a:solidFill>
              </a:rPr>
              <a:t>+x</a:t>
            </a:r>
            <a:r>
              <a:rPr lang="en-US" sz="2000" baseline="-25000" dirty="0" smtClean="0">
                <a:solidFill>
                  <a:srgbClr val="FFFF00"/>
                </a:solidFill>
              </a:rPr>
              <a:t>2</a:t>
            </a:r>
            <a:r>
              <a:rPr lang="en-US" sz="2000" dirty="0" smtClean="0">
                <a:solidFill>
                  <a:srgbClr val="FFFF00"/>
                </a:solidFill>
              </a:rPr>
              <a:t>  </a:t>
            </a:r>
            <a:r>
              <a:rPr lang="en-US" sz="2000" dirty="0">
                <a:solidFill>
                  <a:srgbClr val="FFFF00"/>
                </a:solidFill>
              </a:rPr>
              <a:t>≤  </a:t>
            </a:r>
            <a:r>
              <a:rPr lang="en-US" sz="2000" dirty="0" smtClean="0">
                <a:solidFill>
                  <a:srgbClr val="FFFF00"/>
                </a:solidFill>
              </a:rPr>
              <a:t>400</a:t>
            </a:r>
            <a:r>
              <a:rPr lang="en-US" sz="2000" dirty="0" smtClean="0"/>
              <a:t>)</a:t>
            </a:r>
            <a:r>
              <a:rPr lang="en-US" sz="2000" dirty="0" smtClean="0">
                <a:solidFill>
                  <a:srgbClr val="FFFF00"/>
                </a:solidFill>
              </a:rPr>
              <a:t>    </a:t>
            </a:r>
            <a:r>
              <a:rPr lang="en-US" sz="2000" dirty="0" smtClean="0"/>
              <a:t>=    x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+6x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</a:t>
            </a:r>
            <a:r>
              <a:rPr lang="en-US" sz="2000" dirty="0"/>
              <a:t>≤  </a:t>
            </a:r>
            <a:r>
              <a:rPr lang="en-US" sz="2000" dirty="0" smtClean="0"/>
              <a:t>1900</a:t>
            </a:r>
          </a:p>
          <a:p>
            <a:pPr lvl="1">
              <a:buClr>
                <a:schemeClr val="tx1"/>
              </a:buClr>
            </a:pPr>
            <a:endParaRPr lang="en-US" sz="1000" dirty="0" smtClean="0"/>
          </a:p>
          <a:p>
            <a:pPr>
              <a:buClr>
                <a:schemeClr val="tx1"/>
              </a:buClr>
            </a:pPr>
            <a:r>
              <a:rPr lang="en-US" sz="2000" dirty="0" smtClean="0"/>
              <a:t>This last constraint implies that the 1900 profit is optimal.</a:t>
            </a:r>
            <a:endParaRPr lang="en-US" sz="2000" dirty="0"/>
          </a:p>
          <a:p>
            <a:pPr lvl="1">
              <a:buClr>
                <a:schemeClr val="tx1"/>
              </a:buClr>
            </a:pP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94345" y="4719697"/>
            <a:ext cx="1974580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+ 6x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5145" y="4719697"/>
            <a:ext cx="1446230" cy="20621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 ≥  0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 ≥  0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 ≤  200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 ≤  300</a:t>
            </a:r>
          </a:p>
          <a:p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+ x</a:t>
            </a:r>
            <a:r>
              <a:rPr lang="en-US" baseline="-25000" dirty="0"/>
              <a:t>2</a:t>
            </a:r>
            <a:r>
              <a:rPr lang="en-US" dirty="0" smtClean="0"/>
              <a:t>  ≤  400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2545" y="4719697"/>
            <a:ext cx="1444055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= 100</a:t>
            </a:r>
            <a:br>
              <a:rPr lang="en-US" dirty="0" smtClean="0"/>
            </a:b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= 300</a:t>
            </a:r>
            <a:br>
              <a:rPr lang="en-US" dirty="0" smtClean="0"/>
            </a:br>
            <a:r>
              <a:rPr lang="en-US" dirty="0" smtClean="0"/>
              <a:t>max = 1900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2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Duality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066800"/>
            <a:ext cx="8772617" cy="360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Can we automatically derive an upper bound that establishes optimality?</a:t>
            </a:r>
            <a:br>
              <a:rPr lang="en-US" sz="2000" dirty="0" smtClean="0"/>
            </a:br>
            <a:endParaRPr lang="en-US" sz="1000" dirty="0" smtClean="0"/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1(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baseline="-25000" dirty="0">
                <a:solidFill>
                  <a:srgbClr val="FFFF00"/>
                </a:solidFill>
              </a:rPr>
              <a:t>1</a:t>
            </a:r>
            <a:r>
              <a:rPr lang="en-US" sz="2000" dirty="0">
                <a:solidFill>
                  <a:srgbClr val="FFFF00"/>
                </a:solidFill>
              </a:rPr>
              <a:t>  ≤  200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FFFF00"/>
                </a:solidFill>
              </a:rPr>
              <a:t>    </a:t>
            </a:r>
            <a:r>
              <a:rPr lang="en-US" sz="2000" dirty="0"/>
              <a:t>+    6(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baseline="-25000" dirty="0">
                <a:solidFill>
                  <a:srgbClr val="FFFF00"/>
                </a:solidFill>
              </a:rPr>
              <a:t>2</a:t>
            </a:r>
            <a:r>
              <a:rPr lang="en-US" sz="2000" dirty="0">
                <a:solidFill>
                  <a:srgbClr val="FFFF00"/>
                </a:solidFill>
              </a:rPr>
              <a:t>  ≤  300</a:t>
            </a:r>
            <a:r>
              <a:rPr lang="en-US" sz="2000" dirty="0"/>
              <a:t>)          =    x</a:t>
            </a:r>
            <a:r>
              <a:rPr lang="en-US" sz="2000" baseline="-25000" dirty="0"/>
              <a:t>1 </a:t>
            </a:r>
            <a:r>
              <a:rPr lang="en-US" sz="2000" dirty="0"/>
              <a:t>+6x</a:t>
            </a:r>
            <a:r>
              <a:rPr lang="en-US" sz="2000" baseline="-25000" dirty="0"/>
              <a:t>2</a:t>
            </a:r>
            <a:r>
              <a:rPr lang="en-US" sz="2000" dirty="0"/>
              <a:t>  ≤  2000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5(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baseline="-25000" dirty="0">
                <a:solidFill>
                  <a:srgbClr val="FFFF00"/>
                </a:solidFill>
              </a:rPr>
              <a:t>2</a:t>
            </a:r>
            <a:r>
              <a:rPr lang="en-US" sz="2000" dirty="0">
                <a:solidFill>
                  <a:srgbClr val="FFFF00"/>
                </a:solidFill>
              </a:rPr>
              <a:t>  ≤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FFFF00"/>
                </a:solidFill>
              </a:rPr>
              <a:t>300</a:t>
            </a:r>
            <a:r>
              <a:rPr lang="en-US" sz="2000" dirty="0"/>
              <a:t>)    +    1(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baseline="-25000" dirty="0">
                <a:solidFill>
                  <a:srgbClr val="FFFF00"/>
                </a:solidFill>
              </a:rPr>
              <a:t>1</a:t>
            </a:r>
            <a:r>
              <a:rPr lang="en-US" sz="2000" dirty="0">
                <a:solidFill>
                  <a:srgbClr val="FFFF00"/>
                </a:solidFill>
              </a:rPr>
              <a:t>+x</a:t>
            </a:r>
            <a:r>
              <a:rPr lang="en-US" sz="2000" baseline="-25000" dirty="0">
                <a:solidFill>
                  <a:srgbClr val="FFFF00"/>
                </a:solidFill>
              </a:rPr>
              <a:t>2</a:t>
            </a:r>
            <a:r>
              <a:rPr lang="en-US" sz="2000" dirty="0">
                <a:solidFill>
                  <a:srgbClr val="FFFF00"/>
                </a:solidFill>
              </a:rPr>
              <a:t>  ≤  400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FFFF00"/>
                </a:solidFill>
              </a:rPr>
              <a:t>    </a:t>
            </a:r>
            <a:r>
              <a:rPr lang="en-US" sz="2000" dirty="0"/>
              <a:t>=    x</a:t>
            </a:r>
            <a:r>
              <a:rPr lang="en-US" sz="2000" baseline="-25000" dirty="0"/>
              <a:t>1 </a:t>
            </a:r>
            <a:r>
              <a:rPr lang="en-US" sz="2000" dirty="0"/>
              <a:t>+6x</a:t>
            </a:r>
            <a:r>
              <a:rPr lang="en-US" sz="2000" baseline="-25000" dirty="0"/>
              <a:t>2</a:t>
            </a:r>
            <a:r>
              <a:rPr lang="en-US" sz="2000" dirty="0"/>
              <a:t>  ≤  </a:t>
            </a:r>
            <a:r>
              <a:rPr lang="en-US" sz="2000" dirty="0" smtClean="0"/>
              <a:t>1900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000" dirty="0"/>
          </a:p>
          <a:p>
            <a:pPr>
              <a:buClr>
                <a:schemeClr val="tx1"/>
              </a:buClr>
            </a:pPr>
            <a:r>
              <a:rPr lang="en-US" sz="2000" dirty="0" smtClean="0"/>
              <a:t>Do this symbolically:</a:t>
            </a:r>
          </a:p>
          <a:p>
            <a:pPr lvl="1">
              <a:buClr>
                <a:schemeClr val="tx1"/>
              </a:buClr>
            </a:pPr>
            <a:endParaRPr lang="en-US" sz="1000" dirty="0"/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y</a:t>
            </a:r>
            <a:r>
              <a:rPr lang="en-US" sz="2000" baseline="-25000" dirty="0"/>
              <a:t>1</a:t>
            </a:r>
            <a:r>
              <a:rPr lang="en-US" sz="2000" baseline="-25000" dirty="0">
                <a:solidFill>
                  <a:srgbClr val="FFFF0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x</a:t>
            </a:r>
            <a:r>
              <a:rPr lang="en-US" sz="2000" baseline="-25000" dirty="0" smtClean="0">
                <a:solidFill>
                  <a:srgbClr val="FFFF00"/>
                </a:solidFill>
              </a:rPr>
              <a:t>1</a:t>
            </a:r>
            <a:r>
              <a:rPr lang="en-US" sz="2000" dirty="0" smtClean="0">
                <a:solidFill>
                  <a:srgbClr val="FFFF00"/>
                </a:solidFill>
              </a:rPr>
              <a:t>  </a:t>
            </a:r>
            <a:r>
              <a:rPr lang="en-US" sz="2000" dirty="0">
                <a:solidFill>
                  <a:srgbClr val="FFFF00"/>
                </a:solidFill>
              </a:rPr>
              <a:t>≤  200</a:t>
            </a:r>
            <a:r>
              <a:rPr lang="en-US" sz="2000" dirty="0" smtClean="0"/>
              <a:t>)</a:t>
            </a:r>
            <a:r>
              <a:rPr lang="en-US" sz="2000" dirty="0" smtClean="0">
                <a:solidFill>
                  <a:srgbClr val="FFFF00"/>
                </a:solidFill>
              </a:rPr>
              <a:t>    </a:t>
            </a:r>
            <a:r>
              <a:rPr lang="en-US" sz="2000" dirty="0" smtClean="0"/>
              <a:t>+</a:t>
            </a:r>
            <a:r>
              <a:rPr lang="en-US" sz="2000" dirty="0" smtClean="0">
                <a:solidFill>
                  <a:srgbClr val="FFFF00"/>
                </a:solidFill>
              </a:rPr>
              <a:t>    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x</a:t>
            </a:r>
            <a:r>
              <a:rPr lang="en-US" sz="2000" baseline="-25000" dirty="0" smtClean="0">
                <a:solidFill>
                  <a:srgbClr val="FFFF00"/>
                </a:solidFill>
              </a:rPr>
              <a:t>2</a:t>
            </a:r>
            <a:r>
              <a:rPr lang="en-US" sz="2000" dirty="0" smtClean="0">
                <a:solidFill>
                  <a:srgbClr val="FFFF00"/>
                </a:solidFill>
              </a:rPr>
              <a:t>  </a:t>
            </a:r>
            <a:r>
              <a:rPr lang="en-US" sz="2000" dirty="0">
                <a:solidFill>
                  <a:srgbClr val="FFFF00"/>
                </a:solidFill>
              </a:rPr>
              <a:t>≤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FFFF00"/>
                </a:solidFill>
              </a:rPr>
              <a:t>300</a:t>
            </a:r>
            <a:r>
              <a:rPr lang="en-US" sz="2000" dirty="0"/>
              <a:t>)    +    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x</a:t>
            </a:r>
            <a:r>
              <a:rPr lang="en-US" sz="2000" baseline="-25000" dirty="0" smtClean="0">
                <a:solidFill>
                  <a:srgbClr val="FFFF00"/>
                </a:solidFill>
              </a:rPr>
              <a:t>1</a:t>
            </a:r>
            <a:r>
              <a:rPr lang="en-US" sz="2000" dirty="0" smtClean="0">
                <a:solidFill>
                  <a:srgbClr val="FFFF00"/>
                </a:solidFill>
              </a:rPr>
              <a:t>+x</a:t>
            </a:r>
            <a:r>
              <a:rPr lang="en-US" sz="2000" baseline="-25000" dirty="0" smtClean="0">
                <a:solidFill>
                  <a:srgbClr val="FFFF00"/>
                </a:solidFill>
              </a:rPr>
              <a:t>2</a:t>
            </a:r>
            <a:r>
              <a:rPr lang="en-US" sz="2000" dirty="0" smtClean="0">
                <a:solidFill>
                  <a:srgbClr val="FFFF00"/>
                </a:solidFill>
              </a:rPr>
              <a:t>  </a:t>
            </a:r>
            <a:r>
              <a:rPr lang="en-US" sz="2000" dirty="0">
                <a:solidFill>
                  <a:srgbClr val="FFFF00"/>
                </a:solidFill>
              </a:rPr>
              <a:t>≤  400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FFFF00"/>
                </a:solidFill>
              </a:rPr>
              <a:t>    </a:t>
            </a:r>
            <a:r>
              <a:rPr lang="en-US" sz="2000" dirty="0" smtClean="0"/>
              <a:t>=</a:t>
            </a:r>
            <a:br>
              <a:rPr lang="en-US" sz="2000" dirty="0" smtClean="0"/>
            </a:br>
            <a:r>
              <a:rPr lang="en-US" sz="500" dirty="0" smtClean="0"/>
              <a:t/>
            </a:r>
            <a:br>
              <a:rPr lang="en-US" sz="500" dirty="0" smtClean="0"/>
            </a:br>
            <a:r>
              <a:rPr lang="en-US" sz="2000" dirty="0" smtClean="0"/>
              <a:t>(y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+y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 +  (y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+y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 ≤</a:t>
            </a:r>
            <a:r>
              <a:rPr lang="en-US" sz="2000" dirty="0" smtClean="0">
                <a:solidFill>
                  <a:srgbClr val="FFFF00"/>
                </a:solidFill>
              </a:rPr>
              <a:t>  </a:t>
            </a:r>
            <a:r>
              <a:rPr lang="en-US" sz="2000" dirty="0" smtClean="0"/>
              <a:t> 200 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 +  300 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+  400 y</a:t>
            </a:r>
            <a:r>
              <a:rPr lang="en-US" sz="2000" baseline="-25000" dirty="0" smtClean="0"/>
              <a:t>3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baseline="-25000" dirty="0"/>
          </a:p>
          <a:p>
            <a:pPr>
              <a:buClr>
                <a:schemeClr val="tx1"/>
              </a:buClr>
            </a:pPr>
            <a:r>
              <a:rPr lang="en-US" sz="2000" dirty="0" smtClean="0"/>
              <a:t>We need to find y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≥ 0,  y</a:t>
            </a:r>
            <a:r>
              <a:rPr lang="en-US" sz="2000" baseline="-25000" dirty="0" smtClean="0"/>
              <a:t>2 </a:t>
            </a:r>
            <a:r>
              <a:rPr lang="en-US" sz="2000" dirty="0"/>
              <a:t>≥ </a:t>
            </a:r>
            <a:r>
              <a:rPr lang="en-US" sz="2000" dirty="0" smtClean="0"/>
              <a:t>0,  y</a:t>
            </a:r>
            <a:r>
              <a:rPr lang="en-US" sz="2000" baseline="-25000" dirty="0" smtClean="0"/>
              <a:t>3 </a:t>
            </a:r>
            <a:r>
              <a:rPr lang="en-US" sz="2000" dirty="0"/>
              <a:t>≥ </a:t>
            </a:r>
            <a:r>
              <a:rPr lang="en-US" sz="2000" dirty="0" smtClean="0"/>
              <a:t>0,  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+y</a:t>
            </a:r>
            <a:r>
              <a:rPr lang="en-US" sz="2000" baseline="-25000" dirty="0" smtClean="0"/>
              <a:t>3 </a:t>
            </a:r>
            <a:r>
              <a:rPr lang="en-US" sz="2000" dirty="0" smtClean="0"/>
              <a:t>= 1,  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+y</a:t>
            </a:r>
            <a:r>
              <a:rPr lang="en-US" sz="2000" baseline="-25000" dirty="0" smtClean="0"/>
              <a:t>3</a:t>
            </a:r>
            <a:r>
              <a:rPr lang="en-US" sz="2000" dirty="0"/>
              <a:t> </a:t>
            </a:r>
            <a:r>
              <a:rPr lang="en-US" sz="2000" dirty="0" smtClean="0"/>
              <a:t>= 6 so that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>200 y</a:t>
            </a:r>
            <a:r>
              <a:rPr lang="en-US" sz="2000" baseline="-25000" dirty="0"/>
              <a:t>1</a:t>
            </a:r>
            <a:r>
              <a:rPr lang="en-US" sz="2000" dirty="0"/>
              <a:t>  +  300 y</a:t>
            </a:r>
            <a:r>
              <a:rPr lang="en-US" sz="2000" baseline="-25000" dirty="0"/>
              <a:t>2</a:t>
            </a:r>
            <a:r>
              <a:rPr lang="en-US" sz="2000" dirty="0"/>
              <a:t>  +  400 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3  </a:t>
            </a:r>
            <a:r>
              <a:rPr lang="en-US" sz="2000" dirty="0" smtClean="0"/>
              <a:t>is minimized</a:t>
            </a:r>
            <a:endParaRPr lang="en-US" sz="2000" dirty="0"/>
          </a:p>
          <a:p>
            <a:pPr lvl="1">
              <a:buClr>
                <a:schemeClr val="tx1"/>
              </a:buClr>
            </a:pP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94345" y="4719697"/>
            <a:ext cx="1974580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+ 6x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5145" y="4719697"/>
            <a:ext cx="1446230" cy="20621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 ≥  0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 ≥  0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 ≤  200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 ≤  300</a:t>
            </a:r>
          </a:p>
          <a:p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+ x</a:t>
            </a:r>
            <a:r>
              <a:rPr lang="en-US" baseline="-25000" dirty="0"/>
              <a:t>2</a:t>
            </a:r>
            <a:r>
              <a:rPr lang="en-US" dirty="0" smtClean="0"/>
              <a:t>  ≤  400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2545" y="4719697"/>
            <a:ext cx="1444055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= 100</a:t>
            </a:r>
            <a:br>
              <a:rPr lang="en-US" dirty="0" smtClean="0"/>
            </a:b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= 300</a:t>
            </a:r>
            <a:br>
              <a:rPr lang="en-US" dirty="0" smtClean="0"/>
            </a:br>
            <a:r>
              <a:rPr lang="en-US" dirty="0" smtClean="0"/>
              <a:t>max = 1900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6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Duality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066800"/>
            <a:ext cx="8772617" cy="322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have</a:t>
            </a:r>
          </a:p>
          <a:p>
            <a:endParaRPr lang="en-US" sz="1000" dirty="0" smtClean="0"/>
          </a:p>
          <a:p>
            <a:pPr lvl="1">
              <a:buClr>
                <a:schemeClr val="tx1"/>
              </a:buClr>
            </a:pPr>
            <a:r>
              <a:rPr lang="en-US" sz="2000" dirty="0" smtClean="0"/>
              <a:t>                     (y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+y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 +  (y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+y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 ≤</a:t>
            </a:r>
            <a:r>
              <a:rPr lang="en-US" sz="2000" dirty="0" smtClean="0">
                <a:solidFill>
                  <a:srgbClr val="FFFF00"/>
                </a:solidFill>
              </a:rPr>
              <a:t>  </a:t>
            </a:r>
            <a:r>
              <a:rPr lang="en-US" sz="2000" dirty="0" smtClean="0"/>
              <a:t> 200 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 +  300 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+  400 y</a:t>
            </a:r>
            <a:r>
              <a:rPr lang="en-US" sz="2000" baseline="-25000" dirty="0" smtClean="0"/>
              <a:t>3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baseline="-25000" dirty="0"/>
          </a:p>
          <a:p>
            <a:pPr>
              <a:buClr>
                <a:schemeClr val="tx1"/>
              </a:buClr>
            </a:pPr>
            <a:r>
              <a:rPr lang="en-US" sz="2000" dirty="0" smtClean="0"/>
              <a:t>We need to find </a:t>
            </a:r>
            <a:br>
              <a:rPr lang="en-US" sz="2000" dirty="0" smtClean="0"/>
            </a:br>
            <a:r>
              <a:rPr lang="en-US" sz="2000" dirty="0" smtClean="0"/>
              <a:t>                                   y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≥ 0,  y</a:t>
            </a:r>
            <a:r>
              <a:rPr lang="en-US" sz="2000" baseline="-25000" dirty="0" smtClean="0"/>
              <a:t>2 </a:t>
            </a:r>
            <a:r>
              <a:rPr lang="en-US" sz="2000" dirty="0"/>
              <a:t>≥ </a:t>
            </a:r>
            <a:r>
              <a:rPr lang="en-US" sz="2000" dirty="0" smtClean="0"/>
              <a:t>0,  y</a:t>
            </a:r>
            <a:r>
              <a:rPr lang="en-US" sz="2000" baseline="-25000" dirty="0" smtClean="0"/>
              <a:t>3 </a:t>
            </a:r>
            <a:r>
              <a:rPr lang="en-US" sz="2000" dirty="0"/>
              <a:t>≥ </a:t>
            </a:r>
            <a:r>
              <a:rPr lang="en-US" sz="2000" dirty="0" smtClean="0"/>
              <a:t>0,  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+y</a:t>
            </a:r>
            <a:r>
              <a:rPr lang="en-US" sz="2000" baseline="-25000" dirty="0" smtClean="0"/>
              <a:t>3 </a:t>
            </a:r>
            <a:r>
              <a:rPr lang="en-US" sz="2000" dirty="0" smtClean="0"/>
              <a:t>= 1,  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+y</a:t>
            </a:r>
            <a:r>
              <a:rPr lang="en-US" sz="2000" baseline="-25000" dirty="0" smtClean="0"/>
              <a:t>3</a:t>
            </a:r>
            <a:r>
              <a:rPr lang="en-US" sz="2000" dirty="0"/>
              <a:t> </a:t>
            </a:r>
            <a:r>
              <a:rPr lang="en-US" sz="2000" dirty="0" smtClean="0"/>
              <a:t>= 6 </a:t>
            </a:r>
            <a:br>
              <a:rPr lang="en-US" sz="2000" dirty="0" smtClean="0"/>
            </a:br>
            <a:r>
              <a:rPr lang="en-US" sz="2000" dirty="0" smtClean="0"/>
              <a:t>                                                             so that </a:t>
            </a:r>
            <a:br>
              <a:rPr lang="en-US" sz="2000" dirty="0" smtClean="0"/>
            </a:br>
            <a:r>
              <a:rPr lang="en-US" sz="2000" dirty="0" smtClean="0"/>
              <a:t>                                     200 </a:t>
            </a:r>
            <a:r>
              <a:rPr lang="en-US" sz="2000" dirty="0"/>
              <a:t>y</a:t>
            </a:r>
            <a:r>
              <a:rPr lang="en-US" sz="2000" baseline="-25000" dirty="0"/>
              <a:t>1</a:t>
            </a:r>
            <a:r>
              <a:rPr lang="en-US" sz="2000" dirty="0"/>
              <a:t>  +  300 y</a:t>
            </a:r>
            <a:r>
              <a:rPr lang="en-US" sz="2000" baseline="-25000" dirty="0"/>
              <a:t>2</a:t>
            </a:r>
            <a:r>
              <a:rPr lang="en-US" sz="2000" dirty="0"/>
              <a:t>  +  400 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3  </a:t>
            </a:r>
            <a:r>
              <a:rPr lang="en-US" sz="2000" dirty="0" smtClean="0"/>
              <a:t>is minimized</a:t>
            </a:r>
          </a:p>
          <a:p>
            <a:pPr>
              <a:buClr>
                <a:schemeClr val="tx1"/>
              </a:buClr>
            </a:pPr>
            <a:endParaRPr lang="en-US" sz="2000" dirty="0"/>
          </a:p>
          <a:p>
            <a:pPr>
              <a:buClr>
                <a:schemeClr val="tx1"/>
              </a:buClr>
            </a:pPr>
            <a:r>
              <a:rPr lang="en-US" sz="2000" dirty="0" smtClean="0"/>
              <a:t>This looks like a linear program!</a:t>
            </a:r>
            <a:endParaRPr lang="en-US" sz="2000" dirty="0"/>
          </a:p>
          <a:p>
            <a:pPr lvl="1">
              <a:buClr>
                <a:schemeClr val="tx1"/>
              </a:buClr>
            </a:pP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94345" y="4719697"/>
            <a:ext cx="1974580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+ 6x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5145" y="4719697"/>
            <a:ext cx="1446230" cy="20621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 ≥  0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 ≥  0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 ≤  200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 ≤  300</a:t>
            </a:r>
          </a:p>
          <a:p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+ x</a:t>
            </a:r>
            <a:r>
              <a:rPr lang="en-US" baseline="-25000" dirty="0"/>
              <a:t>2</a:t>
            </a:r>
            <a:r>
              <a:rPr lang="en-US" dirty="0" smtClean="0"/>
              <a:t>  ≤  400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2545" y="4719697"/>
            <a:ext cx="1444055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= 100</a:t>
            </a:r>
            <a:br>
              <a:rPr lang="en-US" dirty="0" smtClean="0"/>
            </a:b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= 300</a:t>
            </a:r>
            <a:br>
              <a:rPr lang="en-US" dirty="0" smtClean="0"/>
            </a:br>
            <a:r>
              <a:rPr lang="en-US" dirty="0" smtClean="0"/>
              <a:t>max = 1900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7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Duality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4345" y="4719697"/>
            <a:ext cx="1974580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+ 6x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5145" y="4719697"/>
            <a:ext cx="1446230" cy="20621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 ≥  0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 ≥  0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 ≤  200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 ≤  300</a:t>
            </a:r>
          </a:p>
          <a:p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+ x</a:t>
            </a:r>
            <a:r>
              <a:rPr lang="en-US" baseline="-25000" dirty="0"/>
              <a:t>2</a:t>
            </a:r>
            <a:r>
              <a:rPr lang="en-US" dirty="0" smtClean="0"/>
              <a:t>  ≤  400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2545" y="4719697"/>
            <a:ext cx="1444055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= 100</a:t>
            </a:r>
            <a:br>
              <a:rPr lang="en-US" dirty="0" smtClean="0"/>
            </a:b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= 300</a:t>
            </a:r>
            <a:br>
              <a:rPr lang="en-US" dirty="0" smtClean="0"/>
            </a:br>
            <a:r>
              <a:rPr lang="en-US" dirty="0" smtClean="0"/>
              <a:t>max = 1900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623" y="1143000"/>
            <a:ext cx="2598788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 smtClean="0"/>
          </a:p>
          <a:p>
            <a:r>
              <a:rPr lang="en-US" dirty="0" smtClean="0"/>
              <a:t>Minimize</a:t>
            </a:r>
            <a:endParaRPr lang="en-US" dirty="0"/>
          </a:p>
          <a:p>
            <a:r>
              <a:rPr lang="en-US" dirty="0"/>
              <a:t>200 y</a:t>
            </a:r>
            <a:r>
              <a:rPr lang="en-US" baseline="-25000" dirty="0"/>
              <a:t>1</a:t>
            </a:r>
            <a:r>
              <a:rPr lang="en-US" dirty="0"/>
              <a:t>  +  300 y</a:t>
            </a:r>
            <a:r>
              <a:rPr lang="en-US" baseline="-25000" dirty="0"/>
              <a:t>2</a:t>
            </a:r>
            <a:r>
              <a:rPr lang="en-US" dirty="0"/>
              <a:t>  +  400 y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5145" y="1143000"/>
            <a:ext cx="1449975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  ≥  0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  ≥  0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3</a:t>
            </a:r>
            <a:r>
              <a:rPr lang="en-US" dirty="0" smtClean="0"/>
              <a:t>  </a:t>
            </a:r>
            <a:r>
              <a:rPr lang="en-US" dirty="0"/>
              <a:t>≥  </a:t>
            </a:r>
            <a:r>
              <a:rPr lang="en-US" dirty="0" smtClean="0"/>
              <a:t>0</a:t>
            </a:r>
          </a:p>
          <a:p>
            <a:r>
              <a:rPr lang="en-US" dirty="0"/>
              <a:t>y</a:t>
            </a:r>
            <a:r>
              <a:rPr lang="en-US" baseline="-25000" dirty="0"/>
              <a:t>1 </a:t>
            </a:r>
            <a:r>
              <a:rPr lang="en-US" dirty="0" smtClean="0"/>
              <a:t>+</a:t>
            </a:r>
            <a:r>
              <a:rPr lang="en-US" dirty="0"/>
              <a:t> y</a:t>
            </a:r>
            <a:r>
              <a:rPr lang="en-US" baseline="-25000" dirty="0"/>
              <a:t>3</a:t>
            </a:r>
            <a:r>
              <a:rPr lang="en-US" dirty="0" smtClean="0"/>
              <a:t> = 1</a:t>
            </a:r>
          </a:p>
          <a:p>
            <a:r>
              <a:rPr lang="en-US" dirty="0"/>
              <a:t>y</a:t>
            </a:r>
            <a:r>
              <a:rPr lang="en-US" baseline="-25000" dirty="0"/>
              <a:t>2 </a:t>
            </a:r>
            <a:r>
              <a:rPr lang="en-US" dirty="0" smtClean="0"/>
              <a:t>+</a:t>
            </a:r>
            <a:r>
              <a:rPr lang="en-US" dirty="0"/>
              <a:t> y</a:t>
            </a:r>
            <a:r>
              <a:rPr lang="en-US" baseline="-25000" dirty="0"/>
              <a:t>3 </a:t>
            </a:r>
            <a:r>
              <a:rPr lang="en-US" baseline="-25000" dirty="0" smtClean="0"/>
              <a:t> </a:t>
            </a:r>
            <a:r>
              <a:rPr lang="en-US" dirty="0" smtClean="0"/>
              <a:t>= 6</a:t>
            </a:r>
          </a:p>
        </p:txBody>
      </p:sp>
    </p:spTree>
    <p:extLst>
      <p:ext uri="{BB962C8B-B14F-4D97-AF65-F5344CB8AC3E}">
        <p14:creationId xmlns:p14="http://schemas.microsoft.com/office/powerpoint/2010/main" val="12360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4345" y="4719697"/>
            <a:ext cx="1974580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r>
              <a:rPr lang="en-US" dirty="0" smtClean="0"/>
              <a:t>Maximize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+ 6x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5145" y="4719697"/>
            <a:ext cx="1446230" cy="20621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 ≥  0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 ≥  0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 ≤  200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 ≤  300</a:t>
            </a:r>
          </a:p>
          <a:p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+ x</a:t>
            </a:r>
            <a:r>
              <a:rPr lang="en-US" baseline="-25000" dirty="0"/>
              <a:t>2</a:t>
            </a:r>
            <a:r>
              <a:rPr lang="en-US" dirty="0" smtClean="0"/>
              <a:t>  ≤  400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2545" y="4719697"/>
            <a:ext cx="1444055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 = 100</a:t>
            </a:r>
            <a:br>
              <a:rPr lang="en-US" dirty="0" smtClean="0"/>
            </a:b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 = 300</a:t>
            </a:r>
            <a:br>
              <a:rPr lang="en-US" dirty="0" smtClean="0"/>
            </a:br>
            <a:r>
              <a:rPr lang="en-US" dirty="0" smtClean="0"/>
              <a:t>max = 1900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623" y="1143000"/>
            <a:ext cx="2598788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 smtClean="0"/>
          </a:p>
          <a:p>
            <a:r>
              <a:rPr lang="en-US" dirty="0" smtClean="0"/>
              <a:t>Minimize</a:t>
            </a:r>
            <a:endParaRPr lang="en-US" dirty="0"/>
          </a:p>
          <a:p>
            <a:r>
              <a:rPr lang="en-US" dirty="0"/>
              <a:t>200 y</a:t>
            </a:r>
            <a:r>
              <a:rPr lang="en-US" baseline="-25000" dirty="0"/>
              <a:t>1</a:t>
            </a:r>
            <a:r>
              <a:rPr lang="en-US" dirty="0"/>
              <a:t>  +  300 y</a:t>
            </a:r>
            <a:r>
              <a:rPr lang="en-US" baseline="-25000" dirty="0"/>
              <a:t>2</a:t>
            </a:r>
            <a:r>
              <a:rPr lang="en-US" dirty="0"/>
              <a:t>  +  400 y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5145" y="1143000"/>
            <a:ext cx="1449975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  ≥  0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  ≥  0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3</a:t>
            </a:r>
            <a:r>
              <a:rPr lang="en-US" dirty="0" smtClean="0"/>
              <a:t>  </a:t>
            </a:r>
            <a:r>
              <a:rPr lang="en-US" dirty="0"/>
              <a:t>≥  </a:t>
            </a:r>
            <a:r>
              <a:rPr lang="en-US" dirty="0" smtClean="0"/>
              <a:t>0</a:t>
            </a:r>
          </a:p>
          <a:p>
            <a:r>
              <a:rPr lang="en-US" dirty="0"/>
              <a:t>y</a:t>
            </a:r>
            <a:r>
              <a:rPr lang="en-US" baseline="-25000" dirty="0"/>
              <a:t>1 </a:t>
            </a:r>
            <a:r>
              <a:rPr lang="en-US" dirty="0" smtClean="0"/>
              <a:t>+</a:t>
            </a:r>
            <a:r>
              <a:rPr lang="en-US" dirty="0"/>
              <a:t> y</a:t>
            </a:r>
            <a:r>
              <a:rPr lang="en-US" baseline="-25000" dirty="0"/>
              <a:t>3</a:t>
            </a:r>
            <a:r>
              <a:rPr lang="en-US" dirty="0" smtClean="0"/>
              <a:t> </a:t>
            </a:r>
            <a:r>
              <a:rPr lang="en-US" dirty="0"/>
              <a:t>≥</a:t>
            </a:r>
            <a:r>
              <a:rPr lang="en-US" dirty="0" smtClean="0"/>
              <a:t> 1</a:t>
            </a:r>
          </a:p>
          <a:p>
            <a:r>
              <a:rPr lang="en-US" dirty="0"/>
              <a:t>y</a:t>
            </a:r>
            <a:r>
              <a:rPr lang="en-US" baseline="-25000" dirty="0"/>
              <a:t>2 </a:t>
            </a:r>
            <a:r>
              <a:rPr lang="en-US" dirty="0" smtClean="0"/>
              <a:t>+</a:t>
            </a:r>
            <a:r>
              <a:rPr lang="en-US" dirty="0"/>
              <a:t> y</a:t>
            </a:r>
            <a:r>
              <a:rPr lang="en-US" baseline="-25000" dirty="0"/>
              <a:t>3 </a:t>
            </a:r>
            <a:r>
              <a:rPr lang="en-US" dirty="0"/>
              <a:t>≥</a:t>
            </a:r>
            <a:r>
              <a:rPr lang="en-US" dirty="0" smtClean="0"/>
              <a:t> 6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37798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Primal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1143000"/>
            <a:ext cx="1444055" cy="1754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endParaRPr lang="en-US" dirty="0"/>
          </a:p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 = 0</a:t>
            </a:r>
            <a:br>
              <a:rPr lang="en-US" dirty="0" smtClean="0"/>
            </a:br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 = 5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smtClean="0"/>
              <a:t>min = 1900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Duality Theorem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781800" cy="7694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If a linear program has a bounded optimum, then so does its dual, and the two optimum values are the same.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1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14741</TotalTime>
  <Words>1219</Words>
  <Application>Microsoft Office PowerPoint</Application>
  <PresentationFormat>On-screen Show (4:3)</PresentationFormat>
  <Paragraphs>387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Shortest Paths Problem</vt:lpstr>
      <vt:lpstr>Shortest Paths Problem</vt:lpstr>
      <vt:lpstr>Example Linear Program  </vt:lpstr>
      <vt:lpstr>Verification</vt:lpstr>
      <vt:lpstr>Duality</vt:lpstr>
      <vt:lpstr>Duality</vt:lpstr>
      <vt:lpstr>Duality</vt:lpstr>
      <vt:lpstr>Dual</vt:lpstr>
      <vt:lpstr>Duality Theorem</vt:lpstr>
      <vt:lpstr>Dual of Shortest Paths Program</vt:lpstr>
      <vt:lpstr>Dual of Shortest Paths Program</vt:lpstr>
      <vt:lpstr>Dual of Shortest Paths Program</vt:lpstr>
      <vt:lpstr>Dual of Shortest Paths Program</vt:lpstr>
      <vt:lpstr>Linear Programming Algorithms</vt:lpstr>
      <vt:lpstr>Key Idea Behind Simplex Algorithm</vt:lpstr>
      <vt:lpstr>Types of Feasible Regions</vt:lpstr>
      <vt:lpstr>Types of Feasible Regions</vt:lpstr>
      <vt:lpstr>Types of Feasible Regions</vt:lpstr>
      <vt:lpstr>Types of Feasible Regions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631</cp:revision>
  <dcterms:created xsi:type="dcterms:W3CDTF">2012-01-06T20:07:23Z</dcterms:created>
  <dcterms:modified xsi:type="dcterms:W3CDTF">2017-03-30T23:13:49Z</dcterms:modified>
</cp:coreProperties>
</file>